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79" r:id="rId2"/>
    <p:sldId id="833" r:id="rId3"/>
    <p:sldId id="439" r:id="rId4"/>
    <p:sldId id="825" r:id="rId5"/>
    <p:sldId id="828" r:id="rId6"/>
    <p:sldId id="294" r:id="rId7"/>
    <p:sldId id="841" r:id="rId8"/>
    <p:sldId id="842" r:id="rId9"/>
    <p:sldId id="843" r:id="rId10"/>
    <p:sldId id="1901" r:id="rId11"/>
    <p:sldId id="1902" r:id="rId12"/>
    <p:sldId id="1903" r:id="rId13"/>
    <p:sldId id="1897" r:id="rId14"/>
    <p:sldId id="1904" r:id="rId15"/>
    <p:sldId id="1898" r:id="rId16"/>
    <p:sldId id="1899" r:id="rId17"/>
    <p:sldId id="1900" r:id="rId18"/>
    <p:sldId id="26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FAC067-C236-48CD-8551-941358B70CC2}" v="2" dt="2024-03-04T04:15:27.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82" autoAdjust="0"/>
  </p:normalViewPr>
  <p:slideViewPr>
    <p:cSldViewPr snapToGrid="0">
      <p:cViewPr varScale="1">
        <p:scale>
          <a:sx n="65" d="100"/>
          <a:sy n="65" d="100"/>
        </p:scale>
        <p:origin x="153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107D-4CD2-86FC-7FDBB26420A5}"/>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107D-4CD2-86FC-7FDBB26420A5}"/>
              </c:ext>
            </c:extLst>
          </c:dPt>
          <c:dLbls>
            <c:dLbl>
              <c:idx val="0"/>
              <c:layout>
                <c:manualLayout>
                  <c:x val="7.7388763875361311E-2"/>
                  <c:y val="2.30437760894945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07D-4CD2-86FC-7FDBB26420A5}"/>
                </c:ext>
              </c:extLst>
            </c:dLbl>
            <c:dLbl>
              <c:idx val="1"/>
              <c:layout>
                <c:manualLayout>
                  <c:x val="-9.9895967183845372E-2"/>
                  <c:y val="-0.1544432409416445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07D-4CD2-86FC-7FDBB26420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'AmerigroupIDDProvide-Demographi'!$H$5:$I$5</c:f>
              <c:strCache>
                <c:ptCount val="2"/>
                <c:pt idx="0">
                  <c:v>Black of African American</c:v>
                </c:pt>
                <c:pt idx="1">
                  <c:v>White</c:v>
                </c:pt>
              </c:strCache>
            </c:strRef>
          </c:cat>
          <c:val>
            <c:numRef>
              <c:f>'AmerigroupIDDProvide-Demographi'!$H$6:$I$6</c:f>
              <c:numCache>
                <c:formatCode>General</c:formatCode>
                <c:ptCount val="2"/>
                <c:pt idx="0">
                  <c:v>5</c:v>
                </c:pt>
                <c:pt idx="1">
                  <c:v>19</c:v>
                </c:pt>
              </c:numCache>
            </c:numRef>
          </c:val>
          <c:extLst>
            <c:ext xmlns:c16="http://schemas.microsoft.com/office/drawing/2014/chart" uri="{C3380CC4-5D6E-409C-BE32-E72D297353CC}">
              <c16:uniqueId val="{00000004-107D-4CD2-86FC-7FDBB26420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50407721965952"/>
          <c:y val="0.13930168086987404"/>
          <c:w val="0.43010326604794052"/>
          <c:h val="0.76570534223414954"/>
        </c:manualLayout>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22AD-4438-972A-02E6766A34C5}"/>
              </c:ext>
            </c:extLst>
          </c:dPt>
          <c:dPt>
            <c:idx val="1"/>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3-22AD-4438-972A-02E6766A34C5}"/>
              </c:ext>
            </c:extLst>
          </c:dPt>
          <c:dPt>
            <c:idx val="2"/>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5-22AD-4438-972A-02E6766A34C5}"/>
              </c:ext>
            </c:extLst>
          </c:dPt>
          <c:dPt>
            <c:idx val="3"/>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7-22AD-4438-972A-02E6766A34C5}"/>
              </c:ext>
            </c:extLst>
          </c:dPt>
          <c:dPt>
            <c:idx val="4"/>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9-22AD-4438-972A-02E6766A34C5}"/>
              </c:ext>
            </c:extLst>
          </c:dPt>
          <c:dPt>
            <c:idx val="5"/>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B-22AD-4438-972A-02E6766A34C5}"/>
              </c:ext>
            </c:extLst>
          </c:dPt>
          <c:dPt>
            <c:idx val="6"/>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D-22AD-4438-972A-02E6766A34C5}"/>
              </c:ext>
            </c:extLst>
          </c:dPt>
          <c:dLbls>
            <c:dLbl>
              <c:idx val="0"/>
              <c:layout>
                <c:manualLayout>
                  <c:x val="6.6037828289182435E-2"/>
                  <c:y val="8.64354659426554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AD-4438-972A-02E6766A34C5}"/>
                </c:ext>
              </c:extLst>
            </c:dLbl>
            <c:dLbl>
              <c:idx val="1"/>
              <c:layout>
                <c:manualLayout>
                  <c:x val="3.0579110338689649E-2"/>
                  <c:y val="-6.474331038865805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2AD-4438-972A-02E6766A34C5}"/>
                </c:ext>
              </c:extLst>
            </c:dLbl>
            <c:dLbl>
              <c:idx val="2"/>
              <c:layout>
                <c:manualLayout>
                  <c:x val="-2.426954896712949E-2"/>
                  <c:y val="-3.64583623287193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2AD-4438-972A-02E6766A34C5}"/>
                </c:ext>
              </c:extLst>
            </c:dLbl>
            <c:dLbl>
              <c:idx val="3"/>
              <c:layout>
                <c:manualLayout>
                  <c:x val="-2.7579815404168272E-2"/>
                  <c:y val="-1.5947109743629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2AD-4438-972A-02E6766A34C5}"/>
                </c:ext>
              </c:extLst>
            </c:dLbl>
            <c:dLbl>
              <c:idx val="4"/>
              <c:layout>
                <c:manualLayout>
                  <c:x val="-3.7124943652553963E-2"/>
                  <c:y val="1.137027388197317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2AD-4438-972A-02E6766A34C5}"/>
                </c:ext>
              </c:extLst>
            </c:dLbl>
            <c:dLbl>
              <c:idx val="5"/>
              <c:layout>
                <c:manualLayout>
                  <c:x val="-8.9424078270075189E-2"/>
                  <c:y val="8.64489562567262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2AD-4438-972A-02E6766A34C5}"/>
                </c:ext>
              </c:extLst>
            </c:dLbl>
            <c:dLbl>
              <c:idx val="6"/>
              <c:layout>
                <c:manualLayout>
                  <c:x val="-4.7780650742940439E-2"/>
                  <c:y val="1.4771893907518316E-3"/>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269040449232979"/>
                      <c:h val="0.21217961376300448"/>
                    </c:manualLayout>
                  </c15:layout>
                </c:ext>
                <c:ext xmlns:c16="http://schemas.microsoft.com/office/drawing/2014/chart" uri="{C3380CC4-5D6E-409C-BE32-E72D297353CC}">
                  <c16:uniqueId val="{0000000D-22AD-4438-972A-02E6766A34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'AmerigroupIDDProvide-Demographi'!$H$1:$N$1</c:f>
              <c:strCache>
                <c:ptCount val="7"/>
                <c:pt idx="0">
                  <c:v>MD</c:v>
                </c:pt>
                <c:pt idx="1">
                  <c:v>MSN</c:v>
                </c:pt>
                <c:pt idx="2">
                  <c:v>MSW</c:v>
                </c:pt>
                <c:pt idx="3">
                  <c:v>DNP</c:v>
                </c:pt>
                <c:pt idx="4">
                  <c:v>RN</c:v>
                </c:pt>
                <c:pt idx="5">
                  <c:v>FNP</c:v>
                </c:pt>
                <c:pt idx="6">
                  <c:v>Counseling</c:v>
                </c:pt>
              </c:strCache>
            </c:strRef>
          </c:cat>
          <c:val>
            <c:numRef>
              <c:f>'AmerigroupIDDProvide-Demographi'!$H$2:$N$2</c:f>
              <c:numCache>
                <c:formatCode>General</c:formatCode>
                <c:ptCount val="7"/>
                <c:pt idx="0">
                  <c:v>5</c:v>
                </c:pt>
                <c:pt idx="1">
                  <c:v>7</c:v>
                </c:pt>
                <c:pt idx="2">
                  <c:v>3</c:v>
                </c:pt>
                <c:pt idx="3">
                  <c:v>3</c:v>
                </c:pt>
                <c:pt idx="4">
                  <c:v>1</c:v>
                </c:pt>
                <c:pt idx="5">
                  <c:v>4</c:v>
                </c:pt>
                <c:pt idx="6">
                  <c:v>1</c:v>
                </c:pt>
              </c:numCache>
            </c:numRef>
          </c:val>
          <c:extLst>
            <c:ext xmlns:c16="http://schemas.microsoft.com/office/drawing/2014/chart" uri="{C3380CC4-5D6E-409C-BE32-E72D297353CC}">
              <c16:uniqueId val="{0000000E-22AD-4438-972A-02E6766A34C5}"/>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76612E-4BAB-441D-9FFA-8B3F0DFDDBAA}" type="datetimeFigureOut">
              <a:rPr lang="en-US" smtClean="0"/>
              <a:t>3/20/2024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19E03DD-3DD9-4582-9521-05923F17E245}" type="slidenum">
              <a:rPr lang="en-US" smtClean="0"/>
              <a:t>‹#›</a:t>
            </a:fld>
            <a:endParaRPr lang="en-US"/>
          </a:p>
        </p:txBody>
      </p:sp>
    </p:spTree>
    <p:extLst>
      <p:ext uri="{BB962C8B-B14F-4D97-AF65-F5344CB8AC3E}">
        <p14:creationId xmlns:p14="http://schemas.microsoft.com/office/powerpoint/2010/main" val="2714795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9B0193-93A0-4BC7-8D2D-A59513911B81}" type="datetimeFigureOut">
              <a:rPr lang="en-US" smtClean="0"/>
              <a:t>3/20/2024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2159AB2-B496-49C1-8740-AC8754977194}" type="slidenum">
              <a:rPr lang="en-US" smtClean="0"/>
              <a:t>‹#›</a:t>
            </a:fld>
            <a:endParaRPr lang="en-US"/>
          </a:p>
        </p:txBody>
      </p:sp>
    </p:spTree>
    <p:extLst>
      <p:ext uri="{BB962C8B-B14F-4D97-AF65-F5344CB8AC3E}">
        <p14:creationId xmlns:p14="http://schemas.microsoft.com/office/powerpoint/2010/main" val="316329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Providers are overwhelmed– what do they need? </a:t>
            </a:r>
          </a:p>
        </p:txBody>
      </p:sp>
      <p:sp>
        <p:nvSpPr>
          <p:cNvPr id="4" name="Slide Number Placeholder 3"/>
          <p:cNvSpPr>
            <a:spLocks noGrp="1"/>
          </p:cNvSpPr>
          <p:nvPr>
            <p:ph type="sldNum" sz="quarter" idx="5"/>
          </p:nvPr>
        </p:nvSpPr>
        <p:spPr/>
        <p:txBody>
          <a:bodyPr/>
          <a:lstStyle/>
          <a:p>
            <a:fld id="{D2159AB2-B496-49C1-8740-AC8754977194}" type="slidenum">
              <a:rPr lang="en-US" smtClean="0"/>
              <a:t>2</a:t>
            </a:fld>
            <a:endParaRPr lang="en-US"/>
          </a:p>
        </p:txBody>
      </p:sp>
    </p:spTree>
    <p:extLst>
      <p:ext uri="{BB962C8B-B14F-4D97-AF65-F5344CB8AC3E}">
        <p14:creationId xmlns:p14="http://schemas.microsoft.com/office/powerpoint/2010/main" val="16953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 is going to be kicked out of school even </a:t>
            </a:r>
          </a:p>
        </p:txBody>
      </p:sp>
      <p:sp>
        <p:nvSpPr>
          <p:cNvPr id="4" name="Slide Number Placeholder 3"/>
          <p:cNvSpPr>
            <a:spLocks noGrp="1"/>
          </p:cNvSpPr>
          <p:nvPr>
            <p:ph type="sldNum" sz="quarter" idx="5"/>
          </p:nvPr>
        </p:nvSpPr>
        <p:spPr/>
        <p:txBody>
          <a:bodyPr/>
          <a:lstStyle/>
          <a:p>
            <a:fld id="{D2159AB2-B496-49C1-8740-AC8754977194}" type="slidenum">
              <a:rPr lang="en-US" smtClean="0"/>
              <a:t>5</a:t>
            </a:fld>
            <a:endParaRPr lang="en-US"/>
          </a:p>
        </p:txBody>
      </p:sp>
    </p:spTree>
    <p:extLst>
      <p:ext uri="{BB962C8B-B14F-4D97-AF65-F5344CB8AC3E}">
        <p14:creationId xmlns:p14="http://schemas.microsoft.com/office/powerpoint/2010/main" val="143783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 is going to be kicked out of school even </a:t>
            </a:r>
          </a:p>
        </p:txBody>
      </p:sp>
      <p:sp>
        <p:nvSpPr>
          <p:cNvPr id="4" name="Slide Number Placeholder 3"/>
          <p:cNvSpPr>
            <a:spLocks noGrp="1"/>
          </p:cNvSpPr>
          <p:nvPr>
            <p:ph type="sldNum" sz="quarter" idx="5"/>
          </p:nvPr>
        </p:nvSpPr>
        <p:spPr/>
        <p:txBody>
          <a:bodyPr/>
          <a:lstStyle/>
          <a:p>
            <a:fld id="{D2159AB2-B496-49C1-8740-AC8754977194}" type="slidenum">
              <a:rPr lang="en-US" smtClean="0"/>
              <a:t>7</a:t>
            </a:fld>
            <a:endParaRPr lang="en-US"/>
          </a:p>
        </p:txBody>
      </p:sp>
    </p:spTree>
    <p:extLst>
      <p:ext uri="{BB962C8B-B14F-4D97-AF65-F5344CB8AC3E}">
        <p14:creationId xmlns:p14="http://schemas.microsoft.com/office/powerpoint/2010/main" val="65434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is going to be kicked out of school even </a:t>
            </a:r>
          </a:p>
        </p:txBody>
      </p:sp>
      <p:sp>
        <p:nvSpPr>
          <p:cNvPr id="4" name="Slide Number Placeholder 3"/>
          <p:cNvSpPr>
            <a:spLocks noGrp="1"/>
          </p:cNvSpPr>
          <p:nvPr>
            <p:ph type="sldNum" sz="quarter" idx="5"/>
          </p:nvPr>
        </p:nvSpPr>
        <p:spPr/>
        <p:txBody>
          <a:bodyPr/>
          <a:lstStyle/>
          <a:p>
            <a:fld id="{D2159AB2-B496-49C1-8740-AC8754977194}" type="slidenum">
              <a:rPr lang="en-US" smtClean="0"/>
              <a:t>8</a:t>
            </a:fld>
            <a:endParaRPr lang="en-US"/>
          </a:p>
        </p:txBody>
      </p:sp>
    </p:spTree>
    <p:extLst>
      <p:ext uri="{BB962C8B-B14F-4D97-AF65-F5344CB8AC3E}">
        <p14:creationId xmlns:p14="http://schemas.microsoft.com/office/powerpoint/2010/main" val="36896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 is going to be kicked out of school even </a:t>
            </a:r>
          </a:p>
        </p:txBody>
      </p:sp>
      <p:sp>
        <p:nvSpPr>
          <p:cNvPr id="4" name="Slide Number Placeholder 3"/>
          <p:cNvSpPr>
            <a:spLocks noGrp="1"/>
          </p:cNvSpPr>
          <p:nvPr>
            <p:ph type="sldNum" sz="quarter" idx="5"/>
          </p:nvPr>
        </p:nvSpPr>
        <p:spPr/>
        <p:txBody>
          <a:bodyPr/>
          <a:lstStyle/>
          <a:p>
            <a:fld id="{D2159AB2-B496-49C1-8740-AC8754977194}" type="slidenum">
              <a:rPr lang="en-US" smtClean="0"/>
              <a:t>9</a:t>
            </a:fld>
            <a:endParaRPr lang="en-US"/>
          </a:p>
        </p:txBody>
      </p:sp>
    </p:spTree>
    <p:extLst>
      <p:ext uri="{BB962C8B-B14F-4D97-AF65-F5344CB8AC3E}">
        <p14:creationId xmlns:p14="http://schemas.microsoft.com/office/powerpoint/2010/main" val="13378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D9AC2A-41CE-4759-834B-0804587B6BF9}" type="datetime1">
              <a:rPr lang="en-US"/>
              <a:pPr>
                <a:defRPr/>
              </a:pPr>
              <a:t>3/20/2024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1E410F-852F-4E70-AA78-5A67D897EFC1}" type="slidenum">
              <a:rPr lang="en-US" altLang="en-US"/>
              <a:pPr>
                <a:defRPr/>
              </a:pPr>
              <a:t>‹#›</a:t>
            </a:fld>
            <a:endParaRPr lang="en-US" altLang="en-US"/>
          </a:p>
        </p:txBody>
      </p:sp>
    </p:spTree>
    <p:extLst>
      <p:ext uri="{BB962C8B-B14F-4D97-AF65-F5344CB8AC3E}">
        <p14:creationId xmlns:p14="http://schemas.microsoft.com/office/powerpoint/2010/main" val="102089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B2C847-DF32-4CEE-AB26-C1230AFE14B6}" type="datetime1">
              <a:rPr lang="en-US"/>
              <a:pPr>
                <a:defRPr/>
              </a:pPr>
              <a:t>3/20/2024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D5E1E8-3D24-4EF9-9F1A-497AB4CE4F8B}" type="slidenum">
              <a:rPr lang="en-US" altLang="en-US"/>
              <a:pPr>
                <a:defRPr/>
              </a:pPr>
              <a:t>‹#›</a:t>
            </a:fld>
            <a:endParaRPr lang="en-US" altLang="en-US"/>
          </a:p>
        </p:txBody>
      </p:sp>
    </p:spTree>
    <p:extLst>
      <p:ext uri="{BB962C8B-B14F-4D97-AF65-F5344CB8AC3E}">
        <p14:creationId xmlns:p14="http://schemas.microsoft.com/office/powerpoint/2010/main" val="425363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7F12E4-EFFD-4E35-AD77-FC03E63B7953}" type="datetime1">
              <a:rPr lang="en-US"/>
              <a:pPr>
                <a:defRPr/>
              </a:pPr>
              <a:t>3/20/2024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825785-6C38-4098-8335-658459E473F3}" type="slidenum">
              <a:rPr lang="en-US" altLang="en-US"/>
              <a:pPr>
                <a:defRPr/>
              </a:pPr>
              <a:t>‹#›</a:t>
            </a:fld>
            <a:endParaRPr lang="en-US" altLang="en-US"/>
          </a:p>
        </p:txBody>
      </p:sp>
    </p:spTree>
    <p:extLst>
      <p:ext uri="{BB962C8B-B14F-4D97-AF65-F5344CB8AC3E}">
        <p14:creationId xmlns:p14="http://schemas.microsoft.com/office/powerpoint/2010/main" val="104647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C62555-2DD8-47FD-8CA8-088175AE82A4}" type="datetime1">
              <a:rPr lang="en-US"/>
              <a:pPr>
                <a:defRPr/>
              </a:pPr>
              <a:t>3/20/2024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8EFCAA-A3AD-4EED-94C7-366975BBDF76}" type="slidenum">
              <a:rPr lang="en-US" altLang="en-US"/>
              <a:pPr>
                <a:defRPr/>
              </a:pPr>
              <a:t>‹#›</a:t>
            </a:fld>
            <a:endParaRPr lang="en-US" altLang="en-US"/>
          </a:p>
        </p:txBody>
      </p:sp>
    </p:spTree>
    <p:extLst>
      <p:ext uri="{BB962C8B-B14F-4D97-AF65-F5344CB8AC3E}">
        <p14:creationId xmlns:p14="http://schemas.microsoft.com/office/powerpoint/2010/main" val="356440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24A9109-E50F-432A-B88E-9571E191CD4A}" type="datetime1">
              <a:rPr lang="en-US"/>
              <a:pPr>
                <a:defRPr/>
              </a:pPr>
              <a:t>3/20/2024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1E6ED1-1293-4E96-8931-70F972FA1610}" type="slidenum">
              <a:rPr lang="en-US" altLang="en-US"/>
              <a:pPr>
                <a:defRPr/>
              </a:pPr>
              <a:t>‹#›</a:t>
            </a:fld>
            <a:endParaRPr lang="en-US" altLang="en-US"/>
          </a:p>
        </p:txBody>
      </p:sp>
    </p:spTree>
    <p:extLst>
      <p:ext uri="{BB962C8B-B14F-4D97-AF65-F5344CB8AC3E}">
        <p14:creationId xmlns:p14="http://schemas.microsoft.com/office/powerpoint/2010/main" val="101055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0F7FD94-FB5C-40EA-B796-1F3F49EB3DAB}" type="datetime1">
              <a:rPr lang="en-US"/>
              <a:pPr>
                <a:defRPr/>
              </a:pPr>
              <a:t>3/20/2024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617C77-0261-4199-9012-FAE63C5E68AF}" type="slidenum">
              <a:rPr lang="en-US" altLang="en-US"/>
              <a:pPr>
                <a:defRPr/>
              </a:pPr>
              <a:t>‹#›</a:t>
            </a:fld>
            <a:endParaRPr lang="en-US" altLang="en-US"/>
          </a:p>
        </p:txBody>
      </p:sp>
    </p:spTree>
    <p:extLst>
      <p:ext uri="{BB962C8B-B14F-4D97-AF65-F5344CB8AC3E}">
        <p14:creationId xmlns:p14="http://schemas.microsoft.com/office/powerpoint/2010/main" val="289236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7F9889A-C042-4DEF-83F5-9AFAD723419E}" type="datetime1">
              <a:rPr lang="en-US"/>
              <a:pPr>
                <a:defRPr/>
              </a:pPr>
              <a:t>3/20/2024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0F6597-DAC2-4A62-A7FC-6D9CBA38F29D}" type="slidenum">
              <a:rPr lang="en-US" altLang="en-US"/>
              <a:pPr>
                <a:defRPr/>
              </a:pPr>
              <a:t>‹#›</a:t>
            </a:fld>
            <a:endParaRPr lang="en-US" altLang="en-US"/>
          </a:p>
        </p:txBody>
      </p:sp>
    </p:spTree>
    <p:extLst>
      <p:ext uri="{BB962C8B-B14F-4D97-AF65-F5344CB8AC3E}">
        <p14:creationId xmlns:p14="http://schemas.microsoft.com/office/powerpoint/2010/main" val="763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9FE07F3-FC09-469A-8617-1339FC5132B0}" type="datetime1">
              <a:rPr lang="en-US"/>
              <a:pPr>
                <a:defRPr/>
              </a:pPr>
              <a:t>3/20/2024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FE36C3-7152-4B89-A46A-D489AAA835AE}" type="slidenum">
              <a:rPr lang="en-US" altLang="en-US"/>
              <a:pPr>
                <a:defRPr/>
              </a:pPr>
              <a:t>‹#›</a:t>
            </a:fld>
            <a:endParaRPr lang="en-US" altLang="en-US"/>
          </a:p>
        </p:txBody>
      </p:sp>
    </p:spTree>
    <p:extLst>
      <p:ext uri="{BB962C8B-B14F-4D97-AF65-F5344CB8AC3E}">
        <p14:creationId xmlns:p14="http://schemas.microsoft.com/office/powerpoint/2010/main" val="4077047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AFA865-F98F-4D9E-A82D-16A898F29640}" type="datetime1">
              <a:rPr lang="en-US"/>
              <a:pPr>
                <a:defRPr/>
              </a:pPr>
              <a:t>3/20/2024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15BE97-80FD-4E48-B0FA-523D34926E7D}" type="slidenum">
              <a:rPr lang="en-US" altLang="en-US"/>
              <a:pPr>
                <a:defRPr/>
              </a:pPr>
              <a:t>‹#›</a:t>
            </a:fld>
            <a:endParaRPr lang="en-US" altLang="en-US"/>
          </a:p>
        </p:txBody>
      </p:sp>
    </p:spTree>
    <p:extLst>
      <p:ext uri="{BB962C8B-B14F-4D97-AF65-F5344CB8AC3E}">
        <p14:creationId xmlns:p14="http://schemas.microsoft.com/office/powerpoint/2010/main" val="160217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B75084-4960-4F9D-8B16-5AEC24BD6D26}" type="datetime1">
              <a:rPr lang="en-US"/>
              <a:pPr>
                <a:defRPr/>
              </a:pPr>
              <a:t>3/20/2024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69E838-E331-4100-92D9-FBB470A09F73}" type="slidenum">
              <a:rPr lang="en-US" altLang="en-US"/>
              <a:pPr>
                <a:defRPr/>
              </a:pPr>
              <a:t>‹#›</a:t>
            </a:fld>
            <a:endParaRPr lang="en-US" altLang="en-US"/>
          </a:p>
        </p:txBody>
      </p:sp>
    </p:spTree>
    <p:extLst>
      <p:ext uri="{BB962C8B-B14F-4D97-AF65-F5344CB8AC3E}">
        <p14:creationId xmlns:p14="http://schemas.microsoft.com/office/powerpoint/2010/main" val="3820451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E489EA-A639-4D45-82C5-058FACC0E00A}" type="datetime1">
              <a:rPr lang="en-US"/>
              <a:pPr>
                <a:defRPr/>
              </a:pPr>
              <a:t>3/20/2024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00E638-17DC-4904-B502-7417F3101E1C}" type="slidenum">
              <a:rPr lang="en-US" altLang="en-US"/>
              <a:pPr>
                <a:defRPr/>
              </a:pPr>
              <a:t>‹#›</a:t>
            </a:fld>
            <a:endParaRPr lang="en-US" altLang="en-US"/>
          </a:p>
        </p:txBody>
      </p:sp>
    </p:spTree>
    <p:extLst>
      <p:ext uri="{BB962C8B-B14F-4D97-AF65-F5344CB8AC3E}">
        <p14:creationId xmlns:p14="http://schemas.microsoft.com/office/powerpoint/2010/main" val="53357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defTabSz="457200" fontAlgn="base">
              <a:spcBef>
                <a:spcPct val="0"/>
              </a:spcBef>
              <a:spcAft>
                <a:spcPct val="0"/>
              </a:spcAft>
              <a:defRPr/>
            </a:pPr>
            <a:fld id="{4181B501-B60B-4621-9351-DAE26E963654}" type="datetime1">
              <a:rPr lang="en-US"/>
              <a:pPr defTabSz="457200" fontAlgn="base">
                <a:spcBef>
                  <a:spcPct val="0"/>
                </a:spcBef>
                <a:spcAft>
                  <a:spcPct val="0"/>
                </a:spcAft>
                <a:defRPr/>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cs typeface="ＭＳ Ｐゴシック"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defTabSz="457200" fontAlgn="base">
              <a:spcBef>
                <a:spcPct val="0"/>
              </a:spcBef>
              <a:spcAft>
                <a:spcPct val="0"/>
              </a:spcAft>
              <a:defRPr/>
            </a:pPr>
            <a:fld id="{108BAB52-E659-4D6F-B367-B8C7EA4EC2C7}" type="slidenum">
              <a:rPr lang="en-US" altLang="en-US">
                <a:ea typeface="MS PGothic" pitchFamily="34" charset="-128"/>
              </a:rPr>
              <a:pPr defTabSz="457200" fontAlgn="base">
                <a:spcBef>
                  <a:spcPct val="0"/>
                </a:spcBef>
                <a:spcAft>
                  <a:spcPct val="0"/>
                </a:spcAft>
                <a:defRPr/>
              </a:pPr>
              <a:t>‹#›</a:t>
            </a:fld>
            <a:endParaRPr lang="en-US" altLang="en-US">
              <a:ea typeface="MS PGothic" pitchFamily="34" charset="-128"/>
            </a:endParaRPr>
          </a:p>
        </p:txBody>
      </p:sp>
    </p:spTree>
    <p:extLst>
      <p:ext uri="{BB962C8B-B14F-4D97-AF65-F5344CB8AC3E}">
        <p14:creationId xmlns:p14="http://schemas.microsoft.com/office/powerpoint/2010/main" val="3882130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28" charset="-128"/>
        </a:defRPr>
      </a:lvl1pPr>
      <a:lvl2pPr algn="ctr" defTabSz="457200" rtl="0" eaLnBrk="0" fontAlgn="base" hangingPunct="0">
        <a:spcBef>
          <a:spcPct val="0"/>
        </a:spcBef>
        <a:spcAft>
          <a:spcPct val="0"/>
        </a:spcAft>
        <a:defRPr sz="4400">
          <a:solidFill>
            <a:schemeClr val="tx1"/>
          </a:solidFill>
          <a:latin typeface="Calibri" pitchFamily="28" charset="0"/>
          <a:ea typeface="MS PGothic" panose="020B0600070205080204" pitchFamily="34" charset="-128"/>
          <a:cs typeface="ＭＳ Ｐゴシック" pitchFamily="28" charset="-128"/>
        </a:defRPr>
      </a:lvl2pPr>
      <a:lvl3pPr algn="ctr" defTabSz="457200" rtl="0" eaLnBrk="0" fontAlgn="base" hangingPunct="0">
        <a:spcBef>
          <a:spcPct val="0"/>
        </a:spcBef>
        <a:spcAft>
          <a:spcPct val="0"/>
        </a:spcAft>
        <a:defRPr sz="4400">
          <a:solidFill>
            <a:schemeClr val="tx1"/>
          </a:solidFill>
          <a:latin typeface="Calibri" pitchFamily="28" charset="0"/>
          <a:ea typeface="MS PGothic" panose="020B0600070205080204" pitchFamily="34" charset="-128"/>
          <a:cs typeface="ＭＳ Ｐゴシック" pitchFamily="28" charset="-128"/>
        </a:defRPr>
      </a:lvl3pPr>
      <a:lvl4pPr algn="ctr" defTabSz="457200" rtl="0" eaLnBrk="0" fontAlgn="base" hangingPunct="0">
        <a:spcBef>
          <a:spcPct val="0"/>
        </a:spcBef>
        <a:spcAft>
          <a:spcPct val="0"/>
        </a:spcAft>
        <a:defRPr sz="4400">
          <a:solidFill>
            <a:schemeClr val="tx1"/>
          </a:solidFill>
          <a:latin typeface="Calibri" pitchFamily="28" charset="0"/>
          <a:ea typeface="MS PGothic" panose="020B0600070205080204" pitchFamily="34" charset="-128"/>
          <a:cs typeface="ＭＳ Ｐゴシック" pitchFamily="28" charset="-128"/>
        </a:defRPr>
      </a:lvl4pPr>
      <a:lvl5pPr algn="ctr" defTabSz="457200" rtl="0" eaLnBrk="0" fontAlgn="base" hangingPunct="0">
        <a:spcBef>
          <a:spcPct val="0"/>
        </a:spcBef>
        <a:spcAft>
          <a:spcPct val="0"/>
        </a:spcAft>
        <a:defRPr sz="4400">
          <a:solidFill>
            <a:schemeClr val="tx1"/>
          </a:solidFill>
          <a:latin typeface="Calibri" pitchFamily="28" charset="0"/>
          <a:ea typeface="MS PGothic" panose="020B0600070205080204" pitchFamily="34" charset="-128"/>
          <a:cs typeface="ＭＳ Ｐゴシック" pitchFamily="28" charset="-128"/>
        </a:defRPr>
      </a:lvl5pPr>
      <a:lvl6pPr marL="457200" algn="ctr" defTabSz="457200" rtl="0" fontAlgn="base">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6pPr>
      <a:lvl7pPr marL="914400" algn="ctr" defTabSz="457200" rtl="0" fontAlgn="base">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7pPr>
      <a:lvl8pPr marL="1371600" algn="ctr" defTabSz="457200" rtl="0" fontAlgn="base">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8pPr>
      <a:lvl9pPr marL="1828800" algn="ctr" defTabSz="457200" rtl="0" fontAlgn="base">
        <a:spcBef>
          <a:spcPct val="0"/>
        </a:spcBef>
        <a:spcAft>
          <a:spcPct val="0"/>
        </a:spcAft>
        <a:defRPr sz="4400">
          <a:solidFill>
            <a:schemeClr val="tx1"/>
          </a:solidFill>
          <a:latin typeface="Calibri" pitchFamily="28" charset="0"/>
          <a:ea typeface="ＭＳ Ｐゴシック" pitchFamily="28" charset="-128"/>
          <a:cs typeface="ＭＳ Ｐゴシック" pitchFamily="2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pitchFamily="2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drive.google.com/open?id=1FZRu0maGRI_IIu9pLvCSxIfH8Da6L3Cb"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projectECHO@vum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228600" y="3048000"/>
            <a:ext cx="8534400" cy="4205056"/>
          </a:xfrm>
        </p:spPr>
        <p:txBody>
          <a:bodyPr/>
          <a:lstStyle/>
          <a:p>
            <a:pPr eaLnBrk="1" hangingPunct="1"/>
            <a:r>
              <a:rPr lang="en-US"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Vanderbilt Wellpoint</a:t>
            </a: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IDD ECHO:</a:t>
            </a:r>
            <a:b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28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Learning Community</a:t>
            </a:r>
            <a:br>
              <a:rPr lang="en-US" sz="28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br>
              <a:rPr lang="en-US" sz="28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br>
              <a:rPr lang="en-US" sz="28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US"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Beth Malow</a:t>
            </a: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MD, MS</a:t>
            </a:r>
            <a:b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Professor, Department of Neurology</a:t>
            </a:r>
            <a:b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Vanderbilt University Medical Center</a:t>
            </a:r>
            <a:br>
              <a:rPr lang="en-US" sz="2800" dirty="0">
                <a:effectLst/>
                <a:latin typeface="Tahoma" panose="020B0604030504040204" pitchFamily="34" charset="0"/>
                <a:ea typeface="Tahoma" panose="020B0604030504040204" pitchFamily="34" charset="0"/>
                <a:cs typeface="Tahoma" panose="020B0604030504040204" pitchFamily="34" charset="0"/>
              </a:rPr>
            </a:b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6388" name="Picture 1" descr="UCED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9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D9256-342D-BC9C-4284-96F9AFC3D3B7}"/>
              </a:ext>
            </a:extLst>
          </p:cNvPr>
          <p:cNvSpPr>
            <a:spLocks noGrp="1"/>
          </p:cNvSpPr>
          <p:nvPr>
            <p:ph type="title"/>
          </p:nvPr>
        </p:nvSpPr>
        <p:spPr>
          <a:xfrm>
            <a:off x="880128" y="420828"/>
            <a:ext cx="7886700" cy="1133388"/>
          </a:xfrm>
        </p:spPr>
        <p:txBody>
          <a:bodyPr vert="horz" lIns="91440" tIns="45720" rIns="91440" bIns="45720" rtlCol="0" anchor="ctr">
            <a:normAutofit/>
          </a:bodyPr>
          <a:lstStyle/>
          <a:p>
            <a:pPr algn="l" defTabSz="914400" eaLnBrk="1" hangingPunct="1">
              <a:lnSpc>
                <a:spcPct val="90000"/>
              </a:lnSpc>
            </a:pPr>
            <a:r>
              <a:rPr lang="en-US" sz="4500" kern="1200" dirty="0">
                <a:solidFill>
                  <a:schemeClr val="tx1"/>
                </a:solidFill>
                <a:latin typeface="+mj-lt"/>
                <a:ea typeface="+mj-ea"/>
                <a:cs typeface="+mj-cs"/>
              </a:rPr>
              <a:t>Demographics of Participants</a:t>
            </a:r>
          </a:p>
        </p:txBody>
      </p:sp>
      <p:pic>
        <p:nvPicPr>
          <p:cNvPr id="11" name="Picture 10" descr="A graph with blue bars&#10;&#10;Description automatically generated with medium confidence">
            <a:extLst>
              <a:ext uri="{FF2B5EF4-FFF2-40B4-BE49-F238E27FC236}">
                <a16:creationId xmlns:a16="http://schemas.microsoft.com/office/drawing/2014/main" id="{61448956-A3B3-30FB-4DD4-2C6C4D616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941" y="1709722"/>
            <a:ext cx="4332513" cy="2438061"/>
          </a:xfrm>
          <a:prstGeom prst="rect">
            <a:avLst/>
          </a:prstGeom>
        </p:spPr>
      </p:pic>
      <p:pic>
        <p:nvPicPr>
          <p:cNvPr id="13" name="Picture 12" descr="A blue and red pie chart&#10;&#10;Description automatically generated">
            <a:extLst>
              <a:ext uri="{FF2B5EF4-FFF2-40B4-BE49-F238E27FC236}">
                <a16:creationId xmlns:a16="http://schemas.microsoft.com/office/drawing/2014/main" id="{829B6A8C-35AB-4C3C-8031-EB55B7CCA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086" y="4268237"/>
            <a:ext cx="5211025" cy="2438061"/>
          </a:xfrm>
          <a:prstGeom prst="rect">
            <a:avLst/>
          </a:prstGeom>
        </p:spPr>
      </p:pic>
      <p:sp>
        <p:nvSpPr>
          <p:cNvPr id="14" name="TextBox 13">
            <a:extLst>
              <a:ext uri="{FF2B5EF4-FFF2-40B4-BE49-F238E27FC236}">
                <a16:creationId xmlns:a16="http://schemas.microsoft.com/office/drawing/2014/main" id="{9D9FD637-B935-B6AC-27A0-68B6E2791A16}"/>
              </a:ext>
            </a:extLst>
          </p:cNvPr>
          <p:cNvSpPr txBox="1"/>
          <p:nvPr/>
        </p:nvSpPr>
        <p:spPr>
          <a:xfrm>
            <a:off x="1868508" y="1481237"/>
            <a:ext cx="1939274" cy="369332"/>
          </a:xfrm>
          <a:prstGeom prst="rect">
            <a:avLst/>
          </a:prstGeom>
          <a:noFill/>
        </p:spPr>
        <p:txBody>
          <a:bodyPr wrap="square" rtlCol="0">
            <a:spAutoFit/>
          </a:bodyPr>
          <a:lstStyle/>
          <a:p>
            <a:r>
              <a:rPr lang="en-US" b="1" dirty="0"/>
              <a:t>Race</a:t>
            </a:r>
          </a:p>
        </p:txBody>
      </p:sp>
      <p:sp>
        <p:nvSpPr>
          <p:cNvPr id="17" name="TextBox 16">
            <a:extLst>
              <a:ext uri="{FF2B5EF4-FFF2-40B4-BE49-F238E27FC236}">
                <a16:creationId xmlns:a16="http://schemas.microsoft.com/office/drawing/2014/main" id="{92655093-2D54-84E8-484E-DA8BDA006406}"/>
              </a:ext>
            </a:extLst>
          </p:cNvPr>
          <p:cNvSpPr txBox="1"/>
          <p:nvPr/>
        </p:nvSpPr>
        <p:spPr>
          <a:xfrm>
            <a:off x="6443984" y="1412201"/>
            <a:ext cx="1173730" cy="369332"/>
          </a:xfrm>
          <a:prstGeom prst="rect">
            <a:avLst/>
          </a:prstGeom>
          <a:noFill/>
        </p:spPr>
        <p:txBody>
          <a:bodyPr wrap="square" rtlCol="0">
            <a:spAutoFit/>
          </a:bodyPr>
          <a:lstStyle/>
          <a:p>
            <a:r>
              <a:rPr lang="en-US" b="1" dirty="0"/>
              <a:t>Age</a:t>
            </a:r>
          </a:p>
        </p:txBody>
      </p:sp>
      <p:sp>
        <p:nvSpPr>
          <p:cNvPr id="23" name="TextBox 22">
            <a:extLst>
              <a:ext uri="{FF2B5EF4-FFF2-40B4-BE49-F238E27FC236}">
                <a16:creationId xmlns:a16="http://schemas.microsoft.com/office/drawing/2014/main" id="{CA7ABC7C-135D-C588-915F-D797B8D9B68B}"/>
              </a:ext>
            </a:extLst>
          </p:cNvPr>
          <p:cNvSpPr txBox="1"/>
          <p:nvPr/>
        </p:nvSpPr>
        <p:spPr>
          <a:xfrm>
            <a:off x="4139639" y="3901317"/>
            <a:ext cx="998131" cy="369332"/>
          </a:xfrm>
          <a:prstGeom prst="rect">
            <a:avLst/>
          </a:prstGeom>
          <a:noFill/>
        </p:spPr>
        <p:txBody>
          <a:bodyPr wrap="square" rtlCol="0">
            <a:spAutoFit/>
          </a:bodyPr>
          <a:lstStyle/>
          <a:p>
            <a:r>
              <a:rPr lang="en-US" b="1" dirty="0"/>
              <a:t>Gender</a:t>
            </a:r>
          </a:p>
        </p:txBody>
      </p:sp>
      <p:sp>
        <p:nvSpPr>
          <p:cNvPr id="25" name="TextBox 24">
            <a:extLst>
              <a:ext uri="{FF2B5EF4-FFF2-40B4-BE49-F238E27FC236}">
                <a16:creationId xmlns:a16="http://schemas.microsoft.com/office/drawing/2014/main" id="{B70A5259-2EE0-CF74-F87F-BE854B93E5E6}"/>
              </a:ext>
            </a:extLst>
          </p:cNvPr>
          <p:cNvSpPr txBox="1"/>
          <p:nvPr/>
        </p:nvSpPr>
        <p:spPr>
          <a:xfrm>
            <a:off x="4658862" y="5700237"/>
            <a:ext cx="1234707" cy="276999"/>
          </a:xfrm>
          <a:prstGeom prst="rect">
            <a:avLst/>
          </a:prstGeom>
          <a:noFill/>
        </p:spPr>
        <p:txBody>
          <a:bodyPr wrap="square" rtlCol="0">
            <a:spAutoFit/>
          </a:bodyPr>
          <a:lstStyle/>
          <a:p>
            <a:r>
              <a:rPr lang="en-US" sz="1200" dirty="0">
                <a:solidFill>
                  <a:schemeClr val="bg1"/>
                </a:solidFill>
              </a:rPr>
              <a:t>Female</a:t>
            </a:r>
            <a:endParaRPr lang="en-US" dirty="0">
              <a:solidFill>
                <a:schemeClr val="bg1"/>
              </a:solidFill>
            </a:endParaRPr>
          </a:p>
        </p:txBody>
      </p:sp>
      <p:sp>
        <p:nvSpPr>
          <p:cNvPr id="26" name="TextBox 25">
            <a:extLst>
              <a:ext uri="{FF2B5EF4-FFF2-40B4-BE49-F238E27FC236}">
                <a16:creationId xmlns:a16="http://schemas.microsoft.com/office/drawing/2014/main" id="{B0748097-30F5-D37A-5EB1-4F91C70F4FD1}"/>
              </a:ext>
            </a:extLst>
          </p:cNvPr>
          <p:cNvSpPr txBox="1"/>
          <p:nvPr/>
        </p:nvSpPr>
        <p:spPr>
          <a:xfrm>
            <a:off x="4041509" y="4725283"/>
            <a:ext cx="781969" cy="276999"/>
          </a:xfrm>
          <a:prstGeom prst="rect">
            <a:avLst/>
          </a:prstGeom>
          <a:noFill/>
        </p:spPr>
        <p:txBody>
          <a:bodyPr wrap="square" rtlCol="0">
            <a:spAutoFit/>
          </a:bodyPr>
          <a:lstStyle/>
          <a:p>
            <a:r>
              <a:rPr lang="en-US" sz="1200" dirty="0">
                <a:solidFill>
                  <a:schemeClr val="bg1"/>
                </a:solidFill>
              </a:rPr>
              <a:t>Male</a:t>
            </a:r>
          </a:p>
        </p:txBody>
      </p:sp>
      <p:sp>
        <p:nvSpPr>
          <p:cNvPr id="27" name="TextBox 26">
            <a:extLst>
              <a:ext uri="{FF2B5EF4-FFF2-40B4-BE49-F238E27FC236}">
                <a16:creationId xmlns:a16="http://schemas.microsoft.com/office/drawing/2014/main" id="{AD170560-7A54-9799-85C5-06BF4E892DD1}"/>
              </a:ext>
            </a:extLst>
          </p:cNvPr>
          <p:cNvSpPr txBox="1"/>
          <p:nvPr/>
        </p:nvSpPr>
        <p:spPr>
          <a:xfrm>
            <a:off x="1195856" y="4423862"/>
            <a:ext cx="2241515" cy="600164"/>
          </a:xfrm>
          <a:prstGeom prst="rect">
            <a:avLst/>
          </a:prstGeom>
          <a:noFill/>
        </p:spPr>
        <p:txBody>
          <a:bodyPr wrap="square" rtlCol="0">
            <a:spAutoFit/>
          </a:bodyPr>
          <a:lstStyle/>
          <a:p>
            <a:r>
              <a:rPr lang="en-US" sz="1100" dirty="0"/>
              <a:t>*We had one participant who identified as Hispanic, Latino, or Latina</a:t>
            </a:r>
          </a:p>
        </p:txBody>
      </p:sp>
      <p:graphicFrame>
        <p:nvGraphicFramePr>
          <p:cNvPr id="30" name="Chart 29">
            <a:extLst>
              <a:ext uri="{FF2B5EF4-FFF2-40B4-BE49-F238E27FC236}">
                <a16:creationId xmlns:a16="http://schemas.microsoft.com/office/drawing/2014/main" id="{D07B3D42-3165-8D8C-0A16-C15C71D5606B}"/>
              </a:ext>
            </a:extLst>
          </p:cNvPr>
          <p:cNvGraphicFramePr>
            <a:graphicFrameLocks/>
          </p:cNvGraphicFramePr>
          <p:nvPr>
            <p:extLst>
              <p:ext uri="{D42A27DB-BD31-4B8C-83A1-F6EECF244321}">
                <p14:modId xmlns:p14="http://schemas.microsoft.com/office/powerpoint/2010/main" val="3922225659"/>
              </p:ext>
            </p:extLst>
          </p:nvPr>
        </p:nvGraphicFramePr>
        <p:xfrm>
          <a:off x="-106710" y="1781533"/>
          <a:ext cx="4558651" cy="26423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583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19583-DD7E-69E7-4B06-3BFE6B113CB4}"/>
              </a:ext>
            </a:extLst>
          </p:cNvPr>
          <p:cNvSpPr>
            <a:spLocks noGrp="1"/>
          </p:cNvSpPr>
          <p:nvPr>
            <p:ph type="title"/>
          </p:nvPr>
        </p:nvSpPr>
        <p:spPr>
          <a:xfrm>
            <a:off x="897491" y="243073"/>
            <a:ext cx="7346729" cy="1114380"/>
          </a:xfrm>
        </p:spPr>
        <p:txBody>
          <a:bodyPr vert="horz" lIns="91440" tIns="45720" rIns="91440" bIns="45720" rtlCol="0" anchor="b">
            <a:normAutofit/>
          </a:bodyPr>
          <a:lstStyle/>
          <a:p>
            <a:pPr defTabSz="914400" eaLnBrk="1" hangingPunct="1">
              <a:lnSpc>
                <a:spcPct val="90000"/>
              </a:lnSpc>
            </a:pPr>
            <a:r>
              <a:rPr lang="en-US" sz="3200" dirty="0">
                <a:ea typeface="+mj-ea"/>
                <a:cs typeface="+mj-cs"/>
              </a:rPr>
              <a:t>Clinic Setting and Years of Practice for Participants </a:t>
            </a:r>
          </a:p>
        </p:txBody>
      </p:sp>
      <p:sp>
        <p:nvSpPr>
          <p:cNvPr id="6" name="TextBox 5">
            <a:extLst>
              <a:ext uri="{FF2B5EF4-FFF2-40B4-BE49-F238E27FC236}">
                <a16:creationId xmlns:a16="http://schemas.microsoft.com/office/drawing/2014/main" id="{7C578F55-EFF7-8630-E1CE-9F8A4A1BDCFE}"/>
              </a:ext>
            </a:extLst>
          </p:cNvPr>
          <p:cNvSpPr txBox="1"/>
          <p:nvPr/>
        </p:nvSpPr>
        <p:spPr>
          <a:xfrm>
            <a:off x="1025561" y="1550423"/>
            <a:ext cx="2577326" cy="797279"/>
          </a:xfrm>
          <a:prstGeom prst="rect">
            <a:avLst/>
          </a:prstGeom>
        </p:spPr>
        <p:txBody>
          <a:bodyPr vert="horz" lIns="91440" tIns="45720" rIns="91440" bIns="45720" rtlCol="0">
            <a:noAutofit/>
          </a:bodyPr>
          <a:lstStyle/>
          <a:p>
            <a:pPr algn="ctr">
              <a:lnSpc>
                <a:spcPct val="90000"/>
              </a:lnSpc>
              <a:spcBef>
                <a:spcPts val="1000"/>
              </a:spcBef>
            </a:pPr>
            <a:r>
              <a:rPr lang="en-US" b="1" dirty="0"/>
              <a:t>In what type of setting do you complete the majority of your work?</a:t>
            </a:r>
          </a:p>
        </p:txBody>
      </p:sp>
      <p:pic>
        <p:nvPicPr>
          <p:cNvPr id="5" name="Content Placeholder 4" descr="A graph with blue bars&#10;&#10;Description automatically generated with medium confidence">
            <a:extLst>
              <a:ext uri="{FF2B5EF4-FFF2-40B4-BE49-F238E27FC236}">
                <a16:creationId xmlns:a16="http://schemas.microsoft.com/office/drawing/2014/main" id="{28FC3E49-B6FC-9A47-A3A4-A5D563769F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948" y="2347701"/>
            <a:ext cx="4371196" cy="3542735"/>
          </a:xfrm>
          <a:prstGeom prst="rect">
            <a:avLst/>
          </a:prstGeom>
        </p:spPr>
      </p:pic>
      <p:pic>
        <p:nvPicPr>
          <p:cNvPr id="8" name="Picture 7" descr="A graph with blue bars&#10;&#10;Description automatically generated with medium confidence">
            <a:extLst>
              <a:ext uri="{FF2B5EF4-FFF2-40B4-BE49-F238E27FC236}">
                <a16:creationId xmlns:a16="http://schemas.microsoft.com/office/drawing/2014/main" id="{9B2E3CB1-E3B9-E2B2-EA37-A4BFC9319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855" y="2453838"/>
            <a:ext cx="4371196" cy="3436598"/>
          </a:xfrm>
          <a:prstGeom prst="rect">
            <a:avLst/>
          </a:prstGeom>
        </p:spPr>
      </p:pic>
      <p:sp>
        <p:nvSpPr>
          <p:cNvPr id="9" name="TextBox 8">
            <a:extLst>
              <a:ext uri="{FF2B5EF4-FFF2-40B4-BE49-F238E27FC236}">
                <a16:creationId xmlns:a16="http://schemas.microsoft.com/office/drawing/2014/main" id="{9E366010-26E6-CC62-806A-63794110AE03}"/>
              </a:ext>
            </a:extLst>
          </p:cNvPr>
          <p:cNvSpPr txBox="1"/>
          <p:nvPr/>
        </p:nvSpPr>
        <p:spPr>
          <a:xfrm>
            <a:off x="4948074" y="1569773"/>
            <a:ext cx="2848452" cy="830997"/>
          </a:xfrm>
          <a:prstGeom prst="rect">
            <a:avLst/>
          </a:prstGeom>
          <a:noFill/>
        </p:spPr>
        <p:txBody>
          <a:bodyPr wrap="square" rtlCol="0">
            <a:spAutoFit/>
          </a:bodyPr>
          <a:lstStyle/>
          <a:p>
            <a:r>
              <a:rPr lang="en-US" sz="1600" b="1" i="0" dirty="0">
                <a:solidFill>
                  <a:srgbClr val="000000"/>
                </a:solidFill>
                <a:effectLst/>
                <a:latin typeface="Open Sans" panose="020B0606030504020204" pitchFamily="34" charset="0"/>
              </a:rPr>
              <a:t>How many years have you been practicing in your profession?</a:t>
            </a:r>
            <a:endParaRPr lang="en-US" sz="1600" dirty="0"/>
          </a:p>
        </p:txBody>
      </p:sp>
    </p:spTree>
    <p:extLst>
      <p:ext uri="{BB962C8B-B14F-4D97-AF65-F5344CB8AC3E}">
        <p14:creationId xmlns:p14="http://schemas.microsoft.com/office/powerpoint/2010/main" val="379380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6682E-871B-EB97-8E50-4B29940E863F}"/>
              </a:ext>
            </a:extLst>
          </p:cNvPr>
          <p:cNvSpPr>
            <a:spLocks noGrp="1"/>
          </p:cNvSpPr>
          <p:nvPr>
            <p:ph type="title"/>
          </p:nvPr>
        </p:nvSpPr>
        <p:spPr>
          <a:xfrm>
            <a:off x="628650" y="557188"/>
            <a:ext cx="7886700" cy="1133499"/>
          </a:xfrm>
        </p:spPr>
        <p:txBody>
          <a:bodyPr>
            <a:normAutofit/>
          </a:bodyPr>
          <a:lstStyle/>
          <a:p>
            <a:r>
              <a:rPr lang="en-US" sz="4500" dirty="0"/>
              <a:t>Degree/Titles of Participants</a:t>
            </a:r>
          </a:p>
        </p:txBody>
      </p:sp>
      <p:graphicFrame>
        <p:nvGraphicFramePr>
          <p:cNvPr id="4" name="Content Placeholder 3">
            <a:extLst>
              <a:ext uri="{FF2B5EF4-FFF2-40B4-BE49-F238E27FC236}">
                <a16:creationId xmlns:a16="http://schemas.microsoft.com/office/drawing/2014/main" id="{35E77086-1243-1809-4205-17BA10C3F4C7}"/>
              </a:ext>
            </a:extLst>
          </p:cNvPr>
          <p:cNvGraphicFramePr>
            <a:graphicFrameLocks noGrp="1"/>
          </p:cNvGraphicFramePr>
          <p:nvPr>
            <p:ph idx="1"/>
            <p:extLst>
              <p:ext uri="{D42A27DB-BD31-4B8C-83A1-F6EECF244321}">
                <p14:modId xmlns:p14="http://schemas.microsoft.com/office/powerpoint/2010/main" val="2361460182"/>
              </p:ext>
            </p:extLst>
          </p:nvPr>
        </p:nvGraphicFramePr>
        <p:xfrm>
          <a:off x="743799" y="1778147"/>
          <a:ext cx="7654113" cy="42993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1587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0745-3B24-4D40-9023-AF375708146C}"/>
              </a:ext>
            </a:extLst>
          </p:cNvPr>
          <p:cNvSpPr>
            <a:spLocks noGrp="1"/>
          </p:cNvSpPr>
          <p:nvPr>
            <p:ph type="title"/>
          </p:nvPr>
        </p:nvSpPr>
        <p:spPr/>
        <p:txBody>
          <a:bodyPr/>
          <a:lstStyle/>
          <a:p>
            <a:r>
              <a:rPr lang="en-US" dirty="0">
                <a:cs typeface="Calibri"/>
              </a:rPr>
              <a:t>Evaluation/Research- Clinician Data</a:t>
            </a:r>
            <a:endParaRPr lang="en-US" dirty="0"/>
          </a:p>
        </p:txBody>
      </p:sp>
      <p:sp>
        <p:nvSpPr>
          <p:cNvPr id="3" name="Content Placeholder 2">
            <a:extLst>
              <a:ext uri="{FF2B5EF4-FFF2-40B4-BE49-F238E27FC236}">
                <a16:creationId xmlns:a16="http://schemas.microsoft.com/office/drawing/2014/main" id="{51AAEF08-41DE-4A74-8CF3-D45A4C9A4786}"/>
              </a:ext>
            </a:extLst>
          </p:cNvPr>
          <p:cNvSpPr>
            <a:spLocks noGrp="1"/>
          </p:cNvSpPr>
          <p:nvPr>
            <p:ph idx="1"/>
          </p:nvPr>
        </p:nvSpPr>
        <p:spPr>
          <a:xfrm>
            <a:off x="453006" y="1407005"/>
            <a:ext cx="8223308" cy="4940632"/>
          </a:xfrm>
        </p:spPr>
        <p:txBody>
          <a:bodyPr vert="horz" wrap="square" lIns="68580" tIns="34290" rIns="68580" bIns="34290" numCol="1" rtlCol="0" anchor="t" anchorCtr="0" compatLnSpc="1">
            <a:prstTxWarp prst="textNoShape">
              <a:avLst/>
            </a:prstTxWarp>
            <a:normAutofit fontScale="85000" lnSpcReduction="20000"/>
          </a:bodyPr>
          <a:lstStyle/>
          <a:p>
            <a:pPr marL="0" indent="0">
              <a:lnSpc>
                <a:spcPct val="115000"/>
              </a:lnSpc>
              <a:spcBef>
                <a:spcPts val="0"/>
              </a:spcBef>
              <a:spcAft>
                <a:spcPts val="0"/>
              </a:spcAft>
              <a:buNone/>
            </a:pPr>
            <a:r>
              <a:rPr lang="en-US" sz="2600" dirty="0">
                <a:latin typeface="Tahoma" panose="020B0604030504040204" pitchFamily="34" charset="0"/>
                <a:ea typeface="Tahoma" panose="020B0604030504040204" pitchFamily="34" charset="0"/>
                <a:cs typeface="Tahoma" panose="020B0604030504040204" pitchFamily="34" charset="0"/>
              </a:rPr>
              <a:t>Participants will complete a demographics survey at baseline (pre-training), a self-efficacy survey (pre- and post-training) and a satisfaction survey after training is completed. These are based on surveys used in previous ECHOs.</a:t>
            </a:r>
            <a:br>
              <a:rPr lang="en-US" sz="2600" dirty="0">
                <a:latin typeface="Tahoma" panose="020B0604030504040204" pitchFamily="34" charset="0"/>
                <a:ea typeface="Tahoma" panose="020B0604030504040204" pitchFamily="34" charset="0"/>
                <a:cs typeface="Tahoma" panose="020B0604030504040204" pitchFamily="34" charset="0"/>
              </a:rPr>
            </a:br>
            <a:endParaRPr lang="en-US" sz="2600" dirty="0">
              <a:latin typeface="Tahoma" panose="020B0604030504040204" pitchFamily="34" charset="0"/>
              <a:ea typeface="Tahoma" panose="020B0604030504040204" pitchFamily="34" charset="0"/>
              <a:cs typeface="Tahoma" panose="020B0604030504040204" pitchFamily="34" charset="0"/>
            </a:endParaRPr>
          </a:p>
          <a:p>
            <a:pPr marL="0" indent="0">
              <a:lnSpc>
                <a:spcPct val="115000"/>
              </a:lnSpc>
              <a:spcBef>
                <a:spcPts val="0"/>
              </a:spcBef>
              <a:spcAft>
                <a:spcPts val="0"/>
              </a:spcAft>
              <a:buNone/>
            </a:pPr>
            <a:r>
              <a:rPr lang="en-US" sz="2600" dirty="0">
                <a:latin typeface="Tahoma" panose="020B0604030504040204" pitchFamily="34" charset="0"/>
                <a:ea typeface="Tahoma" panose="020B0604030504040204" pitchFamily="34" charset="0"/>
                <a:cs typeface="Tahoma" panose="020B0604030504040204" pitchFamily="34" charset="0"/>
              </a:rPr>
              <a:t>Each participant will also identify a few key goals that they want to improve upon based on the ECHO training (e.g., learning about community resources, treating medical conditions, differential diagnosis related to mental health in population) and rate their progress post-ECHO. </a:t>
            </a:r>
            <a:br>
              <a:rPr lang="en-US" sz="2600" dirty="0">
                <a:latin typeface="Tahoma" panose="020B0604030504040204" pitchFamily="34" charset="0"/>
                <a:ea typeface="Tahoma" panose="020B0604030504040204" pitchFamily="34" charset="0"/>
                <a:cs typeface="Tahoma" panose="020B0604030504040204" pitchFamily="34" charset="0"/>
              </a:rPr>
            </a:br>
            <a:r>
              <a:rPr lang="en-US" sz="2600" dirty="0">
                <a:latin typeface="Tahoma" panose="020B0604030504040204" pitchFamily="34" charset="0"/>
                <a:ea typeface="Tahoma" panose="020B0604030504040204" pitchFamily="34" charset="0"/>
                <a:cs typeface="Tahoma" panose="020B0604030504040204" pitchFamily="34" charset="0"/>
              </a:rPr>
              <a:t> </a:t>
            </a:r>
          </a:p>
          <a:p>
            <a:pPr marL="0">
              <a:spcBef>
                <a:spcPts val="0"/>
              </a:spcBef>
              <a:spcAft>
                <a:spcPts val="0"/>
              </a:spcAft>
            </a:pPr>
            <a:r>
              <a:rPr lang="en-US" sz="2600" dirty="0">
                <a:latin typeface="Tahoma" panose="020B0604030504040204" pitchFamily="34" charset="0"/>
                <a:ea typeface="Tahoma" panose="020B0604030504040204" pitchFamily="34" charset="0"/>
                <a:cs typeface="Tahoma" panose="020B0604030504040204" pitchFamily="34" charset="0"/>
              </a:rPr>
              <a:t>1-not at all/minimal progress</a:t>
            </a:r>
          </a:p>
          <a:p>
            <a:pPr marL="0">
              <a:spcBef>
                <a:spcPts val="0"/>
              </a:spcBef>
              <a:spcAft>
                <a:spcPts val="0"/>
              </a:spcAft>
            </a:pPr>
            <a:r>
              <a:rPr lang="en-US" sz="2600" dirty="0">
                <a:latin typeface="Tahoma" panose="020B0604030504040204" pitchFamily="34" charset="0"/>
                <a:ea typeface="Tahoma" panose="020B0604030504040204" pitchFamily="34" charset="0"/>
                <a:cs typeface="Tahoma" panose="020B0604030504040204" pitchFamily="34" charset="0"/>
              </a:rPr>
              <a:t>2-some progress</a:t>
            </a:r>
          </a:p>
          <a:p>
            <a:pPr marL="0">
              <a:spcBef>
                <a:spcPts val="0"/>
              </a:spcBef>
              <a:spcAft>
                <a:spcPts val="0"/>
              </a:spcAft>
            </a:pPr>
            <a:r>
              <a:rPr lang="en-US" sz="2600" dirty="0">
                <a:latin typeface="Tahoma" panose="020B0604030504040204" pitchFamily="34" charset="0"/>
                <a:ea typeface="Tahoma" panose="020B0604030504040204" pitchFamily="34" charset="0"/>
                <a:cs typeface="Tahoma" panose="020B0604030504040204" pitchFamily="34" charset="0"/>
              </a:rPr>
              <a:t>3-fair progress</a:t>
            </a:r>
          </a:p>
          <a:p>
            <a:pPr marL="0">
              <a:spcBef>
                <a:spcPts val="0"/>
              </a:spcBef>
              <a:spcAft>
                <a:spcPts val="0"/>
              </a:spcAft>
            </a:pPr>
            <a:r>
              <a:rPr lang="en-US" sz="2600" dirty="0">
                <a:latin typeface="Tahoma" panose="020B0604030504040204" pitchFamily="34" charset="0"/>
                <a:ea typeface="Tahoma" panose="020B0604030504040204" pitchFamily="34" charset="0"/>
                <a:cs typeface="Tahoma" panose="020B0604030504040204" pitchFamily="34" charset="0"/>
              </a:rPr>
              <a:t>4-good progress</a:t>
            </a:r>
          </a:p>
          <a:p>
            <a:pPr marL="0">
              <a:spcBef>
                <a:spcPts val="0"/>
              </a:spcBef>
              <a:spcAft>
                <a:spcPts val="0"/>
              </a:spcAft>
            </a:pPr>
            <a:r>
              <a:rPr lang="en-US" sz="2600" dirty="0">
                <a:latin typeface="Tahoma" panose="020B0604030504040204" pitchFamily="34" charset="0"/>
                <a:ea typeface="Tahoma" panose="020B0604030504040204" pitchFamily="34" charset="0"/>
                <a:cs typeface="Tahoma" panose="020B0604030504040204" pitchFamily="34" charset="0"/>
              </a:rPr>
              <a:t>5-excellent progress</a:t>
            </a:r>
          </a:p>
          <a:p>
            <a:pPr marL="0" indent="0">
              <a:lnSpc>
                <a:spcPct val="115000"/>
              </a:lnSpc>
              <a:spcBef>
                <a:spcPts val="0"/>
              </a:spcBef>
              <a:spcAft>
                <a:spcPts val="0"/>
              </a:spcAft>
              <a:buNone/>
            </a:pPr>
            <a:endParaRPr lang="en-US" sz="1800" dirty="0">
              <a:latin typeface="Arial" panose="020B0604020202020204" pitchFamily="34" charset="0"/>
              <a:ea typeface="MS Mincho" panose="02020609040205080304" pitchFamily="49" charset="-128"/>
              <a:cs typeface="Times New Roman" panose="02020603050405020304" pitchFamily="18" charset="0"/>
            </a:endParaRPr>
          </a:p>
          <a:p>
            <a:pPr marL="0" indent="0">
              <a:lnSpc>
                <a:spcPct val="115000"/>
              </a:lnSpc>
              <a:spcBef>
                <a:spcPts val="0"/>
              </a:spcBef>
              <a:spcAft>
                <a:spcPts val="0"/>
              </a:spcAft>
              <a:buNone/>
            </a:pPr>
            <a:endParaRPr lang="en-US" sz="1500" dirty="0">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221547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FA8-7046-EE44-325A-426AACB3756A}"/>
              </a:ext>
            </a:extLst>
          </p:cNvPr>
          <p:cNvSpPr>
            <a:spLocks noGrp="1"/>
          </p:cNvSpPr>
          <p:nvPr>
            <p:ph type="title"/>
          </p:nvPr>
        </p:nvSpPr>
        <p:spPr/>
        <p:txBody>
          <a:bodyPr/>
          <a:lstStyle/>
          <a:p>
            <a:r>
              <a:rPr lang="en-US" dirty="0"/>
              <a:t>Initial Goals </a:t>
            </a:r>
          </a:p>
        </p:txBody>
      </p:sp>
      <p:sp>
        <p:nvSpPr>
          <p:cNvPr id="4" name="Speech Bubble: Rectangle 3">
            <a:extLst>
              <a:ext uri="{FF2B5EF4-FFF2-40B4-BE49-F238E27FC236}">
                <a16:creationId xmlns:a16="http://schemas.microsoft.com/office/drawing/2014/main" id="{34EED5CF-ADDB-415D-DCEF-B4E5FBC10F60}"/>
              </a:ext>
            </a:extLst>
          </p:cNvPr>
          <p:cNvSpPr/>
          <p:nvPr/>
        </p:nvSpPr>
        <p:spPr>
          <a:xfrm>
            <a:off x="539599" y="1367937"/>
            <a:ext cx="3758612" cy="1839386"/>
          </a:xfrm>
          <a:prstGeom prst="wedgeRectCallout">
            <a:avLst>
              <a:gd name="adj1" fmla="val -22550"/>
              <a:gd name="adj2" fmla="val 669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9763F4B-54EF-CF7D-2CF4-8F0F07152786}"/>
              </a:ext>
            </a:extLst>
          </p:cNvPr>
          <p:cNvSpPr txBox="1"/>
          <p:nvPr/>
        </p:nvSpPr>
        <p:spPr>
          <a:xfrm>
            <a:off x="637951" y="1573816"/>
            <a:ext cx="3439633" cy="1200329"/>
          </a:xfrm>
          <a:prstGeom prst="rect">
            <a:avLst/>
          </a:prstGeom>
          <a:noFill/>
        </p:spPr>
        <p:txBody>
          <a:bodyPr wrap="square" rtlCol="0">
            <a:spAutoFit/>
          </a:bodyPr>
          <a:lstStyle/>
          <a:p>
            <a:pPr algn="ctr"/>
            <a:r>
              <a:rPr lang="en-US" dirty="0">
                <a:solidFill>
                  <a:srgbClr val="000000"/>
                </a:solidFill>
              </a:rPr>
              <a:t>“T</a:t>
            </a:r>
            <a:r>
              <a:rPr lang="en-US" b="0" i="0" dirty="0">
                <a:solidFill>
                  <a:srgbClr val="000000"/>
                </a:solidFill>
                <a:effectLst/>
              </a:rPr>
              <a:t>o become more competent in treating individuals with IDD and to recognize common issues they face when obtaining healthcare.” </a:t>
            </a:r>
            <a:endParaRPr lang="en-US" dirty="0"/>
          </a:p>
        </p:txBody>
      </p:sp>
      <p:sp>
        <p:nvSpPr>
          <p:cNvPr id="6" name="Speech Bubble: Rectangle 5">
            <a:extLst>
              <a:ext uri="{FF2B5EF4-FFF2-40B4-BE49-F238E27FC236}">
                <a16:creationId xmlns:a16="http://schemas.microsoft.com/office/drawing/2014/main" id="{ACA8D7BE-26B9-C854-3893-C2467BB9C6C1}"/>
              </a:ext>
            </a:extLst>
          </p:cNvPr>
          <p:cNvSpPr/>
          <p:nvPr/>
        </p:nvSpPr>
        <p:spPr>
          <a:xfrm>
            <a:off x="4688963" y="1424809"/>
            <a:ext cx="3997837" cy="1846557"/>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D53B6F-8C02-7F00-5085-6355AE998B3F}"/>
              </a:ext>
            </a:extLst>
          </p:cNvPr>
          <p:cNvSpPr txBox="1"/>
          <p:nvPr/>
        </p:nvSpPr>
        <p:spPr>
          <a:xfrm>
            <a:off x="4827184" y="1573816"/>
            <a:ext cx="3678865" cy="1477328"/>
          </a:xfrm>
          <a:prstGeom prst="rect">
            <a:avLst/>
          </a:prstGeom>
          <a:noFill/>
        </p:spPr>
        <p:txBody>
          <a:bodyPr wrap="square" rtlCol="0">
            <a:spAutoFit/>
          </a:bodyPr>
          <a:lstStyle/>
          <a:p>
            <a:pPr algn="ctr"/>
            <a:r>
              <a:rPr lang="en-US" dirty="0"/>
              <a:t>“To become better equipped to serve the IDD population of patients– including  assessment, treatment referrals, primary supports, and advocacy for the patient.”</a:t>
            </a:r>
          </a:p>
        </p:txBody>
      </p:sp>
      <p:sp>
        <p:nvSpPr>
          <p:cNvPr id="8" name="Speech Bubble: Rectangle 7">
            <a:extLst>
              <a:ext uri="{FF2B5EF4-FFF2-40B4-BE49-F238E27FC236}">
                <a16:creationId xmlns:a16="http://schemas.microsoft.com/office/drawing/2014/main" id="{1ADB6877-4A85-AF72-CA28-D93B6F393B4A}"/>
              </a:ext>
            </a:extLst>
          </p:cNvPr>
          <p:cNvSpPr/>
          <p:nvPr/>
        </p:nvSpPr>
        <p:spPr>
          <a:xfrm>
            <a:off x="664531" y="3916444"/>
            <a:ext cx="3537983" cy="1573619"/>
          </a:xfrm>
          <a:prstGeom prst="wedgeRectCallout">
            <a:avLst>
              <a:gd name="adj1" fmla="val -20532"/>
              <a:gd name="adj2" fmla="val 692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8E177B-9CF6-1CEF-65BB-B78857D0D571}"/>
              </a:ext>
            </a:extLst>
          </p:cNvPr>
          <p:cNvSpPr txBox="1"/>
          <p:nvPr/>
        </p:nvSpPr>
        <p:spPr>
          <a:xfrm>
            <a:off x="707063" y="4024997"/>
            <a:ext cx="3423684" cy="1200329"/>
          </a:xfrm>
          <a:prstGeom prst="rect">
            <a:avLst/>
          </a:prstGeom>
          <a:noFill/>
        </p:spPr>
        <p:txBody>
          <a:bodyPr wrap="square" rtlCol="0">
            <a:spAutoFit/>
          </a:bodyPr>
          <a:lstStyle/>
          <a:p>
            <a:pPr algn="ctr"/>
            <a:r>
              <a:rPr lang="en-US" b="0" i="0" dirty="0">
                <a:solidFill>
                  <a:srgbClr val="000000"/>
                </a:solidFill>
                <a:effectLst/>
              </a:rPr>
              <a:t>“To improve my ability to screen, recognize, diagnose, and treat individuals with IDD and co-morbid psychiatric disorders.”</a:t>
            </a:r>
            <a:endParaRPr lang="en-US" dirty="0"/>
          </a:p>
        </p:txBody>
      </p:sp>
      <p:sp>
        <p:nvSpPr>
          <p:cNvPr id="10" name="Speech Bubble: Rectangle 9">
            <a:extLst>
              <a:ext uri="{FF2B5EF4-FFF2-40B4-BE49-F238E27FC236}">
                <a16:creationId xmlns:a16="http://schemas.microsoft.com/office/drawing/2014/main" id="{678331D0-D380-D2FE-8C06-2D1FFA9D7253}"/>
              </a:ext>
            </a:extLst>
          </p:cNvPr>
          <p:cNvSpPr/>
          <p:nvPr/>
        </p:nvSpPr>
        <p:spPr>
          <a:xfrm>
            <a:off x="4827182" y="3824156"/>
            <a:ext cx="3609753" cy="1602009"/>
          </a:xfrm>
          <a:prstGeom prst="wedgeRectCallout">
            <a:avLst>
              <a:gd name="adj1" fmla="val -22011"/>
              <a:gd name="adj2" fmla="val 671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5EDFC26-74BE-9D5B-F435-E6345C1CABBB}"/>
              </a:ext>
            </a:extLst>
          </p:cNvPr>
          <p:cNvSpPr txBox="1"/>
          <p:nvPr/>
        </p:nvSpPr>
        <p:spPr>
          <a:xfrm>
            <a:off x="4978697" y="4024997"/>
            <a:ext cx="3094075" cy="1200329"/>
          </a:xfrm>
          <a:prstGeom prst="rect">
            <a:avLst/>
          </a:prstGeom>
          <a:noFill/>
        </p:spPr>
        <p:txBody>
          <a:bodyPr wrap="square" rtlCol="0">
            <a:spAutoFit/>
          </a:bodyPr>
          <a:lstStyle/>
          <a:p>
            <a:pPr algn="ctr"/>
            <a:r>
              <a:rPr lang="en-US" b="0" i="0" dirty="0">
                <a:solidFill>
                  <a:srgbClr val="000000"/>
                </a:solidFill>
                <a:effectLst/>
              </a:rPr>
              <a:t>“To identify resources for patients and families to optimize their treatment outcomes”</a:t>
            </a:r>
            <a:endParaRPr lang="en-US" dirty="0"/>
          </a:p>
        </p:txBody>
      </p:sp>
    </p:spTree>
    <p:extLst>
      <p:ext uri="{BB962C8B-B14F-4D97-AF65-F5344CB8AC3E}">
        <p14:creationId xmlns:p14="http://schemas.microsoft.com/office/powerpoint/2010/main" val="364879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7F31-CC34-D94D-EFDE-C0A91CB8A583}"/>
              </a:ext>
            </a:extLst>
          </p:cNvPr>
          <p:cNvSpPr>
            <a:spLocks noGrp="1"/>
          </p:cNvSpPr>
          <p:nvPr>
            <p:ph type="title"/>
          </p:nvPr>
        </p:nvSpPr>
        <p:spPr>
          <a:xfrm>
            <a:off x="584791" y="508554"/>
            <a:ext cx="8229600" cy="1143000"/>
          </a:xfrm>
        </p:spPr>
        <p:txBody>
          <a:bodyPr/>
          <a:lstStyle/>
          <a:p>
            <a:r>
              <a:rPr lang="en-US" sz="3200" dirty="0"/>
              <a:t>Based on the goals you set at the start of the project. How would you rate your progress?</a:t>
            </a:r>
            <a:endParaRPr lang="en-US" sz="6600" dirty="0"/>
          </a:p>
        </p:txBody>
      </p:sp>
      <p:pic>
        <p:nvPicPr>
          <p:cNvPr id="5" name="Content Placeholder 4" descr="A graph with blue bars and numbers&#10;&#10;Description automatically generated">
            <a:extLst>
              <a:ext uri="{FF2B5EF4-FFF2-40B4-BE49-F238E27FC236}">
                <a16:creationId xmlns:a16="http://schemas.microsoft.com/office/drawing/2014/main" id="{D8DBFC33-25CF-0A4D-0079-53C36E0450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053431"/>
            <a:ext cx="5715000" cy="3619500"/>
          </a:xfrm>
        </p:spPr>
      </p:pic>
    </p:spTree>
    <p:extLst>
      <p:ext uri="{BB962C8B-B14F-4D97-AF65-F5344CB8AC3E}">
        <p14:creationId xmlns:p14="http://schemas.microsoft.com/office/powerpoint/2010/main" val="59990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383F-B89C-D86C-B99A-2EFC19523A4D}"/>
              </a:ext>
            </a:extLst>
          </p:cNvPr>
          <p:cNvSpPr>
            <a:spLocks noGrp="1"/>
          </p:cNvSpPr>
          <p:nvPr>
            <p:ph type="title"/>
          </p:nvPr>
        </p:nvSpPr>
        <p:spPr>
          <a:xfrm>
            <a:off x="563526" y="526312"/>
            <a:ext cx="8229600" cy="1143000"/>
          </a:xfrm>
        </p:spPr>
        <p:txBody>
          <a:bodyPr/>
          <a:lstStyle/>
          <a:p>
            <a:r>
              <a:rPr lang="en-US" sz="3200" dirty="0"/>
              <a:t>Have you taken on any more patients in with I/DD since participating in this ECHO? Do you plan to? </a:t>
            </a:r>
          </a:p>
        </p:txBody>
      </p:sp>
      <p:pic>
        <p:nvPicPr>
          <p:cNvPr id="5" name="Content Placeholder 4" descr="A blue and white graph&#10;&#10;Description automatically generated">
            <a:extLst>
              <a:ext uri="{FF2B5EF4-FFF2-40B4-BE49-F238E27FC236}">
                <a16:creationId xmlns:a16="http://schemas.microsoft.com/office/drawing/2014/main" id="{641962F1-573A-EACA-78B7-D7F40F30EA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850" y="2200939"/>
            <a:ext cx="6972300" cy="2987749"/>
          </a:xfrm>
        </p:spPr>
      </p:pic>
    </p:spTree>
    <p:extLst>
      <p:ext uri="{BB962C8B-B14F-4D97-AF65-F5344CB8AC3E}">
        <p14:creationId xmlns:p14="http://schemas.microsoft.com/office/powerpoint/2010/main" val="275359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BFB-DF07-6993-B469-9570876F7754}"/>
              </a:ext>
            </a:extLst>
          </p:cNvPr>
          <p:cNvSpPr>
            <a:spLocks noGrp="1"/>
          </p:cNvSpPr>
          <p:nvPr>
            <p:ph type="title"/>
          </p:nvPr>
        </p:nvSpPr>
        <p:spPr/>
        <p:txBody>
          <a:bodyPr/>
          <a:lstStyle/>
          <a:p>
            <a:r>
              <a:rPr lang="en-US" dirty="0"/>
              <a:t>Feedback from our participants </a:t>
            </a:r>
          </a:p>
        </p:txBody>
      </p:sp>
      <p:sp>
        <p:nvSpPr>
          <p:cNvPr id="4" name="Speech Bubble: Oval 3">
            <a:extLst>
              <a:ext uri="{FF2B5EF4-FFF2-40B4-BE49-F238E27FC236}">
                <a16:creationId xmlns:a16="http://schemas.microsoft.com/office/drawing/2014/main" id="{7700AD15-0192-5C91-D96A-11A2D804680F}"/>
              </a:ext>
            </a:extLst>
          </p:cNvPr>
          <p:cNvSpPr/>
          <p:nvPr/>
        </p:nvSpPr>
        <p:spPr>
          <a:xfrm>
            <a:off x="637948" y="1257742"/>
            <a:ext cx="3391791" cy="258036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7C5A7B72-F95C-80AE-BDF0-A333B2F7AB41}"/>
              </a:ext>
            </a:extLst>
          </p:cNvPr>
          <p:cNvSpPr txBox="1"/>
          <p:nvPr/>
        </p:nvSpPr>
        <p:spPr>
          <a:xfrm>
            <a:off x="1007430" y="1841613"/>
            <a:ext cx="2652826" cy="1477328"/>
          </a:xfrm>
          <a:prstGeom prst="rect">
            <a:avLst/>
          </a:prstGeom>
          <a:noFill/>
        </p:spPr>
        <p:txBody>
          <a:bodyPr wrap="square" rtlCol="0">
            <a:spAutoFit/>
          </a:bodyPr>
          <a:lstStyle/>
          <a:p>
            <a:pPr algn="ctr"/>
            <a:r>
              <a:rPr lang="en-US" dirty="0"/>
              <a:t>“I felt like I was by myself trying to figure it all out. My nurse practitioner school did not provide IDD education”</a:t>
            </a:r>
          </a:p>
        </p:txBody>
      </p:sp>
      <p:sp>
        <p:nvSpPr>
          <p:cNvPr id="6" name="Speech Bubble: Oval 5">
            <a:extLst>
              <a:ext uri="{FF2B5EF4-FFF2-40B4-BE49-F238E27FC236}">
                <a16:creationId xmlns:a16="http://schemas.microsoft.com/office/drawing/2014/main" id="{67D2C216-5402-C6B8-B327-02931362E960}"/>
              </a:ext>
            </a:extLst>
          </p:cNvPr>
          <p:cNvSpPr/>
          <p:nvPr/>
        </p:nvSpPr>
        <p:spPr>
          <a:xfrm flipH="1">
            <a:off x="4795278" y="1145675"/>
            <a:ext cx="4072271" cy="270372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649B325-99AC-73E9-29CB-70BB8ED54C97}"/>
              </a:ext>
            </a:extLst>
          </p:cNvPr>
          <p:cNvSpPr txBox="1"/>
          <p:nvPr/>
        </p:nvSpPr>
        <p:spPr>
          <a:xfrm>
            <a:off x="5428582" y="1641685"/>
            <a:ext cx="2805662" cy="1754326"/>
          </a:xfrm>
          <a:prstGeom prst="rect">
            <a:avLst/>
          </a:prstGeom>
          <a:noFill/>
        </p:spPr>
        <p:txBody>
          <a:bodyPr wrap="square" rtlCol="0">
            <a:spAutoFit/>
          </a:bodyPr>
          <a:lstStyle/>
          <a:p>
            <a:pPr algn="ctr"/>
            <a:r>
              <a:rPr lang="en-US" dirty="0"/>
              <a:t>“You all have given me so many great resources that I have created a folder in my favorites just for IDD and now sharing with other providers at my clinic”</a:t>
            </a:r>
          </a:p>
        </p:txBody>
      </p:sp>
      <p:sp>
        <p:nvSpPr>
          <p:cNvPr id="8" name="Speech Bubble: Oval 7">
            <a:extLst>
              <a:ext uri="{FF2B5EF4-FFF2-40B4-BE49-F238E27FC236}">
                <a16:creationId xmlns:a16="http://schemas.microsoft.com/office/drawing/2014/main" id="{DC06A057-8D0C-1D24-632C-A86E53CE96F3}"/>
              </a:ext>
            </a:extLst>
          </p:cNvPr>
          <p:cNvSpPr/>
          <p:nvPr/>
        </p:nvSpPr>
        <p:spPr>
          <a:xfrm>
            <a:off x="2969136" y="3620058"/>
            <a:ext cx="3652284" cy="227803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27A64E-CD43-6FA9-D9A5-7F7BC828F35C}"/>
              </a:ext>
            </a:extLst>
          </p:cNvPr>
          <p:cNvSpPr txBox="1"/>
          <p:nvPr/>
        </p:nvSpPr>
        <p:spPr>
          <a:xfrm>
            <a:off x="3498113" y="3981768"/>
            <a:ext cx="2902686" cy="1477328"/>
          </a:xfrm>
          <a:prstGeom prst="rect">
            <a:avLst/>
          </a:prstGeom>
          <a:noFill/>
        </p:spPr>
        <p:txBody>
          <a:bodyPr wrap="square" rtlCol="0">
            <a:spAutoFit/>
          </a:bodyPr>
          <a:lstStyle/>
          <a:p>
            <a:r>
              <a:rPr lang="en-US" dirty="0"/>
              <a:t>“I feel more confident in being able to provide the resources necessary for patients and their families to live the fullest life possible.”</a:t>
            </a:r>
          </a:p>
        </p:txBody>
      </p:sp>
    </p:spTree>
    <p:extLst>
      <p:ext uri="{BB962C8B-B14F-4D97-AF65-F5344CB8AC3E}">
        <p14:creationId xmlns:p14="http://schemas.microsoft.com/office/powerpoint/2010/main" val="8334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0745-3B24-4D40-9023-AF375708146C}"/>
              </a:ext>
            </a:extLst>
          </p:cNvPr>
          <p:cNvSpPr>
            <a:spLocks noGrp="1"/>
          </p:cNvSpPr>
          <p:nvPr>
            <p:ph type="title"/>
          </p:nvPr>
        </p:nvSpPr>
        <p:spPr/>
        <p:txBody>
          <a:bodyPr/>
          <a:lstStyle/>
          <a:p>
            <a:r>
              <a:rPr lang="en-US" dirty="0">
                <a:cs typeface="Calibri"/>
              </a:rPr>
              <a:t>Evaluation/Research- Claims Data</a:t>
            </a:r>
            <a:endParaRPr lang="en-US" dirty="0"/>
          </a:p>
        </p:txBody>
      </p:sp>
      <p:sp>
        <p:nvSpPr>
          <p:cNvPr id="3" name="Content Placeholder 2">
            <a:extLst>
              <a:ext uri="{FF2B5EF4-FFF2-40B4-BE49-F238E27FC236}">
                <a16:creationId xmlns:a16="http://schemas.microsoft.com/office/drawing/2014/main" id="{51AAEF08-41DE-4A74-8CF3-D45A4C9A4786}"/>
              </a:ext>
            </a:extLst>
          </p:cNvPr>
          <p:cNvSpPr>
            <a:spLocks noGrp="1"/>
          </p:cNvSpPr>
          <p:nvPr>
            <p:ph idx="1"/>
          </p:nvPr>
        </p:nvSpPr>
        <p:spPr>
          <a:xfrm>
            <a:off x="453006" y="1244010"/>
            <a:ext cx="8223308" cy="4805916"/>
          </a:xfrm>
        </p:spPr>
        <p:txBody>
          <a:bodyPr vert="horz" wrap="square" lIns="68580" tIns="34290" rIns="68580" bIns="34290" numCol="1" rtlCol="0" anchor="t" anchorCtr="0" compatLnSpc="1">
            <a:prstTxWarp prst="textNoShape">
              <a:avLst/>
            </a:prstTxWarp>
            <a:noAutofit/>
          </a:bodyPr>
          <a:lstStyle/>
          <a:p>
            <a:pPr marL="0" indent="0">
              <a:lnSpc>
                <a:spcPct val="115000"/>
              </a:lnSpc>
              <a:spcBef>
                <a:spcPts val="0"/>
              </a:spcBef>
              <a:spcAft>
                <a:spcPts val="0"/>
              </a:spcAft>
              <a:buNone/>
            </a:pPr>
            <a:r>
              <a:rPr lang="en-US" sz="2000" dirty="0">
                <a:latin typeface="Arial" panose="020B0604020202020204" pitchFamily="34" charset="0"/>
                <a:ea typeface="MS Mincho" panose="02020609040205080304" pitchFamily="49" charset="-128"/>
                <a:cs typeface="Times New Roman" panose="02020603050405020304" pitchFamily="18" charset="0"/>
              </a:rPr>
              <a:t>Wellpoint will provide us with deidentified aggregate data from each clinician enrolled related to their panel of IDD patients (1-year pre-ECHO and 1-year post-ECHO) including:</a:t>
            </a:r>
          </a:p>
          <a:p>
            <a:pPr marL="0" indent="0">
              <a:lnSpc>
                <a:spcPct val="115000"/>
              </a:lnSpc>
              <a:spcBef>
                <a:spcPts val="0"/>
              </a:spcBef>
              <a:spcAft>
                <a:spcPts val="0"/>
              </a:spcAft>
              <a:buNone/>
            </a:pPr>
            <a:endParaRPr lang="en-US" sz="2000" dirty="0">
              <a:latin typeface="Arial" panose="020B0604020202020204" pitchFamily="34" charset="0"/>
              <a:ea typeface="MS Mincho" panose="02020609040205080304" pitchFamily="49" charset="-128"/>
              <a:cs typeface="Times New Roman" panose="02020603050405020304" pitchFamily="18" charset="0"/>
            </a:endParaRPr>
          </a:p>
          <a:p>
            <a:pPr>
              <a:lnSpc>
                <a:spcPct val="115000"/>
              </a:lnSpc>
              <a:spcBef>
                <a:spcPts val="0"/>
              </a:spcBef>
              <a:spcAft>
                <a:spcPts val="0"/>
              </a:spcAft>
            </a:pPr>
            <a:r>
              <a:rPr lang="en-US" sz="2000" dirty="0">
                <a:latin typeface="Arial" panose="020B0604020202020204" pitchFamily="34" charset="0"/>
                <a:ea typeface="MS Mincho" panose="02020609040205080304" pitchFamily="49" charset="-128"/>
                <a:cs typeface="Times New Roman" panose="02020603050405020304" pitchFamily="18" charset="0"/>
              </a:rPr>
              <a:t>Number of ED visits</a:t>
            </a:r>
          </a:p>
          <a:p>
            <a:pPr>
              <a:lnSpc>
                <a:spcPct val="115000"/>
              </a:lnSpc>
              <a:spcBef>
                <a:spcPts val="0"/>
              </a:spcBef>
              <a:spcAft>
                <a:spcPts val="0"/>
              </a:spcAft>
            </a:pPr>
            <a:r>
              <a:rPr lang="en-US" sz="2000" dirty="0">
                <a:latin typeface="Arial" panose="020B0604020202020204" pitchFamily="34" charset="0"/>
                <a:ea typeface="MS Mincho" panose="02020609040205080304" pitchFamily="49" charset="-128"/>
                <a:cs typeface="Times New Roman" panose="02020603050405020304" pitchFamily="18" charset="0"/>
              </a:rPr>
              <a:t>Number of hospital bed days</a:t>
            </a:r>
          </a:p>
          <a:p>
            <a:pPr>
              <a:lnSpc>
                <a:spcPct val="115000"/>
              </a:lnSpc>
              <a:spcBef>
                <a:spcPts val="0"/>
              </a:spcBef>
              <a:spcAft>
                <a:spcPts val="0"/>
              </a:spcAft>
            </a:pPr>
            <a:r>
              <a:rPr lang="en-US" sz="2000" dirty="0">
                <a:latin typeface="Arial" panose="020B0604020202020204" pitchFamily="34" charset="0"/>
                <a:ea typeface="MS Mincho" panose="02020609040205080304" pitchFamily="49" charset="-128"/>
                <a:cs typeface="Times New Roman" panose="02020603050405020304" pitchFamily="18" charset="0"/>
              </a:rPr>
              <a:t>Number of PCP visits per member</a:t>
            </a:r>
          </a:p>
          <a:p>
            <a:pPr>
              <a:lnSpc>
                <a:spcPct val="115000"/>
              </a:lnSpc>
              <a:spcBef>
                <a:spcPts val="0"/>
              </a:spcBef>
              <a:spcAft>
                <a:spcPts val="0"/>
              </a:spcAft>
            </a:pPr>
            <a:r>
              <a:rPr lang="en-US" sz="2000" dirty="0">
                <a:latin typeface="Arial" panose="020B0604020202020204" pitchFamily="34" charset="0"/>
                <a:ea typeface="MS Mincho" panose="02020609040205080304" pitchFamily="49" charset="-128"/>
                <a:cs typeface="Times New Roman" panose="02020603050405020304" pitchFamily="18" charset="0"/>
              </a:rPr>
              <a:t>Number of specialist visits per member</a:t>
            </a:r>
          </a:p>
          <a:p>
            <a:pPr>
              <a:lnSpc>
                <a:spcPct val="115000"/>
              </a:lnSpc>
              <a:spcBef>
                <a:spcPts val="0"/>
              </a:spcBef>
              <a:spcAft>
                <a:spcPts val="0"/>
              </a:spcAft>
            </a:pPr>
            <a:r>
              <a:rPr lang="en-US" sz="2000" dirty="0">
                <a:latin typeface="Arial" panose="020B0604020202020204" pitchFamily="34" charset="0"/>
                <a:ea typeface="MS Mincho" panose="02020609040205080304" pitchFamily="49" charset="-128"/>
                <a:cs typeface="Times New Roman" panose="02020603050405020304" pitchFamily="18" charset="0"/>
              </a:rPr>
              <a:t>Vaccinations</a:t>
            </a:r>
          </a:p>
          <a:p>
            <a:pPr>
              <a:lnSpc>
                <a:spcPct val="115000"/>
              </a:lnSpc>
              <a:spcBef>
                <a:spcPts val="0"/>
              </a:spcBef>
              <a:spcAft>
                <a:spcPts val="0"/>
              </a:spcAft>
            </a:pPr>
            <a:r>
              <a:rPr lang="en-US" sz="2000" dirty="0">
                <a:latin typeface="Arial" panose="020B0604020202020204" pitchFamily="34" charset="0"/>
                <a:ea typeface="MS Mincho" panose="02020609040205080304" pitchFamily="49" charset="-128"/>
                <a:cs typeface="Times New Roman" panose="02020603050405020304" pitchFamily="18" charset="0"/>
              </a:rPr>
              <a:t>Lipid Screening</a:t>
            </a:r>
          </a:p>
          <a:p>
            <a:pPr>
              <a:lnSpc>
                <a:spcPct val="115000"/>
              </a:lnSpc>
              <a:spcBef>
                <a:spcPts val="0"/>
              </a:spcBef>
              <a:spcAft>
                <a:spcPts val="0"/>
              </a:spcAft>
            </a:pPr>
            <a:r>
              <a:rPr lang="en-US" sz="2000" dirty="0">
                <a:latin typeface="Arial" panose="020B0604020202020204" pitchFamily="34" charset="0"/>
                <a:ea typeface="MS Mincho" panose="02020609040205080304" pitchFamily="49" charset="-128"/>
                <a:cs typeface="Times New Roman" panose="02020603050405020304" pitchFamily="18" charset="0"/>
              </a:rPr>
              <a:t>HbA1C &lt; 8 (and how frequently ordered)</a:t>
            </a:r>
          </a:p>
          <a:p>
            <a:pPr>
              <a:lnSpc>
                <a:spcPct val="115000"/>
              </a:lnSpc>
              <a:spcBef>
                <a:spcPts val="0"/>
              </a:spcBef>
              <a:spcAft>
                <a:spcPts val="0"/>
              </a:spcAft>
            </a:pPr>
            <a:r>
              <a:rPr lang="en-US" sz="2000" dirty="0">
                <a:latin typeface="Arial" panose="020B0604020202020204" pitchFamily="34" charset="0"/>
                <a:ea typeface="MS Mincho" panose="02020609040205080304" pitchFamily="49" charset="-128"/>
                <a:cs typeface="Times New Roman" panose="02020603050405020304" pitchFamily="18" charset="0"/>
              </a:rPr>
              <a:t>Height and Weight (to calculate BMI)</a:t>
            </a:r>
          </a:p>
          <a:p>
            <a:pPr>
              <a:lnSpc>
                <a:spcPct val="115000"/>
              </a:lnSpc>
              <a:spcBef>
                <a:spcPts val="0"/>
              </a:spcBef>
              <a:spcAft>
                <a:spcPts val="0"/>
              </a:spcAft>
            </a:pPr>
            <a:r>
              <a:rPr lang="en-US" sz="2000" dirty="0">
                <a:latin typeface="Arial" panose="020B0604020202020204" pitchFamily="34" charset="0"/>
                <a:ea typeface="MS Mincho" panose="02020609040205080304" pitchFamily="49" charset="-128"/>
                <a:cs typeface="Times New Roman" panose="02020603050405020304" pitchFamily="18" charset="0"/>
              </a:rPr>
              <a:t>Mammograms</a:t>
            </a:r>
          </a:p>
          <a:p>
            <a:pPr>
              <a:lnSpc>
                <a:spcPct val="115000"/>
              </a:lnSpc>
              <a:spcBef>
                <a:spcPts val="0"/>
              </a:spcBef>
              <a:spcAft>
                <a:spcPts val="0"/>
              </a:spcAft>
            </a:pPr>
            <a:r>
              <a:rPr lang="en-US" sz="2000" dirty="0">
                <a:latin typeface="Arial" panose="020B0604020202020204" pitchFamily="34" charset="0"/>
                <a:ea typeface="MS Mincho" panose="02020609040205080304" pitchFamily="49" charset="-128"/>
                <a:cs typeface="Times New Roman" panose="02020603050405020304" pitchFamily="18" charset="0"/>
              </a:rPr>
              <a:t>May be able to tap into medication prescription databases</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9569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D8C5-95E9-4D03-9B48-2E748804DBE1}"/>
              </a:ext>
            </a:extLst>
          </p:cNvPr>
          <p:cNvSpPr>
            <a:spLocks noGrp="1"/>
          </p:cNvSpPr>
          <p:nvPr>
            <p:ph type="ctrTitle"/>
          </p:nvPr>
        </p:nvSpPr>
        <p:spPr>
          <a:xfrm>
            <a:off x="687896" y="914400"/>
            <a:ext cx="7770303" cy="3869253"/>
          </a:xfrm>
        </p:spPr>
        <p:txBody>
          <a:bodyPr/>
          <a:lstStyle/>
          <a:p>
            <a:br>
              <a:rPr lang="en-US" sz="4400"/>
            </a:br>
            <a:endParaRPr lang="en-US"/>
          </a:p>
        </p:txBody>
      </p:sp>
      <p:sp>
        <p:nvSpPr>
          <p:cNvPr id="6" name="TextBox 5">
            <a:extLst>
              <a:ext uri="{FF2B5EF4-FFF2-40B4-BE49-F238E27FC236}">
                <a16:creationId xmlns:a16="http://schemas.microsoft.com/office/drawing/2014/main" id="{AB33E7B6-9E44-4BAC-8079-EC86CD757B40}"/>
              </a:ext>
            </a:extLst>
          </p:cNvPr>
          <p:cNvSpPr txBox="1"/>
          <p:nvPr/>
        </p:nvSpPr>
        <p:spPr>
          <a:xfrm>
            <a:off x="190500" y="1143000"/>
            <a:ext cx="8763000" cy="3108543"/>
          </a:xfrm>
          <a:prstGeom prst="rect">
            <a:avLst/>
          </a:prstGeom>
          <a:noFill/>
        </p:spPr>
        <p:txBody>
          <a:bodyPr wrap="square">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What if…</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We created a community</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On Zoom</a:t>
            </a:r>
          </a:p>
          <a:p>
            <a:pPr marL="457200" indent="-4572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Where clinicians caring for adults with intellectual and developmental disabilities can support each other and the people and families we serve</a:t>
            </a:r>
          </a:p>
          <a:p>
            <a:pPr marL="457200" indent="-457200">
              <a:buFont typeface="Arial" panose="020B0604020202020204" pitchFamily="34" charset="0"/>
              <a:buChar char="•"/>
            </a:pPr>
            <a:endParaRPr lang="en-US" sz="2800" i="1"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a:extLst>
              <a:ext uri="{FF2B5EF4-FFF2-40B4-BE49-F238E27FC236}">
                <a16:creationId xmlns:a16="http://schemas.microsoft.com/office/drawing/2014/main" id="{B4DBFF47-EBD6-4002-B237-B2274F073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5751" y="3924300"/>
            <a:ext cx="3828443" cy="215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rId4"/>
            <a:extLst>
              <a:ext uri="{FF2B5EF4-FFF2-40B4-BE49-F238E27FC236}">
                <a16:creationId xmlns:a16="http://schemas.microsoft.com/office/drawing/2014/main" id="{3585802B-2B42-4B96-B5F7-BA8EBBD3FB38}"/>
              </a:ext>
            </a:extLst>
          </p:cNvPr>
          <p:cNvPicPr>
            <a:picLocks noChangeAspect="1"/>
          </p:cNvPicPr>
          <p:nvPr/>
        </p:nvPicPr>
        <p:blipFill>
          <a:blip r:embed="rId5"/>
          <a:stretch>
            <a:fillRect/>
          </a:stretch>
        </p:blipFill>
        <p:spPr>
          <a:xfrm>
            <a:off x="6780348" y="5516748"/>
            <a:ext cx="2104091" cy="1051143"/>
          </a:xfrm>
          <a:prstGeom prst="rect">
            <a:avLst/>
          </a:prstGeom>
        </p:spPr>
      </p:pic>
      <p:sp>
        <p:nvSpPr>
          <p:cNvPr id="7" name="TextBox 6">
            <a:extLst>
              <a:ext uri="{FF2B5EF4-FFF2-40B4-BE49-F238E27FC236}">
                <a16:creationId xmlns:a16="http://schemas.microsoft.com/office/drawing/2014/main" id="{EB0BB9DB-C1AF-4364-87C7-E27A350E544D}"/>
              </a:ext>
            </a:extLst>
          </p:cNvPr>
          <p:cNvSpPr txBox="1"/>
          <p:nvPr/>
        </p:nvSpPr>
        <p:spPr>
          <a:xfrm>
            <a:off x="4273765" y="4691514"/>
            <a:ext cx="3422435" cy="738664"/>
          </a:xfrm>
          <a:prstGeom prst="rect">
            <a:avLst/>
          </a:prstGeom>
          <a:noFill/>
        </p:spPr>
        <p:txBody>
          <a:bodyPr wrap="square" rtlCol="0">
            <a:spAutoFit/>
          </a:bodyPr>
          <a:lstStyle/>
          <a:p>
            <a:r>
              <a:rPr lang="en-US" sz="2100">
                <a:latin typeface="Arial Rounded MT Bold" panose="020F0704030504030204" pitchFamily="34" charset="0"/>
              </a:rPr>
              <a:t>Extension for Community Healthcare Outcomes</a:t>
            </a:r>
          </a:p>
        </p:txBody>
      </p:sp>
    </p:spTree>
    <p:extLst>
      <p:ext uri="{BB962C8B-B14F-4D97-AF65-F5344CB8AC3E}">
        <p14:creationId xmlns:p14="http://schemas.microsoft.com/office/powerpoint/2010/main" val="13034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 y="1056928"/>
            <a:ext cx="8839200" cy="1143000"/>
          </a:xfrm>
        </p:spPr>
        <p:txBody>
          <a:bodyPr/>
          <a:lstStyle/>
          <a:p>
            <a:r>
              <a:rPr lang="en-US" b="1">
                <a:ea typeface="Tahoma" panose="020B0604030504040204" pitchFamily="34" charset="0"/>
                <a:cs typeface="Tahoma" panose="020B0604030504040204" pitchFamily="34" charset="0"/>
              </a:rPr>
              <a:t>Telemedicine vs. Project ECHO</a:t>
            </a:r>
          </a:p>
        </p:txBody>
      </p:sp>
      <p:sp>
        <p:nvSpPr>
          <p:cNvPr id="33795" name="Content Placeholder 2"/>
          <p:cNvSpPr>
            <a:spLocks noGrp="1"/>
          </p:cNvSpPr>
          <p:nvPr>
            <p:ph idx="1"/>
          </p:nvPr>
        </p:nvSpPr>
        <p:spPr>
          <a:xfrm>
            <a:off x="304801" y="2362200"/>
            <a:ext cx="5791200" cy="4592661"/>
          </a:xfrm>
        </p:spPr>
        <p:txBody>
          <a:bodyPr/>
          <a:lstStyle/>
          <a:p>
            <a:pPr marL="0" indent="0" algn="ctr">
              <a:buFont typeface="Arial" charset="0"/>
              <a:buNone/>
            </a:pPr>
            <a:br>
              <a:rPr lang="en-US" altLang="en-US" sz="3000"/>
            </a:br>
            <a:endParaRPr lang="en-US" altLang="en-US" sz="3000"/>
          </a:p>
        </p:txBody>
      </p:sp>
      <p:sp>
        <p:nvSpPr>
          <p:cNvPr id="3" name="TextBox 2">
            <a:extLst>
              <a:ext uri="{FF2B5EF4-FFF2-40B4-BE49-F238E27FC236}">
                <a16:creationId xmlns:a16="http://schemas.microsoft.com/office/drawing/2014/main" id="{E2737FF6-5263-4734-9108-87FBC2F6FD0C}"/>
              </a:ext>
            </a:extLst>
          </p:cNvPr>
          <p:cNvSpPr txBox="1"/>
          <p:nvPr/>
        </p:nvSpPr>
        <p:spPr>
          <a:xfrm>
            <a:off x="457200" y="2470224"/>
            <a:ext cx="8153400" cy="2308324"/>
          </a:xfrm>
          <a:prstGeom prst="rect">
            <a:avLst/>
          </a:prstGeom>
          <a:noFill/>
        </p:spPr>
        <p:txBody>
          <a:bodyPr wrap="square" rtlCol="0">
            <a:spAutoFit/>
          </a:bodyPr>
          <a:lstStyle/>
          <a:p>
            <a:r>
              <a:rPr lang="en-US" sz="3200"/>
              <a:t> </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endParaRPr lang="en-US" sz="2800"/>
          </a:p>
        </p:txBody>
      </p:sp>
      <p:pic>
        <p:nvPicPr>
          <p:cNvPr id="5" name="Picture 4">
            <a:extLst>
              <a:ext uri="{FF2B5EF4-FFF2-40B4-BE49-F238E27FC236}">
                <a16:creationId xmlns:a16="http://schemas.microsoft.com/office/drawing/2014/main" id="{3DF513A8-AD8F-495F-BBBA-BC2A1AD78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28" y="2365671"/>
            <a:ext cx="8978547" cy="4206240"/>
          </a:xfrm>
          <a:prstGeom prst="rect">
            <a:avLst/>
          </a:prstGeom>
        </p:spPr>
      </p:pic>
    </p:spTree>
    <p:extLst>
      <p:ext uri="{BB962C8B-B14F-4D97-AF65-F5344CB8AC3E}">
        <p14:creationId xmlns:p14="http://schemas.microsoft.com/office/powerpoint/2010/main" val="29109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D8C5-95E9-4D03-9B48-2E748804DBE1}"/>
              </a:ext>
            </a:extLst>
          </p:cNvPr>
          <p:cNvSpPr>
            <a:spLocks noGrp="1"/>
          </p:cNvSpPr>
          <p:nvPr>
            <p:ph type="ctrTitle"/>
          </p:nvPr>
        </p:nvSpPr>
        <p:spPr>
          <a:xfrm>
            <a:off x="685800" y="2286000"/>
            <a:ext cx="7772400" cy="3886200"/>
          </a:xfrm>
        </p:spPr>
        <p:txBody>
          <a:bodyPr/>
          <a:lstStyle/>
          <a:p>
            <a:br>
              <a:rPr lang="en-US" sz="4400" dirty="0"/>
            </a:br>
            <a:endParaRPr lang="en-US" dirty="0"/>
          </a:p>
        </p:txBody>
      </p:sp>
      <p:sp>
        <p:nvSpPr>
          <p:cNvPr id="6" name="TextBox 5">
            <a:extLst>
              <a:ext uri="{FF2B5EF4-FFF2-40B4-BE49-F238E27FC236}">
                <a16:creationId xmlns:a16="http://schemas.microsoft.com/office/drawing/2014/main" id="{AB33E7B6-9E44-4BAC-8079-EC86CD757B40}"/>
              </a:ext>
            </a:extLst>
          </p:cNvPr>
          <p:cNvSpPr txBox="1"/>
          <p:nvPr/>
        </p:nvSpPr>
        <p:spPr>
          <a:xfrm>
            <a:off x="571500" y="1022999"/>
            <a:ext cx="7772400" cy="6863417"/>
          </a:xfrm>
          <a:prstGeom prst="rect">
            <a:avLst/>
          </a:prstGeom>
          <a:noFill/>
        </p:spPr>
        <p:txBody>
          <a:bodyPr wrap="square">
            <a:spAutoFit/>
          </a:bodyPr>
          <a:lstStyle/>
          <a:p>
            <a:pPr>
              <a:lnSpc>
                <a:spcPct val="150000"/>
              </a:lnSpc>
            </a:pPr>
            <a:r>
              <a:rPr lang="en-US" sz="3200" dirty="0">
                <a:latin typeface="Tahoma" panose="020B0604030504040204" pitchFamily="34" charset="0"/>
                <a:ea typeface="Tahoma" panose="020B0604030504040204" pitchFamily="34" charset="0"/>
                <a:cs typeface="Tahoma" panose="020B0604030504040204" pitchFamily="34" charset="0"/>
              </a:rPr>
              <a:t>Anatomy of an ECHO </a:t>
            </a:r>
          </a:p>
          <a:p>
            <a:pPr marL="571500" indent="-571500">
              <a:lnSpc>
                <a:spcPct val="150000"/>
              </a:lnSpc>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Welcome and Introductions</a:t>
            </a:r>
          </a:p>
          <a:p>
            <a:pPr marL="571500" indent="-571500">
              <a:lnSpc>
                <a:spcPct val="150000"/>
              </a:lnSpc>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Announcements and Housekeeping Items (no PHI)</a:t>
            </a:r>
          </a:p>
          <a:p>
            <a:pPr marL="571500" indent="-571500">
              <a:lnSpc>
                <a:spcPct val="150000"/>
              </a:lnSpc>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Patient Case Presentation</a:t>
            </a:r>
          </a:p>
          <a:p>
            <a:pPr marL="571500" indent="-571500">
              <a:lnSpc>
                <a:spcPct val="150000"/>
              </a:lnSpc>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Clarifying Questions</a:t>
            </a:r>
          </a:p>
          <a:p>
            <a:pPr marL="571500" indent="-571500">
              <a:lnSpc>
                <a:spcPct val="150000"/>
              </a:lnSpc>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Recommendations</a:t>
            </a:r>
          </a:p>
          <a:p>
            <a:pPr marL="571500" indent="-571500">
              <a:lnSpc>
                <a:spcPct val="150000"/>
              </a:lnSpc>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ECHO Lesson</a:t>
            </a:r>
          </a:p>
          <a:p>
            <a:pPr marL="571500" indent="-5715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745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D8C5-95E9-4D03-9B48-2E748804DBE1}"/>
              </a:ext>
            </a:extLst>
          </p:cNvPr>
          <p:cNvSpPr>
            <a:spLocks noGrp="1"/>
          </p:cNvSpPr>
          <p:nvPr>
            <p:ph type="ctrTitle"/>
          </p:nvPr>
        </p:nvSpPr>
        <p:spPr>
          <a:xfrm>
            <a:off x="685800" y="2286000"/>
            <a:ext cx="7772400" cy="3886200"/>
          </a:xfrm>
        </p:spPr>
        <p:txBody>
          <a:bodyPr/>
          <a:lstStyle/>
          <a:p>
            <a:br>
              <a:rPr lang="en-US" sz="4400"/>
            </a:br>
            <a:endParaRPr lang="en-US"/>
          </a:p>
        </p:txBody>
      </p:sp>
      <p:sp>
        <p:nvSpPr>
          <p:cNvPr id="6" name="TextBox 5">
            <a:extLst>
              <a:ext uri="{FF2B5EF4-FFF2-40B4-BE49-F238E27FC236}">
                <a16:creationId xmlns:a16="http://schemas.microsoft.com/office/drawing/2014/main" id="{AB33E7B6-9E44-4BAC-8079-EC86CD757B40}"/>
              </a:ext>
            </a:extLst>
          </p:cNvPr>
          <p:cNvSpPr txBox="1"/>
          <p:nvPr/>
        </p:nvSpPr>
        <p:spPr>
          <a:xfrm>
            <a:off x="571500" y="1143000"/>
            <a:ext cx="8420100" cy="4708981"/>
          </a:xfrm>
          <a:prstGeom prst="rect">
            <a:avLst/>
          </a:prstGeom>
          <a:noFill/>
        </p:spPr>
        <p:txBody>
          <a:bodyPr wrap="square">
            <a:spAutoFit/>
          </a:bodyPr>
          <a:lstStyle/>
          <a:p>
            <a:r>
              <a:rPr lang="en-US" altLang="en-US" sz="3600" dirty="0">
                <a:latin typeface="Tahoma" panose="020B0604030504040204" pitchFamily="34" charset="0"/>
                <a:ea typeface="Tahoma" panose="020B0604030504040204" pitchFamily="34" charset="0"/>
                <a:cs typeface="Tahoma" panose="020B0604030504040204" pitchFamily="34" charset="0"/>
              </a:rPr>
              <a:t>The Case Presentation</a:t>
            </a:r>
          </a:p>
          <a:p>
            <a:endParaRPr lang="en-US" altLang="en-US" sz="36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altLang="en-US" sz="2600" dirty="0">
                <a:latin typeface="Tahoma" panose="020B0604030504040204" pitchFamily="34" charset="0"/>
                <a:ea typeface="Tahoma" panose="020B0604030504040204" pitchFamily="34" charset="0"/>
                <a:cs typeface="Tahoma" panose="020B0604030504040204" pitchFamily="34" charset="0"/>
              </a:rPr>
              <a:t>Presenters complete a case form with as much information as they are able</a:t>
            </a:r>
            <a:br>
              <a:rPr lang="en-US" altLang="en-US" sz="2600" dirty="0">
                <a:latin typeface="Tahoma" panose="020B0604030504040204" pitchFamily="34" charset="0"/>
                <a:ea typeface="Tahoma" panose="020B0604030504040204" pitchFamily="34" charset="0"/>
                <a:cs typeface="Tahoma" panose="020B0604030504040204" pitchFamily="34" charset="0"/>
              </a:rPr>
            </a:br>
            <a:endParaRPr lang="en-US" altLang="en-US" sz="26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altLang="en-US" sz="2600" dirty="0">
                <a:latin typeface="Tahoma" panose="020B0604030504040204" pitchFamily="34" charset="0"/>
                <a:ea typeface="Tahoma" panose="020B0604030504040204" pitchFamily="34" charset="0"/>
                <a:cs typeface="Tahoma" panose="020B0604030504040204" pitchFamily="34" charset="0"/>
              </a:rPr>
              <a:t>We put together one simple slide summarizing the case</a:t>
            </a:r>
            <a:br>
              <a:rPr lang="en-US" altLang="en-US" sz="2600" dirty="0">
                <a:latin typeface="Tahoma" panose="020B0604030504040204" pitchFamily="34" charset="0"/>
                <a:ea typeface="Tahoma" panose="020B0604030504040204" pitchFamily="34" charset="0"/>
                <a:cs typeface="Tahoma" panose="020B0604030504040204" pitchFamily="34" charset="0"/>
              </a:rPr>
            </a:br>
            <a:endParaRPr lang="en-US" altLang="en-US" sz="2600" dirty="0">
              <a:latin typeface="Tahoma" panose="020B0604030504040204" pitchFamily="34" charset="0"/>
              <a:ea typeface="Tahoma" panose="020B0604030504040204" pitchFamily="34" charset="0"/>
              <a:cs typeface="Tahoma" panose="020B0604030504040204" pitchFamily="34" charset="0"/>
            </a:endParaRPr>
          </a:p>
          <a:p>
            <a:br>
              <a:rPr kumimoji="0" lang="en-US" altLang="en-US" sz="360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3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80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92" y="158666"/>
            <a:ext cx="8539709" cy="472319"/>
          </a:xfrm>
        </p:spPr>
        <p:txBody>
          <a:bodyPr anchor="t">
            <a:noAutofit/>
          </a:bodyPr>
          <a:lstStyle/>
          <a:p>
            <a:pPr lvl="0" algn="ctr" eaLnBrk="0" fontAlgn="base" hangingPunct="0">
              <a:lnSpc>
                <a:spcPct val="100000"/>
              </a:lnSpc>
              <a:spcAft>
                <a:spcPct val="0"/>
              </a:spcAft>
            </a:pPr>
            <a:r>
              <a:rPr lang="en-US" altLang="en-US" sz="1350" b="1" dirty="0">
                <a:latin typeface="Calibri" panose="020F0502020204030204" pitchFamily="34" charset="0"/>
                <a:ea typeface="Calibri" panose="020F0502020204030204" pitchFamily="34" charset="0"/>
                <a:cs typeface="Times New Roman" panose="02020603050405020304" pitchFamily="18" charset="0"/>
              </a:rPr>
              <a:t>ID: 51-year-old white woman with phenylketonuria (PKU), moderate to severe intellectual disability and possible drug-induced leukopenia. She has unspecified psychosis and self-injuring behaviors for most of her adult life which have stabilized with atypical antipsychotic.</a:t>
            </a:r>
            <a:endParaRPr lang="en-US" sz="135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8825104"/>
              </p:ext>
            </p:extLst>
          </p:nvPr>
        </p:nvGraphicFramePr>
        <p:xfrm>
          <a:off x="352888" y="1021067"/>
          <a:ext cx="8522701" cy="4924060"/>
        </p:xfrm>
        <a:graphic>
          <a:graphicData uri="http://schemas.openxmlformats.org/drawingml/2006/table">
            <a:tbl>
              <a:tblPr firstRow="1" firstCol="1" bandRow="1">
                <a:tableStyleId>{5C22544A-7EE6-4342-B048-85BDC9FD1C3A}</a:tableStyleId>
              </a:tblPr>
              <a:tblGrid>
                <a:gridCol w="2455985">
                  <a:extLst>
                    <a:ext uri="{9D8B030D-6E8A-4147-A177-3AD203B41FA5}">
                      <a16:colId xmlns:a16="http://schemas.microsoft.com/office/drawing/2014/main" val="20000"/>
                    </a:ext>
                  </a:extLst>
                </a:gridCol>
                <a:gridCol w="6066716">
                  <a:extLst>
                    <a:ext uri="{9D8B030D-6E8A-4147-A177-3AD203B41FA5}">
                      <a16:colId xmlns:a16="http://schemas.microsoft.com/office/drawing/2014/main" val="20001"/>
                    </a:ext>
                  </a:extLst>
                </a:gridCol>
              </a:tblGrid>
              <a:tr h="28188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rPr>
                        <a:t>CONSULT QUESTIONS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t>Given persistent leukopenia noted since starting paliperidone, what can be done?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8229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rPr>
                        <a:t>Symptoms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r>
                        <a:rPr lang="en-US" sz="1400" dirty="0"/>
                        <a:t>Repetitive use of objects and insistence on inflexible routines (distress at minor changes), self-injury, challenging behaviors. Sensory-seeking. Headbanging (with significant injury) and elopement resulting in multiple ED visits have not recurred since starting paliperidone. Most recent ED visit related to behavior was 8/28/2019. </a:t>
                      </a:r>
                      <a:endParaRPr lang="en-US" sz="1400" baseline="0" dirty="0"/>
                    </a:p>
                  </a:txBody>
                  <a:tcPr marL="51435" marR="51435" marT="0" marB="0"/>
                </a:tc>
                <a:extLst>
                  <a:ext uri="{0D108BD9-81ED-4DB2-BD59-A6C34878D82A}">
                    <a16:rowId xmlns:a16="http://schemas.microsoft.com/office/drawing/2014/main" val="10001"/>
                  </a:ext>
                </a:extLst>
              </a:tr>
              <a:tr h="253439">
                <a:tc>
                  <a:txBody>
                    <a:bodyPr/>
                    <a:lstStyle/>
                    <a:p>
                      <a:pPr marL="0" marR="0">
                        <a:lnSpc>
                          <a:spcPct val="107000"/>
                        </a:lnSpc>
                        <a:spcBef>
                          <a:spcPts val="0"/>
                        </a:spcBef>
                        <a:spcAft>
                          <a:spcPts val="0"/>
                        </a:spcAft>
                      </a:pPr>
                      <a:r>
                        <a:rPr lang="en-US" sz="1200" dirty="0">
                          <a:effectLst/>
                        </a:rPr>
                        <a:t>Medical or mental health diagnoses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r>
                        <a:rPr lang="en-US" sz="1400" dirty="0"/>
                        <a:t>Psychosis, environmental allergies, sleep disorder, anxiety, OCD, ODD</a:t>
                      </a:r>
                    </a:p>
                  </a:txBody>
                  <a:tcPr marL="51435" marR="51435" marT="0" marB="0"/>
                </a:tc>
                <a:extLst>
                  <a:ext uri="{0D108BD9-81ED-4DB2-BD59-A6C34878D82A}">
                    <a16:rowId xmlns:a16="http://schemas.microsoft.com/office/drawing/2014/main" val="10002"/>
                  </a:ext>
                </a:extLst>
              </a:tr>
              <a:tr h="226726">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Communication level</a:t>
                      </a:r>
                    </a:p>
                  </a:txBody>
                  <a:tcPr marL="51435" marR="51435" marT="0" marB="0"/>
                </a:tc>
                <a:tc>
                  <a:txBody>
                    <a:bodyPr/>
                    <a:lstStyle/>
                    <a:p>
                      <a:r>
                        <a:rPr lang="en-US" sz="1400" dirty="0"/>
                        <a:t>Limited verbal skills, uses gestures and pictorials. Understands most communication.</a:t>
                      </a:r>
                    </a:p>
                  </a:txBody>
                  <a:tcPr marL="51435" marR="51435" marT="0" marB="0"/>
                </a:tc>
                <a:extLst>
                  <a:ext uri="{0D108BD9-81ED-4DB2-BD59-A6C34878D82A}">
                    <a16:rowId xmlns:a16="http://schemas.microsoft.com/office/drawing/2014/main" val="10003"/>
                  </a:ext>
                </a:extLst>
              </a:tr>
              <a:tr h="412560">
                <a:tc>
                  <a:txBody>
                    <a:bodyPr/>
                    <a:lstStyle/>
                    <a:p>
                      <a:pPr marL="0" marR="0">
                        <a:lnSpc>
                          <a:spcPct val="107000"/>
                        </a:lnSpc>
                        <a:spcBef>
                          <a:spcPts val="0"/>
                        </a:spcBef>
                        <a:spcAft>
                          <a:spcPts val="0"/>
                        </a:spcAft>
                      </a:pPr>
                      <a:r>
                        <a:rPr lang="en-US" sz="1200" dirty="0">
                          <a:effectLst/>
                        </a:rPr>
                        <a:t>Living situation, education, employment, financial 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Lives in group home. Not in employment or education. Receives Medicare, </a:t>
                      </a:r>
                      <a:r>
                        <a:rPr lang="en-US" sz="1400" dirty="0" err="1"/>
                        <a:t>Tenncare</a:t>
                      </a:r>
                      <a:r>
                        <a:rPr lang="en-US" sz="1400" dirty="0"/>
                        <a:t>/ Medicaid, Primate Insurance. Has conservator. Greater than 50 </a:t>
                      </a:r>
                      <a:r>
                        <a:rPr lang="en-US" sz="1400" dirty="0" err="1"/>
                        <a:t>hrs</a:t>
                      </a:r>
                      <a:r>
                        <a:rPr lang="en-US" sz="1400" dirty="0"/>
                        <a:t>/week of support. </a:t>
                      </a:r>
                    </a:p>
                  </a:txBody>
                  <a:tcPr marL="51435" marR="51435" marT="0" marB="0"/>
                </a:tc>
                <a:extLst>
                  <a:ext uri="{0D108BD9-81ED-4DB2-BD59-A6C34878D82A}">
                    <a16:rowId xmlns:a16="http://schemas.microsoft.com/office/drawing/2014/main" val="10004"/>
                  </a:ext>
                </a:extLst>
              </a:tr>
              <a:tr h="383672">
                <a:tc>
                  <a:txBody>
                    <a:bodyPr/>
                    <a:lstStyle/>
                    <a:p>
                      <a:pPr marL="0" marR="0">
                        <a:lnSpc>
                          <a:spcPct val="107000"/>
                        </a:lnSpc>
                        <a:spcBef>
                          <a:spcPts val="0"/>
                        </a:spcBef>
                        <a:spcAft>
                          <a:spcPts val="0"/>
                        </a:spcAft>
                      </a:pPr>
                      <a:r>
                        <a:rPr lang="en-US" sz="1200" dirty="0">
                          <a:effectLst/>
                        </a:rPr>
                        <a:t>Social and recreational/community participation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r>
                        <a:rPr lang="en-US" sz="1400" dirty="0"/>
                        <a:t>None listed</a:t>
                      </a:r>
                    </a:p>
                  </a:txBody>
                  <a:tcPr marL="51435" marR="51435" marT="0" marB="0"/>
                </a:tc>
                <a:extLst>
                  <a:ext uri="{0D108BD9-81ED-4DB2-BD59-A6C34878D82A}">
                    <a16:rowId xmlns:a16="http://schemas.microsoft.com/office/drawing/2014/main" val="10006"/>
                  </a:ext>
                </a:extLst>
              </a:tr>
              <a:tr h="1234440">
                <a:tc>
                  <a:txBody>
                    <a:bodyPr/>
                    <a:lstStyle/>
                    <a:p>
                      <a:pPr marL="0" marR="0">
                        <a:lnSpc>
                          <a:spcPct val="107000"/>
                        </a:lnSpc>
                        <a:spcBef>
                          <a:spcPts val="0"/>
                        </a:spcBef>
                        <a:spcAft>
                          <a:spcPts val="0"/>
                        </a:spcAft>
                      </a:pPr>
                      <a:r>
                        <a:rPr lang="en-US" sz="1200" dirty="0">
                          <a:effectLst/>
                        </a:rPr>
                        <a:t>Psychotropic Medications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r>
                        <a:rPr lang="en-US" sz="1400" dirty="0"/>
                        <a:t>Paliperidone (Invega </a:t>
                      </a:r>
                      <a:r>
                        <a:rPr lang="en-US" sz="1400" dirty="0" err="1"/>
                        <a:t>Sustenna</a:t>
                      </a:r>
                      <a:r>
                        <a:rPr lang="en-US" sz="1400" dirty="0"/>
                        <a:t>)- atypical antipsychotic 156 mg IM/month. Also </a:t>
                      </a:r>
                      <a:r>
                        <a:rPr lang="en-US" sz="1400" b="0" i="0" kern="1200" dirty="0">
                          <a:solidFill>
                            <a:schemeClr val="dk1"/>
                          </a:solidFill>
                          <a:effectLst/>
                          <a:latin typeface="+mn-lt"/>
                          <a:ea typeface="+mn-ea"/>
                          <a:cs typeface="+mn-cs"/>
                        </a:rPr>
                        <a:t>Venlafaxine (Effexor) 150 mg ER, trazadone </a:t>
                      </a:r>
                      <a:r>
                        <a:rPr lang="en-US" sz="1400" b="0" i="0" kern="1200">
                          <a:solidFill>
                            <a:schemeClr val="dk1"/>
                          </a:solidFill>
                          <a:effectLst/>
                          <a:latin typeface="+mn-lt"/>
                          <a:ea typeface="+mn-ea"/>
                          <a:cs typeface="+mn-cs"/>
                        </a:rPr>
                        <a:t>100 mg twice </a:t>
                      </a:r>
                      <a:r>
                        <a:rPr lang="en-US" sz="1400" b="0" i="0" kern="1200" dirty="0">
                          <a:solidFill>
                            <a:schemeClr val="dk1"/>
                          </a:solidFill>
                          <a:effectLst/>
                          <a:latin typeface="+mn-lt"/>
                          <a:ea typeface="+mn-ea"/>
                          <a:cs typeface="+mn-cs"/>
                        </a:rPr>
                        <a:t>daily for insomnia, diazepam 2 mg in am and 15 mg in pm, carbamazepine 100 mg twice daily, chlorpromazine (Thorazine) 400 mg twice daily</a:t>
                      </a:r>
                    </a:p>
                    <a:p>
                      <a:r>
                        <a:rPr lang="en-US" sz="1400" b="0" i="0" kern="1200" dirty="0">
                          <a:solidFill>
                            <a:schemeClr val="dk1"/>
                          </a:solidFill>
                          <a:effectLst/>
                          <a:latin typeface="+mn-lt"/>
                          <a:ea typeface="+mn-ea"/>
                          <a:cs typeface="+mn-cs"/>
                        </a:rPr>
                        <a:t>Unsuccessful dose reductions attempted for carbamazepine, chlorpromazine, venlafaxine, and trazadone.</a:t>
                      </a:r>
                      <a:endParaRPr lang="en-US" sz="1400" dirty="0"/>
                    </a:p>
                  </a:txBody>
                  <a:tcPr marL="51435" marR="51435" marT="0" marB="0"/>
                </a:tc>
                <a:extLst>
                  <a:ext uri="{0D108BD9-81ED-4DB2-BD59-A6C34878D82A}">
                    <a16:rowId xmlns:a16="http://schemas.microsoft.com/office/drawing/2014/main" val="10007"/>
                  </a:ext>
                </a:extLst>
              </a:tr>
              <a:tr h="20628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Therapies</a:t>
                      </a:r>
                    </a:p>
                  </a:txBody>
                  <a:tcPr marL="51435" marR="51435" marT="0" marB="0"/>
                </a:tc>
                <a:tc>
                  <a:txBody>
                    <a:bodyPr/>
                    <a:lstStyle/>
                    <a:p>
                      <a:r>
                        <a:rPr lang="en-US" sz="1400" dirty="0"/>
                        <a:t>None</a:t>
                      </a:r>
                    </a:p>
                  </a:txBody>
                  <a:tcPr marL="51435" marR="51435" marT="0" marB="0"/>
                </a:tc>
                <a:extLst>
                  <a:ext uri="{0D108BD9-81ED-4DB2-BD59-A6C34878D82A}">
                    <a16:rowId xmlns:a16="http://schemas.microsoft.com/office/drawing/2014/main" val="547677985"/>
                  </a:ext>
                </a:extLst>
              </a:tr>
              <a:tr h="20628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Other</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Self-injury and unintentional injury to others limits her participation in activities</a:t>
                      </a:r>
                    </a:p>
                  </a:txBody>
                  <a:tcPr marL="51435" marR="51435" marT="0" marB="0"/>
                </a:tc>
                <a:extLst>
                  <a:ext uri="{0D108BD9-81ED-4DB2-BD59-A6C34878D82A}">
                    <a16:rowId xmlns:a16="http://schemas.microsoft.com/office/drawing/2014/main" val="3402782636"/>
                  </a:ext>
                </a:extLst>
              </a:tr>
            </a:tbl>
          </a:graphicData>
        </a:graphic>
      </p:graphicFrame>
    </p:spTree>
    <p:extLst>
      <p:ext uri="{BB962C8B-B14F-4D97-AF65-F5344CB8AC3E}">
        <p14:creationId xmlns:p14="http://schemas.microsoft.com/office/powerpoint/2010/main" val="90636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D8C5-95E9-4D03-9B48-2E748804DBE1}"/>
              </a:ext>
            </a:extLst>
          </p:cNvPr>
          <p:cNvSpPr>
            <a:spLocks noGrp="1"/>
          </p:cNvSpPr>
          <p:nvPr>
            <p:ph type="ctrTitle"/>
          </p:nvPr>
        </p:nvSpPr>
        <p:spPr>
          <a:xfrm>
            <a:off x="685800" y="2286000"/>
            <a:ext cx="7772400" cy="3886200"/>
          </a:xfrm>
        </p:spPr>
        <p:txBody>
          <a:bodyPr/>
          <a:lstStyle/>
          <a:p>
            <a:br>
              <a:rPr lang="en-US" sz="4400"/>
            </a:br>
            <a:endParaRPr lang="en-US"/>
          </a:p>
        </p:txBody>
      </p:sp>
      <p:sp>
        <p:nvSpPr>
          <p:cNvPr id="6" name="TextBox 5">
            <a:extLst>
              <a:ext uri="{FF2B5EF4-FFF2-40B4-BE49-F238E27FC236}">
                <a16:creationId xmlns:a16="http://schemas.microsoft.com/office/drawing/2014/main" id="{AB33E7B6-9E44-4BAC-8079-EC86CD757B40}"/>
              </a:ext>
            </a:extLst>
          </p:cNvPr>
          <p:cNvSpPr txBox="1"/>
          <p:nvPr/>
        </p:nvSpPr>
        <p:spPr>
          <a:xfrm>
            <a:off x="571500" y="1740160"/>
            <a:ext cx="8420100" cy="3662541"/>
          </a:xfrm>
          <a:prstGeom prst="rect">
            <a:avLst/>
          </a:prstGeom>
          <a:noFill/>
        </p:spPr>
        <p:txBody>
          <a:bodyPr wrap="square">
            <a:spAutoFit/>
          </a:bodyPr>
          <a:lstStyle/>
          <a:p>
            <a:r>
              <a:rPr lang="en-US" altLang="en-US" sz="2800" dirty="0">
                <a:latin typeface="Tahoma" panose="020B0604030504040204" pitchFamily="34" charset="0"/>
                <a:ea typeface="Tahoma" panose="020B0604030504040204" pitchFamily="34" charset="0"/>
                <a:cs typeface="Tahoma" panose="020B0604030504040204" pitchFamily="34" charset="0"/>
              </a:rPr>
              <a:t>Participants– Come to sessions regularly with their camera ON, with their full attention and enthusiasm. Encouraged to invite staff from your practice as observers. </a:t>
            </a:r>
          </a:p>
          <a:p>
            <a:endParaRPr lang="en-US" altLang="en-US" sz="2800" dirty="0">
              <a:latin typeface="Tahoma" panose="020B0604030504040204" pitchFamily="34" charset="0"/>
              <a:ea typeface="Tahoma" panose="020B0604030504040204" pitchFamily="34" charset="0"/>
              <a:cs typeface="Tahoma" panose="020B0604030504040204" pitchFamily="34" charset="0"/>
            </a:endParaRPr>
          </a:p>
          <a:p>
            <a:r>
              <a:rPr lang="en-US" altLang="en-US" sz="2800" dirty="0">
                <a:latin typeface="Tahoma" panose="020B0604030504040204" pitchFamily="34" charset="0"/>
                <a:ea typeface="Tahoma" panose="020B0604030504040204" pitchFamily="34" charset="0"/>
                <a:cs typeface="Tahoma" panose="020B0604030504040204" pitchFamily="34" charset="0"/>
              </a:rPr>
              <a:t>Observers – keep your camera off so participants can focus on each other. </a:t>
            </a:r>
          </a:p>
          <a:p>
            <a:endParaRPr lang="en-US" sz="3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5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D8C5-95E9-4D03-9B48-2E748804DBE1}"/>
              </a:ext>
            </a:extLst>
          </p:cNvPr>
          <p:cNvSpPr>
            <a:spLocks noGrp="1"/>
          </p:cNvSpPr>
          <p:nvPr>
            <p:ph type="ctrTitle"/>
          </p:nvPr>
        </p:nvSpPr>
        <p:spPr>
          <a:xfrm>
            <a:off x="685800" y="2286000"/>
            <a:ext cx="7772400" cy="3886200"/>
          </a:xfrm>
        </p:spPr>
        <p:txBody>
          <a:bodyPr/>
          <a:lstStyle/>
          <a:p>
            <a:br>
              <a:rPr lang="en-US" sz="4400"/>
            </a:br>
            <a:endParaRPr lang="en-US"/>
          </a:p>
        </p:txBody>
      </p:sp>
      <p:graphicFrame>
        <p:nvGraphicFramePr>
          <p:cNvPr id="3" name="Table 2">
            <a:extLst>
              <a:ext uri="{FF2B5EF4-FFF2-40B4-BE49-F238E27FC236}">
                <a16:creationId xmlns:a16="http://schemas.microsoft.com/office/drawing/2014/main" id="{2D90340B-6496-6F2A-E6EA-542131745E61}"/>
              </a:ext>
            </a:extLst>
          </p:cNvPr>
          <p:cNvGraphicFramePr>
            <a:graphicFrameLocks noGrp="1"/>
          </p:cNvGraphicFramePr>
          <p:nvPr>
            <p:extLst>
              <p:ext uri="{D42A27DB-BD31-4B8C-83A1-F6EECF244321}">
                <p14:modId xmlns:p14="http://schemas.microsoft.com/office/powerpoint/2010/main" val="1458141038"/>
              </p:ext>
            </p:extLst>
          </p:nvPr>
        </p:nvGraphicFramePr>
        <p:xfrm>
          <a:off x="414669" y="1116415"/>
          <a:ext cx="8144540" cy="5564177"/>
        </p:xfrm>
        <a:graphic>
          <a:graphicData uri="http://schemas.openxmlformats.org/drawingml/2006/table">
            <a:tbl>
              <a:tblPr>
                <a:tableStyleId>{5C22544A-7EE6-4342-B048-85BDC9FD1C3A}</a:tableStyleId>
              </a:tblPr>
              <a:tblGrid>
                <a:gridCol w="8144540">
                  <a:extLst>
                    <a:ext uri="{9D8B030D-6E8A-4147-A177-3AD203B41FA5}">
                      <a16:colId xmlns:a16="http://schemas.microsoft.com/office/drawing/2014/main" val="4069616386"/>
                    </a:ext>
                  </a:extLst>
                </a:gridCol>
              </a:tblGrid>
              <a:tr h="613791">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Supporting adults with IDD during clinic visits in your practice Introduction to Pathfinder</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244781285"/>
                  </a:ext>
                </a:extLst>
              </a:tr>
              <a:tr h="279616">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Management of medical conditions in adults with IDD</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716697012"/>
                  </a:ext>
                </a:extLst>
              </a:tr>
              <a:tr h="286436">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Management of psychiatric symptoms and conditions in adults with IDD</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1899888401"/>
                  </a:ext>
                </a:extLst>
              </a:tr>
              <a:tr h="419425">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Enabling technology including assisted communication devices</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2897942673"/>
                  </a:ext>
                </a:extLst>
              </a:tr>
              <a:tr h="51792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Government, housing &amp; community supports for adults with IDD (including Pathfinder)</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3742150202"/>
                  </a:ext>
                </a:extLst>
              </a:tr>
              <a:tr h="261858">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Post-secondary education &amp; employment</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3065160681"/>
                  </a:ext>
                </a:extLst>
              </a:tr>
              <a:tr h="530401">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Cultural competency and trauma-informed care</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2928474512"/>
                  </a:ext>
                </a:extLst>
              </a:tr>
              <a:tr h="379435">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Supporting families of adults with IDD including through aging</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2114681090"/>
                  </a:ext>
                </a:extLst>
              </a:tr>
              <a:tr h="561911">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Identifying autism in adults with IDD</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2807026230"/>
                  </a:ext>
                </a:extLst>
              </a:tr>
              <a:tr h="571535">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Supporting the self-advocate with IDD</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1938061546"/>
                  </a:ext>
                </a:extLst>
              </a:tr>
              <a:tr h="646819">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Self-determination and life skill and social skills development</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3966090332"/>
                  </a:ext>
                </a:extLst>
              </a:tr>
              <a:tr h="438520">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Relationships and sexuality </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208" marR="6208" marT="6208" marB="0" anchor="ctr"/>
                </a:tc>
                <a:extLst>
                  <a:ext uri="{0D108BD9-81ED-4DB2-BD59-A6C34878D82A}">
                    <a16:rowId xmlns:a16="http://schemas.microsoft.com/office/drawing/2014/main" val="1154861375"/>
                  </a:ext>
                </a:extLst>
              </a:tr>
            </a:tbl>
          </a:graphicData>
        </a:graphic>
      </p:graphicFrame>
    </p:spTree>
    <p:extLst>
      <p:ext uri="{BB962C8B-B14F-4D97-AF65-F5344CB8AC3E}">
        <p14:creationId xmlns:p14="http://schemas.microsoft.com/office/powerpoint/2010/main" val="160259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D8C5-95E9-4D03-9B48-2E748804DBE1}"/>
              </a:ext>
            </a:extLst>
          </p:cNvPr>
          <p:cNvSpPr>
            <a:spLocks noGrp="1"/>
          </p:cNvSpPr>
          <p:nvPr>
            <p:ph type="ctrTitle"/>
          </p:nvPr>
        </p:nvSpPr>
        <p:spPr>
          <a:xfrm>
            <a:off x="287076" y="2286000"/>
            <a:ext cx="7767084" cy="3886200"/>
          </a:xfrm>
        </p:spPr>
        <p:txBody>
          <a:bodyPr/>
          <a:lstStyle/>
          <a:p>
            <a:br>
              <a:rPr lang="en-US" sz="4400" dirty="0"/>
            </a:br>
            <a:endParaRPr lang="en-US" dirty="0"/>
          </a:p>
        </p:txBody>
      </p:sp>
      <p:sp>
        <p:nvSpPr>
          <p:cNvPr id="6" name="TextBox 5">
            <a:extLst>
              <a:ext uri="{FF2B5EF4-FFF2-40B4-BE49-F238E27FC236}">
                <a16:creationId xmlns:a16="http://schemas.microsoft.com/office/drawing/2014/main" id="{AB33E7B6-9E44-4BAC-8079-EC86CD757B40}"/>
              </a:ext>
            </a:extLst>
          </p:cNvPr>
          <p:cNvSpPr txBox="1"/>
          <p:nvPr/>
        </p:nvSpPr>
        <p:spPr>
          <a:xfrm>
            <a:off x="369479" y="1740160"/>
            <a:ext cx="8420100" cy="5816977"/>
          </a:xfrm>
          <a:prstGeom prst="rect">
            <a:avLst/>
          </a:prstGeom>
          <a:noFill/>
        </p:spPr>
        <p:txBody>
          <a:bodyPr wrap="square">
            <a:spAutoFit/>
          </a:bodyPr>
          <a:lstStyle/>
          <a:p>
            <a:r>
              <a:rPr lang="en-US" altLang="en-US" sz="2800" dirty="0">
                <a:latin typeface="Tahoma" panose="020B0604030504040204" pitchFamily="34" charset="0"/>
                <a:ea typeface="Tahoma" panose="020B0604030504040204" pitchFamily="34" charset="0"/>
                <a:cs typeface="Tahoma" panose="020B0604030504040204" pitchFamily="34" charset="0"/>
              </a:rPr>
              <a:t>To date, we have completed an entire cohort, and will meet again for Cohort 2 starting in May 2024 (second and fourth Thursday of the month from 12-1 pm Central Time) and running through Oct 2024</a:t>
            </a:r>
          </a:p>
          <a:p>
            <a:endParaRPr lang="en-US" altLang="en-US" sz="2800" dirty="0">
              <a:latin typeface="Tahoma" panose="020B0604030504040204" pitchFamily="34" charset="0"/>
              <a:ea typeface="Tahoma" panose="020B0604030504040204" pitchFamily="34" charset="0"/>
              <a:cs typeface="Tahoma" panose="020B0604030504040204" pitchFamily="34" charset="0"/>
            </a:endParaRPr>
          </a:p>
          <a:p>
            <a:r>
              <a:rPr lang="en-US" altLang="en-US" sz="2800" dirty="0">
                <a:latin typeface="Tahoma" panose="020B0604030504040204" pitchFamily="34" charset="0"/>
                <a:ea typeface="Tahoma" panose="020B0604030504040204" pitchFamily="34" charset="0"/>
                <a:cs typeface="Tahoma" panose="020B0604030504040204" pitchFamily="34" charset="0"/>
              </a:rPr>
              <a:t>Practitioners include physicians, nurse practitioners, and licensed clinical social workers who accept Amerigroup (now Wellpoint) insurance</a:t>
            </a:r>
          </a:p>
          <a:p>
            <a:endParaRPr lang="en-US" altLang="en-US" sz="2800" dirty="0">
              <a:latin typeface="Tahoma" panose="020B0604030504040204" pitchFamily="34" charset="0"/>
              <a:ea typeface="Tahoma" panose="020B0604030504040204" pitchFamily="34" charset="0"/>
              <a:cs typeface="Tahoma" panose="020B0604030504040204" pitchFamily="34" charset="0"/>
            </a:endParaRPr>
          </a:p>
          <a:p>
            <a:r>
              <a:rPr lang="en-US" altLang="en-US" sz="2800" dirty="0">
                <a:latin typeface="Tahoma" panose="020B0604030504040204" pitchFamily="34" charset="0"/>
                <a:ea typeface="Tahoma" panose="020B0604030504040204" pitchFamily="34" charset="0"/>
                <a:cs typeface="Tahoma" panose="020B0604030504040204" pitchFamily="34" charset="0"/>
              </a:rPr>
              <a:t>Contact </a:t>
            </a:r>
            <a:r>
              <a:rPr lang="en-US" altLang="en-US" sz="2800" dirty="0">
                <a:latin typeface="Tahoma" panose="020B0604030504040204" pitchFamily="34" charset="0"/>
                <a:ea typeface="Tahoma" panose="020B0604030504040204" pitchFamily="34" charset="0"/>
                <a:cs typeface="Tahoma" panose="020B0604030504040204" pitchFamily="34" charset="0"/>
                <a:hlinkClick r:id="rId4"/>
              </a:rPr>
              <a:t>projectECHO@vumc.org</a:t>
            </a:r>
            <a:r>
              <a:rPr lang="en-US" altLang="en-US" sz="2800" dirty="0">
                <a:latin typeface="Tahoma" panose="020B0604030504040204" pitchFamily="34" charset="0"/>
                <a:ea typeface="Tahoma" panose="020B0604030504040204" pitchFamily="34" charset="0"/>
                <a:cs typeface="Tahoma" panose="020B0604030504040204" pitchFamily="34" charset="0"/>
              </a:rPr>
              <a:t> if interested, or share our brochure with your loved ones</a:t>
            </a:r>
            <a:r>
              <a:rPr lang="en-US" altLang="en-US" sz="2800">
                <a:latin typeface="Tahoma" panose="020B0604030504040204" pitchFamily="34" charset="0"/>
                <a:ea typeface="Tahoma" panose="020B0604030504040204" pitchFamily="34" charset="0"/>
                <a:cs typeface="Tahoma" panose="020B0604030504040204" pitchFamily="34" charset="0"/>
              </a:rPr>
              <a:t>’ clinicians!</a:t>
            </a:r>
            <a:endParaRPr lang="en-US" altLang="en-US" sz="2800" dirty="0">
              <a:latin typeface="Tahoma" panose="020B0604030504040204" pitchFamily="34" charset="0"/>
              <a:ea typeface="Tahoma" panose="020B0604030504040204" pitchFamily="34" charset="0"/>
              <a:cs typeface="Tahoma" panose="020B0604030504040204" pitchFamily="34" charset="0"/>
            </a:endParaRPr>
          </a:p>
          <a:p>
            <a:endParaRPr lang="en-US" altLang="en-US" sz="2800" dirty="0">
              <a:latin typeface="Tahoma" panose="020B0604030504040204" pitchFamily="34" charset="0"/>
              <a:ea typeface="Tahoma" panose="020B0604030504040204" pitchFamily="34" charset="0"/>
              <a:cs typeface="Tahoma" panose="020B0604030504040204" pitchFamily="34" charset="0"/>
            </a:endParaRPr>
          </a:p>
          <a:p>
            <a:endParaRPr lang="en-US" sz="3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76701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1170</Words>
  <Application>Microsoft Office PowerPoint</Application>
  <PresentationFormat>On-screen Show (4:3)</PresentationFormat>
  <Paragraphs>130</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Rounded MT Bold</vt:lpstr>
      <vt:lpstr>Calibri</vt:lpstr>
      <vt:lpstr>Open Sans</vt:lpstr>
      <vt:lpstr>Tahoma</vt:lpstr>
      <vt:lpstr>1_Office Theme</vt:lpstr>
      <vt:lpstr>Vanderbilt Wellpoint IDD ECHO:  A Learning Community   Beth Malow, MD, MS Professor, Department of Neurology Vanderbilt University Medical Center </vt:lpstr>
      <vt:lpstr> </vt:lpstr>
      <vt:lpstr>Telemedicine vs. Project ECHO</vt:lpstr>
      <vt:lpstr> </vt:lpstr>
      <vt:lpstr> </vt:lpstr>
      <vt:lpstr>ID: 51-year-old white woman with phenylketonuria (PKU), moderate to severe intellectual disability and possible drug-induced leukopenia. She has unspecified psychosis and self-injuring behaviors for most of her adult life which have stabilized with atypical antipsychotic.</vt:lpstr>
      <vt:lpstr> </vt:lpstr>
      <vt:lpstr> </vt:lpstr>
      <vt:lpstr> </vt:lpstr>
      <vt:lpstr>Demographics of Participants</vt:lpstr>
      <vt:lpstr>Clinic Setting and Years of Practice for Participants </vt:lpstr>
      <vt:lpstr>Degree/Titles of Participants</vt:lpstr>
      <vt:lpstr>Evaluation/Research- Clinician Data</vt:lpstr>
      <vt:lpstr>Initial Goals </vt:lpstr>
      <vt:lpstr>Based on the goals you set at the start of the project. How would you rate your progress?</vt:lpstr>
      <vt:lpstr>Have you taken on any more patients in with I/DD since participating in this ECHO? Do you plan to? </vt:lpstr>
      <vt:lpstr>Feedback from our participants </vt:lpstr>
      <vt:lpstr>Evaluation/Research- Claims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Health Care  for People with Intellectual and Developmental Disabilities  with the IDD Toolkit</dc:title>
  <dc:creator>Shouse, Janet L</dc:creator>
  <cp:lastModifiedBy>Schacona Johnson</cp:lastModifiedBy>
  <cp:revision>15</cp:revision>
  <cp:lastPrinted>2019-06-05T17:50:20Z</cp:lastPrinted>
  <dcterms:created xsi:type="dcterms:W3CDTF">2019-04-26T18:35:36Z</dcterms:created>
  <dcterms:modified xsi:type="dcterms:W3CDTF">2024-03-20T18:54:55Z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2023-09-05T21:46:32Z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0e1d10ea-bad7-4c52-a6ce-d4ec6f2a2486</vt:lpwstr>
  </property>
  <property fmtid="{D5CDD505-2E9C-101B-9397-08002B2CF9AE}" pid="8" name="MSIP_Label_792c8cef-6f2b-4af1-b4ac-d815ff795cd6_ContentBits">
    <vt:lpwstr>0</vt:lpwstr>
  </property>
</Properties>
</file>