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</p:sldMasterIdLst>
  <p:notesMasterIdLst>
    <p:notesMasterId r:id="rId15"/>
  </p:notesMasterIdLst>
  <p:handoutMasterIdLst>
    <p:handoutMasterId r:id="rId16"/>
  </p:handoutMasterIdLst>
  <p:sldIdLst>
    <p:sldId id="257" r:id="rId2"/>
    <p:sldId id="445" r:id="rId3"/>
    <p:sldId id="329" r:id="rId4"/>
    <p:sldId id="41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17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na Odom" initials="D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A7C"/>
    <a:srgbClr val="4C90D3"/>
    <a:srgbClr val="659737"/>
    <a:srgbClr val="FFCC66"/>
    <a:srgbClr val="514F50"/>
    <a:srgbClr val="C8141E"/>
    <a:srgbClr val="011D5F"/>
    <a:srgbClr val="192246"/>
    <a:srgbClr val="1A2343"/>
    <a:srgbClr val="E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8817" autoAdjust="0"/>
  </p:normalViewPr>
  <p:slideViewPr>
    <p:cSldViewPr>
      <p:cViewPr varScale="1">
        <p:scale>
          <a:sx n="67" d="100"/>
          <a:sy n="67" d="100"/>
        </p:scale>
        <p:origin x="12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48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6974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69745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8383" cy="46974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127"/>
            <a:ext cx="3078383" cy="469745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78049" cy="468803"/>
          </a:xfrm>
          <a:prstGeom prst="rect">
            <a:avLst/>
          </a:prstGeom>
        </p:spPr>
        <p:txBody>
          <a:bodyPr vert="horz" lIns="89119" tIns="44560" rIns="89119" bIns="445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3"/>
            <a:ext cx="3078049" cy="468803"/>
          </a:xfrm>
          <a:prstGeom prst="rect">
            <a:avLst/>
          </a:prstGeom>
        </p:spPr>
        <p:txBody>
          <a:bodyPr vert="horz" lIns="89119" tIns="44560" rIns="89119" bIns="44560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19" tIns="44560" rIns="89119" bIns="445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8" y="4459840"/>
            <a:ext cx="5681363" cy="4223882"/>
          </a:xfrm>
          <a:prstGeom prst="rect">
            <a:avLst/>
          </a:prstGeom>
        </p:spPr>
        <p:txBody>
          <a:bodyPr vert="horz" lIns="89119" tIns="44560" rIns="89119" bIns="445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123"/>
            <a:ext cx="3078049" cy="468803"/>
          </a:xfrm>
          <a:prstGeom prst="rect">
            <a:avLst/>
          </a:prstGeom>
        </p:spPr>
        <p:txBody>
          <a:bodyPr vert="horz" lIns="89119" tIns="44560" rIns="89119" bIns="445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3"/>
            <a:ext cx="3078049" cy="468803"/>
          </a:xfrm>
          <a:prstGeom prst="rect">
            <a:avLst/>
          </a:prstGeom>
        </p:spPr>
        <p:txBody>
          <a:bodyPr vert="horz" lIns="89119" tIns="44560" rIns="89119" bIns="44560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9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2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2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2531-7E6E-4A72-8421-6203E9B2A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4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2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067931" cy="14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4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5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763561"/>
            <a:ext cx="4095260" cy="76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6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7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0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5726115"/>
            <a:ext cx="866775" cy="86677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025B7-2764-4C86-8A50-F66A8D6350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9EEFC-20FE-4CCF-9121-DA3E7F97F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5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9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3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1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3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7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1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1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9" y="6248401"/>
            <a:ext cx="2623372" cy="48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7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4952" y="3733796"/>
            <a:ext cx="8686800" cy="1422399"/>
          </a:xfrm>
        </p:spPr>
        <p:txBody>
          <a:bodyPr>
            <a:normAutofit/>
          </a:bodyPr>
          <a:lstStyle/>
          <a:p>
            <a:r>
              <a:rPr lang="en-US" sz="3600" dirty="0"/>
              <a:t>The 8 Elements of Data Governance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14952" y="4876800"/>
            <a:ext cx="8686800" cy="1092195"/>
          </a:xfrm>
        </p:spPr>
        <p:txBody>
          <a:bodyPr>
            <a:noAutofit/>
          </a:bodyPr>
          <a:lstStyle/>
          <a:p>
            <a:r>
              <a:rPr lang="en-US" sz="1800" dirty="0"/>
              <a:t>Amber O’Connell – Director of Data Governance</a:t>
            </a:r>
          </a:p>
          <a:p>
            <a:r>
              <a:rPr lang="en-US" sz="1800" dirty="0"/>
              <a:t>Kim Wienzierl - Chief Data Officer </a:t>
            </a:r>
          </a:p>
          <a:p>
            <a:r>
              <a:rPr lang="en-US" sz="1600" dirty="0"/>
              <a:t>June 2021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0848" y="1701805"/>
            <a:ext cx="8229600" cy="317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•"/>
              <a:defRPr sz="14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2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100" kern="1200">
                <a:solidFill>
                  <a:srgbClr val="7E7E82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827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METRICS/REPORTING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541075" y="113200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815344" y="5146989"/>
            <a:ext cx="349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619300" y="1434342"/>
            <a:ext cx="752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vital few metrics needed for continuous data improvement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the measurement plan aligns with business needs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the method for producing metrics is sustainable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a reliable and repeatable process for acting on metrics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560549" y="5458347"/>
            <a:ext cx="3873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Quality metrics definition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 cause corrective action process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charts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template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664185" y="3295926"/>
            <a:ext cx="2522782" cy="954107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CONTROLS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ADD9BA-7E8E-4877-AF3F-BDA93DBE9573}"/>
              </a:ext>
            </a:extLst>
          </p:cNvPr>
          <p:cNvGrpSpPr/>
          <p:nvPr/>
        </p:nvGrpSpPr>
        <p:grpSpPr>
          <a:xfrm>
            <a:off x="3563141" y="2639521"/>
            <a:ext cx="1871015" cy="1600437"/>
            <a:chOff x="6911588" y="2999712"/>
            <a:chExt cx="1051560" cy="10371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E2FD2A-3CDC-45C7-B10B-5EAB478FAFD3}"/>
                </a:ext>
              </a:extLst>
            </p:cNvPr>
            <p:cNvSpPr/>
            <p:nvPr/>
          </p:nvSpPr>
          <p:spPr>
            <a:xfrm>
              <a:off x="6911588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Metrics/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Reporting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5BC3AE6-AFA5-485A-8E7E-D94A9985656B}"/>
                </a:ext>
              </a:extLst>
            </p:cNvPr>
            <p:cNvSpPr/>
            <p:nvPr/>
          </p:nvSpPr>
          <p:spPr>
            <a:xfrm>
              <a:off x="7225836" y="2999712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05A9F6-F813-46F4-B793-7C574242C975}"/>
              </a:ext>
            </a:extLst>
          </p:cNvPr>
          <p:cNvSpPr txBox="1"/>
          <p:nvPr/>
        </p:nvSpPr>
        <p:spPr>
          <a:xfrm>
            <a:off x="5397930" y="5085434"/>
            <a:ext cx="2522782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Accuracy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Timeliness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Accessibility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Completeness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Consistency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CB6B4-8072-4DB6-BC66-04A2FDB9E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BC2E6A-CFAE-488E-9EAE-7691FBBD48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1600438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QUALITY METRICS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QUALITY CERTIFICATION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POLICY/CONTROLS COMPLIANCE METRICS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&amp; MANAGEMENT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264398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AUDITS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600200" y="121124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983442" y="5178973"/>
            <a:ext cx="327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678424" y="1513582"/>
            <a:ext cx="6515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Continually improve the Data Governance operating model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new risks and opportunities as they emerge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replicate best practices across data domains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 audit and external audit preparedness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586820" y="5474318"/>
            <a:ext cx="5194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Maturity Assessment template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Data Governance documentation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Evidence storage for audit purposes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664185" y="3295926"/>
            <a:ext cx="2522782" cy="954107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CONTROLS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1600438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MATURITY ASSESSMENT RATING &amp; TARGETS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SELF-AUDIT CHECKLIST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SELF-AUDIT SCHEDULE AND ROLES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 OF KNOWN EXTERNAL AUDITS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C7D09C-FFCB-4000-B9D7-ACFC6383A26A}"/>
              </a:ext>
            </a:extLst>
          </p:cNvPr>
          <p:cNvGrpSpPr/>
          <p:nvPr/>
        </p:nvGrpSpPr>
        <p:grpSpPr>
          <a:xfrm>
            <a:off x="3563142" y="2645233"/>
            <a:ext cx="1842966" cy="1597103"/>
            <a:chOff x="8042084" y="3001788"/>
            <a:chExt cx="1024128" cy="10314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659084-B1A8-43EA-B635-B055988B0AEA}"/>
                </a:ext>
              </a:extLst>
            </p:cNvPr>
            <p:cNvSpPr/>
            <p:nvPr/>
          </p:nvSpPr>
          <p:spPr>
            <a:xfrm>
              <a:off x="8042084" y="3246120"/>
              <a:ext cx="1024128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Audits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1E7C4DA-CF7B-4592-93C5-8F64056D0781}"/>
                </a:ext>
              </a:extLst>
            </p:cNvPr>
            <p:cNvSpPr/>
            <p:nvPr/>
          </p:nvSpPr>
          <p:spPr>
            <a:xfrm>
              <a:off x="8355888" y="3001788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D700EA-0768-45D7-AAC3-C02766C34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774A9-4B1A-4DE8-98E8-4526D0E53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Data Governance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1EA3-3B89-4AA2-84E6-658C105060DE}"/>
              </a:ext>
            </a:extLst>
          </p:cNvPr>
          <p:cNvSpPr/>
          <p:nvPr/>
        </p:nvSpPr>
        <p:spPr>
          <a:xfrm>
            <a:off x="50800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25B05-7A6F-4478-B21B-5872D3EAE5DF}"/>
              </a:ext>
            </a:extLst>
          </p:cNvPr>
          <p:cNvSpPr/>
          <p:nvPr/>
        </p:nvSpPr>
        <p:spPr>
          <a:xfrm>
            <a:off x="1180852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9DB10-190B-4F68-A11A-CBB384F418E2}"/>
              </a:ext>
            </a:extLst>
          </p:cNvPr>
          <p:cNvSpPr/>
          <p:nvPr/>
        </p:nvSpPr>
        <p:spPr>
          <a:xfrm>
            <a:off x="2342179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</a:t>
            </a:r>
          </a:p>
          <a:p>
            <a:pPr algn="ctr"/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45D7D-BD15-4C45-8BC2-F6FA7DAB3227}"/>
              </a:ext>
            </a:extLst>
          </p:cNvPr>
          <p:cNvSpPr/>
          <p:nvPr/>
        </p:nvSpPr>
        <p:spPr>
          <a:xfrm>
            <a:off x="3470487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AD9AD-DCA8-44F9-B0BE-2DB10D61BEB4}"/>
              </a:ext>
            </a:extLst>
          </p:cNvPr>
          <p:cNvSpPr/>
          <p:nvPr/>
        </p:nvSpPr>
        <p:spPr>
          <a:xfrm>
            <a:off x="4628179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716D08-F8A9-4334-B713-CFA88E299C99}"/>
              </a:ext>
            </a:extLst>
          </p:cNvPr>
          <p:cNvSpPr/>
          <p:nvPr/>
        </p:nvSpPr>
        <p:spPr>
          <a:xfrm>
            <a:off x="5749713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Admin/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58D4-D780-4E7B-AE1C-2252812AAE46}"/>
              </a:ext>
            </a:extLst>
          </p:cNvPr>
          <p:cNvSpPr/>
          <p:nvPr/>
        </p:nvSpPr>
        <p:spPr>
          <a:xfrm>
            <a:off x="6911588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Metrics/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45BD0-5E50-4BAB-BC69-3E1AEE260A7A}"/>
              </a:ext>
            </a:extLst>
          </p:cNvPr>
          <p:cNvSpPr/>
          <p:nvPr/>
        </p:nvSpPr>
        <p:spPr>
          <a:xfrm>
            <a:off x="8042084" y="3246120"/>
            <a:ext cx="1024128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60410B5-2AA7-4D53-B4FA-F74E695700B4}"/>
              </a:ext>
            </a:extLst>
          </p:cNvPr>
          <p:cNvSpPr/>
          <p:nvPr/>
        </p:nvSpPr>
        <p:spPr>
          <a:xfrm>
            <a:off x="255797" y="2731280"/>
            <a:ext cx="2792203" cy="213677"/>
          </a:xfrm>
          <a:prstGeom prst="leftArrow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CD7D477-254D-4419-A893-53F7DB4257D6}"/>
              </a:ext>
            </a:extLst>
          </p:cNvPr>
          <p:cNvSpPr/>
          <p:nvPr/>
        </p:nvSpPr>
        <p:spPr>
          <a:xfrm flipH="1">
            <a:off x="6041266" y="2734645"/>
            <a:ext cx="2792203" cy="213677"/>
          </a:xfrm>
          <a:prstGeom prst="leftArrow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2CD84-0770-40DC-9A95-F866EF7C27EB}"/>
              </a:ext>
            </a:extLst>
          </p:cNvPr>
          <p:cNvSpPr txBox="1"/>
          <p:nvPr/>
        </p:nvSpPr>
        <p:spPr>
          <a:xfrm>
            <a:off x="2914650" y="2650404"/>
            <a:ext cx="32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– Control - Sustain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90A11-2C27-4A2B-82B1-E814E112AE73}"/>
              </a:ext>
            </a:extLst>
          </p:cNvPr>
          <p:cNvSpPr txBox="1"/>
          <p:nvPr/>
        </p:nvSpPr>
        <p:spPr>
          <a:xfrm>
            <a:off x="2590800" y="1786879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4A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Governance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F436C-1EA1-4F92-8C57-856685EA194F}"/>
              </a:ext>
            </a:extLst>
          </p:cNvPr>
          <p:cNvSpPr/>
          <p:nvPr/>
        </p:nvSpPr>
        <p:spPr>
          <a:xfrm>
            <a:off x="407112" y="3027776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55D819-3F78-4E0F-8304-8560F980245C}"/>
              </a:ext>
            </a:extLst>
          </p:cNvPr>
          <p:cNvSpPr/>
          <p:nvPr/>
        </p:nvSpPr>
        <p:spPr>
          <a:xfrm>
            <a:off x="1461398" y="3007345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FF4B37-E982-405C-88C3-8175C1CF1CCD}"/>
              </a:ext>
            </a:extLst>
          </p:cNvPr>
          <p:cNvSpPr/>
          <p:nvPr/>
        </p:nvSpPr>
        <p:spPr>
          <a:xfrm>
            <a:off x="2611388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866A05-EC24-4630-8F21-5AAEA709884F}"/>
              </a:ext>
            </a:extLst>
          </p:cNvPr>
          <p:cNvSpPr/>
          <p:nvPr/>
        </p:nvSpPr>
        <p:spPr>
          <a:xfrm>
            <a:off x="3787242" y="3007345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8454A7-FE24-4573-929D-6F204E218449}"/>
              </a:ext>
            </a:extLst>
          </p:cNvPr>
          <p:cNvSpPr/>
          <p:nvPr/>
        </p:nvSpPr>
        <p:spPr>
          <a:xfrm>
            <a:off x="4960589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F733F7-364F-4AB7-B9BC-8F2EA25956BC}"/>
              </a:ext>
            </a:extLst>
          </p:cNvPr>
          <p:cNvSpPr/>
          <p:nvPr/>
        </p:nvSpPr>
        <p:spPr>
          <a:xfrm>
            <a:off x="6052215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4FE1F9-5B3D-48DF-BEAB-3F8880680268}"/>
              </a:ext>
            </a:extLst>
          </p:cNvPr>
          <p:cNvSpPr/>
          <p:nvPr/>
        </p:nvSpPr>
        <p:spPr>
          <a:xfrm>
            <a:off x="7225836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F689FC-4344-4EE8-BACE-19C32D625A01}"/>
              </a:ext>
            </a:extLst>
          </p:cNvPr>
          <p:cNvSpPr/>
          <p:nvPr/>
        </p:nvSpPr>
        <p:spPr>
          <a:xfrm>
            <a:off x="8355888" y="3001788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C9E9A-C4B2-488B-9DB1-F29FE7B08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960" y="4341641"/>
            <a:ext cx="3170345" cy="20078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158734-45CA-474A-8F72-6BF02BA63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391" y="4155668"/>
            <a:ext cx="2792203" cy="273090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44B447-8FF5-4644-AAF4-17176C01619B}"/>
              </a:ext>
            </a:extLst>
          </p:cNvPr>
          <p:cNvSpPr txBox="1"/>
          <p:nvPr/>
        </p:nvSpPr>
        <p:spPr>
          <a:xfrm>
            <a:off x="2242581" y="6468353"/>
            <a:ext cx="400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Governance Guidebook &amp; Playbook</a:t>
            </a:r>
          </a:p>
        </p:txBody>
      </p:sp>
    </p:spTree>
    <p:extLst>
      <p:ext uri="{BB962C8B-B14F-4D97-AF65-F5344CB8AC3E}">
        <p14:creationId xmlns:p14="http://schemas.microsoft.com/office/powerpoint/2010/main" val="289618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FAAE-58CA-43BD-8156-8108C7C2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533450"/>
          </a:xfrm>
        </p:spPr>
        <p:txBody>
          <a:bodyPr/>
          <a:lstStyle/>
          <a:p>
            <a:r>
              <a:rPr lang="en-US" dirty="0">
                <a:effectLst/>
              </a:rPr>
              <a:t>Questions?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90010F94-EAF6-4551-A52F-7E2F212DBD45}"/>
              </a:ext>
            </a:extLst>
          </p:cNvPr>
          <p:cNvSpPr txBox="1"/>
          <p:nvPr/>
        </p:nvSpPr>
        <p:spPr>
          <a:xfrm>
            <a:off x="2519875" y="1219200"/>
            <a:ext cx="6624125" cy="5257800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/>
          <a:p>
            <a:pPr indent="-171496" defTabSz="685983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38621-8A84-400F-8BDC-A23D7777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781175"/>
            <a:ext cx="7134225" cy="4133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D8012E-444F-40A8-9583-1FA0DC50CAF3}"/>
              </a:ext>
            </a:extLst>
          </p:cNvPr>
          <p:cNvSpPr txBox="1"/>
          <p:nvPr/>
        </p:nvSpPr>
        <p:spPr>
          <a:xfrm>
            <a:off x="3517028" y="3411829"/>
            <a:ext cx="2109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Wienzierl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E48E6-8901-4914-BF1D-F37B356FFEC4}"/>
              </a:ext>
            </a:extLst>
          </p:cNvPr>
          <p:cNvSpPr txBox="1"/>
          <p:nvPr/>
        </p:nvSpPr>
        <p:spPr>
          <a:xfrm>
            <a:off x="3581400" y="2604116"/>
            <a:ext cx="42104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FINANCE &amp; ADMINISTRATION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54FE9-4406-41F7-8B5D-D22FDAE39194}"/>
              </a:ext>
            </a:extLst>
          </p:cNvPr>
          <p:cNvSpPr txBox="1"/>
          <p:nvPr/>
        </p:nvSpPr>
        <p:spPr>
          <a:xfrm>
            <a:off x="2743198" y="3823798"/>
            <a:ext cx="365759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Data Officer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E6993-B32E-4B73-9268-A58CE71C9797}"/>
              </a:ext>
            </a:extLst>
          </p:cNvPr>
          <p:cNvSpPr txBox="1"/>
          <p:nvPr/>
        </p:nvSpPr>
        <p:spPr>
          <a:xfrm>
            <a:off x="6397673" y="4769850"/>
            <a:ext cx="14959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615-532-4716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65546B-E293-4DA8-A402-A354CB6BEF47}"/>
              </a:ext>
            </a:extLst>
          </p:cNvPr>
          <p:cNvSpPr txBox="1"/>
          <p:nvPr/>
        </p:nvSpPr>
        <p:spPr>
          <a:xfrm>
            <a:off x="6397673" y="5280089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919-609-5936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3106DD-70A5-48F4-82EF-45581E265DE3}"/>
              </a:ext>
            </a:extLst>
          </p:cNvPr>
          <p:cNvSpPr/>
          <p:nvPr/>
        </p:nvSpPr>
        <p:spPr>
          <a:xfrm>
            <a:off x="5831937" y="5090634"/>
            <a:ext cx="1959911" cy="189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D9C4F-FA37-4830-84D8-F4C5D7487711}"/>
              </a:ext>
            </a:extLst>
          </p:cNvPr>
          <p:cNvSpPr txBox="1"/>
          <p:nvPr/>
        </p:nvSpPr>
        <p:spPr>
          <a:xfrm>
            <a:off x="5083509" y="4440315"/>
            <a:ext cx="28101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Kimberly.Wienzierl@tn.gov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E166FB-F68F-4B79-84B4-D19D0864E945}"/>
              </a:ext>
            </a:extLst>
          </p:cNvPr>
          <p:cNvSpPr txBox="1"/>
          <p:nvPr/>
        </p:nvSpPr>
        <p:spPr>
          <a:xfrm>
            <a:off x="1195325" y="4154986"/>
            <a:ext cx="387894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Technology Solutions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Tennessee Data Center – North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901 5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Avenue North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Nashville, TN  37219</a:t>
            </a:r>
          </a:p>
        </p:txBody>
      </p:sp>
    </p:spTree>
    <p:extLst>
      <p:ext uri="{BB962C8B-B14F-4D97-AF65-F5344CB8AC3E}">
        <p14:creationId xmlns:p14="http://schemas.microsoft.com/office/powerpoint/2010/main" val="184496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F69A-9120-4871-B18C-8E21021F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Tennessee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E3B7A-8082-4070-B789-59DCFB89C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143000"/>
            <a:ext cx="5657850" cy="2220904"/>
          </a:xfrm>
        </p:spPr>
        <p:txBody>
          <a:bodyPr>
            <a:noAutofit/>
          </a:bodyPr>
          <a:lstStyle/>
          <a:p>
            <a:r>
              <a:rPr lang="en-US" sz="1800" dirty="0"/>
              <a:t>36th largest state in the United States by area</a:t>
            </a:r>
          </a:p>
          <a:p>
            <a:r>
              <a:rPr lang="en-US" sz="1800" dirty="0"/>
              <a:t>16th most populous of the 50 states</a:t>
            </a:r>
          </a:p>
          <a:p>
            <a:r>
              <a:rPr lang="en-US" sz="1800" dirty="0"/>
              <a:t>The Appalachian Mountains dominate the eastern part of the state and the Mississippi River forms its western border</a:t>
            </a:r>
          </a:p>
          <a:p>
            <a:r>
              <a:rPr lang="en-US" sz="2000" dirty="0"/>
              <a:t>State agencies: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C294F-6846-4C79-B26E-8D66239D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30" y="381000"/>
            <a:ext cx="3250770" cy="21621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5082CD1-7DD5-447C-905A-E5CBA938EB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661" y="2327496"/>
            <a:ext cx="2058440" cy="12350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058F5A-8F0C-4074-8CF8-6B9EA2164FE8}"/>
              </a:ext>
            </a:extLst>
          </p:cNvPr>
          <p:cNvSpPr txBox="1"/>
          <p:nvPr/>
        </p:nvSpPr>
        <p:spPr>
          <a:xfrm>
            <a:off x="3071434" y="3124200"/>
            <a:ext cx="404950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Rights Commission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Services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Intellectual &amp; Developmental Disabilities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 &amp; Workforce Development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&amp; Substance Abuse Services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Military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Revenue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&amp; Homeland Security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Board of Education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Department of Transportation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TennCare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Advisory Commission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Bureau of Investigation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Emergency Management Agency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Higher Education Commission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State Museum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Tourist Development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TN Wildlife Resources Agency</a:t>
            </a:r>
          </a:p>
          <a:p>
            <a:pPr marL="800100" lvl="1" indent="-342900">
              <a:buFont typeface="+mj-lt"/>
              <a:buAutoNum type="arabicPeriod" startAt="20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Veteran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24B9EF-985D-4B08-B164-238C4E51A0BF}"/>
              </a:ext>
            </a:extLst>
          </p:cNvPr>
          <p:cNvSpPr txBox="1"/>
          <p:nvPr/>
        </p:nvSpPr>
        <p:spPr>
          <a:xfrm>
            <a:off x="-85826" y="3124200"/>
            <a:ext cx="371781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Alcoholic Beverage Commission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 Commission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of Parole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Children’s Service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Commerce &amp; Insurance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 on Aging &amp; Disability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 on Children &amp; Youth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on Development Disabilities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&amp; Community Development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 &amp; Conservation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&amp; Administration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Institutions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Services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Development Agency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Resources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7CAC45-28D8-44A9-A66E-A7E1A019F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1643" y="3916185"/>
            <a:ext cx="1549409" cy="15494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AF8D22-41D4-4D39-8CE5-33F12F5C9AB6}"/>
              </a:ext>
            </a:extLst>
          </p:cNvPr>
          <p:cNvSpPr txBox="1"/>
          <p:nvPr/>
        </p:nvSpPr>
        <p:spPr>
          <a:xfrm>
            <a:off x="7120943" y="5449887"/>
            <a:ext cx="17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Governor Bill Lee</a:t>
            </a:r>
          </a:p>
        </p:txBody>
      </p:sp>
    </p:spTree>
    <p:extLst>
      <p:ext uri="{BB962C8B-B14F-4D97-AF65-F5344CB8AC3E}">
        <p14:creationId xmlns:p14="http://schemas.microsoft.com/office/powerpoint/2010/main" val="41067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Data Governance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628C0-3466-4386-ADF5-23F2A4D269E5}"/>
              </a:ext>
            </a:extLst>
          </p:cNvPr>
          <p:cNvSpPr txBox="1"/>
          <p:nvPr/>
        </p:nvSpPr>
        <p:spPr>
          <a:xfrm>
            <a:off x="205587" y="4399002"/>
            <a:ext cx="87328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Chances are you are already governing data informally - </a:t>
            </a:r>
            <a:r>
              <a:rPr lang="en-US" sz="15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Robert Seiner</a:t>
            </a:r>
          </a:p>
          <a:p>
            <a:pPr algn="ctr"/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algn="ctr"/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framework will streamline the data governance process for reuse and completeness.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1EA3-3B89-4AA2-84E6-658C105060DE}"/>
              </a:ext>
            </a:extLst>
          </p:cNvPr>
          <p:cNvSpPr/>
          <p:nvPr/>
        </p:nvSpPr>
        <p:spPr>
          <a:xfrm>
            <a:off x="50800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E25B05-7A6F-4478-B21B-5872D3EAE5DF}"/>
              </a:ext>
            </a:extLst>
          </p:cNvPr>
          <p:cNvSpPr/>
          <p:nvPr/>
        </p:nvSpPr>
        <p:spPr>
          <a:xfrm>
            <a:off x="1180852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9DB10-190B-4F68-A11A-CBB384F418E2}"/>
              </a:ext>
            </a:extLst>
          </p:cNvPr>
          <p:cNvSpPr/>
          <p:nvPr/>
        </p:nvSpPr>
        <p:spPr>
          <a:xfrm>
            <a:off x="2342179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Procedures</a:t>
            </a:r>
          </a:p>
          <a:p>
            <a:pPr algn="ctr"/>
            <a:endParaRPr lang="en-US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45D7D-BD15-4C45-8BC2-F6FA7DAB3227}"/>
              </a:ext>
            </a:extLst>
          </p:cNvPr>
          <p:cNvSpPr/>
          <p:nvPr/>
        </p:nvSpPr>
        <p:spPr>
          <a:xfrm>
            <a:off x="3470487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Standards/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AD9AD-DCA8-44F9-B0BE-2DB10D61BEB4}"/>
              </a:ext>
            </a:extLst>
          </p:cNvPr>
          <p:cNvSpPr/>
          <p:nvPr/>
        </p:nvSpPr>
        <p:spPr>
          <a:xfrm>
            <a:off x="4628179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716D08-F8A9-4334-B713-CFA88E299C99}"/>
              </a:ext>
            </a:extLst>
          </p:cNvPr>
          <p:cNvSpPr/>
          <p:nvPr/>
        </p:nvSpPr>
        <p:spPr>
          <a:xfrm>
            <a:off x="5749713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Admin/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858D4-D780-4E7B-AE1C-2252812AAE46}"/>
              </a:ext>
            </a:extLst>
          </p:cNvPr>
          <p:cNvSpPr/>
          <p:nvPr/>
        </p:nvSpPr>
        <p:spPr>
          <a:xfrm>
            <a:off x="6911588" y="3249757"/>
            <a:ext cx="1051560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Metrics/</a:t>
            </a:r>
          </a:p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45BD0-5E50-4BAB-BC69-3E1AEE260A7A}"/>
              </a:ext>
            </a:extLst>
          </p:cNvPr>
          <p:cNvSpPr/>
          <p:nvPr/>
        </p:nvSpPr>
        <p:spPr>
          <a:xfrm>
            <a:off x="8042084" y="3246120"/>
            <a:ext cx="1024128" cy="7870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560410B5-2AA7-4D53-B4FA-F74E695700B4}"/>
              </a:ext>
            </a:extLst>
          </p:cNvPr>
          <p:cNvSpPr/>
          <p:nvPr/>
        </p:nvSpPr>
        <p:spPr>
          <a:xfrm>
            <a:off x="255797" y="2731280"/>
            <a:ext cx="2792203" cy="213677"/>
          </a:xfrm>
          <a:prstGeom prst="leftArrow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CD7D477-254D-4419-A893-53F7DB4257D6}"/>
              </a:ext>
            </a:extLst>
          </p:cNvPr>
          <p:cNvSpPr/>
          <p:nvPr/>
        </p:nvSpPr>
        <p:spPr>
          <a:xfrm flipH="1">
            <a:off x="6041266" y="2734645"/>
            <a:ext cx="2792203" cy="213677"/>
          </a:xfrm>
          <a:prstGeom prst="leftArrow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2CD84-0770-40DC-9A95-F866EF7C27EB}"/>
              </a:ext>
            </a:extLst>
          </p:cNvPr>
          <p:cNvSpPr txBox="1"/>
          <p:nvPr/>
        </p:nvSpPr>
        <p:spPr>
          <a:xfrm>
            <a:off x="2914650" y="2650404"/>
            <a:ext cx="32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– Control - Sustain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090A11-2C27-4A2B-82B1-E814E112AE73}"/>
              </a:ext>
            </a:extLst>
          </p:cNvPr>
          <p:cNvSpPr txBox="1"/>
          <p:nvPr/>
        </p:nvSpPr>
        <p:spPr>
          <a:xfrm>
            <a:off x="2590800" y="1786879"/>
            <a:ext cx="4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74A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Governance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F436C-1EA1-4F92-8C57-856685EA194F}"/>
              </a:ext>
            </a:extLst>
          </p:cNvPr>
          <p:cNvSpPr/>
          <p:nvPr/>
        </p:nvSpPr>
        <p:spPr>
          <a:xfrm>
            <a:off x="407112" y="3027776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55D819-3F78-4E0F-8304-8560F980245C}"/>
              </a:ext>
            </a:extLst>
          </p:cNvPr>
          <p:cNvSpPr/>
          <p:nvPr/>
        </p:nvSpPr>
        <p:spPr>
          <a:xfrm>
            <a:off x="1461398" y="3007345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FF4B37-E982-405C-88C3-8175C1CF1CCD}"/>
              </a:ext>
            </a:extLst>
          </p:cNvPr>
          <p:cNvSpPr/>
          <p:nvPr/>
        </p:nvSpPr>
        <p:spPr>
          <a:xfrm>
            <a:off x="2611388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866A05-EC24-4630-8F21-5AAEA709884F}"/>
              </a:ext>
            </a:extLst>
          </p:cNvPr>
          <p:cNvSpPr/>
          <p:nvPr/>
        </p:nvSpPr>
        <p:spPr>
          <a:xfrm>
            <a:off x="3787242" y="3007345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C8454A7-FE24-4573-929D-6F204E218449}"/>
              </a:ext>
            </a:extLst>
          </p:cNvPr>
          <p:cNvSpPr/>
          <p:nvPr/>
        </p:nvSpPr>
        <p:spPr>
          <a:xfrm>
            <a:off x="4960589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FF733F7-364F-4AB7-B9BC-8F2EA25956BC}"/>
              </a:ext>
            </a:extLst>
          </p:cNvPr>
          <p:cNvSpPr/>
          <p:nvPr/>
        </p:nvSpPr>
        <p:spPr>
          <a:xfrm>
            <a:off x="6052215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4FE1F9-5B3D-48DF-BEAB-3F8880680268}"/>
              </a:ext>
            </a:extLst>
          </p:cNvPr>
          <p:cNvSpPr/>
          <p:nvPr/>
        </p:nvSpPr>
        <p:spPr>
          <a:xfrm>
            <a:off x="7225836" y="2999712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F689FC-4344-4EE8-BACE-19C32D625A01}"/>
              </a:ext>
            </a:extLst>
          </p:cNvPr>
          <p:cNvSpPr/>
          <p:nvPr/>
        </p:nvSpPr>
        <p:spPr>
          <a:xfrm>
            <a:off x="8355888" y="3001788"/>
            <a:ext cx="381000" cy="381000"/>
          </a:xfrm>
          <a:prstGeom prst="ellipse">
            <a:avLst/>
          </a:prstGeom>
          <a:solidFill>
            <a:srgbClr val="174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288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 ORGANIZATION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A6C22-827E-48C2-A1F4-C4E4FA5167B5}"/>
              </a:ext>
            </a:extLst>
          </p:cNvPr>
          <p:cNvGrpSpPr/>
          <p:nvPr/>
        </p:nvGrpSpPr>
        <p:grpSpPr>
          <a:xfrm>
            <a:off x="3563142" y="2856015"/>
            <a:ext cx="1905000" cy="1852024"/>
            <a:chOff x="50800" y="3027776"/>
            <a:chExt cx="1051560" cy="10090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5F1EA3-3B89-4AA2-84E6-658C105060DE}"/>
                </a:ext>
              </a:extLst>
            </p:cNvPr>
            <p:cNvSpPr/>
            <p:nvPr/>
          </p:nvSpPr>
          <p:spPr>
            <a:xfrm>
              <a:off x="50800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Organization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6F436C-1EA1-4F92-8C57-856685EA194F}"/>
                </a:ext>
              </a:extLst>
            </p:cNvPr>
            <p:cNvSpPr/>
            <p:nvPr/>
          </p:nvSpPr>
          <p:spPr>
            <a:xfrm>
              <a:off x="407112" y="3027776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486371" y="121657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1229896" y="5257088"/>
            <a:ext cx="280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871303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522439" y="1516271"/>
            <a:ext cx="514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scope of the data domain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 ownership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business value and uses of the data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plan for operationalizing data governance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516351" y="5571165"/>
            <a:ext cx="2985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 Charts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 Chart (RACI)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Goals for Roles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793502" y="3525848"/>
            <a:ext cx="2522782" cy="738664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GOVERNANCE OPERATING MODEL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STRATEGY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68142" y="3947503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400961"/>
            <a:ext cx="2522782" cy="2462213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RESPONSIBILITIES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RIGHTS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PRODUCERS &amp; CONSUMERS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 BUSINESS NEEDS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 PROCESSES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7A80E7-71B1-46EB-8F72-950548E36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C7D36A-5407-4B47-9BBD-08589DA62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 POLICIES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600200" y="114029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1299295" y="5217545"/>
            <a:ext cx="262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708454" y="1455003"/>
            <a:ext cx="454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Define/Update data policies to guide business conduct regarding the creation and use of data as an asset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544007" y="5532165"/>
            <a:ext cx="3293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Policy Template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Document Storage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664185" y="3187258"/>
            <a:ext cx="2522782" cy="1169551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 &amp; DEFINITIONS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NAMING STANDARD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RULES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QUALITY STANDARDS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SECURITY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954107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POLICY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WITH OTHER POLICIES</a:t>
            </a:r>
          </a:p>
          <a:p>
            <a:pPr marL="285750" indent="-28575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COMMUNICAITON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A30AAC-4CD2-4001-BF3E-D2972AC3B741}"/>
              </a:ext>
            </a:extLst>
          </p:cNvPr>
          <p:cNvGrpSpPr/>
          <p:nvPr/>
        </p:nvGrpSpPr>
        <p:grpSpPr>
          <a:xfrm>
            <a:off x="3563141" y="2590800"/>
            <a:ext cx="1871016" cy="1839014"/>
            <a:chOff x="1180852" y="3011317"/>
            <a:chExt cx="1051560" cy="10255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EBE21F-3EBD-44C2-A2B4-49866D2E9E1A}"/>
                </a:ext>
              </a:extLst>
            </p:cNvPr>
            <p:cNvSpPr/>
            <p:nvPr/>
          </p:nvSpPr>
          <p:spPr>
            <a:xfrm>
              <a:off x="1180852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Policies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CE1B81-5323-4D09-9DC5-BBEF5F88877D}"/>
                </a:ext>
              </a:extLst>
            </p:cNvPr>
            <p:cNvSpPr/>
            <p:nvPr/>
          </p:nvSpPr>
          <p:spPr>
            <a:xfrm>
              <a:off x="1516132" y="3011317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34C40B-808F-4F22-995A-E58DE5C3A069}"/>
              </a:ext>
            </a:extLst>
          </p:cNvPr>
          <p:cNvSpPr txBox="1"/>
          <p:nvPr/>
        </p:nvSpPr>
        <p:spPr>
          <a:xfrm>
            <a:off x="5406108" y="4500180"/>
            <a:ext cx="2522782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AUTHORING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USAGE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RETENTION</a:t>
            </a:r>
          </a:p>
          <a:p>
            <a:pPr marL="171450" indent="-171450">
              <a:buClr>
                <a:srgbClr val="174A7C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DF1D90-B580-44B1-9342-63C243AEF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1D2CBB-E40C-4338-A584-6DE72EA3A0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 PROCEDURES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516351" y="111105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1295400" y="5219181"/>
            <a:ext cx="267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583410" y="1430597"/>
            <a:ext cx="527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how data will be managed to meet requirements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responsibility and steps for tasks are clear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629493" y="5488982"/>
            <a:ext cx="2985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Procedure Template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Swim Lane Chart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Responsibility Chart (RACI)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711414" y="3457545"/>
            <a:ext cx="2522782" cy="523220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POLICIES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POLICIES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954107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PROCEDURES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PROCEDURES ROLES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WORK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52A874-DC55-4854-BAEC-0634798314F3}"/>
              </a:ext>
            </a:extLst>
          </p:cNvPr>
          <p:cNvGrpSpPr/>
          <p:nvPr/>
        </p:nvGrpSpPr>
        <p:grpSpPr>
          <a:xfrm>
            <a:off x="3560093" y="2628027"/>
            <a:ext cx="1855540" cy="1576816"/>
            <a:chOff x="2342179" y="2962565"/>
            <a:chExt cx="1051560" cy="10742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C852B0-34A5-4E87-B988-C07032D3E06D}"/>
                </a:ext>
              </a:extLst>
            </p:cNvPr>
            <p:cNvSpPr/>
            <p:nvPr/>
          </p:nvSpPr>
          <p:spPr>
            <a:xfrm>
              <a:off x="2342179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Procedures</a:t>
              </a:r>
            </a:p>
            <a:p>
              <a:pPr algn="ctr"/>
              <a:endPara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E3769E-2994-4314-9667-D7B221C177F5}"/>
                </a:ext>
              </a:extLst>
            </p:cNvPr>
            <p:cNvSpPr/>
            <p:nvPr/>
          </p:nvSpPr>
          <p:spPr>
            <a:xfrm>
              <a:off x="2677459" y="2962565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2DD1C-4E9D-4B35-98A0-01AD1579D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30BEF-8D33-4258-B6FB-979F8554B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 STANDARDS/DEFINITIONS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581385" y="1219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1142437" y="5229761"/>
            <a:ext cx="320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659610" y="1521541"/>
            <a:ext cx="641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Definitions &amp; standards documented for all key or critical fields in a data set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of record &amp; system of reference defined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820618" y="5599093"/>
            <a:ext cx="2522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Glossary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Dictionary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Metadata Repository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Models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568852" y="3380601"/>
            <a:ext cx="2522782" cy="954107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MODELS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SCHEMAS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NAMING RULES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RULES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1169551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 &amp; DEFINITIONS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QUALITY STANDARDS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 SOURCE IDENTIFIED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VALID VALUES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44520C-973D-40D6-B940-444F052CD06D}"/>
              </a:ext>
            </a:extLst>
          </p:cNvPr>
          <p:cNvGrpSpPr/>
          <p:nvPr/>
        </p:nvGrpSpPr>
        <p:grpSpPr>
          <a:xfrm>
            <a:off x="3563141" y="2669657"/>
            <a:ext cx="1871015" cy="1597535"/>
            <a:chOff x="3470487" y="3007345"/>
            <a:chExt cx="1051560" cy="102949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B49A12-C00D-430E-B7DA-D959A0A40274}"/>
                </a:ext>
              </a:extLst>
            </p:cNvPr>
            <p:cNvSpPr/>
            <p:nvPr/>
          </p:nvSpPr>
          <p:spPr>
            <a:xfrm>
              <a:off x="3470487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Standards/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Definitions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1A9AA92-A6D3-4CB0-82B3-9808D55177EE}"/>
                </a:ext>
              </a:extLst>
            </p:cNvPr>
            <p:cNvSpPr/>
            <p:nvPr/>
          </p:nvSpPr>
          <p:spPr>
            <a:xfrm>
              <a:off x="3787242" y="3007345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5F461-1B46-4DD8-BD8D-70059FC432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CBD597-7A0B-4BBE-9C39-FBBABD764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ARCHITECTURE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544173" y="113504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3520439" y="5158673"/>
            <a:ext cx="415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622398" y="1437382"/>
            <a:ext cx="7369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a conceptual data model that meets business needs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the critical or key fields that need to be governed and managed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data flows &amp; business processes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reference architecture for data stores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4593766" y="5440920"/>
            <a:ext cx="3886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process swim lane map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model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flow diagram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reference architecture diagram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638800" y="3122091"/>
            <a:ext cx="2522782" cy="2031325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MODEL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CATEGORY CHART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TO EXISTING DATA MODELS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OR CRITICAL DATA FIELDS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TO BUSINESS PROCESSES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FLOW DIAGRAMS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C9B43-8D6F-4F32-B903-4B305A7E25D6}"/>
              </a:ext>
            </a:extLst>
          </p:cNvPr>
          <p:cNvGrpSpPr/>
          <p:nvPr/>
        </p:nvGrpSpPr>
        <p:grpSpPr>
          <a:xfrm>
            <a:off x="3520439" y="2610946"/>
            <a:ext cx="1913717" cy="1656238"/>
            <a:chOff x="4628179" y="2999712"/>
            <a:chExt cx="1051560" cy="10371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810619B-B884-4E53-87F5-2A459D4B72AC}"/>
                </a:ext>
              </a:extLst>
            </p:cNvPr>
            <p:cNvSpPr/>
            <p:nvPr/>
          </p:nvSpPr>
          <p:spPr>
            <a:xfrm>
              <a:off x="4628179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Architecture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D07A067-0775-4ED7-B62F-FBAE171D0F9F}"/>
                </a:ext>
              </a:extLst>
            </p:cNvPr>
            <p:cNvSpPr/>
            <p:nvPr/>
          </p:nvSpPr>
          <p:spPr>
            <a:xfrm>
              <a:off x="4960589" y="2999712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D62604-871F-461D-AA23-32E711F826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8FD803-C25C-4910-95A6-C7E8A7596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51" y="4953000"/>
            <a:ext cx="1271715" cy="124281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664185" y="3122091"/>
            <a:ext cx="2522782" cy="3108543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ROLES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RESPONSIBILITIES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RIGHTS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PRODUCTERS &amp; CONSUMERS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LEVEL BUSINESS NEEDS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 PLAN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METHODOLOGY &amp; TOOLS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MODELING GUIDELINES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NAMING GUIDELINES</a:t>
            </a:r>
          </a:p>
        </p:txBody>
      </p:sp>
    </p:spTree>
    <p:extLst>
      <p:ext uri="{BB962C8B-B14F-4D97-AF65-F5344CB8AC3E}">
        <p14:creationId xmlns:p14="http://schemas.microsoft.com/office/powerpoint/2010/main" val="385262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6186911-7A80-4BA6-8BC3-4141D84DB7AD}"/>
              </a:ext>
            </a:extLst>
          </p:cNvPr>
          <p:cNvSpPr txBox="1">
            <a:spLocks/>
          </p:cNvSpPr>
          <p:nvPr/>
        </p:nvSpPr>
        <p:spPr>
          <a:xfrm>
            <a:off x="76200" y="381000"/>
            <a:ext cx="9220200" cy="533450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DATA ADMIN/CONTROLS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95099C-14BB-4D95-8317-E561CD411888}"/>
              </a:ext>
            </a:extLst>
          </p:cNvPr>
          <p:cNvSpPr txBox="1"/>
          <p:nvPr/>
        </p:nvSpPr>
        <p:spPr>
          <a:xfrm>
            <a:off x="1652867" y="1224957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5973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6D879D-B4BB-422C-940A-2153CCEE6F81}"/>
              </a:ext>
            </a:extLst>
          </p:cNvPr>
          <p:cNvSpPr txBox="1"/>
          <p:nvPr/>
        </p:nvSpPr>
        <p:spPr>
          <a:xfrm>
            <a:off x="983442" y="5262251"/>
            <a:ext cx="3232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C90D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 &amp; Tools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CAED2E-2DA9-4109-B8FD-623AA1440B86}"/>
              </a:ext>
            </a:extLst>
          </p:cNvPr>
          <p:cNvCxnSpPr>
            <a:cxnSpLocks/>
          </p:cNvCxnSpPr>
          <p:nvPr/>
        </p:nvCxnSpPr>
        <p:spPr>
          <a:xfrm>
            <a:off x="288010" y="3657600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AF895E-CBF8-4432-BB32-80FF14A2F27C}"/>
              </a:ext>
            </a:extLst>
          </p:cNvPr>
          <p:cNvSpPr txBox="1"/>
          <p:nvPr/>
        </p:nvSpPr>
        <p:spPr>
          <a:xfrm>
            <a:off x="1772426" y="1513582"/>
            <a:ext cx="7066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data risk for the entire lifecycle of the data and define a strategy to manage it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implement process controls where appropriate</a:t>
            </a:r>
          </a:p>
          <a:p>
            <a:pPr marL="285750" indent="-285750">
              <a:buClr>
                <a:srgbClr val="659737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a privacy and confidentiality strategy end-to-end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05A3D2-4D1F-4F72-A03E-CE17C227BA5E}"/>
              </a:ext>
            </a:extLst>
          </p:cNvPr>
          <p:cNvSpPr txBox="1"/>
          <p:nvPr/>
        </p:nvSpPr>
        <p:spPr>
          <a:xfrm>
            <a:off x="1587305" y="5587425"/>
            <a:ext cx="5068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plan for data security</a:t>
            </a:r>
          </a:p>
          <a:p>
            <a:pPr marL="285750" indent="-285750">
              <a:buClr>
                <a:srgbClr val="4C90D3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security plan template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39C9DD-6207-4A79-8CD0-B093F74CADCD}"/>
              </a:ext>
            </a:extLst>
          </p:cNvPr>
          <p:cNvSpPr txBox="1"/>
          <p:nvPr/>
        </p:nvSpPr>
        <p:spPr>
          <a:xfrm>
            <a:off x="664185" y="3295926"/>
            <a:ext cx="2522782" cy="1169551"/>
          </a:xfrm>
          <a:prstGeom prst="rect">
            <a:avLst/>
          </a:prstGeom>
          <a:solidFill>
            <a:schemeClr val="bg1"/>
          </a:solidFill>
          <a:ln w="15875">
            <a:solidFill>
              <a:srgbClr val="514F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&amp; DATA FLOWS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REFERENCE ARCHITECTURE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WORK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PROCEDURES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D1EBA0-3812-48A1-9CA9-35A1B20C84B4}"/>
              </a:ext>
            </a:extLst>
          </p:cNvPr>
          <p:cNvCxnSpPr>
            <a:cxnSpLocks/>
          </p:cNvCxnSpPr>
          <p:nvPr/>
        </p:nvCxnSpPr>
        <p:spPr>
          <a:xfrm>
            <a:off x="5434157" y="3657734"/>
            <a:ext cx="3275132" cy="0"/>
          </a:xfrm>
          <a:prstGeom prst="straightConnector1">
            <a:avLst/>
          </a:prstGeom>
          <a:ln w="31750">
            <a:solidFill>
              <a:srgbClr val="C8141E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E0F789B-988F-4F04-BEA1-E21C276EF2BE}"/>
              </a:ext>
            </a:extLst>
          </p:cNvPr>
          <p:cNvSpPr txBox="1"/>
          <p:nvPr/>
        </p:nvSpPr>
        <p:spPr>
          <a:xfrm>
            <a:off x="5715000" y="3380601"/>
            <a:ext cx="2522782" cy="1600438"/>
          </a:xfrm>
          <a:prstGeom prst="rect">
            <a:avLst/>
          </a:prstGeom>
          <a:solidFill>
            <a:schemeClr val="bg1"/>
          </a:solidFill>
          <a:ln w="15875">
            <a:solidFill>
              <a:srgbClr val="174A7C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 MANAGEMENT STRATEGY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ALIGNMENT WITH OTHER CONTROLS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DOMAIN SPECIFIC CONTROLS</a:t>
            </a:r>
          </a:p>
          <a:p>
            <a:pPr marL="165100" indent="-165100">
              <a:buClr>
                <a:srgbClr val="174A7C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A91952-8901-4162-986E-CC18465BCF08}"/>
              </a:ext>
            </a:extLst>
          </p:cNvPr>
          <p:cNvGrpSpPr/>
          <p:nvPr/>
        </p:nvGrpSpPr>
        <p:grpSpPr>
          <a:xfrm>
            <a:off x="3591717" y="2624777"/>
            <a:ext cx="1842440" cy="1600419"/>
            <a:chOff x="5749713" y="2999712"/>
            <a:chExt cx="1051560" cy="10371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C4A308-74E1-46DB-BCA1-F166D8B800DB}"/>
                </a:ext>
              </a:extLst>
            </p:cNvPr>
            <p:cNvSpPr/>
            <p:nvPr/>
          </p:nvSpPr>
          <p:spPr>
            <a:xfrm>
              <a:off x="5749713" y="3249757"/>
              <a:ext cx="1051560" cy="787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 Admin/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Controls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AA9EB15-0B2B-48F8-B7AE-CB100C04FDFE}"/>
                </a:ext>
              </a:extLst>
            </p:cNvPr>
            <p:cNvSpPr/>
            <p:nvPr/>
          </p:nvSpPr>
          <p:spPr>
            <a:xfrm>
              <a:off x="6052215" y="2999712"/>
              <a:ext cx="381000" cy="381000"/>
            </a:xfrm>
            <a:prstGeom prst="ellipse">
              <a:avLst/>
            </a:prstGeom>
            <a:solidFill>
              <a:srgbClr val="17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</a:t>
              </a:r>
            </a:p>
          </p:txBody>
        </p:sp>
      </p:grp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4CCF1-BB9F-452A-ABC0-4963F8C18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" y="1151159"/>
            <a:ext cx="1193750" cy="11937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F9EB69-5EA5-4F08-956B-891D096DE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5" y="5085434"/>
            <a:ext cx="1271715" cy="1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78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24161</TotalTime>
  <Words>884</Words>
  <Application>Microsoft Office PowerPoint</Application>
  <PresentationFormat>On-screen Show (4:3)</PresentationFormat>
  <Paragraphs>294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Open Sans</vt:lpstr>
      <vt:lpstr>PermianSlabSerifTypeface</vt:lpstr>
      <vt:lpstr>Times New Roman</vt:lpstr>
      <vt:lpstr>Wingdings</vt:lpstr>
      <vt:lpstr>PowerPoint B</vt:lpstr>
      <vt:lpstr>The 8 Elements of Data Governance</vt:lpstr>
      <vt:lpstr>About Tennessee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Kimberly Wienzierl</cp:lastModifiedBy>
  <cp:revision>520</cp:revision>
  <cp:lastPrinted>2020-07-30T22:14:09Z</cp:lastPrinted>
  <dcterms:created xsi:type="dcterms:W3CDTF">2015-04-17T19:02:10Z</dcterms:created>
  <dcterms:modified xsi:type="dcterms:W3CDTF">2021-08-26T14:29:24Z</dcterms:modified>
</cp:coreProperties>
</file>