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246"/>
    <a:srgbClr val="1A2343"/>
    <a:srgbClr val="011D5F"/>
    <a:srgbClr val="E71B1B"/>
    <a:srgbClr val="7E7E82"/>
    <a:srgbClr val="C8141E"/>
    <a:srgbClr val="514F50"/>
    <a:srgbClr val="FF1925"/>
    <a:srgbClr val="7F7F7F"/>
    <a:srgbClr val="D42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7F2E31-9654-49DC-AFF5-B0FFDCC955B5}" v="43" dt="2021-08-16T20:00:03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79035" autoAdjust="0"/>
  </p:normalViewPr>
  <p:slideViewPr>
    <p:cSldViewPr>
      <p:cViewPr varScale="1">
        <p:scale>
          <a:sx n="86" d="100"/>
          <a:sy n="86" d="100"/>
        </p:scale>
        <p:origin x="22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9B845-3DE4-C44E-82C8-700AB11ED3A6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EF79-0BF4-924E-943E-33FECC0BC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532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/>
          <a:lstStyle>
            <a:lvl1pPr algn="r">
              <a:defRPr sz="1200"/>
            </a:lvl1pPr>
          </a:lstStyle>
          <a:p>
            <a:fld id="{D55E2DDC-EEF2-C84C-B230-6800F23774E3}" type="datetime1">
              <a:rPr lang="en-US" smtClean="0"/>
              <a:t>8/18/2021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26" tIns="44064" rIns="88126" bIns="4406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88126" tIns="44064" rIns="88126" bIns="4406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6" tIns="44064" rIns="88126" bIns="44064" rtlCol="0" anchor="b"/>
          <a:lstStyle>
            <a:lvl1pPr algn="r">
              <a:defRPr sz="1200"/>
            </a:lvl1pPr>
          </a:lstStyle>
          <a:p>
            <a:fld id="{DE8B79F1-B7B6-4FD2-9263-BB9B47A67C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63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latin typeface="TimesNewRomanPSMT"/>
              </a:rPr>
              <a:t>C</a:t>
            </a:r>
            <a:r>
              <a:rPr lang="en-US" sz="1200" b="0" i="0" u="none" strike="noStrike" baseline="0" dirty="0">
                <a:latin typeface="TimesNewRomanPSMT"/>
              </a:rPr>
              <a:t>orrectional education and vocational training programs have played a crucial role in terms of increasing employability and decreasing recidivism among released offenders. (Ability to customize education and training for industries in communities which JII will return)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u="none" strike="noStrike" baseline="0" dirty="0">
                <a:latin typeface="TimesNewRomanPSMT"/>
              </a:rPr>
              <a:t>Educated inmates are less likely to be recidivist offenders after their release from prison/jails.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u="none" strike="noStrike" baseline="0" dirty="0">
                <a:latin typeface="Bembo" panose="020B0604020202020204" pitchFamily="18" charset="0"/>
              </a:rPr>
              <a:t>Previous researchers (Finn, 1998; Harrison &amp; Schehr, 2004; Solomom, et al., 2008; Visher, et al., 2008; Uggen, 2000; Uggen &amp; Staff, 2001; Wadsworth, 2006) indicated that post-release employment could serve as an important mechanism to prevent ex-offenders from involvement in criminal activities when reentering the community.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9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Crisis—Adult Education Division offers corrections education in local/county jails. COVID hit and we were unprepared to continue services in these facilities. Lost 65% of our CE students. Local programs were preparing paper packets to deliver to facilities, but it became unsustainable. Many facilities did not have the infrastructure to hold distance education/virtual classes.</a:t>
            </a:r>
          </a:p>
          <a:p>
            <a:r>
              <a:rPr lang="en-US" dirty="0"/>
              <a:t>Opportunity—Wireless based tablet available to provide AE, Re-Entry Services, Workforce Development Training, and rehabilitative services.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8B79F1-B7B6-4FD2-9263-BB9B47A67CD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2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6576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10000" y="3581399"/>
            <a:ext cx="2133600" cy="419099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810000" y="3048000"/>
            <a:ext cx="5181600" cy="533399"/>
          </a:xfrm>
        </p:spPr>
        <p:txBody>
          <a:bodyPr anchor="ctr">
            <a:noAutofit/>
          </a:bodyPr>
          <a:lstStyle>
            <a:lvl1pPr algn="l">
              <a:defRPr sz="2000" b="1" cap="all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JM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6477000" y="6096000"/>
            <a:ext cx="2133600" cy="457200"/>
          </a:xfrm>
        </p:spPr>
        <p:txBody>
          <a:bodyPr anchor="b">
            <a:normAutofit/>
          </a:bodyPr>
          <a:lstStyle>
            <a:lvl1pPr marL="0" indent="0" algn="r">
              <a:buNone/>
              <a:defRPr sz="16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79991"/>
            <a:ext cx="269748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25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accent5"/>
                </a:solidFill>
              </a:defRPr>
            </a:lvl1pPr>
            <a:lvl2pPr marL="742950" indent="-285750">
              <a:buFont typeface="Calibri" panose="020F0502020204030204" pitchFamily="34" charset="0"/>
              <a:buChar char="▫"/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6310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  <a:lvl2pPr>
              <a:defRPr>
                <a:solidFill>
                  <a:schemeClr val="accent5"/>
                </a:solidFill>
              </a:defRPr>
            </a:lvl2pPr>
            <a:lvl3pPr>
              <a:defRPr>
                <a:solidFill>
                  <a:schemeClr val="accent5"/>
                </a:solidFill>
              </a:defRPr>
            </a:lvl3pPr>
            <a:lvl4pPr>
              <a:defRPr>
                <a:solidFill>
                  <a:schemeClr val="accent5"/>
                </a:solidFill>
              </a:defRPr>
            </a:lvl4pPr>
            <a:lvl5pP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7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4572000" y="3124200"/>
            <a:ext cx="0" cy="790575"/>
          </a:xfrm>
          <a:prstGeom prst="line">
            <a:avLst/>
          </a:prstGeom>
          <a:ln>
            <a:solidFill>
              <a:srgbClr val="7E7E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3276600"/>
            <a:ext cx="3581400" cy="457200"/>
          </a:xfrm>
        </p:spPr>
        <p:txBody>
          <a:bodyPr anchor="t">
            <a:noAutofit/>
          </a:bodyPr>
          <a:lstStyle>
            <a:lvl1pPr algn="l">
              <a:defRPr sz="2400" b="1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  <a:endParaRPr lang="en-JM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979991"/>
            <a:ext cx="2697480" cy="107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5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JM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 dirty="0"/>
          </a:p>
        </p:txBody>
      </p:sp>
      <p:sp>
        <p:nvSpPr>
          <p:cNvPr id="17" name="Slide Number Placeholder 3"/>
          <p:cNvSpPr txBox="1">
            <a:spLocks/>
          </p:cNvSpPr>
          <p:nvPr/>
        </p:nvSpPr>
        <p:spPr>
          <a:xfrm rot="16200000">
            <a:off x="8267700" y="6210300"/>
            <a:ext cx="381000" cy="457200"/>
          </a:xfrm>
          <a:prstGeom prst="rect">
            <a:avLst/>
          </a:prstGeom>
          <a:noFill/>
        </p:spPr>
        <p:txBody>
          <a:bodyPr vert="vert" anchor="ctr" anchorCtr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B4D3B3-1937-AB48-AF5F-DF2988F16F28}" type="slidenum">
              <a:rPr lang="en-US" sz="1200" smtClean="0">
                <a:solidFill>
                  <a:schemeClr val="accent5"/>
                </a:solidFill>
              </a:rPr>
              <a:t>‹#›</a:t>
            </a:fld>
            <a:endParaRPr lang="en-US" sz="1200" dirty="0">
              <a:solidFill>
                <a:schemeClr val="accent5"/>
              </a:solidFill>
              <a:latin typeface="Open Sans"/>
              <a:cs typeface="Open Sa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4" y="5943600"/>
            <a:ext cx="7524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80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0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>
          <a:solidFill>
            <a:schemeClr val="tx2"/>
          </a:solidFill>
          <a:latin typeface="PermianSlabSerifTypeface"/>
          <a:ea typeface="Open Sans Light" panose="020B0306030504020204" pitchFamily="34" charset="0"/>
          <a:cs typeface="PermianSlabSerifTypeface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71B1B"/>
        </a:buClr>
        <a:buFont typeface="Arial" panose="020B0604020202020204" pitchFamily="34" charset="0"/>
        <a:buChar char="•"/>
        <a:defRPr sz="1800" kern="1200">
          <a:solidFill>
            <a:srgbClr val="7E7E82"/>
          </a:solidFill>
          <a:latin typeface="Open Sans"/>
          <a:ea typeface="+mn-ea"/>
          <a:cs typeface="Open San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▫"/>
        <a:defRPr sz="1600" kern="1200">
          <a:solidFill>
            <a:srgbClr val="7E7E82"/>
          </a:solidFill>
          <a:latin typeface="Open Sans"/>
          <a:ea typeface="+mn-ea"/>
          <a:cs typeface="Open San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71B1B"/>
        </a:buClr>
        <a:buFont typeface="Calibri" panose="020F0502020204030204" pitchFamily="34" charset="0"/>
        <a:buChar char="–"/>
        <a:defRPr sz="1400" kern="1200">
          <a:solidFill>
            <a:srgbClr val="7E7E82"/>
          </a:solidFill>
          <a:latin typeface="Open Sans"/>
          <a:ea typeface="+mn-ea"/>
          <a:cs typeface="Open San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71B1B"/>
        </a:buClr>
        <a:buFont typeface="Wingdings" panose="05000000000000000000" pitchFamily="2" charset="2"/>
        <a:buChar char="§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71B1B"/>
        </a:buClr>
        <a:buFont typeface="Arial" pitchFamily="34" charset="0"/>
        <a:buChar char="»"/>
        <a:defRPr sz="1200" kern="1200">
          <a:solidFill>
            <a:srgbClr val="7E7E82"/>
          </a:solidFill>
          <a:latin typeface="Open Sans"/>
          <a:ea typeface="+mn-ea"/>
          <a:cs typeface="Open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3810000" y="3581399"/>
            <a:ext cx="4495800" cy="457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dirty="0"/>
              <a:t>PROJECT R.E.A.P.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idx="4294967295"/>
          </p:nvPr>
        </p:nvSpPr>
        <p:spPr>
          <a:xfrm>
            <a:off x="6324600" y="6096000"/>
            <a:ext cx="2438404" cy="4572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>
                <a:solidFill>
                  <a:srgbClr val="514F50"/>
                </a:solidFill>
              </a:rPr>
              <a:t>August 2021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STATE OF TENNESSEE</a:t>
            </a:r>
          </a:p>
        </p:txBody>
      </p:sp>
    </p:spTree>
    <p:extLst>
      <p:ext uri="{BB962C8B-B14F-4D97-AF65-F5344CB8AC3E}">
        <p14:creationId xmlns:p14="http://schemas.microsoft.com/office/powerpoint/2010/main" val="268174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99"/>
            <a:ext cx="8229600" cy="4724405"/>
          </a:xfrm>
        </p:spPr>
        <p:txBody>
          <a:bodyPr>
            <a:normAutofit/>
          </a:bodyPr>
          <a:lstStyle/>
          <a:p>
            <a:r>
              <a:rPr lang="en-US" sz="2400" dirty="0"/>
              <a:t>Statistics show that 97% of offenders currently incarcerated in Tennessee will return home one day. </a:t>
            </a:r>
          </a:p>
          <a:p>
            <a:r>
              <a:rPr lang="en-US" sz="2400" dirty="0"/>
              <a:t>Within three years of their release, 46% will be rearrested and return to prison or jail. </a:t>
            </a:r>
          </a:p>
          <a:p>
            <a:r>
              <a:rPr lang="en-US" sz="2400" dirty="0"/>
              <a:t>Recidivism studies reveal that </a:t>
            </a:r>
            <a:r>
              <a:rPr lang="en-US" sz="2400" b="1" dirty="0"/>
              <a:t>two out of every three </a:t>
            </a:r>
            <a:r>
              <a:rPr lang="en-US" sz="2400" dirty="0"/>
              <a:t>people released from state prison are rearrested for a new offense; about half return to prison within three years. </a:t>
            </a:r>
          </a:p>
          <a:p>
            <a:r>
              <a:rPr lang="en-US" sz="2400" dirty="0"/>
              <a:t>Nationally, approximately </a:t>
            </a:r>
            <a:r>
              <a:rPr lang="en-US" sz="2400" b="1" dirty="0"/>
              <a:t>70 million adults </a:t>
            </a:r>
            <a:r>
              <a:rPr lang="en-US" sz="2400" dirty="0"/>
              <a:t>have a criminal record of some kind, meaning </a:t>
            </a:r>
            <a:r>
              <a:rPr lang="en-US" sz="2400" b="1" dirty="0"/>
              <a:t>roughly 1/3 </a:t>
            </a:r>
            <a:r>
              <a:rPr lang="en-US" sz="2400" dirty="0"/>
              <a:t>of our eligible workforce is affected by a prior interaction with law enforcement. 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701805"/>
            <a:ext cx="8229600" cy="416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Courier New" panose="02070309020205020404" pitchFamily="49" charset="0"/>
              <a:buChar char="o"/>
              <a:defRPr sz="16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•"/>
              <a:defRPr sz="14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Calibri" panose="020F0502020204030204" pitchFamily="34" charset="0"/>
              <a:buChar char="–"/>
              <a:defRPr sz="12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Wingdings" panose="05000000000000000000" pitchFamily="2" charset="2"/>
              <a:buChar char="§"/>
              <a:defRPr sz="11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E71B1B"/>
              </a:buClr>
              <a:buFont typeface="Arial" pitchFamily="34" charset="0"/>
              <a:buChar char="»"/>
              <a:defRPr sz="1100" kern="1200">
                <a:solidFill>
                  <a:srgbClr val="7E7E82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JM" dirty="0"/>
          </a:p>
        </p:txBody>
      </p:sp>
    </p:spTree>
    <p:extLst>
      <p:ext uri="{BB962C8B-B14F-4D97-AF65-F5344CB8AC3E}">
        <p14:creationId xmlns:p14="http://schemas.microsoft.com/office/powerpoint/2010/main" val="11182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</a:t>
            </a:r>
            <a:r>
              <a:rPr lang="en-US" i="1" dirty="0"/>
              <a:t>WE</a:t>
            </a:r>
            <a:r>
              <a:rPr lang="en-US" dirty="0"/>
              <a:t> Address This Issue?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83464" y="1604244"/>
            <a:ext cx="4419600" cy="4191000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Investment and equitable access to resources like: </a:t>
            </a:r>
          </a:p>
          <a:p>
            <a:pPr algn="l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Formal c</a:t>
            </a:r>
            <a:r>
              <a:rPr lang="en-US" sz="2400" b="0" i="0" u="none" strike="noStrike" baseline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orrectional education and vocational training</a:t>
            </a:r>
          </a:p>
          <a:p>
            <a:pPr algn="l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Post-release employment</a:t>
            </a:r>
            <a:endParaRPr lang="en-US" sz="2400" b="0" i="0" u="none" strike="noStrike" baseline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Finding employers open to hiring justice-involved individuals (JII)</a:t>
            </a:r>
            <a:endParaRPr lang="en-US" sz="2400" b="0" i="0" u="none" strike="noStrike" baseline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Content Placeholder 5" descr="Text&#10;&#10;Description automatically generated">
            <a:extLst>
              <a:ext uri="{FF2B5EF4-FFF2-40B4-BE49-F238E27FC236}">
                <a16:creationId xmlns:a16="http://schemas.microsoft.com/office/drawing/2014/main" id="{E4694F90-F7F4-4EEE-9BB7-FB3E1E1F7517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064" y="2525258"/>
            <a:ext cx="4419600" cy="2728498"/>
          </a:xfrm>
        </p:spPr>
      </p:pic>
    </p:spTree>
    <p:extLst>
      <p:ext uri="{BB962C8B-B14F-4D97-AF65-F5344CB8AC3E}">
        <p14:creationId xmlns:p14="http://schemas.microsoft.com/office/powerpoint/2010/main" val="24797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8CDD-0391-47B3-9007-128FE748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Education, Training, and COVID-19</a:t>
            </a:r>
          </a:p>
        </p:txBody>
      </p:sp>
      <p:pic>
        <p:nvPicPr>
          <p:cNvPr id="8" name="Content Placeholder 7" descr="Text, letter&#10;&#10;Description automatically generated">
            <a:extLst>
              <a:ext uri="{FF2B5EF4-FFF2-40B4-BE49-F238E27FC236}">
                <a16:creationId xmlns:a16="http://schemas.microsoft.com/office/drawing/2014/main" id="{060DA41F-ABD8-4D1B-9CC9-86F9C110C5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162800" cy="42976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A7DBA60-2921-4F9C-BFF0-A67083ECC4CA}"/>
              </a:ext>
            </a:extLst>
          </p:cNvPr>
          <p:cNvSpPr txBox="1"/>
          <p:nvPr/>
        </p:nvSpPr>
        <p:spPr>
          <a:xfrm>
            <a:off x="1485900" y="5010394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CRISIS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70A605-AF5A-4417-B2B1-D4F3DFBCB6BD}"/>
              </a:ext>
            </a:extLst>
          </p:cNvPr>
          <p:cNvSpPr txBox="1"/>
          <p:nvPr/>
        </p:nvSpPr>
        <p:spPr>
          <a:xfrm>
            <a:off x="5448300" y="5009876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OPPORTUNITY</a:t>
            </a:r>
          </a:p>
        </p:txBody>
      </p:sp>
    </p:spTree>
    <p:extLst>
      <p:ext uri="{BB962C8B-B14F-4D97-AF65-F5344CB8AC3E}">
        <p14:creationId xmlns:p14="http://schemas.microsoft.com/office/powerpoint/2010/main" val="233185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1C460D-6AA1-40CC-91F3-F7E8E98E3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057400"/>
            <a:ext cx="8991600" cy="251460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Project R.E.A.P. (Re-Entry, Employment and Adult Education Program) </a:t>
            </a:r>
          </a:p>
        </p:txBody>
      </p:sp>
    </p:spTree>
    <p:extLst>
      <p:ext uri="{BB962C8B-B14F-4D97-AF65-F5344CB8AC3E}">
        <p14:creationId xmlns:p14="http://schemas.microsoft.com/office/powerpoint/2010/main" val="26462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E46B2-C72C-4B20-A4AF-557043E5A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American Prison Data System (APDS) Tablet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D6370-488A-4FE3-9F4F-168F286D699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10.1” Galaxy TabA devices</a:t>
            </a:r>
          </a:p>
          <a:p>
            <a:r>
              <a:rPr lang="en-US" sz="2400" dirty="0"/>
              <a:t>Military-grade cases</a:t>
            </a:r>
          </a:p>
          <a:p>
            <a:r>
              <a:rPr lang="en-US" sz="2400" dirty="0"/>
              <a:t>Wi-Fi-enabled on a secure network independent of the facilities’ networks</a:t>
            </a:r>
          </a:p>
          <a:p>
            <a:r>
              <a:rPr lang="en-US" sz="2400" dirty="0"/>
              <a:t>24/7 live-agent monitoring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0016C97-2D5D-4B3A-904A-FF33489CA623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5105400" y="1447800"/>
            <a:ext cx="3847397" cy="529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5612-67FD-4E32-BD57-08F304438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Programs Available on APDS Tablets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6D7FE-F1AC-4DDD-8929-6ECA57FBFF7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" y="1295400"/>
            <a:ext cx="4038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Adult Education</a:t>
            </a:r>
          </a:p>
          <a:p>
            <a:pPr lvl="1"/>
            <a:r>
              <a:rPr lang="en-US" sz="2400" dirty="0"/>
              <a:t>HiSET/TABE Academy</a:t>
            </a:r>
          </a:p>
          <a:p>
            <a:pPr lvl="1"/>
            <a:r>
              <a:rPr lang="en-US" sz="2400" dirty="0"/>
              <a:t>CASAS Academy</a:t>
            </a:r>
          </a:p>
          <a:p>
            <a:r>
              <a:rPr lang="en-US" sz="2800" b="1" dirty="0"/>
              <a:t>Rehabilitation</a:t>
            </a:r>
          </a:p>
          <a:p>
            <a:pPr lvl="1"/>
            <a:r>
              <a:rPr lang="en-US" sz="2400" dirty="0"/>
              <a:t>Cognitive Behavioral Therapy</a:t>
            </a:r>
          </a:p>
          <a:p>
            <a:pPr lvl="1"/>
            <a:r>
              <a:rPr lang="en-US" sz="2400" dirty="0"/>
              <a:t>Recovery Library</a:t>
            </a:r>
          </a:p>
          <a:p>
            <a:r>
              <a:rPr lang="en-US" sz="2800" b="1" dirty="0"/>
              <a:t>Workforce Development</a:t>
            </a:r>
          </a:p>
          <a:p>
            <a:pPr lvl="1"/>
            <a:r>
              <a:rPr lang="en-US" sz="2400" dirty="0"/>
              <a:t>Basic Work Skills Programs</a:t>
            </a:r>
          </a:p>
          <a:p>
            <a:pPr lvl="1"/>
            <a:r>
              <a:rPr lang="en-US" sz="2400" dirty="0"/>
              <a:t>Ready to Work Credentials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69430-90F8-4109-B708-0B47EE55B05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48200" y="1295400"/>
            <a:ext cx="4495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/>
              <a:t>Re-Entry</a:t>
            </a:r>
          </a:p>
          <a:p>
            <a:pPr lvl="1"/>
            <a:r>
              <a:rPr lang="en-US" sz="2400" dirty="0"/>
              <a:t>Financial Literacy Planning</a:t>
            </a:r>
          </a:p>
          <a:p>
            <a:pPr lvl="1"/>
            <a:r>
              <a:rPr lang="en-US" sz="2400" dirty="0"/>
              <a:t>Plan Building Program</a:t>
            </a:r>
            <a:endParaRPr lang="en-US" sz="2800" dirty="0"/>
          </a:p>
          <a:p>
            <a:r>
              <a:rPr lang="en-US" sz="2800" b="1" dirty="0"/>
              <a:t>Live Video Classrooms</a:t>
            </a:r>
          </a:p>
          <a:p>
            <a:pPr lvl="1"/>
            <a:r>
              <a:rPr lang="en-US" sz="2400" dirty="0"/>
              <a:t>Launching Fall 2021</a:t>
            </a:r>
          </a:p>
          <a:p>
            <a:pPr lvl="1"/>
            <a:r>
              <a:rPr lang="en-US" sz="2600" dirty="0"/>
              <a:t>180 Skills</a:t>
            </a:r>
          </a:p>
          <a:p>
            <a:pPr lvl="1"/>
            <a:r>
              <a:rPr lang="en-US" sz="2600" dirty="0"/>
              <a:t>OSHA Certification</a:t>
            </a:r>
          </a:p>
          <a:p>
            <a:r>
              <a:rPr lang="en-US" sz="2800" b="1" dirty="0"/>
              <a:t>Professional Development</a:t>
            </a:r>
          </a:p>
          <a:p>
            <a:pPr lvl="1"/>
            <a:r>
              <a:rPr lang="en-US" sz="2400" dirty="0"/>
              <a:t>APDS provides training for users</a:t>
            </a:r>
          </a:p>
        </p:txBody>
      </p:sp>
    </p:spTree>
    <p:extLst>
      <p:ext uri="{BB962C8B-B14F-4D97-AF65-F5344CB8AC3E}">
        <p14:creationId xmlns:p14="http://schemas.microsoft.com/office/powerpoint/2010/main" val="92109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83A8-A730-4FE7-8D14-6A862E0C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812D1-110F-4FA3-A46E-DF56D5BB989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572000" y="1429214"/>
            <a:ext cx="4267200" cy="2914185"/>
          </a:xfrm>
        </p:spPr>
        <p:txBody>
          <a:bodyPr>
            <a:normAutofit/>
          </a:bodyPr>
          <a:lstStyle/>
          <a:p>
            <a:r>
              <a:rPr lang="en-US" sz="2800" dirty="0"/>
              <a:t>Blount, Gibson, and Grundy counties</a:t>
            </a:r>
          </a:p>
          <a:p>
            <a:r>
              <a:rPr lang="en-US" sz="2800" dirty="0"/>
              <a:t>72 tablets across 3 facilities (24 at each)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2F61E-96B8-416E-8606-C9B631370A7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85800" y="1295400"/>
            <a:ext cx="3505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Updates:</a:t>
            </a:r>
          </a:p>
          <a:p>
            <a:r>
              <a:rPr lang="en-US" sz="2800" b="1" dirty="0"/>
              <a:t>120</a:t>
            </a:r>
            <a:r>
              <a:rPr lang="en-US" sz="2800" dirty="0"/>
              <a:t> Participants</a:t>
            </a:r>
          </a:p>
          <a:p>
            <a:r>
              <a:rPr lang="en-US" sz="2800" b="1" dirty="0"/>
              <a:t>65,354 </a:t>
            </a:r>
            <a:r>
              <a:rPr lang="en-US" sz="2800" dirty="0"/>
              <a:t>minutes of engagement</a:t>
            </a:r>
          </a:p>
          <a:p>
            <a:r>
              <a:rPr lang="en-US" sz="2800" b="1" dirty="0"/>
              <a:t>218</a:t>
            </a:r>
            <a:r>
              <a:rPr lang="en-US" sz="2800" dirty="0"/>
              <a:t> assigned CBT rehab tools</a:t>
            </a:r>
          </a:p>
          <a:p>
            <a:r>
              <a:rPr lang="en-US" sz="2800" b="1" dirty="0"/>
              <a:t>315</a:t>
            </a:r>
            <a:r>
              <a:rPr lang="en-US" sz="2800" dirty="0"/>
              <a:t> library books checked out</a:t>
            </a:r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2E1DF46-3168-4958-B72D-FAC598C8E0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429000"/>
            <a:ext cx="3048000" cy="2789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8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THANK YOU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47D0C3-33D7-4357-870A-490AD0C57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063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A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501</Words>
  <Application>Microsoft Office PowerPoint</Application>
  <PresentationFormat>On-screen Show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PowerPoint A</vt:lpstr>
      <vt:lpstr>STATE OF TENNESSEE</vt:lpstr>
      <vt:lpstr>Statistics</vt:lpstr>
      <vt:lpstr>How Do WE Address This Issue?</vt:lpstr>
      <vt:lpstr>Education, Training, and COVID-19</vt:lpstr>
      <vt:lpstr>Project R.E.A.P. (Re-Entry, Employment and Adult Education Program) </vt:lpstr>
      <vt:lpstr>American Prison Data System (APDS) Tablet</vt:lpstr>
      <vt:lpstr>Programs Available on APDS Tablets</vt:lpstr>
      <vt:lpstr>Current Pilot</vt:lpstr>
      <vt:lpstr>THANK YOU</vt:lpstr>
    </vt:vector>
  </TitlesOfParts>
  <Company>State of Tennessee: Finance &amp;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TENNESSEE</dc:title>
  <dc:creator>Molly Wehlage</dc:creator>
  <cp:lastModifiedBy>LaToya Newson</cp:lastModifiedBy>
  <cp:revision>5</cp:revision>
  <cp:lastPrinted>2014-01-17T21:37:09Z</cp:lastPrinted>
  <dcterms:created xsi:type="dcterms:W3CDTF">2015-04-17T19:12:23Z</dcterms:created>
  <dcterms:modified xsi:type="dcterms:W3CDTF">2021-08-18T18:47:55Z</dcterms:modified>
</cp:coreProperties>
</file>