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71" r:id="rId4"/>
    <p:sldId id="272" r:id="rId5"/>
    <p:sldId id="278" r:id="rId6"/>
    <p:sldId id="273" r:id="rId7"/>
    <p:sldId id="274" r:id="rId8"/>
    <p:sldId id="293" r:id="rId9"/>
    <p:sldId id="275" r:id="rId10"/>
    <p:sldId id="276" r:id="rId11"/>
    <p:sldId id="267" r:id="rId12"/>
    <p:sldId id="268" r:id="rId13"/>
    <p:sldId id="269" r:id="rId14"/>
    <p:sldId id="270" r:id="rId15"/>
    <p:sldId id="277" r:id="rId16"/>
    <p:sldId id="279" r:id="rId17"/>
    <p:sldId id="280" r:id="rId18"/>
    <p:sldId id="281" r:id="rId19"/>
    <p:sldId id="282" r:id="rId20"/>
    <p:sldId id="283" r:id="rId21"/>
    <p:sldId id="287" r:id="rId22"/>
    <p:sldId id="290" r:id="rId23"/>
    <p:sldId id="288" r:id="rId24"/>
    <p:sldId id="289" r:id="rId25"/>
    <p:sldId id="292" r:id="rId26"/>
    <p:sldId id="291" r:id="rId27"/>
    <p:sldId id="284" r:id="rId28"/>
    <p:sldId id="286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>
      <p:cViewPr>
        <p:scale>
          <a:sx n="75" d="100"/>
          <a:sy n="75" d="100"/>
        </p:scale>
        <p:origin x="110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E4050-F19A-4175-B498-9F703EBA834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8E68D0-6BBF-45D8-8AFD-C95E3112BB92}">
      <dgm:prSet phldrT="[Text]"/>
      <dgm:spPr/>
      <dgm:t>
        <a:bodyPr/>
        <a:lstStyle/>
        <a:p>
          <a:r>
            <a:rPr lang="en-US" dirty="0"/>
            <a:t>Intern Success</a:t>
          </a:r>
        </a:p>
      </dgm:t>
    </dgm:pt>
    <dgm:pt modelId="{4424B025-F854-48ED-8949-19A2D8876B4A}" type="parTrans" cxnId="{FEF2DCD7-0627-48A5-A67E-CC49DD07F78A}">
      <dgm:prSet/>
      <dgm:spPr/>
      <dgm:t>
        <a:bodyPr/>
        <a:lstStyle/>
        <a:p>
          <a:endParaRPr lang="en-US"/>
        </a:p>
      </dgm:t>
    </dgm:pt>
    <dgm:pt modelId="{31A36A42-929D-4E0F-97D4-C189BAF4993A}" type="sibTrans" cxnId="{FEF2DCD7-0627-48A5-A67E-CC49DD07F78A}">
      <dgm:prSet/>
      <dgm:spPr/>
      <dgm:t>
        <a:bodyPr/>
        <a:lstStyle/>
        <a:p>
          <a:endParaRPr lang="en-US"/>
        </a:p>
      </dgm:t>
    </dgm:pt>
    <dgm:pt modelId="{0FFD60FD-6CFF-4EA8-99E8-B08F561E8EFC}">
      <dgm:prSet phldrT="[Text]"/>
      <dgm:spPr/>
      <dgm:t>
        <a:bodyPr/>
        <a:lstStyle/>
        <a:p>
          <a:r>
            <a:rPr lang="en-US" dirty="0"/>
            <a:t>Business Liaison</a:t>
          </a:r>
        </a:p>
      </dgm:t>
    </dgm:pt>
    <dgm:pt modelId="{46915EA8-4363-43D7-9562-617E6F22AB2F}" type="parTrans" cxnId="{626B8753-E22F-43DD-A243-F103AE495CBF}">
      <dgm:prSet/>
      <dgm:spPr/>
      <dgm:t>
        <a:bodyPr/>
        <a:lstStyle/>
        <a:p>
          <a:endParaRPr lang="en-US"/>
        </a:p>
      </dgm:t>
    </dgm:pt>
    <dgm:pt modelId="{10BADCB6-078F-4599-977D-9B28CC7352F7}" type="sibTrans" cxnId="{626B8753-E22F-43DD-A243-F103AE495CBF}">
      <dgm:prSet/>
      <dgm:spPr/>
      <dgm:t>
        <a:bodyPr/>
        <a:lstStyle/>
        <a:p>
          <a:endParaRPr lang="en-US"/>
        </a:p>
      </dgm:t>
    </dgm:pt>
    <dgm:pt modelId="{5B96B402-5E7F-4767-9CCD-C7350670431A}">
      <dgm:prSet phldrT="[Text]"/>
      <dgm:spPr/>
      <dgm:t>
        <a:bodyPr/>
        <a:lstStyle/>
        <a:p>
          <a:r>
            <a:rPr lang="en-US" dirty="0"/>
            <a:t>Workplace Mentors</a:t>
          </a:r>
        </a:p>
      </dgm:t>
    </dgm:pt>
    <dgm:pt modelId="{F4CF7CAB-CA16-47EE-BB3E-E33769AEC50C}" type="parTrans" cxnId="{7CF335E6-BAF1-4078-85C4-D8F8C7603238}">
      <dgm:prSet/>
      <dgm:spPr/>
      <dgm:t>
        <a:bodyPr/>
        <a:lstStyle/>
        <a:p>
          <a:endParaRPr lang="en-US"/>
        </a:p>
      </dgm:t>
    </dgm:pt>
    <dgm:pt modelId="{959528A5-89D7-4929-A049-52821E336BB0}" type="sibTrans" cxnId="{7CF335E6-BAF1-4078-85C4-D8F8C7603238}">
      <dgm:prSet/>
      <dgm:spPr/>
      <dgm:t>
        <a:bodyPr/>
        <a:lstStyle/>
        <a:p>
          <a:endParaRPr lang="en-US"/>
        </a:p>
      </dgm:t>
    </dgm:pt>
    <dgm:pt modelId="{323439B1-57C5-45AC-8E40-B21EA151BB99}">
      <dgm:prSet phldrT="[Text]"/>
      <dgm:spPr/>
      <dgm:t>
        <a:bodyPr/>
        <a:lstStyle/>
        <a:p>
          <a:r>
            <a:rPr lang="en-US" dirty="0"/>
            <a:t>Dedicated Classroom</a:t>
          </a:r>
        </a:p>
      </dgm:t>
    </dgm:pt>
    <dgm:pt modelId="{19DC0CA8-0924-4D8D-9755-4D0F461AC83C}" type="parTrans" cxnId="{70B9B631-485D-4D73-AA7A-DD3A52EEF6CA}">
      <dgm:prSet/>
      <dgm:spPr/>
      <dgm:t>
        <a:bodyPr/>
        <a:lstStyle/>
        <a:p>
          <a:endParaRPr lang="en-US"/>
        </a:p>
      </dgm:t>
    </dgm:pt>
    <dgm:pt modelId="{C0BE803C-8674-4320-97BF-27990CC8E438}" type="sibTrans" cxnId="{70B9B631-485D-4D73-AA7A-DD3A52EEF6CA}">
      <dgm:prSet/>
      <dgm:spPr/>
      <dgm:t>
        <a:bodyPr/>
        <a:lstStyle/>
        <a:p>
          <a:endParaRPr lang="en-US"/>
        </a:p>
      </dgm:t>
    </dgm:pt>
    <dgm:pt modelId="{B8624F87-C207-46A3-9198-2E7AD2E9185C}">
      <dgm:prSet phldrT="[Text]"/>
      <dgm:spPr/>
      <dgm:t>
        <a:bodyPr/>
        <a:lstStyle/>
        <a:p>
          <a:r>
            <a:rPr lang="en-US" dirty="0"/>
            <a:t>Steering Committee</a:t>
          </a:r>
        </a:p>
      </dgm:t>
    </dgm:pt>
    <dgm:pt modelId="{E4834132-4C29-4247-A31C-CDC36926A4AB}" type="parTrans" cxnId="{D59D7887-DABF-4472-AA5B-A3C6B5BCCBA9}">
      <dgm:prSet/>
      <dgm:spPr/>
      <dgm:t>
        <a:bodyPr/>
        <a:lstStyle/>
        <a:p>
          <a:endParaRPr lang="en-US"/>
        </a:p>
      </dgm:t>
    </dgm:pt>
    <dgm:pt modelId="{2E4D2257-878B-422A-8662-46BEE086EB7C}" type="sibTrans" cxnId="{D59D7887-DABF-4472-AA5B-A3C6B5BCCBA9}">
      <dgm:prSet/>
      <dgm:spPr/>
      <dgm:t>
        <a:bodyPr/>
        <a:lstStyle/>
        <a:p>
          <a:endParaRPr lang="en-US"/>
        </a:p>
      </dgm:t>
    </dgm:pt>
    <dgm:pt modelId="{071D34ED-7EC9-44EB-9EB5-42618CEDC85D}">
      <dgm:prSet/>
      <dgm:spPr/>
      <dgm:t>
        <a:bodyPr/>
        <a:lstStyle/>
        <a:p>
          <a:r>
            <a:rPr lang="en-US" dirty="0"/>
            <a:t>Intern Selection</a:t>
          </a:r>
        </a:p>
      </dgm:t>
    </dgm:pt>
    <dgm:pt modelId="{9BF22C13-F1A5-48CC-BA12-1211CF3BE695}" type="parTrans" cxnId="{664AFA78-8358-4F32-9449-BC17FD9A8F03}">
      <dgm:prSet/>
      <dgm:spPr/>
      <dgm:t>
        <a:bodyPr/>
        <a:lstStyle/>
        <a:p>
          <a:endParaRPr lang="en-US"/>
        </a:p>
      </dgm:t>
    </dgm:pt>
    <dgm:pt modelId="{FB39D798-BA4D-4067-8CF1-6B77FE5EBAA4}" type="sibTrans" cxnId="{664AFA78-8358-4F32-9449-BC17FD9A8F03}">
      <dgm:prSet/>
      <dgm:spPr/>
      <dgm:t>
        <a:bodyPr/>
        <a:lstStyle/>
        <a:p>
          <a:endParaRPr lang="en-US"/>
        </a:p>
      </dgm:t>
    </dgm:pt>
    <dgm:pt modelId="{0098107C-415A-4102-8273-DB6FE03D40F5}" type="pres">
      <dgm:prSet presAssocID="{B06E4050-F19A-4175-B498-9F703EBA83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52517D-F889-4F78-9F1A-1A0621B805F5}" type="pres">
      <dgm:prSet presAssocID="{4F8E68D0-6BBF-45D8-8AFD-C95E3112BB92}" presName="centerShape" presStyleLbl="node0" presStyleIdx="0" presStyleCnt="1"/>
      <dgm:spPr/>
    </dgm:pt>
    <dgm:pt modelId="{601E12FA-69BA-433D-8A74-BB645069F796}" type="pres">
      <dgm:prSet presAssocID="{0FFD60FD-6CFF-4EA8-99E8-B08F561E8EFC}" presName="node" presStyleLbl="node1" presStyleIdx="0" presStyleCnt="5">
        <dgm:presLayoutVars>
          <dgm:bulletEnabled val="1"/>
        </dgm:presLayoutVars>
      </dgm:prSet>
      <dgm:spPr/>
    </dgm:pt>
    <dgm:pt modelId="{FE303085-B71F-4C4A-AC04-CC8E59F5BD6A}" type="pres">
      <dgm:prSet presAssocID="{0FFD60FD-6CFF-4EA8-99E8-B08F561E8EFC}" presName="dummy" presStyleCnt="0"/>
      <dgm:spPr/>
    </dgm:pt>
    <dgm:pt modelId="{4293D907-DC81-4AB0-8124-7927C8DCD633}" type="pres">
      <dgm:prSet presAssocID="{10BADCB6-078F-4599-977D-9B28CC7352F7}" presName="sibTrans" presStyleLbl="sibTrans2D1" presStyleIdx="0" presStyleCnt="5"/>
      <dgm:spPr/>
    </dgm:pt>
    <dgm:pt modelId="{9B14338E-4B28-4AC8-85AD-2D014B3B5ADE}" type="pres">
      <dgm:prSet presAssocID="{5B96B402-5E7F-4767-9CCD-C7350670431A}" presName="node" presStyleLbl="node1" presStyleIdx="1" presStyleCnt="5">
        <dgm:presLayoutVars>
          <dgm:bulletEnabled val="1"/>
        </dgm:presLayoutVars>
      </dgm:prSet>
      <dgm:spPr/>
    </dgm:pt>
    <dgm:pt modelId="{F9D129DC-CB30-4044-B7A2-9A53C64209B4}" type="pres">
      <dgm:prSet presAssocID="{5B96B402-5E7F-4767-9CCD-C7350670431A}" presName="dummy" presStyleCnt="0"/>
      <dgm:spPr/>
    </dgm:pt>
    <dgm:pt modelId="{79D0338F-80C8-48FF-8008-DAF243444B23}" type="pres">
      <dgm:prSet presAssocID="{959528A5-89D7-4929-A049-52821E336BB0}" presName="sibTrans" presStyleLbl="sibTrans2D1" presStyleIdx="1" presStyleCnt="5"/>
      <dgm:spPr/>
    </dgm:pt>
    <dgm:pt modelId="{70F3BB70-6E67-4920-96FC-4A15515FE7C0}" type="pres">
      <dgm:prSet presAssocID="{323439B1-57C5-45AC-8E40-B21EA151BB99}" presName="node" presStyleLbl="node1" presStyleIdx="2" presStyleCnt="5">
        <dgm:presLayoutVars>
          <dgm:bulletEnabled val="1"/>
        </dgm:presLayoutVars>
      </dgm:prSet>
      <dgm:spPr/>
    </dgm:pt>
    <dgm:pt modelId="{B293D45E-4D0D-4C58-BA6B-6D97A3468B71}" type="pres">
      <dgm:prSet presAssocID="{323439B1-57C5-45AC-8E40-B21EA151BB99}" presName="dummy" presStyleCnt="0"/>
      <dgm:spPr/>
    </dgm:pt>
    <dgm:pt modelId="{0E1DB3C1-EC5E-456F-B2D7-25BD051A0263}" type="pres">
      <dgm:prSet presAssocID="{C0BE803C-8674-4320-97BF-27990CC8E438}" presName="sibTrans" presStyleLbl="sibTrans2D1" presStyleIdx="2" presStyleCnt="5"/>
      <dgm:spPr/>
    </dgm:pt>
    <dgm:pt modelId="{63267FF6-B3B4-4AE2-B7D0-9AF41B67923B}" type="pres">
      <dgm:prSet presAssocID="{B8624F87-C207-46A3-9198-2E7AD2E9185C}" presName="node" presStyleLbl="node1" presStyleIdx="3" presStyleCnt="5">
        <dgm:presLayoutVars>
          <dgm:bulletEnabled val="1"/>
        </dgm:presLayoutVars>
      </dgm:prSet>
      <dgm:spPr/>
    </dgm:pt>
    <dgm:pt modelId="{3BF87F2F-E11D-4B4F-8CDA-D1B9EFC2B92B}" type="pres">
      <dgm:prSet presAssocID="{B8624F87-C207-46A3-9198-2E7AD2E9185C}" presName="dummy" presStyleCnt="0"/>
      <dgm:spPr/>
    </dgm:pt>
    <dgm:pt modelId="{64C48C95-053F-4B08-A732-7BB07606018C}" type="pres">
      <dgm:prSet presAssocID="{2E4D2257-878B-422A-8662-46BEE086EB7C}" presName="sibTrans" presStyleLbl="sibTrans2D1" presStyleIdx="3" presStyleCnt="5"/>
      <dgm:spPr/>
    </dgm:pt>
    <dgm:pt modelId="{E69536F2-6759-42A3-AAD9-56C9C7845DD8}" type="pres">
      <dgm:prSet presAssocID="{071D34ED-7EC9-44EB-9EB5-42618CEDC85D}" presName="node" presStyleLbl="node1" presStyleIdx="4" presStyleCnt="5">
        <dgm:presLayoutVars>
          <dgm:bulletEnabled val="1"/>
        </dgm:presLayoutVars>
      </dgm:prSet>
      <dgm:spPr/>
    </dgm:pt>
    <dgm:pt modelId="{6E0CECF4-E1BE-4278-ABDD-F2A670B02BB9}" type="pres">
      <dgm:prSet presAssocID="{071D34ED-7EC9-44EB-9EB5-42618CEDC85D}" presName="dummy" presStyleCnt="0"/>
      <dgm:spPr/>
    </dgm:pt>
    <dgm:pt modelId="{5DB450C7-4A06-417B-874E-A9A1F0DB37C1}" type="pres">
      <dgm:prSet presAssocID="{FB39D798-BA4D-4067-8CF1-6B77FE5EBAA4}" presName="sibTrans" presStyleLbl="sibTrans2D1" presStyleIdx="4" presStyleCnt="5"/>
      <dgm:spPr/>
    </dgm:pt>
  </dgm:ptLst>
  <dgm:cxnLst>
    <dgm:cxn modelId="{70B9B631-485D-4D73-AA7A-DD3A52EEF6CA}" srcId="{4F8E68D0-6BBF-45D8-8AFD-C95E3112BB92}" destId="{323439B1-57C5-45AC-8E40-B21EA151BB99}" srcOrd="2" destOrd="0" parTransId="{19DC0CA8-0924-4D8D-9755-4D0F461AC83C}" sibTransId="{C0BE803C-8674-4320-97BF-27990CC8E438}"/>
    <dgm:cxn modelId="{F66E4639-B91C-4660-86C7-91A3521554C0}" type="presOf" srcId="{959528A5-89D7-4929-A049-52821E336BB0}" destId="{79D0338F-80C8-48FF-8008-DAF243444B23}" srcOrd="0" destOrd="0" presId="urn:microsoft.com/office/officeart/2005/8/layout/radial6"/>
    <dgm:cxn modelId="{693FFE4A-3F6F-4698-8450-297830FAAB49}" type="presOf" srcId="{071D34ED-7EC9-44EB-9EB5-42618CEDC85D}" destId="{E69536F2-6759-42A3-AAD9-56C9C7845DD8}" srcOrd="0" destOrd="0" presId="urn:microsoft.com/office/officeart/2005/8/layout/radial6"/>
    <dgm:cxn modelId="{9F4FA46F-6EDD-43CF-A8E4-3814F486AE3D}" type="presOf" srcId="{0FFD60FD-6CFF-4EA8-99E8-B08F561E8EFC}" destId="{601E12FA-69BA-433D-8A74-BB645069F796}" srcOrd="0" destOrd="0" presId="urn:microsoft.com/office/officeart/2005/8/layout/radial6"/>
    <dgm:cxn modelId="{AA3D7F72-421B-40A8-95EC-6CFDD69DDA0F}" type="presOf" srcId="{C0BE803C-8674-4320-97BF-27990CC8E438}" destId="{0E1DB3C1-EC5E-456F-B2D7-25BD051A0263}" srcOrd="0" destOrd="0" presId="urn:microsoft.com/office/officeart/2005/8/layout/radial6"/>
    <dgm:cxn modelId="{626B8753-E22F-43DD-A243-F103AE495CBF}" srcId="{4F8E68D0-6BBF-45D8-8AFD-C95E3112BB92}" destId="{0FFD60FD-6CFF-4EA8-99E8-B08F561E8EFC}" srcOrd="0" destOrd="0" parTransId="{46915EA8-4363-43D7-9562-617E6F22AB2F}" sibTransId="{10BADCB6-078F-4599-977D-9B28CC7352F7}"/>
    <dgm:cxn modelId="{664AFA78-8358-4F32-9449-BC17FD9A8F03}" srcId="{4F8E68D0-6BBF-45D8-8AFD-C95E3112BB92}" destId="{071D34ED-7EC9-44EB-9EB5-42618CEDC85D}" srcOrd="4" destOrd="0" parTransId="{9BF22C13-F1A5-48CC-BA12-1211CF3BE695}" sibTransId="{FB39D798-BA4D-4067-8CF1-6B77FE5EBAA4}"/>
    <dgm:cxn modelId="{D59D7887-DABF-4472-AA5B-A3C6B5BCCBA9}" srcId="{4F8E68D0-6BBF-45D8-8AFD-C95E3112BB92}" destId="{B8624F87-C207-46A3-9198-2E7AD2E9185C}" srcOrd="3" destOrd="0" parTransId="{E4834132-4C29-4247-A31C-CDC36926A4AB}" sibTransId="{2E4D2257-878B-422A-8662-46BEE086EB7C}"/>
    <dgm:cxn modelId="{15003A89-7284-4B13-A1A9-CC093A0748AC}" type="presOf" srcId="{10BADCB6-078F-4599-977D-9B28CC7352F7}" destId="{4293D907-DC81-4AB0-8124-7927C8DCD633}" srcOrd="0" destOrd="0" presId="urn:microsoft.com/office/officeart/2005/8/layout/radial6"/>
    <dgm:cxn modelId="{08CDBD8D-A54E-48A1-9CC2-20149AA29639}" type="presOf" srcId="{323439B1-57C5-45AC-8E40-B21EA151BB99}" destId="{70F3BB70-6E67-4920-96FC-4A15515FE7C0}" srcOrd="0" destOrd="0" presId="urn:microsoft.com/office/officeart/2005/8/layout/radial6"/>
    <dgm:cxn modelId="{FC9A7EA3-63D1-4E80-B988-26A0ECD3ADBF}" type="presOf" srcId="{2E4D2257-878B-422A-8662-46BEE086EB7C}" destId="{64C48C95-053F-4B08-A732-7BB07606018C}" srcOrd="0" destOrd="0" presId="urn:microsoft.com/office/officeart/2005/8/layout/radial6"/>
    <dgm:cxn modelId="{7EEAAAA7-DBA7-4EEE-8646-6132186B48F7}" type="presOf" srcId="{5B96B402-5E7F-4767-9CCD-C7350670431A}" destId="{9B14338E-4B28-4AC8-85AD-2D014B3B5ADE}" srcOrd="0" destOrd="0" presId="urn:microsoft.com/office/officeart/2005/8/layout/radial6"/>
    <dgm:cxn modelId="{C3F92EAB-A5B7-4995-9DF9-0290B1905FF8}" type="presOf" srcId="{4F8E68D0-6BBF-45D8-8AFD-C95E3112BB92}" destId="{3552517D-F889-4F78-9F1A-1A0621B805F5}" srcOrd="0" destOrd="0" presId="urn:microsoft.com/office/officeart/2005/8/layout/radial6"/>
    <dgm:cxn modelId="{F8EF1BC5-1A6C-4D5E-BEF4-9DA671C48260}" type="presOf" srcId="{B06E4050-F19A-4175-B498-9F703EBA8347}" destId="{0098107C-415A-4102-8273-DB6FE03D40F5}" srcOrd="0" destOrd="0" presId="urn:microsoft.com/office/officeart/2005/8/layout/radial6"/>
    <dgm:cxn modelId="{FEF2DCD7-0627-48A5-A67E-CC49DD07F78A}" srcId="{B06E4050-F19A-4175-B498-9F703EBA8347}" destId="{4F8E68D0-6BBF-45D8-8AFD-C95E3112BB92}" srcOrd="0" destOrd="0" parTransId="{4424B025-F854-48ED-8949-19A2D8876B4A}" sibTransId="{31A36A42-929D-4E0F-97D4-C189BAF4993A}"/>
    <dgm:cxn modelId="{7CF335E6-BAF1-4078-85C4-D8F8C7603238}" srcId="{4F8E68D0-6BBF-45D8-8AFD-C95E3112BB92}" destId="{5B96B402-5E7F-4767-9CCD-C7350670431A}" srcOrd="1" destOrd="0" parTransId="{F4CF7CAB-CA16-47EE-BB3E-E33769AEC50C}" sibTransId="{959528A5-89D7-4929-A049-52821E336BB0}"/>
    <dgm:cxn modelId="{6D00A0EC-30E4-4181-B280-AB2CE570AAD1}" type="presOf" srcId="{FB39D798-BA4D-4067-8CF1-6B77FE5EBAA4}" destId="{5DB450C7-4A06-417B-874E-A9A1F0DB37C1}" srcOrd="0" destOrd="0" presId="urn:microsoft.com/office/officeart/2005/8/layout/radial6"/>
    <dgm:cxn modelId="{D9F068FF-6B35-4CAF-9D9D-58854DB5A357}" type="presOf" srcId="{B8624F87-C207-46A3-9198-2E7AD2E9185C}" destId="{63267FF6-B3B4-4AE2-B7D0-9AF41B67923B}" srcOrd="0" destOrd="0" presId="urn:microsoft.com/office/officeart/2005/8/layout/radial6"/>
    <dgm:cxn modelId="{EA1AF89C-3CD8-46AB-8F62-32B40A22C612}" type="presParOf" srcId="{0098107C-415A-4102-8273-DB6FE03D40F5}" destId="{3552517D-F889-4F78-9F1A-1A0621B805F5}" srcOrd="0" destOrd="0" presId="urn:microsoft.com/office/officeart/2005/8/layout/radial6"/>
    <dgm:cxn modelId="{E652E2CE-169F-47D3-93E3-47FE1D1EAB6F}" type="presParOf" srcId="{0098107C-415A-4102-8273-DB6FE03D40F5}" destId="{601E12FA-69BA-433D-8A74-BB645069F796}" srcOrd="1" destOrd="0" presId="urn:microsoft.com/office/officeart/2005/8/layout/radial6"/>
    <dgm:cxn modelId="{289D3BDF-1EEF-4ED0-B787-DDC7B0A1CF1C}" type="presParOf" srcId="{0098107C-415A-4102-8273-DB6FE03D40F5}" destId="{FE303085-B71F-4C4A-AC04-CC8E59F5BD6A}" srcOrd="2" destOrd="0" presId="urn:microsoft.com/office/officeart/2005/8/layout/radial6"/>
    <dgm:cxn modelId="{7452CA23-8068-4058-9872-CC4A87ABFEFE}" type="presParOf" srcId="{0098107C-415A-4102-8273-DB6FE03D40F5}" destId="{4293D907-DC81-4AB0-8124-7927C8DCD633}" srcOrd="3" destOrd="0" presId="urn:microsoft.com/office/officeart/2005/8/layout/radial6"/>
    <dgm:cxn modelId="{BE6B404D-A4C4-4989-8B2A-4951A994C1A8}" type="presParOf" srcId="{0098107C-415A-4102-8273-DB6FE03D40F5}" destId="{9B14338E-4B28-4AC8-85AD-2D014B3B5ADE}" srcOrd="4" destOrd="0" presId="urn:microsoft.com/office/officeart/2005/8/layout/radial6"/>
    <dgm:cxn modelId="{F373F825-D63A-47CD-8C78-ACA1BCA70302}" type="presParOf" srcId="{0098107C-415A-4102-8273-DB6FE03D40F5}" destId="{F9D129DC-CB30-4044-B7A2-9A53C64209B4}" srcOrd="5" destOrd="0" presId="urn:microsoft.com/office/officeart/2005/8/layout/radial6"/>
    <dgm:cxn modelId="{1D0773EE-5FC7-4A7E-8C4D-C5BA5DA52368}" type="presParOf" srcId="{0098107C-415A-4102-8273-DB6FE03D40F5}" destId="{79D0338F-80C8-48FF-8008-DAF243444B23}" srcOrd="6" destOrd="0" presId="urn:microsoft.com/office/officeart/2005/8/layout/radial6"/>
    <dgm:cxn modelId="{0123A7D0-DDF8-4D18-ADCA-01C9E26171BA}" type="presParOf" srcId="{0098107C-415A-4102-8273-DB6FE03D40F5}" destId="{70F3BB70-6E67-4920-96FC-4A15515FE7C0}" srcOrd="7" destOrd="0" presId="urn:microsoft.com/office/officeart/2005/8/layout/radial6"/>
    <dgm:cxn modelId="{FABAB57C-8C3D-4AEC-893A-25E258CF9C48}" type="presParOf" srcId="{0098107C-415A-4102-8273-DB6FE03D40F5}" destId="{B293D45E-4D0D-4C58-BA6B-6D97A3468B71}" srcOrd="8" destOrd="0" presId="urn:microsoft.com/office/officeart/2005/8/layout/radial6"/>
    <dgm:cxn modelId="{06E3152C-F496-47F4-98A0-48A4BF3625A2}" type="presParOf" srcId="{0098107C-415A-4102-8273-DB6FE03D40F5}" destId="{0E1DB3C1-EC5E-456F-B2D7-25BD051A0263}" srcOrd="9" destOrd="0" presId="urn:microsoft.com/office/officeart/2005/8/layout/radial6"/>
    <dgm:cxn modelId="{119AF944-0D6F-43FA-BA6D-254401F4EEDD}" type="presParOf" srcId="{0098107C-415A-4102-8273-DB6FE03D40F5}" destId="{63267FF6-B3B4-4AE2-B7D0-9AF41B67923B}" srcOrd="10" destOrd="0" presId="urn:microsoft.com/office/officeart/2005/8/layout/radial6"/>
    <dgm:cxn modelId="{3949575E-D35C-4FF8-B18D-6482B9CB0D84}" type="presParOf" srcId="{0098107C-415A-4102-8273-DB6FE03D40F5}" destId="{3BF87F2F-E11D-4B4F-8CDA-D1B9EFC2B92B}" srcOrd="11" destOrd="0" presId="urn:microsoft.com/office/officeart/2005/8/layout/radial6"/>
    <dgm:cxn modelId="{8DB45489-C22E-4D03-B12F-E454713F2E18}" type="presParOf" srcId="{0098107C-415A-4102-8273-DB6FE03D40F5}" destId="{64C48C95-053F-4B08-A732-7BB07606018C}" srcOrd="12" destOrd="0" presId="urn:microsoft.com/office/officeart/2005/8/layout/radial6"/>
    <dgm:cxn modelId="{3707460A-3404-4C40-AFE3-B007FBE655C0}" type="presParOf" srcId="{0098107C-415A-4102-8273-DB6FE03D40F5}" destId="{E69536F2-6759-42A3-AAD9-56C9C7845DD8}" srcOrd="13" destOrd="0" presId="urn:microsoft.com/office/officeart/2005/8/layout/radial6"/>
    <dgm:cxn modelId="{033502B0-FF4A-4634-93AC-4BDF73122446}" type="presParOf" srcId="{0098107C-415A-4102-8273-DB6FE03D40F5}" destId="{6E0CECF4-E1BE-4278-ABDD-F2A670B02BB9}" srcOrd="14" destOrd="0" presId="urn:microsoft.com/office/officeart/2005/8/layout/radial6"/>
    <dgm:cxn modelId="{556D6C4C-055E-48C1-81D7-706A91D6194A}" type="presParOf" srcId="{0098107C-415A-4102-8273-DB6FE03D40F5}" destId="{5DB450C7-4A06-417B-874E-A9A1F0DB37C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450C7-4A06-417B-874E-A9A1F0DB37C1}">
      <dsp:nvSpPr>
        <dsp:cNvPr id="0" name=""/>
        <dsp:cNvSpPr/>
      </dsp:nvSpPr>
      <dsp:spPr>
        <a:xfrm>
          <a:off x="3604327" y="686101"/>
          <a:ext cx="4576944" cy="4576944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48C95-053F-4B08-A732-7BB07606018C}">
      <dsp:nvSpPr>
        <dsp:cNvPr id="0" name=""/>
        <dsp:cNvSpPr/>
      </dsp:nvSpPr>
      <dsp:spPr>
        <a:xfrm>
          <a:off x="3604327" y="686101"/>
          <a:ext cx="4576944" cy="4576944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DB3C1-EC5E-456F-B2D7-25BD051A0263}">
      <dsp:nvSpPr>
        <dsp:cNvPr id="0" name=""/>
        <dsp:cNvSpPr/>
      </dsp:nvSpPr>
      <dsp:spPr>
        <a:xfrm>
          <a:off x="3604327" y="686101"/>
          <a:ext cx="4576944" cy="4576944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338F-80C8-48FF-8008-DAF243444B23}">
      <dsp:nvSpPr>
        <dsp:cNvPr id="0" name=""/>
        <dsp:cNvSpPr/>
      </dsp:nvSpPr>
      <dsp:spPr>
        <a:xfrm>
          <a:off x="3604327" y="686101"/>
          <a:ext cx="4576944" cy="4576944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D907-DC81-4AB0-8124-7927C8DCD633}">
      <dsp:nvSpPr>
        <dsp:cNvPr id="0" name=""/>
        <dsp:cNvSpPr/>
      </dsp:nvSpPr>
      <dsp:spPr>
        <a:xfrm>
          <a:off x="3604327" y="686101"/>
          <a:ext cx="4576944" cy="4576944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2517D-F889-4F78-9F1A-1A0621B805F5}">
      <dsp:nvSpPr>
        <dsp:cNvPr id="0" name=""/>
        <dsp:cNvSpPr/>
      </dsp:nvSpPr>
      <dsp:spPr>
        <a:xfrm>
          <a:off x="4839692" y="1921466"/>
          <a:ext cx="2106215" cy="2106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Intern Success</a:t>
          </a:r>
        </a:p>
      </dsp:txBody>
      <dsp:txXfrm>
        <a:off x="5148140" y="2229914"/>
        <a:ext cx="1489319" cy="1489319"/>
      </dsp:txXfrm>
    </dsp:sp>
    <dsp:sp modelId="{601E12FA-69BA-433D-8A74-BB645069F796}">
      <dsp:nvSpPr>
        <dsp:cNvPr id="0" name=""/>
        <dsp:cNvSpPr/>
      </dsp:nvSpPr>
      <dsp:spPr>
        <a:xfrm>
          <a:off x="5155624" y="2002"/>
          <a:ext cx="1474350" cy="1474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 Liaison</a:t>
          </a:r>
        </a:p>
      </dsp:txBody>
      <dsp:txXfrm>
        <a:off x="5371538" y="217916"/>
        <a:ext cx="1042522" cy="1042522"/>
      </dsp:txXfrm>
    </dsp:sp>
    <dsp:sp modelId="{9B14338E-4B28-4AC8-85AD-2D014B3B5ADE}">
      <dsp:nvSpPr>
        <dsp:cNvPr id="0" name=""/>
        <dsp:cNvSpPr/>
      </dsp:nvSpPr>
      <dsp:spPr>
        <a:xfrm>
          <a:off x="7281612" y="1546623"/>
          <a:ext cx="1474350" cy="1474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Workplace Mentors</a:t>
          </a:r>
        </a:p>
      </dsp:txBody>
      <dsp:txXfrm>
        <a:off x="7497526" y="1762537"/>
        <a:ext cx="1042522" cy="1042522"/>
      </dsp:txXfrm>
    </dsp:sp>
    <dsp:sp modelId="{70F3BB70-6E67-4920-96FC-4A15515FE7C0}">
      <dsp:nvSpPr>
        <dsp:cNvPr id="0" name=""/>
        <dsp:cNvSpPr/>
      </dsp:nvSpPr>
      <dsp:spPr>
        <a:xfrm>
          <a:off x="6469557" y="4045871"/>
          <a:ext cx="1474350" cy="14743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Dedicated Classroom</a:t>
          </a:r>
        </a:p>
      </dsp:txBody>
      <dsp:txXfrm>
        <a:off x="6685471" y="4261785"/>
        <a:ext cx="1042522" cy="1042522"/>
      </dsp:txXfrm>
    </dsp:sp>
    <dsp:sp modelId="{63267FF6-B3B4-4AE2-B7D0-9AF41B67923B}">
      <dsp:nvSpPr>
        <dsp:cNvPr id="0" name=""/>
        <dsp:cNvSpPr/>
      </dsp:nvSpPr>
      <dsp:spPr>
        <a:xfrm>
          <a:off x="3841691" y="4045871"/>
          <a:ext cx="1474350" cy="14743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Steering Committee</a:t>
          </a:r>
        </a:p>
      </dsp:txBody>
      <dsp:txXfrm>
        <a:off x="4057605" y="4261785"/>
        <a:ext cx="1042522" cy="1042522"/>
      </dsp:txXfrm>
    </dsp:sp>
    <dsp:sp modelId="{E69536F2-6759-42A3-AAD9-56C9C7845DD8}">
      <dsp:nvSpPr>
        <dsp:cNvPr id="0" name=""/>
        <dsp:cNvSpPr/>
      </dsp:nvSpPr>
      <dsp:spPr>
        <a:xfrm>
          <a:off x="3029636" y="1546623"/>
          <a:ext cx="1474350" cy="14743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Intern Selection</a:t>
          </a:r>
        </a:p>
      </dsp:txBody>
      <dsp:txXfrm>
        <a:off x="3245550" y="1762537"/>
        <a:ext cx="1042522" cy="1042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4725-FF3C-4209-B364-3816303D4E1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C276-0492-47CA-975D-14B7294A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1" y="5461001"/>
            <a:ext cx="11798299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26" y="394585"/>
            <a:ext cx="7793147" cy="30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11684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5588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rgbClr val="FF0F00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rgbClr val="FF0F00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rgbClr val="FF0F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rgbClr val="FF0F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99200" y="1193804"/>
            <a:ext cx="5588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2209801"/>
            <a:ext cx="52832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5562600"/>
            <a:ext cx="53848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445001"/>
            <a:ext cx="52832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304801"/>
            <a:ext cx="4330417" cy="12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67200" y="3874770"/>
            <a:ext cx="79248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68800" y="3962400"/>
            <a:ext cx="7620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3322320"/>
            <a:ext cx="446024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0" y="6101077"/>
            <a:ext cx="822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11684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rgbClr val="FF0F00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rgbClr val="FF0F00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rgbClr val="FF0F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rgbClr val="FF0F00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" y="6152267"/>
            <a:ext cx="247452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10327"/>
            <a:ext cx="28448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humanservices/ds/vocational-rehabilitation/transition-services/project-search.html" TargetMode="External"/><Relationship Id="rId2" Type="http://schemas.openxmlformats.org/officeDocument/2006/relationships/hyperlink" Target="https://www.projectsearch.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n.gov/humanservices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Blake.A.Shearer@tn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channel5.com/news/cerebral-palsy-autism-blindness-dont-keep-interns-from-job-opportunities-at-vanderbilt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Tennessee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Blake Shearer | VR Transition Director | Aug. 2021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27BC-D51E-4240-94CA-3C80A646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Program Statistics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EF1D72-DAF6-4A17-86B7-ABE77A9FB496}"/>
              </a:ext>
            </a:extLst>
          </p:cNvPr>
          <p:cNvGrpSpPr/>
          <p:nvPr/>
        </p:nvGrpSpPr>
        <p:grpSpPr>
          <a:xfrm>
            <a:off x="1752600" y="1212144"/>
            <a:ext cx="8686800" cy="5410200"/>
            <a:chOff x="228600" y="1193800"/>
            <a:chExt cx="8763000" cy="495776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8C46FC-8855-42B2-9A41-D73AD0BE929F}"/>
                </a:ext>
              </a:extLst>
            </p:cNvPr>
            <p:cNvSpPr/>
            <p:nvPr/>
          </p:nvSpPr>
          <p:spPr>
            <a:xfrm>
              <a:off x="3514725" y="1193800"/>
              <a:ext cx="2190750" cy="1239440"/>
            </a:xfrm>
            <a:custGeom>
              <a:avLst/>
              <a:gdLst>
                <a:gd name="connsiteX0" fmla="*/ 0 w 2190750"/>
                <a:gd name="connsiteY0" fmla="*/ 1239440 h 1239440"/>
                <a:gd name="connsiteX1" fmla="*/ 1095375 w 2190750"/>
                <a:gd name="connsiteY1" fmla="*/ 0 h 1239440"/>
                <a:gd name="connsiteX2" fmla="*/ 1095375 w 2190750"/>
                <a:gd name="connsiteY2" fmla="*/ 0 h 1239440"/>
                <a:gd name="connsiteX3" fmla="*/ 2190750 w 2190750"/>
                <a:gd name="connsiteY3" fmla="*/ 1239440 h 1239440"/>
                <a:gd name="connsiteX4" fmla="*/ 0 w 219075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0" h="1239440">
                  <a:moveTo>
                    <a:pt x="0" y="1239440"/>
                  </a:moveTo>
                  <a:lnTo>
                    <a:pt x="1095375" y="0"/>
                  </a:lnTo>
                  <a:lnTo>
                    <a:pt x="1095375" y="0"/>
                  </a:lnTo>
                  <a:lnTo>
                    <a:pt x="219075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</a:p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Counties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CA77B7-E0FB-4433-8054-C91FA5CB44FD}"/>
                </a:ext>
              </a:extLst>
            </p:cNvPr>
            <p:cNvSpPr/>
            <p:nvPr/>
          </p:nvSpPr>
          <p:spPr>
            <a:xfrm>
              <a:off x="2419350" y="2433240"/>
              <a:ext cx="4381500" cy="1239440"/>
            </a:xfrm>
            <a:custGeom>
              <a:avLst/>
              <a:gdLst>
                <a:gd name="connsiteX0" fmla="*/ 0 w 4381500"/>
                <a:gd name="connsiteY0" fmla="*/ 1239440 h 1239440"/>
                <a:gd name="connsiteX1" fmla="*/ 1095380 w 4381500"/>
                <a:gd name="connsiteY1" fmla="*/ 0 h 1239440"/>
                <a:gd name="connsiteX2" fmla="*/ 3286120 w 4381500"/>
                <a:gd name="connsiteY2" fmla="*/ 0 h 1239440"/>
                <a:gd name="connsiteX3" fmla="*/ 4381500 w 4381500"/>
                <a:gd name="connsiteY3" fmla="*/ 1239440 h 1239440"/>
                <a:gd name="connsiteX4" fmla="*/ 0 w 438150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0" h="1239440">
                  <a:moveTo>
                    <a:pt x="0" y="1239440"/>
                  </a:moveTo>
                  <a:lnTo>
                    <a:pt x="1095380" y="0"/>
                  </a:lnTo>
                  <a:lnTo>
                    <a:pt x="3286120" y="0"/>
                  </a:lnTo>
                  <a:lnTo>
                    <a:pt x="438150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07402" tIns="40640" rIns="807403" bIns="4064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 Program Sites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E558FC-323B-4F48-AEB5-4CA7F540D820}"/>
                </a:ext>
              </a:extLst>
            </p:cNvPr>
            <p:cNvSpPr/>
            <p:nvPr/>
          </p:nvSpPr>
          <p:spPr>
            <a:xfrm>
              <a:off x="1323974" y="3672681"/>
              <a:ext cx="6572250" cy="1239440"/>
            </a:xfrm>
            <a:custGeom>
              <a:avLst/>
              <a:gdLst>
                <a:gd name="connsiteX0" fmla="*/ 0 w 6572250"/>
                <a:gd name="connsiteY0" fmla="*/ 1239440 h 1239440"/>
                <a:gd name="connsiteX1" fmla="*/ 1095380 w 6572250"/>
                <a:gd name="connsiteY1" fmla="*/ 0 h 1239440"/>
                <a:gd name="connsiteX2" fmla="*/ 5476870 w 6572250"/>
                <a:gd name="connsiteY2" fmla="*/ 0 h 1239440"/>
                <a:gd name="connsiteX3" fmla="*/ 6572250 w 6572250"/>
                <a:gd name="connsiteY3" fmla="*/ 1239440 h 1239440"/>
                <a:gd name="connsiteX4" fmla="*/ 0 w 657225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2250" h="1239440">
                  <a:moveTo>
                    <a:pt x="0" y="1239440"/>
                  </a:moveTo>
                  <a:lnTo>
                    <a:pt x="1095380" y="0"/>
                  </a:lnTo>
                  <a:lnTo>
                    <a:pt x="5476870" y="0"/>
                  </a:lnTo>
                  <a:lnTo>
                    <a:pt x="657225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95864" tIns="45720" rIns="1195864" bIns="4572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597 People Served (Since 2012)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D41D95-1A37-424F-87D5-A9BEBD7AD907}"/>
                </a:ext>
              </a:extLst>
            </p:cNvPr>
            <p:cNvSpPr/>
            <p:nvPr/>
          </p:nvSpPr>
          <p:spPr>
            <a:xfrm>
              <a:off x="228600" y="4912122"/>
              <a:ext cx="8763000" cy="1239440"/>
            </a:xfrm>
            <a:custGeom>
              <a:avLst/>
              <a:gdLst>
                <a:gd name="connsiteX0" fmla="*/ 0 w 8763000"/>
                <a:gd name="connsiteY0" fmla="*/ 1239440 h 1239440"/>
                <a:gd name="connsiteX1" fmla="*/ 1095380 w 8763000"/>
                <a:gd name="connsiteY1" fmla="*/ 0 h 1239440"/>
                <a:gd name="connsiteX2" fmla="*/ 7667620 w 8763000"/>
                <a:gd name="connsiteY2" fmla="*/ 0 h 1239440"/>
                <a:gd name="connsiteX3" fmla="*/ 8763000 w 8763000"/>
                <a:gd name="connsiteY3" fmla="*/ 1239440 h 1239440"/>
                <a:gd name="connsiteX4" fmla="*/ 0 w 876300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0" h="1239440">
                  <a:moveTo>
                    <a:pt x="0" y="1239440"/>
                  </a:moveTo>
                  <a:lnTo>
                    <a:pt x="1095380" y="0"/>
                  </a:lnTo>
                  <a:lnTo>
                    <a:pt x="7667620" y="0"/>
                  </a:lnTo>
                  <a:lnTo>
                    <a:pt x="876300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579244" tIns="45720" rIns="1579246" bIns="4572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Fantastic Employment Outcomes!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84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DBD19-BE3F-46C6-8A93-7E008BB40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244C14-BCB0-4381-9267-8231C6962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2C11F-EA31-4F62-A99B-42FA0DDA8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A550C-F04F-4F72-A7A5-C468B70DB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88F0-A766-4934-97B2-6DF74068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 Project SEARCH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1064-B8B5-46CE-BAA6-6E2B5567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5588000" cy="49584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School-Based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BlueCross BlueShield – Chattanooga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Embassy Suites – Murfreesboro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Embassy Suites – Nashville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Bonheur Children’s Hospital – Memphis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Maryville College – Maryville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Methodist North Hospital - Memphis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Parkwest Medical Center – Knoxville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Sheraton Hotel – Memphis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Tennova – Clarksville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Peabody – Memphis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Welch College* - Gallatin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 TN Healthcare – Jackson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Wilderness in the Smokies – Pigeon Forge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7C29E-0996-45E4-92A7-04013F51D6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200" y="990600"/>
            <a:ext cx="5588000" cy="49584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Adult Model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Amerigroup – Nashville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East TN Children’s Hospital – Knoxville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TN Medical Center – Knoxville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Vanderbilt Children’s Hospital - Nashville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22CB-EBB6-4EF9-BABE-42B284EE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Intern Class (1 of 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8529CD-B666-41BB-B9EC-A5F43AFEB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30947"/>
              </p:ext>
            </p:extLst>
          </p:nvPr>
        </p:nvGraphicFramePr>
        <p:xfrm>
          <a:off x="203200" y="1219200"/>
          <a:ext cx="5663028" cy="4881998"/>
        </p:xfrm>
        <a:graphic>
          <a:graphicData uri="http://schemas.openxmlformats.org/drawingml/2006/table">
            <a:tbl>
              <a:tblPr firstRow="1" bandRow="1"/>
              <a:tblGrid>
                <a:gridCol w="2831514">
                  <a:extLst>
                    <a:ext uri="{9D8B030D-6E8A-4147-A177-3AD203B41FA5}">
                      <a16:colId xmlns:a16="http://schemas.microsoft.com/office/drawing/2014/main" val="607903617"/>
                    </a:ext>
                  </a:extLst>
                </a:gridCol>
                <a:gridCol w="2831514">
                  <a:extLst>
                    <a:ext uri="{9D8B030D-6E8A-4147-A177-3AD203B41FA5}">
                      <a16:colId xmlns:a16="http://schemas.microsoft.com/office/drawing/2014/main" val="882048340"/>
                    </a:ext>
                  </a:extLst>
                </a:gridCol>
              </a:tblGrid>
              <a:tr h="513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Host Site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# of Interns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796009"/>
                  </a:ext>
                </a:extLst>
              </a:tr>
              <a:tr h="412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Amerigroup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Hiatus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70985"/>
                  </a:ext>
                </a:extLst>
              </a:tr>
              <a:tr h="599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BlueCross Blue Shield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53320"/>
                  </a:ext>
                </a:extLst>
              </a:tr>
              <a:tr h="715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East TN Children’s Hospital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71381"/>
                  </a:ext>
                </a:extLst>
              </a:tr>
              <a:tr h="719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Embassy Suites – Murfreesboro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33862"/>
                  </a:ext>
                </a:extLst>
              </a:tr>
              <a:tr h="715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Embassy Suites - Nashville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22973"/>
                  </a:ext>
                </a:extLst>
              </a:tr>
              <a:tr h="719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Le Bonheur Children’s Hospital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83330"/>
                  </a:ext>
                </a:extLst>
              </a:tr>
              <a:tr h="487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Maryville College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5544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30C69F4-DC44-490B-B7BF-3757D2C2D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37864"/>
              </p:ext>
            </p:extLst>
          </p:nvPr>
        </p:nvGraphicFramePr>
        <p:xfrm>
          <a:off x="6259312" y="1228486"/>
          <a:ext cx="5663028" cy="4881996"/>
        </p:xfrm>
        <a:graphic>
          <a:graphicData uri="http://schemas.openxmlformats.org/drawingml/2006/table">
            <a:tbl>
              <a:tblPr firstRow="1" bandRow="1"/>
              <a:tblGrid>
                <a:gridCol w="2831514">
                  <a:extLst>
                    <a:ext uri="{9D8B030D-6E8A-4147-A177-3AD203B41FA5}">
                      <a16:colId xmlns:a16="http://schemas.microsoft.com/office/drawing/2014/main" val="607903617"/>
                    </a:ext>
                  </a:extLst>
                </a:gridCol>
                <a:gridCol w="2831514">
                  <a:extLst>
                    <a:ext uri="{9D8B030D-6E8A-4147-A177-3AD203B41FA5}">
                      <a16:colId xmlns:a16="http://schemas.microsoft.com/office/drawing/2014/main" val="882048340"/>
                    </a:ext>
                  </a:extLst>
                </a:gridCol>
              </a:tblGrid>
              <a:tr h="59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Host Site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# of Interns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796009"/>
                  </a:ext>
                </a:extLst>
              </a:tr>
              <a:tr h="71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Methodist North Hospital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70985"/>
                  </a:ext>
                </a:extLst>
              </a:tr>
              <a:tr h="59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/>
                        <a:t>Parkwest</a:t>
                      </a:r>
                      <a:r>
                        <a:rPr lang="en-US" sz="1800" dirty="0"/>
                        <a:t> Medical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53320"/>
                  </a:ext>
                </a:extLst>
              </a:tr>
              <a:tr h="59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Sheraton Hotel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71381"/>
                  </a:ext>
                </a:extLst>
              </a:tr>
              <a:tr h="605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Tennova Healthcare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33862"/>
                  </a:ext>
                </a:extLst>
              </a:tr>
              <a:tr h="59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The Peabody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22973"/>
                  </a:ext>
                </a:extLst>
              </a:tr>
              <a:tr h="59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UT Medical Center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83330"/>
                  </a:ext>
                </a:extLst>
              </a:tr>
              <a:tr h="59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Vanderbilt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5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9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432E-A09F-4600-A090-F459B65F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Intern Class (2 of 2)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AA33563-2045-47A5-B02D-EE39B42A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56338"/>
              </p:ext>
            </p:extLst>
          </p:nvPr>
        </p:nvGraphicFramePr>
        <p:xfrm>
          <a:off x="203200" y="1219200"/>
          <a:ext cx="6067866" cy="4106022"/>
        </p:xfrm>
        <a:graphic>
          <a:graphicData uri="http://schemas.openxmlformats.org/drawingml/2006/table">
            <a:tbl>
              <a:tblPr firstRow="1" bandRow="1"/>
              <a:tblGrid>
                <a:gridCol w="3033933">
                  <a:extLst>
                    <a:ext uri="{9D8B030D-6E8A-4147-A177-3AD203B41FA5}">
                      <a16:colId xmlns:a16="http://schemas.microsoft.com/office/drawing/2014/main" val="607903617"/>
                    </a:ext>
                  </a:extLst>
                </a:gridCol>
                <a:gridCol w="3033933">
                  <a:extLst>
                    <a:ext uri="{9D8B030D-6E8A-4147-A177-3AD203B41FA5}">
                      <a16:colId xmlns:a16="http://schemas.microsoft.com/office/drawing/2014/main" val="882048340"/>
                    </a:ext>
                  </a:extLst>
                </a:gridCol>
              </a:tblGrid>
              <a:tr h="818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Host Site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# of Interns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796009"/>
                  </a:ext>
                </a:extLst>
              </a:tr>
              <a:tr h="818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Welch College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70985"/>
                  </a:ext>
                </a:extLst>
              </a:tr>
              <a:tr h="833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West TN Healthcare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53320"/>
                  </a:ext>
                </a:extLst>
              </a:tr>
              <a:tr h="818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Wilderness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71381"/>
                  </a:ext>
                </a:extLst>
              </a:tr>
              <a:tr h="818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91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49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1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0963-54B8-4F5E-8646-FBD2F475F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97263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8DF5-3A4E-48DE-BE30-5778EFE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Outcomes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612A96-E946-4004-B60B-60978A9EB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98664"/>
              </p:ext>
            </p:extLst>
          </p:nvPr>
        </p:nvGraphicFramePr>
        <p:xfrm>
          <a:off x="1104900" y="1295400"/>
          <a:ext cx="9982200" cy="4993707"/>
        </p:xfrm>
        <a:graphic>
          <a:graphicData uri="http://schemas.openxmlformats.org/drawingml/2006/table">
            <a:tbl>
              <a:tblPr firstRow="1" bandRow="1"/>
              <a:tblGrid>
                <a:gridCol w="1996440">
                  <a:extLst>
                    <a:ext uri="{9D8B030D-6E8A-4147-A177-3AD203B41FA5}">
                      <a16:colId xmlns:a16="http://schemas.microsoft.com/office/drawing/2014/main" val="494312131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4096814519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2896899795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152161743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1782092185"/>
                    </a:ext>
                  </a:extLst>
                </a:gridCol>
              </a:tblGrid>
              <a:tr h="1291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Outcomes Year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# Enrolled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# Withdrawn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% Employed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% Employed (PS Criteria)*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16101"/>
                  </a:ext>
                </a:extLst>
              </a:tr>
              <a:tr h="617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2019-20*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137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62.04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56.93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92429"/>
                  </a:ext>
                </a:extLst>
              </a:tr>
              <a:tr h="617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2018-19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97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81.44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73.20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29822"/>
                  </a:ext>
                </a:extLst>
              </a:tr>
              <a:tr h="617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2017-18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75.00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71.05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9653"/>
                  </a:ext>
                </a:extLst>
              </a:tr>
              <a:tr h="617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2016-17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83.75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67.50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60501"/>
                  </a:ext>
                </a:extLst>
              </a:tr>
              <a:tr h="617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2015-16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63.49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22.22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34551"/>
                  </a:ext>
                </a:extLst>
              </a:tr>
              <a:tr h="617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2014-15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61.82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14.55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615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8677F5-F3E0-447E-A56F-AB265293477E}"/>
              </a:ext>
            </a:extLst>
          </p:cNvPr>
          <p:cNvSpPr txBox="1"/>
          <p:nvPr/>
        </p:nvSpPr>
        <p:spPr>
          <a:xfrm>
            <a:off x="1104900" y="6289107"/>
            <a:ext cx="8953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Many sites closed due to COVID-19 and some interns are continuing  during the 2020-21 school year.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2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241883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192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056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41482" y="1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BF944-886D-469F-9B5B-126D8F90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0"/>
              </a:spcAft>
            </a:pPr>
            <a:fld id="{9A4E376E-51ED-9F48-AB0A-188F627C77F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45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06258" y="6115502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project search">
            <a:extLst>
              <a:ext uri="{FF2B5EF4-FFF2-40B4-BE49-F238E27FC236}">
                <a16:creationId xmlns:a16="http://schemas.microsoft.com/office/drawing/2014/main" id="{047E6841-9F77-40E7-9C48-51929C92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600" y="1609216"/>
            <a:ext cx="8178800" cy="36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27061" y="6453144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BF90-AC42-40D2-8AF0-75A0E487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Outcomes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0B58E9-A298-4A2F-B557-1F26CF655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83976"/>
              </p:ext>
            </p:extLst>
          </p:nvPr>
        </p:nvGraphicFramePr>
        <p:xfrm>
          <a:off x="1172306" y="1371600"/>
          <a:ext cx="9847388" cy="5029200"/>
        </p:xfrm>
        <a:graphic>
          <a:graphicData uri="http://schemas.openxmlformats.org/drawingml/2006/table">
            <a:tbl>
              <a:tblPr firstRow="1" bandRow="1"/>
              <a:tblGrid>
                <a:gridCol w="2461847">
                  <a:extLst>
                    <a:ext uri="{9D8B030D-6E8A-4147-A177-3AD203B41FA5}">
                      <a16:colId xmlns:a16="http://schemas.microsoft.com/office/drawing/2014/main" val="49431213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4096814519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2896899795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152161743"/>
                    </a:ext>
                  </a:extLst>
                </a:gridCol>
              </a:tblGrid>
              <a:tr h="1751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Outcomes Year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Interns w/ Job Records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Average Hours/Week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Average Hourly Wage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16101"/>
                  </a:ext>
                </a:extLst>
              </a:tr>
              <a:tr h="54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2019-20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27.46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$11.10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42442"/>
                  </a:ext>
                </a:extLst>
              </a:tr>
              <a:tr h="54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2018-19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73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25.49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$9.28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29822"/>
                  </a:ext>
                </a:extLst>
              </a:tr>
              <a:tr h="54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2017-18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26.03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$9.52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9653"/>
                  </a:ext>
                </a:extLst>
              </a:tr>
              <a:tr h="54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2016-17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67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24.99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$8.61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60501"/>
                  </a:ext>
                </a:extLst>
              </a:tr>
              <a:tr h="54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2015-16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40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25.19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$8.92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34551"/>
                  </a:ext>
                </a:extLst>
              </a:tr>
              <a:tr h="54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2014-15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34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23.97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$8.03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6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49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91D7-0CAC-4E20-AFFA-FE34AA043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Roles/Responsibilities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40385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00F-6ECB-4E9C-BA1B-74062DB4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Partnership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8A56A1-2CE7-4B8B-805A-212D57506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15204"/>
              </p:ext>
            </p:extLst>
          </p:nvPr>
        </p:nvGraphicFramePr>
        <p:xfrm>
          <a:off x="203200" y="1143000"/>
          <a:ext cx="11785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440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644-AB1C-4752-89CF-9C16947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Business Liaison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85BF-3577-4F23-B0EE-5DCD6E708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</a:rPr>
              <a:t>Works with the Steering Committee to recruit and select interns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</a:rPr>
              <a:t>Markets Project SEARCH throughout the host business and to like businesses as requested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</a:rPr>
              <a:t>Recruits departments to host internships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</a:rPr>
              <a:t>Helps the interns, instructor, and skills trainers be successful in the host business culture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</a:rPr>
              <a:t>Promotes hiring of interns for openings that are a good fit with their skills and interests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5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D14D-DE63-47DC-9E7D-7C21208A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Dept. Manager/Mentor/Co-Worker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6A47-5C7A-442F-840E-EF7D5167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Identifies orientation and safety training for the internship department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Determines tasks, quality, and productivity benchmarks for internship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Gives honest feedback to team members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Attends Employment Planning Meetings to give updates to the team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Advocates for job opportunities and hiring for open positions that are a good fit for interns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5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096B-D17E-44B1-8688-844B819A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Business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BE8C-3336-4CCC-8606-2927D995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83E42"/>
                </a:solidFill>
                <a:effectLst/>
              </a:rPr>
              <a:t>Access to a new, diverse, talent stream with skills that match labor needs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83E42"/>
                </a:solidFill>
                <a:effectLst/>
              </a:rPr>
              <a:t>Interns/ employees with disabilities who serve as role models for patients/customers, families, and associates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83E42"/>
                </a:solidFill>
                <a:effectLst/>
              </a:rPr>
              <a:t>Access to a demographic of the economy with intense buying power: people with disabilities represent one of the fastest growing market segments in the 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83E42"/>
                </a:solidFill>
                <a:effectLst/>
              </a:rPr>
              <a:t>Increased regional and national recognition through marketing of this unique program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83E42"/>
                </a:solidFill>
                <a:effectLst/>
              </a:rPr>
              <a:t>Dramatically improved performance and retention in some typically high-turnover, entry-level positions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83E42"/>
                </a:solidFill>
                <a:effectLst/>
              </a:rPr>
              <a:t>Long-term changes in business culture that have far-reaching positive effects on attitudes about hiring people with disabilities and the range of jobs in which they can be successful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2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5B1A-AD9A-4BAC-9531-845E802B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283A-B1C6-4929-B51E-6CF06593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this session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Explore the Project SEARCH website</a:t>
            </a:r>
          </a:p>
          <a:p>
            <a:r>
              <a:rPr lang="en-US" dirty="0">
                <a:sym typeface="Wingdings" panose="05000000000000000000" pitchFamily="2" charset="2"/>
              </a:rPr>
              <a:t>Identify your partners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Education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Vocational Rehabilitation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Community Rehabilitation Provider (VR can help with this)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Host Business</a:t>
            </a:r>
          </a:p>
          <a:p>
            <a:r>
              <a:rPr lang="en-US" dirty="0">
                <a:sym typeface="Wingdings" panose="05000000000000000000" pitchFamily="2" charset="2"/>
              </a:rPr>
              <a:t>Get buy-in from all stakeholders above</a:t>
            </a:r>
          </a:p>
          <a:p>
            <a:r>
              <a:rPr lang="en-US" dirty="0">
                <a:sym typeface="Wingdings" panose="05000000000000000000" pitchFamily="2" charset="2"/>
              </a:rPr>
              <a:t>Contact Tennessee’s statewide Project SEARCH coordinator </a:t>
            </a:r>
          </a:p>
          <a:p>
            <a:r>
              <a:rPr lang="en-US" dirty="0">
                <a:sym typeface="Wingdings" panose="05000000000000000000" pitchFamily="2" charset="2"/>
              </a:rPr>
              <a:t>Sign the licensing agreement and begin the training and preparation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1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ECB9-5FD6-4CF1-88AF-DEC91E7D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81FFA-1CED-46E7-A7D2-0327E1E8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National Project SEARCH</a:t>
            </a:r>
            <a:r>
              <a:rPr lang="en-US" sz="2800" baseline="30000" dirty="0"/>
              <a:t>® </a:t>
            </a:r>
            <a:r>
              <a:rPr lang="en-US" sz="2800" dirty="0"/>
              <a:t>National Website</a:t>
            </a:r>
          </a:p>
          <a:p>
            <a:pPr lvl="1"/>
            <a:r>
              <a:rPr lang="en-US" sz="2400" dirty="0">
                <a:hlinkClick r:id="rId2"/>
              </a:rPr>
              <a:t>https://www.projectsearch.us/</a:t>
            </a:r>
            <a:endParaRPr lang="en-US" sz="2400" dirty="0"/>
          </a:p>
          <a:p>
            <a:pPr lvl="1"/>
            <a:endParaRPr lang="en-US" dirty="0"/>
          </a:p>
          <a:p>
            <a:r>
              <a:rPr lang="en-US" sz="2800" dirty="0"/>
              <a:t>Tennessee Vocational Rehabilitation Website</a:t>
            </a:r>
          </a:p>
          <a:p>
            <a:pPr lvl="1"/>
            <a:r>
              <a:rPr lang="en-US" sz="2400" dirty="0">
                <a:hlinkClick r:id="rId3"/>
              </a:rPr>
              <a:t>https://www.tn.gov/humanservices/ds/vocational-rehabilitation/transition-services/project-search.html</a:t>
            </a:r>
            <a:endParaRPr lang="en-US" sz="2400" dirty="0"/>
          </a:p>
          <a:p>
            <a:pPr lvl="1"/>
            <a:r>
              <a:rPr lang="en-US" sz="2400" dirty="0"/>
              <a:t>Click Path: </a:t>
            </a:r>
            <a:r>
              <a:rPr lang="en-US" sz="2400" dirty="0">
                <a:hlinkClick r:id="rId4"/>
              </a:rPr>
              <a:t>https://www.tn.gov/humanservices.html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Disability Services  Vocational Rehabilitation  Transition Services  Project SEARCH</a:t>
            </a:r>
            <a:r>
              <a:rPr lang="en-US" sz="2400" baseline="30000" dirty="0">
                <a:sym typeface="Wingdings" panose="05000000000000000000" pitchFamily="2" charset="2"/>
              </a:rPr>
              <a:t>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08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4677-D0A5-4378-8F32-1518BE7F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2DB8-E0E1-4955-9495-88DF9DBBE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https://www.wate.com/news/positively-tennessee/intern-makes-mark-at-ut-medical-center-amid-pandemic-mentors-others-through-project-search-program/</a:t>
            </a:r>
          </a:p>
        </p:txBody>
      </p:sp>
    </p:spTree>
    <p:extLst>
      <p:ext uri="{BB962C8B-B14F-4D97-AF65-F5344CB8AC3E}">
        <p14:creationId xmlns:p14="http://schemas.microsoft.com/office/powerpoint/2010/main" val="2279059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FD51-A651-410A-8CA8-D1E8D4ED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1BD7-A5D5-45B6-998E-749060CE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Blake.A.Shearer@tn.gov</a:t>
            </a:r>
            <a:endParaRPr lang="en-US" sz="3600" dirty="0"/>
          </a:p>
          <a:p>
            <a:pPr lvl="1"/>
            <a:r>
              <a:rPr lang="en-US" sz="3200" dirty="0"/>
              <a:t>VR Transition Director</a:t>
            </a:r>
          </a:p>
          <a:p>
            <a:pPr lvl="1"/>
            <a:r>
              <a:rPr lang="en-US" sz="3200" dirty="0"/>
              <a:t>615-922-9014</a:t>
            </a:r>
          </a:p>
        </p:txBody>
      </p:sp>
      <p:pic>
        <p:nvPicPr>
          <p:cNvPr id="5" name="Picture 4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FE33EB13-FB14-412A-9642-E6C38D2B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48692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7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8159-0736-4E52-B5F1-DEB05BDF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SEARCH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6D51-1942-47E6-912F-DB5F0A04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goal is to prepare young people with significant disabilities for success in integrated, competitive employment.</a:t>
            </a:r>
          </a:p>
          <a:p>
            <a:pPr marL="0" indent="0" algn="ctr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Project SEARCH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Transition-to-Work Program is a unique, business-led, one-year employment preparation program that takes place entirely at the workplace. Total workplace immersion facilitates a seamless combination of classroom instruction, career exploration, and hands-on training through worksite rotations. The program culminates in individualized job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1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49A2-E9F3-4D49-A57E-1B1C5804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program year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C70C-4092-40B9-8C7D-1853368C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Interns: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Participate in an internship immersion program during their last year in high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Participate in 3 10-week internships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Gain competitive, marketable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Receive s</a:t>
            </a:r>
            <a:r>
              <a:rPr lang="en-US" sz="2400" dirty="0"/>
              <a:t>upport and instruction by a full-time special education instructor and skills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Mentored</a:t>
            </a:r>
            <a:r>
              <a:rPr lang="en-US" sz="2400" dirty="0"/>
              <a:t> by host business staff who guide the tasks to be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Practice employability and communication skills with internship department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resume of marketable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Gain employment in their communities using the skills they gain after the program concludes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8BE78-2AEB-4A8B-85D6-AE0CC512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 Title | Presenter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077AB4-10CC-4669-897F-653256F7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376E-51ED-9F48-AB0A-188F627C77F8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9B4AE-9BCD-4947-B465-D4EF8F688CED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Link to video and news story:</a:t>
            </a:r>
          </a:p>
          <a:p>
            <a:r>
              <a:rPr lang="en-US" dirty="0">
                <a:hlinkClick r:id="rId2"/>
              </a:rPr>
              <a:t>https://www.newschannel5.com/news/cerebral-palsy-autism-blindness-dont-keep-interns-from-job-opportunities-at-vanderbilt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9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EC6E-B1E2-4F66-BB85-0D93B5CF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Project SEARCH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EC80-6787-4C3E-8181-CCC4720C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Mirrors the local school calendar – 36 weeks in duration, excluding breaks.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19F04-964A-41E7-B2C5-CA747F235306}"/>
              </a:ext>
            </a:extLst>
          </p:cNvPr>
          <p:cNvGrpSpPr/>
          <p:nvPr/>
        </p:nvGrpSpPr>
        <p:grpSpPr>
          <a:xfrm>
            <a:off x="1219200" y="2438400"/>
            <a:ext cx="10179341" cy="2659578"/>
            <a:chOff x="1754927" y="2442278"/>
            <a:chExt cx="9061117" cy="23887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AC66D4-82A9-4BFA-B5AB-438203A3FADD}"/>
                </a:ext>
              </a:extLst>
            </p:cNvPr>
            <p:cNvGrpSpPr/>
            <p:nvPr/>
          </p:nvGrpSpPr>
          <p:grpSpPr>
            <a:xfrm>
              <a:off x="1754927" y="2442278"/>
              <a:ext cx="9061117" cy="2339929"/>
              <a:chOff x="-115365" y="2258959"/>
              <a:chExt cx="9424955" cy="2457171"/>
            </a:xfrm>
          </p:grpSpPr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76313A16-9B9F-4F79-8690-C5F78DC64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51" y="3040369"/>
                <a:ext cx="7780201" cy="30259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F620CE07-779D-4F5B-8FC4-C832D5E77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993" y="2730754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BF915491-9A5A-4C2A-BD79-A375975D6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8200" y="2744788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251F4C10-6F65-4183-BB5B-52B9D647C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01" y="2555080"/>
                <a:ext cx="0" cy="912812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84C64B63-13AA-49FC-924B-0EAAA65A5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6253" y="2599544"/>
                <a:ext cx="0" cy="912812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C2D2F930-D9CB-48B1-B157-6364CBCA7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5365" y="2258959"/>
                <a:ext cx="1836214" cy="3773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August</a:t>
                </a: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46366AA2-704B-44D7-9A30-A62085B2C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87588"/>
                <a:ext cx="1143001" cy="37737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June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23DC5436-8D24-4F52-B017-2656F82BC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184" y="3049531"/>
                <a:ext cx="1622566" cy="609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800" b="1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Internship 10 weeks</a:t>
                </a:r>
              </a:p>
            </p:txBody>
          </p:sp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68456EA9-5A2C-46F7-BF34-6A22DAA3D4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4608" y="3467892"/>
                <a:ext cx="1564982" cy="1248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Complete Program  &amp; Begin Work at Host Site or in Community </a:t>
                </a:r>
              </a:p>
            </p:txBody>
          </p:sp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7EBEF75F-A992-4BBD-BEA6-CE303861A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1305" y="3049531"/>
                <a:ext cx="1831278" cy="609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800" b="1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Internship 10 weeks</a:t>
                </a: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D88C7D99-28B1-4358-BBBD-5DF1A15AE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6620" y="3086757"/>
                <a:ext cx="1771593" cy="609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800" b="1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Internship 10 weeks</a:t>
                </a:r>
              </a:p>
            </p:txBody>
          </p:sp>
          <p:sp>
            <p:nvSpPr>
              <p:cNvPr id="18" name="AutoShape 15">
                <a:extLst>
                  <a:ext uri="{FF2B5EF4-FFF2-40B4-BE49-F238E27FC236}">
                    <a16:creationId xmlns:a16="http://schemas.microsoft.com/office/drawing/2014/main" id="{5B4C3673-B1EC-49C6-993F-A92E774CB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13" y="2889829"/>
                <a:ext cx="381001" cy="1066800"/>
              </a:xfrm>
              <a:prstGeom prst="upArrow">
                <a:avLst>
                  <a:gd name="adj1" fmla="val 50000"/>
                  <a:gd name="adj2" fmla="val 70000"/>
                </a:avLst>
              </a:prstGeom>
              <a:solidFill>
                <a:srgbClr val="00B05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endParaRPr lang="en-US" sz="27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C2E63687-840E-4E59-A258-0E84AFE0C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3810000"/>
                <a:ext cx="192149" cy="387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8F3FE5FE-385D-43D9-AE8C-C223AF7C4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742" y="3752333"/>
                <a:ext cx="1447811" cy="2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 Week</a:t>
                </a:r>
              </a:p>
            </p:txBody>
          </p:sp>
          <p:sp>
            <p:nvSpPr>
              <p:cNvPr id="21" name="Text Box 20">
                <a:extLst>
                  <a:ext uri="{FF2B5EF4-FFF2-40B4-BE49-F238E27FC236}">
                    <a16:creationId xmlns:a16="http://schemas.microsoft.com/office/drawing/2014/main" id="{0AFCF593-6327-490D-8BB4-569EF4254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546" y="3752333"/>
                <a:ext cx="1728837" cy="2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 Week</a:t>
                </a:r>
              </a:p>
            </p:txBody>
          </p:sp>
        </p:grp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D3AE9D0B-09A6-4AE9-8A3F-BED532A16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202" y="4167595"/>
              <a:ext cx="2093076" cy="663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Week Orientation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7F10F8-2AB6-4ACB-B12C-6AF230FAB4CF}"/>
              </a:ext>
            </a:extLst>
          </p:cNvPr>
          <p:cNvSpPr/>
          <p:nvPr/>
        </p:nvSpPr>
        <p:spPr>
          <a:xfrm>
            <a:off x="3504292" y="5127043"/>
            <a:ext cx="51765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lvl="0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1600" b="1" dirty="0">
                <a:solidFill>
                  <a:srgbClr val="002060"/>
                </a:solidFill>
              </a:rPr>
              <a:t>Regular </a:t>
            </a:r>
            <a:r>
              <a:rPr lang="en-US" sz="1600" b="1" i="1" dirty="0">
                <a:solidFill>
                  <a:srgbClr val="002060"/>
                </a:solidFill>
              </a:rPr>
              <a:t>Employment Planning Meetings 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</a:rPr>
              <a:t>       held twice each internship and led by the intern.   </a:t>
            </a:r>
          </a:p>
        </p:txBody>
      </p:sp>
    </p:spTree>
    <p:extLst>
      <p:ext uri="{BB962C8B-B14F-4D97-AF65-F5344CB8AC3E}">
        <p14:creationId xmlns:p14="http://schemas.microsoft.com/office/powerpoint/2010/main" val="5633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EF44-0BDF-49C1-95A3-A4C87643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Typical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1E91-7D58-40A4-BF9D-9BD74605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Schedule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8:00 Employability Skills Curriculum/Daily Agenda (in training room)   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9:00 Internship sites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11:30 Lunch 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12:00 Internship site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2:00 Review, Assess, Plan,(in training room)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2:30 Depart for home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8A40B-99CE-4B8C-885B-687C3CF7642E}"/>
              </a:ext>
            </a:extLst>
          </p:cNvPr>
          <p:cNvSpPr/>
          <p:nvPr/>
        </p:nvSpPr>
        <p:spPr>
          <a:xfrm>
            <a:off x="6782295" y="1714725"/>
            <a:ext cx="5093616" cy="3915912"/>
          </a:xfrm>
          <a:prstGeom prst="rect">
            <a:avLst/>
          </a:prstGeom>
          <a:solidFill>
            <a:srgbClr val="3E4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0A720-D9A8-4F8D-818F-471E6D8129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3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4070-BE97-488D-AEAD-9A96EE4FC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and State </a:t>
            </a:r>
            <a:r>
              <a:rPr lang="en-US" dirty="0" err="1"/>
              <a:t>Statisitcs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0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1DA3-FDF6-46CC-9F62-9D68B9F0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Program Statistics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D43D35-0330-48B6-AB3D-33CE74188D60}"/>
              </a:ext>
            </a:extLst>
          </p:cNvPr>
          <p:cNvGrpSpPr/>
          <p:nvPr/>
        </p:nvGrpSpPr>
        <p:grpSpPr>
          <a:xfrm>
            <a:off x="1943100" y="1143000"/>
            <a:ext cx="8305800" cy="5410200"/>
            <a:chOff x="228600" y="1193800"/>
            <a:chExt cx="8763000" cy="495776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FA9B9A-43ED-41FD-9936-6178F32C8C96}"/>
                </a:ext>
              </a:extLst>
            </p:cNvPr>
            <p:cNvSpPr/>
            <p:nvPr/>
          </p:nvSpPr>
          <p:spPr>
            <a:xfrm>
              <a:off x="3514725" y="1193800"/>
              <a:ext cx="2190750" cy="1239440"/>
            </a:xfrm>
            <a:custGeom>
              <a:avLst/>
              <a:gdLst>
                <a:gd name="connsiteX0" fmla="*/ 0 w 2190750"/>
                <a:gd name="connsiteY0" fmla="*/ 1239440 h 1239440"/>
                <a:gd name="connsiteX1" fmla="*/ 1095375 w 2190750"/>
                <a:gd name="connsiteY1" fmla="*/ 0 h 1239440"/>
                <a:gd name="connsiteX2" fmla="*/ 1095375 w 2190750"/>
                <a:gd name="connsiteY2" fmla="*/ 0 h 1239440"/>
                <a:gd name="connsiteX3" fmla="*/ 2190750 w 2190750"/>
                <a:gd name="connsiteY3" fmla="*/ 1239440 h 1239440"/>
                <a:gd name="connsiteX4" fmla="*/ 0 w 219075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0" h="1239440">
                  <a:moveTo>
                    <a:pt x="0" y="1239440"/>
                  </a:moveTo>
                  <a:lnTo>
                    <a:pt x="1095375" y="0"/>
                  </a:lnTo>
                  <a:lnTo>
                    <a:pt x="1095375" y="0"/>
                  </a:lnTo>
                  <a:lnTo>
                    <a:pt x="219075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</a:p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F3248A-E56E-41E3-B3B6-4F55690B7DD6}"/>
                </a:ext>
              </a:extLst>
            </p:cNvPr>
            <p:cNvSpPr/>
            <p:nvPr/>
          </p:nvSpPr>
          <p:spPr>
            <a:xfrm>
              <a:off x="2419350" y="2433240"/>
              <a:ext cx="4381500" cy="1239440"/>
            </a:xfrm>
            <a:custGeom>
              <a:avLst/>
              <a:gdLst>
                <a:gd name="connsiteX0" fmla="*/ 0 w 4381500"/>
                <a:gd name="connsiteY0" fmla="*/ 1239440 h 1239440"/>
                <a:gd name="connsiteX1" fmla="*/ 1095380 w 4381500"/>
                <a:gd name="connsiteY1" fmla="*/ 0 h 1239440"/>
                <a:gd name="connsiteX2" fmla="*/ 3286120 w 4381500"/>
                <a:gd name="connsiteY2" fmla="*/ 0 h 1239440"/>
                <a:gd name="connsiteX3" fmla="*/ 4381500 w 4381500"/>
                <a:gd name="connsiteY3" fmla="*/ 1239440 h 1239440"/>
                <a:gd name="connsiteX4" fmla="*/ 0 w 438150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0" h="1239440">
                  <a:moveTo>
                    <a:pt x="0" y="1239440"/>
                  </a:moveTo>
                  <a:lnTo>
                    <a:pt x="1095380" y="0"/>
                  </a:lnTo>
                  <a:lnTo>
                    <a:pt x="3286120" y="0"/>
                  </a:lnTo>
                  <a:lnTo>
                    <a:pt x="438150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07402" tIns="40640" rIns="807403" bIns="4064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 U.S. States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130F84-B286-49F0-B714-F1BBA7653620}"/>
                </a:ext>
              </a:extLst>
            </p:cNvPr>
            <p:cNvSpPr/>
            <p:nvPr/>
          </p:nvSpPr>
          <p:spPr>
            <a:xfrm>
              <a:off x="1323974" y="3672681"/>
              <a:ext cx="6572250" cy="1239440"/>
            </a:xfrm>
            <a:custGeom>
              <a:avLst/>
              <a:gdLst>
                <a:gd name="connsiteX0" fmla="*/ 0 w 6572250"/>
                <a:gd name="connsiteY0" fmla="*/ 1239440 h 1239440"/>
                <a:gd name="connsiteX1" fmla="*/ 1095380 w 6572250"/>
                <a:gd name="connsiteY1" fmla="*/ 0 h 1239440"/>
                <a:gd name="connsiteX2" fmla="*/ 5476870 w 6572250"/>
                <a:gd name="connsiteY2" fmla="*/ 0 h 1239440"/>
                <a:gd name="connsiteX3" fmla="*/ 6572250 w 6572250"/>
                <a:gd name="connsiteY3" fmla="*/ 1239440 h 1239440"/>
                <a:gd name="connsiteX4" fmla="*/ 0 w 657225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2250" h="1239440">
                  <a:moveTo>
                    <a:pt x="0" y="1239440"/>
                  </a:moveTo>
                  <a:lnTo>
                    <a:pt x="1095380" y="0"/>
                  </a:lnTo>
                  <a:lnTo>
                    <a:pt x="5476870" y="0"/>
                  </a:lnTo>
                  <a:lnTo>
                    <a:pt x="657225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95864" tIns="45720" rIns="1195864" bIns="4572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628 Program Sites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46B6FF-DD47-4646-A922-412C9876B200}"/>
                </a:ext>
              </a:extLst>
            </p:cNvPr>
            <p:cNvSpPr/>
            <p:nvPr/>
          </p:nvSpPr>
          <p:spPr>
            <a:xfrm>
              <a:off x="228600" y="4912122"/>
              <a:ext cx="8763000" cy="1239440"/>
            </a:xfrm>
            <a:custGeom>
              <a:avLst/>
              <a:gdLst>
                <a:gd name="connsiteX0" fmla="*/ 0 w 8763000"/>
                <a:gd name="connsiteY0" fmla="*/ 1239440 h 1239440"/>
                <a:gd name="connsiteX1" fmla="*/ 1095380 w 8763000"/>
                <a:gd name="connsiteY1" fmla="*/ 0 h 1239440"/>
                <a:gd name="connsiteX2" fmla="*/ 7667620 w 8763000"/>
                <a:gd name="connsiteY2" fmla="*/ 0 h 1239440"/>
                <a:gd name="connsiteX3" fmla="*/ 8763000 w 8763000"/>
                <a:gd name="connsiteY3" fmla="*/ 1239440 h 1239440"/>
                <a:gd name="connsiteX4" fmla="*/ 0 w 8763000"/>
                <a:gd name="connsiteY4" fmla="*/ 1239440 h 1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0" h="1239440">
                  <a:moveTo>
                    <a:pt x="0" y="1239440"/>
                  </a:moveTo>
                  <a:lnTo>
                    <a:pt x="1095380" y="0"/>
                  </a:lnTo>
                  <a:lnTo>
                    <a:pt x="7667620" y="0"/>
                  </a:lnTo>
                  <a:lnTo>
                    <a:pt x="8763000" y="1239440"/>
                  </a:lnTo>
                  <a:lnTo>
                    <a:pt x="0" y="1239440"/>
                  </a:ln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579244" tIns="45720" rIns="1579246" bIns="4572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29,933 People Served </a:t>
              </a:r>
            </a:p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(Since 2010)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748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1045</Words>
  <Application>Microsoft Office PowerPoint</Application>
  <PresentationFormat>Widescreen</PresentationFormat>
  <Paragraphs>239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Open Sans</vt:lpstr>
      <vt:lpstr>Symbol</vt:lpstr>
      <vt:lpstr>PowerPoint B</vt:lpstr>
      <vt:lpstr>Project SEARCH</vt:lpstr>
      <vt:lpstr>PowerPoint Presentation</vt:lpstr>
      <vt:lpstr>Project SEARCH Goal</vt:lpstr>
      <vt:lpstr>What does a program year look like?</vt:lpstr>
      <vt:lpstr>PowerPoint Presentation</vt:lpstr>
      <vt:lpstr>Annual Project SEARCH Calendar</vt:lpstr>
      <vt:lpstr>Sample Typical Schedule</vt:lpstr>
      <vt:lpstr>National and State Statisitcs</vt:lpstr>
      <vt:lpstr>National Program Statistics</vt:lpstr>
      <vt:lpstr>Tennessee Program Statistics</vt:lpstr>
      <vt:lpstr>PowerPoint Presentation</vt:lpstr>
      <vt:lpstr>PowerPoint Presentation</vt:lpstr>
      <vt:lpstr>PowerPoint Presentation</vt:lpstr>
      <vt:lpstr>PowerPoint Presentation</vt:lpstr>
      <vt:lpstr>TN Project SEARCH Programs</vt:lpstr>
      <vt:lpstr>2020-21 Intern Class (1 of 2)</vt:lpstr>
      <vt:lpstr>2020-21 Intern Class (2 of 2)</vt:lpstr>
      <vt:lpstr>Outcomes</vt:lpstr>
      <vt:lpstr>Employment Outcomes</vt:lpstr>
      <vt:lpstr>Employment Outcomes</vt:lpstr>
      <vt:lpstr>Business Roles/Responsibilities</vt:lpstr>
      <vt:lpstr>Business Partnership</vt:lpstr>
      <vt:lpstr>Business Liaison</vt:lpstr>
      <vt:lpstr>Dept. Manager/Mentor/Co-Worker</vt:lpstr>
      <vt:lpstr>Host Business Benefit</vt:lpstr>
      <vt:lpstr>Getting Started </vt:lpstr>
      <vt:lpstr>Additional Information</vt:lpstr>
      <vt:lpstr>ETCH</vt:lpstr>
      <vt:lpstr>Contact Information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Blake A. Shearer</cp:lastModifiedBy>
  <cp:revision>23</cp:revision>
  <dcterms:created xsi:type="dcterms:W3CDTF">2015-04-20T19:52:55Z</dcterms:created>
  <dcterms:modified xsi:type="dcterms:W3CDTF">2021-08-12T13:45:17Z</dcterms:modified>
</cp:coreProperties>
</file>