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8" r:id="rId3"/>
    <p:sldId id="258" r:id="rId4"/>
    <p:sldId id="257" r:id="rId5"/>
    <p:sldId id="256" r:id="rId6"/>
    <p:sldId id="264" r:id="rId7"/>
    <p:sldId id="263" r:id="rId8"/>
    <p:sldId id="262" r:id="rId9"/>
    <p:sldId id="267" r:id="rId10"/>
    <p:sldId id="324" r:id="rId11"/>
    <p:sldId id="329" r:id="rId12"/>
    <p:sldId id="330" r:id="rId13"/>
    <p:sldId id="277" r:id="rId14"/>
    <p:sldId id="295" r:id="rId15"/>
    <p:sldId id="320" r:id="rId16"/>
    <p:sldId id="266" r:id="rId17"/>
    <p:sldId id="331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5118" autoAdjust="0"/>
  </p:normalViewPr>
  <p:slideViewPr>
    <p:cSldViewPr snapToGrid="0">
      <p:cViewPr>
        <p:scale>
          <a:sx n="52" d="100"/>
          <a:sy n="52" d="100"/>
        </p:scale>
        <p:origin x="121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5159C-2462-4C5C-9FBC-836767DC1FA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B0BB2A-4A60-4B73-B5A3-A9C98BCDB558}">
      <dgm:prSet custT="1"/>
      <dgm:spPr/>
      <dgm:t>
        <a:bodyPr/>
        <a:lstStyle/>
        <a:p>
          <a:r>
            <a:rPr lang="en-US" sz="2800" b="1" i="1" dirty="0"/>
            <a:t>Logan Taylor, </a:t>
          </a:r>
        </a:p>
        <a:p>
          <a:r>
            <a:rPr lang="en-US" sz="1800" b="1" i="1" dirty="0"/>
            <a:t>CEO,</a:t>
          </a:r>
          <a:r>
            <a:rPr lang="en-US" sz="3600" b="1" i="1" dirty="0"/>
            <a:t> </a:t>
          </a:r>
        </a:p>
        <a:p>
          <a:r>
            <a:rPr lang="en-US" sz="3600" b="1" i="1" dirty="0"/>
            <a:t>YB Normal?</a:t>
          </a:r>
          <a:endParaRPr lang="en-US" sz="3600" dirty="0"/>
        </a:p>
      </dgm:t>
    </dgm:pt>
    <dgm:pt modelId="{0CD1CD8A-E5F1-4175-9BAF-1C4FD240523A}" type="parTrans" cxnId="{8391EDDF-67BD-4354-9546-EA1811D611D7}">
      <dgm:prSet/>
      <dgm:spPr/>
      <dgm:t>
        <a:bodyPr/>
        <a:lstStyle/>
        <a:p>
          <a:endParaRPr lang="en-US"/>
        </a:p>
      </dgm:t>
    </dgm:pt>
    <dgm:pt modelId="{DE86CF61-4A5F-4886-B534-CFCBBD80297B}" type="sibTrans" cxnId="{8391EDDF-67BD-4354-9546-EA1811D611D7}">
      <dgm:prSet/>
      <dgm:spPr/>
      <dgm:t>
        <a:bodyPr/>
        <a:lstStyle/>
        <a:p>
          <a:endParaRPr lang="en-US"/>
        </a:p>
      </dgm:t>
    </dgm:pt>
    <dgm:pt modelId="{F0F47229-D265-4CCB-B74D-DDA15FC5C453}">
      <dgm:prSet custT="1"/>
      <dgm:spPr/>
      <dgm:t>
        <a:bodyPr/>
        <a:lstStyle/>
        <a:p>
          <a:r>
            <a:rPr lang="en-US" sz="2800" b="1" i="1" dirty="0"/>
            <a:t>Deonte Grimes, </a:t>
          </a:r>
          <a:r>
            <a:rPr lang="en-US" sz="1800" b="1" i="1" dirty="0"/>
            <a:t>Program Director, </a:t>
          </a:r>
        </a:p>
        <a:p>
          <a:r>
            <a:rPr lang="en-US" sz="2800" b="1" i="1" dirty="0"/>
            <a:t>Friends House Ministries</a:t>
          </a:r>
          <a:endParaRPr lang="en-US" sz="2800" dirty="0"/>
        </a:p>
      </dgm:t>
    </dgm:pt>
    <dgm:pt modelId="{59770EFA-EACB-4D85-AC7B-E2A87DAD5A03}" type="parTrans" cxnId="{172E9407-DF0F-4B5B-8CB1-683907973A91}">
      <dgm:prSet/>
      <dgm:spPr/>
      <dgm:t>
        <a:bodyPr/>
        <a:lstStyle/>
        <a:p>
          <a:endParaRPr lang="en-US"/>
        </a:p>
      </dgm:t>
    </dgm:pt>
    <dgm:pt modelId="{9C216014-16C0-485D-8E52-E0C44FF23EFD}" type="sibTrans" cxnId="{172E9407-DF0F-4B5B-8CB1-683907973A91}">
      <dgm:prSet/>
      <dgm:spPr/>
      <dgm:t>
        <a:bodyPr/>
        <a:lstStyle/>
        <a:p>
          <a:endParaRPr lang="en-US"/>
        </a:p>
      </dgm:t>
    </dgm:pt>
    <dgm:pt modelId="{D0B4AC77-A573-4FF4-BF02-41FAAE3FF3D4}">
      <dgm:prSet custT="1"/>
      <dgm:spPr/>
      <dgm:t>
        <a:bodyPr/>
        <a:lstStyle/>
        <a:p>
          <a:r>
            <a:rPr lang="en-US" sz="2600" b="1" i="1" dirty="0"/>
            <a:t>Chad Byers, </a:t>
          </a:r>
        </a:p>
        <a:p>
          <a:r>
            <a:rPr lang="en-US" sz="1800" b="1" i="1" dirty="0"/>
            <a:t>Community Outreach Specialist</a:t>
          </a:r>
          <a:r>
            <a:rPr lang="en-US" sz="2600" b="1" i="1" dirty="0"/>
            <a:t>, </a:t>
          </a:r>
        </a:p>
        <a:p>
          <a:r>
            <a:rPr lang="en-US" sz="2600" b="1" i="1" dirty="0"/>
            <a:t>INSPIRE</a:t>
          </a:r>
          <a:endParaRPr lang="en-US" sz="2600" dirty="0"/>
        </a:p>
      </dgm:t>
    </dgm:pt>
    <dgm:pt modelId="{16B5E618-9012-4343-B93F-0B709816F8F8}" type="parTrans" cxnId="{EF991F40-22DD-430A-B345-3ACE136B1F4F}">
      <dgm:prSet/>
      <dgm:spPr/>
      <dgm:t>
        <a:bodyPr/>
        <a:lstStyle/>
        <a:p>
          <a:endParaRPr lang="en-US"/>
        </a:p>
      </dgm:t>
    </dgm:pt>
    <dgm:pt modelId="{28C7549E-C56A-44D6-9ED1-942A87A5D090}" type="sibTrans" cxnId="{EF991F40-22DD-430A-B345-3ACE136B1F4F}">
      <dgm:prSet/>
      <dgm:spPr/>
      <dgm:t>
        <a:bodyPr/>
        <a:lstStyle/>
        <a:p>
          <a:endParaRPr lang="en-US"/>
        </a:p>
      </dgm:t>
    </dgm:pt>
    <dgm:pt modelId="{54569153-4AF7-4CEB-815D-DABE3AF2D0ED}">
      <dgm:prSet custT="1"/>
      <dgm:spPr/>
      <dgm:t>
        <a:bodyPr/>
        <a:lstStyle/>
        <a:p>
          <a:r>
            <a:rPr lang="en-US" sz="2800" b="1" i="1" dirty="0"/>
            <a:t>Deborah Gunn, </a:t>
          </a:r>
        </a:p>
        <a:p>
          <a:r>
            <a:rPr lang="en-US" sz="1800" b="1" i="1" dirty="0"/>
            <a:t>CEO,</a:t>
          </a:r>
          <a:r>
            <a:rPr lang="en-US" sz="3600" b="1" i="1" dirty="0"/>
            <a:t> </a:t>
          </a:r>
        </a:p>
        <a:p>
          <a:r>
            <a:rPr lang="en-US" sz="2800" b="1" i="1" dirty="0"/>
            <a:t>INSPIRE</a:t>
          </a:r>
          <a:endParaRPr lang="en-US" sz="2800" dirty="0"/>
        </a:p>
      </dgm:t>
    </dgm:pt>
    <dgm:pt modelId="{C1F6646A-B3C1-4B1B-8CB7-DA05F3D32DE8}" type="parTrans" cxnId="{641351EC-3AB0-44B4-8783-3D44F9882A05}">
      <dgm:prSet/>
      <dgm:spPr/>
      <dgm:t>
        <a:bodyPr/>
        <a:lstStyle/>
        <a:p>
          <a:endParaRPr lang="en-US"/>
        </a:p>
      </dgm:t>
    </dgm:pt>
    <dgm:pt modelId="{ACF70CA2-6E7B-4CEF-B839-403D38031239}" type="sibTrans" cxnId="{641351EC-3AB0-44B4-8783-3D44F9882A05}">
      <dgm:prSet/>
      <dgm:spPr/>
      <dgm:t>
        <a:bodyPr/>
        <a:lstStyle/>
        <a:p>
          <a:endParaRPr lang="en-US"/>
        </a:p>
      </dgm:t>
    </dgm:pt>
    <dgm:pt modelId="{34846E31-A0DC-488A-B3FF-9A2D1E0A08C3}" type="pres">
      <dgm:prSet presAssocID="{3D25159C-2462-4C5C-9FBC-836767DC1FAC}" presName="diagram" presStyleCnt="0">
        <dgm:presLayoutVars>
          <dgm:dir/>
          <dgm:resizeHandles val="exact"/>
        </dgm:presLayoutVars>
      </dgm:prSet>
      <dgm:spPr/>
    </dgm:pt>
    <dgm:pt modelId="{9C57A7C3-14A2-40C0-8022-D609A9A280FD}" type="pres">
      <dgm:prSet presAssocID="{8DB0BB2A-4A60-4B73-B5A3-A9C98BCDB558}" presName="node" presStyleLbl="node1" presStyleIdx="0" presStyleCnt="4">
        <dgm:presLayoutVars>
          <dgm:bulletEnabled val="1"/>
        </dgm:presLayoutVars>
      </dgm:prSet>
      <dgm:spPr/>
    </dgm:pt>
    <dgm:pt modelId="{E2B3168C-509C-4A8A-BC8D-4ED3E7270980}" type="pres">
      <dgm:prSet presAssocID="{DE86CF61-4A5F-4886-B534-CFCBBD80297B}" presName="sibTrans" presStyleCnt="0"/>
      <dgm:spPr/>
    </dgm:pt>
    <dgm:pt modelId="{CDE9962D-D6AF-427E-94B0-DCA5D86A5DEC}" type="pres">
      <dgm:prSet presAssocID="{F0F47229-D265-4CCB-B74D-DDA15FC5C453}" presName="node" presStyleLbl="node1" presStyleIdx="1" presStyleCnt="4" custLinFactNeighborX="-50" custLinFactNeighborY="-13115">
        <dgm:presLayoutVars>
          <dgm:bulletEnabled val="1"/>
        </dgm:presLayoutVars>
      </dgm:prSet>
      <dgm:spPr/>
    </dgm:pt>
    <dgm:pt modelId="{658E2379-0392-4C40-8F70-4208CDC7AF63}" type="pres">
      <dgm:prSet presAssocID="{9C216014-16C0-485D-8E52-E0C44FF23EFD}" presName="sibTrans" presStyleCnt="0"/>
      <dgm:spPr/>
    </dgm:pt>
    <dgm:pt modelId="{4CE4F90B-B1BA-4508-9759-62F862B148EF}" type="pres">
      <dgm:prSet presAssocID="{D0B4AC77-A573-4FF4-BF02-41FAAE3FF3D4}" presName="node" presStyleLbl="node1" presStyleIdx="2" presStyleCnt="4">
        <dgm:presLayoutVars>
          <dgm:bulletEnabled val="1"/>
        </dgm:presLayoutVars>
      </dgm:prSet>
      <dgm:spPr/>
    </dgm:pt>
    <dgm:pt modelId="{22DACA43-7631-4EBF-8007-4744F3BD2043}" type="pres">
      <dgm:prSet presAssocID="{28C7549E-C56A-44D6-9ED1-942A87A5D090}" presName="sibTrans" presStyleCnt="0"/>
      <dgm:spPr/>
    </dgm:pt>
    <dgm:pt modelId="{3D1578B8-4C2B-4651-A1F2-77649BDDEF39}" type="pres">
      <dgm:prSet presAssocID="{54569153-4AF7-4CEB-815D-DABE3AF2D0ED}" presName="node" presStyleLbl="node1" presStyleIdx="3" presStyleCnt="4" custScaleX="99158">
        <dgm:presLayoutVars>
          <dgm:bulletEnabled val="1"/>
        </dgm:presLayoutVars>
      </dgm:prSet>
      <dgm:spPr/>
    </dgm:pt>
  </dgm:ptLst>
  <dgm:cxnLst>
    <dgm:cxn modelId="{172E9407-DF0F-4B5B-8CB1-683907973A91}" srcId="{3D25159C-2462-4C5C-9FBC-836767DC1FAC}" destId="{F0F47229-D265-4CCB-B74D-DDA15FC5C453}" srcOrd="1" destOrd="0" parTransId="{59770EFA-EACB-4D85-AC7B-E2A87DAD5A03}" sibTransId="{9C216014-16C0-485D-8E52-E0C44FF23EFD}"/>
    <dgm:cxn modelId="{E6F65614-4207-4CB0-A065-0D8E328190A5}" type="presOf" srcId="{8DB0BB2A-4A60-4B73-B5A3-A9C98BCDB558}" destId="{9C57A7C3-14A2-40C0-8022-D609A9A280FD}" srcOrd="0" destOrd="0" presId="urn:microsoft.com/office/officeart/2005/8/layout/default"/>
    <dgm:cxn modelId="{EF991F40-22DD-430A-B345-3ACE136B1F4F}" srcId="{3D25159C-2462-4C5C-9FBC-836767DC1FAC}" destId="{D0B4AC77-A573-4FF4-BF02-41FAAE3FF3D4}" srcOrd="2" destOrd="0" parTransId="{16B5E618-9012-4343-B93F-0B709816F8F8}" sibTransId="{28C7549E-C56A-44D6-9ED1-942A87A5D090}"/>
    <dgm:cxn modelId="{725E2B77-23B8-4A72-BFB2-D6F1D2BEB984}" type="presOf" srcId="{3D25159C-2462-4C5C-9FBC-836767DC1FAC}" destId="{34846E31-A0DC-488A-B3FF-9A2D1E0A08C3}" srcOrd="0" destOrd="0" presId="urn:microsoft.com/office/officeart/2005/8/layout/default"/>
    <dgm:cxn modelId="{837E938F-B6AD-453F-84CF-A783D69B5731}" type="presOf" srcId="{F0F47229-D265-4CCB-B74D-DDA15FC5C453}" destId="{CDE9962D-D6AF-427E-94B0-DCA5D86A5DEC}" srcOrd="0" destOrd="0" presId="urn:microsoft.com/office/officeart/2005/8/layout/default"/>
    <dgm:cxn modelId="{C8979793-4D0D-4DBF-B434-51D63D90B97F}" type="presOf" srcId="{54569153-4AF7-4CEB-815D-DABE3AF2D0ED}" destId="{3D1578B8-4C2B-4651-A1F2-77649BDDEF39}" srcOrd="0" destOrd="0" presId="urn:microsoft.com/office/officeart/2005/8/layout/default"/>
    <dgm:cxn modelId="{82819495-5D35-42DF-9EAE-6B4F397C540D}" type="presOf" srcId="{D0B4AC77-A573-4FF4-BF02-41FAAE3FF3D4}" destId="{4CE4F90B-B1BA-4508-9759-62F862B148EF}" srcOrd="0" destOrd="0" presId="urn:microsoft.com/office/officeart/2005/8/layout/default"/>
    <dgm:cxn modelId="{8391EDDF-67BD-4354-9546-EA1811D611D7}" srcId="{3D25159C-2462-4C5C-9FBC-836767DC1FAC}" destId="{8DB0BB2A-4A60-4B73-B5A3-A9C98BCDB558}" srcOrd="0" destOrd="0" parTransId="{0CD1CD8A-E5F1-4175-9BAF-1C4FD240523A}" sibTransId="{DE86CF61-4A5F-4886-B534-CFCBBD80297B}"/>
    <dgm:cxn modelId="{641351EC-3AB0-44B4-8783-3D44F9882A05}" srcId="{3D25159C-2462-4C5C-9FBC-836767DC1FAC}" destId="{54569153-4AF7-4CEB-815D-DABE3AF2D0ED}" srcOrd="3" destOrd="0" parTransId="{C1F6646A-B3C1-4B1B-8CB7-DA05F3D32DE8}" sibTransId="{ACF70CA2-6E7B-4CEF-B839-403D38031239}"/>
    <dgm:cxn modelId="{55044BE7-5113-4227-BB39-DC80E0DC97FD}" type="presParOf" srcId="{34846E31-A0DC-488A-B3FF-9A2D1E0A08C3}" destId="{9C57A7C3-14A2-40C0-8022-D609A9A280FD}" srcOrd="0" destOrd="0" presId="urn:microsoft.com/office/officeart/2005/8/layout/default"/>
    <dgm:cxn modelId="{84F0F4D8-8AC9-44B0-B122-9481AB5F5A02}" type="presParOf" srcId="{34846E31-A0DC-488A-B3FF-9A2D1E0A08C3}" destId="{E2B3168C-509C-4A8A-BC8D-4ED3E7270980}" srcOrd="1" destOrd="0" presId="urn:microsoft.com/office/officeart/2005/8/layout/default"/>
    <dgm:cxn modelId="{5EA245AE-7B21-47F5-BC42-B09A0F1650FC}" type="presParOf" srcId="{34846E31-A0DC-488A-B3FF-9A2D1E0A08C3}" destId="{CDE9962D-D6AF-427E-94B0-DCA5D86A5DEC}" srcOrd="2" destOrd="0" presId="urn:microsoft.com/office/officeart/2005/8/layout/default"/>
    <dgm:cxn modelId="{1D61BD40-D613-4552-9539-F50B888204A8}" type="presParOf" srcId="{34846E31-A0DC-488A-B3FF-9A2D1E0A08C3}" destId="{658E2379-0392-4C40-8F70-4208CDC7AF63}" srcOrd="3" destOrd="0" presId="urn:microsoft.com/office/officeart/2005/8/layout/default"/>
    <dgm:cxn modelId="{D4127BE3-3BF2-4319-9BD2-C495D13487E2}" type="presParOf" srcId="{34846E31-A0DC-488A-B3FF-9A2D1E0A08C3}" destId="{4CE4F90B-B1BA-4508-9759-62F862B148EF}" srcOrd="4" destOrd="0" presId="urn:microsoft.com/office/officeart/2005/8/layout/default"/>
    <dgm:cxn modelId="{3BAF73D1-58DD-49F8-A45B-2E208D391982}" type="presParOf" srcId="{34846E31-A0DC-488A-B3FF-9A2D1E0A08C3}" destId="{22DACA43-7631-4EBF-8007-4744F3BD2043}" srcOrd="5" destOrd="0" presId="urn:microsoft.com/office/officeart/2005/8/layout/default"/>
    <dgm:cxn modelId="{96CCD442-0757-4813-B2FA-AB912393F20C}" type="presParOf" srcId="{34846E31-A0DC-488A-B3FF-9A2D1E0A08C3}" destId="{3D1578B8-4C2B-4651-A1F2-77649BDDEF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E04C0-EC52-4F1D-B111-07569DE2D13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2CB463-050B-4EB2-BB90-7D695AADE3F3}">
      <dgm:prSet/>
      <dgm:spPr/>
      <dgm:t>
        <a:bodyPr/>
        <a:lstStyle/>
        <a:p>
          <a:r>
            <a:rPr lang="en-US" dirty="0"/>
            <a:t>Work Smart Live Well </a:t>
          </a:r>
        </a:p>
      </dgm:t>
    </dgm:pt>
    <dgm:pt modelId="{AB670443-85E2-4466-8709-7F7946BFB67B}" type="parTrans" cxnId="{C98A9652-1B2D-467C-B257-05A8A2ADE63C}">
      <dgm:prSet/>
      <dgm:spPr/>
      <dgm:t>
        <a:bodyPr/>
        <a:lstStyle/>
        <a:p>
          <a:endParaRPr lang="en-US"/>
        </a:p>
      </dgm:t>
    </dgm:pt>
    <dgm:pt modelId="{B62544EF-80EC-48D2-972D-7BC45AECFBDC}" type="sibTrans" cxnId="{C98A9652-1B2D-467C-B257-05A8A2ADE63C}">
      <dgm:prSet/>
      <dgm:spPr/>
      <dgm:t>
        <a:bodyPr/>
        <a:lstStyle/>
        <a:p>
          <a:endParaRPr lang="en-US"/>
        </a:p>
      </dgm:t>
    </dgm:pt>
    <dgm:pt modelId="{C2BB561F-5A67-4C7D-A38B-F539315613D3}">
      <dgm:prSet/>
      <dgm:spPr/>
      <dgm:t>
        <a:bodyPr/>
        <a:lstStyle/>
        <a:p>
          <a:r>
            <a:rPr lang="en-US" dirty="0"/>
            <a:t>Above the Rest (Painting Business)</a:t>
          </a:r>
        </a:p>
      </dgm:t>
    </dgm:pt>
    <dgm:pt modelId="{F73F6DC0-BAD5-48A7-A97B-1C81EBD661E2}" type="parTrans" cxnId="{3CC9B40F-8723-43F5-8CFD-03C929523B9E}">
      <dgm:prSet/>
      <dgm:spPr/>
      <dgm:t>
        <a:bodyPr/>
        <a:lstStyle/>
        <a:p>
          <a:endParaRPr lang="en-US"/>
        </a:p>
      </dgm:t>
    </dgm:pt>
    <dgm:pt modelId="{B0EA65EC-F58B-4FFF-959B-60DF27CFDFCB}" type="sibTrans" cxnId="{3CC9B40F-8723-43F5-8CFD-03C929523B9E}">
      <dgm:prSet/>
      <dgm:spPr/>
      <dgm:t>
        <a:bodyPr/>
        <a:lstStyle/>
        <a:p>
          <a:endParaRPr lang="en-US"/>
        </a:p>
      </dgm:t>
    </dgm:pt>
    <dgm:pt modelId="{B920C489-B5A6-4DA2-9739-219AF4899A0D}">
      <dgm:prSet/>
      <dgm:spPr/>
      <dgm:t>
        <a:bodyPr/>
        <a:lstStyle/>
        <a:p>
          <a:r>
            <a:rPr lang="en-US"/>
            <a:t>Dad’s Making a Difference</a:t>
          </a:r>
        </a:p>
      </dgm:t>
    </dgm:pt>
    <dgm:pt modelId="{BFF08E2B-4888-41AC-B6C8-28D291BF19BB}" type="parTrans" cxnId="{D8F89BDB-75F6-4F60-A7FD-1DE4ABDF3B43}">
      <dgm:prSet/>
      <dgm:spPr/>
      <dgm:t>
        <a:bodyPr/>
        <a:lstStyle/>
        <a:p>
          <a:endParaRPr lang="en-US"/>
        </a:p>
      </dgm:t>
    </dgm:pt>
    <dgm:pt modelId="{E3730371-DF34-4A85-A196-65D52A41B0CD}" type="sibTrans" cxnId="{D8F89BDB-75F6-4F60-A7FD-1DE4ABDF3B43}">
      <dgm:prSet/>
      <dgm:spPr/>
      <dgm:t>
        <a:bodyPr/>
        <a:lstStyle/>
        <a:p>
          <a:endParaRPr lang="en-US"/>
        </a:p>
      </dgm:t>
    </dgm:pt>
    <dgm:pt modelId="{28E6FD3B-4644-4106-B248-5D847DCEE1AC}">
      <dgm:prSet/>
      <dgm:spPr/>
      <dgm:t>
        <a:bodyPr/>
        <a:lstStyle/>
        <a:p>
          <a:r>
            <a:rPr lang="en-US" dirty="0"/>
            <a:t>The Community Specialist</a:t>
          </a:r>
        </a:p>
      </dgm:t>
    </dgm:pt>
    <dgm:pt modelId="{72E5A94E-75E6-4FC5-A0F4-2E9047849F3C}" type="parTrans" cxnId="{8DD88AE5-A1C9-4404-9359-8A6D544AC4A9}">
      <dgm:prSet/>
      <dgm:spPr/>
      <dgm:t>
        <a:bodyPr/>
        <a:lstStyle/>
        <a:p>
          <a:endParaRPr lang="en-US"/>
        </a:p>
      </dgm:t>
    </dgm:pt>
    <dgm:pt modelId="{0BF0D87A-0C54-421C-8A3F-D9257F92B430}" type="sibTrans" cxnId="{8DD88AE5-A1C9-4404-9359-8A6D544AC4A9}">
      <dgm:prSet/>
      <dgm:spPr/>
      <dgm:t>
        <a:bodyPr/>
        <a:lstStyle/>
        <a:p>
          <a:endParaRPr lang="en-US"/>
        </a:p>
      </dgm:t>
    </dgm:pt>
    <dgm:pt modelId="{14FD423B-1106-4585-BBF9-080CA9532305}" type="pres">
      <dgm:prSet presAssocID="{646E04C0-EC52-4F1D-B111-07569DE2D13E}" presName="outerComposite" presStyleCnt="0">
        <dgm:presLayoutVars>
          <dgm:chMax val="5"/>
          <dgm:dir/>
          <dgm:resizeHandles val="exact"/>
        </dgm:presLayoutVars>
      </dgm:prSet>
      <dgm:spPr/>
    </dgm:pt>
    <dgm:pt modelId="{824E8E20-0400-4FC4-B2FB-46D5BF3FB66D}" type="pres">
      <dgm:prSet presAssocID="{646E04C0-EC52-4F1D-B111-07569DE2D13E}" presName="dummyMaxCanvas" presStyleCnt="0">
        <dgm:presLayoutVars/>
      </dgm:prSet>
      <dgm:spPr/>
    </dgm:pt>
    <dgm:pt modelId="{17F2CBD2-EB37-46E1-BF16-8A15D129CD86}" type="pres">
      <dgm:prSet presAssocID="{646E04C0-EC52-4F1D-B111-07569DE2D13E}" presName="FourNodes_1" presStyleLbl="node1" presStyleIdx="0" presStyleCnt="4">
        <dgm:presLayoutVars>
          <dgm:bulletEnabled val="1"/>
        </dgm:presLayoutVars>
      </dgm:prSet>
      <dgm:spPr/>
    </dgm:pt>
    <dgm:pt modelId="{82A44225-8A61-4B6A-BD09-D62D26DC7480}" type="pres">
      <dgm:prSet presAssocID="{646E04C0-EC52-4F1D-B111-07569DE2D13E}" presName="FourNodes_2" presStyleLbl="node1" presStyleIdx="1" presStyleCnt="4">
        <dgm:presLayoutVars>
          <dgm:bulletEnabled val="1"/>
        </dgm:presLayoutVars>
      </dgm:prSet>
      <dgm:spPr/>
    </dgm:pt>
    <dgm:pt modelId="{5241E826-2FEA-491A-B5DA-4D6C7EAB82F8}" type="pres">
      <dgm:prSet presAssocID="{646E04C0-EC52-4F1D-B111-07569DE2D13E}" presName="FourNodes_3" presStyleLbl="node1" presStyleIdx="2" presStyleCnt="4">
        <dgm:presLayoutVars>
          <dgm:bulletEnabled val="1"/>
        </dgm:presLayoutVars>
      </dgm:prSet>
      <dgm:spPr/>
    </dgm:pt>
    <dgm:pt modelId="{7776A19E-EB27-4C8A-94CB-57308A7F5ED6}" type="pres">
      <dgm:prSet presAssocID="{646E04C0-EC52-4F1D-B111-07569DE2D13E}" presName="FourNodes_4" presStyleLbl="node1" presStyleIdx="3" presStyleCnt="4">
        <dgm:presLayoutVars>
          <dgm:bulletEnabled val="1"/>
        </dgm:presLayoutVars>
      </dgm:prSet>
      <dgm:spPr/>
    </dgm:pt>
    <dgm:pt modelId="{58EF5077-0188-44A8-B088-95BEF20EEBF9}" type="pres">
      <dgm:prSet presAssocID="{646E04C0-EC52-4F1D-B111-07569DE2D13E}" presName="FourConn_1-2" presStyleLbl="fgAccFollowNode1" presStyleIdx="0" presStyleCnt="3">
        <dgm:presLayoutVars>
          <dgm:bulletEnabled val="1"/>
        </dgm:presLayoutVars>
      </dgm:prSet>
      <dgm:spPr/>
    </dgm:pt>
    <dgm:pt modelId="{97CF2197-2122-4903-BD81-F4D125FBA64A}" type="pres">
      <dgm:prSet presAssocID="{646E04C0-EC52-4F1D-B111-07569DE2D13E}" presName="FourConn_2-3" presStyleLbl="fgAccFollowNode1" presStyleIdx="1" presStyleCnt="3">
        <dgm:presLayoutVars>
          <dgm:bulletEnabled val="1"/>
        </dgm:presLayoutVars>
      </dgm:prSet>
      <dgm:spPr/>
    </dgm:pt>
    <dgm:pt modelId="{4BA8EC94-578E-4F02-824E-829A5448EE7A}" type="pres">
      <dgm:prSet presAssocID="{646E04C0-EC52-4F1D-B111-07569DE2D13E}" presName="FourConn_3-4" presStyleLbl="fgAccFollowNode1" presStyleIdx="2" presStyleCnt="3">
        <dgm:presLayoutVars>
          <dgm:bulletEnabled val="1"/>
        </dgm:presLayoutVars>
      </dgm:prSet>
      <dgm:spPr/>
    </dgm:pt>
    <dgm:pt modelId="{E89A2A0A-D714-4BD8-8715-6B370DAA7007}" type="pres">
      <dgm:prSet presAssocID="{646E04C0-EC52-4F1D-B111-07569DE2D13E}" presName="FourNodes_1_text" presStyleLbl="node1" presStyleIdx="3" presStyleCnt="4">
        <dgm:presLayoutVars>
          <dgm:bulletEnabled val="1"/>
        </dgm:presLayoutVars>
      </dgm:prSet>
      <dgm:spPr/>
    </dgm:pt>
    <dgm:pt modelId="{37A172DE-06C8-421A-B646-E922CA395B51}" type="pres">
      <dgm:prSet presAssocID="{646E04C0-EC52-4F1D-B111-07569DE2D13E}" presName="FourNodes_2_text" presStyleLbl="node1" presStyleIdx="3" presStyleCnt="4">
        <dgm:presLayoutVars>
          <dgm:bulletEnabled val="1"/>
        </dgm:presLayoutVars>
      </dgm:prSet>
      <dgm:spPr/>
    </dgm:pt>
    <dgm:pt modelId="{65E6A36C-703A-42A5-9C5C-A21C2FD6DA11}" type="pres">
      <dgm:prSet presAssocID="{646E04C0-EC52-4F1D-B111-07569DE2D13E}" presName="FourNodes_3_text" presStyleLbl="node1" presStyleIdx="3" presStyleCnt="4">
        <dgm:presLayoutVars>
          <dgm:bulletEnabled val="1"/>
        </dgm:presLayoutVars>
      </dgm:prSet>
      <dgm:spPr/>
    </dgm:pt>
    <dgm:pt modelId="{23814167-649D-4E24-AC44-459C2C141E45}" type="pres">
      <dgm:prSet presAssocID="{646E04C0-EC52-4F1D-B111-07569DE2D13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C5AC902-E815-435C-A939-9BB00AF74741}" type="presOf" srcId="{E3730371-DF34-4A85-A196-65D52A41B0CD}" destId="{4BA8EC94-578E-4F02-824E-829A5448EE7A}" srcOrd="0" destOrd="0" presId="urn:microsoft.com/office/officeart/2005/8/layout/vProcess5"/>
    <dgm:cxn modelId="{3CC9B40F-8723-43F5-8CFD-03C929523B9E}" srcId="{646E04C0-EC52-4F1D-B111-07569DE2D13E}" destId="{C2BB561F-5A67-4C7D-A38B-F539315613D3}" srcOrd="1" destOrd="0" parTransId="{F73F6DC0-BAD5-48A7-A97B-1C81EBD661E2}" sibTransId="{B0EA65EC-F58B-4FFF-959B-60DF27CFDFCB}"/>
    <dgm:cxn modelId="{893E991D-CDD2-4B00-94B1-B4852ACB381A}" type="presOf" srcId="{C2BB561F-5A67-4C7D-A38B-F539315613D3}" destId="{37A172DE-06C8-421A-B646-E922CA395B51}" srcOrd="1" destOrd="0" presId="urn:microsoft.com/office/officeart/2005/8/layout/vProcess5"/>
    <dgm:cxn modelId="{C410E039-C897-4ADE-BF53-65519EFD30E4}" type="presOf" srcId="{646E04C0-EC52-4F1D-B111-07569DE2D13E}" destId="{14FD423B-1106-4585-BBF9-080CA9532305}" srcOrd="0" destOrd="0" presId="urn:microsoft.com/office/officeart/2005/8/layout/vProcess5"/>
    <dgm:cxn modelId="{C98A9652-1B2D-467C-B257-05A8A2ADE63C}" srcId="{646E04C0-EC52-4F1D-B111-07569DE2D13E}" destId="{E12CB463-050B-4EB2-BB90-7D695AADE3F3}" srcOrd="0" destOrd="0" parTransId="{AB670443-85E2-4466-8709-7F7946BFB67B}" sibTransId="{B62544EF-80EC-48D2-972D-7BC45AECFBDC}"/>
    <dgm:cxn modelId="{2B922D55-3A14-4B00-939A-49896BE9090B}" type="presOf" srcId="{E12CB463-050B-4EB2-BB90-7D695AADE3F3}" destId="{E89A2A0A-D714-4BD8-8715-6B370DAA7007}" srcOrd="1" destOrd="0" presId="urn:microsoft.com/office/officeart/2005/8/layout/vProcess5"/>
    <dgm:cxn modelId="{ACD2CC7A-EACD-498A-B4BC-8C4CBED1CDFA}" type="presOf" srcId="{E12CB463-050B-4EB2-BB90-7D695AADE3F3}" destId="{17F2CBD2-EB37-46E1-BF16-8A15D129CD86}" srcOrd="0" destOrd="0" presId="urn:microsoft.com/office/officeart/2005/8/layout/vProcess5"/>
    <dgm:cxn modelId="{BE01A282-958B-4C70-908C-C7AAD2C1F7FA}" type="presOf" srcId="{28E6FD3B-4644-4106-B248-5D847DCEE1AC}" destId="{7776A19E-EB27-4C8A-94CB-57308A7F5ED6}" srcOrd="0" destOrd="0" presId="urn:microsoft.com/office/officeart/2005/8/layout/vProcess5"/>
    <dgm:cxn modelId="{E9FC5983-0B3D-414E-8BA9-4EE5F86B5886}" type="presOf" srcId="{B0EA65EC-F58B-4FFF-959B-60DF27CFDFCB}" destId="{97CF2197-2122-4903-BD81-F4D125FBA64A}" srcOrd="0" destOrd="0" presId="urn:microsoft.com/office/officeart/2005/8/layout/vProcess5"/>
    <dgm:cxn modelId="{555879AC-020A-4B83-A931-9FE20311E5A5}" type="presOf" srcId="{B920C489-B5A6-4DA2-9739-219AF4899A0D}" destId="{5241E826-2FEA-491A-B5DA-4D6C7EAB82F8}" srcOrd="0" destOrd="0" presId="urn:microsoft.com/office/officeart/2005/8/layout/vProcess5"/>
    <dgm:cxn modelId="{124A31CB-02A0-4E4D-AE16-5E75087E7C3A}" type="presOf" srcId="{B62544EF-80EC-48D2-972D-7BC45AECFBDC}" destId="{58EF5077-0188-44A8-B088-95BEF20EEBF9}" srcOrd="0" destOrd="0" presId="urn:microsoft.com/office/officeart/2005/8/layout/vProcess5"/>
    <dgm:cxn modelId="{F161DAD5-BC97-4584-84DE-3003A1345D97}" type="presOf" srcId="{C2BB561F-5A67-4C7D-A38B-F539315613D3}" destId="{82A44225-8A61-4B6A-BD09-D62D26DC7480}" srcOrd="0" destOrd="0" presId="urn:microsoft.com/office/officeart/2005/8/layout/vProcess5"/>
    <dgm:cxn modelId="{D8F89BDB-75F6-4F60-A7FD-1DE4ABDF3B43}" srcId="{646E04C0-EC52-4F1D-B111-07569DE2D13E}" destId="{B920C489-B5A6-4DA2-9739-219AF4899A0D}" srcOrd="2" destOrd="0" parTransId="{BFF08E2B-4888-41AC-B6C8-28D291BF19BB}" sibTransId="{E3730371-DF34-4A85-A196-65D52A41B0CD}"/>
    <dgm:cxn modelId="{8DD88AE5-A1C9-4404-9359-8A6D544AC4A9}" srcId="{646E04C0-EC52-4F1D-B111-07569DE2D13E}" destId="{28E6FD3B-4644-4106-B248-5D847DCEE1AC}" srcOrd="3" destOrd="0" parTransId="{72E5A94E-75E6-4FC5-A0F4-2E9047849F3C}" sibTransId="{0BF0D87A-0C54-421C-8A3F-D9257F92B430}"/>
    <dgm:cxn modelId="{95AC7AEB-1D6C-4E64-867E-3F8A90CA8A92}" type="presOf" srcId="{28E6FD3B-4644-4106-B248-5D847DCEE1AC}" destId="{23814167-649D-4E24-AC44-459C2C141E45}" srcOrd="1" destOrd="0" presId="urn:microsoft.com/office/officeart/2005/8/layout/vProcess5"/>
    <dgm:cxn modelId="{CB80C1F4-FBF4-476B-99F8-89AC2AA9D469}" type="presOf" srcId="{B920C489-B5A6-4DA2-9739-219AF4899A0D}" destId="{65E6A36C-703A-42A5-9C5C-A21C2FD6DA11}" srcOrd="1" destOrd="0" presId="urn:microsoft.com/office/officeart/2005/8/layout/vProcess5"/>
    <dgm:cxn modelId="{AC681008-8DE6-4BFD-BDB9-C1F6AE2ECB69}" type="presParOf" srcId="{14FD423B-1106-4585-BBF9-080CA9532305}" destId="{824E8E20-0400-4FC4-B2FB-46D5BF3FB66D}" srcOrd="0" destOrd="0" presId="urn:microsoft.com/office/officeart/2005/8/layout/vProcess5"/>
    <dgm:cxn modelId="{34F922E2-AD64-46DD-BDC2-9E07A6260AC5}" type="presParOf" srcId="{14FD423B-1106-4585-BBF9-080CA9532305}" destId="{17F2CBD2-EB37-46E1-BF16-8A15D129CD86}" srcOrd="1" destOrd="0" presId="urn:microsoft.com/office/officeart/2005/8/layout/vProcess5"/>
    <dgm:cxn modelId="{BD465F4C-B9E1-4272-9E93-888065FDB38A}" type="presParOf" srcId="{14FD423B-1106-4585-BBF9-080CA9532305}" destId="{82A44225-8A61-4B6A-BD09-D62D26DC7480}" srcOrd="2" destOrd="0" presId="urn:microsoft.com/office/officeart/2005/8/layout/vProcess5"/>
    <dgm:cxn modelId="{77AD312F-9595-4916-9D8D-90A4DBDC90A7}" type="presParOf" srcId="{14FD423B-1106-4585-BBF9-080CA9532305}" destId="{5241E826-2FEA-491A-B5DA-4D6C7EAB82F8}" srcOrd="3" destOrd="0" presId="urn:microsoft.com/office/officeart/2005/8/layout/vProcess5"/>
    <dgm:cxn modelId="{A668D85D-AEF3-4981-B1AE-0B64E7F93A94}" type="presParOf" srcId="{14FD423B-1106-4585-BBF9-080CA9532305}" destId="{7776A19E-EB27-4C8A-94CB-57308A7F5ED6}" srcOrd="4" destOrd="0" presId="urn:microsoft.com/office/officeart/2005/8/layout/vProcess5"/>
    <dgm:cxn modelId="{25F70D9F-3AE6-4BA8-B2FE-93A894DB604F}" type="presParOf" srcId="{14FD423B-1106-4585-BBF9-080CA9532305}" destId="{58EF5077-0188-44A8-B088-95BEF20EEBF9}" srcOrd="5" destOrd="0" presId="urn:microsoft.com/office/officeart/2005/8/layout/vProcess5"/>
    <dgm:cxn modelId="{2A08B87F-579F-4C71-976B-C0ED1C1C33E3}" type="presParOf" srcId="{14FD423B-1106-4585-BBF9-080CA9532305}" destId="{97CF2197-2122-4903-BD81-F4D125FBA64A}" srcOrd="6" destOrd="0" presId="urn:microsoft.com/office/officeart/2005/8/layout/vProcess5"/>
    <dgm:cxn modelId="{F2D4796B-4CE2-4BE9-B55D-D5EC2C301C79}" type="presParOf" srcId="{14FD423B-1106-4585-BBF9-080CA9532305}" destId="{4BA8EC94-578E-4F02-824E-829A5448EE7A}" srcOrd="7" destOrd="0" presId="urn:microsoft.com/office/officeart/2005/8/layout/vProcess5"/>
    <dgm:cxn modelId="{47CF19DC-0B89-4729-A6C0-399B1E313D2F}" type="presParOf" srcId="{14FD423B-1106-4585-BBF9-080CA9532305}" destId="{E89A2A0A-D714-4BD8-8715-6B370DAA7007}" srcOrd="8" destOrd="0" presId="urn:microsoft.com/office/officeart/2005/8/layout/vProcess5"/>
    <dgm:cxn modelId="{96C052F3-3BCD-4B42-9F7F-2641D3F3AE9E}" type="presParOf" srcId="{14FD423B-1106-4585-BBF9-080CA9532305}" destId="{37A172DE-06C8-421A-B646-E922CA395B51}" srcOrd="9" destOrd="0" presId="urn:microsoft.com/office/officeart/2005/8/layout/vProcess5"/>
    <dgm:cxn modelId="{9E3F0A22-64D9-43BB-952B-5C4A5FB074FD}" type="presParOf" srcId="{14FD423B-1106-4585-BBF9-080CA9532305}" destId="{65E6A36C-703A-42A5-9C5C-A21C2FD6DA11}" srcOrd="10" destOrd="0" presId="urn:microsoft.com/office/officeart/2005/8/layout/vProcess5"/>
    <dgm:cxn modelId="{5A4D7AD1-35FC-433E-AF94-57B3616D5FD4}" type="presParOf" srcId="{14FD423B-1106-4585-BBF9-080CA9532305}" destId="{23814167-649D-4E24-AC44-459C2C141E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A7C3-14A2-40C0-8022-D609A9A280FD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Logan Taylor,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CEO,</a:t>
          </a:r>
          <a:r>
            <a:rPr lang="en-US" sz="3600" b="1" i="1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/>
            <a:t>YB Normal?</a:t>
          </a:r>
          <a:endParaRPr lang="en-US" sz="3600" kern="1200" dirty="0"/>
        </a:p>
      </dsp:txBody>
      <dsp:txXfrm>
        <a:off x="402550" y="1992"/>
        <a:ext cx="3034531" cy="1820718"/>
      </dsp:txXfrm>
    </dsp:sp>
    <dsp:sp modelId="{CDE9962D-D6AF-427E-94B0-DCA5D86A5DEC}">
      <dsp:nvSpPr>
        <dsp:cNvPr id="0" name=""/>
        <dsp:cNvSpPr/>
      </dsp:nvSpPr>
      <dsp:spPr>
        <a:xfrm>
          <a:off x="3739017" y="0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Deonte Grimes, </a:t>
          </a:r>
          <a:r>
            <a:rPr lang="en-US" sz="1800" b="1" i="1" kern="1200" dirty="0"/>
            <a:t>Program Director,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Friends House Ministries</a:t>
          </a:r>
          <a:endParaRPr lang="en-US" sz="2800" kern="1200" dirty="0"/>
        </a:p>
      </dsp:txBody>
      <dsp:txXfrm>
        <a:off x="3739017" y="0"/>
        <a:ext cx="3034531" cy="1820718"/>
      </dsp:txXfrm>
    </dsp:sp>
    <dsp:sp modelId="{4CE4F90B-B1BA-4508-9759-62F862B148EF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/>
            <a:t>Chad Byers,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Community Outreach Specialist</a:t>
          </a:r>
          <a:r>
            <a:rPr lang="en-US" sz="2600" b="1" i="1" kern="1200" dirty="0"/>
            <a:t>,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/>
            <a:t>INSPIRE</a:t>
          </a:r>
          <a:endParaRPr lang="en-US" sz="2600" kern="1200" dirty="0"/>
        </a:p>
      </dsp:txBody>
      <dsp:txXfrm>
        <a:off x="7078518" y="1992"/>
        <a:ext cx="3034531" cy="1820718"/>
      </dsp:txXfrm>
    </dsp:sp>
    <dsp:sp modelId="{3D1578B8-4C2B-4651-A1F2-77649BDDEF39}">
      <dsp:nvSpPr>
        <dsp:cNvPr id="0" name=""/>
        <dsp:cNvSpPr/>
      </dsp:nvSpPr>
      <dsp:spPr>
        <a:xfrm>
          <a:off x="3753309" y="2126164"/>
          <a:ext cx="3008980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Deborah Gunn,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CEO,</a:t>
          </a:r>
          <a:r>
            <a:rPr lang="en-US" sz="3600" b="1" i="1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INSPIRE</a:t>
          </a:r>
          <a:endParaRPr lang="en-US" sz="2800" kern="1200" dirty="0"/>
        </a:p>
      </dsp:txBody>
      <dsp:txXfrm>
        <a:off x="3753309" y="2126164"/>
        <a:ext cx="3008980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CBD2-EB37-46E1-BF16-8A15D129CD86}">
      <dsp:nvSpPr>
        <dsp:cNvPr id="0" name=""/>
        <dsp:cNvSpPr/>
      </dsp:nvSpPr>
      <dsp:spPr>
        <a:xfrm>
          <a:off x="0" y="0"/>
          <a:ext cx="3394871" cy="7305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 Smart Live Well </a:t>
          </a:r>
        </a:p>
      </dsp:txBody>
      <dsp:txXfrm>
        <a:off x="21397" y="21397"/>
        <a:ext cx="2544822" cy="687752"/>
      </dsp:txXfrm>
    </dsp:sp>
    <dsp:sp modelId="{82A44225-8A61-4B6A-BD09-D62D26DC7480}">
      <dsp:nvSpPr>
        <dsp:cNvPr id="0" name=""/>
        <dsp:cNvSpPr/>
      </dsp:nvSpPr>
      <dsp:spPr>
        <a:xfrm>
          <a:off x="284320" y="863373"/>
          <a:ext cx="3394871" cy="73054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Above the Rest (Painting Business)</a:t>
          </a:r>
        </a:p>
      </dsp:txBody>
      <dsp:txXfrm>
        <a:off x="305717" y="884770"/>
        <a:ext cx="2592901" cy="687752"/>
      </dsp:txXfrm>
    </dsp:sp>
    <dsp:sp modelId="{5241E826-2FEA-491A-B5DA-4D6C7EAB82F8}">
      <dsp:nvSpPr>
        <dsp:cNvPr id="0" name=""/>
        <dsp:cNvSpPr/>
      </dsp:nvSpPr>
      <dsp:spPr>
        <a:xfrm>
          <a:off x="564397" y="1726747"/>
          <a:ext cx="3394871" cy="73054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Dad’s Making a Difference</a:t>
          </a:r>
        </a:p>
      </dsp:txBody>
      <dsp:txXfrm>
        <a:off x="585794" y="1748144"/>
        <a:ext cx="2597144" cy="687752"/>
      </dsp:txXfrm>
    </dsp:sp>
    <dsp:sp modelId="{7776A19E-EB27-4C8A-94CB-57308A7F5ED6}">
      <dsp:nvSpPr>
        <dsp:cNvPr id="0" name=""/>
        <dsp:cNvSpPr/>
      </dsp:nvSpPr>
      <dsp:spPr>
        <a:xfrm>
          <a:off x="848717" y="2590121"/>
          <a:ext cx="3394871" cy="73054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Community Specialist</a:t>
          </a:r>
        </a:p>
      </dsp:txBody>
      <dsp:txXfrm>
        <a:off x="870114" y="2611518"/>
        <a:ext cx="2592901" cy="687752"/>
      </dsp:txXfrm>
    </dsp:sp>
    <dsp:sp modelId="{58EF5077-0188-44A8-B088-95BEF20EEBF9}">
      <dsp:nvSpPr>
        <dsp:cNvPr id="0" name=""/>
        <dsp:cNvSpPr/>
      </dsp:nvSpPr>
      <dsp:spPr>
        <a:xfrm>
          <a:off x="2920015" y="559532"/>
          <a:ext cx="474855" cy="474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026857" y="559532"/>
        <a:ext cx="261171" cy="357328"/>
      </dsp:txXfrm>
    </dsp:sp>
    <dsp:sp modelId="{97CF2197-2122-4903-BD81-F4D125FBA64A}">
      <dsp:nvSpPr>
        <dsp:cNvPr id="0" name=""/>
        <dsp:cNvSpPr/>
      </dsp:nvSpPr>
      <dsp:spPr>
        <a:xfrm>
          <a:off x="3204336" y="1422906"/>
          <a:ext cx="474855" cy="474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311178" y="1422906"/>
        <a:ext cx="261171" cy="357328"/>
      </dsp:txXfrm>
    </dsp:sp>
    <dsp:sp modelId="{4BA8EC94-578E-4F02-824E-829A5448EE7A}">
      <dsp:nvSpPr>
        <dsp:cNvPr id="0" name=""/>
        <dsp:cNvSpPr/>
      </dsp:nvSpPr>
      <dsp:spPr>
        <a:xfrm>
          <a:off x="3484413" y="2286279"/>
          <a:ext cx="474855" cy="474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591255" y="2286279"/>
        <a:ext cx="261171" cy="357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ECB7-1B2A-4A21-B94B-252A084C4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3E67C-C340-4454-9D8C-C14B842B3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5006D-7AEA-4011-8FCA-0D3A1827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72549-D3BD-4CC9-8205-036B7118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62D2-8500-4608-AE94-3634DC75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9C6E-47E8-46E3-A8F0-D167C25C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822FD-F5C2-45B9-9496-76250069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E5C2-D3C9-4C61-B0AE-93C1C1A6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4EB48-8028-4AB8-9F42-724510C9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6D60-43CC-42FD-90D7-5830E978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32439-3772-4A05-983B-4E585B5BF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C279D-370B-48F2-AD3A-5047EE49C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49665-A3D0-4EE9-ADEF-9451DFF1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BC93-174A-4A05-8E89-7BE667A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F7636-A35A-4566-B125-BAE48E0F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0D7E-1C0C-4D1B-A357-F7DE8820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8CDD-3E5B-43C6-BDAA-DAED8652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7FCC-DB17-4974-9980-C6E99B7D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0C91-D107-44BB-BA5F-1B1A5AFC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8918E-836D-4B5F-8EEA-E57D0BAC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FF32-7184-492E-BFD8-0C0FB5E1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37D7-71A0-4B2C-AF79-95AC641D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6A83-CF76-4542-BE70-6E5149E0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0505-EA6D-40DD-BA46-1342993A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2F77-0AA5-4624-A079-D1D72FD1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4685-125D-4CE9-9422-D0FDB4F6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43B4-988C-499B-92E6-C7A71A8FD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61762-1C71-45E0-97C8-BF2817172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DE68F-2B1E-4DBD-AC11-D81A16D8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C2CB3-6C7D-4A0A-89F7-3D99550C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FDDE5-2119-4026-B86F-7B64AE78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2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4D86-F6E7-42F2-AB3C-0D7F120E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73F71-814F-47B9-95B3-1F408907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B4596-0555-4FA7-86FE-562A5D18A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F97A5-213B-42F1-BB53-024480B62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8AF5B-90E9-4D7F-B4CA-A47322A94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E3890-D12D-40F1-AEB7-33C3D557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928FD-BA7B-4C5D-82F1-B5CBC05C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81125-446C-4A53-840E-2C201E02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5BD0-8AFB-488F-B4A8-7AD3F53A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1A85B-D3A3-4702-BBDA-0FC81A83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1A70A-2B93-4E80-9893-5702FF5F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DAD5C-92B6-41A8-920D-4814D77F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6458D-9F2C-42E3-B8C6-1AB2F675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110C6-1049-41D5-AB03-FCE72FDC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DF23C-E8E1-443F-AE3D-C19F478F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194C-49AD-490E-B1FC-B47F10FA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BB3F-D5CD-4831-B29F-7E25A624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AD77D-4C43-49E9-862A-9F7572DFA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FD2DD-4E35-4524-941A-C238ED76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A40CE-B19E-4B6C-B7C0-CD68E35F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96A88-8561-41D0-88B3-D4B63389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DAC4-7307-451C-AD8F-16681B31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F0186-6C23-493C-9CD5-7EDD9944E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B1CAE-28CE-4C8D-8D6C-F73E18D48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1EA93-3A84-462F-AFD4-EB8D6770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4E563-36FB-47DB-8E08-56654C06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73673-0224-4D64-82E6-7EFEAA2E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4658F-D259-48FE-91A1-B20C9FA8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CC338-3E7E-4722-87D9-5BE28945E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B759B-FC93-499E-BAFC-D05C9A24D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BFD0-6981-4198-AEF0-F6F2FFFAEEA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9D76-CA71-4D0B-8061-F7429368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83F50-9D17-46D4-BBA5-04F544D49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098B-0678-4AAB-A2CB-CE227E64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yersc1977@gmail.com" TargetMode="External"/><Relationship Id="rId2" Type="http://schemas.openxmlformats.org/officeDocument/2006/relationships/hyperlink" Target="mailto:Deborah@inspiringchattanoog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ontegrimes43@gmail.com" TargetMode="External"/><Relationship Id="rId5" Type="http://schemas.openxmlformats.org/officeDocument/2006/relationships/image" Target="../media/image20.png"/><Relationship Id="rId4" Type="http://schemas.openxmlformats.org/officeDocument/2006/relationships/hyperlink" Target="mailto:ybnormal2016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1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C51596-384C-4D6F-B2F7-3AE96748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680985"/>
            <a:ext cx="10515600" cy="132556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800" b="1" i="1" kern="1200" dirty="0">
                <a:latin typeface="+mj-lt"/>
                <a:ea typeface="+mj-ea"/>
                <a:cs typeface="+mj-cs"/>
              </a:rPr>
              <a:t>Refocus Tennessee</a:t>
            </a:r>
            <a:br>
              <a:rPr lang="en-US" sz="3200" b="1" i="1" kern="1200" dirty="0">
                <a:latin typeface="+mj-lt"/>
                <a:ea typeface="+mj-ea"/>
                <a:cs typeface="+mj-cs"/>
              </a:rPr>
            </a:br>
            <a:r>
              <a:rPr lang="en-US" b="1" i="1" kern="1200" dirty="0">
                <a:latin typeface="+mj-lt"/>
                <a:ea typeface="+mj-ea"/>
                <a:cs typeface="+mj-cs"/>
              </a:rPr>
              <a:t>Inner City Outreach – Untapped Talent</a:t>
            </a:r>
            <a:br>
              <a:rPr lang="en-US" sz="3200" b="1" i="1" kern="1200" dirty="0">
                <a:latin typeface="+mj-lt"/>
                <a:ea typeface="+mj-ea"/>
                <a:cs typeface="+mj-cs"/>
              </a:rPr>
            </a:br>
            <a:r>
              <a:rPr lang="en-US" sz="2000" b="1" i="1" kern="1200" dirty="0">
                <a:latin typeface="+mj-lt"/>
                <a:ea typeface="+mj-ea"/>
                <a:cs typeface="+mj-cs"/>
              </a:rPr>
              <a:t>August 19, 2021</a:t>
            </a:r>
          </a:p>
        </p:txBody>
      </p:sp>
      <p:graphicFrame>
        <p:nvGraphicFramePr>
          <p:cNvPr id="58" name="TextBox 11">
            <a:extLst>
              <a:ext uri="{FF2B5EF4-FFF2-40B4-BE49-F238E27FC236}">
                <a16:creationId xmlns:a16="http://schemas.microsoft.com/office/drawing/2014/main" id="{1AA9227D-1AEE-4591-BD84-38FD0E7BE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668369"/>
              </p:ext>
            </p:extLst>
          </p:nvPr>
        </p:nvGraphicFramePr>
        <p:xfrm>
          <a:off x="790418" y="2322076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17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playing frisbee&#10;&#10;Description automatically generated with medium confidence">
            <a:extLst>
              <a:ext uri="{FF2B5EF4-FFF2-40B4-BE49-F238E27FC236}">
                <a16:creationId xmlns:a16="http://schemas.microsoft.com/office/drawing/2014/main" id="{E9D8C511-3B80-4A5A-B24B-E260D025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/>
          <a:stretch/>
        </p:blipFill>
        <p:spPr>
          <a:xfrm>
            <a:off x="-6" y="10"/>
            <a:ext cx="7642746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C83FF-2F08-4C10-B6F4-F4BC8D6D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3986127"/>
            <a:ext cx="2878698" cy="2253231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Outreach Activities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DB3EED29-E794-4BCC-86DE-AC228ADD0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" b="-1"/>
          <a:stretch/>
        </p:blipFill>
        <p:spPr>
          <a:xfrm>
            <a:off x="7719632" y="3429000"/>
            <a:ext cx="4382546" cy="334564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093FE-285E-4CA7-A6AC-21CA90E5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Families Together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New Life for Others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32" name="Picture 31" descr="A picture containing outdoor, person, accessory&#10;&#10;Description automatically generated">
            <a:extLst>
              <a:ext uri="{FF2B5EF4-FFF2-40B4-BE49-F238E27FC236}">
                <a16:creationId xmlns:a16="http://schemas.microsoft.com/office/drawing/2014/main" id="{5B1390BA-C887-41E8-A4E3-A36AB2383A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-1" b="-1"/>
          <a:stretch/>
        </p:blipFill>
        <p:spPr>
          <a:xfrm>
            <a:off x="7697883" y="-1"/>
            <a:ext cx="4382545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9FAEEE93-DF6F-4F4A-B936-3BC761965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r="1" b="14532"/>
          <a:stretch/>
        </p:blipFill>
        <p:spPr>
          <a:xfrm>
            <a:off x="-6" y="10"/>
            <a:ext cx="764274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yellow flower in the grass&#10;&#10;Description automatically generated with low confidence">
            <a:extLst>
              <a:ext uri="{FF2B5EF4-FFF2-40B4-BE49-F238E27FC236}">
                <a16:creationId xmlns:a16="http://schemas.microsoft.com/office/drawing/2014/main" id="{D29D8EE0-4B8F-444B-98F7-8C20B97F1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4" r="-3" b="20269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C36207C-BA80-4AC1-ACF3-12D8E97A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5" y="4151376"/>
            <a:ext cx="5956900" cy="19202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</a:rPr>
              <a:t>The Power of Community Gardens</a:t>
            </a:r>
          </a:p>
        </p:txBody>
      </p:sp>
      <p:pic>
        <p:nvPicPr>
          <p:cNvPr id="9" name="Picture 8" descr="A hand holding a leafy plant&#10;&#10;Description automatically generated with low confidence">
            <a:extLst>
              <a:ext uri="{FF2B5EF4-FFF2-40B4-BE49-F238E27FC236}">
                <a16:creationId xmlns:a16="http://schemas.microsoft.com/office/drawing/2014/main" id="{4ECC142D-F9F5-4FCC-A202-FAFCC3162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142" b="-1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DBE0F7-2F7F-480B-8F92-D28139AD87C1}"/>
              </a:ext>
            </a:extLst>
          </p:cNvPr>
          <p:cNvSpPr txBox="1"/>
          <p:nvPr/>
        </p:nvSpPr>
        <p:spPr>
          <a:xfrm>
            <a:off x="8884920" y="0"/>
            <a:ext cx="33070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Temperance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How to nurture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Love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Responsibility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Follow 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Consistency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Longevity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How to work together as 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Entrepreneurship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</a:rPr>
              <a:t>The Harvest</a:t>
            </a:r>
          </a:p>
        </p:txBody>
      </p:sp>
    </p:spTree>
    <p:extLst>
      <p:ext uri="{BB962C8B-B14F-4D97-AF65-F5344CB8AC3E}">
        <p14:creationId xmlns:p14="http://schemas.microsoft.com/office/powerpoint/2010/main" val="119642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460F0-9B40-448E-9239-52CD780C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58" y="4976757"/>
            <a:ext cx="733202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INSPIRINGCHATTANOOGA.COM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1D3C1A-463B-4160-94E6-F03D80655E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3098" y="579382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en-US" sz="4100" b="1" dirty="0"/>
              <a:t>Inspire, Network, Strategize, Prepare, Innovate, Relate, Empower  </a:t>
            </a:r>
          </a:p>
          <a:p>
            <a:pPr>
              <a:spcAft>
                <a:spcPts val="600"/>
              </a:spcAft>
            </a:pPr>
            <a:endParaRPr lang="en-US" sz="41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4100" b="1" i="1" dirty="0">
                <a:latin typeface="Elephant" panose="02020904090505020303" pitchFamily="18" charset="0"/>
              </a:rPr>
              <a:t>Deborah Gunn, CEO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4F3DE84-2D96-4391-8386-C4021C1A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02" y="1295784"/>
            <a:ext cx="3781051" cy="362776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8AF5C-4F19-46AD-AF53-05DA0542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77" b="11823"/>
          <a:stretch/>
        </p:blipFill>
        <p:spPr>
          <a:xfrm>
            <a:off x="1" y="10"/>
            <a:ext cx="120700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9FB90-27F2-4C3A-9DC1-5AFB8641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58917"/>
            <a:ext cx="10058400" cy="2744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Meeting People Where They Are:</a:t>
            </a: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Community Based Job Skills Training 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E84158-878D-45EE-9538-30E944E392AC}"/>
              </a:ext>
            </a:extLst>
          </p:cNvPr>
          <p:cNvSpPr/>
          <p:nvPr/>
        </p:nvSpPr>
        <p:spPr>
          <a:xfrm>
            <a:off x="4348470" y="2052488"/>
            <a:ext cx="2835580" cy="25526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50D0F-CDB1-4B6B-8640-16AD2AE33D72}"/>
              </a:ext>
            </a:extLst>
          </p:cNvPr>
          <p:cNvSpPr txBox="1"/>
          <p:nvPr/>
        </p:nvSpPr>
        <p:spPr>
          <a:xfrm rot="19243987">
            <a:off x="6332847" y="1103817"/>
            <a:ext cx="2672196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POSITIVE ATTITUDE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D048F6-A208-44C1-925A-E1424458D23F}"/>
              </a:ext>
            </a:extLst>
          </p:cNvPr>
          <p:cNvSpPr txBox="1"/>
          <p:nvPr/>
        </p:nvSpPr>
        <p:spPr>
          <a:xfrm rot="16200000">
            <a:off x="4861418" y="915218"/>
            <a:ext cx="1718740" cy="4205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/>
              <a:t>SELF THINKER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B1B3C2-37B3-4B76-BFAE-A9D9DE0BC8D9}"/>
              </a:ext>
            </a:extLst>
          </p:cNvPr>
          <p:cNvSpPr txBox="1"/>
          <p:nvPr/>
        </p:nvSpPr>
        <p:spPr>
          <a:xfrm rot="17548806">
            <a:off x="5538613" y="868989"/>
            <a:ext cx="1939362" cy="50276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FLEXIBLE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EF518-E8A0-4B32-901A-8E92EEE6564D}"/>
              </a:ext>
            </a:extLst>
          </p:cNvPr>
          <p:cNvSpPr txBox="1"/>
          <p:nvPr/>
        </p:nvSpPr>
        <p:spPr>
          <a:xfrm rot="20485500">
            <a:off x="6980755" y="1947955"/>
            <a:ext cx="2792955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APPRECIATION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23920E-75AD-402A-AE12-6228BD12066F}"/>
              </a:ext>
            </a:extLst>
          </p:cNvPr>
          <p:cNvSpPr txBox="1"/>
          <p:nvPr/>
        </p:nvSpPr>
        <p:spPr>
          <a:xfrm>
            <a:off x="7283840" y="2797410"/>
            <a:ext cx="2625128" cy="7487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RESPECT FOR MANAGEMENT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152190-73C8-4C69-9C26-41DE954EC458}"/>
              </a:ext>
            </a:extLst>
          </p:cNvPr>
          <p:cNvSpPr txBox="1"/>
          <p:nvPr/>
        </p:nvSpPr>
        <p:spPr>
          <a:xfrm rot="458802">
            <a:off x="7154971" y="3794924"/>
            <a:ext cx="2750146" cy="4205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SELF MOTIVATED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BB6917-D42A-43AE-9505-BF576C13E4E5}"/>
              </a:ext>
            </a:extLst>
          </p:cNvPr>
          <p:cNvSpPr txBox="1"/>
          <p:nvPr/>
        </p:nvSpPr>
        <p:spPr>
          <a:xfrm rot="1559334">
            <a:off x="6811643" y="4600210"/>
            <a:ext cx="2533721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HONESTY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269BDA-7343-49C4-9B98-BA4F21E05651}"/>
              </a:ext>
            </a:extLst>
          </p:cNvPr>
          <p:cNvSpPr txBox="1"/>
          <p:nvPr/>
        </p:nvSpPr>
        <p:spPr>
          <a:xfrm rot="3035637">
            <a:off x="6228516" y="5123284"/>
            <a:ext cx="1965603" cy="4205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/>
              <a:t>GREAT WORKER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1E6003-B1ED-4C4C-A8C0-ED3D8354F060}"/>
              </a:ext>
            </a:extLst>
          </p:cNvPr>
          <p:cNvSpPr txBox="1"/>
          <p:nvPr/>
        </p:nvSpPr>
        <p:spPr>
          <a:xfrm rot="5400000">
            <a:off x="5077385" y="5351655"/>
            <a:ext cx="1880515" cy="50276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LEADERSHIP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E732B5-1F5A-4798-857A-469E9E907420}"/>
              </a:ext>
            </a:extLst>
          </p:cNvPr>
          <p:cNvSpPr txBox="1"/>
          <p:nvPr/>
        </p:nvSpPr>
        <p:spPr>
          <a:xfrm rot="18446861">
            <a:off x="3563453" y="5219269"/>
            <a:ext cx="2264565" cy="7487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SEEKS SOLUTIONS VS. COMPLAINING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541AFE-455F-48DC-965D-CB14090873B4}"/>
              </a:ext>
            </a:extLst>
          </p:cNvPr>
          <p:cNvSpPr txBox="1"/>
          <p:nvPr/>
        </p:nvSpPr>
        <p:spPr>
          <a:xfrm rot="19233991">
            <a:off x="3075480" y="4711490"/>
            <a:ext cx="1867050" cy="4205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/>
              <a:t>TIME FOCUSED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46D06-4A3C-4B83-8501-9914F765F382}"/>
              </a:ext>
            </a:extLst>
          </p:cNvPr>
          <p:cNvSpPr txBox="1"/>
          <p:nvPr/>
        </p:nvSpPr>
        <p:spPr>
          <a:xfrm rot="20490598">
            <a:off x="1920157" y="3857843"/>
            <a:ext cx="2515397" cy="7487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RESPECT FOR CO-WORKERS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F67BAA-C932-49E5-A803-3BE31B056D5D}"/>
              </a:ext>
            </a:extLst>
          </p:cNvPr>
          <p:cNvSpPr txBox="1"/>
          <p:nvPr/>
        </p:nvSpPr>
        <p:spPr>
          <a:xfrm>
            <a:off x="2257175" y="3048210"/>
            <a:ext cx="1713418" cy="4205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/>
              <a:t>TEAM PLAYER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F2C522-4586-4135-B2EB-670AFDF18AB1}"/>
              </a:ext>
            </a:extLst>
          </p:cNvPr>
          <p:cNvSpPr txBox="1"/>
          <p:nvPr/>
        </p:nvSpPr>
        <p:spPr>
          <a:xfrm rot="1213857">
            <a:off x="2259466" y="1983037"/>
            <a:ext cx="2176033" cy="7487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WILLINGNESS TO LISTEN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306E0D-6584-4427-85F8-D23841C11091}"/>
              </a:ext>
            </a:extLst>
          </p:cNvPr>
          <p:cNvSpPr txBox="1"/>
          <p:nvPr/>
        </p:nvSpPr>
        <p:spPr>
          <a:xfrm rot="2291650">
            <a:off x="2970903" y="1397200"/>
            <a:ext cx="1657057" cy="4205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/>
              <a:t>DEPENDABLE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E90F9C-AAC9-4D25-9F2A-1558A5EDEE39}"/>
              </a:ext>
            </a:extLst>
          </p:cNvPr>
          <p:cNvSpPr txBox="1"/>
          <p:nvPr/>
        </p:nvSpPr>
        <p:spPr>
          <a:xfrm rot="3833526">
            <a:off x="3653594" y="831376"/>
            <a:ext cx="2009665" cy="7487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WILLING TO GO THE EXTRA MILE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85C081-EDBA-4CB0-B5B2-61C2F6502463}"/>
              </a:ext>
            </a:extLst>
          </p:cNvPr>
          <p:cNvSpPr txBox="1"/>
          <p:nvPr/>
        </p:nvSpPr>
        <p:spPr>
          <a:xfrm>
            <a:off x="4620638" y="3131118"/>
            <a:ext cx="229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C5A330-189A-4613-A842-41E5D7134EBE}"/>
              </a:ext>
            </a:extLst>
          </p:cNvPr>
          <p:cNvSpPr txBox="1"/>
          <p:nvPr/>
        </p:nvSpPr>
        <p:spPr>
          <a:xfrm flipH="1">
            <a:off x="182671" y="197339"/>
            <a:ext cx="2835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99CFF"/>
                </a:solidFill>
                <a:latin typeface="Script MT Bold" panose="03040602040607080904" pitchFamily="66" charset="0"/>
              </a:rPr>
              <a:t>The 80/20 Rule Professional Development Workshop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719DC-8BE8-4691-A9A1-887A9AA7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601" y="5677145"/>
            <a:ext cx="902286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2A63-4898-4E44-A6B2-F3CA1EAB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2DEDF-B261-4FDF-944A-9650908A1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86" b="-1"/>
          <a:stretch/>
        </p:blipFill>
        <p:spPr>
          <a:xfrm>
            <a:off x="0" y="0"/>
            <a:ext cx="7532914" cy="6858000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624C-B3EE-4735-AF0D-2457D3A54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 anchor="ctr">
            <a:normAutofit/>
          </a:bodyPr>
          <a:lstStyle/>
          <a:p>
            <a:pPr>
              <a:buClr>
                <a:srgbClr val="FF3302"/>
              </a:buClr>
            </a:pPr>
            <a:r>
              <a:rPr lang="en-US" sz="2400" dirty="0"/>
              <a:t>Discovering Your Strengths &amp; Weaknesses</a:t>
            </a:r>
          </a:p>
          <a:p>
            <a:pPr>
              <a:buClr>
                <a:srgbClr val="FF3302"/>
              </a:buClr>
            </a:pPr>
            <a:r>
              <a:rPr lang="en-US" sz="2400" dirty="0"/>
              <a:t>Generational Differences</a:t>
            </a:r>
          </a:p>
          <a:p>
            <a:pPr>
              <a:buClr>
                <a:srgbClr val="FF3302"/>
              </a:buClr>
            </a:pPr>
            <a:r>
              <a:rPr lang="en-US" sz="2400" dirty="0"/>
              <a:t>Diversity, Equity and Inclusion</a:t>
            </a:r>
          </a:p>
          <a:p>
            <a:pPr>
              <a:buClr>
                <a:srgbClr val="FF3302"/>
              </a:buClr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AAF22-5376-4660-B824-7ACEDE24E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088" y="5693309"/>
            <a:ext cx="902286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8709-52B0-45CB-B6FE-9B6DF435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4A8FA-DFCA-4AA0-950D-FFC4D7C6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4C353-7157-42DD-A628-13C0512B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08" y="0"/>
            <a:ext cx="12471816" cy="7015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7C310-7473-4E27-84A9-7BFF1ABB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127060"/>
            <a:ext cx="482600" cy="4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940BE9-D706-4D45-A3A6-3ECC6062F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4" r="-2" b="1544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4DF7BE8-351A-45BE-97B8-1E2C854B6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4" r="-1" b="11650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1D45-BFB5-466E-A83D-BFB65C1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595"/>
            <a:ext cx="10515600" cy="54249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br>
              <a:rPr lang="en-US" sz="4000" b="1" dirty="0"/>
            </a:br>
            <a:br>
              <a:rPr lang="en-US" sz="1100" b="1" dirty="0">
                <a:solidFill>
                  <a:srgbClr val="00B0F0"/>
                </a:solidFill>
              </a:rPr>
            </a:br>
            <a:br>
              <a:rPr lang="en-US" sz="5400" b="1" dirty="0"/>
            </a:br>
            <a:br>
              <a:rPr lang="en-US" sz="5400" b="1" dirty="0"/>
            </a:b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6085-0F76-4CB7-8DFF-661171969CCB}"/>
              </a:ext>
            </a:extLst>
          </p:cNvPr>
          <p:cNvSpPr txBox="1"/>
          <p:nvPr/>
        </p:nvSpPr>
        <p:spPr>
          <a:xfrm>
            <a:off x="660998" y="4309264"/>
            <a:ext cx="3763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badi" panose="020B0604020202020204" pitchFamily="34" charset="0"/>
              </a:rPr>
              <a:t>Deborah Gunn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hlinkClick r:id="rId2"/>
              </a:rPr>
              <a:t>deborah@inspiringchattanooga.com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(423) 314-2532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AACB5-EC6F-43B7-A25B-2B414775DA66}"/>
              </a:ext>
            </a:extLst>
          </p:cNvPr>
          <p:cNvSpPr txBox="1"/>
          <p:nvPr/>
        </p:nvSpPr>
        <p:spPr>
          <a:xfrm>
            <a:off x="1021991" y="1447932"/>
            <a:ext cx="304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badi" panose="020B0604020202020204" pitchFamily="34" charset="0"/>
              </a:rPr>
              <a:t>Chad Byers</a:t>
            </a:r>
          </a:p>
          <a:p>
            <a:pPr algn="ctr"/>
            <a:r>
              <a:rPr lang="en-US" b="1" dirty="0">
                <a:latin typeface="Abadi" panose="020B0604020202020204" pitchFamily="34" charset="0"/>
                <a:hlinkClick r:id="rId3"/>
              </a:rPr>
              <a:t>byersc1977@gmail.com</a:t>
            </a:r>
            <a:endParaRPr lang="en-US" b="1" dirty="0">
              <a:latin typeface="Abadi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Abadi" panose="020B0604020202020204" pitchFamily="34" charset="0"/>
              </a:rPr>
              <a:t>(423) 432-9367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8DCD6-89B8-41B5-A626-33DE953CF640}"/>
              </a:ext>
            </a:extLst>
          </p:cNvPr>
          <p:cNvSpPr txBox="1"/>
          <p:nvPr/>
        </p:nvSpPr>
        <p:spPr>
          <a:xfrm>
            <a:off x="8295607" y="1405652"/>
            <a:ext cx="31858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badi" panose="020B0604020202020204" pitchFamily="34" charset="0"/>
              </a:rPr>
              <a:t>Logan Taylor</a:t>
            </a:r>
          </a:p>
          <a:p>
            <a:pPr algn="ctr"/>
            <a:r>
              <a:rPr lang="en-US" b="1" dirty="0">
                <a:hlinkClick r:id="rId4"/>
              </a:rPr>
              <a:t>ybnormal2016@gmail.com</a:t>
            </a:r>
            <a:endParaRPr lang="en-US" b="1" dirty="0"/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(704) 993-7170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C9621-E0AD-41E3-B1C0-80896E680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097" y="857823"/>
            <a:ext cx="3185806" cy="2591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0F10D9-9623-40BF-892C-8C9744BBC391}"/>
              </a:ext>
            </a:extLst>
          </p:cNvPr>
          <p:cNvSpPr txBox="1"/>
          <p:nvPr/>
        </p:nvSpPr>
        <p:spPr>
          <a:xfrm>
            <a:off x="4550921" y="194245"/>
            <a:ext cx="29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Co-Founders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5A069-CA9D-4FAA-909C-8D1575825340}"/>
              </a:ext>
            </a:extLst>
          </p:cNvPr>
          <p:cNvSpPr txBox="1"/>
          <p:nvPr/>
        </p:nvSpPr>
        <p:spPr>
          <a:xfrm>
            <a:off x="4687826" y="2994260"/>
            <a:ext cx="1143000" cy="869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0AB5F-7BB9-4DF5-B71F-C9B619D20E6E}"/>
              </a:ext>
            </a:extLst>
          </p:cNvPr>
          <p:cNvSpPr txBox="1"/>
          <p:nvPr/>
        </p:nvSpPr>
        <p:spPr>
          <a:xfrm>
            <a:off x="6340416" y="2932748"/>
            <a:ext cx="1143000" cy="869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739D8-E4F4-4F0B-A72A-317638FDDA6D}"/>
              </a:ext>
            </a:extLst>
          </p:cNvPr>
          <p:cNvSpPr txBox="1"/>
          <p:nvPr/>
        </p:nvSpPr>
        <p:spPr>
          <a:xfrm>
            <a:off x="4516686" y="3079314"/>
            <a:ext cx="318577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Home Base Network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5C9E3-F0B8-48B8-A493-BEA8697DDCD7}"/>
              </a:ext>
            </a:extLst>
          </p:cNvPr>
          <p:cNvSpPr txBox="1"/>
          <p:nvPr/>
        </p:nvSpPr>
        <p:spPr>
          <a:xfrm>
            <a:off x="6340416" y="4271381"/>
            <a:ext cx="6135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badi" panose="020B0604020202020204" pitchFamily="34" charset="0"/>
              </a:rPr>
              <a:t>Monty Reeves, Founder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Abadi" panose="020B0604020202020204" pitchFamily="34" charset="0"/>
              </a:rPr>
              <a:t>Deonte Grimes, Program Director</a:t>
            </a:r>
          </a:p>
          <a:p>
            <a:pPr algn="ctr"/>
            <a:r>
              <a:rPr lang="en-US" b="1" dirty="0">
                <a:hlinkClick r:id="rId6"/>
              </a:rPr>
              <a:t>deontegrimes43@gmail.com</a:t>
            </a:r>
            <a:endParaRPr lang="en-US" b="1" dirty="0"/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(423) 355-6544</a:t>
            </a:r>
          </a:p>
        </p:txBody>
      </p:sp>
    </p:spTree>
    <p:extLst>
      <p:ext uri="{BB962C8B-B14F-4D97-AF65-F5344CB8AC3E}">
        <p14:creationId xmlns:p14="http://schemas.microsoft.com/office/powerpoint/2010/main" val="397634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32F8DE3-E57D-4E5A-8C4B-1ED893895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49" r="4216" b="1"/>
          <a:stretch/>
        </p:blipFill>
        <p:spPr>
          <a:xfrm>
            <a:off x="1165828" y="152381"/>
            <a:ext cx="9438838" cy="5189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89729-2779-4C24-A170-4FA690B5BA89}"/>
              </a:ext>
            </a:extLst>
          </p:cNvPr>
          <p:cNvSpPr txBox="1"/>
          <p:nvPr/>
        </p:nvSpPr>
        <p:spPr>
          <a:xfrm>
            <a:off x="3753431" y="5341888"/>
            <a:ext cx="4206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Logan Taylor, CEO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982C5-BCB8-44C4-9892-FA5FBE5CB6BE}"/>
              </a:ext>
            </a:extLst>
          </p:cNvPr>
          <p:cNvSpPr txBox="1"/>
          <p:nvPr/>
        </p:nvSpPr>
        <p:spPr>
          <a:xfrm>
            <a:off x="4158350" y="6111329"/>
            <a:ext cx="324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ybnormal.org </a:t>
            </a:r>
          </a:p>
        </p:txBody>
      </p:sp>
    </p:spTree>
    <p:extLst>
      <p:ext uri="{BB962C8B-B14F-4D97-AF65-F5344CB8AC3E}">
        <p14:creationId xmlns:p14="http://schemas.microsoft.com/office/powerpoint/2010/main" val="251613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DCC6-FD79-4DCE-A0E0-F0C4BBAB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FFC0C-6FA9-4E28-BB7E-6B83658A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9D88E-59B9-4AEA-9B3D-0BCB1C3A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1" y="-548639"/>
            <a:ext cx="11841480" cy="740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0E610-CA03-499E-9CAB-43169E00F56C}"/>
              </a:ext>
            </a:extLst>
          </p:cNvPr>
          <p:cNvSpPr txBox="1"/>
          <p:nvPr/>
        </p:nvSpPr>
        <p:spPr>
          <a:xfrm>
            <a:off x="3288890" y="68103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9428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10714-EA2C-4A42-870E-4CB3A344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Social &amp; Emotional Learning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6505EEF-E189-46CC-B71E-B09FADB91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r="-2" b="-2"/>
          <a:stretch/>
        </p:blipFill>
        <p:spPr>
          <a:xfrm>
            <a:off x="5096912" y="210192"/>
            <a:ext cx="6802164" cy="679031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45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CC3C-C010-44EE-B126-2ADAE322A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068E3-CC52-43F9-9DAE-6F770FF30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B0862-C336-4F1E-B4FC-B62C6E18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1" y="875219"/>
            <a:ext cx="12098029" cy="51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923F-01D9-40A6-BB69-4CD25558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Deonte Grimes, Program Director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E3140E-6938-47FB-BB07-5D0CAECC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879" y="1341539"/>
            <a:ext cx="4963637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99572-7BB8-4AAF-859E-01838D2FAFEC}"/>
              </a:ext>
            </a:extLst>
          </p:cNvPr>
          <p:cNvSpPr txBox="1"/>
          <p:nvPr/>
        </p:nvSpPr>
        <p:spPr>
          <a:xfrm>
            <a:off x="2774970" y="5872914"/>
            <a:ext cx="664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Friendshouseministries.com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02903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81A3F-F40A-427B-B3C9-C8AF2C44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63763"/>
            <a:ext cx="9895951" cy="103366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Employers Help Reduce </a:t>
            </a:r>
            <a:br>
              <a:rPr lang="en-US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Recidivism, Aid Reentry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Recovery?</a:t>
            </a:r>
            <a:br>
              <a:rPr lang="en-US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D91C-5BE1-4C6F-8567-C3E564C6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597432"/>
            <a:ext cx="10973710" cy="5138648"/>
          </a:xfrm>
        </p:spPr>
        <p:txBody>
          <a:bodyPr anchor="ctr">
            <a:normAutofit/>
          </a:bodyPr>
          <a:lstStyle/>
          <a:p>
            <a:pPr lvl="2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 supervisors and team leaders on recovery so that they understand and recognize the signs of what’s going on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Certified Peer Recovery Specialist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 Meetings in the workplace. 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Sustaining Wages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Government incentives for hiring reentry individuals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ctr">
              <a:spcBef>
                <a:spcPts val="0"/>
              </a:spcBef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have a sustainable workforce: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get what you need, you have to give them what they need”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202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5086A-2B44-4A81-9B63-323D064D9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4418" y="0"/>
            <a:ext cx="12596418" cy="7589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FCB8-97BF-4C82-B56D-295C2596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5" y="177378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Chad Byers, 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Community Outreach Specialist</a:t>
            </a:r>
          </a:p>
        </p:txBody>
      </p:sp>
    </p:spTree>
    <p:extLst>
      <p:ext uri="{BB962C8B-B14F-4D97-AF65-F5344CB8AC3E}">
        <p14:creationId xmlns:p14="http://schemas.microsoft.com/office/powerpoint/2010/main" val="417226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B8B69-EFFB-40C9-BA9C-B1380C62ADC9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A Story of Reentry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6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F88AAF4F-5785-4561-8596-C28EA9611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588447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E110A5-DE41-4B32-8510-9EA0DC214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82" y="583777"/>
            <a:ext cx="6726816" cy="56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355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</vt:lpstr>
      <vt:lpstr>Arial</vt:lpstr>
      <vt:lpstr>Arial Black</vt:lpstr>
      <vt:lpstr>Calibri</vt:lpstr>
      <vt:lpstr>Calibri Light</vt:lpstr>
      <vt:lpstr>Elephant</vt:lpstr>
      <vt:lpstr>Script MT Bold</vt:lpstr>
      <vt:lpstr>Office Theme</vt:lpstr>
      <vt:lpstr>Refocus Tennessee Inner City Outreach – Untapped Talent August 19, 2021</vt:lpstr>
      <vt:lpstr>PowerPoint Presentation</vt:lpstr>
      <vt:lpstr>PowerPoint Presentation</vt:lpstr>
      <vt:lpstr>Social &amp; Emotional Learning</vt:lpstr>
      <vt:lpstr>PowerPoint Presentation</vt:lpstr>
      <vt:lpstr>Deonte Grimes, Program Director</vt:lpstr>
      <vt:lpstr>How Can Employers Help Reduce  Recidivism, Aid Reentry and Recovery? </vt:lpstr>
      <vt:lpstr>Chad Byers,  Community Outreach Specialist</vt:lpstr>
      <vt:lpstr>PowerPoint Presentation</vt:lpstr>
      <vt:lpstr>Community Outreach Activities</vt:lpstr>
      <vt:lpstr>PowerPoint Presentation</vt:lpstr>
      <vt:lpstr>INSPIRINGCHATTANOOGA.COM</vt:lpstr>
      <vt:lpstr>Meeting People Where They Are: Community Based Job Skills Training  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 City Outreach – Untapped Talent from the Community Organization Perspective</dc:title>
  <dc:creator>Savannah Clay</dc:creator>
  <cp:lastModifiedBy>Savannah Clay</cp:lastModifiedBy>
  <cp:revision>18</cp:revision>
  <dcterms:created xsi:type="dcterms:W3CDTF">2021-08-11T02:10:36Z</dcterms:created>
  <dcterms:modified xsi:type="dcterms:W3CDTF">2021-08-18T16:09:35Z</dcterms:modified>
</cp:coreProperties>
</file>