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 id="2147483696" r:id="rId5"/>
    <p:sldMasterId id="2147483708" r:id="rId6"/>
  </p:sldMasterIdLst>
  <p:notesMasterIdLst>
    <p:notesMasterId r:id="rId35"/>
  </p:notesMasterIdLst>
  <p:sldIdLst>
    <p:sldId id="264" r:id="rId7"/>
    <p:sldId id="261"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593" r:id="rId32"/>
    <p:sldId id="59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397D"/>
    <a:srgbClr val="344529"/>
    <a:srgbClr val="2B3922"/>
    <a:srgbClr val="2E3722"/>
    <a:srgbClr val="FCF7F1"/>
    <a:srgbClr val="B8D233"/>
    <a:srgbClr val="5CC6D6"/>
    <a:srgbClr val="F8D22F"/>
    <a:srgbClr val="F03F2B"/>
    <a:srgbClr val="348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061B0D-BC62-46BB-B972-9A7138DA47F2}" v="108" dt="2021-08-13T14:50:39.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619" autoAdjust="0"/>
  </p:normalViewPr>
  <p:slideViewPr>
    <p:cSldViewPr snapToGrid="0">
      <p:cViewPr varScale="1">
        <p:scale>
          <a:sx n="77" d="100"/>
          <a:sy n="77" d="100"/>
        </p:scale>
        <p:origin x="77" y="254"/>
      </p:cViewPr>
      <p:guideLst/>
    </p:cSldViewPr>
  </p:slideViewPr>
  <p:notesTextViewPr>
    <p:cViewPr>
      <p:scale>
        <a:sx n="3" d="2"/>
        <a:sy n="3" d="2"/>
      </p:scale>
      <p:origin x="0" y="0"/>
    </p:cViewPr>
  </p:notesText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charset="0"/>
                <a:ea typeface="Times New Roman" charset="0"/>
                <a:cs typeface="Times New Roman" charset="0"/>
              </a:defRPr>
            </a:pPr>
            <a:r>
              <a:rPr lang="en-US" sz="1800">
                <a:latin typeface="Times New Roman" charset="0"/>
                <a:ea typeface="Times New Roman" charset="0"/>
                <a:cs typeface="Times New Roman" charset="0"/>
              </a:rPr>
              <a:t>Mean Employment Rate for IPS Programs in</a:t>
            </a:r>
            <a:r>
              <a:rPr lang="en-US" sz="1800" baseline="0">
                <a:latin typeface="Times New Roman" charset="0"/>
                <a:ea typeface="Times New Roman" charset="0"/>
                <a:cs typeface="Times New Roman" charset="0"/>
              </a:rPr>
              <a:t> Different Sized Communities</a:t>
            </a:r>
            <a:endParaRPr lang="en-US" sz="1800">
              <a:latin typeface="Times New Roman" charset="0"/>
              <a:ea typeface="Times New Roman" charset="0"/>
              <a:cs typeface="Times New Roman" charset="0"/>
            </a:endParaRPr>
          </a:p>
        </c:rich>
      </c:tx>
      <c:overlay val="0"/>
      <c:spPr>
        <a:noFill/>
        <a:ln>
          <a:noFill/>
        </a:ln>
        <a:effectLst/>
      </c:spPr>
    </c:title>
    <c:autoTitleDeleted val="0"/>
    <c:plotArea>
      <c:layout/>
      <c:barChart>
        <c:barDir val="col"/>
        <c:grouping val="clustered"/>
        <c:varyColors val="0"/>
        <c:ser>
          <c:idx val="0"/>
          <c:order val="0"/>
          <c:tx>
            <c:strRef>
              <c:f>Sheet1!$F$5</c:f>
              <c:strCache>
                <c:ptCount val="1"/>
                <c:pt idx="0">
                  <c:v>Mean Employment Rate</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charset="0"/>
                    <a:ea typeface="Times New Roman" charset="0"/>
                    <a:cs typeface="Times New Roman"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Sheet1!$E$6:$E$8</c:f>
              <c:strCache>
                <c:ptCount val="3"/>
                <c:pt idx="0">
                  <c:v>Metropolitan  (N=66)</c:v>
                </c:pt>
                <c:pt idx="1">
                  <c:v>Micropolitan (10,000-50,000) (N=14)</c:v>
                </c:pt>
                <c:pt idx="2">
                  <c:v>Small Town (N=7)</c:v>
                </c:pt>
              </c:strCache>
            </c:strRef>
          </c:cat>
          <c:val>
            <c:numRef>
              <c:f>Sheet1!$F$6:$F$8</c:f>
              <c:numCache>
                <c:formatCode>0%</c:formatCode>
                <c:ptCount val="3"/>
                <c:pt idx="0">
                  <c:v>0.43</c:v>
                </c:pt>
                <c:pt idx="1">
                  <c:v>0.49</c:v>
                </c:pt>
                <c:pt idx="2">
                  <c:v>0.4</c:v>
                </c:pt>
              </c:numCache>
            </c:numRef>
          </c:val>
          <c:extLst>
            <c:ext xmlns:c16="http://schemas.microsoft.com/office/drawing/2014/chart" uri="{C3380CC4-5D6E-409C-BE32-E72D297353CC}">
              <c16:uniqueId val="{00000000-14D7-43E0-8C57-352BF581981D}"/>
            </c:ext>
          </c:extLst>
        </c:ser>
        <c:dLbls>
          <c:showLegendKey val="0"/>
          <c:showVal val="0"/>
          <c:showCatName val="0"/>
          <c:showSerName val="0"/>
          <c:showPercent val="0"/>
          <c:showBubbleSize val="0"/>
        </c:dLbls>
        <c:gapWidth val="219"/>
        <c:overlap val="-27"/>
        <c:axId val="131241472"/>
        <c:axId val="131243008"/>
      </c:barChart>
      <c:catAx>
        <c:axId val="131241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charset="0"/>
                <a:ea typeface="Times New Roman" charset="0"/>
                <a:cs typeface="Times New Roman" charset="0"/>
              </a:defRPr>
            </a:pPr>
            <a:endParaRPr lang="en-US"/>
          </a:p>
        </c:txPr>
        <c:crossAx val="131243008"/>
        <c:crossesAt val="0"/>
        <c:auto val="1"/>
        <c:lblAlgn val="ctr"/>
        <c:lblOffset val="100"/>
        <c:noMultiLvlLbl val="0"/>
      </c:catAx>
      <c:valAx>
        <c:axId val="1312430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charset="0"/>
                <a:ea typeface="Times New Roman" charset="0"/>
                <a:cs typeface="Times New Roman" charset="0"/>
              </a:defRPr>
            </a:pPr>
            <a:endParaRPr lang="en-US"/>
          </a:p>
        </c:txPr>
        <c:crossAx val="131241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28029784320439E-2"/>
          <c:y val="2.7588401434262607E-2"/>
          <c:w val="0.93000820209973756"/>
          <c:h val="0.87285461549843213"/>
        </c:manualLayout>
      </c:layout>
      <c:barChart>
        <c:barDir val="col"/>
        <c:grouping val="clustered"/>
        <c:varyColors val="0"/>
        <c:ser>
          <c:idx val="0"/>
          <c:order val="0"/>
          <c:tx>
            <c:strRef>
              <c:f>Sheet1!$B$1</c:f>
              <c:strCache>
                <c:ptCount val="1"/>
                <c:pt idx="0">
                  <c:v>FY21 Total Served</c:v>
                </c:pt>
              </c:strCache>
            </c:strRef>
          </c:tx>
          <c:spPr>
            <a:solidFill>
              <a:schemeClr val="accent1"/>
            </a:solidFill>
            <a:ln w="19050">
              <a:solidFill>
                <a:schemeClr val="lt1"/>
              </a:solidFill>
            </a:ln>
            <a:effectLst/>
          </c:spPr>
          <c:invertIfNegative val="0"/>
          <c:dPt>
            <c:idx val="0"/>
            <c:invertIfNegative val="0"/>
            <c:bubble3D val="0"/>
            <c:spPr>
              <a:solidFill>
                <a:srgbClr val="174A7C"/>
              </a:solidFill>
              <a:ln w="19050">
                <a:solidFill>
                  <a:schemeClr val="lt1"/>
                </a:solidFill>
              </a:ln>
              <a:effectLst/>
            </c:spPr>
            <c:extLst>
              <c:ext xmlns:c16="http://schemas.microsoft.com/office/drawing/2014/chart" uri="{C3380CC4-5D6E-409C-BE32-E72D297353CC}">
                <c16:uniqueId val="{00000002-4C8C-43A8-B86D-2F5FC4BB9CCD}"/>
              </c:ext>
            </c:extLst>
          </c:dPt>
          <c:dPt>
            <c:idx val="1"/>
            <c:invertIfNegative val="0"/>
            <c:bubble3D val="0"/>
            <c:spPr>
              <a:solidFill>
                <a:srgbClr val="ED9924"/>
              </a:solidFill>
              <a:ln w="19050">
                <a:solidFill>
                  <a:schemeClr val="lt1"/>
                </a:solidFill>
              </a:ln>
              <a:effectLst/>
            </c:spPr>
            <c:extLst>
              <c:ext xmlns:c16="http://schemas.microsoft.com/office/drawing/2014/chart" uri="{C3380CC4-5D6E-409C-BE32-E72D297353CC}">
                <c16:uniqueId val="{00000003-4C8C-43A8-B86D-2F5FC4BB9CCD}"/>
              </c:ext>
            </c:extLst>
          </c:dPt>
          <c:dPt>
            <c:idx val="2"/>
            <c:invertIfNegative val="0"/>
            <c:bubble3D val="0"/>
            <c:spPr>
              <a:solidFill>
                <a:srgbClr val="659737"/>
              </a:solidFill>
              <a:ln w="19050">
                <a:solidFill>
                  <a:schemeClr val="lt1"/>
                </a:solidFill>
              </a:ln>
              <a:effectLst/>
            </c:spPr>
            <c:extLst>
              <c:ext xmlns:c16="http://schemas.microsoft.com/office/drawing/2014/chart" uri="{C3380CC4-5D6E-409C-BE32-E72D297353CC}">
                <c16:uniqueId val="{00000004-4C8C-43A8-B86D-2F5FC4BB9CC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Number Served</c:v>
                </c:pt>
                <c:pt idx="1">
                  <c:v>Worked at Least 1 Day</c:v>
                </c:pt>
                <c:pt idx="2">
                  <c:v>Worked 90 or More Days</c:v>
                </c:pt>
              </c:strCache>
            </c:strRef>
          </c:cat>
          <c:val>
            <c:numRef>
              <c:f>Sheet1!$B$2:$B$4</c:f>
              <c:numCache>
                <c:formatCode>General</c:formatCode>
                <c:ptCount val="3"/>
                <c:pt idx="0">
                  <c:v>1096</c:v>
                </c:pt>
                <c:pt idx="1">
                  <c:v>500</c:v>
                </c:pt>
                <c:pt idx="2">
                  <c:v>223</c:v>
                </c:pt>
              </c:numCache>
            </c:numRef>
          </c:val>
          <c:extLst>
            <c:ext xmlns:c16="http://schemas.microsoft.com/office/drawing/2014/chart" uri="{C3380CC4-5D6E-409C-BE32-E72D297353CC}">
              <c16:uniqueId val="{00000000-4C8C-43A8-B86D-2F5FC4BB9CCD}"/>
            </c:ext>
          </c:extLst>
        </c:ser>
        <c:dLbls>
          <c:dLblPos val="outEnd"/>
          <c:showLegendKey val="0"/>
          <c:showVal val="1"/>
          <c:showCatName val="0"/>
          <c:showSerName val="0"/>
          <c:showPercent val="0"/>
          <c:showBubbleSize val="0"/>
        </c:dLbls>
        <c:gapWidth val="54"/>
        <c:axId val="554704168"/>
        <c:axId val="554698264"/>
      </c:barChart>
      <c:catAx>
        <c:axId val="5547041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800" b="1"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54698264"/>
        <c:crosses val="autoZero"/>
        <c:auto val="1"/>
        <c:lblAlgn val="ctr"/>
        <c:lblOffset val="100"/>
        <c:noMultiLvlLbl val="0"/>
      </c:catAx>
      <c:valAx>
        <c:axId val="554698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54704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FY21 Total Served</c:v>
                </c:pt>
              </c:strCache>
            </c:strRef>
          </c:tx>
          <c:spPr>
            <a:solidFill>
              <a:schemeClr val="accent1"/>
            </a:solidFill>
            <a:ln w="19050">
              <a:solidFill>
                <a:schemeClr val="lt1"/>
              </a:solidFill>
            </a:ln>
            <a:effectLst/>
          </c:spPr>
          <c:invertIfNegative val="0"/>
          <c:dPt>
            <c:idx val="0"/>
            <c:invertIfNegative val="0"/>
            <c:bubble3D val="0"/>
            <c:spPr>
              <a:solidFill>
                <a:srgbClr val="174A7C"/>
              </a:solidFill>
              <a:ln w="19050">
                <a:solidFill>
                  <a:schemeClr val="lt1"/>
                </a:solidFill>
              </a:ln>
              <a:effectLst/>
            </c:spPr>
            <c:extLst>
              <c:ext xmlns:c16="http://schemas.microsoft.com/office/drawing/2014/chart" uri="{C3380CC4-5D6E-409C-BE32-E72D297353CC}">
                <c16:uniqueId val="{00000001-5812-41A8-9542-F6D992965303}"/>
              </c:ext>
            </c:extLst>
          </c:dPt>
          <c:dPt>
            <c:idx val="1"/>
            <c:invertIfNegative val="0"/>
            <c:bubble3D val="0"/>
            <c:spPr>
              <a:solidFill>
                <a:srgbClr val="ED9924"/>
              </a:solidFill>
              <a:ln w="19050">
                <a:solidFill>
                  <a:schemeClr val="lt1"/>
                </a:solidFill>
              </a:ln>
              <a:effectLst/>
            </c:spPr>
            <c:extLst>
              <c:ext xmlns:c16="http://schemas.microsoft.com/office/drawing/2014/chart" uri="{C3380CC4-5D6E-409C-BE32-E72D297353CC}">
                <c16:uniqueId val="{00000003-5812-41A8-9542-F6D992965303}"/>
              </c:ext>
            </c:extLst>
          </c:dPt>
          <c:dPt>
            <c:idx val="2"/>
            <c:invertIfNegative val="0"/>
            <c:bubble3D val="0"/>
            <c:spPr>
              <a:solidFill>
                <a:srgbClr val="659737"/>
              </a:solidFill>
              <a:ln w="19050">
                <a:solidFill>
                  <a:schemeClr val="lt1"/>
                </a:solidFill>
              </a:ln>
              <a:effectLst/>
            </c:spPr>
            <c:extLst>
              <c:ext xmlns:c16="http://schemas.microsoft.com/office/drawing/2014/chart" uri="{C3380CC4-5D6E-409C-BE32-E72D297353CC}">
                <c16:uniqueId val="{00000005-5812-41A8-9542-F6D99296530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Number Served</c:v>
                </c:pt>
                <c:pt idx="1">
                  <c:v>Worked at Least 1 Day</c:v>
                </c:pt>
                <c:pt idx="2">
                  <c:v>Worked 90 or More Days</c:v>
                </c:pt>
              </c:strCache>
            </c:strRef>
          </c:cat>
          <c:val>
            <c:numRef>
              <c:f>Sheet1!$B$2:$B$4</c:f>
              <c:numCache>
                <c:formatCode>General</c:formatCode>
                <c:ptCount val="3"/>
                <c:pt idx="0">
                  <c:v>922</c:v>
                </c:pt>
                <c:pt idx="1">
                  <c:v>415</c:v>
                </c:pt>
                <c:pt idx="2">
                  <c:v>180</c:v>
                </c:pt>
              </c:numCache>
            </c:numRef>
          </c:val>
          <c:extLst>
            <c:ext xmlns:c16="http://schemas.microsoft.com/office/drawing/2014/chart" uri="{C3380CC4-5D6E-409C-BE32-E72D297353CC}">
              <c16:uniqueId val="{00000006-5812-41A8-9542-F6D992965303}"/>
            </c:ext>
          </c:extLst>
        </c:ser>
        <c:dLbls>
          <c:dLblPos val="outEnd"/>
          <c:showLegendKey val="0"/>
          <c:showVal val="1"/>
          <c:showCatName val="0"/>
          <c:showSerName val="0"/>
          <c:showPercent val="0"/>
          <c:showBubbleSize val="0"/>
        </c:dLbls>
        <c:gapWidth val="75"/>
        <c:axId val="554704168"/>
        <c:axId val="554698264"/>
      </c:barChart>
      <c:catAx>
        <c:axId val="5547041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800" b="1"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54698264"/>
        <c:crosses val="autoZero"/>
        <c:auto val="1"/>
        <c:lblAlgn val="ctr"/>
        <c:lblOffset val="100"/>
        <c:noMultiLvlLbl val="0"/>
      </c:catAx>
      <c:valAx>
        <c:axId val="554698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554704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Discover what IPS is and the research behind its effectiveness</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Examine the eight practice principles of </a:t>
          </a:r>
          <a:r>
            <a:rPr lang="en-US" dirty="0" err="1"/>
            <a:t>ips</a:t>
          </a: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learn what </a:t>
          </a:r>
          <a:r>
            <a:rPr lang="en-US" dirty="0" err="1"/>
            <a:t>ips</a:t>
          </a:r>
          <a:r>
            <a:rPr lang="en-US" dirty="0"/>
            <a:t> looks like in Tennessee and the partnerships that make it possible</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a:solidFill>
          <a:schemeClr val="accent5">
            <a:lumMod val="75000"/>
          </a:schemeClr>
        </a:solidFill>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Left Brain"/>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a:solidFill>
          <a:schemeClr val="accent6">
            <a:lumMod val="75000"/>
          </a:schemeClr>
        </a:solidFill>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ap compass"/>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a:solidFill>
          <a:schemeClr val="accent4">
            <a:lumMod val="75000"/>
          </a:schemeClr>
        </a:solidFill>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ountains"/>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303C56-04B5-4262-A7E1-857989D1E26F}" type="doc">
      <dgm:prSet loTypeId="urn:microsoft.com/office/officeart/2005/8/layout/matrix2" loCatId="matrix" qsTypeId="urn:microsoft.com/office/officeart/2005/8/quickstyle/simple1" qsCatId="simple" csTypeId="urn:microsoft.com/office/officeart/2005/8/colors/colorful1" csCatId="colorful"/>
      <dgm:spPr/>
      <dgm:t>
        <a:bodyPr/>
        <a:lstStyle/>
        <a:p>
          <a:endParaRPr lang="en-US"/>
        </a:p>
      </dgm:t>
    </dgm:pt>
    <dgm:pt modelId="{53AE94D9-FE11-4150-9F0C-A3F68FB5F57C}">
      <dgm:prSet/>
      <dgm:spPr/>
      <dgm:t>
        <a:bodyPr/>
        <a:lstStyle/>
        <a:p>
          <a:r>
            <a:rPr lang="en-US"/>
            <a:t>IPS stands for Individual Placement and Support</a:t>
          </a:r>
        </a:p>
      </dgm:t>
    </dgm:pt>
    <dgm:pt modelId="{B9A62213-7BE6-40D7-AA89-216F44411C5C}" type="parTrans" cxnId="{05419BCF-266A-4D97-A10A-4EEF9B9DD316}">
      <dgm:prSet/>
      <dgm:spPr/>
      <dgm:t>
        <a:bodyPr/>
        <a:lstStyle/>
        <a:p>
          <a:endParaRPr lang="en-US"/>
        </a:p>
      </dgm:t>
    </dgm:pt>
    <dgm:pt modelId="{3ED076A3-67A9-4259-95B2-B147F87C4C26}" type="sibTrans" cxnId="{05419BCF-266A-4D97-A10A-4EEF9B9DD316}">
      <dgm:prSet/>
      <dgm:spPr/>
      <dgm:t>
        <a:bodyPr/>
        <a:lstStyle/>
        <a:p>
          <a:endParaRPr lang="en-US"/>
        </a:p>
      </dgm:t>
    </dgm:pt>
    <dgm:pt modelId="{DC93ED9E-13C0-40CA-88BA-5EB7CE663203}">
      <dgm:prSet/>
      <dgm:spPr/>
      <dgm:t>
        <a:bodyPr/>
        <a:lstStyle/>
        <a:p>
          <a:pPr algn="ctr"/>
          <a:r>
            <a:rPr lang="en-US" dirty="0"/>
            <a:t>It is an evidence-based model of supported employment, designed for persons living with serious mental illness</a:t>
          </a:r>
        </a:p>
      </dgm:t>
    </dgm:pt>
    <dgm:pt modelId="{5320FBBD-B288-4983-A208-85FC7E0CE140}" type="parTrans" cxnId="{25B3ED7F-F54E-4B74-953C-1AF2ADF21EF4}">
      <dgm:prSet/>
      <dgm:spPr/>
      <dgm:t>
        <a:bodyPr/>
        <a:lstStyle/>
        <a:p>
          <a:endParaRPr lang="en-US"/>
        </a:p>
      </dgm:t>
    </dgm:pt>
    <dgm:pt modelId="{E31C3106-0F09-44E4-985C-14779C001129}" type="sibTrans" cxnId="{25B3ED7F-F54E-4B74-953C-1AF2ADF21EF4}">
      <dgm:prSet/>
      <dgm:spPr/>
      <dgm:t>
        <a:bodyPr/>
        <a:lstStyle/>
        <a:p>
          <a:endParaRPr lang="en-US"/>
        </a:p>
      </dgm:t>
    </dgm:pt>
    <dgm:pt modelId="{5005870A-1CAE-492D-9FC8-4D996DD9CF80}">
      <dgm:prSet/>
      <dgm:spPr/>
      <dgm:t>
        <a:bodyPr/>
        <a:lstStyle/>
        <a:p>
          <a:pPr algn="ctr"/>
          <a:r>
            <a:rPr lang="en-US" dirty="0"/>
            <a:t>Multiple research studies demonstrate superior outcomes to other employment methods</a:t>
          </a:r>
        </a:p>
      </dgm:t>
    </dgm:pt>
    <dgm:pt modelId="{3C7F7FF0-BDC1-4CD2-95C8-F3DF0E643EA4}" type="parTrans" cxnId="{BB12BFD2-3FA7-44E3-8B77-454B7069C157}">
      <dgm:prSet/>
      <dgm:spPr/>
      <dgm:t>
        <a:bodyPr/>
        <a:lstStyle/>
        <a:p>
          <a:endParaRPr lang="en-US"/>
        </a:p>
      </dgm:t>
    </dgm:pt>
    <dgm:pt modelId="{6F6A1D21-4F51-4DE5-8D48-A7B8B2BE6C20}" type="sibTrans" cxnId="{BB12BFD2-3FA7-44E3-8B77-454B7069C157}">
      <dgm:prSet/>
      <dgm:spPr/>
      <dgm:t>
        <a:bodyPr/>
        <a:lstStyle/>
        <a:p>
          <a:endParaRPr lang="en-US"/>
        </a:p>
      </dgm:t>
    </dgm:pt>
    <dgm:pt modelId="{F4EEC5AC-EFDD-4552-83AE-DF9371C938C5}">
      <dgm:prSet/>
      <dgm:spPr/>
      <dgm:t>
        <a:bodyPr/>
        <a:lstStyle/>
        <a:p>
          <a:pPr algn="ctr"/>
          <a:r>
            <a:rPr lang="en-US" dirty="0"/>
            <a:t>In fact, research shows that people who have access to IPS are 2.4 times more likely to obtain a job.</a:t>
          </a:r>
        </a:p>
      </dgm:t>
    </dgm:pt>
    <dgm:pt modelId="{65924AC5-8B0A-4543-93DD-7D7B1DFE2566}" type="parTrans" cxnId="{D65FDB54-FBB3-4915-B2CC-6F56195C462A}">
      <dgm:prSet/>
      <dgm:spPr/>
      <dgm:t>
        <a:bodyPr/>
        <a:lstStyle/>
        <a:p>
          <a:endParaRPr lang="en-US"/>
        </a:p>
      </dgm:t>
    </dgm:pt>
    <dgm:pt modelId="{AD27FD0A-42D5-43C2-8928-90BAD76E6F30}" type="sibTrans" cxnId="{D65FDB54-FBB3-4915-B2CC-6F56195C462A}">
      <dgm:prSet/>
      <dgm:spPr/>
      <dgm:t>
        <a:bodyPr/>
        <a:lstStyle/>
        <a:p>
          <a:endParaRPr lang="en-US"/>
        </a:p>
      </dgm:t>
    </dgm:pt>
    <dgm:pt modelId="{D8E939A8-A878-425E-A0E7-E6076C5C60D8}">
      <dgm:prSet/>
      <dgm:spPr/>
      <dgm:t>
        <a:bodyPr/>
        <a:lstStyle/>
        <a:p>
          <a:pPr algn="ctr"/>
          <a:r>
            <a:rPr lang="en-US" dirty="0"/>
            <a:t>IPS practitioners believe that employment is a part of recovery, not a reward for recovery. </a:t>
          </a:r>
        </a:p>
      </dgm:t>
    </dgm:pt>
    <dgm:pt modelId="{4455576E-1B6D-4DF2-B127-B41A8EB41EE3}" type="parTrans" cxnId="{C6E6FAF3-90EA-4799-B015-101FA151B4BD}">
      <dgm:prSet/>
      <dgm:spPr/>
      <dgm:t>
        <a:bodyPr/>
        <a:lstStyle/>
        <a:p>
          <a:endParaRPr lang="en-US"/>
        </a:p>
      </dgm:t>
    </dgm:pt>
    <dgm:pt modelId="{D504817B-427D-47B8-BD77-5DF417E08EF0}" type="sibTrans" cxnId="{C6E6FAF3-90EA-4799-B015-101FA151B4BD}">
      <dgm:prSet/>
      <dgm:spPr/>
      <dgm:t>
        <a:bodyPr/>
        <a:lstStyle/>
        <a:p>
          <a:endParaRPr lang="en-US"/>
        </a:p>
      </dgm:t>
    </dgm:pt>
    <dgm:pt modelId="{8D938F92-53EE-4501-B1C7-D4E755A3EA2A}">
      <dgm:prSet/>
      <dgm:spPr/>
      <dgm:t>
        <a:bodyPr/>
        <a:lstStyle/>
        <a:p>
          <a:endParaRPr lang="en-US"/>
        </a:p>
      </dgm:t>
    </dgm:pt>
    <dgm:pt modelId="{8D3669D5-648D-4BF0-9560-07A728599E3E}" type="parTrans" cxnId="{6BD8A45C-236D-48DB-A92D-A8B6B699FAB7}">
      <dgm:prSet/>
      <dgm:spPr/>
      <dgm:t>
        <a:bodyPr/>
        <a:lstStyle/>
        <a:p>
          <a:endParaRPr lang="en-US"/>
        </a:p>
      </dgm:t>
    </dgm:pt>
    <dgm:pt modelId="{C61A2918-C4A7-40DE-BDA9-2F6EF79EF921}" type="sibTrans" cxnId="{6BD8A45C-236D-48DB-A92D-A8B6B699FAB7}">
      <dgm:prSet/>
      <dgm:spPr/>
      <dgm:t>
        <a:bodyPr/>
        <a:lstStyle/>
        <a:p>
          <a:endParaRPr lang="en-US"/>
        </a:p>
      </dgm:t>
    </dgm:pt>
    <dgm:pt modelId="{DC4C49EF-0AD1-47A0-B6A8-F38A457E6596}">
      <dgm:prSet/>
      <dgm:spPr/>
      <dgm:t>
        <a:bodyPr/>
        <a:lstStyle/>
        <a:p>
          <a:pPr algn="ctr"/>
          <a:r>
            <a:rPr lang="en-US" dirty="0"/>
            <a:t>Originated from Dartmouth and is now under the IPS Employment Center in New Hampshire</a:t>
          </a:r>
        </a:p>
      </dgm:t>
    </dgm:pt>
    <dgm:pt modelId="{37599315-50D8-44C8-89FA-ED45D0F0E11B}" type="sibTrans" cxnId="{8265EA76-3945-4D9B-A9CA-F8ACE68718B2}">
      <dgm:prSet/>
      <dgm:spPr/>
      <dgm:t>
        <a:bodyPr/>
        <a:lstStyle/>
        <a:p>
          <a:endParaRPr lang="en-US"/>
        </a:p>
      </dgm:t>
    </dgm:pt>
    <dgm:pt modelId="{99D0CA06-4021-4066-BC8B-71D9523AC802}" type="parTrans" cxnId="{8265EA76-3945-4D9B-A9CA-F8ACE68718B2}">
      <dgm:prSet/>
      <dgm:spPr/>
      <dgm:t>
        <a:bodyPr/>
        <a:lstStyle/>
        <a:p>
          <a:endParaRPr lang="en-US"/>
        </a:p>
      </dgm:t>
    </dgm:pt>
    <dgm:pt modelId="{2A07F883-5EBD-43E0-A7B1-E56C3C78BA87}" type="pres">
      <dgm:prSet presAssocID="{63303C56-04B5-4262-A7E1-857989D1E26F}" presName="matrix" presStyleCnt="0">
        <dgm:presLayoutVars>
          <dgm:chMax val="1"/>
          <dgm:dir/>
          <dgm:resizeHandles val="exact"/>
        </dgm:presLayoutVars>
      </dgm:prSet>
      <dgm:spPr/>
    </dgm:pt>
    <dgm:pt modelId="{19FE707C-FDDF-491B-A43B-76A8CF08ED42}" type="pres">
      <dgm:prSet presAssocID="{63303C56-04B5-4262-A7E1-857989D1E26F}" presName="axisShape" presStyleLbl="bgShp" presStyleIdx="0" presStyleCnt="1"/>
      <dgm:spPr/>
    </dgm:pt>
    <dgm:pt modelId="{B6735975-999C-44E8-A473-2664347B5D66}" type="pres">
      <dgm:prSet presAssocID="{63303C56-04B5-4262-A7E1-857989D1E26F}" presName="rect1" presStyleLbl="node1" presStyleIdx="0" presStyleCnt="4">
        <dgm:presLayoutVars>
          <dgm:chMax val="0"/>
          <dgm:chPref val="0"/>
          <dgm:bulletEnabled val="1"/>
        </dgm:presLayoutVars>
      </dgm:prSet>
      <dgm:spPr/>
    </dgm:pt>
    <dgm:pt modelId="{9ECF0A64-1002-4C15-B65A-AD9667E3AD62}" type="pres">
      <dgm:prSet presAssocID="{63303C56-04B5-4262-A7E1-857989D1E26F}" presName="rect2" presStyleLbl="node1" presStyleIdx="1" presStyleCnt="4">
        <dgm:presLayoutVars>
          <dgm:chMax val="0"/>
          <dgm:chPref val="0"/>
          <dgm:bulletEnabled val="1"/>
        </dgm:presLayoutVars>
      </dgm:prSet>
      <dgm:spPr/>
    </dgm:pt>
    <dgm:pt modelId="{3D123F05-CA46-45FD-8978-87F798B00444}" type="pres">
      <dgm:prSet presAssocID="{63303C56-04B5-4262-A7E1-857989D1E26F}" presName="rect3" presStyleLbl="node1" presStyleIdx="2" presStyleCnt="4">
        <dgm:presLayoutVars>
          <dgm:chMax val="0"/>
          <dgm:chPref val="0"/>
          <dgm:bulletEnabled val="1"/>
        </dgm:presLayoutVars>
      </dgm:prSet>
      <dgm:spPr/>
    </dgm:pt>
    <dgm:pt modelId="{F19E2DC0-ED60-4471-AFEC-6E30A428A6CF}" type="pres">
      <dgm:prSet presAssocID="{63303C56-04B5-4262-A7E1-857989D1E26F}" presName="rect4" presStyleLbl="node1" presStyleIdx="3" presStyleCnt="4">
        <dgm:presLayoutVars>
          <dgm:chMax val="0"/>
          <dgm:chPref val="0"/>
          <dgm:bulletEnabled val="1"/>
        </dgm:presLayoutVars>
      </dgm:prSet>
      <dgm:spPr/>
    </dgm:pt>
  </dgm:ptLst>
  <dgm:cxnLst>
    <dgm:cxn modelId="{78E57205-7013-4342-96BE-C4B902FCA81D}" type="presOf" srcId="{DC4C49EF-0AD1-47A0-B6A8-F38A457E6596}" destId="{9ECF0A64-1002-4C15-B65A-AD9667E3AD62}" srcOrd="0" destOrd="1" presId="urn:microsoft.com/office/officeart/2005/8/layout/matrix2"/>
    <dgm:cxn modelId="{82004F0B-2135-4A6A-AD4B-0CD29A53F94B}" type="presOf" srcId="{DC93ED9E-13C0-40CA-88BA-5EB7CE663203}" destId="{9ECF0A64-1002-4C15-B65A-AD9667E3AD62}" srcOrd="0" destOrd="0" presId="urn:microsoft.com/office/officeart/2005/8/layout/matrix2"/>
    <dgm:cxn modelId="{0D483C5C-5204-4E65-AAFE-98B6A38ADA08}" type="presOf" srcId="{5005870A-1CAE-492D-9FC8-4D996DD9CF80}" destId="{3D123F05-CA46-45FD-8978-87F798B00444}" srcOrd="0" destOrd="0" presId="urn:microsoft.com/office/officeart/2005/8/layout/matrix2"/>
    <dgm:cxn modelId="{6BD8A45C-236D-48DB-A92D-A8B6B699FAB7}" srcId="{63303C56-04B5-4262-A7E1-857989D1E26F}" destId="{8D938F92-53EE-4501-B1C7-D4E755A3EA2A}" srcOrd="4" destOrd="0" parTransId="{8D3669D5-648D-4BF0-9560-07A728599E3E}" sibTransId="{C61A2918-C4A7-40DE-BDA9-2F6EF79EF921}"/>
    <dgm:cxn modelId="{D65FDB54-FBB3-4915-B2CC-6F56195C462A}" srcId="{5005870A-1CAE-492D-9FC8-4D996DD9CF80}" destId="{F4EEC5AC-EFDD-4552-83AE-DF9371C938C5}" srcOrd="0" destOrd="0" parTransId="{65924AC5-8B0A-4543-93DD-7D7B1DFE2566}" sibTransId="{AD27FD0A-42D5-43C2-8928-90BAD76E6F30}"/>
    <dgm:cxn modelId="{8265EA76-3945-4D9B-A9CA-F8ACE68718B2}" srcId="{DC93ED9E-13C0-40CA-88BA-5EB7CE663203}" destId="{DC4C49EF-0AD1-47A0-B6A8-F38A457E6596}" srcOrd="0" destOrd="0" parTransId="{99D0CA06-4021-4066-BC8B-71D9523AC802}" sibTransId="{37599315-50D8-44C8-89FA-ED45D0F0E11B}"/>
    <dgm:cxn modelId="{25B3ED7F-F54E-4B74-953C-1AF2ADF21EF4}" srcId="{63303C56-04B5-4262-A7E1-857989D1E26F}" destId="{DC93ED9E-13C0-40CA-88BA-5EB7CE663203}" srcOrd="1" destOrd="0" parTransId="{5320FBBD-B288-4983-A208-85FC7E0CE140}" sibTransId="{E31C3106-0F09-44E4-985C-14779C001129}"/>
    <dgm:cxn modelId="{22266291-A289-4D9E-9D7F-BDDDBFF1B740}" type="presOf" srcId="{63303C56-04B5-4262-A7E1-857989D1E26F}" destId="{2A07F883-5EBD-43E0-A7B1-E56C3C78BA87}" srcOrd="0" destOrd="0" presId="urn:microsoft.com/office/officeart/2005/8/layout/matrix2"/>
    <dgm:cxn modelId="{F08BE6A4-01EE-444B-A6D9-CB697C2D19CD}" type="presOf" srcId="{53AE94D9-FE11-4150-9F0C-A3F68FB5F57C}" destId="{B6735975-999C-44E8-A473-2664347B5D66}" srcOrd="0" destOrd="0" presId="urn:microsoft.com/office/officeart/2005/8/layout/matrix2"/>
    <dgm:cxn modelId="{05419BCF-266A-4D97-A10A-4EEF9B9DD316}" srcId="{63303C56-04B5-4262-A7E1-857989D1E26F}" destId="{53AE94D9-FE11-4150-9F0C-A3F68FB5F57C}" srcOrd="0" destOrd="0" parTransId="{B9A62213-7BE6-40D7-AA89-216F44411C5C}" sibTransId="{3ED076A3-67A9-4259-95B2-B147F87C4C26}"/>
    <dgm:cxn modelId="{BB12BFD2-3FA7-44E3-8B77-454B7069C157}" srcId="{63303C56-04B5-4262-A7E1-857989D1E26F}" destId="{5005870A-1CAE-492D-9FC8-4D996DD9CF80}" srcOrd="2" destOrd="0" parTransId="{3C7F7FF0-BDC1-4CD2-95C8-F3DF0E643EA4}" sibTransId="{6F6A1D21-4F51-4DE5-8D48-A7B8B2BE6C20}"/>
    <dgm:cxn modelId="{A8CE1BF0-425E-4351-8F85-050069D884AA}" type="presOf" srcId="{F4EEC5AC-EFDD-4552-83AE-DF9371C938C5}" destId="{3D123F05-CA46-45FD-8978-87F798B00444}" srcOrd="0" destOrd="1" presId="urn:microsoft.com/office/officeart/2005/8/layout/matrix2"/>
    <dgm:cxn modelId="{C6E6FAF3-90EA-4799-B015-101FA151B4BD}" srcId="{63303C56-04B5-4262-A7E1-857989D1E26F}" destId="{D8E939A8-A878-425E-A0E7-E6076C5C60D8}" srcOrd="3" destOrd="0" parTransId="{4455576E-1B6D-4DF2-B127-B41A8EB41EE3}" sibTransId="{D504817B-427D-47B8-BD77-5DF417E08EF0}"/>
    <dgm:cxn modelId="{3EFB81FF-CA46-43A6-A45F-DBB2DC7AC5C7}" type="presOf" srcId="{D8E939A8-A878-425E-A0E7-E6076C5C60D8}" destId="{F19E2DC0-ED60-4471-AFEC-6E30A428A6CF}" srcOrd="0" destOrd="0" presId="urn:microsoft.com/office/officeart/2005/8/layout/matrix2"/>
    <dgm:cxn modelId="{18280E18-654E-4709-BDFA-6C500BF2471F}" type="presParOf" srcId="{2A07F883-5EBD-43E0-A7B1-E56C3C78BA87}" destId="{19FE707C-FDDF-491B-A43B-76A8CF08ED42}" srcOrd="0" destOrd="0" presId="urn:microsoft.com/office/officeart/2005/8/layout/matrix2"/>
    <dgm:cxn modelId="{7C2DFB2A-752C-43A7-98E9-DB5516895A77}" type="presParOf" srcId="{2A07F883-5EBD-43E0-A7B1-E56C3C78BA87}" destId="{B6735975-999C-44E8-A473-2664347B5D66}" srcOrd="1" destOrd="0" presId="urn:microsoft.com/office/officeart/2005/8/layout/matrix2"/>
    <dgm:cxn modelId="{1EE2092A-9C40-4AE5-8DB8-42EF6E1D7059}" type="presParOf" srcId="{2A07F883-5EBD-43E0-A7B1-E56C3C78BA87}" destId="{9ECF0A64-1002-4C15-B65A-AD9667E3AD62}" srcOrd="2" destOrd="0" presId="urn:microsoft.com/office/officeart/2005/8/layout/matrix2"/>
    <dgm:cxn modelId="{4E93D1B5-7AB3-4534-B28E-123B5FA43FC6}" type="presParOf" srcId="{2A07F883-5EBD-43E0-A7B1-E56C3C78BA87}" destId="{3D123F05-CA46-45FD-8978-87F798B00444}" srcOrd="3" destOrd="0" presId="urn:microsoft.com/office/officeart/2005/8/layout/matrix2"/>
    <dgm:cxn modelId="{2732744A-1273-4283-927B-058E3B1D56C1}" type="presParOf" srcId="{2A07F883-5EBD-43E0-A7B1-E56C3C78BA87}" destId="{F19E2DC0-ED60-4471-AFEC-6E30A428A6CF}"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AD3178-9537-493D-95A3-16B5E5E9D789}" type="doc">
      <dgm:prSet loTypeId="urn:microsoft.com/office/officeart/2005/8/layout/cycle8" loCatId="cycle" qsTypeId="urn:microsoft.com/office/officeart/2005/8/quickstyle/simple4" qsCatId="simple" csTypeId="urn:microsoft.com/office/officeart/2005/8/colors/colorful1" csCatId="colorful"/>
      <dgm:spPr/>
      <dgm:t>
        <a:bodyPr/>
        <a:lstStyle/>
        <a:p>
          <a:endParaRPr lang="en-US"/>
        </a:p>
      </dgm:t>
    </dgm:pt>
    <dgm:pt modelId="{D05E3424-EBCF-4B93-BB75-165958C31328}">
      <dgm:prSet/>
      <dgm:spPr/>
      <dgm:t>
        <a:bodyPr/>
        <a:lstStyle/>
        <a:p>
          <a:r>
            <a:rPr lang="en-US"/>
            <a:t>Increased income</a:t>
          </a:r>
        </a:p>
      </dgm:t>
    </dgm:pt>
    <dgm:pt modelId="{719BD38C-57B3-463C-A41B-00541DD34303}" type="parTrans" cxnId="{EA685E8B-9D5D-4D9A-84C6-9C2729CCBB0F}">
      <dgm:prSet/>
      <dgm:spPr/>
      <dgm:t>
        <a:bodyPr/>
        <a:lstStyle/>
        <a:p>
          <a:endParaRPr lang="en-US"/>
        </a:p>
      </dgm:t>
    </dgm:pt>
    <dgm:pt modelId="{0DEFA6D3-69AE-4CA1-BF6E-D5049C59A2D3}" type="sibTrans" cxnId="{EA685E8B-9D5D-4D9A-84C6-9C2729CCBB0F}">
      <dgm:prSet/>
      <dgm:spPr/>
      <dgm:t>
        <a:bodyPr/>
        <a:lstStyle/>
        <a:p>
          <a:endParaRPr lang="en-US"/>
        </a:p>
      </dgm:t>
    </dgm:pt>
    <dgm:pt modelId="{E34685D0-E6E6-408A-B2B0-C92342B42B80}">
      <dgm:prSet/>
      <dgm:spPr/>
      <dgm:t>
        <a:bodyPr/>
        <a:lstStyle/>
        <a:p>
          <a:r>
            <a:rPr lang="en-US"/>
            <a:t>Improved self-esteem</a:t>
          </a:r>
        </a:p>
      </dgm:t>
    </dgm:pt>
    <dgm:pt modelId="{F351904E-6085-498F-8520-B65CD734E9A6}" type="parTrans" cxnId="{70064EAF-6EC9-4A36-AECE-04E220360231}">
      <dgm:prSet/>
      <dgm:spPr/>
      <dgm:t>
        <a:bodyPr/>
        <a:lstStyle/>
        <a:p>
          <a:endParaRPr lang="en-US"/>
        </a:p>
      </dgm:t>
    </dgm:pt>
    <dgm:pt modelId="{7148856D-E771-4135-A896-32464BBDEC7E}" type="sibTrans" cxnId="{70064EAF-6EC9-4A36-AECE-04E220360231}">
      <dgm:prSet/>
      <dgm:spPr/>
      <dgm:t>
        <a:bodyPr/>
        <a:lstStyle/>
        <a:p>
          <a:endParaRPr lang="en-US"/>
        </a:p>
      </dgm:t>
    </dgm:pt>
    <dgm:pt modelId="{05E8C094-D6B6-42D7-B976-68CF2FDC6B50}">
      <dgm:prSet/>
      <dgm:spPr/>
      <dgm:t>
        <a:bodyPr/>
        <a:lstStyle/>
        <a:p>
          <a:r>
            <a:rPr lang="en-US" dirty="0"/>
            <a:t>Improved social networks</a:t>
          </a:r>
        </a:p>
      </dgm:t>
    </dgm:pt>
    <dgm:pt modelId="{78410616-B895-4DA6-9373-438C2AAD30D0}" type="parTrans" cxnId="{2FF9992E-A3F1-43E7-A8B9-C6EC97364C96}">
      <dgm:prSet/>
      <dgm:spPr/>
      <dgm:t>
        <a:bodyPr/>
        <a:lstStyle/>
        <a:p>
          <a:endParaRPr lang="en-US"/>
        </a:p>
      </dgm:t>
    </dgm:pt>
    <dgm:pt modelId="{ACB28D5B-592D-4B48-8355-157B91B9C532}" type="sibTrans" cxnId="{2FF9992E-A3F1-43E7-A8B9-C6EC97364C96}">
      <dgm:prSet/>
      <dgm:spPr/>
      <dgm:t>
        <a:bodyPr/>
        <a:lstStyle/>
        <a:p>
          <a:endParaRPr lang="en-US"/>
        </a:p>
      </dgm:t>
    </dgm:pt>
    <dgm:pt modelId="{0380A05D-9FF8-45B8-AE1C-62B2055D88FE}">
      <dgm:prSet/>
      <dgm:spPr/>
      <dgm:t>
        <a:bodyPr/>
        <a:lstStyle/>
        <a:p>
          <a:r>
            <a:rPr lang="en-US"/>
            <a:t>Increased quality of life</a:t>
          </a:r>
        </a:p>
      </dgm:t>
    </dgm:pt>
    <dgm:pt modelId="{932CCFF4-63CE-430B-8082-22BC3CE22E18}" type="parTrans" cxnId="{996C565A-665B-4A47-986E-592A9F469B1F}">
      <dgm:prSet/>
      <dgm:spPr/>
      <dgm:t>
        <a:bodyPr/>
        <a:lstStyle/>
        <a:p>
          <a:endParaRPr lang="en-US"/>
        </a:p>
      </dgm:t>
    </dgm:pt>
    <dgm:pt modelId="{4F075644-4490-454C-BAC2-2B17980E580F}" type="sibTrans" cxnId="{996C565A-665B-4A47-986E-592A9F469B1F}">
      <dgm:prSet/>
      <dgm:spPr/>
      <dgm:t>
        <a:bodyPr/>
        <a:lstStyle/>
        <a:p>
          <a:endParaRPr lang="en-US"/>
        </a:p>
      </dgm:t>
    </dgm:pt>
    <dgm:pt modelId="{EA716B3B-2C76-4B58-A875-A208EE6F9053}">
      <dgm:prSet/>
      <dgm:spPr/>
      <dgm:t>
        <a:bodyPr/>
        <a:lstStyle/>
        <a:p>
          <a:r>
            <a:rPr lang="en-US"/>
            <a:t>Better control of symptoms</a:t>
          </a:r>
        </a:p>
      </dgm:t>
    </dgm:pt>
    <dgm:pt modelId="{8E7E334E-0E24-4459-AE34-9AD34F9F3125}" type="parTrans" cxnId="{0AEB85F9-2372-4256-A179-3D804A83D9E0}">
      <dgm:prSet/>
      <dgm:spPr/>
      <dgm:t>
        <a:bodyPr/>
        <a:lstStyle/>
        <a:p>
          <a:endParaRPr lang="en-US"/>
        </a:p>
      </dgm:t>
    </dgm:pt>
    <dgm:pt modelId="{3492D8FC-DBB0-4C74-9795-794AA009E4D1}" type="sibTrans" cxnId="{0AEB85F9-2372-4256-A179-3D804A83D9E0}">
      <dgm:prSet/>
      <dgm:spPr/>
      <dgm:t>
        <a:bodyPr/>
        <a:lstStyle/>
        <a:p>
          <a:endParaRPr lang="en-US"/>
        </a:p>
      </dgm:t>
    </dgm:pt>
    <dgm:pt modelId="{EBA2D41A-B42A-4F9C-A36F-18B03E58C99B}">
      <dgm:prSet/>
      <dgm:spPr/>
      <dgm:t>
        <a:bodyPr/>
        <a:lstStyle/>
        <a:p>
          <a:r>
            <a:rPr lang="en-US"/>
            <a:t>Reduced substance use</a:t>
          </a:r>
        </a:p>
      </dgm:t>
    </dgm:pt>
    <dgm:pt modelId="{9AC5B236-87BD-4119-B703-51C451A50040}" type="parTrans" cxnId="{11226F87-7B97-4956-AF63-C702EBD0C504}">
      <dgm:prSet/>
      <dgm:spPr/>
      <dgm:t>
        <a:bodyPr/>
        <a:lstStyle/>
        <a:p>
          <a:endParaRPr lang="en-US"/>
        </a:p>
      </dgm:t>
    </dgm:pt>
    <dgm:pt modelId="{EE955F35-F219-4625-88E3-63E8800A16C7}" type="sibTrans" cxnId="{11226F87-7B97-4956-AF63-C702EBD0C504}">
      <dgm:prSet/>
      <dgm:spPr/>
      <dgm:t>
        <a:bodyPr/>
        <a:lstStyle/>
        <a:p>
          <a:endParaRPr lang="en-US"/>
        </a:p>
      </dgm:t>
    </dgm:pt>
    <dgm:pt modelId="{8BDC65D8-468A-4756-A938-E64887407ED0}">
      <dgm:prSet/>
      <dgm:spPr/>
      <dgm:t>
        <a:bodyPr/>
        <a:lstStyle/>
        <a:p>
          <a:r>
            <a:rPr lang="en-US"/>
            <a:t>Reduced use of mental health services </a:t>
          </a:r>
        </a:p>
      </dgm:t>
    </dgm:pt>
    <dgm:pt modelId="{D71B68AE-C5BD-4C69-AA66-9CA52D440FA9}" type="parTrans" cxnId="{F86F8DB4-280D-4D86-A8E7-16296A4D89AF}">
      <dgm:prSet/>
      <dgm:spPr/>
      <dgm:t>
        <a:bodyPr/>
        <a:lstStyle/>
        <a:p>
          <a:endParaRPr lang="en-US"/>
        </a:p>
      </dgm:t>
    </dgm:pt>
    <dgm:pt modelId="{87BFF907-4715-4355-9D7E-612146BA14F8}" type="sibTrans" cxnId="{F86F8DB4-280D-4D86-A8E7-16296A4D89AF}">
      <dgm:prSet/>
      <dgm:spPr/>
      <dgm:t>
        <a:bodyPr/>
        <a:lstStyle/>
        <a:p>
          <a:endParaRPr lang="en-US"/>
        </a:p>
      </dgm:t>
    </dgm:pt>
    <dgm:pt modelId="{BFB7A6E8-1D42-4235-8E75-507A7C15C683}" type="pres">
      <dgm:prSet presAssocID="{25AD3178-9537-493D-95A3-16B5E5E9D789}" presName="compositeShape" presStyleCnt="0">
        <dgm:presLayoutVars>
          <dgm:chMax val="7"/>
          <dgm:dir/>
          <dgm:resizeHandles val="exact"/>
        </dgm:presLayoutVars>
      </dgm:prSet>
      <dgm:spPr/>
    </dgm:pt>
    <dgm:pt modelId="{D14E8B58-3C72-4B45-894D-E67AFD3F4241}" type="pres">
      <dgm:prSet presAssocID="{25AD3178-9537-493D-95A3-16B5E5E9D789}" presName="wedge1" presStyleLbl="node1" presStyleIdx="0" presStyleCnt="7"/>
      <dgm:spPr/>
    </dgm:pt>
    <dgm:pt modelId="{AE8F3551-40A9-4483-8B50-E9B6A4AF7081}" type="pres">
      <dgm:prSet presAssocID="{25AD3178-9537-493D-95A3-16B5E5E9D789}" presName="dummy1a" presStyleCnt="0"/>
      <dgm:spPr/>
    </dgm:pt>
    <dgm:pt modelId="{92263D6B-C26C-46E7-A913-5B149446ECEA}" type="pres">
      <dgm:prSet presAssocID="{25AD3178-9537-493D-95A3-16B5E5E9D789}" presName="dummy1b" presStyleCnt="0"/>
      <dgm:spPr/>
    </dgm:pt>
    <dgm:pt modelId="{634EECB0-9DCA-4021-BD5F-31D44A49094A}" type="pres">
      <dgm:prSet presAssocID="{25AD3178-9537-493D-95A3-16B5E5E9D789}" presName="wedge1Tx" presStyleLbl="node1" presStyleIdx="0" presStyleCnt="7">
        <dgm:presLayoutVars>
          <dgm:chMax val="0"/>
          <dgm:chPref val="0"/>
          <dgm:bulletEnabled val="1"/>
        </dgm:presLayoutVars>
      </dgm:prSet>
      <dgm:spPr/>
    </dgm:pt>
    <dgm:pt modelId="{FBAE361A-4F3C-47AA-9A28-4A291D7C2E66}" type="pres">
      <dgm:prSet presAssocID="{25AD3178-9537-493D-95A3-16B5E5E9D789}" presName="wedge2" presStyleLbl="node1" presStyleIdx="1" presStyleCnt="7"/>
      <dgm:spPr/>
    </dgm:pt>
    <dgm:pt modelId="{6DB54516-5A8C-4964-919A-AAEE84E710DE}" type="pres">
      <dgm:prSet presAssocID="{25AD3178-9537-493D-95A3-16B5E5E9D789}" presName="dummy2a" presStyleCnt="0"/>
      <dgm:spPr/>
    </dgm:pt>
    <dgm:pt modelId="{2BF57BF2-21BD-41F2-87C4-1FDBE02DF659}" type="pres">
      <dgm:prSet presAssocID="{25AD3178-9537-493D-95A3-16B5E5E9D789}" presName="dummy2b" presStyleCnt="0"/>
      <dgm:spPr/>
    </dgm:pt>
    <dgm:pt modelId="{29AAEAC8-015D-4CBC-929E-548EC579C1F3}" type="pres">
      <dgm:prSet presAssocID="{25AD3178-9537-493D-95A3-16B5E5E9D789}" presName="wedge2Tx" presStyleLbl="node1" presStyleIdx="1" presStyleCnt="7">
        <dgm:presLayoutVars>
          <dgm:chMax val="0"/>
          <dgm:chPref val="0"/>
          <dgm:bulletEnabled val="1"/>
        </dgm:presLayoutVars>
      </dgm:prSet>
      <dgm:spPr/>
    </dgm:pt>
    <dgm:pt modelId="{0994CDDE-1AF0-4E84-85B1-C1D27B7965F7}" type="pres">
      <dgm:prSet presAssocID="{25AD3178-9537-493D-95A3-16B5E5E9D789}" presName="wedge3" presStyleLbl="node1" presStyleIdx="2" presStyleCnt="7"/>
      <dgm:spPr/>
    </dgm:pt>
    <dgm:pt modelId="{E6CC5C12-D1EC-4AB6-93EB-7C71D0EAE0E9}" type="pres">
      <dgm:prSet presAssocID="{25AD3178-9537-493D-95A3-16B5E5E9D789}" presName="dummy3a" presStyleCnt="0"/>
      <dgm:spPr/>
    </dgm:pt>
    <dgm:pt modelId="{DE5D37D1-F7AA-4E91-A93F-6447AFE5BD2F}" type="pres">
      <dgm:prSet presAssocID="{25AD3178-9537-493D-95A3-16B5E5E9D789}" presName="dummy3b" presStyleCnt="0"/>
      <dgm:spPr/>
    </dgm:pt>
    <dgm:pt modelId="{000657D4-02D2-4337-AB17-BA2A81D6221A}" type="pres">
      <dgm:prSet presAssocID="{25AD3178-9537-493D-95A3-16B5E5E9D789}" presName="wedge3Tx" presStyleLbl="node1" presStyleIdx="2" presStyleCnt="7">
        <dgm:presLayoutVars>
          <dgm:chMax val="0"/>
          <dgm:chPref val="0"/>
          <dgm:bulletEnabled val="1"/>
        </dgm:presLayoutVars>
      </dgm:prSet>
      <dgm:spPr/>
    </dgm:pt>
    <dgm:pt modelId="{C77387F5-9B20-4194-B657-84C2FBFA23E6}" type="pres">
      <dgm:prSet presAssocID="{25AD3178-9537-493D-95A3-16B5E5E9D789}" presName="wedge4" presStyleLbl="node1" presStyleIdx="3" presStyleCnt="7"/>
      <dgm:spPr/>
    </dgm:pt>
    <dgm:pt modelId="{81A794AE-96F1-45A1-8EF1-5470E997F213}" type="pres">
      <dgm:prSet presAssocID="{25AD3178-9537-493D-95A3-16B5E5E9D789}" presName="dummy4a" presStyleCnt="0"/>
      <dgm:spPr/>
    </dgm:pt>
    <dgm:pt modelId="{2CEA0543-000C-46BB-BD86-9C782B8A9007}" type="pres">
      <dgm:prSet presAssocID="{25AD3178-9537-493D-95A3-16B5E5E9D789}" presName="dummy4b" presStyleCnt="0"/>
      <dgm:spPr/>
    </dgm:pt>
    <dgm:pt modelId="{E25FF571-443B-43EF-A6D3-D5A5651FBEA8}" type="pres">
      <dgm:prSet presAssocID="{25AD3178-9537-493D-95A3-16B5E5E9D789}" presName="wedge4Tx" presStyleLbl="node1" presStyleIdx="3" presStyleCnt="7">
        <dgm:presLayoutVars>
          <dgm:chMax val="0"/>
          <dgm:chPref val="0"/>
          <dgm:bulletEnabled val="1"/>
        </dgm:presLayoutVars>
      </dgm:prSet>
      <dgm:spPr/>
    </dgm:pt>
    <dgm:pt modelId="{568D52CB-EAA4-4181-B812-16EFA4B43A5F}" type="pres">
      <dgm:prSet presAssocID="{25AD3178-9537-493D-95A3-16B5E5E9D789}" presName="wedge5" presStyleLbl="node1" presStyleIdx="4" presStyleCnt="7"/>
      <dgm:spPr/>
    </dgm:pt>
    <dgm:pt modelId="{59BCC3E0-C3AF-4EE0-80E9-A78CD0C823B1}" type="pres">
      <dgm:prSet presAssocID="{25AD3178-9537-493D-95A3-16B5E5E9D789}" presName="dummy5a" presStyleCnt="0"/>
      <dgm:spPr/>
    </dgm:pt>
    <dgm:pt modelId="{75EA05CA-31A3-4F36-A431-343298035E81}" type="pres">
      <dgm:prSet presAssocID="{25AD3178-9537-493D-95A3-16B5E5E9D789}" presName="dummy5b" presStyleCnt="0"/>
      <dgm:spPr/>
    </dgm:pt>
    <dgm:pt modelId="{DE93AB69-913E-479C-A580-8D5D91062479}" type="pres">
      <dgm:prSet presAssocID="{25AD3178-9537-493D-95A3-16B5E5E9D789}" presName="wedge5Tx" presStyleLbl="node1" presStyleIdx="4" presStyleCnt="7">
        <dgm:presLayoutVars>
          <dgm:chMax val="0"/>
          <dgm:chPref val="0"/>
          <dgm:bulletEnabled val="1"/>
        </dgm:presLayoutVars>
      </dgm:prSet>
      <dgm:spPr/>
    </dgm:pt>
    <dgm:pt modelId="{65CB2B74-AF0C-49F4-97F2-C426192B32DC}" type="pres">
      <dgm:prSet presAssocID="{25AD3178-9537-493D-95A3-16B5E5E9D789}" presName="wedge6" presStyleLbl="node1" presStyleIdx="5" presStyleCnt="7"/>
      <dgm:spPr/>
    </dgm:pt>
    <dgm:pt modelId="{24AFCFB1-8469-4537-9548-E976BDEE60BB}" type="pres">
      <dgm:prSet presAssocID="{25AD3178-9537-493D-95A3-16B5E5E9D789}" presName="dummy6a" presStyleCnt="0"/>
      <dgm:spPr/>
    </dgm:pt>
    <dgm:pt modelId="{0F61C510-44C9-4FDC-B0CE-A75B6CC06403}" type="pres">
      <dgm:prSet presAssocID="{25AD3178-9537-493D-95A3-16B5E5E9D789}" presName="dummy6b" presStyleCnt="0"/>
      <dgm:spPr/>
    </dgm:pt>
    <dgm:pt modelId="{939725CA-F7C0-40AA-B474-645E83BE997D}" type="pres">
      <dgm:prSet presAssocID="{25AD3178-9537-493D-95A3-16B5E5E9D789}" presName="wedge6Tx" presStyleLbl="node1" presStyleIdx="5" presStyleCnt="7">
        <dgm:presLayoutVars>
          <dgm:chMax val="0"/>
          <dgm:chPref val="0"/>
          <dgm:bulletEnabled val="1"/>
        </dgm:presLayoutVars>
      </dgm:prSet>
      <dgm:spPr/>
    </dgm:pt>
    <dgm:pt modelId="{EE6252C4-9CCA-442F-929B-C7E600006308}" type="pres">
      <dgm:prSet presAssocID="{25AD3178-9537-493D-95A3-16B5E5E9D789}" presName="wedge7" presStyleLbl="node1" presStyleIdx="6" presStyleCnt="7"/>
      <dgm:spPr/>
    </dgm:pt>
    <dgm:pt modelId="{01881436-2AF0-44DF-9175-9625C698B2DB}" type="pres">
      <dgm:prSet presAssocID="{25AD3178-9537-493D-95A3-16B5E5E9D789}" presName="dummy7a" presStyleCnt="0"/>
      <dgm:spPr/>
    </dgm:pt>
    <dgm:pt modelId="{86326AB8-4E5F-4B6B-87CB-1C664458D32F}" type="pres">
      <dgm:prSet presAssocID="{25AD3178-9537-493D-95A3-16B5E5E9D789}" presName="dummy7b" presStyleCnt="0"/>
      <dgm:spPr/>
    </dgm:pt>
    <dgm:pt modelId="{545D75FA-EE20-4BF5-BD2C-3C06811720EB}" type="pres">
      <dgm:prSet presAssocID="{25AD3178-9537-493D-95A3-16B5E5E9D789}" presName="wedge7Tx" presStyleLbl="node1" presStyleIdx="6" presStyleCnt="7">
        <dgm:presLayoutVars>
          <dgm:chMax val="0"/>
          <dgm:chPref val="0"/>
          <dgm:bulletEnabled val="1"/>
        </dgm:presLayoutVars>
      </dgm:prSet>
      <dgm:spPr/>
    </dgm:pt>
    <dgm:pt modelId="{6717E88B-18A4-462E-93FF-12C0186595A7}" type="pres">
      <dgm:prSet presAssocID="{0DEFA6D3-69AE-4CA1-BF6E-D5049C59A2D3}" presName="arrowWedge1" presStyleLbl="fgSibTrans2D1" presStyleIdx="0" presStyleCnt="7"/>
      <dgm:spPr/>
    </dgm:pt>
    <dgm:pt modelId="{9A8CF4D8-595B-484E-96DF-71A523F74274}" type="pres">
      <dgm:prSet presAssocID="{7148856D-E771-4135-A896-32464BBDEC7E}" presName="arrowWedge2" presStyleLbl="fgSibTrans2D1" presStyleIdx="1" presStyleCnt="7"/>
      <dgm:spPr/>
    </dgm:pt>
    <dgm:pt modelId="{14957A2D-C789-44D0-9714-EA1C8AC75079}" type="pres">
      <dgm:prSet presAssocID="{ACB28D5B-592D-4B48-8355-157B91B9C532}" presName="arrowWedge3" presStyleLbl="fgSibTrans2D1" presStyleIdx="2" presStyleCnt="7"/>
      <dgm:spPr/>
    </dgm:pt>
    <dgm:pt modelId="{CD3AC68C-C658-4587-801E-7C5334B80E64}" type="pres">
      <dgm:prSet presAssocID="{4F075644-4490-454C-BAC2-2B17980E580F}" presName="arrowWedge4" presStyleLbl="fgSibTrans2D1" presStyleIdx="3" presStyleCnt="7"/>
      <dgm:spPr/>
    </dgm:pt>
    <dgm:pt modelId="{E1318BB4-2B96-47EE-96C0-57A0DD7C7F6D}" type="pres">
      <dgm:prSet presAssocID="{3492D8FC-DBB0-4C74-9795-794AA009E4D1}" presName="arrowWedge5" presStyleLbl="fgSibTrans2D1" presStyleIdx="4" presStyleCnt="7"/>
      <dgm:spPr/>
    </dgm:pt>
    <dgm:pt modelId="{453662E0-D02B-4549-B009-35C94BCCDB84}" type="pres">
      <dgm:prSet presAssocID="{EE955F35-F219-4625-88E3-63E8800A16C7}" presName="arrowWedge6" presStyleLbl="fgSibTrans2D1" presStyleIdx="5" presStyleCnt="7"/>
      <dgm:spPr/>
    </dgm:pt>
    <dgm:pt modelId="{C1B2D836-A2CD-447F-BB75-2AA531C8AEC9}" type="pres">
      <dgm:prSet presAssocID="{87BFF907-4715-4355-9D7E-612146BA14F8}" presName="arrowWedge7" presStyleLbl="fgSibTrans2D1" presStyleIdx="6" presStyleCnt="7"/>
      <dgm:spPr/>
    </dgm:pt>
  </dgm:ptLst>
  <dgm:cxnLst>
    <dgm:cxn modelId="{99879222-6CC4-406C-949D-6AE13049AD61}" type="presOf" srcId="{E34685D0-E6E6-408A-B2B0-C92342B42B80}" destId="{FBAE361A-4F3C-47AA-9A28-4A291D7C2E66}" srcOrd="0" destOrd="0" presId="urn:microsoft.com/office/officeart/2005/8/layout/cycle8"/>
    <dgm:cxn modelId="{2FF9992E-A3F1-43E7-A8B9-C6EC97364C96}" srcId="{25AD3178-9537-493D-95A3-16B5E5E9D789}" destId="{05E8C094-D6B6-42D7-B976-68CF2FDC6B50}" srcOrd="2" destOrd="0" parTransId="{78410616-B895-4DA6-9373-438C2AAD30D0}" sibTransId="{ACB28D5B-592D-4B48-8355-157B91B9C532}"/>
    <dgm:cxn modelId="{88CD763F-D337-4081-BE8E-D27A3BC605A9}" type="presOf" srcId="{EA716B3B-2C76-4B58-A875-A208EE6F9053}" destId="{DE93AB69-913E-479C-A580-8D5D91062479}" srcOrd="1" destOrd="0" presId="urn:microsoft.com/office/officeart/2005/8/layout/cycle8"/>
    <dgm:cxn modelId="{34F6AB70-BE81-40A5-A6DA-33FC4B5011E2}" type="presOf" srcId="{E34685D0-E6E6-408A-B2B0-C92342B42B80}" destId="{29AAEAC8-015D-4CBC-929E-548EC579C1F3}" srcOrd="1" destOrd="0" presId="urn:microsoft.com/office/officeart/2005/8/layout/cycle8"/>
    <dgm:cxn modelId="{80C24475-2F7D-4D29-B6E8-3591AF2F26DF}" type="presOf" srcId="{8BDC65D8-468A-4756-A938-E64887407ED0}" destId="{545D75FA-EE20-4BF5-BD2C-3C06811720EB}" srcOrd="1" destOrd="0" presId="urn:microsoft.com/office/officeart/2005/8/layout/cycle8"/>
    <dgm:cxn modelId="{310FC076-F2FF-431A-B4D5-821181075FF3}" type="presOf" srcId="{05E8C094-D6B6-42D7-B976-68CF2FDC6B50}" destId="{0994CDDE-1AF0-4E84-85B1-C1D27B7965F7}" srcOrd="0" destOrd="0" presId="urn:microsoft.com/office/officeart/2005/8/layout/cycle8"/>
    <dgm:cxn modelId="{996C565A-665B-4A47-986E-592A9F469B1F}" srcId="{25AD3178-9537-493D-95A3-16B5E5E9D789}" destId="{0380A05D-9FF8-45B8-AE1C-62B2055D88FE}" srcOrd="3" destOrd="0" parTransId="{932CCFF4-63CE-430B-8082-22BC3CE22E18}" sibTransId="{4F075644-4490-454C-BAC2-2B17980E580F}"/>
    <dgm:cxn modelId="{520CA15A-C6B0-46C3-BA36-74D969C95652}" type="presOf" srcId="{8BDC65D8-468A-4756-A938-E64887407ED0}" destId="{EE6252C4-9CCA-442F-929B-C7E600006308}" srcOrd="0" destOrd="0" presId="urn:microsoft.com/office/officeart/2005/8/layout/cycle8"/>
    <dgm:cxn modelId="{11226F87-7B97-4956-AF63-C702EBD0C504}" srcId="{25AD3178-9537-493D-95A3-16B5E5E9D789}" destId="{EBA2D41A-B42A-4F9C-A36F-18B03E58C99B}" srcOrd="5" destOrd="0" parTransId="{9AC5B236-87BD-4119-B703-51C451A50040}" sibTransId="{EE955F35-F219-4625-88E3-63E8800A16C7}"/>
    <dgm:cxn modelId="{B029C689-F347-4A27-88DB-806E17C0F37B}" type="presOf" srcId="{EA716B3B-2C76-4B58-A875-A208EE6F9053}" destId="{568D52CB-EAA4-4181-B812-16EFA4B43A5F}" srcOrd="0" destOrd="0" presId="urn:microsoft.com/office/officeart/2005/8/layout/cycle8"/>
    <dgm:cxn modelId="{EA685E8B-9D5D-4D9A-84C6-9C2729CCBB0F}" srcId="{25AD3178-9537-493D-95A3-16B5E5E9D789}" destId="{D05E3424-EBCF-4B93-BB75-165958C31328}" srcOrd="0" destOrd="0" parTransId="{719BD38C-57B3-463C-A41B-00541DD34303}" sibTransId="{0DEFA6D3-69AE-4CA1-BF6E-D5049C59A2D3}"/>
    <dgm:cxn modelId="{243B0F9F-58BE-4A40-B527-A9A5E0A05144}" type="presOf" srcId="{EBA2D41A-B42A-4F9C-A36F-18B03E58C99B}" destId="{65CB2B74-AF0C-49F4-97F2-C426192B32DC}" srcOrd="0" destOrd="0" presId="urn:microsoft.com/office/officeart/2005/8/layout/cycle8"/>
    <dgm:cxn modelId="{EF37F5AB-718A-4848-A9DB-A2D26614FE4C}" type="presOf" srcId="{25AD3178-9537-493D-95A3-16B5E5E9D789}" destId="{BFB7A6E8-1D42-4235-8E75-507A7C15C683}" srcOrd="0" destOrd="0" presId="urn:microsoft.com/office/officeart/2005/8/layout/cycle8"/>
    <dgm:cxn modelId="{04985EAC-6E79-4575-A2BE-EDA08609DFF4}" type="presOf" srcId="{D05E3424-EBCF-4B93-BB75-165958C31328}" destId="{634EECB0-9DCA-4021-BD5F-31D44A49094A}" srcOrd="1" destOrd="0" presId="urn:microsoft.com/office/officeart/2005/8/layout/cycle8"/>
    <dgm:cxn modelId="{70064EAF-6EC9-4A36-AECE-04E220360231}" srcId="{25AD3178-9537-493D-95A3-16B5E5E9D789}" destId="{E34685D0-E6E6-408A-B2B0-C92342B42B80}" srcOrd="1" destOrd="0" parTransId="{F351904E-6085-498F-8520-B65CD734E9A6}" sibTransId="{7148856D-E771-4135-A896-32464BBDEC7E}"/>
    <dgm:cxn modelId="{F86F8DB4-280D-4D86-A8E7-16296A4D89AF}" srcId="{25AD3178-9537-493D-95A3-16B5E5E9D789}" destId="{8BDC65D8-468A-4756-A938-E64887407ED0}" srcOrd="6" destOrd="0" parTransId="{D71B68AE-C5BD-4C69-AA66-9CA52D440FA9}" sibTransId="{87BFF907-4715-4355-9D7E-612146BA14F8}"/>
    <dgm:cxn modelId="{80D8FAB4-FF9D-4009-8CC3-3D1F62887C2F}" type="presOf" srcId="{0380A05D-9FF8-45B8-AE1C-62B2055D88FE}" destId="{C77387F5-9B20-4194-B657-84C2FBFA23E6}" srcOrd="0" destOrd="0" presId="urn:microsoft.com/office/officeart/2005/8/layout/cycle8"/>
    <dgm:cxn modelId="{549BADC5-C713-41CE-8CF0-0DABBA5763DE}" type="presOf" srcId="{D05E3424-EBCF-4B93-BB75-165958C31328}" destId="{D14E8B58-3C72-4B45-894D-E67AFD3F4241}" srcOrd="0" destOrd="0" presId="urn:microsoft.com/office/officeart/2005/8/layout/cycle8"/>
    <dgm:cxn modelId="{E1EFE3D4-2369-498C-B47E-522B0FC87ABF}" type="presOf" srcId="{0380A05D-9FF8-45B8-AE1C-62B2055D88FE}" destId="{E25FF571-443B-43EF-A6D3-D5A5651FBEA8}" srcOrd="1" destOrd="0" presId="urn:microsoft.com/office/officeart/2005/8/layout/cycle8"/>
    <dgm:cxn modelId="{CBA061DD-AE74-43BB-B7DC-4A463E5D27FF}" type="presOf" srcId="{EBA2D41A-B42A-4F9C-A36F-18B03E58C99B}" destId="{939725CA-F7C0-40AA-B474-645E83BE997D}" srcOrd="1" destOrd="0" presId="urn:microsoft.com/office/officeart/2005/8/layout/cycle8"/>
    <dgm:cxn modelId="{D60FACDD-1566-41DA-A195-EDD65108F155}" type="presOf" srcId="{05E8C094-D6B6-42D7-B976-68CF2FDC6B50}" destId="{000657D4-02D2-4337-AB17-BA2A81D6221A}" srcOrd="1" destOrd="0" presId="urn:microsoft.com/office/officeart/2005/8/layout/cycle8"/>
    <dgm:cxn modelId="{0AEB85F9-2372-4256-A179-3D804A83D9E0}" srcId="{25AD3178-9537-493D-95A3-16B5E5E9D789}" destId="{EA716B3B-2C76-4B58-A875-A208EE6F9053}" srcOrd="4" destOrd="0" parTransId="{8E7E334E-0E24-4459-AE34-9AD34F9F3125}" sibTransId="{3492D8FC-DBB0-4C74-9795-794AA009E4D1}"/>
    <dgm:cxn modelId="{DC3C4AB5-49DF-4534-82A6-CF1D40339FB9}" type="presParOf" srcId="{BFB7A6E8-1D42-4235-8E75-507A7C15C683}" destId="{D14E8B58-3C72-4B45-894D-E67AFD3F4241}" srcOrd="0" destOrd="0" presId="urn:microsoft.com/office/officeart/2005/8/layout/cycle8"/>
    <dgm:cxn modelId="{C49CCE35-A780-44FF-B807-667687062C11}" type="presParOf" srcId="{BFB7A6E8-1D42-4235-8E75-507A7C15C683}" destId="{AE8F3551-40A9-4483-8B50-E9B6A4AF7081}" srcOrd="1" destOrd="0" presId="urn:microsoft.com/office/officeart/2005/8/layout/cycle8"/>
    <dgm:cxn modelId="{4659A2DF-39CB-4A8F-84E2-4D79DA2AF446}" type="presParOf" srcId="{BFB7A6E8-1D42-4235-8E75-507A7C15C683}" destId="{92263D6B-C26C-46E7-A913-5B149446ECEA}" srcOrd="2" destOrd="0" presId="urn:microsoft.com/office/officeart/2005/8/layout/cycle8"/>
    <dgm:cxn modelId="{5E4D3BCA-353B-473E-9D16-665FCFEA56EA}" type="presParOf" srcId="{BFB7A6E8-1D42-4235-8E75-507A7C15C683}" destId="{634EECB0-9DCA-4021-BD5F-31D44A49094A}" srcOrd="3" destOrd="0" presId="urn:microsoft.com/office/officeart/2005/8/layout/cycle8"/>
    <dgm:cxn modelId="{9BFF0606-F31C-4EA8-948E-139967E33B54}" type="presParOf" srcId="{BFB7A6E8-1D42-4235-8E75-507A7C15C683}" destId="{FBAE361A-4F3C-47AA-9A28-4A291D7C2E66}" srcOrd="4" destOrd="0" presId="urn:microsoft.com/office/officeart/2005/8/layout/cycle8"/>
    <dgm:cxn modelId="{AA42A541-EC90-4360-9297-90A9750CDF62}" type="presParOf" srcId="{BFB7A6E8-1D42-4235-8E75-507A7C15C683}" destId="{6DB54516-5A8C-4964-919A-AAEE84E710DE}" srcOrd="5" destOrd="0" presId="urn:microsoft.com/office/officeart/2005/8/layout/cycle8"/>
    <dgm:cxn modelId="{ED4AFBD6-2315-47C6-974B-3F36161CDF24}" type="presParOf" srcId="{BFB7A6E8-1D42-4235-8E75-507A7C15C683}" destId="{2BF57BF2-21BD-41F2-87C4-1FDBE02DF659}" srcOrd="6" destOrd="0" presId="urn:microsoft.com/office/officeart/2005/8/layout/cycle8"/>
    <dgm:cxn modelId="{B995C46D-6CAA-49F4-8B6A-E7BA68DAD9B0}" type="presParOf" srcId="{BFB7A6E8-1D42-4235-8E75-507A7C15C683}" destId="{29AAEAC8-015D-4CBC-929E-548EC579C1F3}" srcOrd="7" destOrd="0" presId="urn:microsoft.com/office/officeart/2005/8/layout/cycle8"/>
    <dgm:cxn modelId="{BBBEF434-1B44-44E1-A8C9-E32E7BA9E2A3}" type="presParOf" srcId="{BFB7A6E8-1D42-4235-8E75-507A7C15C683}" destId="{0994CDDE-1AF0-4E84-85B1-C1D27B7965F7}" srcOrd="8" destOrd="0" presId="urn:microsoft.com/office/officeart/2005/8/layout/cycle8"/>
    <dgm:cxn modelId="{136AE3D5-23DC-4272-B622-0435A16DDD0C}" type="presParOf" srcId="{BFB7A6E8-1D42-4235-8E75-507A7C15C683}" destId="{E6CC5C12-D1EC-4AB6-93EB-7C71D0EAE0E9}" srcOrd="9" destOrd="0" presId="urn:microsoft.com/office/officeart/2005/8/layout/cycle8"/>
    <dgm:cxn modelId="{24DD3A18-A9AE-4845-BA36-17CC964F03B6}" type="presParOf" srcId="{BFB7A6E8-1D42-4235-8E75-507A7C15C683}" destId="{DE5D37D1-F7AA-4E91-A93F-6447AFE5BD2F}" srcOrd="10" destOrd="0" presId="urn:microsoft.com/office/officeart/2005/8/layout/cycle8"/>
    <dgm:cxn modelId="{A7BC8311-C267-481A-820E-ACAAC6099A87}" type="presParOf" srcId="{BFB7A6E8-1D42-4235-8E75-507A7C15C683}" destId="{000657D4-02D2-4337-AB17-BA2A81D6221A}" srcOrd="11" destOrd="0" presId="urn:microsoft.com/office/officeart/2005/8/layout/cycle8"/>
    <dgm:cxn modelId="{8B2108E9-FB30-489B-9230-CD144542F4DD}" type="presParOf" srcId="{BFB7A6E8-1D42-4235-8E75-507A7C15C683}" destId="{C77387F5-9B20-4194-B657-84C2FBFA23E6}" srcOrd="12" destOrd="0" presId="urn:microsoft.com/office/officeart/2005/8/layout/cycle8"/>
    <dgm:cxn modelId="{2A1696F3-7E04-46DE-9E73-DDDEEE667BA2}" type="presParOf" srcId="{BFB7A6E8-1D42-4235-8E75-507A7C15C683}" destId="{81A794AE-96F1-45A1-8EF1-5470E997F213}" srcOrd="13" destOrd="0" presId="urn:microsoft.com/office/officeart/2005/8/layout/cycle8"/>
    <dgm:cxn modelId="{87359800-3416-40FC-B8E7-50AC93BCAF2F}" type="presParOf" srcId="{BFB7A6E8-1D42-4235-8E75-507A7C15C683}" destId="{2CEA0543-000C-46BB-BD86-9C782B8A9007}" srcOrd="14" destOrd="0" presId="urn:microsoft.com/office/officeart/2005/8/layout/cycle8"/>
    <dgm:cxn modelId="{D14F036B-4FEE-4836-AD5A-8BB8806EA785}" type="presParOf" srcId="{BFB7A6E8-1D42-4235-8E75-507A7C15C683}" destId="{E25FF571-443B-43EF-A6D3-D5A5651FBEA8}" srcOrd="15" destOrd="0" presId="urn:microsoft.com/office/officeart/2005/8/layout/cycle8"/>
    <dgm:cxn modelId="{97194F48-3BC6-42E7-85AA-8727C21745CD}" type="presParOf" srcId="{BFB7A6E8-1D42-4235-8E75-507A7C15C683}" destId="{568D52CB-EAA4-4181-B812-16EFA4B43A5F}" srcOrd="16" destOrd="0" presId="urn:microsoft.com/office/officeart/2005/8/layout/cycle8"/>
    <dgm:cxn modelId="{CEC231AB-D588-4D35-A4DB-ED16774E39E8}" type="presParOf" srcId="{BFB7A6E8-1D42-4235-8E75-507A7C15C683}" destId="{59BCC3E0-C3AF-4EE0-80E9-A78CD0C823B1}" srcOrd="17" destOrd="0" presId="urn:microsoft.com/office/officeart/2005/8/layout/cycle8"/>
    <dgm:cxn modelId="{D6DE9F5D-98FB-4763-951E-693B51E39D2B}" type="presParOf" srcId="{BFB7A6E8-1D42-4235-8E75-507A7C15C683}" destId="{75EA05CA-31A3-4F36-A431-343298035E81}" srcOrd="18" destOrd="0" presId="urn:microsoft.com/office/officeart/2005/8/layout/cycle8"/>
    <dgm:cxn modelId="{DB70C754-9AA5-40A4-9562-F5707E607B9D}" type="presParOf" srcId="{BFB7A6E8-1D42-4235-8E75-507A7C15C683}" destId="{DE93AB69-913E-479C-A580-8D5D91062479}" srcOrd="19" destOrd="0" presId="urn:microsoft.com/office/officeart/2005/8/layout/cycle8"/>
    <dgm:cxn modelId="{1E8F9CB5-AB4D-45F9-BB14-0D0E9F7A4899}" type="presParOf" srcId="{BFB7A6E8-1D42-4235-8E75-507A7C15C683}" destId="{65CB2B74-AF0C-49F4-97F2-C426192B32DC}" srcOrd="20" destOrd="0" presId="urn:microsoft.com/office/officeart/2005/8/layout/cycle8"/>
    <dgm:cxn modelId="{30CDF7C7-5B0D-4AC9-80AC-287963B8E47F}" type="presParOf" srcId="{BFB7A6E8-1D42-4235-8E75-507A7C15C683}" destId="{24AFCFB1-8469-4537-9548-E976BDEE60BB}" srcOrd="21" destOrd="0" presId="urn:microsoft.com/office/officeart/2005/8/layout/cycle8"/>
    <dgm:cxn modelId="{C1A801FD-9E21-42C2-859F-B601C0A33E3A}" type="presParOf" srcId="{BFB7A6E8-1D42-4235-8E75-507A7C15C683}" destId="{0F61C510-44C9-4FDC-B0CE-A75B6CC06403}" srcOrd="22" destOrd="0" presId="urn:microsoft.com/office/officeart/2005/8/layout/cycle8"/>
    <dgm:cxn modelId="{7EBFEDE5-54FF-43FA-A3A4-04511F9A0116}" type="presParOf" srcId="{BFB7A6E8-1D42-4235-8E75-507A7C15C683}" destId="{939725CA-F7C0-40AA-B474-645E83BE997D}" srcOrd="23" destOrd="0" presId="urn:microsoft.com/office/officeart/2005/8/layout/cycle8"/>
    <dgm:cxn modelId="{AB68E539-F504-4498-B010-4F5254BE196C}" type="presParOf" srcId="{BFB7A6E8-1D42-4235-8E75-507A7C15C683}" destId="{EE6252C4-9CCA-442F-929B-C7E600006308}" srcOrd="24" destOrd="0" presId="urn:microsoft.com/office/officeart/2005/8/layout/cycle8"/>
    <dgm:cxn modelId="{8B6F71D1-D138-4D91-B1AF-2AA655ECD3AE}" type="presParOf" srcId="{BFB7A6E8-1D42-4235-8E75-507A7C15C683}" destId="{01881436-2AF0-44DF-9175-9625C698B2DB}" srcOrd="25" destOrd="0" presId="urn:microsoft.com/office/officeart/2005/8/layout/cycle8"/>
    <dgm:cxn modelId="{3A0417A8-3311-4B70-BAB5-2E49B0551E7E}" type="presParOf" srcId="{BFB7A6E8-1D42-4235-8E75-507A7C15C683}" destId="{86326AB8-4E5F-4B6B-87CB-1C664458D32F}" srcOrd="26" destOrd="0" presId="urn:microsoft.com/office/officeart/2005/8/layout/cycle8"/>
    <dgm:cxn modelId="{2A8DFEAF-617A-47D6-AD9F-417A363D9935}" type="presParOf" srcId="{BFB7A6E8-1D42-4235-8E75-507A7C15C683}" destId="{545D75FA-EE20-4BF5-BD2C-3C06811720EB}" srcOrd="27" destOrd="0" presId="urn:microsoft.com/office/officeart/2005/8/layout/cycle8"/>
    <dgm:cxn modelId="{05092AB3-409D-45F2-BE69-0F54564A777A}" type="presParOf" srcId="{BFB7A6E8-1D42-4235-8E75-507A7C15C683}" destId="{6717E88B-18A4-462E-93FF-12C0186595A7}" srcOrd="28" destOrd="0" presId="urn:microsoft.com/office/officeart/2005/8/layout/cycle8"/>
    <dgm:cxn modelId="{BE88E355-94CB-4379-BB58-EAB825274C4D}" type="presParOf" srcId="{BFB7A6E8-1D42-4235-8E75-507A7C15C683}" destId="{9A8CF4D8-595B-484E-96DF-71A523F74274}" srcOrd="29" destOrd="0" presId="urn:microsoft.com/office/officeart/2005/8/layout/cycle8"/>
    <dgm:cxn modelId="{28509658-4115-40D3-8F6D-3A8B9D40EC43}" type="presParOf" srcId="{BFB7A6E8-1D42-4235-8E75-507A7C15C683}" destId="{14957A2D-C789-44D0-9714-EA1C8AC75079}" srcOrd="30" destOrd="0" presId="urn:microsoft.com/office/officeart/2005/8/layout/cycle8"/>
    <dgm:cxn modelId="{31864117-5400-420E-942A-D8272DDF0209}" type="presParOf" srcId="{BFB7A6E8-1D42-4235-8E75-507A7C15C683}" destId="{CD3AC68C-C658-4587-801E-7C5334B80E64}" srcOrd="31" destOrd="0" presId="urn:microsoft.com/office/officeart/2005/8/layout/cycle8"/>
    <dgm:cxn modelId="{9BCE2F38-7ABE-448C-8335-6BB4D7C60DC6}" type="presParOf" srcId="{BFB7A6E8-1D42-4235-8E75-507A7C15C683}" destId="{E1318BB4-2B96-47EE-96C0-57A0DD7C7F6D}" srcOrd="32" destOrd="0" presId="urn:microsoft.com/office/officeart/2005/8/layout/cycle8"/>
    <dgm:cxn modelId="{D31799BF-DF59-43BD-BA03-9DD3C62421AA}" type="presParOf" srcId="{BFB7A6E8-1D42-4235-8E75-507A7C15C683}" destId="{453662E0-D02B-4549-B009-35C94BCCDB84}" srcOrd="33" destOrd="0" presId="urn:microsoft.com/office/officeart/2005/8/layout/cycle8"/>
    <dgm:cxn modelId="{70A42104-1903-47CC-B9E0-27AB7402D54E}" type="presParOf" srcId="{BFB7A6E8-1D42-4235-8E75-507A7C15C683}" destId="{C1B2D836-A2CD-447F-BB75-2AA531C8AEC9}" srcOrd="3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76D4D4-66C5-4176-8A13-4061E862801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5C03356-A65A-420E-B9E9-4B1A3B7EC783}">
      <dgm:prSet/>
      <dgm:spPr/>
      <dgm:t>
        <a:bodyPr/>
        <a:lstStyle/>
        <a:p>
          <a:r>
            <a:rPr lang="en-US"/>
            <a:t>Program model validated by rigorous research (different investigators)</a:t>
          </a:r>
        </a:p>
      </dgm:t>
    </dgm:pt>
    <dgm:pt modelId="{DAC803C5-0DAE-4BCA-9F1D-8E7F32417077}" type="parTrans" cxnId="{6DC1157F-DCAB-4C2C-800A-611154D849F1}">
      <dgm:prSet/>
      <dgm:spPr/>
      <dgm:t>
        <a:bodyPr/>
        <a:lstStyle/>
        <a:p>
          <a:endParaRPr lang="en-US"/>
        </a:p>
      </dgm:t>
    </dgm:pt>
    <dgm:pt modelId="{9B513A27-47DB-4097-8688-050E751B6478}" type="sibTrans" cxnId="{6DC1157F-DCAB-4C2C-800A-611154D849F1}">
      <dgm:prSet/>
      <dgm:spPr/>
      <dgm:t>
        <a:bodyPr/>
        <a:lstStyle/>
        <a:p>
          <a:endParaRPr lang="en-US"/>
        </a:p>
      </dgm:t>
    </dgm:pt>
    <dgm:pt modelId="{5969B321-FACB-444D-BF3E-25C27C698B11}">
      <dgm:prSet/>
      <dgm:spPr/>
      <dgm:t>
        <a:bodyPr/>
        <a:lstStyle/>
        <a:p>
          <a:r>
            <a:rPr lang="en-US"/>
            <a:t>Has guidelines describing critical components</a:t>
          </a:r>
        </a:p>
      </dgm:t>
    </dgm:pt>
    <dgm:pt modelId="{0EB68F5E-97E6-4570-9903-8489BB0B6442}" type="parTrans" cxnId="{DDF776B2-8276-4912-8060-F7424B0ECC68}">
      <dgm:prSet/>
      <dgm:spPr/>
      <dgm:t>
        <a:bodyPr/>
        <a:lstStyle/>
        <a:p>
          <a:endParaRPr lang="en-US"/>
        </a:p>
      </dgm:t>
    </dgm:pt>
    <dgm:pt modelId="{3AF177F5-947F-429D-91D4-C0D32AF80A23}" type="sibTrans" cxnId="{DDF776B2-8276-4912-8060-F7424B0ECC68}">
      <dgm:prSet/>
      <dgm:spPr/>
      <dgm:t>
        <a:bodyPr/>
        <a:lstStyle/>
        <a:p>
          <a:endParaRPr lang="en-US"/>
        </a:p>
      </dgm:t>
    </dgm:pt>
    <dgm:pt modelId="{184C3A6B-54FB-4BF3-B32D-0FE6FF3FE6BD}">
      <dgm:prSet/>
      <dgm:spPr/>
      <dgm:t>
        <a:bodyPr/>
        <a:lstStyle/>
        <a:p>
          <a:r>
            <a:rPr lang="en-US"/>
            <a:t>Has a treatment manual</a:t>
          </a:r>
        </a:p>
      </dgm:t>
    </dgm:pt>
    <dgm:pt modelId="{4C87AA53-B8E4-45EF-9EF0-A2537A05E515}" type="parTrans" cxnId="{E2051E87-7C18-48D9-9C64-B266EA4F566C}">
      <dgm:prSet/>
      <dgm:spPr/>
      <dgm:t>
        <a:bodyPr/>
        <a:lstStyle/>
        <a:p>
          <a:endParaRPr lang="en-US"/>
        </a:p>
      </dgm:t>
    </dgm:pt>
    <dgm:pt modelId="{657EF12C-693D-4165-8F58-6041BC6B92A6}" type="sibTrans" cxnId="{E2051E87-7C18-48D9-9C64-B266EA4F566C}">
      <dgm:prSet/>
      <dgm:spPr/>
      <dgm:t>
        <a:bodyPr/>
        <a:lstStyle/>
        <a:p>
          <a:endParaRPr lang="en-US"/>
        </a:p>
      </dgm:t>
    </dgm:pt>
    <dgm:pt modelId="{8C0E86DE-D8B1-4DE3-A5F9-0A8CC7BD97FF}">
      <dgm:prSet/>
      <dgm:spPr/>
      <dgm:t>
        <a:bodyPr/>
        <a:lstStyle/>
        <a:p>
          <a:r>
            <a:rPr lang="en-US"/>
            <a:t>Most researched EBP for Supported Employment for people living with serious mental illness</a:t>
          </a:r>
        </a:p>
      </dgm:t>
    </dgm:pt>
    <dgm:pt modelId="{8629FBB2-A578-42EE-B1EB-F01EEB9455E2}" type="parTrans" cxnId="{B07C2234-9A0F-44EA-9F66-476189FC4EA6}">
      <dgm:prSet/>
      <dgm:spPr/>
      <dgm:t>
        <a:bodyPr/>
        <a:lstStyle/>
        <a:p>
          <a:endParaRPr lang="en-US"/>
        </a:p>
      </dgm:t>
    </dgm:pt>
    <dgm:pt modelId="{BCF2FAD9-7604-430F-A829-29F07CDBD0F4}" type="sibTrans" cxnId="{B07C2234-9A0F-44EA-9F66-476189FC4EA6}">
      <dgm:prSet/>
      <dgm:spPr/>
      <dgm:t>
        <a:bodyPr/>
        <a:lstStyle/>
        <a:p>
          <a:endParaRPr lang="en-US"/>
        </a:p>
      </dgm:t>
    </dgm:pt>
    <dgm:pt modelId="{657B6E6E-2829-4D21-B2C2-D939AAFBE657}">
      <dgm:prSet/>
      <dgm:spPr/>
      <dgm:t>
        <a:bodyPr/>
        <a:lstStyle/>
        <a:p>
          <a:r>
            <a:rPr lang="en-US" dirty="0"/>
            <a:t>IPS is more effective than alternative vocational approaches regardless of a variety of client background factors (e.g., ethnicity, gender, socioeconomic status).</a:t>
          </a:r>
        </a:p>
      </dgm:t>
    </dgm:pt>
    <dgm:pt modelId="{189F83FF-650C-4F28-B44A-001AA744967D}" type="parTrans" cxnId="{EB7780BE-75EF-4225-82A4-5B45A7F61942}">
      <dgm:prSet/>
      <dgm:spPr/>
      <dgm:t>
        <a:bodyPr/>
        <a:lstStyle/>
        <a:p>
          <a:endParaRPr lang="en-US"/>
        </a:p>
      </dgm:t>
    </dgm:pt>
    <dgm:pt modelId="{49845D5E-93E2-41F6-89A1-0032F3C55A76}" type="sibTrans" cxnId="{EB7780BE-75EF-4225-82A4-5B45A7F61942}">
      <dgm:prSet/>
      <dgm:spPr/>
      <dgm:t>
        <a:bodyPr/>
        <a:lstStyle/>
        <a:p>
          <a:endParaRPr lang="en-US"/>
        </a:p>
      </dgm:t>
    </dgm:pt>
    <dgm:pt modelId="{574C1474-4AD2-4268-BA0B-63E19256D71B}">
      <dgm:prSet/>
      <dgm:spPr/>
      <dgm:t>
        <a:bodyPr/>
        <a:lstStyle/>
        <a:p>
          <a:r>
            <a:rPr lang="en-US"/>
            <a:t>Internationally used model </a:t>
          </a:r>
        </a:p>
      </dgm:t>
    </dgm:pt>
    <dgm:pt modelId="{AFE9FE4C-F800-4BF8-BB0E-17972D3EE6FF}" type="parTrans" cxnId="{03DD5F5B-7D0A-4648-8C80-A5CEF0B1EFE9}">
      <dgm:prSet/>
      <dgm:spPr/>
      <dgm:t>
        <a:bodyPr/>
        <a:lstStyle/>
        <a:p>
          <a:endParaRPr lang="en-US"/>
        </a:p>
      </dgm:t>
    </dgm:pt>
    <dgm:pt modelId="{4C1313C9-06D6-430A-A49F-41B3E18F37D9}" type="sibTrans" cxnId="{03DD5F5B-7D0A-4648-8C80-A5CEF0B1EFE9}">
      <dgm:prSet/>
      <dgm:spPr/>
      <dgm:t>
        <a:bodyPr/>
        <a:lstStyle/>
        <a:p>
          <a:endParaRPr lang="en-US"/>
        </a:p>
      </dgm:t>
    </dgm:pt>
    <dgm:pt modelId="{692C33D8-C00D-412F-B919-35146AAD2CB1}" type="pres">
      <dgm:prSet presAssocID="{2C76D4D4-66C5-4176-8A13-4061E862801E}" presName="root" presStyleCnt="0">
        <dgm:presLayoutVars>
          <dgm:dir/>
          <dgm:resizeHandles val="exact"/>
        </dgm:presLayoutVars>
      </dgm:prSet>
      <dgm:spPr/>
    </dgm:pt>
    <dgm:pt modelId="{21F9D3BA-A673-4E5C-8527-9A2F491B82D8}" type="pres">
      <dgm:prSet presAssocID="{45C03356-A65A-420E-B9E9-4B1A3B7EC783}" presName="compNode" presStyleCnt="0"/>
      <dgm:spPr/>
    </dgm:pt>
    <dgm:pt modelId="{5F62A4EA-3E8A-49A7-83B0-54C5D7B77CD0}" type="pres">
      <dgm:prSet presAssocID="{45C03356-A65A-420E-B9E9-4B1A3B7EC783}" presName="bgRect" presStyleLbl="bgShp" presStyleIdx="0" presStyleCnt="6"/>
      <dgm:spPr/>
    </dgm:pt>
    <dgm:pt modelId="{52E2A2AE-3CD1-4979-A734-0F55F2255713}" type="pres">
      <dgm:prSet presAssocID="{45C03356-A65A-420E-B9E9-4B1A3B7EC78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ger Print"/>
        </a:ext>
      </dgm:extLst>
    </dgm:pt>
    <dgm:pt modelId="{A8863FE3-A67A-457D-ACB0-438550E0482C}" type="pres">
      <dgm:prSet presAssocID="{45C03356-A65A-420E-B9E9-4B1A3B7EC783}" presName="spaceRect" presStyleCnt="0"/>
      <dgm:spPr/>
    </dgm:pt>
    <dgm:pt modelId="{1228FEF6-FE0D-4C83-A7E1-305C83EDBA24}" type="pres">
      <dgm:prSet presAssocID="{45C03356-A65A-420E-B9E9-4B1A3B7EC783}" presName="parTx" presStyleLbl="revTx" presStyleIdx="0" presStyleCnt="6">
        <dgm:presLayoutVars>
          <dgm:chMax val="0"/>
          <dgm:chPref val="0"/>
        </dgm:presLayoutVars>
      </dgm:prSet>
      <dgm:spPr/>
    </dgm:pt>
    <dgm:pt modelId="{3C2F0248-ED00-4BFD-9D82-4657D73E5898}" type="pres">
      <dgm:prSet presAssocID="{9B513A27-47DB-4097-8688-050E751B6478}" presName="sibTrans" presStyleCnt="0"/>
      <dgm:spPr/>
    </dgm:pt>
    <dgm:pt modelId="{7A375616-61D8-4F74-9710-A9A565F82EA0}" type="pres">
      <dgm:prSet presAssocID="{5969B321-FACB-444D-BF3E-25C27C698B11}" presName="compNode" presStyleCnt="0"/>
      <dgm:spPr/>
    </dgm:pt>
    <dgm:pt modelId="{F87FE469-4404-41D0-B411-DC80C229A150}" type="pres">
      <dgm:prSet presAssocID="{5969B321-FACB-444D-BF3E-25C27C698B11}" presName="bgRect" presStyleLbl="bgShp" presStyleIdx="1" presStyleCnt="6"/>
      <dgm:spPr/>
    </dgm:pt>
    <dgm:pt modelId="{1DDC767B-C3FD-4E7B-B205-0B5A257487CD}" type="pres">
      <dgm:prSet presAssocID="{5969B321-FACB-444D-BF3E-25C27C698B1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99B85872-2D4C-4664-B916-BEE713BE78DF}" type="pres">
      <dgm:prSet presAssocID="{5969B321-FACB-444D-BF3E-25C27C698B11}" presName="spaceRect" presStyleCnt="0"/>
      <dgm:spPr/>
    </dgm:pt>
    <dgm:pt modelId="{D7ED82A6-F961-4617-B84C-7492EE8B8CD9}" type="pres">
      <dgm:prSet presAssocID="{5969B321-FACB-444D-BF3E-25C27C698B11}" presName="parTx" presStyleLbl="revTx" presStyleIdx="1" presStyleCnt="6">
        <dgm:presLayoutVars>
          <dgm:chMax val="0"/>
          <dgm:chPref val="0"/>
        </dgm:presLayoutVars>
      </dgm:prSet>
      <dgm:spPr/>
    </dgm:pt>
    <dgm:pt modelId="{37957D14-3D2D-4009-AB87-6756F8A7F694}" type="pres">
      <dgm:prSet presAssocID="{3AF177F5-947F-429D-91D4-C0D32AF80A23}" presName="sibTrans" presStyleCnt="0"/>
      <dgm:spPr/>
    </dgm:pt>
    <dgm:pt modelId="{A08334AB-4CB2-4272-9AE5-B2535F626AC8}" type="pres">
      <dgm:prSet presAssocID="{184C3A6B-54FB-4BF3-B32D-0FE6FF3FE6BD}" presName="compNode" presStyleCnt="0"/>
      <dgm:spPr/>
    </dgm:pt>
    <dgm:pt modelId="{5F01E333-3291-44BD-9C3A-BA184374432F}" type="pres">
      <dgm:prSet presAssocID="{184C3A6B-54FB-4BF3-B32D-0FE6FF3FE6BD}" presName="bgRect" presStyleLbl="bgShp" presStyleIdx="2" presStyleCnt="6"/>
      <dgm:spPr/>
    </dgm:pt>
    <dgm:pt modelId="{96110E41-53C7-40F6-AB9E-56BD2492910F}" type="pres">
      <dgm:prSet presAssocID="{184C3A6B-54FB-4BF3-B32D-0FE6FF3FE6B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rytelling"/>
        </a:ext>
      </dgm:extLst>
    </dgm:pt>
    <dgm:pt modelId="{8E0F15D7-C159-44DB-A241-EF16E7FDA35D}" type="pres">
      <dgm:prSet presAssocID="{184C3A6B-54FB-4BF3-B32D-0FE6FF3FE6BD}" presName="spaceRect" presStyleCnt="0"/>
      <dgm:spPr/>
    </dgm:pt>
    <dgm:pt modelId="{7B7AE9CD-A606-445D-95B8-3C2A295C5DC1}" type="pres">
      <dgm:prSet presAssocID="{184C3A6B-54FB-4BF3-B32D-0FE6FF3FE6BD}" presName="parTx" presStyleLbl="revTx" presStyleIdx="2" presStyleCnt="6">
        <dgm:presLayoutVars>
          <dgm:chMax val="0"/>
          <dgm:chPref val="0"/>
        </dgm:presLayoutVars>
      </dgm:prSet>
      <dgm:spPr/>
    </dgm:pt>
    <dgm:pt modelId="{B537911B-5332-46BF-AE11-C207C1E937C1}" type="pres">
      <dgm:prSet presAssocID="{657EF12C-693D-4165-8F58-6041BC6B92A6}" presName="sibTrans" presStyleCnt="0"/>
      <dgm:spPr/>
    </dgm:pt>
    <dgm:pt modelId="{57B90AE8-7C1A-42A5-B11E-0788E49BEF19}" type="pres">
      <dgm:prSet presAssocID="{8C0E86DE-D8B1-4DE3-A5F9-0A8CC7BD97FF}" presName="compNode" presStyleCnt="0"/>
      <dgm:spPr/>
    </dgm:pt>
    <dgm:pt modelId="{6A221A25-A5C6-49B6-8683-24DCAC7A2CB4}" type="pres">
      <dgm:prSet presAssocID="{8C0E86DE-D8B1-4DE3-A5F9-0A8CC7BD97FF}" presName="bgRect" presStyleLbl="bgShp" presStyleIdx="3" presStyleCnt="6"/>
      <dgm:spPr/>
    </dgm:pt>
    <dgm:pt modelId="{E9A85EA1-9859-4FAA-8B0B-B199088A84E7}" type="pres">
      <dgm:prSet presAssocID="{8C0E86DE-D8B1-4DE3-A5F9-0A8CC7BD97F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in in head"/>
        </a:ext>
      </dgm:extLst>
    </dgm:pt>
    <dgm:pt modelId="{BD7DECAA-EEE8-4266-A607-73C0457E95BB}" type="pres">
      <dgm:prSet presAssocID="{8C0E86DE-D8B1-4DE3-A5F9-0A8CC7BD97FF}" presName="spaceRect" presStyleCnt="0"/>
      <dgm:spPr/>
    </dgm:pt>
    <dgm:pt modelId="{6438D074-CD9F-4A6B-93BC-BE7D961A21EE}" type="pres">
      <dgm:prSet presAssocID="{8C0E86DE-D8B1-4DE3-A5F9-0A8CC7BD97FF}" presName="parTx" presStyleLbl="revTx" presStyleIdx="3" presStyleCnt="6">
        <dgm:presLayoutVars>
          <dgm:chMax val="0"/>
          <dgm:chPref val="0"/>
        </dgm:presLayoutVars>
      </dgm:prSet>
      <dgm:spPr/>
    </dgm:pt>
    <dgm:pt modelId="{D3EB4F45-D070-4071-9190-808A2EA12123}" type="pres">
      <dgm:prSet presAssocID="{BCF2FAD9-7604-430F-A829-29F07CDBD0F4}" presName="sibTrans" presStyleCnt="0"/>
      <dgm:spPr/>
    </dgm:pt>
    <dgm:pt modelId="{34B483BA-24FE-4931-9648-CED50F5555B2}" type="pres">
      <dgm:prSet presAssocID="{657B6E6E-2829-4D21-B2C2-D939AAFBE657}" presName="compNode" presStyleCnt="0"/>
      <dgm:spPr/>
    </dgm:pt>
    <dgm:pt modelId="{D6D8DC7E-7BEF-42AC-998A-28ED6EF9DB49}" type="pres">
      <dgm:prSet presAssocID="{657B6E6E-2829-4D21-B2C2-D939AAFBE657}" presName="bgRect" presStyleLbl="bgShp" presStyleIdx="4" presStyleCnt="6"/>
      <dgm:spPr/>
    </dgm:pt>
    <dgm:pt modelId="{62F710D7-5E22-4BF1-ADB5-6B8666E22B2F}" type="pres">
      <dgm:prSet presAssocID="{657B6E6E-2829-4D21-B2C2-D939AAFBE65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onnections"/>
        </a:ext>
      </dgm:extLst>
    </dgm:pt>
    <dgm:pt modelId="{B06D1A2D-5B32-45B2-8212-E81FED8A3DB5}" type="pres">
      <dgm:prSet presAssocID="{657B6E6E-2829-4D21-B2C2-D939AAFBE657}" presName="spaceRect" presStyleCnt="0"/>
      <dgm:spPr/>
    </dgm:pt>
    <dgm:pt modelId="{64EA9B0E-876F-4DFB-AE16-8BF32F56EE8B}" type="pres">
      <dgm:prSet presAssocID="{657B6E6E-2829-4D21-B2C2-D939AAFBE657}" presName="parTx" presStyleLbl="revTx" presStyleIdx="4" presStyleCnt="6">
        <dgm:presLayoutVars>
          <dgm:chMax val="0"/>
          <dgm:chPref val="0"/>
        </dgm:presLayoutVars>
      </dgm:prSet>
      <dgm:spPr/>
    </dgm:pt>
    <dgm:pt modelId="{DFDBFD9E-FA25-4402-8971-71B2E9AD9C4D}" type="pres">
      <dgm:prSet presAssocID="{49845D5E-93E2-41F6-89A1-0032F3C55A76}" presName="sibTrans" presStyleCnt="0"/>
      <dgm:spPr/>
    </dgm:pt>
    <dgm:pt modelId="{87407C91-DD0E-4026-AA3F-DD86E035D54F}" type="pres">
      <dgm:prSet presAssocID="{574C1474-4AD2-4268-BA0B-63E19256D71B}" presName="compNode" presStyleCnt="0"/>
      <dgm:spPr/>
    </dgm:pt>
    <dgm:pt modelId="{CB9E791A-A4EB-4E9A-8EDF-A7950E273234}" type="pres">
      <dgm:prSet presAssocID="{574C1474-4AD2-4268-BA0B-63E19256D71B}" presName="bgRect" presStyleLbl="bgShp" presStyleIdx="5" presStyleCnt="6"/>
      <dgm:spPr/>
    </dgm:pt>
    <dgm:pt modelId="{B1C1A7E8-CB03-4485-88CD-8E10A4C81588}" type="pres">
      <dgm:prSet presAssocID="{574C1474-4AD2-4268-BA0B-63E19256D71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arth Globe Americas"/>
        </a:ext>
      </dgm:extLst>
    </dgm:pt>
    <dgm:pt modelId="{91B1588A-D7C6-4572-A0D3-CAA183CA3ED0}" type="pres">
      <dgm:prSet presAssocID="{574C1474-4AD2-4268-BA0B-63E19256D71B}" presName="spaceRect" presStyleCnt="0"/>
      <dgm:spPr/>
    </dgm:pt>
    <dgm:pt modelId="{06C49E3D-53A6-4986-8D42-327AC8E7B69C}" type="pres">
      <dgm:prSet presAssocID="{574C1474-4AD2-4268-BA0B-63E19256D71B}" presName="parTx" presStyleLbl="revTx" presStyleIdx="5" presStyleCnt="6">
        <dgm:presLayoutVars>
          <dgm:chMax val="0"/>
          <dgm:chPref val="0"/>
        </dgm:presLayoutVars>
      </dgm:prSet>
      <dgm:spPr/>
    </dgm:pt>
  </dgm:ptLst>
  <dgm:cxnLst>
    <dgm:cxn modelId="{B07C2234-9A0F-44EA-9F66-476189FC4EA6}" srcId="{2C76D4D4-66C5-4176-8A13-4061E862801E}" destId="{8C0E86DE-D8B1-4DE3-A5F9-0A8CC7BD97FF}" srcOrd="3" destOrd="0" parTransId="{8629FBB2-A578-42EE-B1EB-F01EEB9455E2}" sibTransId="{BCF2FAD9-7604-430F-A829-29F07CDBD0F4}"/>
    <dgm:cxn modelId="{6E9FC838-515B-4EA8-8753-742F53D63056}" type="presOf" srcId="{657B6E6E-2829-4D21-B2C2-D939AAFBE657}" destId="{64EA9B0E-876F-4DFB-AE16-8BF32F56EE8B}" srcOrd="0" destOrd="0" presId="urn:microsoft.com/office/officeart/2018/2/layout/IconVerticalSolidList"/>
    <dgm:cxn modelId="{03DD5F5B-7D0A-4648-8C80-A5CEF0B1EFE9}" srcId="{2C76D4D4-66C5-4176-8A13-4061E862801E}" destId="{574C1474-4AD2-4268-BA0B-63E19256D71B}" srcOrd="5" destOrd="0" parTransId="{AFE9FE4C-F800-4BF8-BB0E-17972D3EE6FF}" sibTransId="{4C1313C9-06D6-430A-A49F-41B3E18F37D9}"/>
    <dgm:cxn modelId="{6DC1157F-DCAB-4C2C-800A-611154D849F1}" srcId="{2C76D4D4-66C5-4176-8A13-4061E862801E}" destId="{45C03356-A65A-420E-B9E9-4B1A3B7EC783}" srcOrd="0" destOrd="0" parTransId="{DAC803C5-0DAE-4BCA-9F1D-8E7F32417077}" sibTransId="{9B513A27-47DB-4097-8688-050E751B6478}"/>
    <dgm:cxn modelId="{E2051E87-7C18-48D9-9C64-B266EA4F566C}" srcId="{2C76D4D4-66C5-4176-8A13-4061E862801E}" destId="{184C3A6B-54FB-4BF3-B32D-0FE6FF3FE6BD}" srcOrd="2" destOrd="0" parTransId="{4C87AA53-B8E4-45EF-9EF0-A2537A05E515}" sibTransId="{657EF12C-693D-4165-8F58-6041BC6B92A6}"/>
    <dgm:cxn modelId="{F8760F94-6E85-4057-8824-71DD5F9C3AF3}" type="presOf" srcId="{574C1474-4AD2-4268-BA0B-63E19256D71B}" destId="{06C49E3D-53A6-4986-8D42-327AC8E7B69C}" srcOrd="0" destOrd="0" presId="urn:microsoft.com/office/officeart/2018/2/layout/IconVerticalSolidList"/>
    <dgm:cxn modelId="{577C449B-AE3F-4E84-9691-688BB4626A6D}" type="presOf" srcId="{8C0E86DE-D8B1-4DE3-A5F9-0A8CC7BD97FF}" destId="{6438D074-CD9F-4A6B-93BC-BE7D961A21EE}" srcOrd="0" destOrd="0" presId="urn:microsoft.com/office/officeart/2018/2/layout/IconVerticalSolidList"/>
    <dgm:cxn modelId="{5C6CC8A7-1413-4C9E-A5D2-CB1C284E7276}" type="presOf" srcId="{5969B321-FACB-444D-BF3E-25C27C698B11}" destId="{D7ED82A6-F961-4617-B84C-7492EE8B8CD9}" srcOrd="0" destOrd="0" presId="urn:microsoft.com/office/officeart/2018/2/layout/IconVerticalSolidList"/>
    <dgm:cxn modelId="{DDF776B2-8276-4912-8060-F7424B0ECC68}" srcId="{2C76D4D4-66C5-4176-8A13-4061E862801E}" destId="{5969B321-FACB-444D-BF3E-25C27C698B11}" srcOrd="1" destOrd="0" parTransId="{0EB68F5E-97E6-4570-9903-8489BB0B6442}" sibTransId="{3AF177F5-947F-429D-91D4-C0D32AF80A23}"/>
    <dgm:cxn modelId="{3A03BEB6-13A6-4217-80B0-7914E9860D20}" type="presOf" srcId="{45C03356-A65A-420E-B9E9-4B1A3B7EC783}" destId="{1228FEF6-FE0D-4C83-A7E1-305C83EDBA24}" srcOrd="0" destOrd="0" presId="urn:microsoft.com/office/officeart/2018/2/layout/IconVerticalSolidList"/>
    <dgm:cxn modelId="{EB7780BE-75EF-4225-82A4-5B45A7F61942}" srcId="{2C76D4D4-66C5-4176-8A13-4061E862801E}" destId="{657B6E6E-2829-4D21-B2C2-D939AAFBE657}" srcOrd="4" destOrd="0" parTransId="{189F83FF-650C-4F28-B44A-001AA744967D}" sibTransId="{49845D5E-93E2-41F6-89A1-0032F3C55A76}"/>
    <dgm:cxn modelId="{563DEFD1-E1D3-485A-896A-685BF03498C1}" type="presOf" srcId="{2C76D4D4-66C5-4176-8A13-4061E862801E}" destId="{692C33D8-C00D-412F-B919-35146AAD2CB1}" srcOrd="0" destOrd="0" presId="urn:microsoft.com/office/officeart/2018/2/layout/IconVerticalSolidList"/>
    <dgm:cxn modelId="{F42139D7-E171-4E87-A012-138F7443F49F}" type="presOf" srcId="{184C3A6B-54FB-4BF3-B32D-0FE6FF3FE6BD}" destId="{7B7AE9CD-A606-445D-95B8-3C2A295C5DC1}" srcOrd="0" destOrd="0" presId="urn:microsoft.com/office/officeart/2018/2/layout/IconVerticalSolidList"/>
    <dgm:cxn modelId="{287A66EC-9E12-498D-AE37-EDCEA6AEB343}" type="presParOf" srcId="{692C33D8-C00D-412F-B919-35146AAD2CB1}" destId="{21F9D3BA-A673-4E5C-8527-9A2F491B82D8}" srcOrd="0" destOrd="0" presId="urn:microsoft.com/office/officeart/2018/2/layout/IconVerticalSolidList"/>
    <dgm:cxn modelId="{E929BC7E-8133-4556-9EA3-8654C8D1AAF3}" type="presParOf" srcId="{21F9D3BA-A673-4E5C-8527-9A2F491B82D8}" destId="{5F62A4EA-3E8A-49A7-83B0-54C5D7B77CD0}" srcOrd="0" destOrd="0" presId="urn:microsoft.com/office/officeart/2018/2/layout/IconVerticalSolidList"/>
    <dgm:cxn modelId="{0A1233DD-AEA5-403F-B136-3EAECD1EDE41}" type="presParOf" srcId="{21F9D3BA-A673-4E5C-8527-9A2F491B82D8}" destId="{52E2A2AE-3CD1-4979-A734-0F55F2255713}" srcOrd="1" destOrd="0" presId="urn:microsoft.com/office/officeart/2018/2/layout/IconVerticalSolidList"/>
    <dgm:cxn modelId="{4AA5FF46-6C3F-4CD6-A7CC-DCA5D784566C}" type="presParOf" srcId="{21F9D3BA-A673-4E5C-8527-9A2F491B82D8}" destId="{A8863FE3-A67A-457D-ACB0-438550E0482C}" srcOrd="2" destOrd="0" presId="urn:microsoft.com/office/officeart/2018/2/layout/IconVerticalSolidList"/>
    <dgm:cxn modelId="{B1C02E6D-AB0F-4839-8911-B8A8B732CE64}" type="presParOf" srcId="{21F9D3BA-A673-4E5C-8527-9A2F491B82D8}" destId="{1228FEF6-FE0D-4C83-A7E1-305C83EDBA24}" srcOrd="3" destOrd="0" presId="urn:microsoft.com/office/officeart/2018/2/layout/IconVerticalSolidList"/>
    <dgm:cxn modelId="{CD630BFB-43F5-4ED7-A646-ABE4079B7859}" type="presParOf" srcId="{692C33D8-C00D-412F-B919-35146AAD2CB1}" destId="{3C2F0248-ED00-4BFD-9D82-4657D73E5898}" srcOrd="1" destOrd="0" presId="urn:microsoft.com/office/officeart/2018/2/layout/IconVerticalSolidList"/>
    <dgm:cxn modelId="{FDA3E122-1FBC-4FA9-AC75-AD2F4BFBC253}" type="presParOf" srcId="{692C33D8-C00D-412F-B919-35146AAD2CB1}" destId="{7A375616-61D8-4F74-9710-A9A565F82EA0}" srcOrd="2" destOrd="0" presId="urn:microsoft.com/office/officeart/2018/2/layout/IconVerticalSolidList"/>
    <dgm:cxn modelId="{56EB59FA-D84F-49EF-8A34-82B1C8F6C960}" type="presParOf" srcId="{7A375616-61D8-4F74-9710-A9A565F82EA0}" destId="{F87FE469-4404-41D0-B411-DC80C229A150}" srcOrd="0" destOrd="0" presId="urn:microsoft.com/office/officeart/2018/2/layout/IconVerticalSolidList"/>
    <dgm:cxn modelId="{52FBBF53-E9B9-4751-9123-9025507C2B2B}" type="presParOf" srcId="{7A375616-61D8-4F74-9710-A9A565F82EA0}" destId="{1DDC767B-C3FD-4E7B-B205-0B5A257487CD}" srcOrd="1" destOrd="0" presId="urn:microsoft.com/office/officeart/2018/2/layout/IconVerticalSolidList"/>
    <dgm:cxn modelId="{CB239634-CEEB-47C0-A2CC-3F059B788B29}" type="presParOf" srcId="{7A375616-61D8-4F74-9710-A9A565F82EA0}" destId="{99B85872-2D4C-4664-B916-BEE713BE78DF}" srcOrd="2" destOrd="0" presId="urn:microsoft.com/office/officeart/2018/2/layout/IconVerticalSolidList"/>
    <dgm:cxn modelId="{FEC1D9C9-0003-4FA5-B9C6-7287D005E288}" type="presParOf" srcId="{7A375616-61D8-4F74-9710-A9A565F82EA0}" destId="{D7ED82A6-F961-4617-B84C-7492EE8B8CD9}" srcOrd="3" destOrd="0" presId="urn:microsoft.com/office/officeart/2018/2/layout/IconVerticalSolidList"/>
    <dgm:cxn modelId="{C9ABE0C5-6F91-421E-A7A8-35DFB52FFACD}" type="presParOf" srcId="{692C33D8-C00D-412F-B919-35146AAD2CB1}" destId="{37957D14-3D2D-4009-AB87-6756F8A7F694}" srcOrd="3" destOrd="0" presId="urn:microsoft.com/office/officeart/2018/2/layout/IconVerticalSolidList"/>
    <dgm:cxn modelId="{06A037CC-CEC1-455E-A8C3-1D7A7C73DA36}" type="presParOf" srcId="{692C33D8-C00D-412F-B919-35146AAD2CB1}" destId="{A08334AB-4CB2-4272-9AE5-B2535F626AC8}" srcOrd="4" destOrd="0" presId="urn:microsoft.com/office/officeart/2018/2/layout/IconVerticalSolidList"/>
    <dgm:cxn modelId="{DEDF1873-DE85-4623-B5C4-36948A86BD3B}" type="presParOf" srcId="{A08334AB-4CB2-4272-9AE5-B2535F626AC8}" destId="{5F01E333-3291-44BD-9C3A-BA184374432F}" srcOrd="0" destOrd="0" presId="urn:microsoft.com/office/officeart/2018/2/layout/IconVerticalSolidList"/>
    <dgm:cxn modelId="{CFBAC0CF-F5E0-4551-A36D-14A6FB7305C8}" type="presParOf" srcId="{A08334AB-4CB2-4272-9AE5-B2535F626AC8}" destId="{96110E41-53C7-40F6-AB9E-56BD2492910F}" srcOrd="1" destOrd="0" presId="urn:microsoft.com/office/officeart/2018/2/layout/IconVerticalSolidList"/>
    <dgm:cxn modelId="{5A135A8B-B64C-4370-AE8B-77D8D7A86552}" type="presParOf" srcId="{A08334AB-4CB2-4272-9AE5-B2535F626AC8}" destId="{8E0F15D7-C159-44DB-A241-EF16E7FDA35D}" srcOrd="2" destOrd="0" presId="urn:microsoft.com/office/officeart/2018/2/layout/IconVerticalSolidList"/>
    <dgm:cxn modelId="{62E199EB-97F7-47AC-A393-A0BB3ED84EFC}" type="presParOf" srcId="{A08334AB-4CB2-4272-9AE5-B2535F626AC8}" destId="{7B7AE9CD-A606-445D-95B8-3C2A295C5DC1}" srcOrd="3" destOrd="0" presId="urn:microsoft.com/office/officeart/2018/2/layout/IconVerticalSolidList"/>
    <dgm:cxn modelId="{759359E7-12A8-4E93-AEF9-94BD929C8CB8}" type="presParOf" srcId="{692C33D8-C00D-412F-B919-35146AAD2CB1}" destId="{B537911B-5332-46BF-AE11-C207C1E937C1}" srcOrd="5" destOrd="0" presId="urn:microsoft.com/office/officeart/2018/2/layout/IconVerticalSolidList"/>
    <dgm:cxn modelId="{3FD6F2A3-2825-438D-94C6-0920CBC7BC83}" type="presParOf" srcId="{692C33D8-C00D-412F-B919-35146AAD2CB1}" destId="{57B90AE8-7C1A-42A5-B11E-0788E49BEF19}" srcOrd="6" destOrd="0" presId="urn:microsoft.com/office/officeart/2018/2/layout/IconVerticalSolidList"/>
    <dgm:cxn modelId="{E3CC57B0-253E-41AC-B059-99415DA8A5D7}" type="presParOf" srcId="{57B90AE8-7C1A-42A5-B11E-0788E49BEF19}" destId="{6A221A25-A5C6-49B6-8683-24DCAC7A2CB4}" srcOrd="0" destOrd="0" presId="urn:microsoft.com/office/officeart/2018/2/layout/IconVerticalSolidList"/>
    <dgm:cxn modelId="{E6077A55-EFDB-4E04-9CC5-E2319BA320DA}" type="presParOf" srcId="{57B90AE8-7C1A-42A5-B11E-0788E49BEF19}" destId="{E9A85EA1-9859-4FAA-8B0B-B199088A84E7}" srcOrd="1" destOrd="0" presId="urn:microsoft.com/office/officeart/2018/2/layout/IconVerticalSolidList"/>
    <dgm:cxn modelId="{C2BC8A74-A613-47A8-A7F4-76029AAD7B3C}" type="presParOf" srcId="{57B90AE8-7C1A-42A5-B11E-0788E49BEF19}" destId="{BD7DECAA-EEE8-4266-A607-73C0457E95BB}" srcOrd="2" destOrd="0" presId="urn:microsoft.com/office/officeart/2018/2/layout/IconVerticalSolidList"/>
    <dgm:cxn modelId="{4175F6CA-A4A9-4CF7-A9C5-879D74FA4951}" type="presParOf" srcId="{57B90AE8-7C1A-42A5-B11E-0788E49BEF19}" destId="{6438D074-CD9F-4A6B-93BC-BE7D961A21EE}" srcOrd="3" destOrd="0" presId="urn:microsoft.com/office/officeart/2018/2/layout/IconVerticalSolidList"/>
    <dgm:cxn modelId="{3132CBC1-5DE1-430D-BC8D-ED387140D319}" type="presParOf" srcId="{692C33D8-C00D-412F-B919-35146AAD2CB1}" destId="{D3EB4F45-D070-4071-9190-808A2EA12123}" srcOrd="7" destOrd="0" presId="urn:microsoft.com/office/officeart/2018/2/layout/IconVerticalSolidList"/>
    <dgm:cxn modelId="{165D4AA8-2486-459A-817F-DBF5B4FAFE3C}" type="presParOf" srcId="{692C33D8-C00D-412F-B919-35146AAD2CB1}" destId="{34B483BA-24FE-4931-9648-CED50F5555B2}" srcOrd="8" destOrd="0" presId="urn:microsoft.com/office/officeart/2018/2/layout/IconVerticalSolidList"/>
    <dgm:cxn modelId="{A7216BE1-7058-4D75-8BBE-AB6FD77DED52}" type="presParOf" srcId="{34B483BA-24FE-4931-9648-CED50F5555B2}" destId="{D6D8DC7E-7BEF-42AC-998A-28ED6EF9DB49}" srcOrd="0" destOrd="0" presId="urn:microsoft.com/office/officeart/2018/2/layout/IconVerticalSolidList"/>
    <dgm:cxn modelId="{876BC031-DB74-4358-A324-ACECEE06ABE6}" type="presParOf" srcId="{34B483BA-24FE-4931-9648-CED50F5555B2}" destId="{62F710D7-5E22-4BF1-ADB5-6B8666E22B2F}" srcOrd="1" destOrd="0" presId="urn:microsoft.com/office/officeart/2018/2/layout/IconVerticalSolidList"/>
    <dgm:cxn modelId="{146C18A1-B02C-4E14-856E-9DA5BF84A965}" type="presParOf" srcId="{34B483BA-24FE-4931-9648-CED50F5555B2}" destId="{B06D1A2D-5B32-45B2-8212-E81FED8A3DB5}" srcOrd="2" destOrd="0" presId="urn:microsoft.com/office/officeart/2018/2/layout/IconVerticalSolidList"/>
    <dgm:cxn modelId="{6A26665A-5A0A-4311-B262-B8E1CB49259C}" type="presParOf" srcId="{34B483BA-24FE-4931-9648-CED50F5555B2}" destId="{64EA9B0E-876F-4DFB-AE16-8BF32F56EE8B}" srcOrd="3" destOrd="0" presId="urn:microsoft.com/office/officeart/2018/2/layout/IconVerticalSolidList"/>
    <dgm:cxn modelId="{873910D1-43A6-42DF-A1FA-90D1BF7845CE}" type="presParOf" srcId="{692C33D8-C00D-412F-B919-35146AAD2CB1}" destId="{DFDBFD9E-FA25-4402-8971-71B2E9AD9C4D}" srcOrd="9" destOrd="0" presId="urn:microsoft.com/office/officeart/2018/2/layout/IconVerticalSolidList"/>
    <dgm:cxn modelId="{95DB2B00-EBF3-420D-849B-61A118D3CE6C}" type="presParOf" srcId="{692C33D8-C00D-412F-B919-35146AAD2CB1}" destId="{87407C91-DD0E-4026-AA3F-DD86E035D54F}" srcOrd="10" destOrd="0" presId="urn:microsoft.com/office/officeart/2018/2/layout/IconVerticalSolidList"/>
    <dgm:cxn modelId="{8688F253-8B5A-4611-8A4C-88EDA5CEB960}" type="presParOf" srcId="{87407C91-DD0E-4026-AA3F-DD86E035D54F}" destId="{CB9E791A-A4EB-4E9A-8EDF-A7950E273234}" srcOrd="0" destOrd="0" presId="urn:microsoft.com/office/officeart/2018/2/layout/IconVerticalSolidList"/>
    <dgm:cxn modelId="{A72FC35C-FA14-4DCC-BBD5-0FD23C7907D0}" type="presParOf" srcId="{87407C91-DD0E-4026-AA3F-DD86E035D54F}" destId="{B1C1A7E8-CB03-4485-88CD-8E10A4C81588}" srcOrd="1" destOrd="0" presId="urn:microsoft.com/office/officeart/2018/2/layout/IconVerticalSolidList"/>
    <dgm:cxn modelId="{E43EBCEF-A419-4866-A8AC-DCD2C50840C6}" type="presParOf" srcId="{87407C91-DD0E-4026-AA3F-DD86E035D54F}" destId="{91B1588A-D7C6-4572-A0D3-CAA183CA3ED0}" srcOrd="2" destOrd="0" presId="urn:microsoft.com/office/officeart/2018/2/layout/IconVerticalSolidList"/>
    <dgm:cxn modelId="{B9C0DE73-2AF1-4909-A381-CEBDEECA71C5}" type="presParOf" srcId="{87407C91-DD0E-4026-AA3F-DD86E035D54F}" destId="{06C49E3D-53A6-4986-8D42-327AC8E7B69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F86854-F421-4D85-844C-FCC8B657EBBD}"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37E6B770-08D4-4DC8-A69C-A94218934995}">
      <dgm:prSet/>
      <dgm:spPr/>
      <dgm:t>
        <a:bodyPr/>
        <a:lstStyle/>
        <a:p>
          <a:r>
            <a:rPr lang="en-US" dirty="0"/>
            <a:t>Early Psychosis Program</a:t>
          </a:r>
        </a:p>
      </dgm:t>
    </dgm:pt>
    <dgm:pt modelId="{23A212AA-3CEB-4CB4-83E7-CD39429452EE}" type="parTrans" cxnId="{4AD0AEBC-6600-4BA6-AB45-BAECA7D963C2}">
      <dgm:prSet/>
      <dgm:spPr/>
      <dgm:t>
        <a:bodyPr/>
        <a:lstStyle/>
        <a:p>
          <a:endParaRPr lang="en-US"/>
        </a:p>
      </dgm:t>
    </dgm:pt>
    <dgm:pt modelId="{4C02AA50-F788-4291-9D86-649488E5191E}" type="sibTrans" cxnId="{4AD0AEBC-6600-4BA6-AB45-BAECA7D963C2}">
      <dgm:prSet/>
      <dgm:spPr/>
      <dgm:t>
        <a:bodyPr/>
        <a:lstStyle/>
        <a:p>
          <a:endParaRPr lang="en-US"/>
        </a:p>
      </dgm:t>
    </dgm:pt>
    <dgm:pt modelId="{D625A89F-F1AE-47CF-9586-F2A6164A2AF6}">
      <dgm:prSet/>
      <dgm:spPr/>
      <dgm:t>
        <a:bodyPr/>
        <a:lstStyle/>
        <a:p>
          <a:r>
            <a:rPr lang="en-US" dirty="0"/>
            <a:t>Community Mental Health Programs</a:t>
          </a:r>
        </a:p>
      </dgm:t>
    </dgm:pt>
    <dgm:pt modelId="{D1EF3A05-FACE-4127-9D62-DD2C91C8132B}" type="parTrans" cxnId="{EE4528DE-0A24-48FA-87A6-FBC986E2F5D3}">
      <dgm:prSet/>
      <dgm:spPr/>
      <dgm:t>
        <a:bodyPr/>
        <a:lstStyle/>
        <a:p>
          <a:endParaRPr lang="en-US"/>
        </a:p>
      </dgm:t>
    </dgm:pt>
    <dgm:pt modelId="{DC80ED1D-BF2E-4F7A-9D50-4A25AAE30A9E}" type="sibTrans" cxnId="{EE4528DE-0A24-48FA-87A6-FBC986E2F5D3}">
      <dgm:prSet/>
      <dgm:spPr/>
      <dgm:t>
        <a:bodyPr/>
        <a:lstStyle/>
        <a:p>
          <a:endParaRPr lang="en-US"/>
        </a:p>
      </dgm:t>
    </dgm:pt>
    <dgm:pt modelId="{4BF071D3-BDF6-4D61-9777-6CA2BD4BFF0F}">
      <dgm:prSet/>
      <dgm:spPr/>
      <dgm:t>
        <a:bodyPr/>
        <a:lstStyle/>
        <a:p>
          <a:r>
            <a:rPr lang="en-US" dirty="0"/>
            <a:t>Unemployed Veterans with PTSD</a:t>
          </a:r>
        </a:p>
      </dgm:t>
    </dgm:pt>
    <dgm:pt modelId="{B8392197-E22A-488E-B3AD-0B6FDA836D52}" type="parTrans" cxnId="{A1C778F8-FED6-4BEF-90AF-7AA9558AEE98}">
      <dgm:prSet/>
      <dgm:spPr/>
      <dgm:t>
        <a:bodyPr/>
        <a:lstStyle/>
        <a:p>
          <a:endParaRPr lang="en-US"/>
        </a:p>
      </dgm:t>
    </dgm:pt>
    <dgm:pt modelId="{9E8DEE9D-E65A-4E99-9CE1-C9017FDE54DD}" type="sibTrans" cxnId="{A1C778F8-FED6-4BEF-90AF-7AA9558AEE98}">
      <dgm:prSet/>
      <dgm:spPr/>
      <dgm:t>
        <a:bodyPr/>
        <a:lstStyle/>
        <a:p>
          <a:endParaRPr lang="en-US"/>
        </a:p>
      </dgm:t>
    </dgm:pt>
    <dgm:pt modelId="{D6B193CF-E855-417B-B743-8EAF59F9A8A8}">
      <dgm:prSet/>
      <dgm:spPr/>
      <dgm:t>
        <a:bodyPr/>
        <a:lstStyle/>
        <a:p>
          <a:r>
            <a:rPr lang="en-US" dirty="0"/>
            <a:t>SSDI Recipients</a:t>
          </a:r>
        </a:p>
      </dgm:t>
    </dgm:pt>
    <dgm:pt modelId="{7F649DBF-C3A5-45D5-A1CC-88AB38AF46BB}" type="parTrans" cxnId="{F3275E74-71DB-4A11-A09F-D4132EDB7648}">
      <dgm:prSet/>
      <dgm:spPr/>
      <dgm:t>
        <a:bodyPr/>
        <a:lstStyle/>
        <a:p>
          <a:endParaRPr lang="en-US"/>
        </a:p>
      </dgm:t>
    </dgm:pt>
    <dgm:pt modelId="{3B6EBEA0-5ADB-4CEF-8111-A8148DA7F86E}" type="sibTrans" cxnId="{F3275E74-71DB-4A11-A09F-D4132EDB7648}">
      <dgm:prSet/>
      <dgm:spPr/>
      <dgm:t>
        <a:bodyPr/>
        <a:lstStyle/>
        <a:p>
          <a:endParaRPr lang="en-US"/>
        </a:p>
      </dgm:t>
    </dgm:pt>
    <dgm:pt modelId="{D7AC9865-EA8C-4AAC-9741-1CE9C69F85A4}">
      <dgm:prSet/>
      <dgm:spPr/>
      <dgm:t>
        <a:bodyPr/>
        <a:lstStyle/>
        <a:p>
          <a:r>
            <a:rPr lang="en-US" dirty="0"/>
            <a:t>High Need and Frequently Hospitalized Clients</a:t>
          </a:r>
        </a:p>
      </dgm:t>
    </dgm:pt>
    <dgm:pt modelId="{D7D1375A-E1A3-46A0-97FA-7E1AB856AAFA}" type="parTrans" cxnId="{8BAE086F-39F1-4B6C-88FF-14BA3163E31A}">
      <dgm:prSet/>
      <dgm:spPr/>
      <dgm:t>
        <a:bodyPr/>
        <a:lstStyle/>
        <a:p>
          <a:endParaRPr lang="en-US"/>
        </a:p>
      </dgm:t>
    </dgm:pt>
    <dgm:pt modelId="{23EE0D9F-1727-4350-944A-5FFA6C01639B}" type="sibTrans" cxnId="{8BAE086F-39F1-4B6C-88FF-14BA3163E31A}">
      <dgm:prSet/>
      <dgm:spPr/>
      <dgm:t>
        <a:bodyPr/>
        <a:lstStyle/>
        <a:p>
          <a:endParaRPr lang="en-US"/>
        </a:p>
      </dgm:t>
    </dgm:pt>
    <dgm:pt modelId="{FC248346-CD17-4875-9CB1-248BA5D02459}">
      <dgm:prSet/>
      <dgm:spPr/>
      <dgm:t>
        <a:bodyPr/>
        <a:lstStyle/>
        <a:p>
          <a:r>
            <a:rPr lang="en-US" dirty="0"/>
            <a:t>Mental Health Clients with Justice Involvement</a:t>
          </a:r>
        </a:p>
      </dgm:t>
    </dgm:pt>
    <dgm:pt modelId="{D2E7FF11-70B4-4609-AB4C-09CC1C9F1F11}" type="parTrans" cxnId="{048F0570-05A7-4FE4-82ED-F063280CD531}">
      <dgm:prSet/>
      <dgm:spPr/>
      <dgm:t>
        <a:bodyPr/>
        <a:lstStyle/>
        <a:p>
          <a:endParaRPr lang="en-US"/>
        </a:p>
      </dgm:t>
    </dgm:pt>
    <dgm:pt modelId="{D66F81B5-D01B-4DEF-8702-AC8B7D45FF99}" type="sibTrans" cxnId="{048F0570-05A7-4FE4-82ED-F063280CD531}">
      <dgm:prSet/>
      <dgm:spPr/>
      <dgm:t>
        <a:bodyPr/>
        <a:lstStyle/>
        <a:p>
          <a:endParaRPr lang="en-US"/>
        </a:p>
      </dgm:t>
    </dgm:pt>
    <dgm:pt modelId="{14FD1E89-9BAC-40EF-84A9-55B7A878A445}">
      <dgm:prSet/>
      <dgm:spPr/>
      <dgm:t>
        <a:bodyPr/>
        <a:lstStyle/>
        <a:p>
          <a:r>
            <a:rPr lang="en-US" dirty="0"/>
            <a:t>Case Management Clients</a:t>
          </a:r>
        </a:p>
      </dgm:t>
    </dgm:pt>
    <dgm:pt modelId="{1CC74A62-0B13-47DC-BDC8-D2032FD12836}" type="parTrans" cxnId="{03E01A8D-63E1-4C3D-8BB1-C17057EF58A7}">
      <dgm:prSet/>
      <dgm:spPr/>
      <dgm:t>
        <a:bodyPr/>
        <a:lstStyle/>
        <a:p>
          <a:endParaRPr lang="en-US"/>
        </a:p>
      </dgm:t>
    </dgm:pt>
    <dgm:pt modelId="{538D3328-CE76-43EB-BB03-CB8CE3DDDDDE}" type="sibTrans" cxnId="{03E01A8D-63E1-4C3D-8BB1-C17057EF58A7}">
      <dgm:prSet/>
      <dgm:spPr/>
      <dgm:t>
        <a:bodyPr/>
        <a:lstStyle/>
        <a:p>
          <a:endParaRPr lang="en-US"/>
        </a:p>
      </dgm:t>
    </dgm:pt>
    <dgm:pt modelId="{59ACF76E-D00D-4419-BE96-AB3F17A9E92C}">
      <dgm:prSet/>
      <dgm:spPr/>
      <dgm:t>
        <a:bodyPr/>
        <a:lstStyle/>
        <a:p>
          <a:r>
            <a:rPr lang="en-US"/>
            <a:t>And many more </a:t>
          </a:r>
        </a:p>
      </dgm:t>
    </dgm:pt>
    <dgm:pt modelId="{F756116F-D1E6-4531-A53B-ECDEA0DC6C3D}" type="parTrans" cxnId="{1A466488-E8A5-44F7-A113-C19280080609}">
      <dgm:prSet/>
      <dgm:spPr/>
      <dgm:t>
        <a:bodyPr/>
        <a:lstStyle/>
        <a:p>
          <a:endParaRPr lang="en-US"/>
        </a:p>
      </dgm:t>
    </dgm:pt>
    <dgm:pt modelId="{6A885333-EFBE-40FD-B35A-75F4FCA938A6}" type="sibTrans" cxnId="{1A466488-E8A5-44F7-A113-C19280080609}">
      <dgm:prSet/>
      <dgm:spPr/>
      <dgm:t>
        <a:bodyPr/>
        <a:lstStyle/>
        <a:p>
          <a:endParaRPr lang="en-US"/>
        </a:p>
      </dgm:t>
    </dgm:pt>
    <dgm:pt modelId="{3C8E05C5-D67C-4097-AE08-B894D694221A}" type="pres">
      <dgm:prSet presAssocID="{B9F86854-F421-4D85-844C-FCC8B657EBBD}" presName="diagram" presStyleCnt="0">
        <dgm:presLayoutVars>
          <dgm:dir/>
          <dgm:resizeHandles val="exact"/>
        </dgm:presLayoutVars>
      </dgm:prSet>
      <dgm:spPr/>
    </dgm:pt>
    <dgm:pt modelId="{F0AE6F75-0BBA-4940-9B14-4D28066CACA2}" type="pres">
      <dgm:prSet presAssocID="{37E6B770-08D4-4DC8-A69C-A94218934995}" presName="node" presStyleLbl="node1" presStyleIdx="0" presStyleCnt="8">
        <dgm:presLayoutVars>
          <dgm:bulletEnabled val="1"/>
        </dgm:presLayoutVars>
      </dgm:prSet>
      <dgm:spPr/>
    </dgm:pt>
    <dgm:pt modelId="{0E97A274-3A97-4F70-B909-1E010CB9B4B2}" type="pres">
      <dgm:prSet presAssocID="{4C02AA50-F788-4291-9D86-649488E5191E}" presName="sibTrans" presStyleCnt="0"/>
      <dgm:spPr/>
    </dgm:pt>
    <dgm:pt modelId="{3AC0C508-35DC-47E7-A4F8-AC43CF7C2380}" type="pres">
      <dgm:prSet presAssocID="{D625A89F-F1AE-47CF-9586-F2A6164A2AF6}" presName="node" presStyleLbl="node1" presStyleIdx="1" presStyleCnt="8">
        <dgm:presLayoutVars>
          <dgm:bulletEnabled val="1"/>
        </dgm:presLayoutVars>
      </dgm:prSet>
      <dgm:spPr/>
    </dgm:pt>
    <dgm:pt modelId="{7617DA44-D3B7-4DBC-B966-43A85230E939}" type="pres">
      <dgm:prSet presAssocID="{DC80ED1D-BF2E-4F7A-9D50-4A25AAE30A9E}" presName="sibTrans" presStyleCnt="0"/>
      <dgm:spPr/>
    </dgm:pt>
    <dgm:pt modelId="{31987667-FD40-40CF-AB3B-9D431B1734C8}" type="pres">
      <dgm:prSet presAssocID="{4BF071D3-BDF6-4D61-9777-6CA2BD4BFF0F}" presName="node" presStyleLbl="node1" presStyleIdx="2" presStyleCnt="8">
        <dgm:presLayoutVars>
          <dgm:bulletEnabled val="1"/>
        </dgm:presLayoutVars>
      </dgm:prSet>
      <dgm:spPr/>
    </dgm:pt>
    <dgm:pt modelId="{02963E53-76E3-4E5B-99B8-A0CD86701CC8}" type="pres">
      <dgm:prSet presAssocID="{9E8DEE9D-E65A-4E99-9CE1-C9017FDE54DD}" presName="sibTrans" presStyleCnt="0"/>
      <dgm:spPr/>
    </dgm:pt>
    <dgm:pt modelId="{AABEE61D-9F6F-4AD5-BD35-79654933120F}" type="pres">
      <dgm:prSet presAssocID="{D6B193CF-E855-417B-B743-8EAF59F9A8A8}" presName="node" presStyleLbl="node1" presStyleIdx="3" presStyleCnt="8">
        <dgm:presLayoutVars>
          <dgm:bulletEnabled val="1"/>
        </dgm:presLayoutVars>
      </dgm:prSet>
      <dgm:spPr/>
    </dgm:pt>
    <dgm:pt modelId="{8BD593E0-B5A4-4241-9C8E-E459F7DE373E}" type="pres">
      <dgm:prSet presAssocID="{3B6EBEA0-5ADB-4CEF-8111-A8148DA7F86E}" presName="sibTrans" presStyleCnt="0"/>
      <dgm:spPr/>
    </dgm:pt>
    <dgm:pt modelId="{17206127-C681-45F6-B554-D0CCB15181CB}" type="pres">
      <dgm:prSet presAssocID="{D7AC9865-EA8C-4AAC-9741-1CE9C69F85A4}" presName="node" presStyleLbl="node1" presStyleIdx="4" presStyleCnt="8">
        <dgm:presLayoutVars>
          <dgm:bulletEnabled val="1"/>
        </dgm:presLayoutVars>
      </dgm:prSet>
      <dgm:spPr/>
    </dgm:pt>
    <dgm:pt modelId="{9E80A06F-D339-47A5-A85D-8419D29DBA2E}" type="pres">
      <dgm:prSet presAssocID="{23EE0D9F-1727-4350-944A-5FFA6C01639B}" presName="sibTrans" presStyleCnt="0"/>
      <dgm:spPr/>
    </dgm:pt>
    <dgm:pt modelId="{FF3506BA-C3EE-4D02-B968-924A44A76791}" type="pres">
      <dgm:prSet presAssocID="{FC248346-CD17-4875-9CB1-248BA5D02459}" presName="node" presStyleLbl="node1" presStyleIdx="5" presStyleCnt="8">
        <dgm:presLayoutVars>
          <dgm:bulletEnabled val="1"/>
        </dgm:presLayoutVars>
      </dgm:prSet>
      <dgm:spPr/>
    </dgm:pt>
    <dgm:pt modelId="{16394193-3C0D-4D32-BE11-A8F2FB010AC6}" type="pres">
      <dgm:prSet presAssocID="{D66F81B5-D01B-4DEF-8702-AC8B7D45FF99}" presName="sibTrans" presStyleCnt="0"/>
      <dgm:spPr/>
    </dgm:pt>
    <dgm:pt modelId="{614911E9-B929-4233-88ED-A37680218975}" type="pres">
      <dgm:prSet presAssocID="{14FD1E89-9BAC-40EF-84A9-55B7A878A445}" presName="node" presStyleLbl="node1" presStyleIdx="6" presStyleCnt="8">
        <dgm:presLayoutVars>
          <dgm:bulletEnabled val="1"/>
        </dgm:presLayoutVars>
      </dgm:prSet>
      <dgm:spPr/>
    </dgm:pt>
    <dgm:pt modelId="{D381CC26-C574-40A2-89FC-2677CF87D45B}" type="pres">
      <dgm:prSet presAssocID="{538D3328-CE76-43EB-BB03-CB8CE3DDDDDE}" presName="sibTrans" presStyleCnt="0"/>
      <dgm:spPr/>
    </dgm:pt>
    <dgm:pt modelId="{FF174DF4-527F-4E01-836A-87226EE011E4}" type="pres">
      <dgm:prSet presAssocID="{59ACF76E-D00D-4419-BE96-AB3F17A9E92C}" presName="node" presStyleLbl="node1" presStyleIdx="7" presStyleCnt="8">
        <dgm:presLayoutVars>
          <dgm:bulletEnabled val="1"/>
        </dgm:presLayoutVars>
      </dgm:prSet>
      <dgm:spPr/>
    </dgm:pt>
  </dgm:ptLst>
  <dgm:cxnLst>
    <dgm:cxn modelId="{D7627216-EC09-4184-B827-A67603CD1500}" type="presOf" srcId="{D7AC9865-EA8C-4AAC-9741-1CE9C69F85A4}" destId="{17206127-C681-45F6-B554-D0CCB15181CB}" srcOrd="0" destOrd="0" presId="urn:microsoft.com/office/officeart/2005/8/layout/default"/>
    <dgm:cxn modelId="{27030D5E-10F8-4B41-9854-E37804AA95A6}" type="presOf" srcId="{FC248346-CD17-4875-9CB1-248BA5D02459}" destId="{FF3506BA-C3EE-4D02-B968-924A44A76791}" srcOrd="0" destOrd="0" presId="urn:microsoft.com/office/officeart/2005/8/layout/default"/>
    <dgm:cxn modelId="{8CB96C68-806F-433C-A5E2-85224B90408C}" type="presOf" srcId="{59ACF76E-D00D-4419-BE96-AB3F17A9E92C}" destId="{FF174DF4-527F-4E01-836A-87226EE011E4}" srcOrd="0" destOrd="0" presId="urn:microsoft.com/office/officeart/2005/8/layout/default"/>
    <dgm:cxn modelId="{8BAE086F-39F1-4B6C-88FF-14BA3163E31A}" srcId="{B9F86854-F421-4D85-844C-FCC8B657EBBD}" destId="{D7AC9865-EA8C-4AAC-9741-1CE9C69F85A4}" srcOrd="4" destOrd="0" parTransId="{D7D1375A-E1A3-46A0-97FA-7E1AB856AAFA}" sibTransId="{23EE0D9F-1727-4350-944A-5FFA6C01639B}"/>
    <dgm:cxn modelId="{048F0570-05A7-4FE4-82ED-F063280CD531}" srcId="{B9F86854-F421-4D85-844C-FCC8B657EBBD}" destId="{FC248346-CD17-4875-9CB1-248BA5D02459}" srcOrd="5" destOrd="0" parTransId="{D2E7FF11-70B4-4609-AB4C-09CC1C9F1F11}" sibTransId="{D66F81B5-D01B-4DEF-8702-AC8B7D45FF99}"/>
    <dgm:cxn modelId="{F3275E74-71DB-4A11-A09F-D4132EDB7648}" srcId="{B9F86854-F421-4D85-844C-FCC8B657EBBD}" destId="{D6B193CF-E855-417B-B743-8EAF59F9A8A8}" srcOrd="3" destOrd="0" parTransId="{7F649DBF-C3A5-45D5-A1CC-88AB38AF46BB}" sibTransId="{3B6EBEA0-5ADB-4CEF-8111-A8148DA7F86E}"/>
    <dgm:cxn modelId="{B7A7565A-4C90-40D4-8293-010BF2BFAF7A}" type="presOf" srcId="{37E6B770-08D4-4DC8-A69C-A94218934995}" destId="{F0AE6F75-0BBA-4940-9B14-4D28066CACA2}" srcOrd="0" destOrd="0" presId="urn:microsoft.com/office/officeart/2005/8/layout/default"/>
    <dgm:cxn modelId="{EDB66B7E-9E25-4874-9A27-6A8A63665DC4}" type="presOf" srcId="{4BF071D3-BDF6-4D61-9777-6CA2BD4BFF0F}" destId="{31987667-FD40-40CF-AB3B-9D431B1734C8}" srcOrd="0" destOrd="0" presId="urn:microsoft.com/office/officeart/2005/8/layout/default"/>
    <dgm:cxn modelId="{1A466488-E8A5-44F7-A113-C19280080609}" srcId="{B9F86854-F421-4D85-844C-FCC8B657EBBD}" destId="{59ACF76E-D00D-4419-BE96-AB3F17A9E92C}" srcOrd="7" destOrd="0" parTransId="{F756116F-D1E6-4531-A53B-ECDEA0DC6C3D}" sibTransId="{6A885333-EFBE-40FD-B35A-75F4FCA938A6}"/>
    <dgm:cxn modelId="{9625BB8B-9472-4112-860F-309517DBF689}" type="presOf" srcId="{14FD1E89-9BAC-40EF-84A9-55B7A878A445}" destId="{614911E9-B929-4233-88ED-A37680218975}" srcOrd="0" destOrd="0" presId="urn:microsoft.com/office/officeart/2005/8/layout/default"/>
    <dgm:cxn modelId="{03E01A8D-63E1-4C3D-8BB1-C17057EF58A7}" srcId="{B9F86854-F421-4D85-844C-FCC8B657EBBD}" destId="{14FD1E89-9BAC-40EF-84A9-55B7A878A445}" srcOrd="6" destOrd="0" parTransId="{1CC74A62-0B13-47DC-BDC8-D2032FD12836}" sibTransId="{538D3328-CE76-43EB-BB03-CB8CE3DDDDDE}"/>
    <dgm:cxn modelId="{B8D79E9F-B95D-45C7-8EE9-174E4B4E37E4}" type="presOf" srcId="{B9F86854-F421-4D85-844C-FCC8B657EBBD}" destId="{3C8E05C5-D67C-4097-AE08-B894D694221A}" srcOrd="0" destOrd="0" presId="urn:microsoft.com/office/officeart/2005/8/layout/default"/>
    <dgm:cxn modelId="{4AD0AEBC-6600-4BA6-AB45-BAECA7D963C2}" srcId="{B9F86854-F421-4D85-844C-FCC8B657EBBD}" destId="{37E6B770-08D4-4DC8-A69C-A94218934995}" srcOrd="0" destOrd="0" parTransId="{23A212AA-3CEB-4CB4-83E7-CD39429452EE}" sibTransId="{4C02AA50-F788-4291-9D86-649488E5191E}"/>
    <dgm:cxn modelId="{EE4528DE-0A24-48FA-87A6-FBC986E2F5D3}" srcId="{B9F86854-F421-4D85-844C-FCC8B657EBBD}" destId="{D625A89F-F1AE-47CF-9586-F2A6164A2AF6}" srcOrd="1" destOrd="0" parTransId="{D1EF3A05-FACE-4127-9D62-DD2C91C8132B}" sibTransId="{DC80ED1D-BF2E-4F7A-9D50-4A25AAE30A9E}"/>
    <dgm:cxn modelId="{F3E9B8E6-AEB7-4BD0-8541-8A8B1EE0F75D}" type="presOf" srcId="{D625A89F-F1AE-47CF-9586-F2A6164A2AF6}" destId="{3AC0C508-35DC-47E7-A4F8-AC43CF7C2380}" srcOrd="0" destOrd="0" presId="urn:microsoft.com/office/officeart/2005/8/layout/default"/>
    <dgm:cxn modelId="{A1C778F8-FED6-4BEF-90AF-7AA9558AEE98}" srcId="{B9F86854-F421-4D85-844C-FCC8B657EBBD}" destId="{4BF071D3-BDF6-4D61-9777-6CA2BD4BFF0F}" srcOrd="2" destOrd="0" parTransId="{B8392197-E22A-488E-B3AD-0B6FDA836D52}" sibTransId="{9E8DEE9D-E65A-4E99-9CE1-C9017FDE54DD}"/>
    <dgm:cxn modelId="{8FE1CBF9-C3C7-4FAA-AA5F-5A05AC6FB47F}" type="presOf" srcId="{D6B193CF-E855-417B-B743-8EAF59F9A8A8}" destId="{AABEE61D-9F6F-4AD5-BD35-79654933120F}" srcOrd="0" destOrd="0" presId="urn:microsoft.com/office/officeart/2005/8/layout/default"/>
    <dgm:cxn modelId="{9706A2EB-3A13-4FFD-94DA-EEA9BA0BB3B5}" type="presParOf" srcId="{3C8E05C5-D67C-4097-AE08-B894D694221A}" destId="{F0AE6F75-0BBA-4940-9B14-4D28066CACA2}" srcOrd="0" destOrd="0" presId="urn:microsoft.com/office/officeart/2005/8/layout/default"/>
    <dgm:cxn modelId="{8ED833E7-FD87-407B-AC68-FEAA12AFF0EF}" type="presParOf" srcId="{3C8E05C5-D67C-4097-AE08-B894D694221A}" destId="{0E97A274-3A97-4F70-B909-1E010CB9B4B2}" srcOrd="1" destOrd="0" presId="urn:microsoft.com/office/officeart/2005/8/layout/default"/>
    <dgm:cxn modelId="{1939A21E-C49D-4853-8D00-D5898F65AE88}" type="presParOf" srcId="{3C8E05C5-D67C-4097-AE08-B894D694221A}" destId="{3AC0C508-35DC-47E7-A4F8-AC43CF7C2380}" srcOrd="2" destOrd="0" presId="urn:microsoft.com/office/officeart/2005/8/layout/default"/>
    <dgm:cxn modelId="{2CF9E283-502B-494C-B39B-7120EC09C3E2}" type="presParOf" srcId="{3C8E05C5-D67C-4097-AE08-B894D694221A}" destId="{7617DA44-D3B7-4DBC-B966-43A85230E939}" srcOrd="3" destOrd="0" presId="urn:microsoft.com/office/officeart/2005/8/layout/default"/>
    <dgm:cxn modelId="{A7DDC69E-85B3-4746-95E2-D5C45DE6E1CF}" type="presParOf" srcId="{3C8E05C5-D67C-4097-AE08-B894D694221A}" destId="{31987667-FD40-40CF-AB3B-9D431B1734C8}" srcOrd="4" destOrd="0" presId="urn:microsoft.com/office/officeart/2005/8/layout/default"/>
    <dgm:cxn modelId="{0BECBBB1-A776-4FCA-B743-0AF0C587A7C2}" type="presParOf" srcId="{3C8E05C5-D67C-4097-AE08-B894D694221A}" destId="{02963E53-76E3-4E5B-99B8-A0CD86701CC8}" srcOrd="5" destOrd="0" presId="urn:microsoft.com/office/officeart/2005/8/layout/default"/>
    <dgm:cxn modelId="{3EAFE164-EB60-4A20-87AB-B4B691F6EA59}" type="presParOf" srcId="{3C8E05C5-D67C-4097-AE08-B894D694221A}" destId="{AABEE61D-9F6F-4AD5-BD35-79654933120F}" srcOrd="6" destOrd="0" presId="urn:microsoft.com/office/officeart/2005/8/layout/default"/>
    <dgm:cxn modelId="{F1A52CFF-476A-41E4-A2EC-76E25280FE84}" type="presParOf" srcId="{3C8E05C5-D67C-4097-AE08-B894D694221A}" destId="{8BD593E0-B5A4-4241-9C8E-E459F7DE373E}" srcOrd="7" destOrd="0" presId="urn:microsoft.com/office/officeart/2005/8/layout/default"/>
    <dgm:cxn modelId="{05651828-A216-4D92-8850-AAB35E11C6E7}" type="presParOf" srcId="{3C8E05C5-D67C-4097-AE08-B894D694221A}" destId="{17206127-C681-45F6-B554-D0CCB15181CB}" srcOrd="8" destOrd="0" presId="urn:microsoft.com/office/officeart/2005/8/layout/default"/>
    <dgm:cxn modelId="{4F17A546-D0C7-40B6-8A2F-5269DCCA3512}" type="presParOf" srcId="{3C8E05C5-D67C-4097-AE08-B894D694221A}" destId="{9E80A06F-D339-47A5-A85D-8419D29DBA2E}" srcOrd="9" destOrd="0" presId="urn:microsoft.com/office/officeart/2005/8/layout/default"/>
    <dgm:cxn modelId="{B941EF73-6B8F-4EE2-B923-CB06552DBF2B}" type="presParOf" srcId="{3C8E05C5-D67C-4097-AE08-B894D694221A}" destId="{FF3506BA-C3EE-4D02-B968-924A44A76791}" srcOrd="10" destOrd="0" presId="urn:microsoft.com/office/officeart/2005/8/layout/default"/>
    <dgm:cxn modelId="{A37C6BF2-1402-4E2E-B958-9FB8284398CC}" type="presParOf" srcId="{3C8E05C5-D67C-4097-AE08-B894D694221A}" destId="{16394193-3C0D-4D32-BE11-A8F2FB010AC6}" srcOrd="11" destOrd="0" presId="urn:microsoft.com/office/officeart/2005/8/layout/default"/>
    <dgm:cxn modelId="{1B1CB9B9-33B2-4881-89C4-B0011F351999}" type="presParOf" srcId="{3C8E05C5-D67C-4097-AE08-B894D694221A}" destId="{614911E9-B929-4233-88ED-A37680218975}" srcOrd="12" destOrd="0" presId="urn:microsoft.com/office/officeart/2005/8/layout/default"/>
    <dgm:cxn modelId="{B688EC23-9094-4F32-88C1-C436788796E0}" type="presParOf" srcId="{3C8E05C5-D67C-4097-AE08-B894D694221A}" destId="{D381CC26-C574-40A2-89FC-2677CF87D45B}" srcOrd="13" destOrd="0" presId="urn:microsoft.com/office/officeart/2005/8/layout/default"/>
    <dgm:cxn modelId="{29E3871C-32CE-4267-8721-557D09EE1F2E}" type="presParOf" srcId="{3C8E05C5-D67C-4097-AE08-B894D694221A}" destId="{FF174DF4-527F-4E01-836A-87226EE011E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97DD7E-ADBB-46FE-8CF5-D388FD021598}"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US"/>
        </a:p>
      </dgm:t>
    </dgm:pt>
    <dgm:pt modelId="{42EC8C70-3C68-4F9A-AB46-3E8EB1C9485B}">
      <dgm:prSet/>
      <dgm:spPr/>
      <dgm:t>
        <a:bodyPr/>
        <a:lstStyle/>
        <a:p>
          <a:r>
            <a:rPr lang="en-US"/>
            <a:t>Mainstream job in community</a:t>
          </a:r>
        </a:p>
      </dgm:t>
    </dgm:pt>
    <dgm:pt modelId="{5CA102C2-7B8F-47A0-85C2-4D7D61DF1ACB}" type="parTrans" cxnId="{5F9275FC-CBFC-4009-A0C3-8CFCA2D04A28}">
      <dgm:prSet/>
      <dgm:spPr/>
      <dgm:t>
        <a:bodyPr/>
        <a:lstStyle/>
        <a:p>
          <a:endParaRPr lang="en-US"/>
        </a:p>
      </dgm:t>
    </dgm:pt>
    <dgm:pt modelId="{23B71646-961B-495C-83AC-90E661BD3359}" type="sibTrans" cxnId="{5F9275FC-CBFC-4009-A0C3-8CFCA2D04A28}">
      <dgm:prSet/>
      <dgm:spPr/>
      <dgm:t>
        <a:bodyPr/>
        <a:lstStyle/>
        <a:p>
          <a:endParaRPr lang="en-US"/>
        </a:p>
      </dgm:t>
    </dgm:pt>
    <dgm:pt modelId="{17396377-8C1F-4F63-A1B3-469C17C0C907}">
      <dgm:prSet/>
      <dgm:spPr/>
      <dgm:t>
        <a:bodyPr/>
        <a:lstStyle/>
        <a:p>
          <a:r>
            <a:rPr lang="en-US"/>
            <a:t>Pays at least minimum wage</a:t>
          </a:r>
        </a:p>
      </dgm:t>
    </dgm:pt>
    <dgm:pt modelId="{AEDA1F71-2E32-4AD5-84C7-B1F685FC48CC}" type="parTrans" cxnId="{586E1009-5440-45AD-A25C-8BC8FAD74D6E}">
      <dgm:prSet/>
      <dgm:spPr/>
      <dgm:t>
        <a:bodyPr/>
        <a:lstStyle/>
        <a:p>
          <a:endParaRPr lang="en-US"/>
        </a:p>
      </dgm:t>
    </dgm:pt>
    <dgm:pt modelId="{DE9173F5-86DF-4DA2-8856-3EFB349D08AE}" type="sibTrans" cxnId="{586E1009-5440-45AD-A25C-8BC8FAD74D6E}">
      <dgm:prSet/>
      <dgm:spPr/>
      <dgm:t>
        <a:bodyPr/>
        <a:lstStyle/>
        <a:p>
          <a:endParaRPr lang="en-US"/>
        </a:p>
      </dgm:t>
    </dgm:pt>
    <dgm:pt modelId="{50ECDC68-F63B-4ABC-A0EE-EFE044E572FB}">
      <dgm:prSet/>
      <dgm:spPr/>
      <dgm:t>
        <a:bodyPr/>
        <a:lstStyle/>
        <a:p>
          <a:r>
            <a:rPr lang="en-US" dirty="0"/>
            <a:t>Work setting is integrated with people living with or without disabilities</a:t>
          </a:r>
        </a:p>
      </dgm:t>
    </dgm:pt>
    <dgm:pt modelId="{FCD25CE5-1E33-4575-A272-B2495149251D}" type="parTrans" cxnId="{79C30654-ED20-4E30-A13E-C721FD67926E}">
      <dgm:prSet/>
      <dgm:spPr/>
      <dgm:t>
        <a:bodyPr/>
        <a:lstStyle/>
        <a:p>
          <a:endParaRPr lang="en-US"/>
        </a:p>
      </dgm:t>
    </dgm:pt>
    <dgm:pt modelId="{2F5F8ABF-0BE9-4DC0-8371-B5583FC4775F}" type="sibTrans" cxnId="{79C30654-ED20-4E30-A13E-C721FD67926E}">
      <dgm:prSet/>
      <dgm:spPr/>
      <dgm:t>
        <a:bodyPr/>
        <a:lstStyle/>
        <a:p>
          <a:endParaRPr lang="en-US"/>
        </a:p>
      </dgm:t>
    </dgm:pt>
    <dgm:pt modelId="{127135E3-8629-4227-84F8-DF51DEDCF966}">
      <dgm:prSet/>
      <dgm:spPr/>
      <dgm:t>
        <a:bodyPr/>
        <a:lstStyle/>
        <a:p>
          <a:r>
            <a:rPr lang="en-US"/>
            <a:t>Service agency provides ongoing support</a:t>
          </a:r>
        </a:p>
      </dgm:t>
    </dgm:pt>
    <dgm:pt modelId="{B263DB1C-2686-4A0F-97AD-8205CB7A45D7}" type="parTrans" cxnId="{0C2C640E-0F71-4A27-B758-D880B77261B5}">
      <dgm:prSet/>
      <dgm:spPr/>
      <dgm:t>
        <a:bodyPr/>
        <a:lstStyle/>
        <a:p>
          <a:endParaRPr lang="en-US"/>
        </a:p>
      </dgm:t>
    </dgm:pt>
    <dgm:pt modelId="{E8D75B3E-6015-4E12-A90C-C43E145CC5C3}" type="sibTrans" cxnId="{0C2C640E-0F71-4A27-B758-D880B77261B5}">
      <dgm:prSet/>
      <dgm:spPr/>
      <dgm:t>
        <a:bodyPr/>
        <a:lstStyle/>
        <a:p>
          <a:endParaRPr lang="en-US"/>
        </a:p>
      </dgm:t>
    </dgm:pt>
    <dgm:pt modelId="{D86AB1B3-EC07-432B-9F67-06C6C6A24F49}">
      <dgm:prSet/>
      <dgm:spPr/>
      <dgm:t>
        <a:bodyPr/>
        <a:lstStyle/>
        <a:p>
          <a:r>
            <a:rPr lang="en-US"/>
            <a:t>Intended for people with most severe disabilities</a:t>
          </a:r>
        </a:p>
      </dgm:t>
    </dgm:pt>
    <dgm:pt modelId="{BE3DEC0B-AA9F-46E1-89C6-62A62DFA9F60}" type="parTrans" cxnId="{2D38C306-CA6F-4EA9-B98B-8F6C2CE8944E}">
      <dgm:prSet/>
      <dgm:spPr/>
      <dgm:t>
        <a:bodyPr/>
        <a:lstStyle/>
        <a:p>
          <a:endParaRPr lang="en-US"/>
        </a:p>
      </dgm:t>
    </dgm:pt>
    <dgm:pt modelId="{38ABA836-5854-44DC-9382-52672BC062CD}" type="sibTrans" cxnId="{2D38C306-CA6F-4EA9-B98B-8F6C2CE8944E}">
      <dgm:prSet/>
      <dgm:spPr/>
      <dgm:t>
        <a:bodyPr/>
        <a:lstStyle/>
        <a:p>
          <a:endParaRPr lang="en-US"/>
        </a:p>
      </dgm:t>
    </dgm:pt>
    <dgm:pt modelId="{430E8966-A68A-4304-A77B-200BC896C17C}">
      <dgm:prSet/>
      <dgm:spPr/>
      <dgm:t>
        <a:bodyPr/>
        <a:lstStyle/>
        <a:p>
          <a:r>
            <a:rPr lang="en-US"/>
            <a:t>Possibility of career advancement</a:t>
          </a:r>
        </a:p>
      </dgm:t>
    </dgm:pt>
    <dgm:pt modelId="{F7BB15BB-971A-418A-B901-1CED8B8C5B51}" type="parTrans" cxnId="{9076E6EE-39D5-4CAD-AE04-04F43D5F60C4}">
      <dgm:prSet/>
      <dgm:spPr/>
      <dgm:t>
        <a:bodyPr/>
        <a:lstStyle/>
        <a:p>
          <a:endParaRPr lang="en-US"/>
        </a:p>
      </dgm:t>
    </dgm:pt>
    <dgm:pt modelId="{005F9BDE-8275-4990-AF2B-885DECDD8F73}" type="sibTrans" cxnId="{9076E6EE-39D5-4CAD-AE04-04F43D5F60C4}">
      <dgm:prSet/>
      <dgm:spPr/>
      <dgm:t>
        <a:bodyPr/>
        <a:lstStyle/>
        <a:p>
          <a:endParaRPr lang="en-US"/>
        </a:p>
      </dgm:t>
    </dgm:pt>
    <dgm:pt modelId="{67062E8D-F796-47DF-B2A5-8040BDAF6553}" type="pres">
      <dgm:prSet presAssocID="{8297DD7E-ADBB-46FE-8CF5-D388FD021598}" presName="linear" presStyleCnt="0">
        <dgm:presLayoutVars>
          <dgm:animLvl val="lvl"/>
          <dgm:resizeHandles val="exact"/>
        </dgm:presLayoutVars>
      </dgm:prSet>
      <dgm:spPr/>
    </dgm:pt>
    <dgm:pt modelId="{70D07BE7-A82D-4F2B-97B8-3A013937CEC6}" type="pres">
      <dgm:prSet presAssocID="{42EC8C70-3C68-4F9A-AB46-3E8EB1C9485B}" presName="parentText" presStyleLbl="node1" presStyleIdx="0" presStyleCnt="6">
        <dgm:presLayoutVars>
          <dgm:chMax val="0"/>
          <dgm:bulletEnabled val="1"/>
        </dgm:presLayoutVars>
      </dgm:prSet>
      <dgm:spPr/>
    </dgm:pt>
    <dgm:pt modelId="{057D9033-CF51-4DA9-A3CC-945AB6A08267}" type="pres">
      <dgm:prSet presAssocID="{23B71646-961B-495C-83AC-90E661BD3359}" presName="spacer" presStyleCnt="0"/>
      <dgm:spPr/>
    </dgm:pt>
    <dgm:pt modelId="{236036ED-A413-4D3E-9827-840CDA908EA5}" type="pres">
      <dgm:prSet presAssocID="{17396377-8C1F-4F63-A1B3-469C17C0C907}" presName="parentText" presStyleLbl="node1" presStyleIdx="1" presStyleCnt="6">
        <dgm:presLayoutVars>
          <dgm:chMax val="0"/>
          <dgm:bulletEnabled val="1"/>
        </dgm:presLayoutVars>
      </dgm:prSet>
      <dgm:spPr/>
    </dgm:pt>
    <dgm:pt modelId="{A268634F-3499-48D6-89B3-7595D59F7F28}" type="pres">
      <dgm:prSet presAssocID="{DE9173F5-86DF-4DA2-8856-3EFB349D08AE}" presName="spacer" presStyleCnt="0"/>
      <dgm:spPr/>
    </dgm:pt>
    <dgm:pt modelId="{174A5692-41A8-4F06-A4EB-842FCF8B8772}" type="pres">
      <dgm:prSet presAssocID="{50ECDC68-F63B-4ABC-A0EE-EFE044E572FB}" presName="parentText" presStyleLbl="node1" presStyleIdx="2" presStyleCnt="6">
        <dgm:presLayoutVars>
          <dgm:chMax val="0"/>
          <dgm:bulletEnabled val="1"/>
        </dgm:presLayoutVars>
      </dgm:prSet>
      <dgm:spPr/>
    </dgm:pt>
    <dgm:pt modelId="{86FEE430-2DC9-46C2-A6B2-66CEE5473362}" type="pres">
      <dgm:prSet presAssocID="{2F5F8ABF-0BE9-4DC0-8371-B5583FC4775F}" presName="spacer" presStyleCnt="0"/>
      <dgm:spPr/>
    </dgm:pt>
    <dgm:pt modelId="{EFE70029-BD41-447F-892F-75CE73560CE4}" type="pres">
      <dgm:prSet presAssocID="{127135E3-8629-4227-84F8-DF51DEDCF966}" presName="parentText" presStyleLbl="node1" presStyleIdx="3" presStyleCnt="6">
        <dgm:presLayoutVars>
          <dgm:chMax val="0"/>
          <dgm:bulletEnabled val="1"/>
        </dgm:presLayoutVars>
      </dgm:prSet>
      <dgm:spPr/>
    </dgm:pt>
    <dgm:pt modelId="{9C05A1BE-4DA2-491C-998B-12367FD6C6C3}" type="pres">
      <dgm:prSet presAssocID="{E8D75B3E-6015-4E12-A90C-C43E145CC5C3}" presName="spacer" presStyleCnt="0"/>
      <dgm:spPr/>
    </dgm:pt>
    <dgm:pt modelId="{617AEF35-491E-46F6-B886-2BBEFB2FDAC4}" type="pres">
      <dgm:prSet presAssocID="{D86AB1B3-EC07-432B-9F67-06C6C6A24F49}" presName="parentText" presStyleLbl="node1" presStyleIdx="4" presStyleCnt="6">
        <dgm:presLayoutVars>
          <dgm:chMax val="0"/>
          <dgm:bulletEnabled val="1"/>
        </dgm:presLayoutVars>
      </dgm:prSet>
      <dgm:spPr/>
    </dgm:pt>
    <dgm:pt modelId="{004A67C8-1F93-49D4-9175-BD77DE88BC69}" type="pres">
      <dgm:prSet presAssocID="{38ABA836-5854-44DC-9382-52672BC062CD}" presName="spacer" presStyleCnt="0"/>
      <dgm:spPr/>
    </dgm:pt>
    <dgm:pt modelId="{8834E903-CD47-4E45-979A-85D4C254D69F}" type="pres">
      <dgm:prSet presAssocID="{430E8966-A68A-4304-A77B-200BC896C17C}" presName="parentText" presStyleLbl="node1" presStyleIdx="5" presStyleCnt="6">
        <dgm:presLayoutVars>
          <dgm:chMax val="0"/>
          <dgm:bulletEnabled val="1"/>
        </dgm:presLayoutVars>
      </dgm:prSet>
      <dgm:spPr/>
    </dgm:pt>
  </dgm:ptLst>
  <dgm:cxnLst>
    <dgm:cxn modelId="{2D38C306-CA6F-4EA9-B98B-8F6C2CE8944E}" srcId="{8297DD7E-ADBB-46FE-8CF5-D388FD021598}" destId="{D86AB1B3-EC07-432B-9F67-06C6C6A24F49}" srcOrd="4" destOrd="0" parTransId="{BE3DEC0B-AA9F-46E1-89C6-62A62DFA9F60}" sibTransId="{38ABA836-5854-44DC-9382-52672BC062CD}"/>
    <dgm:cxn modelId="{586E1009-5440-45AD-A25C-8BC8FAD74D6E}" srcId="{8297DD7E-ADBB-46FE-8CF5-D388FD021598}" destId="{17396377-8C1F-4F63-A1B3-469C17C0C907}" srcOrd="1" destOrd="0" parTransId="{AEDA1F71-2E32-4AD5-84C7-B1F685FC48CC}" sibTransId="{DE9173F5-86DF-4DA2-8856-3EFB349D08AE}"/>
    <dgm:cxn modelId="{0C2C640E-0F71-4A27-B758-D880B77261B5}" srcId="{8297DD7E-ADBB-46FE-8CF5-D388FD021598}" destId="{127135E3-8629-4227-84F8-DF51DEDCF966}" srcOrd="3" destOrd="0" parTransId="{B263DB1C-2686-4A0F-97AD-8205CB7A45D7}" sibTransId="{E8D75B3E-6015-4E12-A90C-C43E145CC5C3}"/>
    <dgm:cxn modelId="{01E12926-7F99-4297-ADEF-C8DF513C9B4E}" type="presOf" srcId="{17396377-8C1F-4F63-A1B3-469C17C0C907}" destId="{236036ED-A413-4D3E-9827-840CDA908EA5}" srcOrd="0" destOrd="0" presId="urn:microsoft.com/office/officeart/2005/8/layout/vList2"/>
    <dgm:cxn modelId="{2BF98068-8B4E-45A6-918D-A195CFC62F36}" type="presOf" srcId="{430E8966-A68A-4304-A77B-200BC896C17C}" destId="{8834E903-CD47-4E45-979A-85D4C254D69F}" srcOrd="0" destOrd="0" presId="urn:microsoft.com/office/officeart/2005/8/layout/vList2"/>
    <dgm:cxn modelId="{79C30654-ED20-4E30-A13E-C721FD67926E}" srcId="{8297DD7E-ADBB-46FE-8CF5-D388FD021598}" destId="{50ECDC68-F63B-4ABC-A0EE-EFE044E572FB}" srcOrd="2" destOrd="0" parTransId="{FCD25CE5-1E33-4575-A272-B2495149251D}" sibTransId="{2F5F8ABF-0BE9-4DC0-8371-B5583FC4775F}"/>
    <dgm:cxn modelId="{2E148E92-5F50-4179-B2EF-408D4D835611}" type="presOf" srcId="{127135E3-8629-4227-84F8-DF51DEDCF966}" destId="{EFE70029-BD41-447F-892F-75CE73560CE4}" srcOrd="0" destOrd="0" presId="urn:microsoft.com/office/officeart/2005/8/layout/vList2"/>
    <dgm:cxn modelId="{0DE1B096-1105-4557-A49F-8DF342E9AFA7}" type="presOf" srcId="{50ECDC68-F63B-4ABC-A0EE-EFE044E572FB}" destId="{174A5692-41A8-4F06-A4EB-842FCF8B8772}" srcOrd="0" destOrd="0" presId="urn:microsoft.com/office/officeart/2005/8/layout/vList2"/>
    <dgm:cxn modelId="{11B887D7-D61F-40BC-99EA-B8FC6528907D}" type="presOf" srcId="{42EC8C70-3C68-4F9A-AB46-3E8EB1C9485B}" destId="{70D07BE7-A82D-4F2B-97B8-3A013937CEC6}" srcOrd="0" destOrd="0" presId="urn:microsoft.com/office/officeart/2005/8/layout/vList2"/>
    <dgm:cxn modelId="{9076E6EE-39D5-4CAD-AE04-04F43D5F60C4}" srcId="{8297DD7E-ADBB-46FE-8CF5-D388FD021598}" destId="{430E8966-A68A-4304-A77B-200BC896C17C}" srcOrd="5" destOrd="0" parTransId="{F7BB15BB-971A-418A-B901-1CED8B8C5B51}" sibTransId="{005F9BDE-8275-4990-AF2B-885DECDD8F73}"/>
    <dgm:cxn modelId="{3C38F0F9-89E2-43D2-B30A-25038D556EF8}" type="presOf" srcId="{8297DD7E-ADBB-46FE-8CF5-D388FD021598}" destId="{67062E8D-F796-47DF-B2A5-8040BDAF6553}" srcOrd="0" destOrd="0" presId="urn:microsoft.com/office/officeart/2005/8/layout/vList2"/>
    <dgm:cxn modelId="{5F9275FC-CBFC-4009-A0C3-8CFCA2D04A28}" srcId="{8297DD7E-ADBB-46FE-8CF5-D388FD021598}" destId="{42EC8C70-3C68-4F9A-AB46-3E8EB1C9485B}" srcOrd="0" destOrd="0" parTransId="{5CA102C2-7B8F-47A0-85C2-4D7D61DF1ACB}" sibTransId="{23B71646-961B-495C-83AC-90E661BD3359}"/>
    <dgm:cxn modelId="{D9A9F6FD-E238-45F8-B841-1B5AA804C089}" type="presOf" srcId="{D86AB1B3-EC07-432B-9F67-06C6C6A24F49}" destId="{617AEF35-491E-46F6-B886-2BBEFB2FDAC4}" srcOrd="0" destOrd="0" presId="urn:microsoft.com/office/officeart/2005/8/layout/vList2"/>
    <dgm:cxn modelId="{335D12BC-A843-4A13-B1E7-F3509A559B0E}" type="presParOf" srcId="{67062E8D-F796-47DF-B2A5-8040BDAF6553}" destId="{70D07BE7-A82D-4F2B-97B8-3A013937CEC6}" srcOrd="0" destOrd="0" presId="urn:microsoft.com/office/officeart/2005/8/layout/vList2"/>
    <dgm:cxn modelId="{B5552144-CE53-4A24-A146-B1F31E8F69D2}" type="presParOf" srcId="{67062E8D-F796-47DF-B2A5-8040BDAF6553}" destId="{057D9033-CF51-4DA9-A3CC-945AB6A08267}" srcOrd="1" destOrd="0" presId="urn:microsoft.com/office/officeart/2005/8/layout/vList2"/>
    <dgm:cxn modelId="{32F03BD5-668C-42CE-BBF9-00E2BA2B0079}" type="presParOf" srcId="{67062E8D-F796-47DF-B2A5-8040BDAF6553}" destId="{236036ED-A413-4D3E-9827-840CDA908EA5}" srcOrd="2" destOrd="0" presId="urn:microsoft.com/office/officeart/2005/8/layout/vList2"/>
    <dgm:cxn modelId="{8C8FB23D-819B-485D-844A-2495938B0101}" type="presParOf" srcId="{67062E8D-F796-47DF-B2A5-8040BDAF6553}" destId="{A268634F-3499-48D6-89B3-7595D59F7F28}" srcOrd="3" destOrd="0" presId="urn:microsoft.com/office/officeart/2005/8/layout/vList2"/>
    <dgm:cxn modelId="{C62A246D-61F2-4699-BE5F-3990ED6BAAE4}" type="presParOf" srcId="{67062E8D-F796-47DF-B2A5-8040BDAF6553}" destId="{174A5692-41A8-4F06-A4EB-842FCF8B8772}" srcOrd="4" destOrd="0" presId="urn:microsoft.com/office/officeart/2005/8/layout/vList2"/>
    <dgm:cxn modelId="{40E5C47D-BEE0-4B93-9943-9DA28B6E801C}" type="presParOf" srcId="{67062E8D-F796-47DF-B2A5-8040BDAF6553}" destId="{86FEE430-2DC9-46C2-A6B2-66CEE5473362}" srcOrd="5" destOrd="0" presId="urn:microsoft.com/office/officeart/2005/8/layout/vList2"/>
    <dgm:cxn modelId="{17E57403-D6FB-41C8-946B-4C05ADB1C6AF}" type="presParOf" srcId="{67062E8D-F796-47DF-B2A5-8040BDAF6553}" destId="{EFE70029-BD41-447F-892F-75CE73560CE4}" srcOrd="6" destOrd="0" presId="urn:microsoft.com/office/officeart/2005/8/layout/vList2"/>
    <dgm:cxn modelId="{7839E1FA-4073-42D2-8B85-E08EC6DA32D1}" type="presParOf" srcId="{67062E8D-F796-47DF-B2A5-8040BDAF6553}" destId="{9C05A1BE-4DA2-491C-998B-12367FD6C6C3}" srcOrd="7" destOrd="0" presId="urn:microsoft.com/office/officeart/2005/8/layout/vList2"/>
    <dgm:cxn modelId="{F8AE2EFF-6A67-4E91-858E-CD75A7FD8714}" type="presParOf" srcId="{67062E8D-F796-47DF-B2A5-8040BDAF6553}" destId="{617AEF35-491E-46F6-B886-2BBEFB2FDAC4}" srcOrd="8" destOrd="0" presId="urn:microsoft.com/office/officeart/2005/8/layout/vList2"/>
    <dgm:cxn modelId="{C2668ED3-C1F3-4E51-AC3C-E935294E986F}" type="presParOf" srcId="{67062E8D-F796-47DF-B2A5-8040BDAF6553}" destId="{004A67C8-1F93-49D4-9175-BD77DE88BC69}" srcOrd="9" destOrd="0" presId="urn:microsoft.com/office/officeart/2005/8/layout/vList2"/>
    <dgm:cxn modelId="{C897C163-3AA9-4E28-8E9C-6B2885273296}" type="presParOf" srcId="{67062E8D-F796-47DF-B2A5-8040BDAF6553}" destId="{8834E903-CD47-4E45-979A-85D4C254D69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66FDBA-2869-4F2A-A8B7-5C7EF8FA36D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37A8CF5-2CE1-4489-906C-F03E5BA09F08}">
      <dgm:prSet/>
      <dgm:spPr/>
      <dgm:t>
        <a:bodyPr/>
        <a:lstStyle/>
        <a:p>
          <a:r>
            <a:rPr lang="en-US" dirty="0"/>
            <a:t>Currently have 14 sites with 21 programs</a:t>
          </a:r>
        </a:p>
      </dgm:t>
    </dgm:pt>
    <dgm:pt modelId="{3FBFCCD1-4F95-445E-98DE-FA97EBE91961}" type="parTrans" cxnId="{EBEB3021-610B-487E-85CD-6D681095E154}">
      <dgm:prSet/>
      <dgm:spPr/>
      <dgm:t>
        <a:bodyPr/>
        <a:lstStyle/>
        <a:p>
          <a:endParaRPr lang="en-US"/>
        </a:p>
      </dgm:t>
    </dgm:pt>
    <dgm:pt modelId="{4ADA51C3-4E5C-4CC3-A139-0E25AFC3C771}" type="sibTrans" cxnId="{EBEB3021-610B-487E-85CD-6D681095E154}">
      <dgm:prSet/>
      <dgm:spPr/>
      <dgm:t>
        <a:bodyPr/>
        <a:lstStyle/>
        <a:p>
          <a:endParaRPr lang="en-US"/>
        </a:p>
      </dgm:t>
    </dgm:pt>
    <dgm:pt modelId="{EF073860-F4CB-425F-9FB4-1CA882DAF19F}">
      <dgm:prSet/>
      <dgm:spPr/>
      <dgm:t>
        <a:bodyPr/>
        <a:lstStyle/>
        <a:p>
          <a:r>
            <a:rPr lang="en-US" dirty="0"/>
            <a:t>IPS is in all VR Regions</a:t>
          </a:r>
        </a:p>
      </dgm:t>
    </dgm:pt>
    <dgm:pt modelId="{06435685-ADEC-4755-B9D3-6ACD748C98C6}" type="parTrans" cxnId="{EC18E8B2-7ED1-4029-A5F0-C42A576FAED0}">
      <dgm:prSet/>
      <dgm:spPr/>
      <dgm:t>
        <a:bodyPr/>
        <a:lstStyle/>
        <a:p>
          <a:endParaRPr lang="en-US"/>
        </a:p>
      </dgm:t>
    </dgm:pt>
    <dgm:pt modelId="{D44174C9-BB8B-4E6C-AAC5-C2373CDF40CC}" type="sibTrans" cxnId="{EC18E8B2-7ED1-4029-A5F0-C42A576FAED0}">
      <dgm:prSet/>
      <dgm:spPr/>
      <dgm:t>
        <a:bodyPr/>
        <a:lstStyle/>
        <a:p>
          <a:endParaRPr lang="en-US"/>
        </a:p>
      </dgm:t>
    </dgm:pt>
    <dgm:pt modelId="{074EB5A4-C025-4737-9713-3F9C90B404A8}">
      <dgm:prSet/>
      <dgm:spPr/>
      <dgm:t>
        <a:bodyPr/>
        <a:lstStyle/>
        <a:p>
          <a:r>
            <a:rPr lang="en-US" dirty="0"/>
            <a:t>Last fiscal year, the agencies served 1,096 individuals with an average wage of $10.84 and an average number of hours worked per week of 30.5.  </a:t>
          </a:r>
        </a:p>
      </dgm:t>
    </dgm:pt>
    <dgm:pt modelId="{A41FA66F-14D0-40B9-9DA7-390DF73ACD30}" type="parTrans" cxnId="{1423B6A4-EF58-4595-A1A5-4F7BBF62F847}">
      <dgm:prSet/>
      <dgm:spPr/>
      <dgm:t>
        <a:bodyPr/>
        <a:lstStyle/>
        <a:p>
          <a:endParaRPr lang="en-US"/>
        </a:p>
      </dgm:t>
    </dgm:pt>
    <dgm:pt modelId="{EA1D5595-41EC-42F3-A9B7-797AC563A085}" type="sibTrans" cxnId="{1423B6A4-EF58-4595-A1A5-4F7BBF62F847}">
      <dgm:prSet/>
      <dgm:spPr/>
      <dgm:t>
        <a:bodyPr/>
        <a:lstStyle/>
        <a:p>
          <a:endParaRPr lang="en-US"/>
        </a:p>
      </dgm:t>
    </dgm:pt>
    <dgm:pt modelId="{5A7F5BF8-7A20-4D8F-AFEA-7DE121AEF39C}">
      <dgm:prSet/>
      <dgm:spPr/>
      <dgm:t>
        <a:bodyPr/>
        <a:lstStyle/>
        <a:p>
          <a:r>
            <a:rPr lang="en-US"/>
            <a:t>FEPI, Healthy Transitions, CHR-P, and Juvenile Justice Reform grant programs help young adults find employment and/or education </a:t>
          </a:r>
        </a:p>
      </dgm:t>
    </dgm:pt>
    <dgm:pt modelId="{76620045-0872-4ED0-AD37-199B147889B6}" type="parTrans" cxnId="{238C7366-3B45-46FB-A998-5CAAFCA91BC2}">
      <dgm:prSet/>
      <dgm:spPr/>
      <dgm:t>
        <a:bodyPr/>
        <a:lstStyle/>
        <a:p>
          <a:endParaRPr lang="en-US"/>
        </a:p>
      </dgm:t>
    </dgm:pt>
    <dgm:pt modelId="{C966C56B-1AA3-4F4E-A6CF-E1C14E89F735}" type="sibTrans" cxnId="{238C7366-3B45-46FB-A998-5CAAFCA91BC2}">
      <dgm:prSet/>
      <dgm:spPr/>
      <dgm:t>
        <a:bodyPr/>
        <a:lstStyle/>
        <a:p>
          <a:endParaRPr lang="en-US"/>
        </a:p>
      </dgm:t>
    </dgm:pt>
    <dgm:pt modelId="{F90D084A-312A-41E6-8604-FA6C2F80C96D}">
      <dgm:prSet/>
      <dgm:spPr/>
      <dgm:t>
        <a:bodyPr/>
        <a:lstStyle/>
        <a:p>
          <a:r>
            <a:rPr lang="en-US" dirty="0"/>
            <a:t>Two agencies were a part of a national Social Security Administration study</a:t>
          </a:r>
        </a:p>
      </dgm:t>
    </dgm:pt>
    <dgm:pt modelId="{6A63C39F-5378-4792-9FF0-72501DCA3FEB}" type="parTrans" cxnId="{F97B9939-C082-4FD6-951C-858093750C6E}">
      <dgm:prSet/>
      <dgm:spPr/>
      <dgm:t>
        <a:bodyPr/>
        <a:lstStyle/>
        <a:p>
          <a:endParaRPr lang="en-US"/>
        </a:p>
      </dgm:t>
    </dgm:pt>
    <dgm:pt modelId="{FB7BD681-4FEC-4031-BB5D-35E18F0DD82D}" type="sibTrans" cxnId="{F97B9939-C082-4FD6-951C-858093750C6E}">
      <dgm:prSet/>
      <dgm:spPr/>
      <dgm:t>
        <a:bodyPr/>
        <a:lstStyle/>
        <a:p>
          <a:endParaRPr lang="en-US"/>
        </a:p>
      </dgm:t>
    </dgm:pt>
    <dgm:pt modelId="{43934AA5-477C-45C4-92E3-233064657977}">
      <dgm:prSet/>
      <dgm:spPr/>
      <dgm:t>
        <a:bodyPr/>
        <a:lstStyle/>
        <a:p>
          <a:r>
            <a:rPr lang="en-US"/>
            <a:t>Tennessee is a member of the International IPS Learning Community </a:t>
          </a:r>
        </a:p>
      </dgm:t>
    </dgm:pt>
    <dgm:pt modelId="{A11A6C21-367D-46DC-85E3-98AED1DD0848}" type="parTrans" cxnId="{B68A2AF6-A4C8-41D5-8F2F-84BAF1B0E5EC}">
      <dgm:prSet/>
      <dgm:spPr/>
      <dgm:t>
        <a:bodyPr/>
        <a:lstStyle/>
        <a:p>
          <a:endParaRPr lang="en-US"/>
        </a:p>
      </dgm:t>
    </dgm:pt>
    <dgm:pt modelId="{16D302FE-6F86-4545-B70C-360019353A96}" type="sibTrans" cxnId="{B68A2AF6-A4C8-41D5-8F2F-84BAF1B0E5EC}">
      <dgm:prSet/>
      <dgm:spPr/>
      <dgm:t>
        <a:bodyPr/>
        <a:lstStyle/>
        <a:p>
          <a:endParaRPr lang="en-US"/>
        </a:p>
      </dgm:t>
    </dgm:pt>
    <dgm:pt modelId="{7A5EE719-7AAE-4F42-9894-25AC1FB329EF}" type="pres">
      <dgm:prSet presAssocID="{1C66FDBA-2869-4F2A-A8B7-5C7EF8FA36D2}" presName="linear" presStyleCnt="0">
        <dgm:presLayoutVars>
          <dgm:animLvl val="lvl"/>
          <dgm:resizeHandles val="exact"/>
        </dgm:presLayoutVars>
      </dgm:prSet>
      <dgm:spPr/>
    </dgm:pt>
    <dgm:pt modelId="{A659DE6B-B155-4B0F-BCA5-FEE5498C3C6F}" type="pres">
      <dgm:prSet presAssocID="{537A8CF5-2CE1-4489-906C-F03E5BA09F08}" presName="parentText" presStyleLbl="node1" presStyleIdx="0" presStyleCnt="6">
        <dgm:presLayoutVars>
          <dgm:chMax val="0"/>
          <dgm:bulletEnabled val="1"/>
        </dgm:presLayoutVars>
      </dgm:prSet>
      <dgm:spPr/>
    </dgm:pt>
    <dgm:pt modelId="{EF965473-9EB2-4F66-B693-7376348ACA6F}" type="pres">
      <dgm:prSet presAssocID="{4ADA51C3-4E5C-4CC3-A139-0E25AFC3C771}" presName="spacer" presStyleCnt="0"/>
      <dgm:spPr/>
    </dgm:pt>
    <dgm:pt modelId="{1C937643-5E6B-44E0-8CE9-2397FCC7B59D}" type="pres">
      <dgm:prSet presAssocID="{EF073860-F4CB-425F-9FB4-1CA882DAF19F}" presName="parentText" presStyleLbl="node1" presStyleIdx="1" presStyleCnt="6">
        <dgm:presLayoutVars>
          <dgm:chMax val="0"/>
          <dgm:bulletEnabled val="1"/>
        </dgm:presLayoutVars>
      </dgm:prSet>
      <dgm:spPr/>
    </dgm:pt>
    <dgm:pt modelId="{931B2DB1-3809-432D-8E4A-C16F4C525AA5}" type="pres">
      <dgm:prSet presAssocID="{D44174C9-BB8B-4E6C-AAC5-C2373CDF40CC}" presName="spacer" presStyleCnt="0"/>
      <dgm:spPr/>
    </dgm:pt>
    <dgm:pt modelId="{8398E42D-BB6C-4AF9-AC0F-AEC04B1E34B1}" type="pres">
      <dgm:prSet presAssocID="{074EB5A4-C025-4737-9713-3F9C90B404A8}" presName="parentText" presStyleLbl="node1" presStyleIdx="2" presStyleCnt="6">
        <dgm:presLayoutVars>
          <dgm:chMax val="0"/>
          <dgm:bulletEnabled val="1"/>
        </dgm:presLayoutVars>
      </dgm:prSet>
      <dgm:spPr/>
    </dgm:pt>
    <dgm:pt modelId="{F6811AAA-0B94-4AD5-B14D-BA4588AC156B}" type="pres">
      <dgm:prSet presAssocID="{EA1D5595-41EC-42F3-A9B7-797AC563A085}" presName="spacer" presStyleCnt="0"/>
      <dgm:spPr/>
    </dgm:pt>
    <dgm:pt modelId="{A4F18D68-7704-4C27-9299-47761D6DC082}" type="pres">
      <dgm:prSet presAssocID="{5A7F5BF8-7A20-4D8F-AFEA-7DE121AEF39C}" presName="parentText" presStyleLbl="node1" presStyleIdx="3" presStyleCnt="6">
        <dgm:presLayoutVars>
          <dgm:chMax val="0"/>
          <dgm:bulletEnabled val="1"/>
        </dgm:presLayoutVars>
      </dgm:prSet>
      <dgm:spPr/>
    </dgm:pt>
    <dgm:pt modelId="{3A600557-E980-4C3A-ABFE-D006A74F67F7}" type="pres">
      <dgm:prSet presAssocID="{C966C56B-1AA3-4F4E-A6CF-E1C14E89F735}" presName="spacer" presStyleCnt="0"/>
      <dgm:spPr/>
    </dgm:pt>
    <dgm:pt modelId="{8249A5D3-6762-4C56-B816-9BF6D6B142EB}" type="pres">
      <dgm:prSet presAssocID="{F90D084A-312A-41E6-8604-FA6C2F80C96D}" presName="parentText" presStyleLbl="node1" presStyleIdx="4" presStyleCnt="6">
        <dgm:presLayoutVars>
          <dgm:chMax val="0"/>
          <dgm:bulletEnabled val="1"/>
        </dgm:presLayoutVars>
      </dgm:prSet>
      <dgm:spPr/>
    </dgm:pt>
    <dgm:pt modelId="{D597553D-5B40-46E1-8768-0DA400240D50}" type="pres">
      <dgm:prSet presAssocID="{FB7BD681-4FEC-4031-BB5D-35E18F0DD82D}" presName="spacer" presStyleCnt="0"/>
      <dgm:spPr/>
    </dgm:pt>
    <dgm:pt modelId="{3E6DC95F-8877-4EEF-9B37-C9CD5D31E5E0}" type="pres">
      <dgm:prSet presAssocID="{43934AA5-477C-45C4-92E3-233064657977}" presName="parentText" presStyleLbl="node1" presStyleIdx="5" presStyleCnt="6">
        <dgm:presLayoutVars>
          <dgm:chMax val="0"/>
          <dgm:bulletEnabled val="1"/>
        </dgm:presLayoutVars>
      </dgm:prSet>
      <dgm:spPr/>
    </dgm:pt>
  </dgm:ptLst>
  <dgm:cxnLst>
    <dgm:cxn modelId="{EBEB3021-610B-487E-85CD-6D681095E154}" srcId="{1C66FDBA-2869-4F2A-A8B7-5C7EF8FA36D2}" destId="{537A8CF5-2CE1-4489-906C-F03E5BA09F08}" srcOrd="0" destOrd="0" parTransId="{3FBFCCD1-4F95-445E-98DE-FA97EBE91961}" sibTransId="{4ADA51C3-4E5C-4CC3-A139-0E25AFC3C771}"/>
    <dgm:cxn modelId="{F97B9939-C082-4FD6-951C-858093750C6E}" srcId="{1C66FDBA-2869-4F2A-A8B7-5C7EF8FA36D2}" destId="{F90D084A-312A-41E6-8604-FA6C2F80C96D}" srcOrd="4" destOrd="0" parTransId="{6A63C39F-5378-4792-9FF0-72501DCA3FEB}" sibTransId="{FB7BD681-4FEC-4031-BB5D-35E18F0DD82D}"/>
    <dgm:cxn modelId="{F99AF35F-9579-4ED7-B441-A701749C4C71}" type="presOf" srcId="{F90D084A-312A-41E6-8604-FA6C2F80C96D}" destId="{8249A5D3-6762-4C56-B816-9BF6D6B142EB}" srcOrd="0" destOrd="0" presId="urn:microsoft.com/office/officeart/2005/8/layout/vList2"/>
    <dgm:cxn modelId="{A702B064-6E6A-4D73-BC2C-762D552F3F5C}" type="presOf" srcId="{43934AA5-477C-45C4-92E3-233064657977}" destId="{3E6DC95F-8877-4EEF-9B37-C9CD5D31E5E0}" srcOrd="0" destOrd="0" presId="urn:microsoft.com/office/officeart/2005/8/layout/vList2"/>
    <dgm:cxn modelId="{238C7366-3B45-46FB-A998-5CAAFCA91BC2}" srcId="{1C66FDBA-2869-4F2A-A8B7-5C7EF8FA36D2}" destId="{5A7F5BF8-7A20-4D8F-AFEA-7DE121AEF39C}" srcOrd="3" destOrd="0" parTransId="{76620045-0872-4ED0-AD37-199B147889B6}" sibTransId="{C966C56B-1AA3-4F4E-A6CF-E1C14E89F735}"/>
    <dgm:cxn modelId="{FF96117A-4BBB-42E3-81F4-6CB532E3064A}" type="presOf" srcId="{537A8CF5-2CE1-4489-906C-F03E5BA09F08}" destId="{A659DE6B-B155-4B0F-BCA5-FEE5498C3C6F}" srcOrd="0" destOrd="0" presId="urn:microsoft.com/office/officeart/2005/8/layout/vList2"/>
    <dgm:cxn modelId="{1423B6A4-EF58-4595-A1A5-4F7BBF62F847}" srcId="{1C66FDBA-2869-4F2A-A8B7-5C7EF8FA36D2}" destId="{074EB5A4-C025-4737-9713-3F9C90B404A8}" srcOrd="2" destOrd="0" parTransId="{A41FA66F-14D0-40B9-9DA7-390DF73ACD30}" sibTransId="{EA1D5595-41EC-42F3-A9B7-797AC563A085}"/>
    <dgm:cxn modelId="{EC18E8B2-7ED1-4029-A5F0-C42A576FAED0}" srcId="{1C66FDBA-2869-4F2A-A8B7-5C7EF8FA36D2}" destId="{EF073860-F4CB-425F-9FB4-1CA882DAF19F}" srcOrd="1" destOrd="0" parTransId="{06435685-ADEC-4755-B9D3-6ACD748C98C6}" sibTransId="{D44174C9-BB8B-4E6C-AAC5-C2373CDF40CC}"/>
    <dgm:cxn modelId="{3495CAB8-B34D-4874-9300-810ECE00616F}" type="presOf" srcId="{EF073860-F4CB-425F-9FB4-1CA882DAF19F}" destId="{1C937643-5E6B-44E0-8CE9-2397FCC7B59D}" srcOrd="0" destOrd="0" presId="urn:microsoft.com/office/officeart/2005/8/layout/vList2"/>
    <dgm:cxn modelId="{68EA58E6-7C07-429B-A284-028A64AE7F39}" type="presOf" srcId="{074EB5A4-C025-4737-9713-3F9C90B404A8}" destId="{8398E42D-BB6C-4AF9-AC0F-AEC04B1E34B1}" srcOrd="0" destOrd="0" presId="urn:microsoft.com/office/officeart/2005/8/layout/vList2"/>
    <dgm:cxn modelId="{7A92F9E8-6DA0-4EAD-BD88-8DA29A1213C0}" type="presOf" srcId="{5A7F5BF8-7A20-4D8F-AFEA-7DE121AEF39C}" destId="{A4F18D68-7704-4C27-9299-47761D6DC082}" srcOrd="0" destOrd="0" presId="urn:microsoft.com/office/officeart/2005/8/layout/vList2"/>
    <dgm:cxn modelId="{B68A2AF6-A4C8-41D5-8F2F-84BAF1B0E5EC}" srcId="{1C66FDBA-2869-4F2A-A8B7-5C7EF8FA36D2}" destId="{43934AA5-477C-45C4-92E3-233064657977}" srcOrd="5" destOrd="0" parTransId="{A11A6C21-367D-46DC-85E3-98AED1DD0848}" sibTransId="{16D302FE-6F86-4545-B70C-360019353A96}"/>
    <dgm:cxn modelId="{FABD72FD-FCD7-4D91-8CBA-50656615E763}" type="presOf" srcId="{1C66FDBA-2869-4F2A-A8B7-5C7EF8FA36D2}" destId="{7A5EE719-7AAE-4F42-9894-25AC1FB329EF}" srcOrd="0" destOrd="0" presId="urn:microsoft.com/office/officeart/2005/8/layout/vList2"/>
    <dgm:cxn modelId="{759CA95B-EEC4-44E2-8A98-53101F4D30B4}" type="presParOf" srcId="{7A5EE719-7AAE-4F42-9894-25AC1FB329EF}" destId="{A659DE6B-B155-4B0F-BCA5-FEE5498C3C6F}" srcOrd="0" destOrd="0" presId="urn:microsoft.com/office/officeart/2005/8/layout/vList2"/>
    <dgm:cxn modelId="{8F173FD9-ED66-41DB-BC7C-4C8B2974405A}" type="presParOf" srcId="{7A5EE719-7AAE-4F42-9894-25AC1FB329EF}" destId="{EF965473-9EB2-4F66-B693-7376348ACA6F}" srcOrd="1" destOrd="0" presId="urn:microsoft.com/office/officeart/2005/8/layout/vList2"/>
    <dgm:cxn modelId="{6C1547DA-55FC-4C3D-B200-4FBBBACB2E24}" type="presParOf" srcId="{7A5EE719-7AAE-4F42-9894-25AC1FB329EF}" destId="{1C937643-5E6B-44E0-8CE9-2397FCC7B59D}" srcOrd="2" destOrd="0" presId="urn:microsoft.com/office/officeart/2005/8/layout/vList2"/>
    <dgm:cxn modelId="{4EE49C2D-F034-44F4-8C1D-0261B5FD0686}" type="presParOf" srcId="{7A5EE719-7AAE-4F42-9894-25AC1FB329EF}" destId="{931B2DB1-3809-432D-8E4A-C16F4C525AA5}" srcOrd="3" destOrd="0" presId="urn:microsoft.com/office/officeart/2005/8/layout/vList2"/>
    <dgm:cxn modelId="{0A3E8EDF-222B-47B1-B9EA-D77B0B60ACBE}" type="presParOf" srcId="{7A5EE719-7AAE-4F42-9894-25AC1FB329EF}" destId="{8398E42D-BB6C-4AF9-AC0F-AEC04B1E34B1}" srcOrd="4" destOrd="0" presId="urn:microsoft.com/office/officeart/2005/8/layout/vList2"/>
    <dgm:cxn modelId="{F857E265-8625-48A6-AA78-7E42834B110E}" type="presParOf" srcId="{7A5EE719-7AAE-4F42-9894-25AC1FB329EF}" destId="{F6811AAA-0B94-4AD5-B14D-BA4588AC156B}" srcOrd="5" destOrd="0" presId="urn:microsoft.com/office/officeart/2005/8/layout/vList2"/>
    <dgm:cxn modelId="{2539DF83-C6DD-45C3-9A8B-2332BA1BFDA0}" type="presParOf" srcId="{7A5EE719-7AAE-4F42-9894-25AC1FB329EF}" destId="{A4F18D68-7704-4C27-9299-47761D6DC082}" srcOrd="6" destOrd="0" presId="urn:microsoft.com/office/officeart/2005/8/layout/vList2"/>
    <dgm:cxn modelId="{0F17A91D-E10C-484C-9A7F-584774888299}" type="presParOf" srcId="{7A5EE719-7AAE-4F42-9894-25AC1FB329EF}" destId="{3A600557-E980-4C3A-ABFE-D006A74F67F7}" srcOrd="7" destOrd="0" presId="urn:microsoft.com/office/officeart/2005/8/layout/vList2"/>
    <dgm:cxn modelId="{94BCC0E7-0B3A-42E7-993B-B7A45070845C}" type="presParOf" srcId="{7A5EE719-7AAE-4F42-9894-25AC1FB329EF}" destId="{8249A5D3-6762-4C56-B816-9BF6D6B142EB}" srcOrd="8" destOrd="0" presId="urn:microsoft.com/office/officeart/2005/8/layout/vList2"/>
    <dgm:cxn modelId="{09A97AE5-3E8F-49DD-9184-D346C867E58F}" type="presParOf" srcId="{7A5EE719-7AAE-4F42-9894-25AC1FB329EF}" destId="{D597553D-5B40-46E1-8768-0DA400240D50}" srcOrd="9" destOrd="0" presId="urn:microsoft.com/office/officeart/2005/8/layout/vList2"/>
    <dgm:cxn modelId="{17702FAF-C2D8-4795-A992-E0AFB0E2692B}" type="presParOf" srcId="{7A5EE719-7AAE-4F42-9894-25AC1FB329EF}" destId="{3E6DC95F-8877-4EEF-9B37-C9CD5D31E5E0}"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Discover what IPS is and the research behind its effectiveness</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Examine the eight practice principles of </a:t>
          </a:r>
          <a:r>
            <a:rPr lang="en-US" sz="1400" kern="1200" dirty="0" err="1"/>
            <a:t>ips</a:t>
          </a:r>
          <a:endParaRPr lang="en-US" sz="1400" kern="1200" dirty="0"/>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lumMod val="7500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US" sz="1400" kern="1200" dirty="0"/>
            <a:t>learn what </a:t>
          </a:r>
          <a:r>
            <a:rPr lang="en-US" sz="1400" kern="1200" dirty="0" err="1"/>
            <a:t>ips</a:t>
          </a:r>
          <a:r>
            <a:rPr lang="en-US" sz="1400" kern="1200" dirty="0"/>
            <a:t> looks like in Tennessee and the partnerships that make it possible</a:t>
          </a:r>
        </a:p>
      </dsp:txBody>
      <dsp:txXfrm>
        <a:off x="7041543" y="2695306"/>
        <a:ext cx="2981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E707C-FDDF-491B-A43B-76A8CF08ED42}">
      <dsp:nvSpPr>
        <dsp:cNvPr id="0" name=""/>
        <dsp:cNvSpPr/>
      </dsp:nvSpPr>
      <dsp:spPr>
        <a:xfrm>
          <a:off x="310719" y="0"/>
          <a:ext cx="6303144" cy="6303144"/>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735975-999C-44E8-A473-2664347B5D66}">
      <dsp:nvSpPr>
        <dsp:cNvPr id="0" name=""/>
        <dsp:cNvSpPr/>
      </dsp:nvSpPr>
      <dsp:spPr>
        <a:xfrm>
          <a:off x="720423" y="409704"/>
          <a:ext cx="2521257" cy="25212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IPS stands for Individual Placement and Support</a:t>
          </a:r>
        </a:p>
      </dsp:txBody>
      <dsp:txXfrm>
        <a:off x="843501" y="532782"/>
        <a:ext cx="2275101" cy="2275101"/>
      </dsp:txXfrm>
    </dsp:sp>
    <dsp:sp modelId="{9ECF0A64-1002-4C15-B65A-AD9667E3AD62}">
      <dsp:nvSpPr>
        <dsp:cNvPr id="0" name=""/>
        <dsp:cNvSpPr/>
      </dsp:nvSpPr>
      <dsp:spPr>
        <a:xfrm>
          <a:off x="3682901" y="409704"/>
          <a:ext cx="2521257" cy="252125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It is an evidence-based model of supported employment, designed for persons living with serious mental illness</a:t>
          </a:r>
        </a:p>
        <a:p>
          <a:pPr marL="114300" lvl="1" indent="-114300" algn="ctr" defTabSz="622300">
            <a:lnSpc>
              <a:spcPct val="90000"/>
            </a:lnSpc>
            <a:spcBef>
              <a:spcPct val="0"/>
            </a:spcBef>
            <a:spcAft>
              <a:spcPct val="15000"/>
            </a:spcAft>
            <a:buChar char="•"/>
          </a:pPr>
          <a:r>
            <a:rPr lang="en-US" sz="1400" kern="1200" dirty="0"/>
            <a:t>Originated from Dartmouth and is now under the IPS Employment Center in New Hampshire</a:t>
          </a:r>
        </a:p>
      </dsp:txBody>
      <dsp:txXfrm>
        <a:off x="3805979" y="532782"/>
        <a:ext cx="2275101" cy="2275101"/>
      </dsp:txXfrm>
    </dsp:sp>
    <dsp:sp modelId="{3D123F05-CA46-45FD-8978-87F798B00444}">
      <dsp:nvSpPr>
        <dsp:cNvPr id="0" name=""/>
        <dsp:cNvSpPr/>
      </dsp:nvSpPr>
      <dsp:spPr>
        <a:xfrm>
          <a:off x="720423" y="3372182"/>
          <a:ext cx="2521257" cy="252125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Multiple research studies demonstrate superior outcomes to other employment methods</a:t>
          </a:r>
        </a:p>
        <a:p>
          <a:pPr marL="114300" lvl="1" indent="-114300" algn="ctr" defTabSz="622300">
            <a:lnSpc>
              <a:spcPct val="90000"/>
            </a:lnSpc>
            <a:spcBef>
              <a:spcPct val="0"/>
            </a:spcBef>
            <a:spcAft>
              <a:spcPct val="15000"/>
            </a:spcAft>
            <a:buChar char="•"/>
          </a:pPr>
          <a:r>
            <a:rPr lang="en-US" sz="1400" kern="1200" dirty="0"/>
            <a:t>In fact, research shows that people who have access to IPS are 2.4 times more likely to obtain a job.</a:t>
          </a:r>
        </a:p>
      </dsp:txBody>
      <dsp:txXfrm>
        <a:off x="843501" y="3495260"/>
        <a:ext cx="2275101" cy="2275101"/>
      </dsp:txXfrm>
    </dsp:sp>
    <dsp:sp modelId="{F19E2DC0-ED60-4471-AFEC-6E30A428A6CF}">
      <dsp:nvSpPr>
        <dsp:cNvPr id="0" name=""/>
        <dsp:cNvSpPr/>
      </dsp:nvSpPr>
      <dsp:spPr>
        <a:xfrm>
          <a:off x="3682901" y="3372182"/>
          <a:ext cx="2521257" cy="25212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IPS practitioners believe that employment is a part of recovery, not a reward for recovery. </a:t>
          </a:r>
        </a:p>
      </dsp:txBody>
      <dsp:txXfrm>
        <a:off x="3805979" y="3495260"/>
        <a:ext cx="2275101" cy="2275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E8B58-3C72-4B45-894D-E67AFD3F4241}">
      <dsp:nvSpPr>
        <dsp:cNvPr id="0" name=""/>
        <dsp:cNvSpPr/>
      </dsp:nvSpPr>
      <dsp:spPr>
        <a:xfrm>
          <a:off x="1143731" y="353082"/>
          <a:ext cx="4862122" cy="4862122"/>
        </a:xfrm>
        <a:prstGeom prst="pie">
          <a:avLst>
            <a:gd name="adj1" fmla="val 16200000"/>
            <a:gd name="adj2" fmla="val 19285716"/>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Increased income</a:t>
          </a:r>
        </a:p>
      </dsp:txBody>
      <dsp:txXfrm>
        <a:off x="3698082" y="804565"/>
        <a:ext cx="1157648" cy="926118"/>
      </dsp:txXfrm>
    </dsp:sp>
    <dsp:sp modelId="{FBAE361A-4F3C-47AA-9A28-4A291D7C2E66}">
      <dsp:nvSpPr>
        <dsp:cNvPr id="0" name=""/>
        <dsp:cNvSpPr/>
      </dsp:nvSpPr>
      <dsp:spPr>
        <a:xfrm>
          <a:off x="1206244" y="431223"/>
          <a:ext cx="4862122" cy="4862122"/>
        </a:xfrm>
        <a:prstGeom prst="pie">
          <a:avLst>
            <a:gd name="adj1" fmla="val 19285716"/>
            <a:gd name="adj2" fmla="val 771428"/>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Improved self-esteem</a:t>
          </a:r>
        </a:p>
      </dsp:txBody>
      <dsp:txXfrm>
        <a:off x="4508435" y="2193743"/>
        <a:ext cx="1331295" cy="810353"/>
      </dsp:txXfrm>
    </dsp:sp>
    <dsp:sp modelId="{0994CDDE-1AF0-4E84-85B1-C1D27B7965F7}">
      <dsp:nvSpPr>
        <dsp:cNvPr id="0" name=""/>
        <dsp:cNvSpPr/>
      </dsp:nvSpPr>
      <dsp:spPr>
        <a:xfrm>
          <a:off x="1183670" y="529624"/>
          <a:ext cx="4862122" cy="4862122"/>
        </a:xfrm>
        <a:prstGeom prst="pie">
          <a:avLst>
            <a:gd name="adj1" fmla="val 771428"/>
            <a:gd name="adj2" fmla="val 3857143"/>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Improved social networks</a:t>
          </a:r>
        </a:p>
      </dsp:txBody>
      <dsp:txXfrm>
        <a:off x="4305847" y="3409273"/>
        <a:ext cx="1157648" cy="897177"/>
      </dsp:txXfrm>
    </dsp:sp>
    <dsp:sp modelId="{C77387F5-9B20-4194-B657-84C2FBFA23E6}">
      <dsp:nvSpPr>
        <dsp:cNvPr id="0" name=""/>
        <dsp:cNvSpPr/>
      </dsp:nvSpPr>
      <dsp:spPr>
        <a:xfrm>
          <a:off x="1093373" y="573035"/>
          <a:ext cx="4862122" cy="4862122"/>
        </a:xfrm>
        <a:prstGeom prst="pie">
          <a:avLst>
            <a:gd name="adj1" fmla="val 3857226"/>
            <a:gd name="adj2" fmla="val 6942858"/>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Increased quality of life</a:t>
          </a:r>
        </a:p>
      </dsp:txBody>
      <dsp:txXfrm>
        <a:off x="2960081" y="4393274"/>
        <a:ext cx="1128706" cy="810353"/>
      </dsp:txXfrm>
    </dsp:sp>
    <dsp:sp modelId="{568D52CB-EAA4-4181-B812-16EFA4B43A5F}">
      <dsp:nvSpPr>
        <dsp:cNvPr id="0" name=""/>
        <dsp:cNvSpPr/>
      </dsp:nvSpPr>
      <dsp:spPr>
        <a:xfrm>
          <a:off x="1003077" y="529624"/>
          <a:ext cx="4862122" cy="4862122"/>
        </a:xfrm>
        <a:prstGeom prst="pie">
          <a:avLst>
            <a:gd name="adj1" fmla="val 6942858"/>
            <a:gd name="adj2" fmla="val 10028574"/>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Better control of symptoms</a:t>
          </a:r>
        </a:p>
      </dsp:txBody>
      <dsp:txXfrm>
        <a:off x="1585374" y="3409273"/>
        <a:ext cx="1157648" cy="897177"/>
      </dsp:txXfrm>
    </dsp:sp>
    <dsp:sp modelId="{65CB2B74-AF0C-49F4-97F2-C426192B32DC}">
      <dsp:nvSpPr>
        <dsp:cNvPr id="0" name=""/>
        <dsp:cNvSpPr/>
      </dsp:nvSpPr>
      <dsp:spPr>
        <a:xfrm>
          <a:off x="980503" y="431223"/>
          <a:ext cx="4862122" cy="4862122"/>
        </a:xfrm>
        <a:prstGeom prst="pie">
          <a:avLst>
            <a:gd name="adj1" fmla="val 10028574"/>
            <a:gd name="adj2" fmla="val 13114284"/>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Reduced substance use</a:t>
          </a:r>
        </a:p>
      </dsp:txBody>
      <dsp:txXfrm>
        <a:off x="1209138" y="2193743"/>
        <a:ext cx="1331295" cy="810353"/>
      </dsp:txXfrm>
    </dsp:sp>
    <dsp:sp modelId="{EE6252C4-9CCA-442F-929B-C7E600006308}">
      <dsp:nvSpPr>
        <dsp:cNvPr id="0" name=""/>
        <dsp:cNvSpPr/>
      </dsp:nvSpPr>
      <dsp:spPr>
        <a:xfrm>
          <a:off x="1043016" y="353082"/>
          <a:ext cx="4862122" cy="4862122"/>
        </a:xfrm>
        <a:prstGeom prst="pie">
          <a:avLst>
            <a:gd name="adj1" fmla="val 13114284"/>
            <a:gd name="adj2" fmla="val 1620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Reduced use of mental health services </a:t>
          </a:r>
        </a:p>
      </dsp:txBody>
      <dsp:txXfrm>
        <a:off x="2193139" y="804565"/>
        <a:ext cx="1157648" cy="926118"/>
      </dsp:txXfrm>
    </dsp:sp>
    <dsp:sp modelId="{6717E88B-18A4-462E-93FF-12C0186595A7}">
      <dsp:nvSpPr>
        <dsp:cNvPr id="0" name=""/>
        <dsp:cNvSpPr/>
      </dsp:nvSpPr>
      <dsp:spPr>
        <a:xfrm>
          <a:off x="842500" y="52094"/>
          <a:ext cx="5464099" cy="5464099"/>
        </a:xfrm>
        <a:prstGeom prst="circularArrow">
          <a:avLst>
            <a:gd name="adj1" fmla="val 5085"/>
            <a:gd name="adj2" fmla="val 327528"/>
            <a:gd name="adj3" fmla="val 18957827"/>
            <a:gd name="adj4" fmla="val 16200343"/>
            <a:gd name="adj5" fmla="val 5932"/>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A8CF4D8-595B-484E-96DF-71A523F74274}">
      <dsp:nvSpPr>
        <dsp:cNvPr id="0" name=""/>
        <dsp:cNvSpPr/>
      </dsp:nvSpPr>
      <dsp:spPr>
        <a:xfrm>
          <a:off x="905406" y="130581"/>
          <a:ext cx="5464099" cy="5464099"/>
        </a:xfrm>
        <a:prstGeom prst="circularArrow">
          <a:avLst>
            <a:gd name="adj1" fmla="val 5085"/>
            <a:gd name="adj2" fmla="val 327528"/>
            <a:gd name="adj3" fmla="val 443744"/>
            <a:gd name="adj4" fmla="val 19285776"/>
            <a:gd name="adj5" fmla="val 5932"/>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4957A2D-C789-44D0-9714-EA1C8AC75079}">
      <dsp:nvSpPr>
        <dsp:cNvPr id="0" name=""/>
        <dsp:cNvSpPr/>
      </dsp:nvSpPr>
      <dsp:spPr>
        <a:xfrm>
          <a:off x="882752" y="228753"/>
          <a:ext cx="5464099" cy="5464099"/>
        </a:xfrm>
        <a:prstGeom prst="circularArrow">
          <a:avLst>
            <a:gd name="adj1" fmla="val 5085"/>
            <a:gd name="adj2" fmla="val 327528"/>
            <a:gd name="adj3" fmla="val 3529100"/>
            <a:gd name="adj4" fmla="val 770764"/>
            <a:gd name="adj5" fmla="val 5932"/>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D3AC68C-C658-4587-801E-7C5334B80E64}">
      <dsp:nvSpPr>
        <dsp:cNvPr id="0" name=""/>
        <dsp:cNvSpPr/>
      </dsp:nvSpPr>
      <dsp:spPr>
        <a:xfrm>
          <a:off x="792385" y="271920"/>
          <a:ext cx="5464099" cy="5464099"/>
        </a:xfrm>
        <a:prstGeom prst="circularArrow">
          <a:avLst>
            <a:gd name="adj1" fmla="val 5085"/>
            <a:gd name="adj2" fmla="val 327528"/>
            <a:gd name="adj3" fmla="val 6615046"/>
            <a:gd name="adj4" fmla="val 3857426"/>
            <a:gd name="adj5" fmla="val 5932"/>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1318BB4-2B96-47EE-96C0-57A0DD7C7F6D}">
      <dsp:nvSpPr>
        <dsp:cNvPr id="0" name=""/>
        <dsp:cNvSpPr/>
      </dsp:nvSpPr>
      <dsp:spPr>
        <a:xfrm>
          <a:off x="702017" y="228753"/>
          <a:ext cx="5464099" cy="5464099"/>
        </a:xfrm>
        <a:prstGeom prst="circularArrow">
          <a:avLst>
            <a:gd name="adj1" fmla="val 5085"/>
            <a:gd name="adj2" fmla="val 327528"/>
            <a:gd name="adj3" fmla="val 9701707"/>
            <a:gd name="adj4" fmla="val 6943371"/>
            <a:gd name="adj5" fmla="val 5932"/>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53662E0-D02B-4549-B009-35C94BCCDB84}">
      <dsp:nvSpPr>
        <dsp:cNvPr id="0" name=""/>
        <dsp:cNvSpPr/>
      </dsp:nvSpPr>
      <dsp:spPr>
        <a:xfrm>
          <a:off x="679363" y="130581"/>
          <a:ext cx="5464099" cy="5464099"/>
        </a:xfrm>
        <a:prstGeom prst="circularArrow">
          <a:avLst>
            <a:gd name="adj1" fmla="val 5085"/>
            <a:gd name="adj2" fmla="val 327528"/>
            <a:gd name="adj3" fmla="val 12786695"/>
            <a:gd name="adj4" fmla="val 10028727"/>
            <a:gd name="adj5" fmla="val 5932"/>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1B2D836-A2CD-447F-BB75-2AA531C8AEC9}">
      <dsp:nvSpPr>
        <dsp:cNvPr id="0" name=""/>
        <dsp:cNvSpPr/>
      </dsp:nvSpPr>
      <dsp:spPr>
        <a:xfrm>
          <a:off x="742269" y="52094"/>
          <a:ext cx="5464099" cy="5464099"/>
        </a:xfrm>
        <a:prstGeom prst="circularArrow">
          <a:avLst>
            <a:gd name="adj1" fmla="val 5085"/>
            <a:gd name="adj2" fmla="val 327528"/>
            <a:gd name="adj3" fmla="val 15872129"/>
            <a:gd name="adj4" fmla="val 13114645"/>
            <a:gd name="adj5" fmla="val 5932"/>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2A4EA-3E8A-49A7-83B0-54C5D7B77CD0}">
      <dsp:nvSpPr>
        <dsp:cNvPr id="0" name=""/>
        <dsp:cNvSpPr/>
      </dsp:nvSpPr>
      <dsp:spPr>
        <a:xfrm>
          <a:off x="0" y="2016"/>
          <a:ext cx="6399484" cy="8590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E2A2AE-3CD1-4979-A734-0F55F2255713}">
      <dsp:nvSpPr>
        <dsp:cNvPr id="0" name=""/>
        <dsp:cNvSpPr/>
      </dsp:nvSpPr>
      <dsp:spPr>
        <a:xfrm>
          <a:off x="259861" y="195301"/>
          <a:ext cx="472476" cy="4724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28FEF6-FE0D-4C83-A7E1-305C83EDBA24}">
      <dsp:nvSpPr>
        <dsp:cNvPr id="0" name=""/>
        <dsp:cNvSpPr/>
      </dsp:nvSpPr>
      <dsp:spPr>
        <a:xfrm>
          <a:off x="992199" y="2016"/>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a:t>Program model validated by rigorous research (different investigators)</a:t>
          </a:r>
        </a:p>
      </dsp:txBody>
      <dsp:txXfrm>
        <a:off x="992199" y="2016"/>
        <a:ext cx="5407284" cy="859047"/>
      </dsp:txXfrm>
    </dsp:sp>
    <dsp:sp modelId="{F87FE469-4404-41D0-B411-DC80C229A150}">
      <dsp:nvSpPr>
        <dsp:cNvPr id="0" name=""/>
        <dsp:cNvSpPr/>
      </dsp:nvSpPr>
      <dsp:spPr>
        <a:xfrm>
          <a:off x="0" y="1075825"/>
          <a:ext cx="6399484" cy="85904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DC767B-C3FD-4E7B-B205-0B5A257487CD}">
      <dsp:nvSpPr>
        <dsp:cNvPr id="0" name=""/>
        <dsp:cNvSpPr/>
      </dsp:nvSpPr>
      <dsp:spPr>
        <a:xfrm>
          <a:off x="259861" y="1269110"/>
          <a:ext cx="472476" cy="4724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7ED82A6-F961-4617-B84C-7492EE8B8CD9}">
      <dsp:nvSpPr>
        <dsp:cNvPr id="0" name=""/>
        <dsp:cNvSpPr/>
      </dsp:nvSpPr>
      <dsp:spPr>
        <a:xfrm>
          <a:off x="992199" y="1075825"/>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a:t>Has guidelines describing critical components</a:t>
          </a:r>
        </a:p>
      </dsp:txBody>
      <dsp:txXfrm>
        <a:off x="992199" y="1075825"/>
        <a:ext cx="5407284" cy="859047"/>
      </dsp:txXfrm>
    </dsp:sp>
    <dsp:sp modelId="{5F01E333-3291-44BD-9C3A-BA184374432F}">
      <dsp:nvSpPr>
        <dsp:cNvPr id="0" name=""/>
        <dsp:cNvSpPr/>
      </dsp:nvSpPr>
      <dsp:spPr>
        <a:xfrm>
          <a:off x="0" y="2149634"/>
          <a:ext cx="6399484" cy="85904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110E41-53C7-40F6-AB9E-56BD2492910F}">
      <dsp:nvSpPr>
        <dsp:cNvPr id="0" name=""/>
        <dsp:cNvSpPr/>
      </dsp:nvSpPr>
      <dsp:spPr>
        <a:xfrm>
          <a:off x="259861" y="2342919"/>
          <a:ext cx="472476" cy="4724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B7AE9CD-A606-445D-95B8-3C2A295C5DC1}">
      <dsp:nvSpPr>
        <dsp:cNvPr id="0" name=""/>
        <dsp:cNvSpPr/>
      </dsp:nvSpPr>
      <dsp:spPr>
        <a:xfrm>
          <a:off x="992199" y="2149634"/>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a:t>Has a treatment manual</a:t>
          </a:r>
        </a:p>
      </dsp:txBody>
      <dsp:txXfrm>
        <a:off x="992199" y="2149634"/>
        <a:ext cx="5407284" cy="859047"/>
      </dsp:txXfrm>
    </dsp:sp>
    <dsp:sp modelId="{6A221A25-A5C6-49B6-8683-24DCAC7A2CB4}">
      <dsp:nvSpPr>
        <dsp:cNvPr id="0" name=""/>
        <dsp:cNvSpPr/>
      </dsp:nvSpPr>
      <dsp:spPr>
        <a:xfrm>
          <a:off x="0" y="3223443"/>
          <a:ext cx="6399484" cy="85904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85EA1-9859-4FAA-8B0B-B199088A84E7}">
      <dsp:nvSpPr>
        <dsp:cNvPr id="0" name=""/>
        <dsp:cNvSpPr/>
      </dsp:nvSpPr>
      <dsp:spPr>
        <a:xfrm>
          <a:off x="259861" y="3416729"/>
          <a:ext cx="472476" cy="4724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38D074-CD9F-4A6B-93BC-BE7D961A21EE}">
      <dsp:nvSpPr>
        <dsp:cNvPr id="0" name=""/>
        <dsp:cNvSpPr/>
      </dsp:nvSpPr>
      <dsp:spPr>
        <a:xfrm>
          <a:off x="992199" y="3223443"/>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a:t>Most researched EBP for Supported Employment for people living with serious mental illness</a:t>
          </a:r>
        </a:p>
      </dsp:txBody>
      <dsp:txXfrm>
        <a:off x="992199" y="3223443"/>
        <a:ext cx="5407284" cy="859047"/>
      </dsp:txXfrm>
    </dsp:sp>
    <dsp:sp modelId="{D6D8DC7E-7BEF-42AC-998A-28ED6EF9DB49}">
      <dsp:nvSpPr>
        <dsp:cNvPr id="0" name=""/>
        <dsp:cNvSpPr/>
      </dsp:nvSpPr>
      <dsp:spPr>
        <a:xfrm>
          <a:off x="0" y="4297252"/>
          <a:ext cx="6399484" cy="85904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F710D7-5E22-4BF1-ADB5-6B8666E22B2F}">
      <dsp:nvSpPr>
        <dsp:cNvPr id="0" name=""/>
        <dsp:cNvSpPr/>
      </dsp:nvSpPr>
      <dsp:spPr>
        <a:xfrm>
          <a:off x="259861" y="4490538"/>
          <a:ext cx="472476" cy="4724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EA9B0E-876F-4DFB-AE16-8BF32F56EE8B}">
      <dsp:nvSpPr>
        <dsp:cNvPr id="0" name=""/>
        <dsp:cNvSpPr/>
      </dsp:nvSpPr>
      <dsp:spPr>
        <a:xfrm>
          <a:off x="992199" y="4297252"/>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dirty="0"/>
            <a:t>IPS is more effective than alternative vocational approaches regardless of a variety of client background factors (e.g., ethnicity, gender, socioeconomic status).</a:t>
          </a:r>
        </a:p>
      </dsp:txBody>
      <dsp:txXfrm>
        <a:off x="992199" y="4297252"/>
        <a:ext cx="5407284" cy="859047"/>
      </dsp:txXfrm>
    </dsp:sp>
    <dsp:sp modelId="{CB9E791A-A4EB-4E9A-8EDF-A7950E273234}">
      <dsp:nvSpPr>
        <dsp:cNvPr id="0" name=""/>
        <dsp:cNvSpPr/>
      </dsp:nvSpPr>
      <dsp:spPr>
        <a:xfrm>
          <a:off x="0" y="5371061"/>
          <a:ext cx="6399484" cy="85904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C1A7E8-CB03-4485-88CD-8E10A4C81588}">
      <dsp:nvSpPr>
        <dsp:cNvPr id="0" name=""/>
        <dsp:cNvSpPr/>
      </dsp:nvSpPr>
      <dsp:spPr>
        <a:xfrm>
          <a:off x="259861" y="5564347"/>
          <a:ext cx="472476" cy="47247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C49E3D-53A6-4986-8D42-327AC8E7B69C}">
      <dsp:nvSpPr>
        <dsp:cNvPr id="0" name=""/>
        <dsp:cNvSpPr/>
      </dsp:nvSpPr>
      <dsp:spPr>
        <a:xfrm>
          <a:off x="992199" y="5371061"/>
          <a:ext cx="5407284" cy="8590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916" tIns="90916" rIns="90916" bIns="90916" numCol="1" spcCol="1270" anchor="ctr" anchorCtr="0">
          <a:noAutofit/>
        </a:bodyPr>
        <a:lstStyle/>
        <a:p>
          <a:pPr marL="0" lvl="0" indent="0" algn="l" defTabSz="755650">
            <a:lnSpc>
              <a:spcPct val="90000"/>
            </a:lnSpc>
            <a:spcBef>
              <a:spcPct val="0"/>
            </a:spcBef>
            <a:spcAft>
              <a:spcPct val="35000"/>
            </a:spcAft>
            <a:buNone/>
          </a:pPr>
          <a:r>
            <a:rPr lang="en-US" sz="1700" kern="1200"/>
            <a:t>Internationally used model </a:t>
          </a:r>
        </a:p>
      </dsp:txBody>
      <dsp:txXfrm>
        <a:off x="992199" y="5371061"/>
        <a:ext cx="5407284" cy="8590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E6F75-0BBA-4940-9B14-4D28066CACA2}">
      <dsp:nvSpPr>
        <dsp:cNvPr id="0" name=""/>
        <dsp:cNvSpPr/>
      </dsp:nvSpPr>
      <dsp:spPr>
        <a:xfrm>
          <a:off x="870923" y="3920"/>
          <a:ext cx="2315154" cy="1389092"/>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Early Psychosis Program</a:t>
          </a:r>
        </a:p>
      </dsp:txBody>
      <dsp:txXfrm>
        <a:off x="870923" y="3920"/>
        <a:ext cx="2315154" cy="1389092"/>
      </dsp:txXfrm>
    </dsp:sp>
    <dsp:sp modelId="{3AC0C508-35DC-47E7-A4F8-AC43CF7C2380}">
      <dsp:nvSpPr>
        <dsp:cNvPr id="0" name=""/>
        <dsp:cNvSpPr/>
      </dsp:nvSpPr>
      <dsp:spPr>
        <a:xfrm>
          <a:off x="3417593" y="3920"/>
          <a:ext cx="2315154" cy="1389092"/>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Community Mental Health Programs</a:t>
          </a:r>
        </a:p>
      </dsp:txBody>
      <dsp:txXfrm>
        <a:off x="3417593" y="3920"/>
        <a:ext cx="2315154" cy="1389092"/>
      </dsp:txXfrm>
    </dsp:sp>
    <dsp:sp modelId="{31987667-FD40-40CF-AB3B-9D431B1734C8}">
      <dsp:nvSpPr>
        <dsp:cNvPr id="0" name=""/>
        <dsp:cNvSpPr/>
      </dsp:nvSpPr>
      <dsp:spPr>
        <a:xfrm>
          <a:off x="870923" y="1624528"/>
          <a:ext cx="2315154" cy="1389092"/>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Unemployed Veterans with PTSD</a:t>
          </a:r>
        </a:p>
      </dsp:txBody>
      <dsp:txXfrm>
        <a:off x="870923" y="1624528"/>
        <a:ext cx="2315154" cy="1389092"/>
      </dsp:txXfrm>
    </dsp:sp>
    <dsp:sp modelId="{AABEE61D-9F6F-4AD5-BD35-79654933120F}">
      <dsp:nvSpPr>
        <dsp:cNvPr id="0" name=""/>
        <dsp:cNvSpPr/>
      </dsp:nvSpPr>
      <dsp:spPr>
        <a:xfrm>
          <a:off x="3417593" y="1624528"/>
          <a:ext cx="2315154" cy="1389092"/>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SSDI Recipients</a:t>
          </a:r>
        </a:p>
      </dsp:txBody>
      <dsp:txXfrm>
        <a:off x="3417593" y="1624528"/>
        <a:ext cx="2315154" cy="1389092"/>
      </dsp:txXfrm>
    </dsp:sp>
    <dsp:sp modelId="{17206127-C681-45F6-B554-D0CCB15181CB}">
      <dsp:nvSpPr>
        <dsp:cNvPr id="0" name=""/>
        <dsp:cNvSpPr/>
      </dsp:nvSpPr>
      <dsp:spPr>
        <a:xfrm>
          <a:off x="870923" y="3245136"/>
          <a:ext cx="2315154" cy="1389092"/>
        </a:xfrm>
        <a:prstGeom prst="rect">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High Need and Frequently Hospitalized Clients</a:t>
          </a:r>
        </a:p>
      </dsp:txBody>
      <dsp:txXfrm>
        <a:off x="870923" y="3245136"/>
        <a:ext cx="2315154" cy="1389092"/>
      </dsp:txXfrm>
    </dsp:sp>
    <dsp:sp modelId="{FF3506BA-C3EE-4D02-B968-924A44A76791}">
      <dsp:nvSpPr>
        <dsp:cNvPr id="0" name=""/>
        <dsp:cNvSpPr/>
      </dsp:nvSpPr>
      <dsp:spPr>
        <a:xfrm>
          <a:off x="3417593" y="3245136"/>
          <a:ext cx="2315154" cy="1389092"/>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Mental Health Clients with Justice Involvement</a:t>
          </a:r>
        </a:p>
      </dsp:txBody>
      <dsp:txXfrm>
        <a:off x="3417593" y="3245136"/>
        <a:ext cx="2315154" cy="1389092"/>
      </dsp:txXfrm>
    </dsp:sp>
    <dsp:sp modelId="{614911E9-B929-4233-88ED-A37680218975}">
      <dsp:nvSpPr>
        <dsp:cNvPr id="0" name=""/>
        <dsp:cNvSpPr/>
      </dsp:nvSpPr>
      <dsp:spPr>
        <a:xfrm>
          <a:off x="870923" y="4865744"/>
          <a:ext cx="2315154" cy="1389092"/>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Case Management Clients</a:t>
          </a:r>
        </a:p>
      </dsp:txBody>
      <dsp:txXfrm>
        <a:off x="870923" y="4865744"/>
        <a:ext cx="2315154" cy="1389092"/>
      </dsp:txXfrm>
    </dsp:sp>
    <dsp:sp modelId="{FF174DF4-527F-4E01-836A-87226EE011E4}">
      <dsp:nvSpPr>
        <dsp:cNvPr id="0" name=""/>
        <dsp:cNvSpPr/>
      </dsp:nvSpPr>
      <dsp:spPr>
        <a:xfrm>
          <a:off x="3417593" y="4865744"/>
          <a:ext cx="2315154" cy="1389092"/>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And many more </a:t>
          </a:r>
        </a:p>
      </dsp:txBody>
      <dsp:txXfrm>
        <a:off x="3417593" y="4865744"/>
        <a:ext cx="2315154" cy="13890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07BE7-A82D-4F2B-97B8-3A013937CEC6}">
      <dsp:nvSpPr>
        <dsp:cNvPr id="0" name=""/>
        <dsp:cNvSpPr/>
      </dsp:nvSpPr>
      <dsp:spPr>
        <a:xfrm>
          <a:off x="0" y="38843"/>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Mainstream job in community</a:t>
          </a:r>
        </a:p>
      </dsp:txBody>
      <dsp:txXfrm>
        <a:off x="26273" y="65116"/>
        <a:ext cx="10991275" cy="485654"/>
      </dsp:txXfrm>
    </dsp:sp>
    <dsp:sp modelId="{236036ED-A413-4D3E-9827-840CDA908EA5}">
      <dsp:nvSpPr>
        <dsp:cNvPr id="0" name=""/>
        <dsp:cNvSpPr/>
      </dsp:nvSpPr>
      <dsp:spPr>
        <a:xfrm>
          <a:off x="0" y="643283"/>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Pays at least minimum wage</a:t>
          </a:r>
        </a:p>
      </dsp:txBody>
      <dsp:txXfrm>
        <a:off x="26273" y="669556"/>
        <a:ext cx="10991275" cy="485654"/>
      </dsp:txXfrm>
    </dsp:sp>
    <dsp:sp modelId="{174A5692-41A8-4F06-A4EB-842FCF8B8772}">
      <dsp:nvSpPr>
        <dsp:cNvPr id="0" name=""/>
        <dsp:cNvSpPr/>
      </dsp:nvSpPr>
      <dsp:spPr>
        <a:xfrm>
          <a:off x="0" y="1247724"/>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Work setting is integrated with people living with or without disabilities</a:t>
          </a:r>
        </a:p>
      </dsp:txBody>
      <dsp:txXfrm>
        <a:off x="26273" y="1273997"/>
        <a:ext cx="10991275" cy="485654"/>
      </dsp:txXfrm>
    </dsp:sp>
    <dsp:sp modelId="{EFE70029-BD41-447F-892F-75CE73560CE4}">
      <dsp:nvSpPr>
        <dsp:cNvPr id="0" name=""/>
        <dsp:cNvSpPr/>
      </dsp:nvSpPr>
      <dsp:spPr>
        <a:xfrm>
          <a:off x="0" y="1852164"/>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Service agency provides ongoing support</a:t>
          </a:r>
        </a:p>
      </dsp:txBody>
      <dsp:txXfrm>
        <a:off x="26273" y="1878437"/>
        <a:ext cx="10991275" cy="485654"/>
      </dsp:txXfrm>
    </dsp:sp>
    <dsp:sp modelId="{617AEF35-491E-46F6-B886-2BBEFB2FDAC4}">
      <dsp:nvSpPr>
        <dsp:cNvPr id="0" name=""/>
        <dsp:cNvSpPr/>
      </dsp:nvSpPr>
      <dsp:spPr>
        <a:xfrm>
          <a:off x="0" y="2456604"/>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Intended for people with most severe disabilities</a:t>
          </a:r>
        </a:p>
      </dsp:txBody>
      <dsp:txXfrm>
        <a:off x="26273" y="2482877"/>
        <a:ext cx="10991275" cy="485654"/>
      </dsp:txXfrm>
    </dsp:sp>
    <dsp:sp modelId="{8834E903-CD47-4E45-979A-85D4C254D69F}">
      <dsp:nvSpPr>
        <dsp:cNvPr id="0" name=""/>
        <dsp:cNvSpPr/>
      </dsp:nvSpPr>
      <dsp:spPr>
        <a:xfrm>
          <a:off x="0" y="3061044"/>
          <a:ext cx="11043821" cy="5382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Possibility of career advancement</a:t>
          </a:r>
        </a:p>
      </dsp:txBody>
      <dsp:txXfrm>
        <a:off x="26273" y="3087317"/>
        <a:ext cx="10991275" cy="4856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9DE6B-B155-4B0F-BCA5-FEE5498C3C6F}">
      <dsp:nvSpPr>
        <dsp:cNvPr id="0" name=""/>
        <dsp:cNvSpPr/>
      </dsp:nvSpPr>
      <dsp:spPr>
        <a:xfrm>
          <a:off x="0" y="93621"/>
          <a:ext cx="6986726" cy="10003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Currently have 14 sites with 21 programs</a:t>
          </a:r>
        </a:p>
      </dsp:txBody>
      <dsp:txXfrm>
        <a:off x="48833" y="142454"/>
        <a:ext cx="6889060" cy="902684"/>
      </dsp:txXfrm>
    </dsp:sp>
    <dsp:sp modelId="{1C937643-5E6B-44E0-8CE9-2397FCC7B59D}">
      <dsp:nvSpPr>
        <dsp:cNvPr id="0" name=""/>
        <dsp:cNvSpPr/>
      </dsp:nvSpPr>
      <dsp:spPr>
        <a:xfrm>
          <a:off x="0" y="1148691"/>
          <a:ext cx="6986726" cy="1000350"/>
        </a:xfrm>
        <a:prstGeom prst="roundRect">
          <a:avLst/>
        </a:prstGeom>
        <a:solidFill>
          <a:schemeClr val="accent2">
            <a:hueOff val="-167625"/>
            <a:satOff val="-1932"/>
            <a:lumOff val="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IPS is in all VR Regions</a:t>
          </a:r>
        </a:p>
      </dsp:txBody>
      <dsp:txXfrm>
        <a:off x="48833" y="1197524"/>
        <a:ext cx="6889060" cy="902684"/>
      </dsp:txXfrm>
    </dsp:sp>
    <dsp:sp modelId="{8398E42D-BB6C-4AF9-AC0F-AEC04B1E34B1}">
      <dsp:nvSpPr>
        <dsp:cNvPr id="0" name=""/>
        <dsp:cNvSpPr/>
      </dsp:nvSpPr>
      <dsp:spPr>
        <a:xfrm>
          <a:off x="0" y="2203761"/>
          <a:ext cx="6986726" cy="1000350"/>
        </a:xfrm>
        <a:prstGeom prst="roundRect">
          <a:avLst/>
        </a:prstGeom>
        <a:solidFill>
          <a:schemeClr val="accent2">
            <a:hueOff val="-335249"/>
            <a:satOff val="-3863"/>
            <a:lumOff val="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Last fiscal year, the agencies served 1,096 individuals with an average wage of $10.84 and an average number of hours worked per week of 30.5.  </a:t>
          </a:r>
        </a:p>
      </dsp:txBody>
      <dsp:txXfrm>
        <a:off x="48833" y="2252594"/>
        <a:ext cx="6889060" cy="902684"/>
      </dsp:txXfrm>
    </dsp:sp>
    <dsp:sp modelId="{A4F18D68-7704-4C27-9299-47761D6DC082}">
      <dsp:nvSpPr>
        <dsp:cNvPr id="0" name=""/>
        <dsp:cNvSpPr/>
      </dsp:nvSpPr>
      <dsp:spPr>
        <a:xfrm>
          <a:off x="0" y="3258831"/>
          <a:ext cx="6986726" cy="1000350"/>
        </a:xfrm>
        <a:prstGeom prst="roundRect">
          <a:avLst/>
        </a:prstGeom>
        <a:solidFill>
          <a:schemeClr val="accent2">
            <a:hueOff val="-502874"/>
            <a:satOff val="-5795"/>
            <a:lumOff val="1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FEPI, Healthy Transitions, CHR-P, and Juvenile Justice Reform grant programs help young adults find employment and/or education </a:t>
          </a:r>
        </a:p>
      </dsp:txBody>
      <dsp:txXfrm>
        <a:off x="48833" y="3307664"/>
        <a:ext cx="6889060" cy="902684"/>
      </dsp:txXfrm>
    </dsp:sp>
    <dsp:sp modelId="{8249A5D3-6762-4C56-B816-9BF6D6B142EB}">
      <dsp:nvSpPr>
        <dsp:cNvPr id="0" name=""/>
        <dsp:cNvSpPr/>
      </dsp:nvSpPr>
      <dsp:spPr>
        <a:xfrm>
          <a:off x="0" y="4313901"/>
          <a:ext cx="6986726" cy="1000350"/>
        </a:xfrm>
        <a:prstGeom prst="roundRect">
          <a:avLst/>
        </a:prstGeom>
        <a:solidFill>
          <a:schemeClr val="accent2">
            <a:hueOff val="-670499"/>
            <a:satOff val="-7726"/>
            <a:lumOff val="172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Two agencies were a part of a national Social Security Administration study</a:t>
          </a:r>
        </a:p>
      </dsp:txBody>
      <dsp:txXfrm>
        <a:off x="48833" y="4362734"/>
        <a:ext cx="6889060" cy="902684"/>
      </dsp:txXfrm>
    </dsp:sp>
    <dsp:sp modelId="{3E6DC95F-8877-4EEF-9B37-C9CD5D31E5E0}">
      <dsp:nvSpPr>
        <dsp:cNvPr id="0" name=""/>
        <dsp:cNvSpPr/>
      </dsp:nvSpPr>
      <dsp:spPr>
        <a:xfrm>
          <a:off x="0" y="5368971"/>
          <a:ext cx="6986726" cy="1000350"/>
        </a:xfrm>
        <a:prstGeom prst="roundRect">
          <a:avLst/>
        </a:prstGeom>
        <a:solidFill>
          <a:schemeClr val="accent2">
            <a:hueOff val="-838123"/>
            <a:satOff val="-9658"/>
            <a:lumOff val="21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Tennessee is a member of the International IPS Learning Community </a:t>
          </a:r>
        </a:p>
      </dsp:txBody>
      <dsp:txXfrm>
        <a:off x="48833" y="5417804"/>
        <a:ext cx="6889060" cy="90268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B699B-EFE6-4C64-A810-D97EF7305DA3}" type="datetimeFigureOut">
              <a:rPr lang="en-US" smtClean="0"/>
              <a:t>8/13/2021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EE431-3C93-4A47-933E-B510736A36BB}" type="slidenum">
              <a:rPr lang="en-US" smtClean="0"/>
              <a:t>‹#›</a:t>
            </a:fld>
            <a:endParaRPr lang="en-US"/>
          </a:p>
        </p:txBody>
      </p:sp>
    </p:spTree>
    <p:extLst>
      <p:ext uri="{BB962C8B-B14F-4D97-AF65-F5344CB8AC3E}">
        <p14:creationId xmlns:p14="http://schemas.microsoft.com/office/powerpoint/2010/main" val="2730813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1</a:t>
            </a:fld>
            <a:endParaRPr lang="en-US"/>
          </a:p>
        </p:txBody>
      </p:sp>
    </p:spTree>
    <p:extLst>
      <p:ext uri="{BB962C8B-B14F-4D97-AF65-F5344CB8AC3E}">
        <p14:creationId xmlns:p14="http://schemas.microsoft.com/office/powerpoint/2010/main" val="318280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10</a:t>
            </a:fld>
            <a:endParaRPr lang="en-US"/>
          </a:p>
        </p:txBody>
      </p:sp>
    </p:spTree>
    <p:extLst>
      <p:ext uri="{BB962C8B-B14F-4D97-AF65-F5344CB8AC3E}">
        <p14:creationId xmlns:p14="http://schemas.microsoft.com/office/powerpoint/2010/main" val="497796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11</a:t>
            </a:fld>
            <a:endParaRPr lang="en-US"/>
          </a:p>
        </p:txBody>
      </p:sp>
    </p:spTree>
    <p:extLst>
      <p:ext uri="{BB962C8B-B14F-4D97-AF65-F5344CB8AC3E}">
        <p14:creationId xmlns:p14="http://schemas.microsoft.com/office/powerpoint/2010/main" val="2049521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12</a:t>
            </a:fld>
            <a:endParaRPr lang="en-US"/>
          </a:p>
        </p:txBody>
      </p:sp>
    </p:spTree>
    <p:extLst>
      <p:ext uri="{BB962C8B-B14F-4D97-AF65-F5344CB8AC3E}">
        <p14:creationId xmlns:p14="http://schemas.microsoft.com/office/powerpoint/2010/main" val="154358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13</a:t>
            </a:fld>
            <a:endParaRPr lang="en-US"/>
          </a:p>
        </p:txBody>
      </p:sp>
    </p:spTree>
    <p:extLst>
      <p:ext uri="{BB962C8B-B14F-4D97-AF65-F5344CB8AC3E}">
        <p14:creationId xmlns:p14="http://schemas.microsoft.com/office/powerpoint/2010/main" val="1924152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#1:</a:t>
            </a:r>
            <a:r>
              <a:rPr lang="en-US" dirty="0">
                <a:effectLst/>
                <a:latin typeface="Calibri" panose="020F0502020204030204" pitchFamily="34" charset="0"/>
                <a:ea typeface="Calibri" panose="020F0502020204030204" pitchFamily="34" charset="0"/>
                <a:cs typeface="Times New Roman" panose="02020603050405020304" pitchFamily="18" charset="0"/>
              </a:rPr>
              <a:t> IPS Specialists assist clients in finding jobs based on the clients’ preferences. IPS Specialists work to get to know clients by completing a career profile to learn about skills and interests to individualize the job search. The career profile allows the IPS Specialist to get to know the client. It asks about short-term and long-term employment goals, as well as work, legal, substance use, and mental health histories. This allows IPS Specialists to tailor the job search to the specific client. The IPS model also stresses diversity of employers and jobs. Seeing a lot of diversity is usually evidence that the IPS Specialists are connecting clients to jobs that are specific to the clients’ interests and not just what is readily available. IPS Specialists and clients discuss disclosure prior to the job search. The client can express if they want the IPS Specialist to share information about him or her with the employer, and if so, the client is able to determine what is ok to share. Disclosure forms are available for IPS Specialists to complete with clients that assist in explaining what disclosure is and why it is important. We highly recommend that IPS Specialists provide examples of disclosure and how it may be used during the search phase. This allows clients to make informed decisions about how they want their IPS Specialist to handle sensitive information such as mental health, legal history, or substance use.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14</a:t>
            </a:fld>
            <a:endParaRPr lang="en-US"/>
          </a:p>
        </p:txBody>
      </p:sp>
    </p:spTree>
    <p:extLst>
      <p:ext uri="{BB962C8B-B14F-4D97-AF65-F5344CB8AC3E}">
        <p14:creationId xmlns:p14="http://schemas.microsoft.com/office/powerpoint/2010/main" val="3520878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#2:</a:t>
            </a:r>
            <a:r>
              <a:rPr lang="en-US" dirty="0">
                <a:effectLst/>
                <a:latin typeface="Calibri" panose="020F0502020204030204" pitchFamily="34" charset="0"/>
                <a:ea typeface="Calibri" panose="020F0502020204030204" pitchFamily="34" charset="0"/>
                <a:cs typeface="Times New Roman" panose="02020603050405020304" pitchFamily="18" charset="0"/>
              </a:rPr>
              <a:t> IPS believes that there should be zero exclusion from services because work is part of the recovery process. This means that anyone expressing an interest in working can utilize services regardless of mental health symptoms, substance use, or perceived readiness. Most factors used to screen consumers, especially standardized tests, do not do very well in predicting who can work, and clinicians are not very accurate in picking out who is not ready, either. Work is often a significant motivator for people and allows individuals to feel valuable and included in their communities. IPS subscribes to the idea that everyone deserves a chance to work, regardless of history or background. So, for example, a client shares that she uses substances on the weekends. The IPS Specialist would be able to keep this in mind when job searching to potentially find a job that the client could work during the week. She may then naturally decide to reduce substance use or manage symptoms in order to maintain employment.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15</a:t>
            </a:fld>
            <a:endParaRPr lang="en-US"/>
          </a:p>
        </p:txBody>
      </p:sp>
    </p:spTree>
    <p:extLst>
      <p:ext uri="{BB962C8B-B14F-4D97-AF65-F5344CB8AC3E}">
        <p14:creationId xmlns:p14="http://schemas.microsoft.com/office/powerpoint/2010/main" val="3836187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#3: </a:t>
            </a:r>
            <a:r>
              <a:rPr lang="en-US" dirty="0">
                <a:effectLst/>
                <a:latin typeface="Calibri" panose="020F0502020204030204" pitchFamily="34" charset="0"/>
                <a:ea typeface="Calibri" panose="020F0502020204030204" pitchFamily="34" charset="0"/>
                <a:cs typeface="Times New Roman" panose="02020603050405020304" pitchFamily="18" charset="0"/>
              </a:rPr>
              <a:t>Competitive employment per the IPS model is a job in the community that anyone can apply for and pays at least minimum wage.  The wage should not be less than the normal wage (and level of benefits) paid for the same work performed by people who do not have a mental illness.  The duration of the job is determined by the needs of the business, rather than the employment program.  Part-time jobs and seasonal jobs that are part of the regular labor market are considered competitive.  Positions for “peers” are also competitive because a lived experience of mental illness is required for these positions. IPS does not prefer steering clients toward vocational programs which use stepwise approaches with preparation, like skills training or transitional employment, as they have not proved as effective in helping people achieve competitive employment.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16</a:t>
            </a:fld>
            <a:endParaRPr lang="en-US"/>
          </a:p>
        </p:txBody>
      </p:sp>
    </p:spTree>
    <p:extLst>
      <p:ext uri="{BB962C8B-B14F-4D97-AF65-F5344CB8AC3E}">
        <p14:creationId xmlns:p14="http://schemas.microsoft.com/office/powerpoint/2010/main" val="1977080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#4: </a:t>
            </a:r>
            <a:r>
              <a:rPr lang="en-US" dirty="0">
                <a:effectLst/>
                <a:latin typeface="Calibri" panose="020F0502020204030204" pitchFamily="34" charset="0"/>
                <a:ea typeface="Calibri" panose="020F0502020204030204" pitchFamily="34" charset="0"/>
                <a:cs typeface="Times New Roman" panose="02020603050405020304" pitchFamily="18" charset="0"/>
              </a:rPr>
              <a:t>IPS should be integrated with the mental health treatment team. IPS Specialists work with the treatment team members, such as case managers, therapists, and VR counselors to provide wrap around support. This allows the IPS specialist to be able to focus on employment goals, which leads to greater success. Open communication with the treatment team also allows for ideas to be shared, successes to be celebrated, and barriers to be addressed quickly and appropriately.</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Story about side effects (sweating)</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17</a:t>
            </a:fld>
            <a:endParaRPr lang="en-US"/>
          </a:p>
        </p:txBody>
      </p:sp>
    </p:spTree>
    <p:extLst>
      <p:ext uri="{BB962C8B-B14F-4D97-AF65-F5344CB8AC3E}">
        <p14:creationId xmlns:p14="http://schemas.microsoft.com/office/powerpoint/2010/main" val="284437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#5: </a:t>
            </a:r>
            <a:r>
              <a:rPr lang="en-US" dirty="0">
                <a:effectLst/>
                <a:latin typeface="Calibri" panose="020F0502020204030204" pitchFamily="34" charset="0"/>
                <a:ea typeface="Calibri" panose="020F0502020204030204" pitchFamily="34" charset="0"/>
                <a:cs typeface="Times New Roman" panose="02020603050405020304" pitchFamily="18" charset="0"/>
              </a:rPr>
              <a:t>IPS Specialists work with clients to obtain personalized benefits planning. IPS Specialists refer clients to a benefits counselor or certified work incentives coordinator to discuss social security benefits. Benefits such as SNAP, housing, and government insurance plans are also considered. The goal is for individuals to be able to make an informed decision about what work should look like for their unique situation. IPS Specialists assist clients in continuing this relationship over time to ensure wages are reported appropriately, to access information on work incentives, and to learn how changes in hours or wages may affect benefits.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18</a:t>
            </a:fld>
            <a:endParaRPr lang="en-US"/>
          </a:p>
        </p:txBody>
      </p:sp>
    </p:spTree>
    <p:extLst>
      <p:ext uri="{BB962C8B-B14F-4D97-AF65-F5344CB8AC3E}">
        <p14:creationId xmlns:p14="http://schemas.microsoft.com/office/powerpoint/2010/main" val="3693768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#6: </a:t>
            </a:r>
            <a:r>
              <a:rPr lang="en-US" dirty="0">
                <a:effectLst/>
                <a:latin typeface="Calibri" panose="020F0502020204030204" pitchFamily="34" charset="0"/>
                <a:ea typeface="Calibri" panose="020F0502020204030204" pitchFamily="34" charset="0"/>
                <a:cs typeface="Times New Roman" panose="02020603050405020304" pitchFamily="18" charset="0"/>
              </a:rPr>
              <a:t>IPS encourages rapid job search. There are no pre-employment assessments or requirements that must be completed prior to finding employment. When an individual expresses interest in working, the IPS Specialist works to begin looking for a job based on the client’s preferences within the first month of services. Requiring too much paperwork or too many assessments at the beginning of services may become frustrating and result in individuals dropping out of IPS services or losing engagement with IPS Specialists. “Striking while the iron is hot” is based on the idea that individuals are more likely to stick with IPS services if IPS Specialists are working quickly to reach the goal of getting a job.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19</a:t>
            </a:fld>
            <a:endParaRPr lang="en-US"/>
          </a:p>
        </p:txBody>
      </p:sp>
    </p:spTree>
    <p:extLst>
      <p:ext uri="{BB962C8B-B14F-4D97-AF65-F5344CB8AC3E}">
        <p14:creationId xmlns:p14="http://schemas.microsoft.com/office/powerpoint/2010/main" val="144278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2</a:t>
            </a:fld>
            <a:endParaRPr lang="en-US"/>
          </a:p>
        </p:txBody>
      </p:sp>
    </p:spTree>
    <p:extLst>
      <p:ext uri="{BB962C8B-B14F-4D97-AF65-F5344CB8AC3E}">
        <p14:creationId xmlns:p14="http://schemas.microsoft.com/office/powerpoint/2010/main" val="3492484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60404"/>
          </a:xfrm>
        </p:spPr>
        <p:txBody>
          <a:bodyPr/>
          <a:lstStyle/>
          <a:p>
            <a:r>
              <a:rPr lang="en-US" sz="1000" b="1" dirty="0">
                <a:effectLst/>
                <a:latin typeface="Calibri" panose="020F0502020204030204" pitchFamily="34" charset="0"/>
                <a:ea typeface="Calibri" panose="020F0502020204030204" pitchFamily="34" charset="0"/>
                <a:cs typeface="Times New Roman" panose="02020603050405020304" pitchFamily="18" charset="0"/>
              </a:rPr>
              <a:t>#7: </a:t>
            </a:r>
            <a:r>
              <a:rPr lang="en-US" sz="1000" dirty="0">
                <a:effectLst/>
                <a:latin typeface="Calibri" panose="020F0502020204030204" pitchFamily="34" charset="0"/>
                <a:ea typeface="Calibri" panose="020F0502020204030204" pitchFamily="34" charset="0"/>
                <a:cs typeface="Times New Roman" panose="02020603050405020304" pitchFamily="18" charset="0"/>
              </a:rPr>
              <a:t>IPS includes a job development method called “Three Cups of Tea”. This method is adapted from the book </a:t>
            </a:r>
            <a:r>
              <a:rPr lang="en-US" sz="1000" u="sng" dirty="0">
                <a:effectLst/>
                <a:latin typeface="Calibri" panose="020F0502020204030204" pitchFamily="34" charset="0"/>
                <a:ea typeface="Calibri" panose="020F0502020204030204" pitchFamily="34" charset="0"/>
                <a:cs typeface="Times New Roman" panose="02020603050405020304" pitchFamily="18" charset="0"/>
              </a:rPr>
              <a:t>Three Cups of Tea</a:t>
            </a:r>
            <a:r>
              <a:rPr lang="en-US" sz="1000" dirty="0">
                <a:effectLst/>
                <a:latin typeface="Calibri" panose="020F0502020204030204" pitchFamily="34" charset="0"/>
                <a:ea typeface="Calibri" panose="020F0502020204030204" pitchFamily="34" charset="0"/>
                <a:cs typeface="Times New Roman" panose="02020603050405020304" pitchFamily="18" charset="0"/>
              </a:rPr>
              <a:t> based on Greg Mortenson’s experiences and shares the idea that it takes multiple face-to-face conversations to build a relationship. In IPS supported employment, the initial focus is on learning about the workplace and business needs of each employer. By doing that, IPS specialists become a resource to employers for introducing qualified candidates. IPS specialists help their clients by making better recommendations about potential places to work. Employers begin to trust employment specialists through this process because the specialists demonstrate their desire to help the employer, and because they show that they are reliable by coming to the business on more than one occasion. IPS Specialists call these meetings “cups of tea”. The first cup involves the IPS Specialist reaching out in person to a hiring manager to ask to schedule a time to sit down and discuss more about the employer’s needs and interests. The IPS Specialist would then go back at the scheduled time for a second cup with some questions prepared to ask the employer, such as what the hiring manager enjoys about the company or what kind of positions are offered at this employer. The third cup would consist of the IPS Specialist returning to thank the employer for his or her time. This would be a good time to discuss a client that may be interested. Sometimes, an IPS Specialist finds that the employer may not be a good fit for a client after the second cup, so the third cup would then be thanking the employer and discussing how to continue this relationship. Agencies in TN have become very creative in ways of completing third cups. Most IPS Specialists will provide a written thank you card expressing gratitude for the time the hiring manager set aside to talk with the specialist. IPS Specialists should average 6 contacts per week with hiring managers to build and maintain relationships. There is a learning curve for job development, and it takes time to learn how to do it efficiently. IPS Specialists may attempt to meet with 10 employers but are only able to speak with 4 hiring managers. This is time-consuming but is ultimately going to be worth it in the end as those 4 contacts may develop into great relationships. IPS Specialists are required to spend 65% or more of their time in the community. This largely factors into that community time as job development takes a significant amount of time from the IPS Specialist’s schedule.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20</a:t>
            </a:fld>
            <a:endParaRPr lang="en-US"/>
          </a:p>
        </p:txBody>
      </p:sp>
    </p:spTree>
    <p:extLst>
      <p:ext uri="{BB962C8B-B14F-4D97-AF65-F5344CB8AC3E}">
        <p14:creationId xmlns:p14="http://schemas.microsoft.com/office/powerpoint/2010/main" val="201619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#8: </a:t>
            </a:r>
            <a:r>
              <a:rPr lang="en-US" dirty="0">
                <a:effectLst/>
                <a:latin typeface="Calibri" panose="020F0502020204030204" pitchFamily="34" charset="0"/>
                <a:ea typeface="Calibri" panose="020F0502020204030204" pitchFamily="34" charset="0"/>
                <a:cs typeface="Times New Roman" panose="02020603050405020304" pitchFamily="18" charset="0"/>
              </a:rPr>
              <a:t>IPS Specialists provide time-unlimited follow along support while the client is working. These supports are individualized and continue for as long as the client needs and requests them. The job development method we just discussed provides the IPS Specialist the ability to provide support in the workplace and to the employer as well since a relationship with the employer has already been developed. Time-unlimited support is based on the idea that individuals will be able to retain employment once employment is achieved. Supports can vary widely based on the client’s needs. Some examples include accompanying clients on the bus to learn the route, assisting with wage reporting or communicating with benefits counselors, or utilizing treatment team members for building and practicing workplace coping skills. IPS also emphasizes utilizing natural supports during this phase and incorporating them into support plans as much as the client wants. Support plans are completed and revised throughout this time to ensure the client is getting the most out of support services. IPS Specialists follow guidelines around meeting with clients within the week before starting a job, within 3 days after the job start, weekly for the first month, and at least monthly for a year or more. These guidelines are based on research and evidence, but ultimately IPS Specialists will discuss what kind of support each person may need and tailor these guidelines based on client-choice. </a:t>
            </a:r>
          </a:p>
          <a:p>
            <a:endParaRPr lang="en-US" dirty="0"/>
          </a:p>
        </p:txBody>
      </p:sp>
      <p:sp>
        <p:nvSpPr>
          <p:cNvPr id="4" name="Slide Number Placeholder 3"/>
          <p:cNvSpPr>
            <a:spLocks noGrp="1"/>
          </p:cNvSpPr>
          <p:nvPr>
            <p:ph type="sldNum" sz="quarter" idx="5"/>
          </p:nvPr>
        </p:nvSpPr>
        <p:spPr/>
        <p:txBody>
          <a:bodyPr/>
          <a:lstStyle/>
          <a:p>
            <a:fld id="{8A4EE431-3C93-4A47-933E-B510736A36BB}" type="slidenum">
              <a:rPr lang="en-US" smtClean="0"/>
              <a:t>21</a:t>
            </a:fld>
            <a:endParaRPr lang="en-US"/>
          </a:p>
        </p:txBody>
      </p:sp>
    </p:spTree>
    <p:extLst>
      <p:ext uri="{BB962C8B-B14F-4D97-AF65-F5344CB8AC3E}">
        <p14:creationId xmlns:p14="http://schemas.microsoft.com/office/powerpoint/2010/main" val="1144160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22</a:t>
            </a:fld>
            <a:endParaRPr lang="en-US"/>
          </a:p>
        </p:txBody>
      </p:sp>
    </p:spTree>
    <p:extLst>
      <p:ext uri="{BB962C8B-B14F-4D97-AF65-F5344CB8AC3E}">
        <p14:creationId xmlns:p14="http://schemas.microsoft.com/office/powerpoint/2010/main" val="1983929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23</a:t>
            </a:fld>
            <a:endParaRPr lang="en-US"/>
          </a:p>
        </p:txBody>
      </p:sp>
    </p:spTree>
    <p:extLst>
      <p:ext uri="{BB962C8B-B14F-4D97-AF65-F5344CB8AC3E}">
        <p14:creationId xmlns:p14="http://schemas.microsoft.com/office/powerpoint/2010/main" val="1648616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24</a:t>
            </a:fld>
            <a:endParaRPr lang="en-US"/>
          </a:p>
        </p:txBody>
      </p:sp>
    </p:spTree>
    <p:extLst>
      <p:ext uri="{BB962C8B-B14F-4D97-AF65-F5344CB8AC3E}">
        <p14:creationId xmlns:p14="http://schemas.microsoft.com/office/powerpoint/2010/main" val="304608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IPS stands for Individual Placement and Support. This model of supported employment in unique because it is evidence-based. </a:t>
            </a:r>
          </a:p>
          <a:p>
            <a:r>
              <a:rPr lang="en-US" dirty="0"/>
              <a:t>It was designed to assist individuals with severe mental illness find and maintain competitive, integrated employment. </a:t>
            </a:r>
          </a:p>
          <a:p>
            <a:r>
              <a:rPr lang="en-US" dirty="0"/>
              <a:t>The research originated from Dartmouth and all things IPS are now housed at the IPS Employment Center in New Hampshire.</a:t>
            </a:r>
          </a:p>
          <a:p>
            <a:r>
              <a:rPr lang="en-US" dirty="0"/>
              <a:t>There have been 27 research studies to date that back up the effectiveness of this model and prove that IPS services are 2-3 times more likely to result in successful outcomes than other employment methods. </a:t>
            </a:r>
          </a:p>
          <a:p>
            <a:r>
              <a:rPr lang="en-US" dirty="0"/>
              <a:t>Success of this model can be attributed to the IPS Practitioners belief that employment is a part of recovery and not a reward for recovery. </a:t>
            </a:r>
          </a:p>
        </p:txBody>
      </p:sp>
      <p:sp>
        <p:nvSpPr>
          <p:cNvPr id="4" name="Slide Number Placeholder 3"/>
          <p:cNvSpPr>
            <a:spLocks noGrp="1"/>
          </p:cNvSpPr>
          <p:nvPr>
            <p:ph type="sldNum" sz="quarter" idx="5"/>
          </p:nvPr>
        </p:nvSpPr>
        <p:spPr/>
        <p:txBody>
          <a:bodyPr/>
          <a:lstStyle/>
          <a:p>
            <a:fld id="{8A4EE431-3C93-4A47-933E-B510736A36BB}" type="slidenum">
              <a:rPr lang="en-US" smtClean="0"/>
              <a:t>3</a:t>
            </a:fld>
            <a:endParaRPr lang="en-US"/>
          </a:p>
        </p:txBody>
      </p:sp>
    </p:spTree>
    <p:extLst>
      <p:ext uri="{BB962C8B-B14F-4D97-AF65-F5344CB8AC3E}">
        <p14:creationId xmlns:p14="http://schemas.microsoft.com/office/powerpoint/2010/main" val="2649923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VIDEO</a:t>
            </a:r>
          </a:p>
        </p:txBody>
      </p:sp>
      <p:sp>
        <p:nvSpPr>
          <p:cNvPr id="4" name="Slide Number Placeholder 3"/>
          <p:cNvSpPr>
            <a:spLocks noGrp="1"/>
          </p:cNvSpPr>
          <p:nvPr>
            <p:ph type="sldNum" sz="quarter" idx="5"/>
          </p:nvPr>
        </p:nvSpPr>
        <p:spPr/>
        <p:txBody>
          <a:bodyPr/>
          <a:lstStyle/>
          <a:p>
            <a:fld id="{8A4EE431-3C93-4A47-933E-B510736A36BB}" type="slidenum">
              <a:rPr lang="en-US" smtClean="0"/>
              <a:t>4</a:t>
            </a:fld>
            <a:endParaRPr lang="en-US"/>
          </a:p>
        </p:txBody>
      </p:sp>
    </p:spTree>
    <p:extLst>
      <p:ext uri="{BB962C8B-B14F-4D97-AF65-F5344CB8AC3E}">
        <p14:creationId xmlns:p14="http://schemas.microsoft.com/office/powerpoint/2010/main" val="1818741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5</a:t>
            </a:fld>
            <a:endParaRPr lang="en-US"/>
          </a:p>
        </p:txBody>
      </p:sp>
    </p:spTree>
    <p:extLst>
      <p:ext uri="{BB962C8B-B14F-4D97-AF65-F5344CB8AC3E}">
        <p14:creationId xmlns:p14="http://schemas.microsoft.com/office/powerpoint/2010/main" val="3935445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6</a:t>
            </a:fld>
            <a:endParaRPr lang="en-US"/>
          </a:p>
        </p:txBody>
      </p:sp>
    </p:spTree>
    <p:extLst>
      <p:ext uri="{BB962C8B-B14F-4D97-AF65-F5344CB8AC3E}">
        <p14:creationId xmlns:p14="http://schemas.microsoft.com/office/powerpoint/2010/main" val="1699352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7</a:t>
            </a:fld>
            <a:endParaRPr lang="en-US"/>
          </a:p>
        </p:txBody>
      </p:sp>
    </p:spTree>
    <p:extLst>
      <p:ext uri="{BB962C8B-B14F-4D97-AF65-F5344CB8AC3E}">
        <p14:creationId xmlns:p14="http://schemas.microsoft.com/office/powerpoint/2010/main" val="2747186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8</a:t>
            </a:fld>
            <a:endParaRPr lang="en-US"/>
          </a:p>
        </p:txBody>
      </p:sp>
    </p:spTree>
    <p:extLst>
      <p:ext uri="{BB962C8B-B14F-4D97-AF65-F5344CB8AC3E}">
        <p14:creationId xmlns:p14="http://schemas.microsoft.com/office/powerpoint/2010/main" val="2144471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A4EE431-3C93-4A47-933E-B510736A36BB}" type="slidenum">
              <a:rPr lang="en-US" smtClean="0"/>
              <a:t>9</a:t>
            </a:fld>
            <a:endParaRPr lang="en-US"/>
          </a:p>
        </p:txBody>
      </p:sp>
    </p:spTree>
    <p:extLst>
      <p:ext uri="{BB962C8B-B14F-4D97-AF65-F5344CB8AC3E}">
        <p14:creationId xmlns:p14="http://schemas.microsoft.com/office/powerpoint/2010/main" val="159125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8/13/2021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24E39389-D342-42C9-A280-8ADE336DA885}" type="datetime1">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80732C-99B6-468D-8E86-54127C661C29}" type="datetime1">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6096AA6-1553-455E-A701-5DB89675312A}" type="datetime1">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2A427D05-0AAA-4191-8602-39A011BE220C}" type="datetime1">
              <a:rPr lang="en-US" smtClean="0"/>
              <a:t>8/13/2021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69B8012-90E5-4BF2-B13D-6DEC2EE5E086}" type="datetime1">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562E2D-C320-4C5E-98F1-D60DBA71A352}" type="datetime1">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6C99D-E4E2-4DDF-8629-131208CB18B0}" type="datetime1">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B420CF4-5FC9-46F3-B596-BE1F927BA2F1}" type="datetime1">
              <a:rPr lang="en-US" smtClean="0"/>
              <a:t>8/13/2021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F1ABFC0-89FE-4355-9E74-11DC57FEA97E}" type="datetime1">
              <a:rPr lang="en-US" smtClean="0"/>
              <a:t>8/13/2021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B5ED82-9221-4209-9FC6-897FECC94D85}" type="datetime1">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695C5F-8991-4788-8021-97F7E97CAA77}" type="datetime1">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 Standard">
    <p:spTree>
      <p:nvGrpSpPr>
        <p:cNvPr id="1" name=""/>
        <p:cNvGrpSpPr/>
        <p:nvPr/>
      </p:nvGrpSpPr>
      <p:grpSpPr>
        <a:xfrm>
          <a:off x="0" y="0"/>
          <a:ext cx="0" cy="0"/>
          <a:chOff x="0" y="0"/>
          <a:chExt cx="0" cy="0"/>
        </a:xfrm>
      </p:grpSpPr>
      <p:sp>
        <p:nvSpPr>
          <p:cNvPr id="3" name="Rectangle 2"/>
          <p:cNvSpPr/>
          <p:nvPr/>
        </p:nvSpPr>
        <p:spPr>
          <a:xfrm>
            <a:off x="0" y="3886200"/>
            <a:ext cx="12192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ctrTitle"/>
          </p:nvPr>
        </p:nvSpPr>
        <p:spPr>
          <a:xfrm>
            <a:off x="203200" y="4038642"/>
            <a:ext cx="11785600" cy="1422399"/>
          </a:xfrm>
        </p:spPr>
        <p:txBody>
          <a:bodyPr>
            <a:normAutofit/>
          </a:bodyPr>
          <a:lstStyle>
            <a:lvl1pPr algn="ctr">
              <a:defRPr sz="475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203200" y="5461001"/>
            <a:ext cx="11785600" cy="812800"/>
          </a:xfrm>
        </p:spPr>
        <p:txBody>
          <a:bodyPr anchor="ctr">
            <a:normAutofit/>
          </a:bodyPr>
          <a:lstStyle>
            <a:lvl1pPr marL="0" indent="0" algn="ctr">
              <a:buNone/>
              <a:defRPr sz="3333">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12192000" cy="457200"/>
          </a:xfrm>
        </p:spPr>
        <p:txBody>
          <a:bodyPr anchor="ctr">
            <a:normAutofit/>
          </a:bodyPr>
          <a:lstStyle>
            <a:lvl1pPr marL="0" indent="0" algn="ctr">
              <a:buNone/>
              <a:defRPr sz="1333"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1800" y="1090538"/>
            <a:ext cx="7757751" cy="2449817"/>
          </a:xfrm>
          <a:prstGeom prst="rect">
            <a:avLst/>
          </a:prstGeom>
        </p:spPr>
      </p:pic>
    </p:spTree>
    <p:extLst>
      <p:ext uri="{BB962C8B-B14F-4D97-AF65-F5344CB8AC3E}">
        <p14:creationId xmlns:p14="http://schemas.microsoft.com/office/powerpoint/2010/main" val="8125697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096000" y="0"/>
            <a:ext cx="6096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508000" y="2209801"/>
            <a:ext cx="5283200" cy="2235200"/>
          </a:xfrm>
        </p:spPr>
        <p:txBody>
          <a:bodyPr>
            <a:noAutofit/>
          </a:bodyPr>
          <a:lstStyle>
            <a:lvl1pPr marL="0" indent="0" algn="l">
              <a:defRPr sz="425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508000" y="5562600"/>
            <a:ext cx="5384800" cy="1117600"/>
          </a:xfrm>
        </p:spPr>
        <p:txBody>
          <a:bodyPr anchor="b">
            <a:normAutofit/>
          </a:bodyPr>
          <a:lstStyle>
            <a:lvl1pPr marL="0" indent="0">
              <a:buNone/>
              <a:defRPr sz="1333">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508000" y="4445001"/>
            <a:ext cx="5283200" cy="812800"/>
          </a:xfrm>
        </p:spPr>
        <p:txBody>
          <a:bodyPr>
            <a:normAutofit/>
          </a:bodyPr>
          <a:lstStyle>
            <a:lvl1pPr marL="0" indent="0">
              <a:buNone/>
              <a:defRPr sz="3333">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79" y="380999"/>
            <a:ext cx="5308598" cy="1676400"/>
          </a:xfrm>
          <a:prstGeom prst="rect">
            <a:avLst/>
          </a:prstGeom>
        </p:spPr>
      </p:pic>
    </p:spTree>
    <p:extLst>
      <p:ext uri="{BB962C8B-B14F-4D97-AF65-F5344CB8AC3E}">
        <p14:creationId xmlns:p14="http://schemas.microsoft.com/office/powerpoint/2010/main" val="730121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5" name="Rectangle 4"/>
          <p:cNvSpPr/>
          <p:nvPr/>
        </p:nvSpPr>
        <p:spPr>
          <a:xfrm>
            <a:off x="2730502" y="3874770"/>
            <a:ext cx="94615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7" name="Title 1"/>
          <p:cNvSpPr>
            <a:spLocks noGrp="1"/>
          </p:cNvSpPr>
          <p:nvPr>
            <p:ph type="ctrTitle"/>
          </p:nvPr>
        </p:nvSpPr>
        <p:spPr>
          <a:xfrm>
            <a:off x="2857502" y="3962400"/>
            <a:ext cx="91313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322319"/>
            <a:ext cx="3352800" cy="3352800"/>
          </a:xfrm>
          <a:prstGeom prst="rect">
            <a:avLst/>
          </a:prstGeom>
          <a:noFill/>
          <a:ln>
            <a:noFill/>
          </a:ln>
        </p:spPr>
      </p:pic>
    </p:spTree>
    <p:extLst>
      <p:ext uri="{BB962C8B-B14F-4D97-AF65-F5344CB8AC3E}">
        <p14:creationId xmlns:p14="http://schemas.microsoft.com/office/powerpoint/2010/main" val="2666205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03200" y="1143000"/>
            <a:ext cx="11785600" cy="5562600"/>
          </a:xfrm>
        </p:spPr>
        <p:txBody>
          <a:bodyPr>
            <a:normAutofit/>
          </a:bodyPr>
          <a:lstStyle>
            <a:lvl1pPr>
              <a:buClr>
                <a:schemeClr val="bg2"/>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225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4"/>
            <a:ext cx="11684000" cy="4958462"/>
          </a:xfrm>
        </p:spPr>
        <p:txBody>
          <a:bodyPr>
            <a:normAutofit/>
          </a:bodyPr>
          <a:lstStyle>
            <a:lvl1pPr>
              <a:buClr>
                <a:schemeClr val="bg2"/>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2"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3"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1350452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3"/>
            <a:ext cx="11684000" cy="4958465"/>
          </a:xfrm>
        </p:spPr>
        <p:txBody>
          <a:bodyPr>
            <a:normAutofit/>
          </a:bodyPr>
          <a:lstStyle>
            <a:lvl1pPr>
              <a:buClr>
                <a:srgbClr val="FF0F00"/>
              </a:buClr>
              <a:defRPr sz="2833">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41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167">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917">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5"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6"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3784143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ody - Orange">
    <p:spTree>
      <p:nvGrpSpPr>
        <p:cNvPr id="1" name=""/>
        <p:cNvGrpSpPr/>
        <p:nvPr/>
      </p:nvGrpSpPr>
      <p:grpSpPr>
        <a:xfrm>
          <a:off x="0" y="0"/>
          <a:ext cx="0" cy="0"/>
          <a:chOff x="0" y="0"/>
          <a:chExt cx="0" cy="0"/>
        </a:xfrm>
      </p:grpSpPr>
      <p:sp>
        <p:nvSpPr>
          <p:cNvPr id="12" name="Rectangle 11"/>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3"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304800" y="1193803"/>
            <a:ext cx="11684000" cy="4958465"/>
          </a:xfrm>
        </p:spPr>
        <p:txBody>
          <a:bodyPr>
            <a:normAutofit/>
          </a:bodyPr>
          <a:lstStyle>
            <a:lvl1pPr>
              <a:buClr>
                <a:schemeClr val="accent3"/>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p:nvSpPr>
        <p:spPr>
          <a:xfrm>
            <a:off x="0" y="990602"/>
            <a:ext cx="12192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5"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6"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1604121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3"/>
            <a:ext cx="11684000" cy="4958465"/>
          </a:xfrm>
        </p:spPr>
        <p:txBody>
          <a:bodyPr>
            <a:normAutofit/>
          </a:bodyPr>
          <a:lstStyle>
            <a:lvl1pPr>
              <a:buClr>
                <a:schemeClr val="accent1"/>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5"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6"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19470087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3"/>
            <a:ext cx="11684000" cy="4958465"/>
          </a:xfrm>
        </p:spPr>
        <p:txBody>
          <a:bodyPr>
            <a:normAutofit/>
          </a:bodyPr>
          <a:lstStyle>
            <a:lvl1pPr>
              <a:buClr>
                <a:schemeClr val="accent2"/>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5"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6"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197657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8/13/2021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4"/>
            <a:ext cx="11684000" cy="4958462"/>
          </a:xfrm>
        </p:spPr>
        <p:txBody>
          <a:bodyPr>
            <a:normAutofit/>
          </a:bodyPr>
          <a:lstStyle>
            <a:lvl1pPr>
              <a:buClr>
                <a:schemeClr val="accent5">
                  <a:lumMod val="60000"/>
                  <a:lumOff val="40000"/>
                </a:schemeClr>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0" name="Rectangle 9"/>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2"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3"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37468462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3"/>
            <a:ext cx="11684000" cy="4958465"/>
          </a:xfrm>
        </p:spPr>
        <p:txBody>
          <a:bodyPr>
            <a:normAutofit/>
          </a:bodyPr>
          <a:lstStyle>
            <a:lvl1pPr>
              <a:buClr>
                <a:schemeClr val="accent6"/>
              </a:buClr>
              <a:defRPr sz="2833">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417">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2167">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917">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990602"/>
            <a:ext cx="12192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5"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6"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26166747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Double-Column Body">
    <p:spTree>
      <p:nvGrpSpPr>
        <p:cNvPr id="1" name=""/>
        <p:cNvGrpSpPr/>
        <p:nvPr/>
      </p:nvGrpSpPr>
      <p:grpSpPr>
        <a:xfrm>
          <a:off x="0" y="0"/>
          <a:ext cx="0" cy="0"/>
          <a:chOff x="0" y="0"/>
          <a:chExt cx="0" cy="0"/>
        </a:xfrm>
      </p:grpSpPr>
      <p:sp>
        <p:nvSpPr>
          <p:cNvPr id="7" name="Rectangle 6"/>
          <p:cNvSpPr/>
          <p:nvPr/>
        </p:nvSpPr>
        <p:spPr>
          <a:xfrm>
            <a:off x="0" y="177801"/>
            <a:ext cx="12192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2" name="Title 1"/>
          <p:cNvSpPr>
            <a:spLocks noGrp="1"/>
          </p:cNvSpPr>
          <p:nvPr>
            <p:ph type="title"/>
          </p:nvPr>
        </p:nvSpPr>
        <p:spPr>
          <a:xfrm>
            <a:off x="203200" y="177803"/>
            <a:ext cx="11785600" cy="825500"/>
          </a:xfrm>
        </p:spPr>
        <p:txBody>
          <a:bodyPr>
            <a:noAutofit/>
          </a:bodyPr>
          <a:lstStyle>
            <a:lvl1pPr algn="l">
              <a:defRPr sz="3833"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304800" y="1193804"/>
            <a:ext cx="5588000" cy="4958462"/>
          </a:xfrm>
        </p:spPr>
        <p:txBody>
          <a:bodyPr>
            <a:normAutofit/>
          </a:bodyPr>
          <a:lstStyle>
            <a:lvl1pPr>
              <a:buClr>
                <a:srgbClr val="FF0F00"/>
              </a:buClr>
              <a:defRPr sz="2833">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417">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2167">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917">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6299200" y="1193804"/>
            <a:ext cx="5588000" cy="4958462"/>
          </a:xfrm>
        </p:spPr>
        <p:txBody>
          <a:bodyPr>
            <a:normAutofit/>
          </a:bodyPr>
          <a:lstStyle>
            <a:lvl1pPr>
              <a:buClr>
                <a:srgbClr val="FF0000"/>
              </a:buClr>
              <a:defRPr sz="2833">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417">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2167">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917">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917">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152269"/>
            <a:ext cx="12192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641" tIns="54321" rIns="108641" bIns="54321" rtlCol="0" anchor="ctr"/>
          <a:lstStyle/>
          <a:p>
            <a:pPr algn="ctr"/>
            <a:endParaRPr lang="en-US" sz="1500" dirty="0"/>
          </a:p>
        </p:txBody>
      </p:sp>
      <p:sp>
        <p:nvSpPr>
          <p:cNvPr id="13" name="Footer Placeholder 4"/>
          <p:cNvSpPr>
            <a:spLocks noGrp="1"/>
          </p:cNvSpPr>
          <p:nvPr>
            <p:ph type="ftr" sz="quarter" idx="11"/>
          </p:nvPr>
        </p:nvSpPr>
        <p:spPr>
          <a:xfrm>
            <a:off x="4165600" y="6375403"/>
            <a:ext cx="3860800" cy="365125"/>
          </a:xfr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14" name="Slide Number Placeholder 5"/>
          <p:cNvSpPr>
            <a:spLocks noGrp="1"/>
          </p:cNvSpPr>
          <p:nvPr>
            <p:ph type="sldNum" sz="quarter" idx="12"/>
          </p:nvPr>
        </p:nvSpPr>
        <p:spPr>
          <a:xfrm>
            <a:off x="9144000" y="6375403"/>
            <a:ext cx="2844800" cy="365125"/>
          </a:xfrm>
          <a:prstGeom prst="rect">
            <a:avLst/>
          </a:prstGeom>
        </p:spPr>
        <p:txBody>
          <a:bodyPr anchor="b"/>
          <a:lstStyle>
            <a:lvl1pPr>
              <a:defRPr sz="1167">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4" y="6159500"/>
            <a:ext cx="2412998" cy="762000"/>
          </a:xfrm>
          <a:prstGeom prst="rect">
            <a:avLst/>
          </a:prstGeom>
        </p:spPr>
      </p:pic>
    </p:spTree>
    <p:extLst>
      <p:ext uri="{BB962C8B-B14F-4D97-AF65-F5344CB8AC3E}">
        <p14:creationId xmlns:p14="http://schemas.microsoft.com/office/powerpoint/2010/main" val="8876173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0847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ank -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50282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Blank - Oran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5128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nk - YellowGreen">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3871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ank - Gra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9142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43206" indent="0" algn="ctr">
              <a:buNone/>
              <a:defRPr>
                <a:solidFill>
                  <a:schemeClr val="tx1">
                    <a:tint val="75000"/>
                  </a:schemeClr>
                </a:solidFill>
              </a:defRPr>
            </a:lvl2pPr>
            <a:lvl3pPr marL="1086416" indent="0" algn="ctr">
              <a:buNone/>
              <a:defRPr>
                <a:solidFill>
                  <a:schemeClr val="tx1">
                    <a:tint val="75000"/>
                  </a:schemeClr>
                </a:solidFill>
              </a:defRPr>
            </a:lvl3pPr>
            <a:lvl4pPr marL="1629623" indent="0" algn="ctr">
              <a:buNone/>
              <a:defRPr>
                <a:solidFill>
                  <a:schemeClr val="tx1">
                    <a:tint val="75000"/>
                  </a:schemeClr>
                </a:solidFill>
              </a:defRPr>
            </a:lvl4pPr>
            <a:lvl5pPr marL="2172831" indent="0" algn="ctr">
              <a:buNone/>
              <a:defRPr>
                <a:solidFill>
                  <a:schemeClr val="tx1">
                    <a:tint val="75000"/>
                  </a:schemeClr>
                </a:solidFill>
              </a:defRPr>
            </a:lvl5pPr>
            <a:lvl6pPr marL="2716025" indent="0" algn="ctr">
              <a:buNone/>
              <a:defRPr>
                <a:solidFill>
                  <a:schemeClr val="tx1">
                    <a:tint val="75000"/>
                  </a:schemeClr>
                </a:solidFill>
              </a:defRPr>
            </a:lvl6pPr>
            <a:lvl7pPr marL="3259223" indent="0" algn="ctr">
              <a:buNone/>
              <a:defRPr>
                <a:solidFill>
                  <a:schemeClr val="tx1">
                    <a:tint val="75000"/>
                  </a:schemeClr>
                </a:solidFill>
              </a:defRPr>
            </a:lvl7pPr>
            <a:lvl8pPr marL="3802425" indent="0" algn="ctr">
              <a:buNone/>
              <a:defRPr>
                <a:solidFill>
                  <a:schemeClr val="tx1">
                    <a:tint val="75000"/>
                  </a:schemeClr>
                </a:solidFill>
              </a:defRPr>
            </a:lvl8pPr>
            <a:lvl9pPr marL="434565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3"/>
            <a:ext cx="2844800" cy="365125"/>
          </a:xfrm>
          <a:prstGeom prst="rect">
            <a:avLst/>
          </a:prstGeom>
        </p:spPr>
        <p:txBody>
          <a:bodyPr lIns="130369" tIns="65185" rIns="130369" bIns="65185"/>
          <a:lstStyle/>
          <a:p>
            <a:endParaRPr lang="en-US" dirty="0"/>
          </a:p>
        </p:txBody>
      </p:sp>
      <p:sp>
        <p:nvSpPr>
          <p:cNvPr id="5" name="Footer Placeholder 4"/>
          <p:cNvSpPr>
            <a:spLocks noGrp="1"/>
          </p:cNvSpPr>
          <p:nvPr>
            <p:ph type="ftr" sz="quarter" idx="11"/>
          </p:nvPr>
        </p:nvSpPr>
        <p:spPr/>
        <p:txBody>
          <a:bodyPr/>
          <a:lstStyle/>
          <a:p>
            <a:r>
              <a:rPr lang="en-US" dirty="0"/>
              <a:t>Marie Williams, LCSW, 7/31/2017</a:t>
            </a:r>
          </a:p>
        </p:txBody>
      </p:sp>
      <p:sp>
        <p:nvSpPr>
          <p:cNvPr id="6" name="Slide Number Placeholder 5"/>
          <p:cNvSpPr>
            <a:spLocks noGrp="1"/>
          </p:cNvSpPr>
          <p:nvPr>
            <p:ph type="sldNum" sz="quarter" idx="12"/>
          </p:nvPr>
        </p:nvSpPr>
        <p:spPr/>
        <p:txBody>
          <a:bodyPr/>
          <a:lstStyle/>
          <a:p>
            <a:fld id="{016A6056-E19E-4389-9EC4-2CFC73AE0DB5}" type="slidenum">
              <a:rPr lang="en-US" smtClean="0"/>
              <a:t>‹#›</a:t>
            </a:fld>
            <a:endParaRPr lang="en-US" dirty="0"/>
          </a:p>
        </p:txBody>
      </p:sp>
    </p:spTree>
    <p:extLst>
      <p:ext uri="{BB962C8B-B14F-4D97-AF65-F5344CB8AC3E}">
        <p14:creationId xmlns:p14="http://schemas.microsoft.com/office/powerpoint/2010/main" val="930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8/13/2021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8/13/2021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8/13/2021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9B8B6D2-5532-4B59-9C5A-AB106F128946}" type="datetime1">
              <a:rPr lang="en-US" smtClean="0"/>
              <a:t>8/13/2021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30369" tIns="65185" rIns="130369" bIns="65185" rtlCol="0" anchor="ctr">
            <a:normAutofit/>
          </a:bodyPr>
          <a:lstStyle/>
          <a:p>
            <a:r>
              <a:rPr lang="en-US"/>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130369" tIns="65185" rIns="130369" bIns="651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416678"/>
            <a:ext cx="3860800" cy="365125"/>
          </a:xfrm>
          <a:prstGeom prst="rect">
            <a:avLst/>
          </a:prstGeom>
        </p:spPr>
        <p:txBody>
          <a:bodyPr vert="horz" lIns="130369" tIns="65185" rIns="130369" bIns="65185" rtlCol="0" anchor="b"/>
          <a:lstStyle>
            <a:lvl1pPr algn="ctr">
              <a:defRPr sz="1167"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Marie Williams, LCSW, 7/31/2017</a:t>
            </a:r>
          </a:p>
        </p:txBody>
      </p:sp>
      <p:sp>
        <p:nvSpPr>
          <p:cNvPr id="7" name="Slide Number Placeholder 5"/>
          <p:cNvSpPr>
            <a:spLocks noGrp="1"/>
          </p:cNvSpPr>
          <p:nvPr>
            <p:ph type="sldNum" sz="quarter" idx="4"/>
          </p:nvPr>
        </p:nvSpPr>
        <p:spPr>
          <a:xfrm>
            <a:off x="9144000" y="6410328"/>
            <a:ext cx="2844800" cy="365125"/>
          </a:xfrm>
          <a:prstGeom prst="rect">
            <a:avLst/>
          </a:prstGeom>
        </p:spPr>
        <p:txBody>
          <a:bodyPr lIns="130369" tIns="65185" rIns="130369" bIns="65185" anchor="b"/>
          <a:lstStyle>
            <a:lvl1pPr algn="r">
              <a:defRPr sz="1167"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016A6056-E19E-4389-9EC4-2CFC73AE0DB5}" type="slidenum">
              <a:rPr lang="en-US" smtClean="0"/>
              <a:t>‹#›</a:t>
            </a:fld>
            <a:endParaRPr lang="en-US" dirty="0"/>
          </a:p>
        </p:txBody>
      </p:sp>
    </p:spTree>
    <p:extLst>
      <p:ext uri="{BB962C8B-B14F-4D97-AF65-F5344CB8AC3E}">
        <p14:creationId xmlns:p14="http://schemas.microsoft.com/office/powerpoint/2010/main" val="35732039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hdr="0" ftr="0" dt="0"/>
  <p:txStyles>
    <p:titleStyle>
      <a:lvl1pPr algn="ctr" defTabSz="1086416" rtl="0" eaLnBrk="1" latinLnBrk="0" hangingPunct="1">
        <a:spcBef>
          <a:spcPct val="0"/>
        </a:spcBef>
        <a:buNone/>
        <a:defRPr sz="5250" kern="1200">
          <a:solidFill>
            <a:schemeClr val="tx1"/>
          </a:solidFill>
          <a:latin typeface="+mj-lt"/>
          <a:ea typeface="+mj-ea"/>
          <a:cs typeface="+mj-cs"/>
        </a:defRPr>
      </a:lvl1pPr>
    </p:titleStyle>
    <p:bodyStyle>
      <a:lvl1pPr marL="407409" indent="-407409" algn="l" defTabSz="1086416" rtl="0" eaLnBrk="1" latinLnBrk="0" hangingPunct="1">
        <a:spcBef>
          <a:spcPct val="20000"/>
        </a:spcBef>
        <a:buFont typeface="Arial" panose="020B0604020202020204" pitchFamily="34" charset="0"/>
        <a:buChar char="•"/>
        <a:defRPr sz="3833" kern="1200">
          <a:solidFill>
            <a:schemeClr val="tx1"/>
          </a:solidFill>
          <a:latin typeface="+mn-lt"/>
          <a:ea typeface="+mn-ea"/>
          <a:cs typeface="+mn-cs"/>
        </a:defRPr>
      </a:lvl1pPr>
      <a:lvl2pPr marL="882711" indent="-339515" algn="l" defTabSz="1086416" rtl="0" eaLnBrk="1" latinLnBrk="0" hangingPunct="1">
        <a:spcBef>
          <a:spcPct val="20000"/>
        </a:spcBef>
        <a:buFont typeface="Arial" panose="020B0604020202020204" pitchFamily="34" charset="0"/>
        <a:buChar char="–"/>
        <a:defRPr sz="3333" kern="1200">
          <a:solidFill>
            <a:schemeClr val="tx1"/>
          </a:solidFill>
          <a:latin typeface="+mn-lt"/>
          <a:ea typeface="+mn-ea"/>
          <a:cs typeface="+mn-cs"/>
        </a:defRPr>
      </a:lvl2pPr>
      <a:lvl3pPr marL="1358013" indent="-271591" algn="l" defTabSz="1086416" rtl="0" eaLnBrk="1" latinLnBrk="0" hangingPunct="1">
        <a:spcBef>
          <a:spcPct val="20000"/>
        </a:spcBef>
        <a:buFont typeface="Arial" panose="020B0604020202020204" pitchFamily="34" charset="0"/>
        <a:buChar char="•"/>
        <a:defRPr sz="2833" kern="1200">
          <a:solidFill>
            <a:schemeClr val="tx1"/>
          </a:solidFill>
          <a:latin typeface="+mn-lt"/>
          <a:ea typeface="+mn-ea"/>
          <a:cs typeface="+mn-cs"/>
        </a:defRPr>
      </a:lvl3pPr>
      <a:lvl4pPr marL="1901210"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4pPr>
      <a:lvl5pPr marL="2444418"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5pPr>
      <a:lvl6pPr marL="2987602"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6pPr>
      <a:lvl7pPr marL="3530820"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7pPr>
      <a:lvl8pPr marL="4074026"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8pPr>
      <a:lvl9pPr marL="4617234" indent="-271591" algn="l" defTabSz="1086416" rtl="0" eaLnBrk="1" latinLnBrk="0" hangingPunct="1">
        <a:spcBef>
          <a:spcPct val="20000"/>
        </a:spcBef>
        <a:buFont typeface="Arial" panose="020B0604020202020204" pitchFamily="34" charset="0"/>
        <a:buChar char="•"/>
        <a:defRPr sz="2417" kern="1200">
          <a:solidFill>
            <a:schemeClr val="tx1"/>
          </a:solidFill>
          <a:latin typeface="+mn-lt"/>
          <a:ea typeface="+mn-ea"/>
          <a:cs typeface="+mn-cs"/>
        </a:defRPr>
      </a:lvl9pPr>
    </p:bodyStyle>
    <p:otherStyle>
      <a:defPPr>
        <a:defRPr lang="en-US"/>
      </a:defPPr>
      <a:lvl1pPr marL="0" algn="l" defTabSz="1086416" rtl="0" eaLnBrk="1" latinLnBrk="0" hangingPunct="1">
        <a:defRPr sz="2167" kern="1200">
          <a:solidFill>
            <a:schemeClr val="tx1"/>
          </a:solidFill>
          <a:latin typeface="+mn-lt"/>
          <a:ea typeface="+mn-ea"/>
          <a:cs typeface="+mn-cs"/>
        </a:defRPr>
      </a:lvl1pPr>
      <a:lvl2pPr marL="543206" algn="l" defTabSz="1086416" rtl="0" eaLnBrk="1" latinLnBrk="0" hangingPunct="1">
        <a:defRPr sz="2167" kern="1200">
          <a:solidFill>
            <a:schemeClr val="tx1"/>
          </a:solidFill>
          <a:latin typeface="+mn-lt"/>
          <a:ea typeface="+mn-ea"/>
          <a:cs typeface="+mn-cs"/>
        </a:defRPr>
      </a:lvl2pPr>
      <a:lvl3pPr marL="1086416" algn="l" defTabSz="1086416" rtl="0" eaLnBrk="1" latinLnBrk="0" hangingPunct="1">
        <a:defRPr sz="2167" kern="1200">
          <a:solidFill>
            <a:schemeClr val="tx1"/>
          </a:solidFill>
          <a:latin typeface="+mn-lt"/>
          <a:ea typeface="+mn-ea"/>
          <a:cs typeface="+mn-cs"/>
        </a:defRPr>
      </a:lvl3pPr>
      <a:lvl4pPr marL="1629623" algn="l" defTabSz="1086416" rtl="0" eaLnBrk="1" latinLnBrk="0" hangingPunct="1">
        <a:defRPr sz="2167" kern="1200">
          <a:solidFill>
            <a:schemeClr val="tx1"/>
          </a:solidFill>
          <a:latin typeface="+mn-lt"/>
          <a:ea typeface="+mn-ea"/>
          <a:cs typeface="+mn-cs"/>
        </a:defRPr>
      </a:lvl4pPr>
      <a:lvl5pPr marL="2172831" algn="l" defTabSz="1086416" rtl="0" eaLnBrk="1" latinLnBrk="0" hangingPunct="1">
        <a:defRPr sz="2167" kern="1200">
          <a:solidFill>
            <a:schemeClr val="tx1"/>
          </a:solidFill>
          <a:latin typeface="+mn-lt"/>
          <a:ea typeface="+mn-ea"/>
          <a:cs typeface="+mn-cs"/>
        </a:defRPr>
      </a:lvl5pPr>
      <a:lvl6pPr marL="2716025" algn="l" defTabSz="1086416" rtl="0" eaLnBrk="1" latinLnBrk="0" hangingPunct="1">
        <a:defRPr sz="2167" kern="1200">
          <a:solidFill>
            <a:schemeClr val="tx1"/>
          </a:solidFill>
          <a:latin typeface="+mn-lt"/>
          <a:ea typeface="+mn-ea"/>
          <a:cs typeface="+mn-cs"/>
        </a:defRPr>
      </a:lvl6pPr>
      <a:lvl7pPr marL="3259223" algn="l" defTabSz="1086416" rtl="0" eaLnBrk="1" latinLnBrk="0" hangingPunct="1">
        <a:defRPr sz="2167" kern="1200">
          <a:solidFill>
            <a:schemeClr val="tx1"/>
          </a:solidFill>
          <a:latin typeface="+mn-lt"/>
          <a:ea typeface="+mn-ea"/>
          <a:cs typeface="+mn-cs"/>
        </a:defRPr>
      </a:lvl7pPr>
      <a:lvl8pPr marL="3802425" algn="l" defTabSz="1086416" rtl="0" eaLnBrk="1" latinLnBrk="0" hangingPunct="1">
        <a:defRPr sz="2167" kern="1200">
          <a:solidFill>
            <a:schemeClr val="tx1"/>
          </a:solidFill>
          <a:latin typeface="+mn-lt"/>
          <a:ea typeface="+mn-ea"/>
          <a:cs typeface="+mn-cs"/>
        </a:defRPr>
      </a:lvl8pPr>
      <a:lvl9pPr marL="4345655" algn="l" defTabSz="1086416" rtl="0" eaLnBrk="1" latinLnBrk="0" hangingPunct="1">
        <a:defRPr sz="21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1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28F05A-2C84-41E6-BE4D-92BF20A2E87E}"/>
              </a:ext>
            </a:extLst>
          </p:cNvPr>
          <p:cNvPicPr>
            <a:picLocks noChangeAspect="1"/>
          </p:cNvPicPr>
          <p:nvPr/>
        </p:nvPicPr>
        <p:blipFill rotWithShape="1">
          <a:blip r:embed="rId3">
            <a:alphaModFix amt="20000"/>
          </a:blip>
          <a:srcRect t="183" b="2834"/>
          <a:stretch/>
        </p:blipFill>
        <p:spPr>
          <a:xfrm>
            <a:off x="20" y="0"/>
            <a:ext cx="12191980" cy="6857990"/>
          </a:xfrm>
          <a:prstGeom prst="rect">
            <a:avLst/>
          </a:prstGeom>
        </p:spPr>
      </p:pic>
      <p:sp>
        <p:nvSpPr>
          <p:cNvPr id="2" name="Title 1">
            <a:extLst>
              <a:ext uri="{FF2B5EF4-FFF2-40B4-BE49-F238E27FC236}">
                <a16:creationId xmlns:a16="http://schemas.microsoft.com/office/drawing/2014/main" id="{646D0423-92ED-41A8-B13E-ED2A99FC380C}"/>
              </a:ext>
            </a:extLst>
          </p:cNvPr>
          <p:cNvSpPr>
            <a:spLocks noGrp="1"/>
          </p:cNvSpPr>
          <p:nvPr>
            <p:ph type="ctrTitle"/>
          </p:nvPr>
        </p:nvSpPr>
        <p:spPr>
          <a:xfrm>
            <a:off x="2695182" y="2117674"/>
            <a:ext cx="6801613" cy="1645920"/>
          </a:xfrm>
          <a:solidFill>
            <a:schemeClr val="bg1"/>
          </a:solidFill>
          <a:ln w="38100" cap="sq">
            <a:solidFill>
              <a:schemeClr val="tx1"/>
            </a:solidFill>
            <a:miter lim="800000"/>
          </a:ln>
        </p:spPr>
        <p:txBody>
          <a:bodyPr anchor="ctr">
            <a:normAutofit/>
          </a:bodyPr>
          <a:lstStyle/>
          <a:p>
            <a:r>
              <a:rPr lang="en-US" dirty="0">
                <a:solidFill>
                  <a:schemeClr val="tx1"/>
                </a:solidFill>
              </a:rPr>
              <a:t> </a:t>
            </a:r>
          </a:p>
        </p:txBody>
      </p:sp>
      <p:sp>
        <p:nvSpPr>
          <p:cNvPr id="3" name="Subtitle 2">
            <a:extLst>
              <a:ext uri="{FF2B5EF4-FFF2-40B4-BE49-F238E27FC236}">
                <a16:creationId xmlns:a16="http://schemas.microsoft.com/office/drawing/2014/main" id="{74B4D8F8-4E82-4BDB-B682-C4008F4B24EF}"/>
              </a:ext>
            </a:extLst>
          </p:cNvPr>
          <p:cNvSpPr>
            <a:spLocks noGrp="1"/>
          </p:cNvSpPr>
          <p:nvPr>
            <p:ph type="subTitle" idx="1"/>
          </p:nvPr>
        </p:nvSpPr>
        <p:spPr>
          <a:xfrm>
            <a:off x="2136547" y="4298891"/>
            <a:ext cx="7918882" cy="1753086"/>
          </a:xfrm>
        </p:spPr>
        <p:txBody>
          <a:bodyPr>
            <a:normAutofit fontScale="77500" lnSpcReduction="20000"/>
          </a:bodyPr>
          <a:lstStyle/>
          <a:p>
            <a:r>
              <a:rPr lang="en-US" sz="3300" dirty="0">
                <a:solidFill>
                  <a:schemeClr val="tx1"/>
                </a:solidFill>
              </a:rPr>
              <a:t>IPS in Tennessee: Recovery through Employment </a:t>
            </a:r>
          </a:p>
          <a:p>
            <a:r>
              <a:rPr lang="en-US" dirty="0">
                <a:solidFill>
                  <a:schemeClr val="tx1"/>
                </a:solidFill>
              </a:rPr>
              <a:t>Tiffanie Whitaker, Statewide IPS Trainer, Tennessee IPS</a:t>
            </a:r>
          </a:p>
          <a:p>
            <a:r>
              <a:rPr lang="en-US" dirty="0">
                <a:solidFill>
                  <a:schemeClr val="tx1"/>
                </a:solidFill>
              </a:rPr>
              <a:t>Nichole Phillips, Statewide IPS Trainer/Supervisor, Tennessee IPS</a:t>
            </a:r>
          </a:p>
          <a:p>
            <a:r>
              <a:rPr lang="en-US" dirty="0">
                <a:solidFill>
                  <a:schemeClr val="tx1"/>
                </a:solidFill>
              </a:rPr>
              <a:t>Mark Liverman, Director of Wellness and Employment, TDMHSAS</a:t>
            </a:r>
          </a:p>
          <a:p>
            <a:r>
              <a:rPr lang="en-US" dirty="0">
                <a:solidFill>
                  <a:schemeClr val="tx1"/>
                </a:solidFill>
              </a:rPr>
              <a:t>Meghann Galland, Middle TN Area Director, DHS Division of Vocational Rehabilitation </a:t>
            </a:r>
          </a:p>
          <a:p>
            <a:endParaRPr lang="en-US" dirty="0">
              <a:solidFill>
                <a:schemeClr val="tx1"/>
              </a:solidFill>
            </a:endParaRPr>
          </a:p>
          <a:p>
            <a:endParaRPr lang="en-US" dirty="0">
              <a:solidFill>
                <a:schemeClr val="tx1"/>
              </a:solidFill>
            </a:endParaRPr>
          </a:p>
        </p:txBody>
      </p:sp>
      <p:pic>
        <p:nvPicPr>
          <p:cNvPr id="12" name="Picture 11" descr="A close up of a logo&#10;&#10;Description automatically generated">
            <a:extLst>
              <a:ext uri="{FF2B5EF4-FFF2-40B4-BE49-F238E27FC236}">
                <a16:creationId xmlns:a16="http://schemas.microsoft.com/office/drawing/2014/main" id="{94F42986-5547-4907-955C-809A2670C150}"/>
              </a:ext>
            </a:extLst>
          </p:cNvPr>
          <p:cNvPicPr>
            <a:picLocks noChangeAspect="1"/>
          </p:cNvPicPr>
          <p:nvPr/>
        </p:nvPicPr>
        <p:blipFill>
          <a:blip r:embed="rId4"/>
          <a:stretch>
            <a:fillRect/>
          </a:stretch>
        </p:blipFill>
        <p:spPr>
          <a:xfrm>
            <a:off x="3638686" y="2258732"/>
            <a:ext cx="4914604" cy="1363803"/>
          </a:xfrm>
          <a:prstGeom prst="rect">
            <a:avLst/>
          </a:prstGeom>
        </p:spPr>
      </p:pic>
    </p:spTree>
    <p:extLst>
      <p:ext uri="{BB962C8B-B14F-4D97-AF65-F5344CB8AC3E}">
        <p14:creationId xmlns:p14="http://schemas.microsoft.com/office/powerpoint/2010/main" val="240106804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F5BB52-78F6-409B-A5AC-203C17153E01}"/>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solidFill>
                  <a:schemeClr val="bg1"/>
                </a:solidFill>
              </a:rPr>
              <a:t>Varied study populations</a:t>
            </a:r>
          </a:p>
        </p:txBody>
      </p:sp>
      <p:graphicFrame>
        <p:nvGraphicFramePr>
          <p:cNvPr id="7" name="Content Placeholder 2">
            <a:extLst>
              <a:ext uri="{FF2B5EF4-FFF2-40B4-BE49-F238E27FC236}">
                <a16:creationId xmlns:a16="http://schemas.microsoft.com/office/drawing/2014/main" id="{0F4FEBFE-02CA-4E69-8752-D2518D4C8E26}"/>
              </a:ext>
            </a:extLst>
          </p:cNvPr>
          <p:cNvGraphicFramePr>
            <a:graphicFrameLocks noGrp="1"/>
          </p:cNvGraphicFramePr>
          <p:nvPr>
            <p:ph idx="1"/>
            <p:extLst>
              <p:ext uri="{D42A27DB-BD31-4B8C-83A1-F6EECF244321}">
                <p14:modId xmlns:p14="http://schemas.microsoft.com/office/powerpoint/2010/main" val="3440604623"/>
              </p:ext>
            </p:extLst>
          </p:nvPr>
        </p:nvGraphicFramePr>
        <p:xfrm>
          <a:off x="4944861" y="363984"/>
          <a:ext cx="6603671" cy="6258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853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679BA8-AB86-4B02-98B3-AB2025FC3BBB}"/>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altLang="en-US" sz="1500">
                <a:solidFill>
                  <a:schemeClr val="bg1"/>
                </a:solidFill>
              </a:rPr>
              <a:t>IPS Competitive Employment Rates Similar in Large Cities and Rural Communities (Haslett, 2011)</a:t>
            </a:r>
            <a:endParaRPr lang="en-US" sz="1500">
              <a:solidFill>
                <a:schemeClr val="bg1"/>
              </a:solidFill>
            </a:endParaRPr>
          </a:p>
        </p:txBody>
      </p:sp>
      <p:graphicFrame>
        <p:nvGraphicFramePr>
          <p:cNvPr id="4" name="Content Placeholder 3">
            <a:extLst>
              <a:ext uri="{FF2B5EF4-FFF2-40B4-BE49-F238E27FC236}">
                <a16:creationId xmlns:a16="http://schemas.microsoft.com/office/drawing/2014/main" id="{75A6F2F1-1708-433C-9E48-E0E00B73B30A}"/>
              </a:ext>
            </a:extLst>
          </p:cNvPr>
          <p:cNvGraphicFramePr>
            <a:graphicFrameLocks noGrp="1"/>
          </p:cNvGraphicFramePr>
          <p:nvPr>
            <p:ph idx="1"/>
            <p:extLst>
              <p:ext uri="{D42A27DB-BD31-4B8C-83A1-F6EECF244321}">
                <p14:modId xmlns:p14="http://schemas.microsoft.com/office/powerpoint/2010/main" val="901669072"/>
              </p:ext>
            </p:extLst>
          </p:nvPr>
        </p:nvGraphicFramePr>
        <p:xfrm>
          <a:off x="4989249" y="541538"/>
          <a:ext cx="6720397" cy="58681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41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A7AD4-D111-4A75-A10F-31B1BE0D7B2D}"/>
              </a:ext>
            </a:extLst>
          </p:cNvPr>
          <p:cNvSpPr>
            <a:spLocks noGrp="1"/>
          </p:cNvSpPr>
          <p:nvPr>
            <p:ph type="title"/>
          </p:nvPr>
        </p:nvSpPr>
        <p:spPr>
          <a:xfrm>
            <a:off x="2231136" y="964692"/>
            <a:ext cx="7729728" cy="1188720"/>
          </a:xfrm>
        </p:spPr>
        <p:txBody>
          <a:bodyPr>
            <a:normAutofit/>
          </a:bodyPr>
          <a:lstStyle/>
          <a:p>
            <a:r>
              <a:rPr lang="en-US"/>
              <a:t>Definition of supported employment</a:t>
            </a:r>
          </a:p>
        </p:txBody>
      </p:sp>
      <p:graphicFrame>
        <p:nvGraphicFramePr>
          <p:cNvPr id="5" name="Content Placeholder 2">
            <a:extLst>
              <a:ext uri="{FF2B5EF4-FFF2-40B4-BE49-F238E27FC236}">
                <a16:creationId xmlns:a16="http://schemas.microsoft.com/office/drawing/2014/main" id="{BEF08E71-A500-4EE7-84F4-319BD024A29C}"/>
              </a:ext>
            </a:extLst>
          </p:cNvPr>
          <p:cNvGraphicFramePr>
            <a:graphicFrameLocks noGrp="1"/>
          </p:cNvGraphicFramePr>
          <p:nvPr>
            <p:ph idx="1"/>
            <p:extLst>
              <p:ext uri="{D42A27DB-BD31-4B8C-83A1-F6EECF244321}">
                <p14:modId xmlns:p14="http://schemas.microsoft.com/office/powerpoint/2010/main" val="100572457"/>
              </p:ext>
            </p:extLst>
          </p:nvPr>
        </p:nvGraphicFramePr>
        <p:xfrm>
          <a:off x="574089" y="2665058"/>
          <a:ext cx="11043821" cy="3638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6348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267D2-3DD1-44D1-ADB7-3B3F0D8CDD82}"/>
              </a:ext>
            </a:extLst>
          </p:cNvPr>
          <p:cNvSpPr>
            <a:spLocks noGrp="1"/>
          </p:cNvSpPr>
          <p:nvPr>
            <p:ph type="title"/>
          </p:nvPr>
        </p:nvSpPr>
        <p:spPr>
          <a:xfrm>
            <a:off x="5498590" y="988741"/>
            <a:ext cx="5888754" cy="4880518"/>
          </a:xfrm>
          <a:noFill/>
          <a:ln>
            <a:noFill/>
          </a:ln>
        </p:spPr>
        <p:txBody>
          <a:bodyPr vert="horz" wrap="square" lIns="274320" tIns="182880" rIns="274320" bIns="182880" rtlCol="0" anchor="ctr" anchorCtr="1">
            <a:normAutofit/>
          </a:bodyPr>
          <a:lstStyle/>
          <a:p>
            <a:pPr algn="l"/>
            <a:r>
              <a:rPr lang="en-US" sz="4800" kern="1200" cap="all" spc="200" baseline="0">
                <a:solidFill>
                  <a:schemeClr val="tx1"/>
                </a:solidFill>
                <a:latin typeface="+mj-lt"/>
                <a:ea typeface="+mj-ea"/>
                <a:cs typeface="+mj-cs"/>
              </a:rPr>
              <a:t>The eight practice principles</a:t>
            </a:r>
          </a:p>
        </p:txBody>
      </p:sp>
      <p:sp>
        <p:nvSpPr>
          <p:cNvPr id="10" name="Rectangle 9">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341E0834-D5FD-445D-984D-43A19D0BD1FE}"/>
              </a:ext>
            </a:extLst>
          </p:cNvPr>
          <p:cNvSpPr>
            <a:spLocks noGrp="1"/>
          </p:cNvSpPr>
          <p:nvPr>
            <p:ph type="body" idx="1"/>
          </p:nvPr>
        </p:nvSpPr>
        <p:spPr>
          <a:xfrm>
            <a:off x="1935433" y="3895286"/>
            <a:ext cx="2357553" cy="2843560"/>
          </a:xfrm>
        </p:spPr>
        <p:txBody>
          <a:bodyPr vert="horz" lIns="91440" tIns="45720" rIns="91440" bIns="45720" rtlCol="0" anchor="ctr">
            <a:normAutofit/>
          </a:bodyPr>
          <a:lstStyle/>
          <a:p>
            <a:pPr algn="r">
              <a:lnSpc>
                <a:spcPct val="90000"/>
              </a:lnSpc>
              <a:defRPr/>
            </a:pPr>
            <a:endParaRPr lang="en-US" altLang="en-US" sz="1100" dirty="0">
              <a:solidFill>
                <a:srgbClr val="FFFFFF"/>
              </a:solidFill>
            </a:endParaRPr>
          </a:p>
          <a:p>
            <a:pPr algn="r">
              <a:lnSpc>
                <a:spcPct val="90000"/>
              </a:lnSpc>
              <a:defRPr/>
            </a:pPr>
            <a:r>
              <a:rPr lang="en-US" altLang="en-US" sz="1100" dirty="0">
                <a:solidFill>
                  <a:srgbClr val="FFFFFF"/>
                </a:solidFill>
              </a:rPr>
              <a:t>Swanson, S. J., &amp; Becker, D. R. (2013). </a:t>
            </a:r>
            <a:r>
              <a:rPr lang="en-US" altLang="en-US" sz="1100" i="1" dirty="0">
                <a:solidFill>
                  <a:srgbClr val="FFFFFF"/>
                </a:solidFill>
              </a:rPr>
              <a:t>IPS supported employment: a practical guide</a:t>
            </a:r>
            <a:r>
              <a:rPr lang="en-US" altLang="en-US" sz="1100" dirty="0">
                <a:solidFill>
                  <a:srgbClr val="FFFFFF"/>
                </a:solidFill>
              </a:rPr>
              <a:t>. Lebanon, NH: Dartmouth Psychiatric Research Center.</a:t>
            </a:r>
          </a:p>
          <a:p>
            <a:pPr algn="r">
              <a:lnSpc>
                <a:spcPct val="90000"/>
              </a:lnSpc>
              <a:defRPr/>
            </a:pPr>
            <a:r>
              <a:rPr lang="en-US" altLang="en-US" sz="1100" dirty="0">
                <a:solidFill>
                  <a:srgbClr val="FFFFFF"/>
                </a:solidFill>
              </a:rPr>
              <a:t>Bond, G. R. (1998). Principles of the Individual Placement and Support model:  Empirical support. </a:t>
            </a:r>
            <a:r>
              <a:rPr lang="en-US" altLang="en-US" sz="1100" i="1" dirty="0">
                <a:solidFill>
                  <a:srgbClr val="FFFFFF"/>
                </a:solidFill>
              </a:rPr>
              <a:t>Psychiatric Rehabilitation Journal, 22</a:t>
            </a:r>
            <a:r>
              <a:rPr lang="en-US" altLang="en-US" sz="1100" dirty="0">
                <a:solidFill>
                  <a:srgbClr val="FFFFFF"/>
                </a:solidFill>
              </a:rPr>
              <a:t>(1),11-23.</a:t>
            </a:r>
          </a:p>
          <a:p>
            <a:pPr algn="r">
              <a:lnSpc>
                <a:spcPct val="90000"/>
              </a:lnSpc>
              <a:defRPr/>
            </a:pPr>
            <a:r>
              <a:rPr lang="en-US" altLang="en-US" sz="1100" dirty="0">
                <a:solidFill>
                  <a:srgbClr val="FFFFFF"/>
                </a:solidFill>
              </a:rPr>
              <a:t>Drake, R. E., Bond, G. R., &amp; Becker, D. R. (2012). </a:t>
            </a:r>
            <a:r>
              <a:rPr lang="en-US" altLang="en-US" sz="1100" i="1" dirty="0">
                <a:solidFill>
                  <a:srgbClr val="FFFFFF"/>
                </a:solidFill>
              </a:rPr>
              <a:t>Individual Placement and Support: An evidence-based approach to supported employment</a:t>
            </a:r>
            <a:r>
              <a:rPr lang="en-US" altLang="en-US" sz="1100" dirty="0">
                <a:solidFill>
                  <a:srgbClr val="FFFFFF"/>
                </a:solidFill>
              </a:rPr>
              <a:t>. New York: Oxford University Press.</a:t>
            </a:r>
          </a:p>
          <a:p>
            <a:pPr algn="r">
              <a:lnSpc>
                <a:spcPct val="90000"/>
              </a:lnSpc>
            </a:pPr>
            <a:endParaRPr lang="en-US" sz="1100" dirty="0">
              <a:solidFill>
                <a:srgbClr val="FFFFFF"/>
              </a:solidFill>
            </a:endParaRPr>
          </a:p>
        </p:txBody>
      </p:sp>
    </p:spTree>
    <p:extLst>
      <p:ext uri="{BB962C8B-B14F-4D97-AF65-F5344CB8AC3E}">
        <p14:creationId xmlns:p14="http://schemas.microsoft.com/office/powerpoint/2010/main" val="405960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8E76FBE-FBF2-41DD-BAA1-3BDD95FB3421}"/>
              </a:ext>
            </a:extLst>
          </p:cNvPr>
          <p:cNvSpPr>
            <a:spLocks noGrp="1"/>
          </p:cNvSpPr>
          <p:nvPr>
            <p:ph idx="1"/>
          </p:nvPr>
        </p:nvSpPr>
        <p:spPr>
          <a:xfrm>
            <a:off x="1316984" y="1283546"/>
            <a:ext cx="5715917" cy="3914063"/>
          </a:xfrm>
        </p:spPr>
        <p:txBody>
          <a:bodyPr anchor="ctr">
            <a:normAutofit/>
          </a:bodyPr>
          <a:lstStyle/>
          <a:p>
            <a:pPr marL="0" indent="0">
              <a:buNone/>
            </a:pPr>
            <a:r>
              <a:rPr lang="en-US" dirty="0">
                <a:solidFill>
                  <a:srgbClr val="404040"/>
                </a:solidFill>
              </a:rPr>
              <a:t>Job finding is based on consumers’ preferences, strengths, and work experiences, not on a pool of jobs that are available. </a:t>
            </a:r>
          </a:p>
          <a:p>
            <a:pPr marL="0" indent="0">
              <a:buNone/>
            </a:pPr>
            <a:endParaRPr lang="en-US" dirty="0">
              <a:solidFill>
                <a:srgbClr val="404040"/>
              </a:solidFill>
            </a:endParaRPr>
          </a:p>
          <a:p>
            <a:pPr marL="0" indent="0">
              <a:buNone/>
            </a:pPr>
            <a:r>
              <a:rPr lang="en-US" dirty="0">
                <a:solidFill>
                  <a:srgbClr val="404040"/>
                </a:solidFill>
              </a:rPr>
              <a:t>Every aspect of the services provided is based upon what the consumer wants and needs. </a:t>
            </a:r>
          </a:p>
          <a:p>
            <a:pPr marL="0" indent="0">
              <a:buNone/>
            </a:pPr>
            <a:endParaRPr lang="en-US" dirty="0">
              <a:solidFill>
                <a:srgbClr val="404040"/>
              </a:solidFill>
            </a:endParaRPr>
          </a:p>
        </p:txBody>
      </p:sp>
      <p:sp>
        <p:nvSpPr>
          <p:cNvPr id="23" name="Oval 2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BC041E5-51B7-41B6-98CE-AF0C62B47E6D}"/>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300">
                <a:solidFill>
                  <a:srgbClr val="FFFFFF"/>
                </a:solidFill>
              </a:rPr>
              <a:t>Consumer preferences are important</a:t>
            </a:r>
          </a:p>
        </p:txBody>
      </p:sp>
    </p:spTree>
    <p:extLst>
      <p:ext uri="{BB962C8B-B14F-4D97-AF65-F5344CB8AC3E}">
        <p14:creationId xmlns:p14="http://schemas.microsoft.com/office/powerpoint/2010/main" val="278167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7D78CA-CB3A-47D3-88F7-DAB9E6EA6C9A}"/>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600">
                <a:solidFill>
                  <a:srgbClr val="FFFFFF"/>
                </a:solidFill>
              </a:rPr>
              <a:t>Eligibility is based on consumer choice: zero exclusion</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308724-625B-4114-8018-64456FAD3B3E}"/>
              </a:ext>
            </a:extLst>
          </p:cNvPr>
          <p:cNvSpPr>
            <a:spLocks noGrp="1"/>
          </p:cNvSpPr>
          <p:nvPr>
            <p:ph idx="1"/>
          </p:nvPr>
        </p:nvSpPr>
        <p:spPr>
          <a:xfrm>
            <a:off x="6259551" y="1444752"/>
            <a:ext cx="4652840" cy="3968496"/>
          </a:xfrm>
        </p:spPr>
        <p:txBody>
          <a:bodyPr anchor="ctr">
            <a:normAutofit/>
          </a:bodyPr>
          <a:lstStyle/>
          <a:p>
            <a:pPr marL="0" indent="0" algn="ctr">
              <a:buNone/>
              <a:defRPr/>
            </a:pPr>
            <a:r>
              <a:rPr lang="en-US" altLang="en-US" dirty="0">
                <a:solidFill>
                  <a:srgbClr val="404040"/>
                </a:solidFill>
                <a:ea typeface="MS PGothic" pitchFamily="34" charset="-128"/>
              </a:rPr>
              <a:t>Consumers are not excluded because they are “not </a:t>
            </a:r>
            <a:r>
              <a:rPr lang="en-US" altLang="ja-JP" dirty="0">
                <a:solidFill>
                  <a:srgbClr val="404040"/>
                </a:solidFill>
                <a:cs typeface="MS PGothic" pitchFamily="34" charset="-128"/>
              </a:rPr>
              <a:t>ready</a:t>
            </a:r>
            <a:r>
              <a:rPr lang="en-US" altLang="ja-JP" dirty="0">
                <a:solidFill>
                  <a:srgbClr val="404040"/>
                </a:solidFill>
                <a:latin typeface="Arial" pitchFamily="34" charset="0"/>
                <a:cs typeface="MS PGothic" pitchFamily="34" charset="-128"/>
              </a:rPr>
              <a:t>”</a:t>
            </a:r>
            <a:r>
              <a:rPr lang="ja-JP" altLang="en-US" dirty="0">
                <a:solidFill>
                  <a:srgbClr val="404040"/>
                </a:solidFill>
                <a:latin typeface="Arial" pitchFamily="34" charset="0"/>
                <a:cs typeface="MS PGothic" pitchFamily="34" charset="-128"/>
              </a:rPr>
              <a:t> </a:t>
            </a:r>
            <a:r>
              <a:rPr lang="en-US" altLang="ja-JP" dirty="0">
                <a:solidFill>
                  <a:srgbClr val="404040"/>
                </a:solidFill>
                <a:cs typeface="MS PGothic" pitchFamily="34" charset="-128"/>
              </a:rPr>
              <a:t>or because of prior work history, hospitalization history, substance use, mental health symptoms, or other characteristics. </a:t>
            </a:r>
          </a:p>
          <a:p>
            <a:pPr marL="0" indent="0">
              <a:buNone/>
              <a:defRPr/>
            </a:pPr>
            <a:endParaRPr lang="en-US" altLang="en-US" b="1" dirty="0">
              <a:solidFill>
                <a:srgbClr val="404040"/>
              </a:solidFill>
              <a:ea typeface="MS PGothic" pitchFamily="34" charset="-128"/>
            </a:endParaRPr>
          </a:p>
          <a:p>
            <a:pPr marL="0" indent="0" algn="ctr">
              <a:buNone/>
              <a:defRPr/>
            </a:pPr>
            <a:r>
              <a:rPr lang="en-US" altLang="en-US" b="1" dirty="0">
                <a:solidFill>
                  <a:srgbClr val="404040"/>
                </a:solidFill>
                <a:ea typeface="MS PGothic" pitchFamily="34" charset="-128"/>
              </a:rPr>
              <a:t>No one is excluded who wants to participate.</a:t>
            </a:r>
          </a:p>
          <a:p>
            <a:pPr marL="0" indent="0">
              <a:buNone/>
            </a:pPr>
            <a:endParaRPr lang="en-US" dirty="0">
              <a:solidFill>
                <a:srgbClr val="404040"/>
              </a:solidFill>
            </a:endParaRPr>
          </a:p>
        </p:txBody>
      </p:sp>
    </p:spTree>
    <p:extLst>
      <p:ext uri="{BB962C8B-B14F-4D97-AF65-F5344CB8AC3E}">
        <p14:creationId xmlns:p14="http://schemas.microsoft.com/office/powerpoint/2010/main" val="3613993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FC28FC-BF16-4CCA-A331-F00EDF7DDDB1}"/>
              </a:ext>
            </a:extLst>
          </p:cNvPr>
          <p:cNvSpPr>
            <a:spLocks noGrp="1"/>
          </p:cNvSpPr>
          <p:nvPr>
            <p:ph idx="1"/>
          </p:nvPr>
        </p:nvSpPr>
        <p:spPr>
          <a:xfrm>
            <a:off x="1316984" y="1283546"/>
            <a:ext cx="5715917" cy="3914063"/>
          </a:xfrm>
        </p:spPr>
        <p:txBody>
          <a:bodyPr anchor="ctr">
            <a:normAutofit/>
          </a:bodyPr>
          <a:lstStyle/>
          <a:p>
            <a:pPr marL="0" indent="0">
              <a:buNone/>
            </a:pPr>
            <a:r>
              <a:rPr lang="en-US" altLang="en-US">
                <a:solidFill>
                  <a:srgbClr val="404040"/>
                </a:solidFill>
                <a:ea typeface="MS PGothic" pitchFamily="34" charset="-128"/>
              </a:rPr>
              <a:t>Job seekers are assisted in finding competitive, integrated employment; not jobs set aside for people with disabilities.</a:t>
            </a:r>
          </a:p>
          <a:p>
            <a:pPr marL="0" indent="0">
              <a:buNone/>
            </a:pPr>
            <a:endParaRPr lang="en-US" altLang="en-US">
              <a:solidFill>
                <a:srgbClr val="404040"/>
              </a:solidFill>
              <a:ea typeface="MS PGothic" pitchFamily="34" charset="-128"/>
            </a:endParaRPr>
          </a:p>
          <a:p>
            <a:pPr marL="0" indent="0">
              <a:buNone/>
            </a:pPr>
            <a:r>
              <a:rPr lang="en-US" altLang="en-US">
                <a:solidFill>
                  <a:srgbClr val="404040"/>
                </a:solidFill>
                <a:ea typeface="MS PGothic" pitchFamily="34" charset="-128"/>
              </a:rPr>
              <a:t>Consumers interested in employment are not steered into day treatment programs, enclaves, or sheltered workshops.</a:t>
            </a:r>
          </a:p>
          <a:p>
            <a:endParaRPr lang="en-US">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7C7CCB-0E6A-4E90-A37E-8D04FC16B64A}"/>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300">
                <a:solidFill>
                  <a:srgbClr val="FFFFFF"/>
                </a:solidFill>
              </a:rPr>
              <a:t>Competitive employment is the goal</a:t>
            </a:r>
          </a:p>
        </p:txBody>
      </p:sp>
    </p:spTree>
    <p:extLst>
      <p:ext uri="{BB962C8B-B14F-4D97-AF65-F5344CB8AC3E}">
        <p14:creationId xmlns:p14="http://schemas.microsoft.com/office/powerpoint/2010/main" val="3367924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7FEAC-5907-4DF3-8A54-1859C8731F37}"/>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a:solidFill>
                  <a:srgbClr val="FFFFFF"/>
                </a:solidFill>
              </a:rPr>
              <a:t>Ips is integrated with the mental health treatment team</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C09FA4E-F8F0-4939-A47A-E0EC8E136FBB}"/>
              </a:ext>
            </a:extLst>
          </p:cNvPr>
          <p:cNvSpPr>
            <a:spLocks noGrp="1"/>
          </p:cNvSpPr>
          <p:nvPr>
            <p:ph idx="1"/>
          </p:nvPr>
        </p:nvSpPr>
        <p:spPr>
          <a:xfrm>
            <a:off x="6259551" y="1444752"/>
            <a:ext cx="4652840" cy="3968496"/>
          </a:xfrm>
        </p:spPr>
        <p:txBody>
          <a:bodyPr anchor="ctr">
            <a:normAutofit/>
          </a:bodyPr>
          <a:lstStyle/>
          <a:p>
            <a:pPr marL="0" indent="0">
              <a:buNone/>
            </a:pPr>
            <a:r>
              <a:rPr lang="en-US" altLang="en-US" dirty="0">
                <a:solidFill>
                  <a:srgbClr val="404040"/>
                </a:solidFill>
                <a:ea typeface="MS PGothic" pitchFamily="34" charset="-128"/>
              </a:rPr>
              <a:t>Employment specialists coordinate plans with the treatment team, i.e., case manager, therapist, psychiatrist, and other community providers (e.g. Vocational Rehabilitation).</a:t>
            </a:r>
          </a:p>
          <a:p>
            <a:pPr marL="0" indent="0">
              <a:buNone/>
            </a:pPr>
            <a:endParaRPr lang="en-US" altLang="en-US" dirty="0">
              <a:solidFill>
                <a:srgbClr val="404040"/>
              </a:solidFill>
              <a:ea typeface="MS PGothic" pitchFamily="34" charset="-128"/>
            </a:endParaRPr>
          </a:p>
          <a:p>
            <a:pPr marL="0" indent="0">
              <a:buNone/>
            </a:pPr>
            <a:r>
              <a:rPr lang="en-US" altLang="en-US" dirty="0">
                <a:solidFill>
                  <a:srgbClr val="404040"/>
                </a:solidFill>
                <a:ea typeface="MS PGothic" pitchFamily="34" charset="-128"/>
              </a:rPr>
              <a:t>ES’s are a part of the treatment team and participate in weekly meetings to staff cases and coordinate supports. </a:t>
            </a:r>
          </a:p>
          <a:p>
            <a:endParaRPr lang="en-US" dirty="0">
              <a:solidFill>
                <a:srgbClr val="404040"/>
              </a:solidFill>
            </a:endParaRPr>
          </a:p>
        </p:txBody>
      </p:sp>
    </p:spTree>
    <p:extLst>
      <p:ext uri="{BB962C8B-B14F-4D97-AF65-F5344CB8AC3E}">
        <p14:creationId xmlns:p14="http://schemas.microsoft.com/office/powerpoint/2010/main" val="3231018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1A94F0-BD45-45BA-A7E4-CFBC039A4613}"/>
              </a:ext>
            </a:extLst>
          </p:cNvPr>
          <p:cNvSpPr>
            <a:spLocks noGrp="1"/>
          </p:cNvSpPr>
          <p:nvPr>
            <p:ph idx="1"/>
          </p:nvPr>
        </p:nvSpPr>
        <p:spPr>
          <a:xfrm>
            <a:off x="1316984" y="1283546"/>
            <a:ext cx="5715917" cy="3914063"/>
          </a:xfrm>
        </p:spPr>
        <p:txBody>
          <a:bodyPr anchor="ctr">
            <a:normAutofit/>
          </a:bodyPr>
          <a:lstStyle/>
          <a:p>
            <a:pPr marL="0" indent="0">
              <a:buNone/>
            </a:pPr>
            <a:r>
              <a:rPr lang="en-US" altLang="en-US">
                <a:solidFill>
                  <a:srgbClr val="404040"/>
                </a:solidFill>
                <a:ea typeface="MS PGothic" pitchFamily="34" charset="-128"/>
              </a:rPr>
              <a:t>Individualized benefits planning and guidance help consumers make informed decisions about job starts and changes.</a:t>
            </a:r>
          </a:p>
          <a:p>
            <a:pPr marL="0" indent="0">
              <a:buNone/>
            </a:pPr>
            <a:endParaRPr lang="en-US" altLang="en-US">
              <a:solidFill>
                <a:srgbClr val="404040"/>
              </a:solidFill>
              <a:ea typeface="MS PGothic" pitchFamily="34" charset="-128"/>
            </a:endParaRPr>
          </a:p>
          <a:p>
            <a:pPr marL="0" indent="0">
              <a:buNone/>
            </a:pPr>
            <a:r>
              <a:rPr lang="en-US" altLang="en-US">
                <a:solidFill>
                  <a:srgbClr val="404040"/>
                </a:solidFill>
                <a:ea typeface="MS PGothic" pitchFamily="34" charset="-128"/>
              </a:rPr>
              <a:t>This is not just limited to Social Security benefits. Other benefits such as SafetyNet, SNAP, VA benefits, housing vouchers, etc. are also reviewed. </a:t>
            </a:r>
          </a:p>
          <a:p>
            <a:endParaRPr lang="en-US">
              <a:solidFill>
                <a:srgbClr val="404040"/>
              </a:solidFill>
            </a:endParaRP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5519E-C8E7-46CD-941F-A056F28EA878}"/>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100">
                <a:solidFill>
                  <a:srgbClr val="FFFFFF"/>
                </a:solidFill>
              </a:rPr>
              <a:t>Personalized benefits planning is provided</a:t>
            </a:r>
          </a:p>
        </p:txBody>
      </p:sp>
    </p:spTree>
    <p:extLst>
      <p:ext uri="{BB962C8B-B14F-4D97-AF65-F5344CB8AC3E}">
        <p14:creationId xmlns:p14="http://schemas.microsoft.com/office/powerpoint/2010/main" val="1315346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98067D-B3FC-4C86-9C50-52A756221D12}"/>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a:solidFill>
                  <a:srgbClr val="FFFFFF"/>
                </a:solidFill>
              </a:rPr>
              <a:t>Rapid job search is encouraged</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12DF0B5-6135-4349-B0BC-961E4A20E425}"/>
              </a:ext>
            </a:extLst>
          </p:cNvPr>
          <p:cNvSpPr>
            <a:spLocks noGrp="1"/>
          </p:cNvSpPr>
          <p:nvPr>
            <p:ph idx="1"/>
          </p:nvPr>
        </p:nvSpPr>
        <p:spPr>
          <a:xfrm>
            <a:off x="6259551" y="1444752"/>
            <a:ext cx="4652840" cy="3968496"/>
          </a:xfrm>
        </p:spPr>
        <p:txBody>
          <a:bodyPr anchor="ctr">
            <a:normAutofit/>
          </a:bodyPr>
          <a:lstStyle/>
          <a:p>
            <a:pPr marL="0" indent="0">
              <a:buNone/>
              <a:defRPr/>
            </a:pPr>
            <a:r>
              <a:rPr lang="en-US" dirty="0">
                <a:solidFill>
                  <a:srgbClr val="404040"/>
                </a:solidFill>
                <a:cs typeface="ＭＳ Ｐゴシック" charset="-128"/>
              </a:rPr>
              <a:t>Job search starts soon after a consumer expresses interest in working. We “strike while the iron is hot”. </a:t>
            </a:r>
          </a:p>
          <a:p>
            <a:pPr marL="0" indent="0">
              <a:buNone/>
              <a:defRPr/>
            </a:pPr>
            <a:endParaRPr lang="en-US" dirty="0">
              <a:solidFill>
                <a:srgbClr val="404040"/>
              </a:solidFill>
              <a:cs typeface="ＭＳ Ｐゴシック" charset="-128"/>
            </a:endParaRPr>
          </a:p>
          <a:p>
            <a:pPr marL="0" indent="0">
              <a:buNone/>
              <a:defRPr/>
            </a:pPr>
            <a:r>
              <a:rPr lang="en-US" dirty="0">
                <a:solidFill>
                  <a:srgbClr val="404040"/>
                </a:solidFill>
                <a:cs typeface="ＭＳ Ｐゴシック" charset="-128"/>
              </a:rPr>
              <a:t>Pre-employment assessment, training, and counseling are kept to a minimum.</a:t>
            </a:r>
          </a:p>
          <a:p>
            <a:pPr marL="0" indent="0">
              <a:buNone/>
              <a:defRPr/>
            </a:pPr>
            <a:endParaRPr lang="en-US" dirty="0">
              <a:solidFill>
                <a:srgbClr val="404040"/>
              </a:solidFill>
              <a:cs typeface="ＭＳ Ｐゴシック" charset="-128"/>
            </a:endParaRPr>
          </a:p>
          <a:p>
            <a:pPr marL="0" indent="0">
              <a:buNone/>
              <a:defRPr/>
            </a:pPr>
            <a:r>
              <a:rPr lang="en-US" dirty="0">
                <a:solidFill>
                  <a:srgbClr val="404040"/>
                </a:solidFill>
                <a:cs typeface="ＭＳ Ｐゴシック" charset="-128"/>
              </a:rPr>
              <a:t>The Career Profile is the only “assessment” used in IPS.</a:t>
            </a:r>
          </a:p>
          <a:p>
            <a:endParaRPr lang="en-US" dirty="0">
              <a:solidFill>
                <a:srgbClr val="404040"/>
              </a:solidFill>
            </a:endParaRPr>
          </a:p>
        </p:txBody>
      </p:sp>
    </p:spTree>
    <p:extLst>
      <p:ext uri="{BB962C8B-B14F-4D97-AF65-F5344CB8AC3E}">
        <p14:creationId xmlns:p14="http://schemas.microsoft.com/office/powerpoint/2010/main" val="275143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IPS Training Agenda </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4135735780"/>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243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E42D490-751A-47B4-9102-D5553D2C744F}"/>
              </a:ext>
            </a:extLst>
          </p:cNvPr>
          <p:cNvSpPr>
            <a:spLocks noGrp="1"/>
          </p:cNvSpPr>
          <p:nvPr>
            <p:ph idx="1"/>
          </p:nvPr>
        </p:nvSpPr>
        <p:spPr>
          <a:xfrm>
            <a:off x="1316984" y="1283546"/>
            <a:ext cx="5715917" cy="3914063"/>
          </a:xfrm>
        </p:spPr>
        <p:txBody>
          <a:bodyPr anchor="ctr">
            <a:normAutofit/>
          </a:bodyPr>
          <a:lstStyle/>
          <a:p>
            <a:pPr marL="0" indent="0">
              <a:buNone/>
            </a:pPr>
            <a:r>
              <a:rPr lang="en-US" altLang="en-US" dirty="0">
                <a:solidFill>
                  <a:srgbClr val="404040"/>
                </a:solidFill>
                <a:ea typeface="MS PGothic" pitchFamily="34" charset="-128"/>
              </a:rPr>
              <a:t>Employment Specialists meet face-to-face with employers over time to learn about business needs and positions.</a:t>
            </a:r>
          </a:p>
          <a:p>
            <a:pPr marL="0" indent="0">
              <a:buNone/>
            </a:pPr>
            <a:endParaRPr lang="en-US" altLang="en-US" dirty="0">
              <a:solidFill>
                <a:srgbClr val="404040"/>
              </a:solidFill>
              <a:ea typeface="MS PGothic" pitchFamily="34" charset="-128"/>
            </a:endParaRPr>
          </a:p>
          <a:p>
            <a:pPr marL="0" indent="0">
              <a:buNone/>
            </a:pPr>
            <a:r>
              <a:rPr lang="en-US" altLang="en-US" dirty="0">
                <a:solidFill>
                  <a:srgbClr val="404040"/>
                </a:solidFill>
                <a:ea typeface="MS PGothic" pitchFamily="34" charset="-128"/>
              </a:rPr>
              <a:t>Each specialist makes at least 6 contacts with hiring managers each week utilizing the “Three Cups of Tea” method.</a:t>
            </a:r>
          </a:p>
          <a:p>
            <a:endParaRPr lang="en-US" dirty="0">
              <a:solidFill>
                <a:srgbClr val="404040"/>
              </a:solidFill>
            </a:endParaRPr>
          </a:p>
          <a:p>
            <a:pPr marL="0" indent="0">
              <a:buNone/>
            </a:pPr>
            <a:r>
              <a:rPr lang="en-US" dirty="0">
                <a:solidFill>
                  <a:srgbClr val="404040"/>
                </a:solidFill>
              </a:rPr>
              <a:t>Employers are chosen based upon the preferences, interests, goals, and needs of the jobseekers on the ES’s caseload. </a:t>
            </a:r>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6EAEC-6235-4DE8-8B65-0B7D44BC86C4}"/>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2100">
                <a:solidFill>
                  <a:srgbClr val="FFFFFF"/>
                </a:solidFill>
              </a:rPr>
              <a:t>Employment specialists build employer relationships</a:t>
            </a:r>
          </a:p>
        </p:txBody>
      </p:sp>
    </p:spTree>
    <p:extLst>
      <p:ext uri="{BB962C8B-B14F-4D97-AF65-F5344CB8AC3E}">
        <p14:creationId xmlns:p14="http://schemas.microsoft.com/office/powerpoint/2010/main" val="2536637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7894"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55A539-75F7-4F8F-934A-4E7975255D47}"/>
              </a:ext>
            </a:extLst>
          </p:cNvPr>
          <p:cNvSpPr>
            <a:spLocks noGrp="1"/>
          </p:cNvSpPr>
          <p:nvPr>
            <p:ph type="title"/>
          </p:nvPr>
        </p:nvSpPr>
        <p:spPr>
          <a:xfrm>
            <a:off x="1121344" y="1586484"/>
            <a:ext cx="3685032" cy="3685032"/>
          </a:xfrm>
          <a:prstGeom prst="ellipse">
            <a:avLst/>
          </a:prstGeom>
          <a:solidFill>
            <a:schemeClr val="accent2"/>
          </a:solidFill>
          <a:ln>
            <a:noFill/>
          </a:ln>
        </p:spPr>
        <p:txBody>
          <a:bodyPr>
            <a:normAutofit/>
          </a:bodyPr>
          <a:lstStyle/>
          <a:p>
            <a:r>
              <a:rPr lang="en-US" sz="2300">
                <a:solidFill>
                  <a:srgbClr val="FFFFFF"/>
                </a:solidFill>
              </a:rPr>
              <a:t>Follow-along supports are continuous</a:t>
            </a:r>
          </a:p>
        </p:txBody>
      </p:sp>
      <p:sp>
        <p:nvSpPr>
          <p:cNvPr id="10" name="Rectangle 9">
            <a:extLst>
              <a:ext uri="{FF2B5EF4-FFF2-40B4-BE49-F238E27FC236}">
                <a16:creationId xmlns:a16="http://schemas.microsoft.com/office/drawing/2014/main" id="{5E5436DB-4E8B-43A5-AE55-1C527B62E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797433"/>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960120"/>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1D3B90D-447B-4F54-A326-7A070F94FD3C}"/>
              </a:ext>
            </a:extLst>
          </p:cNvPr>
          <p:cNvSpPr>
            <a:spLocks noGrp="1"/>
          </p:cNvSpPr>
          <p:nvPr>
            <p:ph idx="1"/>
          </p:nvPr>
        </p:nvSpPr>
        <p:spPr>
          <a:xfrm>
            <a:off x="6259551" y="1444752"/>
            <a:ext cx="4652840" cy="3968496"/>
          </a:xfrm>
        </p:spPr>
        <p:txBody>
          <a:bodyPr anchor="ctr">
            <a:normAutofit/>
          </a:bodyPr>
          <a:lstStyle/>
          <a:p>
            <a:pPr marL="0" indent="0">
              <a:buNone/>
            </a:pPr>
            <a:r>
              <a:rPr lang="en-US" altLang="en-US" dirty="0">
                <a:solidFill>
                  <a:srgbClr val="404040"/>
                </a:solidFill>
                <a:ea typeface="MS PGothic" pitchFamily="34" charset="-128"/>
              </a:rPr>
              <a:t>Employment Specialists continue to stay in regular contact with consumer and (when appropriate) the employer without arbitrary time limits.</a:t>
            </a:r>
          </a:p>
          <a:p>
            <a:pPr marL="0" indent="0">
              <a:buNone/>
            </a:pPr>
            <a:endParaRPr lang="en-US" altLang="en-US" dirty="0">
              <a:solidFill>
                <a:srgbClr val="404040"/>
              </a:solidFill>
              <a:ea typeface="MS PGothic" pitchFamily="34" charset="-128"/>
            </a:endParaRPr>
          </a:p>
          <a:p>
            <a:pPr marL="0" indent="0">
              <a:buNone/>
            </a:pPr>
            <a:r>
              <a:rPr lang="en-US" altLang="en-US" dirty="0">
                <a:solidFill>
                  <a:srgbClr val="404040"/>
                </a:solidFill>
                <a:ea typeface="MS PGothic" pitchFamily="34" charset="-128"/>
              </a:rPr>
              <a:t>Services are provided for as long as the consumer wants/needs.</a:t>
            </a:r>
          </a:p>
          <a:p>
            <a:pPr marL="0" indent="0">
              <a:buNone/>
            </a:pPr>
            <a:endParaRPr lang="en-US" altLang="en-US" dirty="0">
              <a:solidFill>
                <a:srgbClr val="404040"/>
              </a:solidFill>
              <a:ea typeface="MS PGothic" pitchFamily="34" charset="-128"/>
            </a:endParaRPr>
          </a:p>
          <a:p>
            <a:pPr marL="0" indent="0">
              <a:buNone/>
            </a:pPr>
            <a:r>
              <a:rPr lang="en-US" altLang="en-US" dirty="0">
                <a:solidFill>
                  <a:srgbClr val="404040"/>
                </a:solidFill>
                <a:ea typeface="MS PGothic" pitchFamily="34" charset="-128"/>
              </a:rPr>
              <a:t>All supports are individualized to the preferences/needs/wants of each consumer.</a:t>
            </a:r>
          </a:p>
          <a:p>
            <a:endParaRPr lang="en-US" dirty="0">
              <a:solidFill>
                <a:srgbClr val="404040"/>
              </a:solidFill>
            </a:endParaRPr>
          </a:p>
        </p:txBody>
      </p:sp>
    </p:spTree>
    <p:extLst>
      <p:ext uri="{BB962C8B-B14F-4D97-AF65-F5344CB8AC3E}">
        <p14:creationId xmlns:p14="http://schemas.microsoft.com/office/powerpoint/2010/main" val="834393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37B8B4-BFE1-4D55-8596-0C7A616F8DD9}"/>
              </a:ext>
            </a:extLst>
          </p:cNvPr>
          <p:cNvSpPr>
            <a:spLocks noGrp="1"/>
          </p:cNvSpPr>
          <p:nvPr>
            <p:ph type="title"/>
          </p:nvPr>
        </p:nvSpPr>
        <p:spPr>
          <a:xfrm>
            <a:off x="4856085" y="988741"/>
            <a:ext cx="6531259" cy="4880518"/>
          </a:xfrm>
          <a:noFill/>
          <a:ln>
            <a:noFill/>
          </a:ln>
        </p:spPr>
        <p:txBody>
          <a:bodyPr vert="horz" wrap="square" lIns="274320" tIns="182880" rIns="274320" bIns="182880" rtlCol="0" anchor="ctr" anchorCtr="1">
            <a:normAutofit/>
          </a:bodyPr>
          <a:lstStyle/>
          <a:p>
            <a:pPr algn="l"/>
            <a:r>
              <a:rPr lang="en-US" sz="4800" kern="1200" cap="all" spc="200" baseline="0" dirty="0">
                <a:solidFill>
                  <a:schemeClr val="tx1"/>
                </a:solidFill>
                <a:latin typeface="+mj-lt"/>
                <a:ea typeface="+mj-ea"/>
                <a:cs typeface="+mj-cs"/>
              </a:rPr>
              <a:t>IPS in Tennessee:</a:t>
            </a:r>
            <a:br>
              <a:rPr lang="en-US" sz="4800" kern="1200" cap="all" spc="200" baseline="0" dirty="0">
                <a:solidFill>
                  <a:schemeClr val="tx1"/>
                </a:solidFill>
                <a:latin typeface="+mj-lt"/>
                <a:ea typeface="+mj-ea"/>
                <a:cs typeface="+mj-cs"/>
              </a:rPr>
            </a:br>
            <a:r>
              <a:rPr lang="en-US" sz="4800" kern="1200" cap="all" spc="200" baseline="0" dirty="0">
                <a:solidFill>
                  <a:schemeClr val="tx1"/>
                </a:solidFill>
                <a:latin typeface="+mj-lt"/>
                <a:ea typeface="+mj-ea"/>
                <a:cs typeface="+mj-cs"/>
              </a:rPr>
              <a:t>Memphis to Johnson city</a:t>
            </a:r>
          </a:p>
        </p:txBody>
      </p:sp>
      <p:sp>
        <p:nvSpPr>
          <p:cNvPr id="10" name="Rectangle 9">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close up of a logo&#10;&#10;Description automatically generated">
            <a:extLst>
              <a:ext uri="{FF2B5EF4-FFF2-40B4-BE49-F238E27FC236}">
                <a16:creationId xmlns:a16="http://schemas.microsoft.com/office/drawing/2014/main" id="{90101FCE-2140-4F03-97B8-33D733A7C65E}"/>
              </a:ext>
            </a:extLst>
          </p:cNvPr>
          <p:cNvPicPr>
            <a:picLocks noChangeAspect="1"/>
          </p:cNvPicPr>
          <p:nvPr/>
        </p:nvPicPr>
        <p:blipFill>
          <a:blip r:embed="rId3"/>
          <a:stretch>
            <a:fillRect/>
          </a:stretch>
        </p:blipFill>
        <p:spPr>
          <a:xfrm>
            <a:off x="1519481" y="2891357"/>
            <a:ext cx="2857210" cy="792876"/>
          </a:xfrm>
          <a:prstGeom prst="rect">
            <a:avLst/>
          </a:prstGeom>
        </p:spPr>
      </p:pic>
    </p:spTree>
    <p:extLst>
      <p:ext uri="{BB962C8B-B14F-4D97-AF65-F5344CB8AC3E}">
        <p14:creationId xmlns:p14="http://schemas.microsoft.com/office/powerpoint/2010/main" val="373913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1C510A-D245-49EC-8AB1-8D9302CB277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vert="horz" lIns="182880" tIns="182880" rIns="182880" bIns="182880" rtlCol="0" anchor="ctr">
            <a:normAutofit/>
          </a:bodyPr>
          <a:lstStyle/>
          <a:p>
            <a:r>
              <a:rPr lang="en-US" sz="3000" kern="1200" cap="all" spc="200" baseline="0">
                <a:solidFill>
                  <a:srgbClr val="FFFFFF"/>
                </a:solidFill>
                <a:latin typeface="+mj-lt"/>
                <a:ea typeface="+mj-ea"/>
                <a:cs typeface="+mj-cs"/>
              </a:rPr>
              <a:t>History of ips in tennessee</a:t>
            </a:r>
          </a:p>
        </p:txBody>
      </p:sp>
      <p:sp>
        <p:nvSpPr>
          <p:cNvPr id="4" name="Rectangle 3">
            <a:extLst>
              <a:ext uri="{FF2B5EF4-FFF2-40B4-BE49-F238E27FC236}">
                <a16:creationId xmlns:a16="http://schemas.microsoft.com/office/drawing/2014/main" id="{5B21EB77-87D6-491F-B4B5-99817794078B}"/>
              </a:ext>
            </a:extLst>
          </p:cNvPr>
          <p:cNvSpPr/>
          <p:nvPr/>
        </p:nvSpPr>
        <p:spPr>
          <a:xfrm>
            <a:off x="5610430" y="547900"/>
            <a:ext cx="5726353" cy="5762200"/>
          </a:xfrm>
          <a:prstGeom prst="rect">
            <a:avLst/>
          </a:prstGeom>
        </p:spPr>
        <p:txBody>
          <a:bodyPr vert="horz" lIns="91440" tIns="45720" rIns="91440" bIns="45720" rtlCol="0" anchor="ctr">
            <a:normAutofit/>
          </a:bodyPr>
          <a:lstStyle/>
          <a:p>
            <a:pPr>
              <a:spcBef>
                <a:spcPts val="1000"/>
              </a:spcBef>
              <a:buClr>
                <a:schemeClr val="accent2"/>
              </a:buClr>
            </a:pPr>
            <a:r>
              <a:rPr lang="en-US" altLang="en-US" dirty="0">
                <a:solidFill>
                  <a:schemeClr val="tx1">
                    <a:lumMod val="85000"/>
                    <a:lumOff val="15000"/>
                  </a:schemeClr>
                </a:solidFill>
              </a:rPr>
              <a:t>Tennessee began IPS in October 2013 with four pilot sites: Frontier Health, Helen Ross McNabb,  and Ridgeview in East Tennessee.  Along with Park Center in Nashville.</a:t>
            </a:r>
          </a:p>
          <a:p>
            <a:pPr indent="-228600">
              <a:spcBef>
                <a:spcPts val="1000"/>
              </a:spcBef>
              <a:buClr>
                <a:schemeClr val="accent2"/>
              </a:buClr>
              <a:buFont typeface="Arial" panose="020B0604020202020204" pitchFamily="34" charset="0"/>
              <a:buChar char="•"/>
            </a:pPr>
            <a:endParaRPr lang="en-US" altLang="en-US" dirty="0">
              <a:solidFill>
                <a:schemeClr val="tx1">
                  <a:lumMod val="85000"/>
                  <a:lumOff val="15000"/>
                </a:schemeClr>
              </a:solidFill>
            </a:endParaRPr>
          </a:p>
          <a:p>
            <a:pPr>
              <a:spcBef>
                <a:spcPts val="1000"/>
              </a:spcBef>
              <a:buClr>
                <a:schemeClr val="accent2"/>
              </a:buClr>
            </a:pPr>
            <a:r>
              <a:rPr lang="en-US" altLang="en-US" dirty="0">
                <a:solidFill>
                  <a:schemeClr val="tx1">
                    <a:lumMod val="85000"/>
                    <a:lumOff val="15000"/>
                  </a:schemeClr>
                </a:solidFill>
              </a:rPr>
              <a:t>This pilot was a joint venture between the Tennessee Department of Substance Abuse and Mental Health Services and the Department of Human Services, Division of  Vocational Rehabilitation. They continue to provide funding and support for agencies throughout the state.</a:t>
            </a:r>
          </a:p>
          <a:p>
            <a:pPr>
              <a:spcBef>
                <a:spcPts val="1000"/>
              </a:spcBef>
              <a:buClr>
                <a:schemeClr val="accent2"/>
              </a:buClr>
            </a:pPr>
            <a:endParaRPr lang="en-US" altLang="en-US" dirty="0">
              <a:solidFill>
                <a:schemeClr val="tx1">
                  <a:lumMod val="85000"/>
                  <a:lumOff val="15000"/>
                </a:schemeClr>
              </a:solidFill>
            </a:endParaRPr>
          </a:p>
          <a:p>
            <a:pPr>
              <a:spcBef>
                <a:spcPts val="1000"/>
              </a:spcBef>
              <a:buClr>
                <a:schemeClr val="accent2"/>
              </a:buClr>
            </a:pPr>
            <a:r>
              <a:rPr lang="en-US" altLang="en-US" dirty="0">
                <a:solidFill>
                  <a:schemeClr val="tx1">
                    <a:lumMod val="85000"/>
                    <a:lumOff val="15000"/>
                  </a:schemeClr>
                </a:solidFill>
              </a:rPr>
              <a:t>The IPS Trainer Program was established to provide technical assistance and support to agencies implementing the model, as well as lead the fidelity review process in the state. </a:t>
            </a:r>
          </a:p>
        </p:txBody>
      </p:sp>
    </p:spTree>
    <p:extLst>
      <p:ext uri="{BB962C8B-B14F-4D97-AF65-F5344CB8AC3E}">
        <p14:creationId xmlns:p14="http://schemas.microsoft.com/office/powerpoint/2010/main" val="697884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7063BB-26A1-4C85-A151-5269D53A5BE3}"/>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Where are we now?</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068FBF8-B993-4201-A200-C8C0116BCD12}"/>
              </a:ext>
            </a:extLst>
          </p:cNvPr>
          <p:cNvGraphicFramePr>
            <a:graphicFrameLocks noGrp="1"/>
          </p:cNvGraphicFramePr>
          <p:nvPr>
            <p:ph idx="1"/>
            <p:extLst>
              <p:ext uri="{D42A27DB-BD31-4B8C-83A1-F6EECF244321}">
                <p14:modId xmlns:p14="http://schemas.microsoft.com/office/powerpoint/2010/main" val="958190800"/>
              </p:ext>
            </p:extLst>
          </p:nvPr>
        </p:nvGraphicFramePr>
        <p:xfrm>
          <a:off x="4953740" y="168676"/>
          <a:ext cx="6986726" cy="64629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0610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1735BDD-00C7-4F21-A974-98CB2118A456}"/>
              </a:ext>
            </a:extLst>
          </p:cNvPr>
          <p:cNvSpPr>
            <a:spLocks noGrp="1"/>
          </p:cNvSpPr>
          <p:nvPr>
            <p:ph type="body" idx="1"/>
          </p:nvPr>
        </p:nvSpPr>
        <p:spPr>
          <a:xfrm>
            <a:off x="1262729" y="5499895"/>
            <a:ext cx="9638443" cy="484633"/>
          </a:xfrm>
        </p:spPr>
        <p:txBody>
          <a:bodyPr vert="horz" lIns="91440" tIns="45720" rIns="91440" bIns="45720" rtlCol="0">
            <a:normAutofit/>
          </a:bodyPr>
          <a:lstStyle/>
          <a:p>
            <a:pPr algn="ctr"/>
            <a:r>
              <a:rPr lang="en-US" dirty="0">
                <a:solidFill>
                  <a:schemeClr val="tx1">
                    <a:lumMod val="75000"/>
                    <a:lumOff val="25000"/>
                  </a:schemeClr>
                </a:solidFill>
              </a:rPr>
              <a:t>June 2020- July 2021</a:t>
            </a:r>
          </a:p>
        </p:txBody>
      </p:sp>
      <p:sp>
        <p:nvSpPr>
          <p:cNvPr id="11" name="Rectangle 10">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8B1172-0374-4C19-98FA-D30BB6C49174}"/>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kern="1200" cap="all" spc="200" baseline="0">
                <a:solidFill>
                  <a:srgbClr val="262626"/>
                </a:solidFill>
                <a:latin typeface="+mj-lt"/>
                <a:ea typeface="+mj-ea"/>
                <a:cs typeface="+mj-cs"/>
              </a:rPr>
              <a:t>FY21 By the numbers</a:t>
            </a:r>
          </a:p>
        </p:txBody>
      </p:sp>
    </p:spTree>
    <p:extLst>
      <p:ext uri="{BB962C8B-B14F-4D97-AF65-F5344CB8AC3E}">
        <p14:creationId xmlns:p14="http://schemas.microsoft.com/office/powerpoint/2010/main" val="41354586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B62808-54B3-4129-9D72-A8329147B370}"/>
              </a:ext>
            </a:extLst>
          </p:cNvPr>
          <p:cNvSpPr>
            <a:spLocks noGrp="1"/>
          </p:cNvSpPr>
          <p:nvPr>
            <p:ph type="title"/>
          </p:nvPr>
        </p:nvSpPr>
        <p:spPr/>
        <p:txBody>
          <a:bodyPr/>
          <a:lstStyle/>
          <a:p>
            <a:r>
              <a:rPr lang="en-US" dirty="0"/>
              <a:t>Total Number Served</a:t>
            </a:r>
          </a:p>
        </p:txBody>
      </p:sp>
      <p:graphicFrame>
        <p:nvGraphicFramePr>
          <p:cNvPr id="10" name="Content Placeholder 9">
            <a:extLst>
              <a:ext uri="{FF2B5EF4-FFF2-40B4-BE49-F238E27FC236}">
                <a16:creationId xmlns:a16="http://schemas.microsoft.com/office/drawing/2014/main" id="{540923D3-B831-4B68-BA77-03C230B8B7AC}"/>
              </a:ext>
            </a:extLst>
          </p:cNvPr>
          <p:cNvGraphicFramePr>
            <a:graphicFrameLocks noGrp="1"/>
          </p:cNvGraphicFramePr>
          <p:nvPr>
            <p:ph idx="1"/>
          </p:nvPr>
        </p:nvGraphicFramePr>
        <p:xfrm>
          <a:off x="304800" y="1079500"/>
          <a:ext cx="11684000" cy="50857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2493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641B-A8C9-4052-8831-82D35EE59D0B}"/>
              </a:ext>
            </a:extLst>
          </p:cNvPr>
          <p:cNvSpPr>
            <a:spLocks noGrp="1"/>
          </p:cNvSpPr>
          <p:nvPr>
            <p:ph type="title"/>
          </p:nvPr>
        </p:nvSpPr>
        <p:spPr/>
        <p:txBody>
          <a:bodyPr/>
          <a:lstStyle/>
          <a:p>
            <a:r>
              <a:rPr lang="en-US" dirty="0"/>
              <a:t>Data by Program: Vocational Rehabilitation</a:t>
            </a:r>
          </a:p>
        </p:txBody>
      </p:sp>
      <p:sp>
        <p:nvSpPr>
          <p:cNvPr id="3" name="Content Placeholder 2">
            <a:extLst>
              <a:ext uri="{FF2B5EF4-FFF2-40B4-BE49-F238E27FC236}">
                <a16:creationId xmlns:a16="http://schemas.microsoft.com/office/drawing/2014/main" id="{B3778EBB-528B-4C22-8454-F0F71D33A239}"/>
              </a:ext>
            </a:extLst>
          </p:cNvPr>
          <p:cNvSpPr>
            <a:spLocks noGrp="1"/>
          </p:cNvSpPr>
          <p:nvPr>
            <p:ph idx="1"/>
          </p:nvPr>
        </p:nvSpPr>
        <p:spPr>
          <a:xfrm>
            <a:off x="6248400" y="1193804"/>
            <a:ext cx="5791200" cy="4958462"/>
          </a:xfrm>
        </p:spPr>
        <p:txBody>
          <a:bodyPr>
            <a:normAutofit/>
          </a:bodyPr>
          <a:lstStyle/>
          <a:p>
            <a:r>
              <a:rPr lang="en-US" sz="2667" dirty="0"/>
              <a:t>Average Attainment Rate: 47%</a:t>
            </a:r>
          </a:p>
          <a:p>
            <a:r>
              <a:rPr lang="en-US" sz="2667" dirty="0"/>
              <a:t>Average Hourly Wage: $10.45</a:t>
            </a:r>
          </a:p>
          <a:p>
            <a:r>
              <a:rPr lang="en-US" sz="2667" dirty="0"/>
              <a:t>Average Hours/Week: 29.5</a:t>
            </a:r>
          </a:p>
        </p:txBody>
      </p:sp>
      <p:sp>
        <p:nvSpPr>
          <p:cNvPr id="4" name="Slide Number Placeholder 3">
            <a:extLst>
              <a:ext uri="{FF2B5EF4-FFF2-40B4-BE49-F238E27FC236}">
                <a16:creationId xmlns:a16="http://schemas.microsoft.com/office/drawing/2014/main" id="{D308A5EA-552E-49EB-90F1-DC2946696CBA}"/>
              </a:ext>
            </a:extLst>
          </p:cNvPr>
          <p:cNvSpPr>
            <a:spLocks noGrp="1"/>
          </p:cNvSpPr>
          <p:nvPr>
            <p:ph type="sldNum" sz="quarter" idx="12"/>
          </p:nvPr>
        </p:nvSpPr>
        <p:spPr/>
        <p:txBody>
          <a:bodyPr/>
          <a:lstStyle/>
          <a:p>
            <a:pPr defTabSz="1086416"/>
            <a:fld id="{016A6056-E19E-4389-9EC4-2CFC73AE0DB5}" type="slidenum">
              <a:rPr lang="en-US">
                <a:solidFill>
                  <a:srgbClr val="1B365D"/>
                </a:solidFill>
              </a:rPr>
              <a:pPr defTabSz="1086416"/>
              <a:t>27</a:t>
            </a:fld>
            <a:endParaRPr lang="en-US" dirty="0">
              <a:solidFill>
                <a:srgbClr val="1B365D"/>
              </a:solidFill>
            </a:endParaRPr>
          </a:p>
        </p:txBody>
      </p:sp>
      <p:graphicFrame>
        <p:nvGraphicFramePr>
          <p:cNvPr id="5" name="Content Placeholder 9">
            <a:extLst>
              <a:ext uri="{FF2B5EF4-FFF2-40B4-BE49-F238E27FC236}">
                <a16:creationId xmlns:a16="http://schemas.microsoft.com/office/drawing/2014/main" id="{62DB4FC4-50D3-455B-8350-3AC2A68DA4F2}"/>
              </a:ext>
            </a:extLst>
          </p:cNvPr>
          <p:cNvGraphicFramePr>
            <a:graphicFrameLocks/>
          </p:cNvGraphicFramePr>
          <p:nvPr/>
        </p:nvGraphicFramePr>
        <p:xfrm>
          <a:off x="304800" y="1079500"/>
          <a:ext cx="5791200" cy="50857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5326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F289A7D1-5C5D-4F36-9650-DFC22C55BE4B}"/>
              </a:ext>
            </a:extLst>
          </p:cNvPr>
          <p:cNvPicPr>
            <a:picLocks noChangeAspect="1"/>
          </p:cNvPicPr>
          <p:nvPr/>
        </p:nvPicPr>
        <p:blipFill>
          <a:blip r:embed="rId2">
            <a:alphaModFix amt="5000"/>
          </a:blip>
          <a:stretch>
            <a:fillRect/>
          </a:stretch>
        </p:blipFill>
        <p:spPr>
          <a:xfrm>
            <a:off x="1938271" y="264843"/>
            <a:ext cx="8315458" cy="6536939"/>
          </a:xfrm>
          <a:prstGeom prst="rect">
            <a:avLst/>
          </a:prstGeom>
        </p:spPr>
      </p:pic>
      <p:sp>
        <p:nvSpPr>
          <p:cNvPr id="2" name="Title 1">
            <a:extLst>
              <a:ext uri="{FF2B5EF4-FFF2-40B4-BE49-F238E27FC236}">
                <a16:creationId xmlns:a16="http://schemas.microsoft.com/office/drawing/2014/main" id="{77AC5419-AB89-47B6-89C7-E5A59D55CB5B}"/>
              </a:ext>
            </a:extLst>
          </p:cNvPr>
          <p:cNvSpPr>
            <a:spLocks noGrp="1"/>
          </p:cNvSpPr>
          <p:nvPr>
            <p:ph type="title"/>
          </p:nvPr>
        </p:nvSpPr>
        <p:spPr>
          <a:xfrm>
            <a:off x="2231136" y="343255"/>
            <a:ext cx="7667466" cy="887036"/>
          </a:xfrm>
        </p:spPr>
        <p:txBody>
          <a:bodyPr/>
          <a:lstStyle/>
          <a:p>
            <a:r>
              <a:rPr lang="en-US" dirty="0"/>
              <a:t>Contact information</a:t>
            </a:r>
          </a:p>
        </p:txBody>
      </p:sp>
      <p:sp>
        <p:nvSpPr>
          <p:cNvPr id="3" name="Content Placeholder 2">
            <a:extLst>
              <a:ext uri="{FF2B5EF4-FFF2-40B4-BE49-F238E27FC236}">
                <a16:creationId xmlns:a16="http://schemas.microsoft.com/office/drawing/2014/main" id="{27596E51-D089-4B1F-A581-D74F8096CF22}"/>
              </a:ext>
            </a:extLst>
          </p:cNvPr>
          <p:cNvSpPr>
            <a:spLocks noGrp="1"/>
          </p:cNvSpPr>
          <p:nvPr>
            <p:ph idx="1"/>
          </p:nvPr>
        </p:nvSpPr>
        <p:spPr>
          <a:xfrm>
            <a:off x="6096000" y="2073290"/>
            <a:ext cx="5007006" cy="3480046"/>
          </a:xfrm>
        </p:spPr>
        <p:txBody>
          <a:bodyPr>
            <a:normAutofit/>
          </a:bodyPr>
          <a:lstStyle/>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Nichole Phillips</a:t>
            </a:r>
            <a:endParaRPr lang="en-US" altLang="en-US" b="1" dirty="0">
              <a:latin typeface="Calibri" pitchFamily="34" charset="0"/>
              <a:ea typeface="Calibri" pitchFamily="34" charset="0"/>
              <a:cs typeface="Times New Roman" pitchFamily="18" charset="0"/>
            </a:endParaRPr>
          </a:p>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Statewide IPS Trainer/Supervisor </a:t>
            </a:r>
          </a:p>
          <a:p>
            <a:pPr marL="0" indent="0" algn="ctr">
              <a:spcBef>
                <a:spcPct val="0"/>
              </a:spcBef>
              <a:buNone/>
              <a:defRPr/>
            </a:pPr>
            <a:r>
              <a:rPr lang="en-US" altLang="en-US" dirty="0">
                <a:solidFill>
                  <a:srgbClr val="000000"/>
                </a:solidFill>
                <a:latin typeface="Calibri" pitchFamily="34" charset="0"/>
                <a:ea typeface="Calibri" pitchFamily="34" charset="0"/>
                <a:cs typeface="Times New Roman" pitchFamily="18" charset="0"/>
              </a:rPr>
              <a:t>Email: nichole.phillips@tennesseeips.org</a:t>
            </a:r>
            <a:endParaRPr lang="en-US" altLang="en-US" dirty="0">
              <a:latin typeface="Calibri" pitchFamily="34" charset="0"/>
              <a:ea typeface="Calibri" pitchFamily="34" charset="0"/>
              <a:cs typeface="Times New Roman" pitchFamily="18" charset="0"/>
            </a:endParaRPr>
          </a:p>
          <a:p>
            <a:pPr marL="0" indent="0" algn="ctr">
              <a:spcBef>
                <a:spcPct val="0"/>
              </a:spcBef>
              <a:buNone/>
              <a:defRPr/>
            </a:pPr>
            <a:r>
              <a:rPr lang="en-US" altLang="en-US" dirty="0">
                <a:solidFill>
                  <a:schemeClr val="accent6">
                    <a:lumMod val="10000"/>
                  </a:schemeClr>
                </a:solidFill>
                <a:latin typeface="Calibri" pitchFamily="34" charset="0"/>
                <a:ea typeface="Calibri" pitchFamily="34" charset="0"/>
                <a:cs typeface="Times New Roman" pitchFamily="18" charset="0"/>
              </a:rPr>
              <a:t>c: 615-517-2767</a:t>
            </a: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Clr>
                <a:srgbClr val="D16349"/>
              </a:buClr>
              <a:buNone/>
              <a:defRPr/>
            </a:pPr>
            <a:endParaRPr lang="en-US" altLang="en-US" dirty="0">
              <a:solidFill>
                <a:srgbClr val="D19049">
                  <a:lumMod val="10000"/>
                </a:srgbClr>
              </a:solidFill>
              <a:latin typeface="Calibri" pitchFamily="34" charset="0"/>
              <a:ea typeface="Calibri" pitchFamily="34" charset="0"/>
              <a:cs typeface="Times New Roman" pitchFamily="18" charset="0"/>
            </a:endParaRPr>
          </a:p>
          <a:p>
            <a:pPr marL="0" indent="0" algn="ctr">
              <a:spcBef>
                <a:spcPct val="0"/>
              </a:spcBef>
              <a:buClr>
                <a:srgbClr val="D16349"/>
              </a:buClr>
              <a:buNone/>
              <a:defRPr/>
            </a:pPr>
            <a:r>
              <a:rPr lang="en-US" altLang="en-US" b="1" dirty="0">
                <a:solidFill>
                  <a:srgbClr val="000000"/>
                </a:solidFill>
                <a:latin typeface="Calibri" pitchFamily="34" charset="0"/>
                <a:ea typeface="Calibri" pitchFamily="34" charset="0"/>
                <a:cs typeface="Times New Roman" pitchFamily="18" charset="0"/>
              </a:rPr>
              <a:t>Tiffanie Whitaker</a:t>
            </a:r>
            <a:endParaRPr lang="en-US" altLang="en-US" b="1" dirty="0">
              <a:solidFill>
                <a:prstClr val="black"/>
              </a:solidFill>
              <a:latin typeface="Calibri" pitchFamily="34" charset="0"/>
              <a:ea typeface="Calibri" pitchFamily="34" charset="0"/>
              <a:cs typeface="Times New Roman" pitchFamily="18" charset="0"/>
            </a:endParaRPr>
          </a:p>
          <a:p>
            <a:pPr marL="0" indent="0" algn="ctr">
              <a:spcBef>
                <a:spcPct val="0"/>
              </a:spcBef>
              <a:buClr>
                <a:srgbClr val="D16349"/>
              </a:buClr>
              <a:buNone/>
              <a:defRPr/>
            </a:pPr>
            <a:r>
              <a:rPr lang="en-US" altLang="en-US" b="1" dirty="0">
                <a:solidFill>
                  <a:srgbClr val="000000"/>
                </a:solidFill>
                <a:latin typeface="Calibri" pitchFamily="34" charset="0"/>
                <a:ea typeface="Calibri" pitchFamily="34" charset="0"/>
                <a:cs typeface="Times New Roman" pitchFamily="18" charset="0"/>
              </a:rPr>
              <a:t>Statewide IPS Trainer </a:t>
            </a:r>
          </a:p>
          <a:p>
            <a:pPr marL="0" indent="0" algn="ctr">
              <a:spcBef>
                <a:spcPct val="0"/>
              </a:spcBef>
              <a:buClr>
                <a:srgbClr val="D16349"/>
              </a:buClr>
              <a:buNone/>
              <a:defRPr/>
            </a:pPr>
            <a:r>
              <a:rPr lang="en-US" altLang="en-US" dirty="0">
                <a:solidFill>
                  <a:srgbClr val="000000"/>
                </a:solidFill>
                <a:latin typeface="Calibri" pitchFamily="34" charset="0"/>
                <a:ea typeface="Calibri" pitchFamily="34" charset="0"/>
                <a:cs typeface="Times New Roman" pitchFamily="18" charset="0"/>
              </a:rPr>
              <a:t>Email: tiffanie.whitaker@tennesseeips.org</a:t>
            </a:r>
            <a:endParaRPr lang="en-US" altLang="en-US" dirty="0">
              <a:solidFill>
                <a:prstClr val="black"/>
              </a:solidFill>
              <a:latin typeface="Calibri" pitchFamily="34" charset="0"/>
              <a:ea typeface="Calibri" pitchFamily="34" charset="0"/>
              <a:cs typeface="Times New Roman" pitchFamily="18" charset="0"/>
            </a:endParaRPr>
          </a:p>
          <a:p>
            <a:pPr marL="0" indent="0" algn="ctr">
              <a:spcBef>
                <a:spcPct val="0"/>
              </a:spcBef>
              <a:buClr>
                <a:srgbClr val="D16349"/>
              </a:buClr>
              <a:buNone/>
              <a:defRPr/>
            </a:pPr>
            <a:r>
              <a:rPr lang="en-US" altLang="en-US" dirty="0">
                <a:solidFill>
                  <a:srgbClr val="D19049">
                    <a:lumMod val="10000"/>
                  </a:srgbClr>
                </a:solidFill>
                <a:latin typeface="Calibri" pitchFamily="34" charset="0"/>
                <a:ea typeface="Calibri" pitchFamily="34" charset="0"/>
                <a:cs typeface="Times New Roman" pitchFamily="18" charset="0"/>
              </a:rPr>
              <a:t>c: 615-506-4022</a:t>
            </a:r>
          </a:p>
          <a:p>
            <a:endParaRPr lang="en-US" dirty="0"/>
          </a:p>
        </p:txBody>
      </p:sp>
      <p:sp>
        <p:nvSpPr>
          <p:cNvPr id="4" name="TextBox 3">
            <a:extLst>
              <a:ext uri="{FF2B5EF4-FFF2-40B4-BE49-F238E27FC236}">
                <a16:creationId xmlns:a16="http://schemas.microsoft.com/office/drawing/2014/main" id="{687EA996-12F5-4D10-823A-9CEC889E279F}"/>
              </a:ext>
            </a:extLst>
          </p:cNvPr>
          <p:cNvSpPr txBox="1"/>
          <p:nvPr/>
        </p:nvSpPr>
        <p:spPr>
          <a:xfrm>
            <a:off x="3048000" y="6396335"/>
            <a:ext cx="6096000" cy="461665"/>
          </a:xfrm>
          <a:prstGeom prst="rect">
            <a:avLst/>
          </a:prstGeom>
          <a:noFill/>
        </p:spPr>
        <p:txBody>
          <a:bodyPr wrap="square" rtlCol="0">
            <a:spAutoFit/>
          </a:bodyPr>
          <a:lstStyle/>
          <a:p>
            <a:pPr algn="ctr"/>
            <a:r>
              <a:rPr lang="en-US" sz="1200" dirty="0"/>
              <a:t>For more information about the IPS Supported Employment, its research, &amp; references for information represented here, please visit ipsworks.org </a:t>
            </a:r>
          </a:p>
        </p:txBody>
      </p:sp>
      <p:sp>
        <p:nvSpPr>
          <p:cNvPr id="5" name="TextBox 4">
            <a:extLst>
              <a:ext uri="{FF2B5EF4-FFF2-40B4-BE49-F238E27FC236}">
                <a16:creationId xmlns:a16="http://schemas.microsoft.com/office/drawing/2014/main" id="{2C6D4A3A-D61A-4FFD-92BF-BE6A5461B918}"/>
              </a:ext>
            </a:extLst>
          </p:cNvPr>
          <p:cNvSpPr txBox="1"/>
          <p:nvPr/>
        </p:nvSpPr>
        <p:spPr>
          <a:xfrm>
            <a:off x="486792" y="2137554"/>
            <a:ext cx="5122415" cy="4801314"/>
          </a:xfrm>
          <a:prstGeom prst="rect">
            <a:avLst/>
          </a:prstGeom>
          <a:noFill/>
        </p:spPr>
        <p:txBody>
          <a:bodyPr wrap="square" rtlCol="0">
            <a:spAutoFit/>
          </a:bodyPr>
          <a:lstStyle/>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Mark Liverman</a:t>
            </a:r>
          </a:p>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Director of Wellness &amp; Employment, TDMHSAS</a:t>
            </a:r>
            <a:endParaRPr lang="en-US" altLang="en-US" b="1" dirty="0">
              <a:latin typeface="Calibri" pitchFamily="34" charset="0"/>
              <a:ea typeface="Calibri" pitchFamily="34" charset="0"/>
              <a:cs typeface="Times New Roman" pitchFamily="18" charset="0"/>
            </a:endParaRPr>
          </a:p>
          <a:p>
            <a:pPr marL="0" indent="0" algn="ctr">
              <a:spcBef>
                <a:spcPct val="0"/>
              </a:spcBef>
              <a:buNone/>
              <a:defRPr/>
            </a:pPr>
            <a:r>
              <a:rPr lang="en-US" altLang="en-US" dirty="0">
                <a:solidFill>
                  <a:srgbClr val="000000"/>
                </a:solidFill>
                <a:latin typeface="Calibri" pitchFamily="34" charset="0"/>
                <a:ea typeface="Calibri" pitchFamily="34" charset="0"/>
                <a:cs typeface="Times New Roman" pitchFamily="18" charset="0"/>
              </a:rPr>
              <a:t>Email: mark.liverman@tn.gov</a:t>
            </a:r>
            <a:endParaRPr lang="en-US" altLang="en-US" dirty="0">
              <a:latin typeface="Calibri" pitchFamily="34" charset="0"/>
              <a:ea typeface="Calibri" pitchFamily="34" charset="0"/>
              <a:cs typeface="Times New Roman" pitchFamily="18" charset="0"/>
            </a:endParaRPr>
          </a:p>
          <a:p>
            <a:pPr marL="0" indent="0" algn="ctr">
              <a:spcBef>
                <a:spcPct val="0"/>
              </a:spcBef>
              <a:buNone/>
              <a:defRPr/>
            </a:pPr>
            <a:r>
              <a:rPr lang="en-US" altLang="en-US" dirty="0">
                <a:solidFill>
                  <a:schemeClr val="accent6">
                    <a:lumMod val="10000"/>
                  </a:schemeClr>
                </a:solidFill>
                <a:latin typeface="Calibri" pitchFamily="34" charset="0"/>
                <a:ea typeface="Calibri" pitchFamily="34" charset="0"/>
                <a:cs typeface="Times New Roman" pitchFamily="18" charset="0"/>
              </a:rPr>
              <a:t>c: 615-253-6748</a:t>
            </a:r>
          </a:p>
          <a:p>
            <a:pPr marL="0" indent="0" algn="ctr">
              <a:spcBef>
                <a:spcPct val="0"/>
              </a:spcBef>
              <a:buNone/>
              <a:defRPr/>
            </a:pPr>
            <a:endParaRPr lang="en-US" altLang="en-US" b="1"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b="1"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Meghann Galland</a:t>
            </a:r>
            <a:endParaRPr lang="en-US" altLang="en-US" b="1" dirty="0">
              <a:latin typeface="Calibri" pitchFamily="34" charset="0"/>
              <a:ea typeface="Calibri" pitchFamily="34" charset="0"/>
              <a:cs typeface="Times New Roman" pitchFamily="18" charset="0"/>
            </a:endParaRPr>
          </a:p>
          <a:p>
            <a:pPr marL="0" indent="0" algn="ctr">
              <a:spcBef>
                <a:spcPct val="0"/>
              </a:spcBef>
              <a:buNone/>
              <a:defRPr/>
            </a:pPr>
            <a:r>
              <a:rPr lang="en-US" altLang="en-US" b="1" dirty="0">
                <a:solidFill>
                  <a:srgbClr val="000000"/>
                </a:solidFill>
                <a:latin typeface="Calibri" pitchFamily="34" charset="0"/>
                <a:ea typeface="Calibri" pitchFamily="34" charset="0"/>
                <a:cs typeface="Times New Roman" pitchFamily="18" charset="0"/>
              </a:rPr>
              <a:t>Middle TN Area Director, VR</a:t>
            </a:r>
            <a:endParaRPr lang="en-US" altLang="en-US" b="1" dirty="0">
              <a:latin typeface="Calibri" pitchFamily="34" charset="0"/>
              <a:ea typeface="Calibri" pitchFamily="34" charset="0"/>
              <a:cs typeface="Times New Roman" pitchFamily="18" charset="0"/>
            </a:endParaRPr>
          </a:p>
          <a:p>
            <a:pPr marL="0" indent="0" algn="ctr">
              <a:spcBef>
                <a:spcPct val="0"/>
              </a:spcBef>
              <a:buNone/>
              <a:defRPr/>
            </a:pPr>
            <a:r>
              <a:rPr lang="en-US" altLang="en-US" dirty="0">
                <a:solidFill>
                  <a:srgbClr val="000000"/>
                </a:solidFill>
                <a:latin typeface="Calibri" pitchFamily="34" charset="0"/>
                <a:ea typeface="Calibri" pitchFamily="34" charset="0"/>
                <a:cs typeface="Times New Roman" pitchFamily="18" charset="0"/>
              </a:rPr>
              <a:t>Email: meghann.m.galland@tn.gov</a:t>
            </a:r>
            <a:endParaRPr lang="en-US" altLang="en-US" dirty="0">
              <a:latin typeface="Calibri" pitchFamily="34" charset="0"/>
              <a:ea typeface="Calibri" pitchFamily="34" charset="0"/>
              <a:cs typeface="Times New Roman" pitchFamily="18" charset="0"/>
            </a:endParaRPr>
          </a:p>
          <a:p>
            <a:pPr marL="0" indent="0" algn="ctr">
              <a:spcBef>
                <a:spcPct val="0"/>
              </a:spcBef>
              <a:buNone/>
              <a:defRPr/>
            </a:pPr>
            <a:r>
              <a:rPr lang="en-US" altLang="en-US" dirty="0">
                <a:solidFill>
                  <a:schemeClr val="accent6">
                    <a:lumMod val="10000"/>
                  </a:schemeClr>
                </a:solidFill>
                <a:latin typeface="Calibri" pitchFamily="34" charset="0"/>
                <a:ea typeface="Calibri" pitchFamily="34" charset="0"/>
                <a:cs typeface="Times New Roman" pitchFamily="18" charset="0"/>
              </a:rPr>
              <a:t>c: 615-878-1383</a:t>
            </a: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a:p>
            <a:pPr marL="0" indent="0" algn="ctr">
              <a:spcBef>
                <a:spcPct val="0"/>
              </a:spcBef>
              <a:buNone/>
              <a:defRPr/>
            </a:pPr>
            <a:endParaRPr lang="en-US" altLang="en-US" dirty="0">
              <a:solidFill>
                <a:schemeClr val="accent6">
                  <a:lumMod val="10000"/>
                </a:schemeClr>
              </a:solidFill>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val="365471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8F20C0-38C8-4DDF-A26C-ADE62462407D}"/>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sz="2600"/>
              <a:t>What is </a:t>
            </a:r>
            <a:r>
              <a:rPr lang="en-US" sz="2600" err="1"/>
              <a:t>ips</a:t>
            </a:r>
            <a:r>
              <a:rPr lang="en-US" sz="2600"/>
              <a:t> supported employment?</a:t>
            </a:r>
          </a:p>
        </p:txBody>
      </p:sp>
      <p:sp useBgFill="1">
        <p:nvSpPr>
          <p:cNvPr id="15"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6331161F-B96C-4CA1-BE4A-052F4F831699}"/>
              </a:ext>
            </a:extLst>
          </p:cNvPr>
          <p:cNvGraphicFramePr>
            <a:graphicFrameLocks noGrp="1"/>
          </p:cNvGraphicFramePr>
          <p:nvPr>
            <p:ph idx="1"/>
            <p:extLst>
              <p:ext uri="{D42A27DB-BD31-4B8C-83A1-F6EECF244321}">
                <p14:modId xmlns:p14="http://schemas.microsoft.com/office/powerpoint/2010/main" val="3880953612"/>
              </p:ext>
            </p:extLst>
          </p:nvPr>
        </p:nvGraphicFramePr>
        <p:xfrm>
          <a:off x="4998128" y="248576"/>
          <a:ext cx="6924583" cy="6303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0130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74787F7-DAD0-42DB-B508-F55073BD02EF}"/>
              </a:ext>
            </a:extLst>
          </p:cNvPr>
          <p:cNvSpPr>
            <a:spLocks noGrp="1"/>
          </p:cNvSpPr>
          <p:nvPr>
            <p:ph type="title"/>
          </p:nvPr>
        </p:nvSpPr>
        <p:spPr>
          <a:xfrm>
            <a:off x="1262729" y="1289303"/>
            <a:ext cx="9638443" cy="3339303"/>
          </a:xfrm>
          <a:ln>
            <a:noFill/>
          </a:ln>
        </p:spPr>
        <p:txBody>
          <a:bodyPr vert="horz" lIns="274320" tIns="182880" rIns="274320" bIns="182880" rtlCol="0" anchor="ctr" anchorCtr="1">
            <a:normAutofit/>
          </a:bodyPr>
          <a:lstStyle/>
          <a:p>
            <a:r>
              <a:rPr lang="en-US" sz="5000" kern="1200" cap="all" spc="200" baseline="0" dirty="0">
                <a:solidFill>
                  <a:srgbClr val="262626"/>
                </a:solidFill>
                <a:latin typeface="+mj-lt"/>
                <a:ea typeface="+mj-ea"/>
                <a:cs typeface="+mj-cs"/>
              </a:rPr>
              <a:t>Why do people want to work?</a:t>
            </a:r>
          </a:p>
        </p:txBody>
      </p:sp>
    </p:spTree>
    <p:extLst>
      <p:ext uri="{BB962C8B-B14F-4D97-AF65-F5344CB8AC3E}">
        <p14:creationId xmlns:p14="http://schemas.microsoft.com/office/powerpoint/2010/main" val="56180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AF33C27-9C85-4B30-9AD7-879D48AFE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D5089DD-882D-4413-B8BF-4798BFD84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4"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95048D-E40A-43CA-A6A0-924CE93C8125}"/>
              </a:ext>
            </a:extLst>
          </p:cNvPr>
          <p:cNvSpPr>
            <a:spLocks noGrp="1"/>
          </p:cNvSpPr>
          <p:nvPr>
            <p:ph type="title"/>
          </p:nvPr>
        </p:nvSpPr>
        <p:spPr>
          <a:xfrm>
            <a:off x="8181171" y="2681103"/>
            <a:ext cx="3363974" cy="1495794"/>
          </a:xfrm>
          <a:noFill/>
          <a:ln>
            <a:solidFill>
              <a:srgbClr val="FFFFFF"/>
            </a:solidFill>
          </a:ln>
        </p:spPr>
        <p:txBody>
          <a:bodyPr wrap="square">
            <a:normAutofit/>
          </a:bodyPr>
          <a:lstStyle/>
          <a:p>
            <a:r>
              <a:rPr lang="en-US" sz="2200">
                <a:solidFill>
                  <a:srgbClr val="FFFFFF"/>
                </a:solidFill>
              </a:rPr>
              <a:t>Benefits of steady competive employment </a:t>
            </a:r>
          </a:p>
        </p:txBody>
      </p:sp>
      <p:graphicFrame>
        <p:nvGraphicFramePr>
          <p:cNvPr id="7" name="Content Placeholder 4">
            <a:extLst>
              <a:ext uri="{FF2B5EF4-FFF2-40B4-BE49-F238E27FC236}">
                <a16:creationId xmlns:a16="http://schemas.microsoft.com/office/drawing/2014/main" id="{EA54C2A8-9953-4859-9404-2FC1F4E61DAD}"/>
              </a:ext>
            </a:extLst>
          </p:cNvPr>
          <p:cNvGraphicFramePr>
            <a:graphicFrameLocks noGrp="1"/>
          </p:cNvGraphicFramePr>
          <p:nvPr>
            <p:ph idx="1"/>
            <p:extLst>
              <p:ext uri="{D42A27DB-BD31-4B8C-83A1-F6EECF244321}">
                <p14:modId xmlns:p14="http://schemas.microsoft.com/office/powerpoint/2010/main" val="3955560595"/>
              </p:ext>
            </p:extLst>
          </p:nvPr>
        </p:nvGraphicFramePr>
        <p:xfrm>
          <a:off x="100969" y="266330"/>
          <a:ext cx="7048870" cy="5788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4E665E9-3D36-4F18-8F0B-A3433BF09E7D}"/>
              </a:ext>
            </a:extLst>
          </p:cNvPr>
          <p:cNvSpPr txBox="1"/>
          <p:nvPr/>
        </p:nvSpPr>
        <p:spPr>
          <a:xfrm>
            <a:off x="112244" y="6391719"/>
            <a:ext cx="7268511" cy="466281"/>
          </a:xfrm>
          <a:prstGeom prst="rect">
            <a:avLst/>
          </a:prstGeom>
          <a:noFill/>
        </p:spPr>
        <p:txBody>
          <a:bodyPr wrap="square" rtlCol="0">
            <a:spAutoFit/>
          </a:bodyPr>
          <a:lstStyle/>
          <a:p>
            <a:pPr lvl="0" algn="ctr">
              <a:lnSpc>
                <a:spcPct val="90000"/>
              </a:lnSpc>
              <a:spcBef>
                <a:spcPct val="20000"/>
              </a:spcBef>
              <a:buClr>
                <a:srgbClr val="D16349"/>
              </a:buClr>
              <a:defRPr/>
            </a:pPr>
            <a:r>
              <a:rPr lang="en-US" sz="900" dirty="0">
                <a:latin typeface="Georgia"/>
              </a:rPr>
              <a:t>(Bedell, </a:t>
            </a:r>
            <a:r>
              <a:rPr lang="en-US" sz="900" dirty="0" err="1">
                <a:latin typeface="Georgia"/>
              </a:rPr>
              <a:t>Draving</a:t>
            </a:r>
            <a:r>
              <a:rPr lang="en-US" sz="900" dirty="0">
                <a:latin typeface="Georgia"/>
              </a:rPr>
              <a:t>, Parrish, </a:t>
            </a:r>
            <a:r>
              <a:rPr lang="en-US" sz="900" dirty="0" err="1">
                <a:latin typeface="Georgia"/>
              </a:rPr>
              <a:t>Gervey</a:t>
            </a:r>
            <a:r>
              <a:rPr lang="en-US" sz="900" dirty="0">
                <a:latin typeface="Georgia"/>
              </a:rPr>
              <a:t>, &amp; </a:t>
            </a:r>
            <a:r>
              <a:rPr lang="en-US" sz="900" dirty="0" err="1">
                <a:latin typeface="Georgia"/>
              </a:rPr>
              <a:t>Guastadisegni</a:t>
            </a:r>
            <a:r>
              <a:rPr lang="en-US" sz="900" dirty="0">
                <a:latin typeface="Georgia"/>
              </a:rPr>
              <a:t>, 1998; </a:t>
            </a:r>
            <a:r>
              <a:rPr lang="en-US" sz="900" dirty="0" err="1">
                <a:latin typeface="Georgia"/>
              </a:rPr>
              <a:t>Drebing</a:t>
            </a:r>
            <a:r>
              <a:rPr lang="en-US" sz="900" dirty="0">
                <a:latin typeface="Georgia"/>
              </a:rPr>
              <a:t> et al., 2004; </a:t>
            </a:r>
            <a:r>
              <a:rPr lang="en-US" sz="900" dirty="0" err="1">
                <a:latin typeface="Georgia"/>
              </a:rPr>
              <a:t>Frounfelker</a:t>
            </a:r>
            <a:r>
              <a:rPr lang="en-US" sz="900" dirty="0">
                <a:latin typeface="Georgia"/>
              </a:rPr>
              <a:t>, </a:t>
            </a:r>
            <a:r>
              <a:rPr lang="en-US" sz="900" dirty="0" err="1">
                <a:latin typeface="Georgia"/>
              </a:rPr>
              <a:t>Wilkniss</a:t>
            </a:r>
            <a:r>
              <a:rPr lang="en-US" sz="900" dirty="0">
                <a:latin typeface="Georgia"/>
              </a:rPr>
              <a:t>, Bond, Devitt, &amp; Drake, 2011; </a:t>
            </a:r>
            <a:r>
              <a:rPr lang="en-US" sz="900" dirty="0" err="1">
                <a:latin typeface="Georgia"/>
              </a:rPr>
              <a:t>Knaeps</a:t>
            </a:r>
            <a:r>
              <a:rPr lang="en-US" sz="900" dirty="0">
                <a:latin typeface="Georgia"/>
              </a:rPr>
              <a:t>, </a:t>
            </a:r>
            <a:r>
              <a:rPr lang="en-US" sz="900" dirty="0" err="1">
                <a:latin typeface="Georgia"/>
              </a:rPr>
              <a:t>Neyens</a:t>
            </a:r>
            <a:r>
              <a:rPr lang="en-US" sz="900" dirty="0">
                <a:latin typeface="Georgia"/>
              </a:rPr>
              <a:t>, van </a:t>
            </a:r>
            <a:r>
              <a:rPr lang="en-US" sz="900" dirty="0" err="1">
                <a:latin typeface="Georgia"/>
              </a:rPr>
              <a:t>Weeghel</a:t>
            </a:r>
            <a:r>
              <a:rPr lang="en-US" sz="900" dirty="0">
                <a:latin typeface="Georgia"/>
              </a:rPr>
              <a:t>, &amp; Van </a:t>
            </a:r>
            <a:r>
              <a:rPr lang="en-US" sz="900" dirty="0" err="1">
                <a:latin typeface="Georgia"/>
              </a:rPr>
              <a:t>Audenhove</a:t>
            </a:r>
            <a:r>
              <a:rPr lang="en-US" sz="900" dirty="0">
                <a:latin typeface="Georgia"/>
              </a:rPr>
              <a:t>, 2015; Livermore &amp; </a:t>
            </a:r>
            <a:r>
              <a:rPr lang="en-US" sz="900" dirty="0" err="1">
                <a:latin typeface="Georgia"/>
              </a:rPr>
              <a:t>Bardos</a:t>
            </a:r>
            <a:r>
              <a:rPr lang="en-US" sz="900" dirty="0">
                <a:latin typeface="Georgia"/>
              </a:rPr>
              <a:t>, 2017; </a:t>
            </a:r>
            <a:r>
              <a:rPr lang="en-US" sz="900" dirty="0" err="1">
                <a:latin typeface="Georgia"/>
              </a:rPr>
              <a:t>McQuilken</a:t>
            </a:r>
            <a:r>
              <a:rPr lang="en-US" sz="900" dirty="0">
                <a:latin typeface="Georgia"/>
              </a:rPr>
              <a:t> et al., 2003; </a:t>
            </a:r>
            <a:r>
              <a:rPr lang="en-US" sz="900" dirty="0" err="1">
                <a:latin typeface="Georgia"/>
              </a:rPr>
              <a:t>Mueser</a:t>
            </a:r>
            <a:r>
              <a:rPr lang="en-US" sz="900" dirty="0">
                <a:latin typeface="Georgia"/>
              </a:rPr>
              <a:t>, Salyers, &amp; </a:t>
            </a:r>
            <a:r>
              <a:rPr lang="en-US" sz="900" dirty="0" err="1">
                <a:latin typeface="Georgia"/>
              </a:rPr>
              <a:t>Mueser</a:t>
            </a:r>
            <a:r>
              <a:rPr lang="en-US" sz="900" dirty="0">
                <a:latin typeface="Georgia"/>
              </a:rPr>
              <a:t>, 2001; Ramsay et al., 2011; Rogers, Walsh, </a:t>
            </a:r>
            <a:r>
              <a:rPr lang="en-US" sz="900" dirty="0" err="1">
                <a:latin typeface="Georgia"/>
              </a:rPr>
              <a:t>Masotta</a:t>
            </a:r>
            <a:r>
              <a:rPr lang="en-US" sz="900" dirty="0">
                <a:latin typeface="Georgia"/>
              </a:rPr>
              <a:t>, &amp; Danley, 1991; Westcott, Waghorn, McLean, Statham, &amp; Mowry, 2015; </a:t>
            </a:r>
            <a:r>
              <a:rPr lang="en-US" sz="900" dirty="0" err="1">
                <a:latin typeface="Georgia"/>
              </a:rPr>
              <a:t>Woltmann</a:t>
            </a:r>
            <a:r>
              <a:rPr lang="en-US" sz="900" dirty="0">
                <a:latin typeface="Georgia"/>
              </a:rPr>
              <a:t>, 2009) </a:t>
            </a:r>
          </a:p>
        </p:txBody>
      </p:sp>
    </p:spTree>
    <p:extLst>
      <p:ext uri="{BB962C8B-B14F-4D97-AF65-F5344CB8AC3E}">
        <p14:creationId xmlns:p14="http://schemas.microsoft.com/office/powerpoint/2010/main" val="17783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8CFBC-5BED-48C2-88DC-2E1403DA0A2F}"/>
              </a:ext>
            </a:extLst>
          </p:cNvPr>
          <p:cNvSpPr>
            <a:spLocks noGrp="1"/>
          </p:cNvSpPr>
          <p:nvPr>
            <p:ph type="title"/>
          </p:nvPr>
        </p:nvSpPr>
        <p:spPr>
          <a:xfrm>
            <a:off x="2231136" y="352778"/>
            <a:ext cx="7729728" cy="1188720"/>
          </a:xfrm>
        </p:spPr>
        <p:txBody>
          <a:bodyPr>
            <a:normAutofit fontScale="90000"/>
          </a:bodyPr>
          <a:lstStyle/>
          <a:p>
            <a:r>
              <a:rPr lang="en-US" dirty="0"/>
              <a:t>Competitive employment for people with severe mental illness: the gap</a:t>
            </a:r>
          </a:p>
        </p:txBody>
      </p:sp>
      <p:sp>
        <p:nvSpPr>
          <p:cNvPr id="3" name="Content Placeholder 2">
            <a:extLst>
              <a:ext uri="{FF2B5EF4-FFF2-40B4-BE49-F238E27FC236}">
                <a16:creationId xmlns:a16="http://schemas.microsoft.com/office/drawing/2014/main" id="{B3CF8CFE-D4C2-438B-9F38-01C76D12A0D5}"/>
              </a:ext>
            </a:extLst>
          </p:cNvPr>
          <p:cNvSpPr>
            <a:spLocks noGrp="1"/>
          </p:cNvSpPr>
          <p:nvPr>
            <p:ph idx="1"/>
          </p:nvPr>
        </p:nvSpPr>
        <p:spPr>
          <a:xfrm>
            <a:off x="1612900" y="2448702"/>
            <a:ext cx="9287933" cy="3101983"/>
          </a:xfrm>
        </p:spPr>
        <p:txBody>
          <a:bodyPr>
            <a:normAutofit/>
          </a:bodyPr>
          <a:lstStyle/>
          <a:p>
            <a:r>
              <a:rPr lang="en-US" sz="2800" dirty="0"/>
              <a:t>Say they want to work: 66%</a:t>
            </a:r>
          </a:p>
          <a:p>
            <a:r>
              <a:rPr lang="en-US" sz="2800" dirty="0"/>
              <a:t>Are currently working: 15%</a:t>
            </a:r>
          </a:p>
          <a:p>
            <a:r>
              <a:rPr lang="en-US" sz="2800" dirty="0"/>
              <a:t>Have access to evidence-based employment services: 2%</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222F9B19-27C1-48B7-A757-DF5980D0586A}"/>
              </a:ext>
            </a:extLst>
          </p:cNvPr>
          <p:cNvSpPr txBox="1"/>
          <p:nvPr/>
        </p:nvSpPr>
        <p:spPr>
          <a:xfrm>
            <a:off x="1612900" y="6457889"/>
            <a:ext cx="8966200" cy="400110"/>
          </a:xfrm>
          <a:prstGeom prst="rect">
            <a:avLst/>
          </a:prstGeom>
          <a:noFill/>
        </p:spPr>
        <p:txBody>
          <a:bodyPr wrap="square" rtlCol="0">
            <a:spAutoFit/>
          </a:bodyPr>
          <a:lstStyle/>
          <a:p>
            <a:pPr lvl="0" algn="ctr" fontAlgn="base">
              <a:spcBef>
                <a:spcPct val="20000"/>
              </a:spcBef>
              <a:spcAft>
                <a:spcPct val="0"/>
              </a:spcAft>
              <a:buClr>
                <a:srgbClr val="D16349"/>
              </a:buClr>
              <a:defRPr/>
            </a:pPr>
            <a:r>
              <a:rPr lang="en-US" altLang="en-US" sz="1000" dirty="0">
                <a:latin typeface="Georgia"/>
                <a:ea typeface="MS PGothic" pitchFamily="34" charset="-128"/>
              </a:rPr>
              <a:t>&lt;20% employed:  (</a:t>
            </a:r>
            <a:r>
              <a:rPr lang="en-US" altLang="en-US" sz="1000" dirty="0" err="1">
                <a:latin typeface="Georgia"/>
                <a:ea typeface="MS PGothic" pitchFamily="34" charset="-128"/>
              </a:rPr>
              <a:t>Lindamer</a:t>
            </a:r>
            <a:r>
              <a:rPr lang="en-US" altLang="en-US" sz="1000" dirty="0">
                <a:latin typeface="Georgia"/>
                <a:ea typeface="MS PGothic" pitchFamily="34" charset="-128"/>
              </a:rPr>
              <a:t> et al., 2003; </a:t>
            </a:r>
            <a:r>
              <a:rPr lang="en-US" altLang="en-US" sz="1000" dirty="0" err="1">
                <a:latin typeface="Georgia"/>
                <a:ea typeface="MS PGothic" pitchFamily="34" charset="-128"/>
              </a:rPr>
              <a:t>Pandiani</a:t>
            </a:r>
            <a:r>
              <a:rPr lang="en-US" altLang="en-US" sz="1000" dirty="0">
                <a:latin typeface="Georgia"/>
                <a:ea typeface="MS PGothic" pitchFamily="34" charset="-128"/>
              </a:rPr>
              <a:t> &amp; Leno, 2012; Perkins &amp; Rinaldi, 2002; </a:t>
            </a:r>
            <a:r>
              <a:rPr lang="en-US" altLang="en-US" sz="1000" dirty="0" err="1">
                <a:latin typeface="Georgia"/>
                <a:ea typeface="MS PGothic" pitchFamily="34" charset="-128"/>
              </a:rPr>
              <a:t>Rosenheck</a:t>
            </a:r>
            <a:r>
              <a:rPr lang="en-US" altLang="en-US" sz="1000" dirty="0">
                <a:latin typeface="Georgia"/>
                <a:ea typeface="MS PGothic" pitchFamily="34" charset="-128"/>
              </a:rPr>
              <a:t> et al., 2006; </a:t>
            </a:r>
            <a:r>
              <a:rPr lang="en-US" altLang="en-US" sz="1000" dirty="0" err="1">
                <a:latin typeface="Georgia"/>
                <a:ea typeface="MS PGothic" pitchFamily="34" charset="-128"/>
              </a:rPr>
              <a:t>Salkever</a:t>
            </a:r>
            <a:r>
              <a:rPr lang="en-US" altLang="en-US" sz="1000" dirty="0">
                <a:latin typeface="Georgia"/>
                <a:ea typeface="MS PGothic" pitchFamily="34" charset="-128"/>
              </a:rPr>
              <a:t> et al., 2007) </a:t>
            </a:r>
          </a:p>
          <a:p>
            <a:pPr lvl="0" algn="ctr" fontAlgn="base">
              <a:spcAft>
                <a:spcPct val="0"/>
              </a:spcAft>
              <a:buClr>
                <a:srgbClr val="D16349"/>
              </a:buClr>
              <a:defRPr/>
            </a:pPr>
            <a:r>
              <a:rPr lang="en-US" altLang="en-US" sz="1000" dirty="0">
                <a:latin typeface="Georgia"/>
                <a:ea typeface="MS PGothic" pitchFamily="34" charset="-128"/>
              </a:rPr>
              <a:t> Only 2% have access:  (Brown, Barrett, </a:t>
            </a:r>
            <a:r>
              <a:rPr lang="en-US" altLang="en-US" sz="1000" dirty="0" err="1">
                <a:latin typeface="Georgia"/>
                <a:ea typeface="MS PGothic" pitchFamily="34" charset="-128"/>
              </a:rPr>
              <a:t>Ireys</a:t>
            </a:r>
            <a:r>
              <a:rPr lang="en-US" altLang="en-US" sz="1000" dirty="0">
                <a:latin typeface="Georgia"/>
                <a:ea typeface="MS PGothic" pitchFamily="34" charset="-128"/>
              </a:rPr>
              <a:t>, Caffery, &amp; </a:t>
            </a:r>
            <a:r>
              <a:rPr lang="en-US" altLang="en-US" sz="1000" dirty="0" err="1">
                <a:latin typeface="Georgia"/>
                <a:ea typeface="MS PGothic" pitchFamily="34" charset="-128"/>
              </a:rPr>
              <a:t>Hourihan</a:t>
            </a:r>
            <a:r>
              <a:rPr lang="en-US" altLang="en-US" sz="1000" dirty="0">
                <a:latin typeface="Georgia"/>
                <a:ea typeface="MS PGothic" pitchFamily="34" charset="-128"/>
              </a:rPr>
              <a:t>, 2012; Bruns et al., 2016; </a:t>
            </a:r>
            <a:r>
              <a:rPr lang="en-US" altLang="en-US" sz="1000" dirty="0" err="1">
                <a:latin typeface="Georgia"/>
                <a:ea typeface="MS PGothic" pitchFamily="34" charset="-128"/>
              </a:rPr>
              <a:t>Druss</a:t>
            </a:r>
            <a:r>
              <a:rPr lang="en-US" altLang="en-US" sz="1000" dirty="0">
                <a:latin typeface="Georgia"/>
                <a:ea typeface="MS PGothic" pitchFamily="34" charset="-128"/>
              </a:rPr>
              <a:t>, 2014; </a:t>
            </a:r>
            <a:r>
              <a:rPr lang="en-US" altLang="en-US" sz="1000" dirty="0" err="1">
                <a:latin typeface="Georgia"/>
                <a:ea typeface="MS PGothic" pitchFamily="34" charset="-128"/>
              </a:rPr>
              <a:t>Twamley</a:t>
            </a:r>
            <a:r>
              <a:rPr lang="en-US" altLang="en-US" sz="1000" dirty="0">
                <a:latin typeface="Georgia"/>
                <a:ea typeface="MS PGothic" pitchFamily="34" charset="-128"/>
              </a:rPr>
              <a:t>, Baker, Norman, </a:t>
            </a:r>
            <a:r>
              <a:rPr lang="en-US" altLang="en-US" sz="1000" dirty="0" err="1">
                <a:latin typeface="Georgia"/>
                <a:ea typeface="MS PGothic" pitchFamily="34" charset="-128"/>
              </a:rPr>
              <a:t>Lohr</a:t>
            </a:r>
            <a:r>
              <a:rPr lang="en-US" altLang="en-US" sz="1000" dirty="0">
                <a:latin typeface="Georgia"/>
                <a:ea typeface="MS PGothic" pitchFamily="34" charset="-128"/>
              </a:rPr>
              <a:t>, &amp; Resnick, 2013). </a:t>
            </a:r>
          </a:p>
        </p:txBody>
      </p:sp>
    </p:spTree>
    <p:extLst>
      <p:ext uri="{BB962C8B-B14F-4D97-AF65-F5344CB8AC3E}">
        <p14:creationId xmlns:p14="http://schemas.microsoft.com/office/powerpoint/2010/main" val="275211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003704-B827-465A-8A5C-436F4E146028}"/>
              </a:ext>
            </a:extLst>
          </p:cNvPr>
          <p:cNvSpPr>
            <a:spLocks noGrp="1"/>
          </p:cNvSpPr>
          <p:nvPr>
            <p:ph type="title"/>
          </p:nvPr>
        </p:nvSpPr>
        <p:spPr>
          <a:xfrm>
            <a:off x="5498590" y="988741"/>
            <a:ext cx="5888754" cy="4880518"/>
          </a:xfrm>
          <a:noFill/>
          <a:ln>
            <a:noFill/>
          </a:ln>
        </p:spPr>
        <p:txBody>
          <a:bodyPr vert="horz" wrap="square" lIns="274320" tIns="182880" rIns="274320" bIns="182880" rtlCol="0" anchor="ctr" anchorCtr="1">
            <a:normAutofit/>
          </a:bodyPr>
          <a:lstStyle/>
          <a:p>
            <a:pPr algn="l"/>
            <a:r>
              <a:rPr lang="en-US" sz="4800" kern="1200" cap="all" spc="200" baseline="0">
                <a:solidFill>
                  <a:schemeClr val="tx1"/>
                </a:solidFill>
                <a:latin typeface="+mj-lt"/>
                <a:ea typeface="+mj-ea"/>
                <a:cs typeface="+mj-cs"/>
              </a:rPr>
              <a:t>Why ips and not another type of supported employment?</a:t>
            </a:r>
          </a:p>
        </p:txBody>
      </p:sp>
      <p:sp>
        <p:nvSpPr>
          <p:cNvPr id="9" name="Rectangle 8">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1" name="Rectangle 10">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866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B4A456C-F050-44A4-8784-431B2C8C755C}"/>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z="2600">
                <a:solidFill>
                  <a:schemeClr val="bg1"/>
                </a:solidFill>
              </a:rPr>
              <a:t>Evidence-based practice</a:t>
            </a:r>
          </a:p>
        </p:txBody>
      </p:sp>
      <p:graphicFrame>
        <p:nvGraphicFramePr>
          <p:cNvPr id="7" name="Content Placeholder 4">
            <a:extLst>
              <a:ext uri="{FF2B5EF4-FFF2-40B4-BE49-F238E27FC236}">
                <a16:creationId xmlns:a16="http://schemas.microsoft.com/office/drawing/2014/main" id="{B4A71C92-CE9C-4609-8394-BF13ABC5FC80}"/>
              </a:ext>
            </a:extLst>
          </p:cNvPr>
          <p:cNvGraphicFramePr>
            <a:graphicFrameLocks noGrp="1"/>
          </p:cNvGraphicFramePr>
          <p:nvPr>
            <p:ph idx="1"/>
            <p:extLst>
              <p:ext uri="{D42A27DB-BD31-4B8C-83A1-F6EECF244321}">
                <p14:modId xmlns:p14="http://schemas.microsoft.com/office/powerpoint/2010/main" val="3243131461"/>
              </p:ext>
            </p:extLst>
          </p:nvPr>
        </p:nvGraphicFramePr>
        <p:xfrm>
          <a:off x="5149049" y="337351"/>
          <a:ext cx="6399484" cy="623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266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A21C72-692C-49FD-9EB4-DDDDDEBD4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75405" y="950977"/>
            <a:ext cx="9041190" cy="4956047"/>
          </a:xfrm>
          <a:prstGeom prst="rect">
            <a:avLst/>
          </a:prstGeom>
          <a:solidFill>
            <a:srgbClr val="FFFFFF"/>
          </a:solidFill>
          <a:ln w="31750">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3DC31263-A29D-4378-B828-8014D696A83E}"/>
              </a:ext>
            </a:extLst>
          </p:cNvPr>
          <p:cNvPicPr>
            <a:picLocks noGrp="1"/>
          </p:cNvPicPr>
          <p:nvPr>
            <p:ph idx="1"/>
          </p:nvPr>
        </p:nvPicPr>
        <p:blipFill>
          <a:blip r:embed="rId3"/>
          <a:stretch>
            <a:fillRect/>
          </a:stretch>
        </p:blipFill>
        <p:spPr>
          <a:xfrm>
            <a:off x="1938130" y="2087217"/>
            <a:ext cx="8567531" cy="3727174"/>
          </a:xfrm>
          <a:prstGeom prst="rect">
            <a:avLst/>
          </a:prstGeom>
        </p:spPr>
      </p:pic>
      <p:sp>
        <p:nvSpPr>
          <p:cNvPr id="11" name="Oval 10">
            <a:extLst>
              <a:ext uri="{FF2B5EF4-FFF2-40B4-BE49-F238E27FC236}">
                <a16:creationId xmlns:a16="http://schemas.microsoft.com/office/drawing/2014/main" id="{FBAF941A-6830-47A3-B63C-7C7B66AEA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380" y="624518"/>
            <a:ext cx="2157984" cy="2157984"/>
          </a:xfrm>
          <a:prstGeom prst="ellipse">
            <a:avLst/>
          </a:prstGeom>
          <a:solidFill>
            <a:srgbClr val="404040"/>
          </a:solid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BDC1EC-E78D-4CB8-A13F-42F6B49B4E84}"/>
              </a:ext>
            </a:extLst>
          </p:cNvPr>
          <p:cNvSpPr>
            <a:spLocks noGrp="1"/>
          </p:cNvSpPr>
          <p:nvPr>
            <p:ph type="title"/>
          </p:nvPr>
        </p:nvSpPr>
        <p:spPr>
          <a:xfrm>
            <a:off x="796972" y="789110"/>
            <a:ext cx="1828800" cy="1828800"/>
          </a:xfrm>
          <a:prstGeom prst="ellipse">
            <a:avLst/>
          </a:prstGeom>
          <a:noFill/>
          <a:ln>
            <a:solidFill>
              <a:srgbClr val="FFFFFF"/>
            </a:solidFill>
          </a:ln>
        </p:spPr>
        <p:txBody>
          <a:bodyPr vert="horz" lIns="182880" tIns="182880" rIns="182880" bIns="182880" rtlCol="0" anchor="ctr">
            <a:normAutofit/>
          </a:bodyPr>
          <a:lstStyle/>
          <a:p>
            <a:r>
              <a:rPr lang="en-US" sz="1100" dirty="0">
                <a:solidFill>
                  <a:srgbClr val="FFFFFF"/>
                </a:solidFill>
              </a:rPr>
              <a:t>Random control trials</a:t>
            </a:r>
          </a:p>
        </p:txBody>
      </p:sp>
      <p:sp>
        <p:nvSpPr>
          <p:cNvPr id="7" name="TextBox 6">
            <a:extLst>
              <a:ext uri="{FF2B5EF4-FFF2-40B4-BE49-F238E27FC236}">
                <a16:creationId xmlns:a16="http://schemas.microsoft.com/office/drawing/2014/main" id="{FC551177-ED5A-4BBD-8111-2D557599BA41}"/>
              </a:ext>
            </a:extLst>
          </p:cNvPr>
          <p:cNvSpPr txBox="1"/>
          <p:nvPr/>
        </p:nvSpPr>
        <p:spPr>
          <a:xfrm>
            <a:off x="2514600" y="6068890"/>
            <a:ext cx="7162800" cy="646331"/>
          </a:xfrm>
          <a:prstGeom prst="rect">
            <a:avLst/>
          </a:prstGeom>
          <a:noFill/>
          <a:ln w="12700">
            <a:solidFill>
              <a:schemeClr val="tx1"/>
            </a:solidFill>
          </a:ln>
        </p:spPr>
        <p:txBody>
          <a:bodyPr wrap="square" rtlCol="0">
            <a:spAutoFit/>
          </a:bodyPr>
          <a:lstStyle/>
          <a:p>
            <a:pPr algn="ctr"/>
            <a:r>
              <a:rPr lang="en-US" dirty="0"/>
              <a:t>Across the 28 studies, IPS showed an average competitive employment rate of 55% compared to 25% of controls.</a:t>
            </a:r>
          </a:p>
        </p:txBody>
      </p:sp>
    </p:spTree>
    <p:extLst>
      <p:ext uri="{BB962C8B-B14F-4D97-AF65-F5344CB8AC3E}">
        <p14:creationId xmlns:p14="http://schemas.microsoft.com/office/powerpoint/2010/main" val="637612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Parce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PS Colors">
    <a:dk1>
      <a:sysClr val="windowText" lastClr="000000"/>
    </a:dk1>
    <a:lt1>
      <a:sysClr val="window" lastClr="FFFFFF"/>
    </a:lt1>
    <a:dk2>
      <a:srgbClr val="255D8B"/>
    </a:dk2>
    <a:lt2>
      <a:srgbClr val="E7E6E6"/>
    </a:lt2>
    <a:accent1>
      <a:srgbClr val="550527"/>
    </a:accent1>
    <a:accent2>
      <a:srgbClr val="A51C30"/>
    </a:accent2>
    <a:accent3>
      <a:srgbClr val="C52233"/>
    </a:accent3>
    <a:accent4>
      <a:srgbClr val="EF7611"/>
    </a:accent4>
    <a:accent5>
      <a:srgbClr val="33AAF2"/>
    </a:accent5>
    <a:accent6>
      <a:srgbClr val="255D8B"/>
    </a:accent6>
    <a:hlink>
      <a:srgbClr val="1C476A"/>
    </a:hlink>
    <a:folHlink>
      <a:srgbClr val="0F97E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3e2ad0ae-294a-432d-9dbb-3ac2fb2320c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8D63E596A9FE40A0DA6FA6CAC58FB5" ma:contentTypeVersion="9" ma:contentTypeDescription="Create a new document." ma:contentTypeScope="" ma:versionID="b645e6c60314e7dd79a838a515f0464a">
  <xsd:schema xmlns:xsd="http://www.w3.org/2001/XMLSchema" xmlns:xs="http://www.w3.org/2001/XMLSchema" xmlns:p="http://schemas.microsoft.com/office/2006/metadata/properties" xmlns:ns2="3e2ad0ae-294a-432d-9dbb-3ac2fb2320c0" targetNamespace="http://schemas.microsoft.com/office/2006/metadata/properties" ma:root="true" ma:fieldsID="819ce49e0898d397c2b1fb86af4c386d" ns2:_="">
    <xsd:import namespace="3e2ad0ae-294a-432d-9dbb-3ac2fb2320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2ad0ae-294a-432d-9dbb-3ac2fb2320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0b021704-b24f-4f36-bf76-1b2df8f61322"/>
    <ds:schemaRef ds:uri="3e2ad0ae-294a-432d-9dbb-3ac2fb2320c0"/>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7F3CEF86-2DA8-4C6D-A771-0B6604027A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2ad0ae-294a-432d-9dbb-3ac2fb232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3295</Words>
  <Application>Microsoft Office PowerPoint</Application>
  <PresentationFormat>Widescreen</PresentationFormat>
  <Paragraphs>195</Paragraphs>
  <Slides>28</Slides>
  <Notes>24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28</vt:i4>
      </vt:variant>
    </vt:vector>
  </HeadingPairs>
  <TitlesOfParts>
    <vt:vector size="40" baseType="lpstr">
      <vt:lpstr>Arial</vt:lpstr>
      <vt:lpstr>Calibri</vt:lpstr>
      <vt:lpstr>Century Gothic</vt:lpstr>
      <vt:lpstr>Garamond</vt:lpstr>
      <vt:lpstr>Georgia</vt:lpstr>
      <vt:lpstr>Gill Sans MT</vt:lpstr>
      <vt:lpstr>Open Sans</vt:lpstr>
      <vt:lpstr>PermianSlabSerifTypeface</vt:lpstr>
      <vt:lpstr>Times New Roman</vt:lpstr>
      <vt:lpstr>SavonVTI</vt:lpstr>
      <vt:lpstr>Parcel</vt:lpstr>
      <vt:lpstr>PowerPoint B</vt:lpstr>
      <vt:lpstr> </vt:lpstr>
      <vt:lpstr>IPS Training Agenda </vt:lpstr>
      <vt:lpstr>What is ips supported employment?</vt:lpstr>
      <vt:lpstr>Why do people want to work?</vt:lpstr>
      <vt:lpstr>Benefits of steady competive employment </vt:lpstr>
      <vt:lpstr>Competitive employment for people with severe mental illness: the gap</vt:lpstr>
      <vt:lpstr>Why ips and not another type of supported employment?</vt:lpstr>
      <vt:lpstr>Evidence-based practice</vt:lpstr>
      <vt:lpstr>Random control trials</vt:lpstr>
      <vt:lpstr>Varied study populations</vt:lpstr>
      <vt:lpstr>IPS Competitive Employment Rates Similar in Large Cities and Rural Communities (Haslett, 2011)</vt:lpstr>
      <vt:lpstr>Definition of supported employment</vt:lpstr>
      <vt:lpstr>The eight practice principles</vt:lpstr>
      <vt:lpstr>Consumer preferences are important</vt:lpstr>
      <vt:lpstr>Eligibility is based on consumer choice: zero exclusion</vt:lpstr>
      <vt:lpstr>Competitive employment is the goal</vt:lpstr>
      <vt:lpstr>Ips is integrated with the mental health treatment team</vt:lpstr>
      <vt:lpstr>Personalized benefits planning is provided</vt:lpstr>
      <vt:lpstr>Rapid job search is encouraged</vt:lpstr>
      <vt:lpstr>Employment specialists build employer relationships</vt:lpstr>
      <vt:lpstr>Follow-along supports are continuous</vt:lpstr>
      <vt:lpstr>IPS in Tennessee: Memphis to Johnson city</vt:lpstr>
      <vt:lpstr>History of ips in tennessee</vt:lpstr>
      <vt:lpstr>Where are we now?</vt:lpstr>
      <vt:lpstr>FY21 By the numbers</vt:lpstr>
      <vt:lpstr>Total Number Served</vt:lpstr>
      <vt:lpstr>Data by Program: Vocational Rehabilitation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2020-05-12T21:44:01Z</dcterms:created>
  <dcterms:modified xsi:type="dcterms:W3CDTF">2021-08-13T21:16:26Z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0x010100018D63E596A9FE40A0DA6FA6CAC58FB5</vt:lpwstr>
  </property>
</Properties>
</file>