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23"/>
  </p:notesMasterIdLst>
  <p:handoutMasterIdLst>
    <p:handoutMasterId r:id="rId24"/>
  </p:handoutMasterIdLst>
  <p:sldIdLst>
    <p:sldId id="266" r:id="rId5"/>
    <p:sldId id="265" r:id="rId6"/>
    <p:sldId id="274" r:id="rId7"/>
    <p:sldId id="278" r:id="rId8"/>
    <p:sldId id="298" r:id="rId9"/>
    <p:sldId id="306" r:id="rId10"/>
    <p:sldId id="308" r:id="rId11"/>
    <p:sldId id="307" r:id="rId12"/>
    <p:sldId id="294" r:id="rId13"/>
    <p:sldId id="299" r:id="rId14"/>
    <p:sldId id="309" r:id="rId15"/>
    <p:sldId id="286" r:id="rId16"/>
    <p:sldId id="310" r:id="rId17"/>
    <p:sldId id="281" r:id="rId18"/>
    <p:sldId id="311" r:id="rId19"/>
    <p:sldId id="297" r:id="rId20"/>
    <p:sldId id="300" r:id="rId21"/>
    <p:sldId id="284" r:id="rId22"/>
  </p:sldIdLst>
  <p:sldSz cx="12188825" cy="6858000"/>
  <p:notesSz cx="7102475" cy="9388475"/>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2FE12-B33B-427E-E987-FE1D3250A8CC}" name="Amanda  Duvall" initials="AD" userId="S::amanda.duvall@tnedu.gov::41699b31-3f29-4396-a833-0453722523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Fiveash" initials="EF" lastIdx="3" clrIdx="0">
    <p:extLst>
      <p:ext uri="{19B8F6BF-5375-455C-9EA6-DF929625EA0E}">
        <p15:presenceInfo xmlns:p15="http://schemas.microsoft.com/office/powerpoint/2012/main" userId="S-1-5-21-2149558826-3324038498-27948981-252498" providerId="AD"/>
      </p:ext>
    </p:extLst>
  </p:cmAuthor>
  <p:cmAuthor id="2" name="Sarah Williams" initials="SW" lastIdx="3" clrIdx="1">
    <p:extLst>
      <p:ext uri="{19B8F6BF-5375-455C-9EA6-DF929625EA0E}">
        <p15:presenceInfo xmlns:p15="http://schemas.microsoft.com/office/powerpoint/2012/main" userId="S::sarah.williams6775@tnedu.gov::47dd1b65-974a-4ffb-8fa1-e4bf5b9a33cb" providerId="AD"/>
      </p:ext>
    </p:extLst>
  </p:cmAuthor>
  <p:cmAuthor id="3" name="Matthew Spinella" initials="MS" lastIdx="4" clrIdx="2">
    <p:extLst>
      <p:ext uri="{19B8F6BF-5375-455C-9EA6-DF929625EA0E}">
        <p15:presenceInfo xmlns:p15="http://schemas.microsoft.com/office/powerpoint/2012/main" userId="S::matthew.spinella7126@tnedu.gov::2b7348f8-12ce-4417-ba4f-de381ad4d6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5D"/>
    <a:srgbClr val="174A7C"/>
    <a:srgbClr val="0E2B5A"/>
    <a:srgbClr val="1D2E56"/>
    <a:srgbClr val="445469"/>
    <a:srgbClr val="D2D755"/>
    <a:srgbClr val="2DCCD3"/>
    <a:srgbClr val="FBB62B"/>
    <a:srgbClr val="E87722"/>
    <a:srgbClr val="EE4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F44CF-AD26-36BA-7975-DDCBC978D0A3}" v="390" dt="2021-08-12T18:57:47.104"/>
    <p1510:client id="{DB339EA7-91B5-75BC-BAA1-2BC855B9C0CA}" v="2" dt="2021-08-12T18:05:29.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60"/>
      </p:cViewPr>
      <p:guideLst>
        <p:guide orient="horz" pos="2184"/>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3528157741869967E-2"/>
          <c:w val="0.94970445517000035"/>
          <c:h val="0.900793509892953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14BE-E249-9311-2B6E388531DD}"/>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169105240"/>
        <c:axId val="113953760"/>
      </c:barChart>
      <c:catAx>
        <c:axId val="169105240"/>
        <c:scaling>
          <c:orientation val="minMax"/>
        </c:scaling>
        <c:delete val="1"/>
        <c:axPos val="b"/>
        <c:numFmt formatCode="General" sourceLinked="1"/>
        <c:majorTickMark val="none"/>
        <c:minorTickMark val="none"/>
        <c:tickLblPos val="nextTo"/>
        <c:crossAx val="113953760"/>
        <c:crosses val="autoZero"/>
        <c:auto val="1"/>
        <c:lblAlgn val="ctr"/>
        <c:lblOffset val="100"/>
        <c:noMultiLvlLbl val="0"/>
      </c:catAx>
      <c:valAx>
        <c:axId val="113953760"/>
        <c:scaling>
          <c:orientation val="minMax"/>
        </c:scaling>
        <c:delete val="1"/>
        <c:axPos val="l"/>
        <c:numFmt formatCode="General" sourceLinked="1"/>
        <c:majorTickMark val="none"/>
        <c:minorTickMark val="none"/>
        <c:tickLblPos val="nextTo"/>
        <c:crossAx val="1691052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585D5-A4A2-47F3-888B-C5CFBD337A3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89B706E-B76E-45D1-8DA2-A6D8103915C5}">
      <dgm:prSet phldrT="[Text]"/>
      <dgm:spPr/>
      <dgm:t>
        <a:bodyPr/>
        <a:lstStyle/>
        <a:p>
          <a:r>
            <a:rPr lang="en-US"/>
            <a:t>Students</a:t>
          </a:r>
        </a:p>
      </dgm:t>
    </dgm:pt>
    <dgm:pt modelId="{F9EDB3AC-951F-4337-BA8C-D36A601A3AFB}" type="parTrans" cxnId="{375B5701-D9AF-46AB-995A-06EACBC0555C}">
      <dgm:prSet/>
      <dgm:spPr/>
      <dgm:t>
        <a:bodyPr/>
        <a:lstStyle/>
        <a:p>
          <a:endParaRPr lang="en-US"/>
        </a:p>
      </dgm:t>
    </dgm:pt>
    <dgm:pt modelId="{0A2E9046-D389-4311-A1F2-F970B222A265}" type="sibTrans" cxnId="{375B5701-D9AF-46AB-995A-06EACBC0555C}">
      <dgm:prSet/>
      <dgm:spPr/>
      <dgm:t>
        <a:bodyPr/>
        <a:lstStyle/>
        <a:p>
          <a:endParaRPr lang="en-US"/>
        </a:p>
      </dgm:t>
    </dgm:pt>
    <dgm:pt modelId="{8E7B95C9-8035-408B-BB01-0D5CED0899A1}">
      <dgm:prSet phldrT="[Text]"/>
      <dgm:spPr/>
      <dgm:t>
        <a:bodyPr/>
        <a:lstStyle/>
        <a:p>
          <a:r>
            <a:rPr lang="en-US"/>
            <a:t>Access to high-quality work experiences</a:t>
          </a:r>
        </a:p>
      </dgm:t>
    </dgm:pt>
    <dgm:pt modelId="{9FD7124C-2384-4005-88F1-95811A75B1A3}" type="parTrans" cxnId="{CF7FF31F-43A6-4920-A1B0-81679808C7C2}">
      <dgm:prSet/>
      <dgm:spPr/>
      <dgm:t>
        <a:bodyPr/>
        <a:lstStyle/>
        <a:p>
          <a:endParaRPr lang="en-US"/>
        </a:p>
      </dgm:t>
    </dgm:pt>
    <dgm:pt modelId="{24F4E8C7-58BD-4ED7-8BC0-4D4122802330}" type="sibTrans" cxnId="{CF7FF31F-43A6-4920-A1B0-81679808C7C2}">
      <dgm:prSet/>
      <dgm:spPr/>
      <dgm:t>
        <a:bodyPr/>
        <a:lstStyle/>
        <a:p>
          <a:endParaRPr lang="en-US"/>
        </a:p>
      </dgm:t>
    </dgm:pt>
    <dgm:pt modelId="{310605A2-76E1-422A-9102-2E3A659E076A}">
      <dgm:prSet phldrT="[Text]"/>
      <dgm:spPr/>
      <dgm:t>
        <a:bodyPr/>
        <a:lstStyle/>
        <a:p>
          <a:r>
            <a:rPr lang="en-US"/>
            <a:t>Ability to learn from industry professionals</a:t>
          </a:r>
        </a:p>
      </dgm:t>
    </dgm:pt>
    <dgm:pt modelId="{2C93F37D-3890-4D7D-B107-639B0B30D2EB}" type="parTrans" cxnId="{F560CC9D-0AE8-4CBF-84EC-B6E0D169E483}">
      <dgm:prSet/>
      <dgm:spPr/>
      <dgm:t>
        <a:bodyPr/>
        <a:lstStyle/>
        <a:p>
          <a:endParaRPr lang="en-US"/>
        </a:p>
      </dgm:t>
    </dgm:pt>
    <dgm:pt modelId="{40E6CC9B-396F-44FF-851E-2B853B326791}" type="sibTrans" cxnId="{F560CC9D-0AE8-4CBF-84EC-B6E0D169E483}">
      <dgm:prSet/>
      <dgm:spPr/>
      <dgm:t>
        <a:bodyPr/>
        <a:lstStyle/>
        <a:p>
          <a:endParaRPr lang="en-US"/>
        </a:p>
      </dgm:t>
    </dgm:pt>
    <dgm:pt modelId="{1A96DB1E-157A-4A44-813C-7D6FB01A8D2C}">
      <dgm:prSet phldrT="[Text]"/>
      <dgm:spPr/>
      <dgm:t>
        <a:bodyPr/>
        <a:lstStyle/>
        <a:p>
          <a:r>
            <a:rPr lang="en-US"/>
            <a:t>Employers</a:t>
          </a:r>
        </a:p>
      </dgm:t>
    </dgm:pt>
    <dgm:pt modelId="{4A721684-93DF-4FD8-840A-DDC70E5791B4}" type="parTrans" cxnId="{374941A2-2968-48F5-8E5E-E78A849DA35C}">
      <dgm:prSet/>
      <dgm:spPr/>
      <dgm:t>
        <a:bodyPr/>
        <a:lstStyle/>
        <a:p>
          <a:endParaRPr lang="en-US"/>
        </a:p>
      </dgm:t>
    </dgm:pt>
    <dgm:pt modelId="{578C4B91-BE98-46F2-B01E-E6B24A6331F1}" type="sibTrans" cxnId="{374941A2-2968-48F5-8E5E-E78A849DA35C}">
      <dgm:prSet/>
      <dgm:spPr/>
      <dgm:t>
        <a:bodyPr/>
        <a:lstStyle/>
        <a:p>
          <a:endParaRPr lang="en-US"/>
        </a:p>
      </dgm:t>
    </dgm:pt>
    <dgm:pt modelId="{B983FA14-4044-469F-972B-5BE40C4F4FAB}">
      <dgm:prSet phldrT="[Text]"/>
      <dgm:spPr/>
      <dgm:t>
        <a:bodyPr/>
        <a:lstStyle/>
        <a:p>
          <a:r>
            <a:rPr lang="en-US"/>
            <a:t>Access to work-ready job-seekers</a:t>
          </a:r>
        </a:p>
      </dgm:t>
    </dgm:pt>
    <dgm:pt modelId="{7AEB841C-1D00-47AB-B322-5480BF5E683E}" type="parTrans" cxnId="{856E1600-B4EF-43E5-BF26-C3CB33CD3854}">
      <dgm:prSet/>
      <dgm:spPr/>
      <dgm:t>
        <a:bodyPr/>
        <a:lstStyle/>
        <a:p>
          <a:endParaRPr lang="en-US"/>
        </a:p>
      </dgm:t>
    </dgm:pt>
    <dgm:pt modelId="{EABFF3A6-0584-4D24-99F9-12E0857F76E6}" type="sibTrans" cxnId="{856E1600-B4EF-43E5-BF26-C3CB33CD3854}">
      <dgm:prSet/>
      <dgm:spPr/>
      <dgm:t>
        <a:bodyPr/>
        <a:lstStyle/>
        <a:p>
          <a:endParaRPr lang="en-US"/>
        </a:p>
      </dgm:t>
    </dgm:pt>
    <dgm:pt modelId="{D070AC4C-4473-4331-B9DF-20C44A391AAD}">
      <dgm:prSet phldrT="[Text]"/>
      <dgm:spPr/>
      <dgm:t>
        <a:bodyPr/>
        <a:lstStyle/>
        <a:p>
          <a:r>
            <a:rPr lang="en-US"/>
            <a:t>Early opportunity to identify future organizational leaders</a:t>
          </a:r>
        </a:p>
      </dgm:t>
    </dgm:pt>
    <dgm:pt modelId="{1ED9EDBA-C6D0-4814-9C28-867BA7604B7D}" type="parTrans" cxnId="{461E0F54-1986-4FDB-9FC8-C08ABF538AFC}">
      <dgm:prSet/>
      <dgm:spPr/>
      <dgm:t>
        <a:bodyPr/>
        <a:lstStyle/>
        <a:p>
          <a:endParaRPr lang="en-US"/>
        </a:p>
      </dgm:t>
    </dgm:pt>
    <dgm:pt modelId="{DA300B6E-8DC9-4671-8B00-EA08E835A0A3}" type="sibTrans" cxnId="{461E0F54-1986-4FDB-9FC8-C08ABF538AFC}">
      <dgm:prSet/>
      <dgm:spPr/>
      <dgm:t>
        <a:bodyPr/>
        <a:lstStyle/>
        <a:p>
          <a:endParaRPr lang="en-US"/>
        </a:p>
      </dgm:t>
    </dgm:pt>
    <dgm:pt modelId="{93165094-C0D1-4AF2-A622-66854C927ED8}">
      <dgm:prSet phldrT="[Text]"/>
      <dgm:spPr/>
      <dgm:t>
        <a:bodyPr/>
        <a:lstStyle/>
        <a:p>
          <a:r>
            <a:rPr lang="en-US"/>
            <a:t>Early opportunity for long-term career advancement</a:t>
          </a:r>
        </a:p>
      </dgm:t>
    </dgm:pt>
    <dgm:pt modelId="{460750C3-817F-423A-9EC1-6F54D395064E}" type="parTrans" cxnId="{7DF25988-9DF5-4040-9343-0637C31F98D8}">
      <dgm:prSet/>
      <dgm:spPr/>
      <dgm:t>
        <a:bodyPr/>
        <a:lstStyle/>
        <a:p>
          <a:endParaRPr lang="en-US"/>
        </a:p>
      </dgm:t>
    </dgm:pt>
    <dgm:pt modelId="{9FD1A5C2-DE1D-41F2-A8CD-93787C941C75}" type="sibTrans" cxnId="{7DF25988-9DF5-4040-9343-0637C31F98D8}">
      <dgm:prSet/>
      <dgm:spPr/>
      <dgm:t>
        <a:bodyPr/>
        <a:lstStyle/>
        <a:p>
          <a:endParaRPr lang="en-US"/>
        </a:p>
      </dgm:t>
    </dgm:pt>
    <dgm:pt modelId="{7208A053-7A0D-41EC-8707-B16A26FEC7E7}">
      <dgm:prSet phldrT="[Text]"/>
      <dgm:spPr/>
      <dgm:t>
        <a:bodyPr/>
        <a:lstStyle/>
        <a:p>
          <a:r>
            <a:rPr lang="en-US"/>
            <a:t>Ability to train future workforce</a:t>
          </a:r>
        </a:p>
      </dgm:t>
    </dgm:pt>
    <dgm:pt modelId="{CF261352-53BC-4CBE-B852-12FCCABF3DA0}" type="parTrans" cxnId="{A77F1C39-4E99-4C1D-A0B3-C60009B408D3}">
      <dgm:prSet/>
      <dgm:spPr/>
      <dgm:t>
        <a:bodyPr/>
        <a:lstStyle/>
        <a:p>
          <a:endParaRPr lang="en-US"/>
        </a:p>
      </dgm:t>
    </dgm:pt>
    <dgm:pt modelId="{0977B504-A037-4CB1-B113-83EC483439E8}" type="sibTrans" cxnId="{A77F1C39-4E99-4C1D-A0B3-C60009B408D3}">
      <dgm:prSet/>
      <dgm:spPr/>
      <dgm:t>
        <a:bodyPr/>
        <a:lstStyle/>
        <a:p>
          <a:endParaRPr lang="en-US"/>
        </a:p>
      </dgm:t>
    </dgm:pt>
    <dgm:pt modelId="{FA74B7D4-A36E-4822-A93E-0B507989AD84}" type="pres">
      <dgm:prSet presAssocID="{032585D5-A4A2-47F3-888B-C5CFBD337A32}" presName="Name0" presStyleCnt="0">
        <dgm:presLayoutVars>
          <dgm:dir/>
          <dgm:animLvl val="lvl"/>
          <dgm:resizeHandles val="exact"/>
        </dgm:presLayoutVars>
      </dgm:prSet>
      <dgm:spPr/>
    </dgm:pt>
    <dgm:pt modelId="{04920F70-6F78-4921-BED7-A31139F77829}" type="pres">
      <dgm:prSet presAssocID="{989B706E-B76E-45D1-8DA2-A6D8103915C5}" presName="composite" presStyleCnt="0"/>
      <dgm:spPr/>
    </dgm:pt>
    <dgm:pt modelId="{AF7C653A-7354-48F1-BCFE-332D7B8E461F}" type="pres">
      <dgm:prSet presAssocID="{989B706E-B76E-45D1-8DA2-A6D8103915C5}" presName="parTx" presStyleLbl="alignNode1" presStyleIdx="0" presStyleCnt="2" custScaleX="109662">
        <dgm:presLayoutVars>
          <dgm:chMax val="0"/>
          <dgm:chPref val="0"/>
          <dgm:bulletEnabled val="1"/>
        </dgm:presLayoutVars>
      </dgm:prSet>
      <dgm:spPr/>
    </dgm:pt>
    <dgm:pt modelId="{692E5536-CC89-4CDC-AA50-2A0874EB9B2A}" type="pres">
      <dgm:prSet presAssocID="{989B706E-B76E-45D1-8DA2-A6D8103915C5}" presName="desTx" presStyleLbl="alignAccFollowNode1" presStyleIdx="0" presStyleCnt="2" custScaleX="109662" custScaleY="86570">
        <dgm:presLayoutVars>
          <dgm:bulletEnabled val="1"/>
        </dgm:presLayoutVars>
      </dgm:prSet>
      <dgm:spPr/>
    </dgm:pt>
    <dgm:pt modelId="{5E2F2E3F-D505-4E19-8618-30FF400E123D}" type="pres">
      <dgm:prSet presAssocID="{0A2E9046-D389-4311-A1F2-F970B222A265}" presName="space" presStyleCnt="0"/>
      <dgm:spPr/>
    </dgm:pt>
    <dgm:pt modelId="{BDADCBC4-A6C3-4A0B-A138-E5594EEA21AD}" type="pres">
      <dgm:prSet presAssocID="{1A96DB1E-157A-4A44-813C-7D6FB01A8D2C}" presName="composite" presStyleCnt="0"/>
      <dgm:spPr/>
    </dgm:pt>
    <dgm:pt modelId="{0CD41C68-AA3A-4076-9C29-96617D08FED6}" type="pres">
      <dgm:prSet presAssocID="{1A96DB1E-157A-4A44-813C-7D6FB01A8D2C}" presName="parTx" presStyleLbl="alignNode1" presStyleIdx="1" presStyleCnt="2" custScaleX="109662">
        <dgm:presLayoutVars>
          <dgm:chMax val="0"/>
          <dgm:chPref val="0"/>
          <dgm:bulletEnabled val="1"/>
        </dgm:presLayoutVars>
      </dgm:prSet>
      <dgm:spPr/>
    </dgm:pt>
    <dgm:pt modelId="{D64B9544-EAC1-4F52-A2EC-7EB85BB3F4A9}" type="pres">
      <dgm:prSet presAssocID="{1A96DB1E-157A-4A44-813C-7D6FB01A8D2C}" presName="desTx" presStyleLbl="alignAccFollowNode1" presStyleIdx="1" presStyleCnt="2" custScaleX="109662" custScaleY="86570">
        <dgm:presLayoutVars>
          <dgm:bulletEnabled val="1"/>
        </dgm:presLayoutVars>
      </dgm:prSet>
      <dgm:spPr/>
    </dgm:pt>
  </dgm:ptLst>
  <dgm:cxnLst>
    <dgm:cxn modelId="{856E1600-B4EF-43E5-BF26-C3CB33CD3854}" srcId="{1A96DB1E-157A-4A44-813C-7D6FB01A8D2C}" destId="{B983FA14-4044-469F-972B-5BE40C4F4FAB}" srcOrd="0" destOrd="0" parTransId="{7AEB841C-1D00-47AB-B322-5480BF5E683E}" sibTransId="{EABFF3A6-0584-4D24-99F9-12E0857F76E6}"/>
    <dgm:cxn modelId="{375B5701-D9AF-46AB-995A-06EACBC0555C}" srcId="{032585D5-A4A2-47F3-888B-C5CFBD337A32}" destId="{989B706E-B76E-45D1-8DA2-A6D8103915C5}" srcOrd="0" destOrd="0" parTransId="{F9EDB3AC-951F-4337-BA8C-D36A601A3AFB}" sibTransId="{0A2E9046-D389-4311-A1F2-F970B222A265}"/>
    <dgm:cxn modelId="{CF7FF31F-43A6-4920-A1B0-81679808C7C2}" srcId="{989B706E-B76E-45D1-8DA2-A6D8103915C5}" destId="{8E7B95C9-8035-408B-BB01-0D5CED0899A1}" srcOrd="0" destOrd="0" parTransId="{9FD7124C-2384-4005-88F1-95811A75B1A3}" sibTransId="{24F4E8C7-58BD-4ED7-8BC0-4D4122802330}"/>
    <dgm:cxn modelId="{C182CC21-3FE2-4057-89F0-C5C21F970615}" type="presOf" srcId="{989B706E-B76E-45D1-8DA2-A6D8103915C5}" destId="{AF7C653A-7354-48F1-BCFE-332D7B8E461F}" srcOrd="0" destOrd="0" presId="urn:microsoft.com/office/officeart/2005/8/layout/hList1"/>
    <dgm:cxn modelId="{9FC95D23-E4E8-49E7-BA19-886A35F5F161}" type="presOf" srcId="{032585D5-A4A2-47F3-888B-C5CFBD337A32}" destId="{FA74B7D4-A36E-4822-A93E-0B507989AD84}" srcOrd="0" destOrd="0" presId="urn:microsoft.com/office/officeart/2005/8/layout/hList1"/>
    <dgm:cxn modelId="{A77F1C39-4E99-4C1D-A0B3-C60009B408D3}" srcId="{1A96DB1E-157A-4A44-813C-7D6FB01A8D2C}" destId="{7208A053-7A0D-41EC-8707-B16A26FEC7E7}" srcOrd="1" destOrd="0" parTransId="{CF261352-53BC-4CBE-B852-12FCCABF3DA0}" sibTransId="{0977B504-A037-4CB1-B113-83EC483439E8}"/>
    <dgm:cxn modelId="{07DE5D3A-C5F3-4695-A277-5E4EC718F2C7}" type="presOf" srcId="{93165094-C0D1-4AF2-A622-66854C927ED8}" destId="{692E5536-CC89-4CDC-AA50-2A0874EB9B2A}" srcOrd="0" destOrd="2" presId="urn:microsoft.com/office/officeart/2005/8/layout/hList1"/>
    <dgm:cxn modelId="{49DBFB5F-D328-4E9D-9209-21F47754F210}" type="presOf" srcId="{D070AC4C-4473-4331-B9DF-20C44A391AAD}" destId="{D64B9544-EAC1-4F52-A2EC-7EB85BB3F4A9}" srcOrd="0" destOrd="2" presId="urn:microsoft.com/office/officeart/2005/8/layout/hList1"/>
    <dgm:cxn modelId="{461E0F54-1986-4FDB-9FC8-C08ABF538AFC}" srcId="{1A96DB1E-157A-4A44-813C-7D6FB01A8D2C}" destId="{D070AC4C-4473-4331-B9DF-20C44A391AAD}" srcOrd="2" destOrd="0" parTransId="{1ED9EDBA-C6D0-4814-9C28-867BA7604B7D}" sibTransId="{DA300B6E-8DC9-4671-8B00-EA08E835A0A3}"/>
    <dgm:cxn modelId="{F83CB15A-EEAC-4B07-A9E5-C8E7D9037E3E}" type="presOf" srcId="{8E7B95C9-8035-408B-BB01-0D5CED0899A1}" destId="{692E5536-CC89-4CDC-AA50-2A0874EB9B2A}" srcOrd="0" destOrd="0" presId="urn:microsoft.com/office/officeart/2005/8/layout/hList1"/>
    <dgm:cxn modelId="{7DF25988-9DF5-4040-9343-0637C31F98D8}" srcId="{989B706E-B76E-45D1-8DA2-A6D8103915C5}" destId="{93165094-C0D1-4AF2-A622-66854C927ED8}" srcOrd="2" destOrd="0" parTransId="{460750C3-817F-423A-9EC1-6F54D395064E}" sibTransId="{9FD1A5C2-DE1D-41F2-A8CD-93787C941C75}"/>
    <dgm:cxn modelId="{F560CC9D-0AE8-4CBF-84EC-B6E0D169E483}" srcId="{989B706E-B76E-45D1-8DA2-A6D8103915C5}" destId="{310605A2-76E1-422A-9102-2E3A659E076A}" srcOrd="1" destOrd="0" parTransId="{2C93F37D-3890-4D7D-B107-639B0B30D2EB}" sibTransId="{40E6CC9B-396F-44FF-851E-2B853B326791}"/>
    <dgm:cxn modelId="{374941A2-2968-48F5-8E5E-E78A849DA35C}" srcId="{032585D5-A4A2-47F3-888B-C5CFBD337A32}" destId="{1A96DB1E-157A-4A44-813C-7D6FB01A8D2C}" srcOrd="1" destOrd="0" parTransId="{4A721684-93DF-4FD8-840A-DDC70E5791B4}" sibTransId="{578C4B91-BE98-46F2-B01E-E6B24A6331F1}"/>
    <dgm:cxn modelId="{014E2FAA-C557-41BF-B4DE-5A4FF14A3ABF}" type="presOf" srcId="{310605A2-76E1-422A-9102-2E3A659E076A}" destId="{692E5536-CC89-4CDC-AA50-2A0874EB9B2A}" srcOrd="0" destOrd="1" presId="urn:microsoft.com/office/officeart/2005/8/layout/hList1"/>
    <dgm:cxn modelId="{F9CA45BE-DF7C-4FE8-8C1F-1BE050BC5E77}" type="presOf" srcId="{B983FA14-4044-469F-972B-5BE40C4F4FAB}" destId="{D64B9544-EAC1-4F52-A2EC-7EB85BB3F4A9}" srcOrd="0" destOrd="0" presId="urn:microsoft.com/office/officeart/2005/8/layout/hList1"/>
    <dgm:cxn modelId="{219FD4D5-C887-464B-8A62-582AD846DC02}" type="presOf" srcId="{1A96DB1E-157A-4A44-813C-7D6FB01A8D2C}" destId="{0CD41C68-AA3A-4076-9C29-96617D08FED6}" srcOrd="0" destOrd="0" presId="urn:microsoft.com/office/officeart/2005/8/layout/hList1"/>
    <dgm:cxn modelId="{C007F0DD-7ED2-46BE-842F-2FC89BC3AA82}" type="presOf" srcId="{7208A053-7A0D-41EC-8707-B16A26FEC7E7}" destId="{D64B9544-EAC1-4F52-A2EC-7EB85BB3F4A9}" srcOrd="0" destOrd="1" presId="urn:microsoft.com/office/officeart/2005/8/layout/hList1"/>
    <dgm:cxn modelId="{D38A2BB5-D3D9-4C8B-A1D6-DD74FAF9D30A}" type="presParOf" srcId="{FA74B7D4-A36E-4822-A93E-0B507989AD84}" destId="{04920F70-6F78-4921-BED7-A31139F77829}" srcOrd="0" destOrd="0" presId="urn:microsoft.com/office/officeart/2005/8/layout/hList1"/>
    <dgm:cxn modelId="{BDF26381-BE85-440B-AB7B-38453024CA96}" type="presParOf" srcId="{04920F70-6F78-4921-BED7-A31139F77829}" destId="{AF7C653A-7354-48F1-BCFE-332D7B8E461F}" srcOrd="0" destOrd="0" presId="urn:microsoft.com/office/officeart/2005/8/layout/hList1"/>
    <dgm:cxn modelId="{45A682AB-356A-4727-A65A-CEF6FB2803A4}" type="presParOf" srcId="{04920F70-6F78-4921-BED7-A31139F77829}" destId="{692E5536-CC89-4CDC-AA50-2A0874EB9B2A}" srcOrd="1" destOrd="0" presId="urn:microsoft.com/office/officeart/2005/8/layout/hList1"/>
    <dgm:cxn modelId="{1709FD4F-66DA-409C-8F69-7AD694F60BA4}" type="presParOf" srcId="{FA74B7D4-A36E-4822-A93E-0B507989AD84}" destId="{5E2F2E3F-D505-4E19-8618-30FF400E123D}" srcOrd="1" destOrd="0" presId="urn:microsoft.com/office/officeart/2005/8/layout/hList1"/>
    <dgm:cxn modelId="{7D4FC936-D985-4DA7-B840-A6EDBCB196CD}" type="presParOf" srcId="{FA74B7D4-A36E-4822-A93E-0B507989AD84}" destId="{BDADCBC4-A6C3-4A0B-A138-E5594EEA21AD}" srcOrd="2" destOrd="0" presId="urn:microsoft.com/office/officeart/2005/8/layout/hList1"/>
    <dgm:cxn modelId="{C322B96B-A349-4B0A-8867-81585940736E}" type="presParOf" srcId="{BDADCBC4-A6C3-4A0B-A138-E5594EEA21AD}" destId="{0CD41C68-AA3A-4076-9C29-96617D08FED6}" srcOrd="0" destOrd="0" presId="urn:microsoft.com/office/officeart/2005/8/layout/hList1"/>
    <dgm:cxn modelId="{CC5F9EE1-21AA-429D-815C-1B4C3BDDF328}" type="presParOf" srcId="{BDADCBC4-A6C3-4A0B-A138-E5594EEA21AD}" destId="{D64B9544-EAC1-4F52-A2EC-7EB85BB3F4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C653A-7354-48F1-BCFE-332D7B8E461F}">
      <dsp:nvSpPr>
        <dsp:cNvPr id="0" name=""/>
        <dsp:cNvSpPr/>
      </dsp:nvSpPr>
      <dsp:spPr>
        <a:xfrm>
          <a:off x="4119" y="218504"/>
          <a:ext cx="4531374"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Students</a:t>
          </a:r>
        </a:p>
      </dsp:txBody>
      <dsp:txXfrm>
        <a:off x="4119" y="218504"/>
        <a:ext cx="4531374" cy="806400"/>
      </dsp:txXfrm>
    </dsp:sp>
    <dsp:sp modelId="{692E5536-CC89-4CDC-AA50-2A0874EB9B2A}">
      <dsp:nvSpPr>
        <dsp:cNvPr id="0" name=""/>
        <dsp:cNvSpPr/>
      </dsp:nvSpPr>
      <dsp:spPr>
        <a:xfrm>
          <a:off x="4119" y="1325353"/>
          <a:ext cx="4531374" cy="38733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Access to high-quality work experiences</a:t>
          </a:r>
        </a:p>
        <a:p>
          <a:pPr marL="285750" lvl="1" indent="-285750" algn="l" defTabSz="1244600">
            <a:lnSpc>
              <a:spcPct val="90000"/>
            </a:lnSpc>
            <a:spcBef>
              <a:spcPct val="0"/>
            </a:spcBef>
            <a:spcAft>
              <a:spcPct val="15000"/>
            </a:spcAft>
            <a:buChar char="•"/>
          </a:pPr>
          <a:r>
            <a:rPr lang="en-US" sz="2800" kern="1200"/>
            <a:t>Ability to learn from industry professionals</a:t>
          </a:r>
        </a:p>
        <a:p>
          <a:pPr marL="285750" lvl="1" indent="-285750" algn="l" defTabSz="1244600">
            <a:lnSpc>
              <a:spcPct val="90000"/>
            </a:lnSpc>
            <a:spcBef>
              <a:spcPct val="0"/>
            </a:spcBef>
            <a:spcAft>
              <a:spcPct val="15000"/>
            </a:spcAft>
            <a:buChar char="•"/>
          </a:pPr>
          <a:r>
            <a:rPr lang="en-US" sz="2800" kern="1200"/>
            <a:t>Early opportunity for long-term career advancement</a:t>
          </a:r>
        </a:p>
      </dsp:txBody>
      <dsp:txXfrm>
        <a:off x="4119" y="1325353"/>
        <a:ext cx="4531374" cy="3873398"/>
      </dsp:txXfrm>
    </dsp:sp>
    <dsp:sp modelId="{0CD41C68-AA3A-4076-9C29-96617D08FED6}">
      <dsp:nvSpPr>
        <dsp:cNvPr id="0" name=""/>
        <dsp:cNvSpPr/>
      </dsp:nvSpPr>
      <dsp:spPr>
        <a:xfrm>
          <a:off x="5113991" y="218504"/>
          <a:ext cx="4531374"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Employers</a:t>
          </a:r>
        </a:p>
      </dsp:txBody>
      <dsp:txXfrm>
        <a:off x="5113991" y="218504"/>
        <a:ext cx="4531374" cy="806400"/>
      </dsp:txXfrm>
    </dsp:sp>
    <dsp:sp modelId="{D64B9544-EAC1-4F52-A2EC-7EB85BB3F4A9}">
      <dsp:nvSpPr>
        <dsp:cNvPr id="0" name=""/>
        <dsp:cNvSpPr/>
      </dsp:nvSpPr>
      <dsp:spPr>
        <a:xfrm>
          <a:off x="5113991" y="1325353"/>
          <a:ext cx="4531374" cy="38733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Access to work-ready job-seekers</a:t>
          </a:r>
        </a:p>
        <a:p>
          <a:pPr marL="285750" lvl="1" indent="-285750" algn="l" defTabSz="1244600">
            <a:lnSpc>
              <a:spcPct val="90000"/>
            </a:lnSpc>
            <a:spcBef>
              <a:spcPct val="0"/>
            </a:spcBef>
            <a:spcAft>
              <a:spcPct val="15000"/>
            </a:spcAft>
            <a:buChar char="•"/>
          </a:pPr>
          <a:r>
            <a:rPr lang="en-US" sz="2800" kern="1200"/>
            <a:t>Ability to train future workforce</a:t>
          </a:r>
        </a:p>
        <a:p>
          <a:pPr marL="285750" lvl="1" indent="-285750" algn="l" defTabSz="1244600">
            <a:lnSpc>
              <a:spcPct val="90000"/>
            </a:lnSpc>
            <a:spcBef>
              <a:spcPct val="0"/>
            </a:spcBef>
            <a:spcAft>
              <a:spcPct val="15000"/>
            </a:spcAft>
            <a:buChar char="•"/>
          </a:pPr>
          <a:r>
            <a:rPr lang="en-US" sz="2800" kern="1200"/>
            <a:t>Early opportunity to identify future organizational leaders</a:t>
          </a:r>
        </a:p>
      </dsp:txBody>
      <dsp:txXfrm>
        <a:off x="5113991" y="1325353"/>
        <a:ext cx="4531374" cy="38733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523" cy="471199"/>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09E7AAB4-A4D6-4647-BA66-8016F3778594}" type="datetimeFigureOut">
              <a:rPr lang="en-US" smtClean="0"/>
              <a:t>8/13/2021</a:t>
            </a:fld>
            <a:endParaRPr lang="en-US"/>
          </a:p>
        </p:txBody>
      </p:sp>
      <p:sp>
        <p:nvSpPr>
          <p:cNvPr id="4" name="Footer Placeholder 3"/>
          <p:cNvSpPr>
            <a:spLocks noGrp="1"/>
          </p:cNvSpPr>
          <p:nvPr>
            <p:ph type="ftr" sz="quarter" idx="2"/>
          </p:nvPr>
        </p:nvSpPr>
        <p:spPr>
          <a:xfrm>
            <a:off x="1" y="8917276"/>
            <a:ext cx="3077523" cy="471199"/>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7875DBD9-7EB2-4FD3-9B69-CE651698D9D2}" type="slidenum">
              <a:rPr lang="en-US" smtClean="0"/>
              <a:t>‹#›</a:t>
            </a:fld>
            <a:endParaRPr lang="en-US"/>
          </a:p>
        </p:txBody>
      </p:sp>
    </p:spTree>
    <p:extLst>
      <p:ext uri="{BB962C8B-B14F-4D97-AF65-F5344CB8AC3E}">
        <p14:creationId xmlns:p14="http://schemas.microsoft.com/office/powerpoint/2010/main" val="267182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31" tIns="47115" rIns="94231" bIns="47115" rtlCol="0"/>
          <a:lstStyle>
            <a:lvl1pPr algn="l">
              <a:defRPr sz="1200">
                <a:latin typeface="Lato Light"/>
              </a:defRPr>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31" tIns="47115" rIns="94231" bIns="47115" rtlCol="0"/>
          <a:lstStyle>
            <a:lvl1pPr algn="r">
              <a:defRPr sz="1200">
                <a:latin typeface="Lato Light"/>
              </a:defRPr>
            </a:lvl1pPr>
          </a:lstStyle>
          <a:p>
            <a:fld id="{EFC10EE1-B198-C942-8235-326C972CBB30}" type="datetimeFigureOut">
              <a:rPr lang="en-US" smtClean="0"/>
              <a:pPr/>
              <a:t>8/13/2021</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31" tIns="47115" rIns="94231" bIns="47115"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31" tIns="47115" rIns="94231" bIns="47115"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Lato Light"/>
        <a:ea typeface="+mn-ea"/>
        <a:cs typeface="+mn-cs"/>
      </a:defRPr>
    </a:lvl1pPr>
    <a:lvl2pPr marL="457109" algn="l" defTabSz="457109" rtl="0" eaLnBrk="1" latinLnBrk="0" hangingPunct="1">
      <a:defRPr sz="1200" kern="1200">
        <a:solidFill>
          <a:schemeClr val="tx1"/>
        </a:solidFill>
        <a:latin typeface="Lato Light"/>
        <a:ea typeface="+mn-ea"/>
        <a:cs typeface="+mn-cs"/>
      </a:defRPr>
    </a:lvl2pPr>
    <a:lvl3pPr marL="914217" algn="l" defTabSz="457109" rtl="0" eaLnBrk="1" latinLnBrk="0" hangingPunct="1">
      <a:defRPr sz="1200" kern="1200">
        <a:solidFill>
          <a:schemeClr val="tx1"/>
        </a:solidFill>
        <a:latin typeface="Lato Light"/>
        <a:ea typeface="+mn-ea"/>
        <a:cs typeface="+mn-cs"/>
      </a:defRPr>
    </a:lvl3pPr>
    <a:lvl4pPr marL="1371326" algn="l" defTabSz="457109" rtl="0" eaLnBrk="1" latinLnBrk="0" hangingPunct="1">
      <a:defRPr sz="1200" kern="1200">
        <a:solidFill>
          <a:schemeClr val="tx1"/>
        </a:solidFill>
        <a:latin typeface="Lato Light"/>
        <a:ea typeface="+mn-ea"/>
        <a:cs typeface="+mn-cs"/>
      </a:defRPr>
    </a:lvl4pPr>
    <a:lvl5pPr marL="1828434" algn="l" defTabSz="457109" rtl="0" eaLnBrk="1" latinLnBrk="0" hangingPunct="1">
      <a:defRPr sz="1200" kern="1200">
        <a:solidFill>
          <a:schemeClr val="tx1"/>
        </a:solidFill>
        <a:latin typeface="Lato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p>
          <a:p>
            <a:r>
              <a:rPr lang="en-US" baseline="0"/>
              <a:t>WBL and youth apprenticeships have a strong connection to the department’s Best for All Strategic plan, in that it allows students to recognize what they like, what they’re good at, and how to leverage those into a fulfilling career. They rely on high-quality educational experiences, contributes to improvements in students’ understanding of meaningful career pathways, and offer educators opportunities to build stronger connections with one another through various networking opportunities.</a:t>
            </a:r>
            <a:endParaRPr lang="en-US"/>
          </a:p>
          <a:p>
            <a:pPr marL="0" indent="0">
              <a:buFontTx/>
              <a:buNone/>
            </a:pPr>
            <a:endParaRPr lang="en-US"/>
          </a:p>
        </p:txBody>
      </p:sp>
      <p:sp>
        <p:nvSpPr>
          <p:cNvPr id="4" name="Slide Number Placeholder 3"/>
          <p:cNvSpPr>
            <a:spLocks noGrp="1"/>
          </p:cNvSpPr>
          <p:nvPr>
            <p:ph type="sldNum" sz="quarter" idx="5"/>
          </p:nvPr>
        </p:nvSpPr>
        <p:spPr/>
        <p:txBody>
          <a:bodyPr/>
          <a:lstStyle/>
          <a:p>
            <a:fld id="{F8FD5C13-0018-3D4E-A736-E3D3FBDE34EC}" type="slidenum">
              <a:rPr lang="en-US" smtClean="0"/>
              <a:t>2</a:t>
            </a:fld>
            <a:endParaRPr lang="en-US"/>
          </a:p>
        </p:txBody>
      </p:sp>
    </p:spTree>
    <p:extLst>
      <p:ext uri="{BB962C8B-B14F-4D97-AF65-F5344CB8AC3E}">
        <p14:creationId xmlns:p14="http://schemas.microsoft.com/office/powerpoint/2010/main" val="342764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Presenter Notes</a:t>
            </a:r>
          </a:p>
          <a:p>
            <a:pPr marL="171450" indent="-171450">
              <a:buFont typeface="Arial" panose="020B0604020202020204" pitchFamily="34" charset="0"/>
              <a:buChar char="•"/>
            </a:pPr>
            <a:r>
              <a:rPr lang="en-US"/>
              <a:t>As explained earlier, starting a pre-apprenticeship program requires the existence of a RAP.</a:t>
            </a:r>
          </a:p>
          <a:p>
            <a:pPr marL="171450" indent="-171450">
              <a:buFont typeface="Arial" panose="020B0604020202020204" pitchFamily="34" charset="0"/>
              <a:buChar char="•"/>
            </a:pPr>
            <a:r>
              <a:rPr lang="en-US"/>
              <a:t>In connection with the RAP, determine whether a Youth RAP or pre-apprenticeship is best for your circumstances</a:t>
            </a:r>
          </a:p>
          <a:p>
            <a:pPr marL="171450" indent="-171450">
              <a:buFont typeface="Arial" panose="020B0604020202020204" pitchFamily="34" charset="0"/>
              <a:buChar char="•"/>
            </a:pPr>
            <a:r>
              <a:rPr lang="en-US"/>
              <a:t>Connect with state agency partners to help with planning, finding financial incentives, and implementation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404465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Presenter Notes</a:t>
            </a:r>
          </a:p>
          <a:p>
            <a:pPr marL="171450" indent="-171450">
              <a:buFont typeface="Arial" panose="020B0604020202020204" pitchFamily="34" charset="0"/>
              <a:buChar char="•"/>
            </a:pPr>
            <a:r>
              <a:rPr lang="en-US"/>
              <a:t>Ask different audience members to read questions</a:t>
            </a:r>
          </a:p>
          <a:p>
            <a:pPr marL="171450" indent="-171450">
              <a:buFont typeface="Arial" panose="020B0604020202020204" pitchFamily="34" charset="0"/>
              <a:buChar char="•"/>
            </a:pPr>
            <a:r>
              <a:rPr lang="en-US"/>
              <a:t>Have that audience member or a different audience member provide an answer to each question as it applies to their business</a:t>
            </a:r>
          </a:p>
          <a:p>
            <a:pPr marL="171450" indent="-171450">
              <a:buFont typeface="Arial" panose="020B0604020202020204" pitchFamily="34" charset="0"/>
              <a:buChar char="•"/>
            </a:pPr>
            <a:r>
              <a:rPr lang="en-US"/>
              <a:t>Draw connections between responses from different industry sectors</a:t>
            </a:r>
          </a:p>
          <a:p>
            <a:pPr marL="628559" lvl="1" indent="-171450">
              <a:buFont typeface="Arial" panose="020B0604020202020204" pitchFamily="34" charset="0"/>
              <a:buChar char="•"/>
            </a:pPr>
            <a:r>
              <a:rPr lang="en-US"/>
              <a:t>Notice that the skills gaps across different industry sectors are not all that different in some cases</a:t>
            </a:r>
          </a:p>
        </p:txBody>
      </p:sp>
      <p:sp>
        <p:nvSpPr>
          <p:cNvPr id="4" name="Slide Number Placeholder 3"/>
          <p:cNvSpPr>
            <a:spLocks noGrp="1"/>
          </p:cNvSpPr>
          <p:nvPr>
            <p:ph type="sldNum" sz="quarter" idx="10"/>
          </p:nvPr>
        </p:nvSpPr>
        <p:spPr/>
        <p:txBody>
          <a:bodyPr/>
          <a:lstStyle/>
          <a:p>
            <a:fld id="{18161297-69F3-47DA-B267-2B1463E2BF81}" type="slidenum">
              <a:rPr lang="en-US" smtClean="0"/>
              <a:t>14</a:t>
            </a:fld>
            <a:endParaRPr lang="en-US"/>
          </a:p>
        </p:txBody>
      </p:sp>
    </p:spTree>
    <p:extLst>
      <p:ext uri="{BB962C8B-B14F-4D97-AF65-F5344CB8AC3E}">
        <p14:creationId xmlns:p14="http://schemas.microsoft.com/office/powerpoint/2010/main" val="87016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Presenter Notes</a:t>
            </a:r>
          </a:p>
          <a:p>
            <a:pPr marL="171450" indent="-171450">
              <a:buFont typeface="Arial" panose="020B0604020202020204" pitchFamily="34" charset="0"/>
              <a:buChar char="•"/>
            </a:pPr>
            <a:r>
              <a:rPr lang="en-US"/>
              <a:t>Once you have an idea about how your program will look, ask a member of TDLWD to share the TN Certified Pre-Apprenticeship application</a:t>
            </a:r>
          </a:p>
          <a:p>
            <a:pPr marL="171450" indent="-171450">
              <a:buFont typeface="Arial" panose="020B0604020202020204" pitchFamily="34" charset="0"/>
              <a:buChar char="•"/>
            </a:pPr>
            <a:r>
              <a:rPr lang="en-US"/>
              <a:t>The </a:t>
            </a:r>
            <a:r>
              <a:rPr lang="en-US" err="1"/>
              <a:t>ApprenticeshipTN</a:t>
            </a:r>
            <a:r>
              <a:rPr lang="en-US"/>
              <a:t> team will be available to help you complete and submit your application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279149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61297-69F3-47DA-B267-2B1463E2BF81}" type="slidenum">
              <a:rPr lang="en-US" smtClean="0"/>
              <a:t>3</a:t>
            </a:fld>
            <a:endParaRPr lang="en-US"/>
          </a:p>
        </p:txBody>
      </p:sp>
    </p:spTree>
    <p:extLst>
      <p:ext uri="{BB962C8B-B14F-4D97-AF65-F5344CB8AC3E}">
        <p14:creationId xmlns:p14="http://schemas.microsoft.com/office/powerpoint/2010/main" val="299510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p>
          <a:p>
            <a:r>
              <a:rPr lang="en-US"/>
              <a:t>In partnership with multiple state agencies, the department has composed and published a quick reference guide of terms related to apprenticeships and Work-Based Learning in an effort to ensure all stakeholders speak the same language. These terms will be the foundation for how we discuss programs, implementation strategies, experiences, and outcomes.</a:t>
            </a:r>
          </a:p>
        </p:txBody>
      </p:sp>
      <p:sp>
        <p:nvSpPr>
          <p:cNvPr id="4" name="Slide Number Placeholder 3"/>
          <p:cNvSpPr>
            <a:spLocks noGrp="1"/>
          </p:cNvSpPr>
          <p:nvPr>
            <p:ph type="sldNum" sz="quarter" idx="10"/>
          </p:nvPr>
        </p:nvSpPr>
        <p:spPr/>
        <p:txBody>
          <a:bodyPr/>
          <a:lstStyle/>
          <a:p>
            <a:fld id="{18161297-69F3-47DA-B267-2B1463E2BF81}" type="slidenum">
              <a:rPr lang="en-US" smtClean="0"/>
              <a:t>4</a:t>
            </a:fld>
            <a:endParaRPr lang="en-US"/>
          </a:p>
        </p:txBody>
      </p:sp>
    </p:spTree>
    <p:extLst>
      <p:ext uri="{BB962C8B-B14F-4D97-AF65-F5344CB8AC3E}">
        <p14:creationId xmlns:p14="http://schemas.microsoft.com/office/powerpoint/2010/main" val="187534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p>
          <a:p>
            <a:r>
              <a:rPr lang="en-US"/>
              <a:t>To determine the audience’s prior knowledge about RAPs, ask them what they think an RAP is.</a:t>
            </a:r>
          </a:p>
          <a:p>
            <a:r>
              <a:rPr lang="en-US"/>
              <a:t>Provide feedback and use audience responses to lead into the handout, </a:t>
            </a:r>
            <a:r>
              <a:rPr lang="en-US" b="1" i="1"/>
              <a:t>Apprenticeship/WBL Quick Reference Guide</a:t>
            </a:r>
            <a:endParaRPr lang="en-US" b="0" i="0"/>
          </a:p>
          <a:p>
            <a:endParaRPr lang="en-US" b="1" i="1"/>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286015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a:t>Presenter Notes</a:t>
            </a:r>
          </a:p>
          <a:p>
            <a:pPr marL="171450" indent="-171450">
              <a:buFont typeface="Arial" panose="020B0604020202020204" pitchFamily="34" charset="0"/>
              <a:buChar char="•"/>
            </a:pPr>
            <a:r>
              <a:rPr lang="en-US"/>
              <a:t>What separates the Tennessee Certified Pre-apprenticeship Framework from others is how it better prepares students for success in an employer’s RAP.</a:t>
            </a:r>
          </a:p>
          <a:p>
            <a:pPr marL="171450" indent="-171450">
              <a:buFont typeface="Arial" panose="020B0604020202020204" pitchFamily="34" charset="0"/>
              <a:buChar char="•"/>
            </a:pPr>
            <a:r>
              <a:rPr lang="en-US"/>
              <a:t>Some programs even include OJT &amp; RTI used in existing RAPs, which allows the student to enter the RAP at a higher wage and much closer to completing the RAP</a:t>
            </a:r>
          </a:p>
          <a:p>
            <a:pPr marL="171450" indent="-171450">
              <a:buFont typeface="Arial" panose="020B0604020202020204" pitchFamily="34" charset="0"/>
              <a:buChar char="•"/>
            </a:pPr>
            <a:r>
              <a:rPr lang="en-US"/>
              <a:t>This is designed to increase retention rates, accelerate onboarding, and enhance productivity for the employer</a:t>
            </a:r>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413201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p>
          <a:p>
            <a:r>
              <a:rPr lang="en-US"/>
              <a:t>The most successful pre-apprenticeship programs are those that benefit both the student AND the employer.</a:t>
            </a:r>
          </a:p>
          <a:p>
            <a:r>
              <a:rPr lang="en-US"/>
              <a:t>When a pre-apprenticeship is seen as an opportunity to solve problems related to recruitment, productivity, and retention for an employer, rather than a nice gesture for its LEA partner, employers are better positioned to understand its value.</a:t>
            </a:r>
          </a:p>
          <a:p>
            <a:r>
              <a:rPr lang="en-US"/>
              <a:t>Through pre-apprenticeships, employers are able to identify their future managers, supervisors, or even executives, when students are given the opportunity to demonstrate their knowledge, skills, and abilities in a work setting.</a:t>
            </a:r>
          </a:p>
          <a:p>
            <a:r>
              <a:rPr lang="en-US"/>
              <a:t>Students are able to learn more about the careers they want to pursue directly from co-workers and mentors.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199546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Talking Points:</a:t>
            </a:r>
          </a:p>
          <a:p>
            <a:pPr marL="171450" indent="-171450">
              <a:buFont typeface="Arial" panose="020B0604020202020204" pitchFamily="34" charset="0"/>
              <a:buChar char="•"/>
            </a:pPr>
            <a:r>
              <a:rPr lang="en-US"/>
              <a:t>Strong</a:t>
            </a:r>
            <a:r>
              <a:rPr lang="en-US" baseline="0"/>
              <a:t> pre-apprenticeship programs often have the same characteristics, which include:</a:t>
            </a:r>
          </a:p>
          <a:p>
            <a:pPr marL="628650" lvl="1" indent="-171450">
              <a:buFont typeface="Arial" panose="020B0604020202020204" pitchFamily="34" charset="0"/>
              <a:buChar char="•"/>
            </a:pPr>
            <a:r>
              <a:rPr lang="en-US" baseline="0"/>
              <a:t>Industry drives the conversation about what is needed now and what will be needed in the future</a:t>
            </a:r>
          </a:p>
          <a:p>
            <a:pPr marL="628650" lvl="1" indent="-171450">
              <a:buFont typeface="Arial" panose="020B0604020202020204" pitchFamily="34" charset="0"/>
              <a:buChar char="•"/>
            </a:pPr>
            <a:r>
              <a:rPr lang="en-US" baseline="0"/>
              <a:t>A diverse collection of stakeholders collaborates to determine how to address the needs</a:t>
            </a:r>
          </a:p>
          <a:p>
            <a:pPr marL="628650" lvl="1" indent="-171450">
              <a:buFont typeface="Arial" panose="020B0604020202020204" pitchFamily="34" charset="0"/>
              <a:buChar char="•"/>
            </a:pPr>
            <a:r>
              <a:rPr lang="en-US" baseline="0"/>
              <a:t>Specific plans are laid out for all relevant parties</a:t>
            </a:r>
          </a:p>
          <a:p>
            <a:pPr marL="628650" lvl="1" indent="-171450">
              <a:buFont typeface="Arial" panose="020B0604020202020204" pitchFamily="34" charset="0"/>
              <a:buChar char="•"/>
            </a:pPr>
            <a:r>
              <a:rPr lang="en-US" baseline="0"/>
              <a:t>Once a plan is put into place, the work has just begun. A focus on continuous improvement keeps programs thriving. </a:t>
            </a:r>
          </a:p>
          <a:p>
            <a:pPr marL="0" lvl="0" indent="0">
              <a:buFont typeface="Arial" panose="020B0604020202020204" pitchFamily="34" charset="0"/>
              <a:buNone/>
            </a:pPr>
            <a:endParaRPr lang="en-US" baseline="0"/>
          </a:p>
          <a:p>
            <a:pPr marL="0" lvl="0" indent="0">
              <a:buFont typeface="Arial" panose="020B0604020202020204" pitchFamily="34" charset="0"/>
              <a:buNone/>
            </a:pPr>
            <a:r>
              <a:rPr lang="en-US" baseline="0"/>
              <a:t>The process works as follows:</a:t>
            </a:r>
          </a:p>
          <a:p>
            <a:pPr marL="228600" lvl="0" indent="-228600">
              <a:buFont typeface="Arial" panose="020B0604020202020204" pitchFamily="34" charset="0"/>
              <a:buAutoNum type="arabicPeriod"/>
            </a:pPr>
            <a:r>
              <a:rPr lang="en-US" baseline="0"/>
              <a:t>ID of Skills Gaps: Employers identify where gaps exist in technical and non-technical skills. This information is shared with districts, students, and parents, and drives how CTE content is delivered.</a:t>
            </a:r>
          </a:p>
          <a:p>
            <a:pPr marL="228600" lvl="0" indent="-228600">
              <a:buFont typeface="Arial" panose="020B0604020202020204" pitchFamily="34" charset="0"/>
              <a:buAutoNum type="arabicPeriod"/>
            </a:pPr>
            <a:r>
              <a:rPr lang="en-US" baseline="0"/>
              <a:t>Alignment Between Employers &amp; Districts: A plan is laid out in which each relevant stakeholder is responsible for specific objectives</a:t>
            </a:r>
          </a:p>
          <a:p>
            <a:pPr marL="228600" lvl="0" indent="-228600">
              <a:buFont typeface="Arial" panose="020B0604020202020204" pitchFamily="34" charset="0"/>
              <a:buAutoNum type="arabicPeriod"/>
            </a:pPr>
            <a:r>
              <a:rPr lang="en-US" baseline="0"/>
              <a:t>Implementation of Mutually-Beneficial Immersive WBL Experiences: Employers interview and select high school students to participate in WBL experiences. These experiences are mutually beneficial in that:</a:t>
            </a:r>
          </a:p>
          <a:p>
            <a:pPr marL="685800" lvl="1" indent="-228600">
              <a:buFont typeface="Arial" panose="020B0604020202020204" pitchFamily="34" charset="0"/>
              <a:buAutoNum type="arabicPeriod"/>
            </a:pPr>
            <a:r>
              <a:rPr lang="en-US" baseline="0"/>
              <a:t>students gain valuable on-the-job training; and </a:t>
            </a:r>
          </a:p>
          <a:p>
            <a:pPr marL="685800" lvl="1" indent="-228600">
              <a:buFont typeface="Arial" panose="020B0604020202020204" pitchFamily="34" charset="0"/>
              <a:buAutoNum type="arabicPeriod"/>
            </a:pPr>
            <a:r>
              <a:rPr lang="en-US" baseline="0"/>
              <a:t>businesses are able to identify who their future employees and managers will be.</a:t>
            </a:r>
          </a:p>
          <a:p>
            <a:pPr marL="228600" lvl="0" indent="-228600">
              <a:buFont typeface="Arial" panose="020B0604020202020204" pitchFamily="34" charset="0"/>
              <a:buAutoNum type="arabicPeriod"/>
            </a:pPr>
            <a:r>
              <a:rPr lang="en-US" baseline="0"/>
              <a:t>Analysis &amp; Reprioritization of Program Objectives: at the end of each term, the stakeholders reconvene, analyze strengths &amp; weaknesses of the program, and use that information to go back to Step 1 (ID of Skills Gaps) to plan for the next term.</a:t>
            </a:r>
          </a:p>
          <a:p>
            <a:pPr marL="228600" lvl="0" indent="-228600">
              <a:buFont typeface="Arial" panose="020B0604020202020204" pitchFamily="34" charset="0"/>
              <a:buAutoNum type="arabicPeriod"/>
            </a:pPr>
            <a:endParaRPr lang="en-US" baseline="0"/>
          </a:p>
          <a:p>
            <a:pPr marL="228600" lvl="0" indent="-228600">
              <a:buFont typeface="Arial" panose="020B0604020202020204" pitchFamily="34" charset="0"/>
              <a:buAutoNum type="arabicPeriod"/>
            </a:pPr>
            <a:endParaRPr lang="en-US" baseline="0"/>
          </a:p>
          <a:p>
            <a:pPr marL="0" lvl="0" indent="0">
              <a:buFont typeface="Arial" panose="020B0604020202020204" pitchFamily="34" charset="0"/>
              <a:buNone/>
            </a:pPr>
            <a:r>
              <a:rPr lang="en-US" baseline="0"/>
              <a:t>Examples include: </a:t>
            </a:r>
          </a:p>
          <a:p>
            <a:pPr marL="171450" lvl="0" indent="-171450">
              <a:buFont typeface="Arial" panose="020B0604020202020204" pitchFamily="34" charset="0"/>
              <a:buChar char="•"/>
            </a:pPr>
            <a:r>
              <a:rPr lang="en-US" baseline="0"/>
              <a:t>JA Street/Tennessee High School</a:t>
            </a:r>
          </a:p>
          <a:p>
            <a:pPr marL="171450" lvl="0" indent="-171450">
              <a:buFont typeface="Arial" panose="020B0604020202020204" pitchFamily="34" charset="0"/>
              <a:buChar char="•"/>
            </a:pPr>
            <a:r>
              <a:rPr lang="en-US" baseline="0"/>
              <a:t>Lee Company/Mt. Pleasant High School</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292138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Presenter Notes</a:t>
            </a:r>
          </a:p>
          <a:p>
            <a:pPr marL="171450" indent="-171450">
              <a:buFont typeface="Arial" panose="020B0604020202020204" pitchFamily="34" charset="0"/>
              <a:buChar char="•"/>
            </a:pPr>
            <a:r>
              <a:rPr lang="en-US"/>
              <a:t>Although Tennessee legislation about pre-apprenticeship programs has only been approved since November 2020, there are currently nine certified TN pre-apprenticeship programs</a:t>
            </a:r>
          </a:p>
          <a:p>
            <a:pPr marL="171450" indent="-171450">
              <a:buFont typeface="Arial" panose="020B0604020202020204" pitchFamily="34" charset="0"/>
              <a:buChar char="•"/>
            </a:pPr>
            <a:r>
              <a:rPr lang="en-US"/>
              <a:t>For each program, TDLWD has provided assistance with the certification process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242891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p>
          <a:p>
            <a:r>
              <a:rPr lang="en-US"/>
              <a:t>Even when employers are aware of the benefits of WBL, they often have concerns about whether it’s legal to hire anyone under the age of 18. Conflicting messages from corporate HQ, legal, and HR departments make it challenging, even if the employer wants to hire your students.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815444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5ABE33B-CFFB-DA43-961D-9C2E1DBC0660}"/>
              </a:ext>
            </a:extLst>
          </p:cNvPr>
          <p:cNvSpPr/>
          <p:nvPr userDrawn="1"/>
        </p:nvSpPr>
        <p:spPr>
          <a:xfrm flipV="1">
            <a:off x="1" y="-29624"/>
            <a:ext cx="12188825" cy="5694805"/>
          </a:xfrm>
          <a:custGeom>
            <a:avLst/>
            <a:gdLst>
              <a:gd name="connsiteX0" fmla="*/ 0 w 12192000"/>
              <a:gd name="connsiteY0" fmla="*/ 5694805 h 5694805"/>
              <a:gd name="connsiteX1" fmla="*/ 12192000 w 12192000"/>
              <a:gd name="connsiteY1" fmla="*/ 5694805 h 5694805"/>
              <a:gd name="connsiteX2" fmla="*/ 12192000 w 12192000"/>
              <a:gd name="connsiteY2" fmla="*/ 1647500 h 5694805"/>
              <a:gd name="connsiteX3" fmla="*/ 12143591 w 12192000"/>
              <a:gd name="connsiteY3" fmla="*/ 1647500 h 5694805"/>
              <a:gd name="connsiteX4" fmla="*/ 0 w 12192000"/>
              <a:gd name="connsiteY4" fmla="*/ 0 h 5694805"/>
              <a:gd name="connsiteX5" fmla="*/ 0 w 12192000"/>
              <a:gd name="connsiteY5" fmla="*/ 1647500 h 5694805"/>
              <a:gd name="connsiteX6" fmla="*/ 0 w 12192000"/>
              <a:gd name="connsiteY6" fmla="*/ 1653654 h 569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694805">
                <a:moveTo>
                  <a:pt x="0" y="5694805"/>
                </a:moveTo>
                <a:lnTo>
                  <a:pt x="12192000" y="5694805"/>
                </a:lnTo>
                <a:lnTo>
                  <a:pt x="12192000" y="1647500"/>
                </a:lnTo>
                <a:lnTo>
                  <a:pt x="12143591" y="1647500"/>
                </a:lnTo>
                <a:lnTo>
                  <a:pt x="0" y="0"/>
                </a:lnTo>
                <a:lnTo>
                  <a:pt x="0" y="1647500"/>
                </a:lnTo>
                <a:lnTo>
                  <a:pt x="0" y="165365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Subtitle 2">
            <a:extLst>
              <a:ext uri="{FF2B5EF4-FFF2-40B4-BE49-F238E27FC236}">
                <a16:creationId xmlns:a16="http://schemas.microsoft.com/office/drawing/2014/main" id="{4AC11419-AA4B-CC4B-8EF3-848458B5AD4A}"/>
              </a:ext>
            </a:extLst>
          </p:cNvPr>
          <p:cNvSpPr>
            <a:spLocks noGrp="1"/>
          </p:cNvSpPr>
          <p:nvPr>
            <p:ph type="subTitle" idx="1" hasCustomPrompt="1"/>
          </p:nvPr>
        </p:nvSpPr>
        <p:spPr>
          <a:xfrm>
            <a:off x="4660729" y="5197871"/>
            <a:ext cx="7252351" cy="473464"/>
          </a:xfrm>
        </p:spPr>
        <p:txBody>
          <a:bodyPr>
            <a:noAutofit/>
          </a:bodyPr>
          <a:lstStyle>
            <a:lvl1pPr marL="0" indent="0" algn="r">
              <a:buNone/>
              <a:defRPr sz="2400" b="1" baseline="0">
                <a:solidFill>
                  <a:schemeClr val="tx1"/>
                </a:solidFill>
                <a:latin typeface="+mn-lt"/>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 Job Title</a:t>
            </a:r>
          </a:p>
          <a:p>
            <a:r>
              <a:rPr lang="en-US"/>
              <a:t> </a:t>
            </a:r>
          </a:p>
        </p:txBody>
      </p:sp>
      <p:sp>
        <p:nvSpPr>
          <p:cNvPr id="11" name="Text Placeholder 6">
            <a:extLst>
              <a:ext uri="{FF2B5EF4-FFF2-40B4-BE49-F238E27FC236}">
                <a16:creationId xmlns:a16="http://schemas.microsoft.com/office/drawing/2014/main" id="{E8918EEB-11AB-F046-9C2F-D0FEFFF13FB5}"/>
              </a:ext>
            </a:extLst>
          </p:cNvPr>
          <p:cNvSpPr>
            <a:spLocks noGrp="1"/>
          </p:cNvSpPr>
          <p:nvPr>
            <p:ph type="body" sz="quarter" idx="10" hasCustomPrompt="1"/>
          </p:nvPr>
        </p:nvSpPr>
        <p:spPr>
          <a:xfrm>
            <a:off x="4661275" y="5786340"/>
            <a:ext cx="7251398" cy="500062"/>
          </a:xfrm>
        </p:spPr>
        <p:txBody>
          <a:bodyPr/>
          <a:lstStyle>
            <a:lvl1pPr marL="0" marR="0" indent="0" algn="r" defTabSz="685629"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solidFill>
                  <a:schemeClr val="tx1"/>
                </a:solidFill>
              </a:defRPr>
            </a:lvl1pPr>
            <a:lvl2pPr marL="342815" indent="0" algn="r">
              <a:buNone/>
              <a:defRPr/>
            </a:lvl2pPr>
            <a:lvl3pPr marL="685629" indent="0" algn="r">
              <a:buNone/>
              <a:defRPr/>
            </a:lvl3pPr>
            <a:lvl4pPr marL="1028443" indent="0" algn="r">
              <a:buNone/>
              <a:defRPr/>
            </a:lvl4pPr>
            <a:lvl5pPr marL="1371257" indent="0" algn="r">
              <a:buNone/>
              <a:defRPr/>
            </a:lvl5pPr>
          </a:lstStyle>
          <a:p>
            <a:pPr marL="0" marR="0" lvl="0" indent="0" algn="r" defTabSz="685629"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800"/>
              <a:t>Team/Office/Division Name | Date </a:t>
            </a:r>
          </a:p>
        </p:txBody>
      </p:sp>
      <p:grpSp>
        <p:nvGrpSpPr>
          <p:cNvPr id="14" name="Group 13">
            <a:extLst>
              <a:ext uri="{FF2B5EF4-FFF2-40B4-BE49-F238E27FC236}">
                <a16:creationId xmlns:a16="http://schemas.microsoft.com/office/drawing/2014/main" id="{3CBEB3F1-B8AF-DE47-AA0B-DD2FA7D95844}"/>
              </a:ext>
            </a:extLst>
          </p:cNvPr>
          <p:cNvGrpSpPr/>
          <p:nvPr userDrawn="1"/>
        </p:nvGrpSpPr>
        <p:grpSpPr>
          <a:xfrm>
            <a:off x="2942472" y="375185"/>
            <a:ext cx="6303882" cy="3934758"/>
            <a:chOff x="2406962" y="375185"/>
            <a:chExt cx="6305524" cy="3934758"/>
          </a:xfrm>
        </p:grpSpPr>
        <p:pic>
          <p:nvPicPr>
            <p:cNvPr id="15" name="Picture 14">
              <a:extLst>
                <a:ext uri="{FF2B5EF4-FFF2-40B4-BE49-F238E27FC236}">
                  <a16:creationId xmlns:a16="http://schemas.microsoft.com/office/drawing/2014/main" id="{8B5B0452-B6F4-7448-BDA7-A55549C7D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16" name="TextBox 15">
              <a:extLst>
                <a:ext uri="{FF2B5EF4-FFF2-40B4-BE49-F238E27FC236}">
                  <a16:creationId xmlns:a16="http://schemas.microsoft.com/office/drawing/2014/main" id="{67F23796-C60D-1D4E-B01C-BE7229EC5A73}"/>
                </a:ext>
              </a:extLst>
            </p:cNvPr>
            <p:cNvSpPr txBox="1"/>
            <p:nvPr userDrawn="1"/>
          </p:nvSpPr>
          <p:spPr>
            <a:xfrm>
              <a:off x="4046500" y="3229009"/>
              <a:ext cx="4665986" cy="338554"/>
            </a:xfrm>
            <a:prstGeom prst="rect">
              <a:avLst/>
            </a:prstGeom>
            <a:noFill/>
          </p:spPr>
          <p:txBody>
            <a:bodyPr wrap="square" rtlCol="0">
              <a:spAutoFit/>
            </a:bodyPr>
            <a:lstStyle/>
            <a:p>
              <a:r>
                <a:rPr lang="en-US" sz="1600">
                  <a:solidFill>
                    <a:srgbClr val="1D376C"/>
                  </a:solidFill>
                </a:rPr>
                <a:t>We</a:t>
              </a:r>
              <a:r>
                <a:rPr lang="en-US" sz="1600" baseline="0">
                  <a:solidFill>
                    <a:srgbClr val="1D376C"/>
                  </a:solidFill>
                </a:rPr>
                <a:t> will set all students on a path to success. </a:t>
              </a:r>
              <a:endParaRPr lang="en-US" sz="1600">
                <a:solidFill>
                  <a:srgbClr val="1D376C"/>
                </a:solidFill>
              </a:endParaRPr>
            </a:p>
          </p:txBody>
        </p:sp>
      </p:grpSp>
      <p:pic>
        <p:nvPicPr>
          <p:cNvPr id="8" name="Picture 7">
            <a:extLst>
              <a:ext uri="{FF2B5EF4-FFF2-40B4-BE49-F238E27FC236}">
                <a16:creationId xmlns:a16="http://schemas.microsoft.com/office/drawing/2014/main" id="{12C47C31-5881-5E4B-9D6C-6120ED87AF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152" y="5972469"/>
            <a:ext cx="1586983" cy="627866"/>
          </a:xfrm>
          <a:prstGeom prst="rect">
            <a:avLst/>
          </a:prstGeom>
        </p:spPr>
      </p:pic>
      <p:sp>
        <p:nvSpPr>
          <p:cNvPr id="9" name="Rectangle 8">
            <a:extLst>
              <a:ext uri="{FF2B5EF4-FFF2-40B4-BE49-F238E27FC236}">
                <a16:creationId xmlns:a16="http://schemas.microsoft.com/office/drawing/2014/main" id="{C54216E0-F867-7442-9A36-35817FBEF201}"/>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046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FBEDD-5ADB-A740-B3B2-D5A40CDC2528}"/>
              </a:ext>
            </a:extLst>
          </p:cNvPr>
          <p:cNvSpPr/>
          <p:nvPr userDrawn="1"/>
        </p:nvSpPr>
        <p:spPr>
          <a:xfrm>
            <a:off x="9082258" y="6400800"/>
            <a:ext cx="310656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 name="Rectangle 6"/>
          <p:cNvSpPr/>
          <p:nvPr userDrawn="1"/>
        </p:nvSpPr>
        <p:spPr>
          <a:xfrm>
            <a:off x="9735751" y="0"/>
            <a:ext cx="817692"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11371136" y="0"/>
            <a:ext cx="817692"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9793779">
            <a:off x="488713" y="844883"/>
            <a:ext cx="1032763" cy="3167582"/>
          </a:xfrm>
          <a:prstGeom prst="rect">
            <a:avLst/>
          </a:prstGeom>
        </p:spPr>
      </p:pic>
      <p:sp>
        <p:nvSpPr>
          <p:cNvPr id="10" name="Rectangle 9"/>
          <p:cNvSpPr/>
          <p:nvPr userDrawn="1"/>
        </p:nvSpPr>
        <p:spPr>
          <a:xfrm>
            <a:off x="10553444" y="0"/>
            <a:ext cx="817692"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1" name="Title Placeholder 1">
            <a:extLst>
              <a:ext uri="{FF2B5EF4-FFF2-40B4-BE49-F238E27FC236}">
                <a16:creationId xmlns:a16="http://schemas.microsoft.com/office/drawing/2014/main" id="{DFC168A4-3138-C941-8827-A85584EFC521}"/>
              </a:ext>
            </a:extLst>
          </p:cNvPr>
          <p:cNvSpPr>
            <a:spLocks noGrp="1"/>
          </p:cNvSpPr>
          <p:nvPr>
            <p:ph type="title"/>
          </p:nvPr>
        </p:nvSpPr>
        <p:spPr>
          <a:xfrm>
            <a:off x="1416951" y="228600"/>
            <a:ext cx="786179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3" name="Text Placeholder 4">
            <a:extLst>
              <a:ext uri="{FF2B5EF4-FFF2-40B4-BE49-F238E27FC236}">
                <a16:creationId xmlns:a16="http://schemas.microsoft.com/office/drawing/2014/main" id="{81FEF92E-E4AD-2A41-AA96-632665103C97}"/>
              </a:ext>
            </a:extLst>
          </p:cNvPr>
          <p:cNvSpPr>
            <a:spLocks noGrp="1"/>
          </p:cNvSpPr>
          <p:nvPr>
            <p:ph type="body" sz="quarter" idx="10"/>
          </p:nvPr>
        </p:nvSpPr>
        <p:spPr>
          <a:xfrm>
            <a:off x="2091146" y="1531917"/>
            <a:ext cx="7187598"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04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D0388-EDB2-4A47-B296-C092A2549FDA}"/>
              </a:ext>
            </a:extLst>
          </p:cNvPr>
          <p:cNvSpPr/>
          <p:nvPr userDrawn="1"/>
        </p:nvSpPr>
        <p:spPr>
          <a:xfrm>
            <a:off x="9082258" y="6400800"/>
            <a:ext cx="310656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5" name="Rectangle 14">
            <a:extLst>
              <a:ext uri="{FF2B5EF4-FFF2-40B4-BE49-F238E27FC236}">
                <a16:creationId xmlns:a16="http://schemas.microsoft.com/office/drawing/2014/main" id="{1A743600-A825-024B-9EE3-B8018822160B}"/>
              </a:ext>
            </a:extLst>
          </p:cNvPr>
          <p:cNvSpPr/>
          <p:nvPr userDrawn="1"/>
        </p:nvSpPr>
        <p:spPr>
          <a:xfrm>
            <a:off x="9735751" y="0"/>
            <a:ext cx="817692"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id="{F3DD3628-7242-3142-B23A-634023944C0A}"/>
              </a:ext>
            </a:extLst>
          </p:cNvPr>
          <p:cNvSpPr/>
          <p:nvPr userDrawn="1"/>
        </p:nvSpPr>
        <p:spPr>
          <a:xfrm>
            <a:off x="11371136" y="0"/>
            <a:ext cx="817692"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7" name="Rectangle 16">
            <a:extLst>
              <a:ext uri="{FF2B5EF4-FFF2-40B4-BE49-F238E27FC236}">
                <a16:creationId xmlns:a16="http://schemas.microsoft.com/office/drawing/2014/main" id="{86B832EF-10D7-EC42-B290-BB2D1BA318D0}"/>
              </a:ext>
            </a:extLst>
          </p:cNvPr>
          <p:cNvSpPr/>
          <p:nvPr userDrawn="1"/>
        </p:nvSpPr>
        <p:spPr>
          <a:xfrm>
            <a:off x="10553444" y="0"/>
            <a:ext cx="817692"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5" name="TextBox 4"/>
          <p:cNvSpPr txBox="1"/>
          <p:nvPr userDrawn="1"/>
        </p:nvSpPr>
        <p:spPr>
          <a:xfrm rot="5400000">
            <a:off x="10016161" y="1585882"/>
            <a:ext cx="3360763" cy="646203"/>
          </a:xfrm>
          <a:prstGeom prst="rect">
            <a:avLst/>
          </a:prstGeom>
          <a:noFill/>
        </p:spPr>
        <p:txBody>
          <a:bodyPr wrap="square" rtlCol="0">
            <a:spAutoFit/>
          </a:bodyPr>
          <a:lstStyle/>
          <a:p>
            <a:r>
              <a:rPr lang="en-US" sz="3599" b="0">
                <a:solidFill>
                  <a:schemeClr val="bg1"/>
                </a:solidFill>
                <a:latin typeface="Open Sans" panose="020B0606030504020204" pitchFamily="34" charset="0"/>
                <a:ea typeface="Open Sans" panose="020B0606030504020204" pitchFamily="34" charset="0"/>
                <a:cs typeface="Open Sans" panose="020B0606030504020204" pitchFamily="34" charset="0"/>
              </a:rPr>
              <a:t>ACADEMICS</a:t>
            </a:r>
          </a:p>
        </p:txBody>
      </p:sp>
      <p:sp>
        <p:nvSpPr>
          <p:cNvPr id="8" name="Title Placeholder 1">
            <a:extLst>
              <a:ext uri="{FF2B5EF4-FFF2-40B4-BE49-F238E27FC236}">
                <a16:creationId xmlns:a16="http://schemas.microsoft.com/office/drawing/2014/main" id="{488DD497-9FA8-9B4C-AC13-CD304EF0832A}"/>
              </a:ext>
            </a:extLst>
          </p:cNvPr>
          <p:cNvSpPr>
            <a:spLocks noGrp="1"/>
          </p:cNvSpPr>
          <p:nvPr>
            <p:ph type="title"/>
          </p:nvPr>
        </p:nvSpPr>
        <p:spPr>
          <a:xfrm>
            <a:off x="507868" y="228600"/>
            <a:ext cx="8485200"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3" name="Text Placeholder 4">
            <a:extLst>
              <a:ext uri="{FF2B5EF4-FFF2-40B4-BE49-F238E27FC236}">
                <a16:creationId xmlns:a16="http://schemas.microsoft.com/office/drawing/2014/main" id="{449A732D-5BEB-B847-A7FB-EAD6B5248158}"/>
              </a:ext>
            </a:extLst>
          </p:cNvPr>
          <p:cNvSpPr>
            <a:spLocks noGrp="1"/>
          </p:cNvSpPr>
          <p:nvPr>
            <p:ph type="body" sz="quarter" idx="10"/>
          </p:nvPr>
        </p:nvSpPr>
        <p:spPr>
          <a:xfrm>
            <a:off x="507868" y="1531917"/>
            <a:ext cx="8485200"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06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D54EA9-0FE7-5E49-B5A3-03799137530C}"/>
              </a:ext>
            </a:extLst>
          </p:cNvPr>
          <p:cNvSpPr/>
          <p:nvPr userDrawn="1"/>
        </p:nvSpPr>
        <p:spPr>
          <a:xfrm>
            <a:off x="9082258" y="6400800"/>
            <a:ext cx="310656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5" name="Rectangle 14">
            <a:extLst>
              <a:ext uri="{FF2B5EF4-FFF2-40B4-BE49-F238E27FC236}">
                <a16:creationId xmlns:a16="http://schemas.microsoft.com/office/drawing/2014/main" id="{51E41C65-BBFD-984D-8458-AE48345AA038}"/>
              </a:ext>
            </a:extLst>
          </p:cNvPr>
          <p:cNvSpPr/>
          <p:nvPr userDrawn="1"/>
        </p:nvSpPr>
        <p:spPr>
          <a:xfrm>
            <a:off x="9735751" y="0"/>
            <a:ext cx="817692"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id="{F168EB84-9AEF-0342-B140-A7261696D341}"/>
              </a:ext>
            </a:extLst>
          </p:cNvPr>
          <p:cNvSpPr/>
          <p:nvPr userDrawn="1"/>
        </p:nvSpPr>
        <p:spPr>
          <a:xfrm>
            <a:off x="11371136" y="0"/>
            <a:ext cx="817692"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7" name="Rectangle 16">
            <a:extLst>
              <a:ext uri="{FF2B5EF4-FFF2-40B4-BE49-F238E27FC236}">
                <a16:creationId xmlns:a16="http://schemas.microsoft.com/office/drawing/2014/main" id="{29A812B3-194E-0745-8D5A-54352B8F3BDD}"/>
              </a:ext>
            </a:extLst>
          </p:cNvPr>
          <p:cNvSpPr/>
          <p:nvPr userDrawn="1"/>
        </p:nvSpPr>
        <p:spPr>
          <a:xfrm>
            <a:off x="10553444" y="0"/>
            <a:ext cx="817692"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0" name="Title Placeholder 1">
            <a:extLst>
              <a:ext uri="{FF2B5EF4-FFF2-40B4-BE49-F238E27FC236}">
                <a16:creationId xmlns:a16="http://schemas.microsoft.com/office/drawing/2014/main" id="{E4F71DA9-7955-DD45-9713-555E89ECEEC7}"/>
              </a:ext>
            </a:extLst>
          </p:cNvPr>
          <p:cNvSpPr>
            <a:spLocks noGrp="1"/>
          </p:cNvSpPr>
          <p:nvPr>
            <p:ph type="title"/>
          </p:nvPr>
        </p:nvSpPr>
        <p:spPr>
          <a:xfrm>
            <a:off x="507868" y="228600"/>
            <a:ext cx="8485200"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1" name="Text Placeholder 4">
            <a:extLst>
              <a:ext uri="{FF2B5EF4-FFF2-40B4-BE49-F238E27FC236}">
                <a16:creationId xmlns:a16="http://schemas.microsoft.com/office/drawing/2014/main" id="{80BB9A16-38C2-F14E-B9F9-FE99EE3F1BA8}"/>
              </a:ext>
            </a:extLst>
          </p:cNvPr>
          <p:cNvSpPr>
            <a:spLocks noGrp="1"/>
          </p:cNvSpPr>
          <p:nvPr>
            <p:ph type="body" sz="quarter" idx="10"/>
          </p:nvPr>
        </p:nvSpPr>
        <p:spPr>
          <a:xfrm>
            <a:off x="507868" y="1531917"/>
            <a:ext cx="8485200"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B21E3C87-87AB-224B-9134-C4C5AEF3DB78}"/>
              </a:ext>
            </a:extLst>
          </p:cNvPr>
          <p:cNvSpPr txBox="1"/>
          <p:nvPr userDrawn="1"/>
        </p:nvSpPr>
        <p:spPr>
          <a:xfrm rot="5400000">
            <a:off x="8157798" y="2631555"/>
            <a:ext cx="5452110" cy="646203"/>
          </a:xfrm>
          <a:prstGeom prst="rect">
            <a:avLst/>
          </a:prstGeom>
          <a:noFill/>
        </p:spPr>
        <p:txBody>
          <a:bodyPr wrap="square" rtlCol="0">
            <a:spAutoFit/>
          </a:bodyPr>
          <a:lstStyle/>
          <a:p>
            <a:r>
              <a:rPr lang="en-US" sz="3599" b="0">
                <a:solidFill>
                  <a:schemeClr val="bg1"/>
                </a:solidFill>
                <a:latin typeface="Open Sans" panose="020B0606030504020204" pitchFamily="34" charset="0"/>
                <a:ea typeface="Open Sans" panose="020B0606030504020204" pitchFamily="34" charset="0"/>
                <a:cs typeface="Open Sans" panose="020B0606030504020204" pitchFamily="34" charset="0"/>
              </a:rPr>
              <a:t>STUDENT READINESS</a:t>
            </a:r>
          </a:p>
        </p:txBody>
      </p:sp>
    </p:spTree>
    <p:extLst>
      <p:ext uri="{BB962C8B-B14F-4D97-AF65-F5344CB8AC3E}">
        <p14:creationId xmlns:p14="http://schemas.microsoft.com/office/powerpoint/2010/main" val="258875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9E8E21-ABBE-8F45-B3EC-9E15035E1769}"/>
              </a:ext>
            </a:extLst>
          </p:cNvPr>
          <p:cNvSpPr/>
          <p:nvPr userDrawn="1"/>
        </p:nvSpPr>
        <p:spPr>
          <a:xfrm>
            <a:off x="9082258" y="6400800"/>
            <a:ext cx="310656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5" name="Rectangle 14">
            <a:extLst>
              <a:ext uri="{FF2B5EF4-FFF2-40B4-BE49-F238E27FC236}">
                <a16:creationId xmlns:a16="http://schemas.microsoft.com/office/drawing/2014/main" id="{3918D983-1355-004C-BCD1-B3D329AF356A}"/>
              </a:ext>
            </a:extLst>
          </p:cNvPr>
          <p:cNvSpPr/>
          <p:nvPr userDrawn="1"/>
        </p:nvSpPr>
        <p:spPr>
          <a:xfrm>
            <a:off x="9735751" y="0"/>
            <a:ext cx="817692"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id="{85038D3C-9ECD-B64E-83FA-6A192ED04AC9}"/>
              </a:ext>
            </a:extLst>
          </p:cNvPr>
          <p:cNvSpPr/>
          <p:nvPr userDrawn="1"/>
        </p:nvSpPr>
        <p:spPr>
          <a:xfrm>
            <a:off x="11371136" y="0"/>
            <a:ext cx="817692"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17" name="Rectangle 16">
            <a:extLst>
              <a:ext uri="{FF2B5EF4-FFF2-40B4-BE49-F238E27FC236}">
                <a16:creationId xmlns:a16="http://schemas.microsoft.com/office/drawing/2014/main" id="{7338A7DD-F09D-7741-88D2-52435917CCA1}"/>
              </a:ext>
            </a:extLst>
          </p:cNvPr>
          <p:cNvSpPr/>
          <p:nvPr userDrawn="1"/>
        </p:nvSpPr>
        <p:spPr>
          <a:xfrm>
            <a:off x="10553444" y="0"/>
            <a:ext cx="817692"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8" name="Title Placeholder 1">
            <a:extLst>
              <a:ext uri="{FF2B5EF4-FFF2-40B4-BE49-F238E27FC236}">
                <a16:creationId xmlns:a16="http://schemas.microsoft.com/office/drawing/2014/main" id="{4C572FF4-F3AA-8549-A6C5-BDAC0A770A26}"/>
              </a:ext>
            </a:extLst>
          </p:cNvPr>
          <p:cNvSpPr>
            <a:spLocks noGrp="1"/>
          </p:cNvSpPr>
          <p:nvPr>
            <p:ph type="title"/>
          </p:nvPr>
        </p:nvSpPr>
        <p:spPr>
          <a:xfrm>
            <a:off x="507868" y="228600"/>
            <a:ext cx="8485200"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3" name="Text Placeholder 4">
            <a:extLst>
              <a:ext uri="{FF2B5EF4-FFF2-40B4-BE49-F238E27FC236}">
                <a16:creationId xmlns:a16="http://schemas.microsoft.com/office/drawing/2014/main" id="{D12DC94B-E27A-E440-96A0-C87FF10BB029}"/>
              </a:ext>
            </a:extLst>
          </p:cNvPr>
          <p:cNvSpPr>
            <a:spLocks noGrp="1"/>
          </p:cNvSpPr>
          <p:nvPr>
            <p:ph type="body" sz="quarter" idx="10"/>
          </p:nvPr>
        </p:nvSpPr>
        <p:spPr>
          <a:xfrm>
            <a:off x="507868" y="1531917"/>
            <a:ext cx="8485200"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624C65DE-F11F-4B4E-A4EC-9C2EEDDF7E28}"/>
              </a:ext>
            </a:extLst>
          </p:cNvPr>
          <p:cNvSpPr txBox="1"/>
          <p:nvPr userDrawn="1"/>
        </p:nvSpPr>
        <p:spPr>
          <a:xfrm rot="5400000">
            <a:off x="8013590" y="1968615"/>
            <a:ext cx="4126230" cy="646203"/>
          </a:xfrm>
          <a:prstGeom prst="rect">
            <a:avLst/>
          </a:prstGeom>
          <a:noFill/>
        </p:spPr>
        <p:txBody>
          <a:bodyPr wrap="square" rtlCol="0">
            <a:spAutoFit/>
          </a:bodyPr>
          <a:lstStyle/>
          <a:p>
            <a:r>
              <a:rPr lang="en-US" sz="3599" b="0">
                <a:solidFill>
                  <a:schemeClr val="bg1"/>
                </a:solidFill>
                <a:latin typeface="Open Sans" panose="020B0606030504020204" pitchFamily="34" charset="0"/>
                <a:ea typeface="Open Sans" panose="020B0606030504020204" pitchFamily="34" charset="0"/>
                <a:cs typeface="Open Sans" panose="020B0606030504020204" pitchFamily="34" charset="0"/>
              </a:rPr>
              <a:t>EDUCATORS</a:t>
            </a:r>
          </a:p>
        </p:txBody>
      </p:sp>
    </p:spTree>
    <p:extLst>
      <p:ext uri="{BB962C8B-B14F-4D97-AF65-F5344CB8AC3E}">
        <p14:creationId xmlns:p14="http://schemas.microsoft.com/office/powerpoint/2010/main" val="298981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E25227-80B3-044E-B5C2-30A4886F1093}"/>
              </a:ext>
            </a:extLst>
          </p:cNvPr>
          <p:cNvSpPr/>
          <p:nvPr userDrawn="1"/>
        </p:nvSpPr>
        <p:spPr>
          <a:xfrm>
            <a:off x="9082258" y="6400800"/>
            <a:ext cx="310656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 name="Rectangle 2"/>
          <p:cNvSpPr/>
          <p:nvPr userDrawn="1"/>
        </p:nvSpPr>
        <p:spPr>
          <a:xfrm>
            <a:off x="9735751" y="0"/>
            <a:ext cx="817692"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4" name="Rectangle 3"/>
          <p:cNvSpPr/>
          <p:nvPr userDrawn="1"/>
        </p:nvSpPr>
        <p:spPr>
          <a:xfrm>
            <a:off x="11371136" y="0"/>
            <a:ext cx="817692"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5" name="Rectangle 4"/>
          <p:cNvSpPr/>
          <p:nvPr userDrawn="1"/>
        </p:nvSpPr>
        <p:spPr>
          <a:xfrm>
            <a:off x="10553444" y="0"/>
            <a:ext cx="817692"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7" name="Title Placeholder 1">
            <a:extLst>
              <a:ext uri="{FF2B5EF4-FFF2-40B4-BE49-F238E27FC236}">
                <a16:creationId xmlns:a16="http://schemas.microsoft.com/office/drawing/2014/main" id="{209CBD19-EFA2-2845-88A5-BFE46601A96C}"/>
              </a:ext>
            </a:extLst>
          </p:cNvPr>
          <p:cNvSpPr>
            <a:spLocks noGrp="1"/>
          </p:cNvSpPr>
          <p:nvPr>
            <p:ph type="title"/>
          </p:nvPr>
        </p:nvSpPr>
        <p:spPr>
          <a:xfrm>
            <a:off x="507868" y="228600"/>
            <a:ext cx="8485200"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A686CA45-9F58-2E4A-BDF7-50BEB15FD0D8}"/>
              </a:ext>
            </a:extLst>
          </p:cNvPr>
          <p:cNvSpPr>
            <a:spLocks noGrp="1"/>
          </p:cNvSpPr>
          <p:nvPr>
            <p:ph type="body" sz="quarter" idx="10"/>
          </p:nvPr>
        </p:nvSpPr>
        <p:spPr>
          <a:xfrm>
            <a:off x="507868" y="1531917"/>
            <a:ext cx="8485200"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390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Slide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4290">
            <a:off x="593378" y="1173399"/>
            <a:ext cx="1188599" cy="3645542"/>
          </a:xfrm>
          <a:prstGeom prst="rect">
            <a:avLst/>
          </a:prstGeom>
        </p:spPr>
      </p:pic>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1188412" y="228600"/>
            <a:ext cx="10524289"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1A918A53-C283-1B4D-9640-1599D57C8316}"/>
              </a:ext>
            </a:extLst>
          </p:cNvPr>
          <p:cNvSpPr>
            <a:spLocks noGrp="1"/>
          </p:cNvSpPr>
          <p:nvPr>
            <p:ph type="body" sz="quarter" idx="10"/>
          </p:nvPr>
        </p:nvSpPr>
        <p:spPr>
          <a:xfrm>
            <a:off x="2399675" y="1531917"/>
            <a:ext cx="9313024"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89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6120" y="1070424"/>
            <a:ext cx="1200211"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756" y="568460"/>
            <a:ext cx="3713952" cy="4685856"/>
          </a:xfrm>
          <a:prstGeom prst="rect">
            <a:avLst/>
          </a:prstGeom>
        </p:spPr>
      </p:pic>
      <p:grpSp>
        <p:nvGrpSpPr>
          <p:cNvPr id="5" name="Group 4"/>
          <p:cNvGrpSpPr/>
          <p:nvPr userDrawn="1"/>
        </p:nvGrpSpPr>
        <p:grpSpPr>
          <a:xfrm>
            <a:off x="8528034" y="6047740"/>
            <a:ext cx="3210027"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p:nvPr>
        </p:nvSpPr>
        <p:spPr>
          <a:xfrm>
            <a:off x="5738872" y="228600"/>
            <a:ext cx="5999188"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747793" y="1531917"/>
            <a:ext cx="5999188"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9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398852" y="2054252"/>
            <a:ext cx="2259327"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49499" y="2054250"/>
            <a:ext cx="2268004"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17502" y="2054250"/>
            <a:ext cx="2271324" cy="3105152"/>
          </a:xfrm>
          <a:prstGeom prst="rect">
            <a:avLst/>
          </a:prstGeom>
        </p:spPr>
      </p:pic>
      <p:sp>
        <p:nvSpPr>
          <p:cNvPr id="6" name="Rectangle 5"/>
          <p:cNvSpPr/>
          <p:nvPr userDrawn="1"/>
        </p:nvSpPr>
        <p:spPr>
          <a:xfrm>
            <a:off x="5397194" y="2054253"/>
            <a:ext cx="2253965"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Rectangle 6"/>
          <p:cNvSpPr/>
          <p:nvPr userDrawn="1"/>
        </p:nvSpPr>
        <p:spPr>
          <a:xfrm>
            <a:off x="7649499" y="2054253"/>
            <a:ext cx="2268004"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Rectangle 7"/>
          <p:cNvSpPr/>
          <p:nvPr userDrawn="1"/>
        </p:nvSpPr>
        <p:spPr>
          <a:xfrm>
            <a:off x="9917502" y="2054253"/>
            <a:ext cx="2271324"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2" y="2054254"/>
            <a:ext cx="5398853"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2" y="2054253"/>
            <a:ext cx="5398853"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552" y="2373454"/>
            <a:ext cx="3802078" cy="2373182"/>
          </a:xfrm>
          <a:prstGeom prst="rect">
            <a:avLst/>
          </a:prstGeom>
        </p:spPr>
      </p:pic>
      <p:sp>
        <p:nvSpPr>
          <p:cNvPr id="13" name="Title Placeholder 1">
            <a:extLst>
              <a:ext uri="{FF2B5EF4-FFF2-40B4-BE49-F238E27FC236}">
                <a16:creationId xmlns:a16="http://schemas.microsoft.com/office/drawing/2014/main" id="{B1A80666-F1D1-C241-B56B-F2434B5AC704}"/>
              </a:ext>
            </a:extLst>
          </p:cNvPr>
          <p:cNvSpPr>
            <a:spLocks noGrp="1"/>
          </p:cNvSpPr>
          <p:nvPr>
            <p:ph type="title" hasCustomPrompt="1"/>
          </p:nvPr>
        </p:nvSpPr>
        <p:spPr>
          <a:xfrm>
            <a:off x="558655" y="92102"/>
            <a:ext cx="11071516" cy="1208314"/>
          </a:xfrm>
          <a:prstGeom prst="rect">
            <a:avLst/>
          </a:prstGeom>
        </p:spPr>
        <p:txBody>
          <a:bodyPr vert="horz" lIns="91440" tIns="45720" rIns="91440" bIns="45720" rtlCol="0" anchor="b">
            <a:normAutofit/>
          </a:bodyPr>
          <a:lstStyle>
            <a:lvl1pPr algn="ctr">
              <a:defRPr sz="4799">
                <a:latin typeface="Georgia" panose="02040502050405020303" pitchFamily="18" charset="0"/>
              </a:defRPr>
            </a:lvl1pPr>
          </a:lstStyle>
          <a:p>
            <a:r>
              <a:rPr lang="en-US"/>
              <a:t>Click to edit title style</a:t>
            </a:r>
          </a:p>
        </p:txBody>
      </p:sp>
      <p:grpSp>
        <p:nvGrpSpPr>
          <p:cNvPr id="15" name="Group 14">
            <a:extLst>
              <a:ext uri="{FF2B5EF4-FFF2-40B4-BE49-F238E27FC236}">
                <a16:creationId xmlns:a16="http://schemas.microsoft.com/office/drawing/2014/main" id="{69A120BF-9F35-7340-8189-F28EF706C7EC}"/>
              </a:ext>
            </a:extLst>
          </p:cNvPr>
          <p:cNvGrpSpPr/>
          <p:nvPr userDrawn="1"/>
        </p:nvGrpSpPr>
        <p:grpSpPr>
          <a:xfrm>
            <a:off x="87609" y="5383676"/>
            <a:ext cx="12013611" cy="175769"/>
            <a:chOff x="-556175" y="5388428"/>
            <a:chExt cx="10206500" cy="149291"/>
          </a:xfrm>
        </p:grpSpPr>
        <p:grpSp>
          <p:nvGrpSpPr>
            <p:cNvPr id="16" name="Group 15">
              <a:extLst>
                <a:ext uri="{FF2B5EF4-FFF2-40B4-BE49-F238E27FC236}">
                  <a16:creationId xmlns:a16="http://schemas.microsoft.com/office/drawing/2014/main" id="{3E11C9FE-A74C-3240-98F3-D5B9B6492C54}"/>
                </a:ext>
              </a:extLst>
            </p:cNvPr>
            <p:cNvGrpSpPr/>
            <p:nvPr userDrawn="1"/>
          </p:nvGrpSpPr>
          <p:grpSpPr>
            <a:xfrm>
              <a:off x="-556175" y="5388428"/>
              <a:ext cx="2501953" cy="149291"/>
              <a:chOff x="6927228" y="7552706"/>
              <a:chExt cx="5016271" cy="227062"/>
            </a:xfrm>
          </p:grpSpPr>
          <p:sp>
            <p:nvSpPr>
              <p:cNvPr id="164" name="Oval 163">
                <a:extLst>
                  <a:ext uri="{FF2B5EF4-FFF2-40B4-BE49-F238E27FC236}">
                    <a16:creationId xmlns:a16="http://schemas.microsoft.com/office/drawing/2014/main" id="{EF912B0F-EEF6-534A-AB82-92D668972EB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C1E573E3-1BB9-7043-96C6-2D78B23F8B9E}"/>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4E5A8F4E-E545-C64D-B37C-FFEEFEE54B7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8454B668-B0A0-BC4F-A97E-E33205F94CA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56221D30-4818-DA48-9D9F-98E20B7884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9173D0FF-D715-0040-B5E5-BB8A05CA635E}"/>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5405E21C-2376-8B49-9C1D-8B8BF377AD97}"/>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4A1CB1D2-17BB-A447-9962-22DBC835AC9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F32A6699-8D46-8F45-9FCE-DDEC50DD17C4}"/>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08B6E076-CBBD-644B-B2DF-9D23CB71AE6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7F7F2465-CAB0-374D-A006-5511D8C558D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D438939-E8FF-E841-B961-805EC07E8C51}"/>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AA4B5F6F-79E8-DB4F-A640-32C77622965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E236DD86-DF25-1E4E-81F8-17D9EAF6AC9B}"/>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D6E8BC3C-F3FD-4A49-8F07-24C564B9D91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F7DA2E63-053D-F649-8B5A-366D384B64C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F9A61E0D-5243-F342-8E46-0DCAA11D429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64BA01C9-124F-1345-93EF-640A6C10890D}"/>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F223D7AF-C33D-1549-A0A5-3CF935F65CFB}"/>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90E2169E-3202-D245-A3D8-889DB0DC606F}"/>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73DE0EE6-2CDE-124C-92E2-E71CF4DBB4E2}"/>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DDC37A68-100A-B446-9C9B-94060F277157}"/>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2431F842-660D-294E-ABFA-446E814A5AD4}"/>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DAA8C648-2929-504C-A99D-BC28CA8EC2CB}"/>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7EDC446D-BD9A-B246-9176-77B9B3E313A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561920B2-9928-564F-BB79-CC7CFD7B1590}"/>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024BC6B5-7418-FA4B-9801-50D1787D7109}"/>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E6F0EC4B-979E-8A4F-9530-A40661A7F1B3}"/>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461D17D1-A24F-FA4F-8026-A57016F799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13E24A2-3A13-DF48-8CAB-E04CF6FAD64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32061DF-AA67-0B4F-BBFC-18B9BAC2F0E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C72C0402-29E9-0D4C-93CE-406B8D2E47AE}"/>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D97EE4D4-5B9B-3643-99CB-8AE44A0B683E}"/>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5E6C1BDF-6C67-4F40-9ECC-47B44CB6337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BE5577C1-9432-AC40-A5AE-56167D7FC88F}"/>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1E0A254B-969B-4940-8E86-85C71F3449C8}"/>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4CE44EA-AAF3-2D48-852A-BA69E51FE15E}"/>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D7937132-E04B-CB48-9C7D-31E99A854179}"/>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0DC34544-1063-294B-AEBF-2341F140E87B}"/>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47073FF-4072-F649-950A-AB15BF0B507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155AB66B-F460-324D-812B-CB2BA2EFE1D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5F705815-68E4-1D43-9ACA-4B4AB41C08BB}"/>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7531344-5272-D247-857B-E98A04A7913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24DDC550-515E-884A-98D8-4BA5EE6CEE24}"/>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8CBC2D22-6CE6-9E41-BF03-F2B7E26710B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9" name="Oval 208">
                <a:extLst>
                  <a:ext uri="{FF2B5EF4-FFF2-40B4-BE49-F238E27FC236}">
                    <a16:creationId xmlns:a16="http://schemas.microsoft.com/office/drawing/2014/main" id="{2BA87232-3EE1-754D-B0A5-11362098A24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0" name="Oval 209">
                <a:extLst>
                  <a:ext uri="{FF2B5EF4-FFF2-40B4-BE49-F238E27FC236}">
                    <a16:creationId xmlns:a16="http://schemas.microsoft.com/office/drawing/2014/main" id="{3A417B07-6BC6-524E-A500-60C1AF78FEF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1" name="Oval 210">
                <a:extLst>
                  <a:ext uri="{FF2B5EF4-FFF2-40B4-BE49-F238E27FC236}">
                    <a16:creationId xmlns:a16="http://schemas.microsoft.com/office/drawing/2014/main" id="{262F790D-2C23-9A44-8587-7CDDC7A39F47}"/>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7" name="Group 16">
              <a:extLst>
                <a:ext uri="{FF2B5EF4-FFF2-40B4-BE49-F238E27FC236}">
                  <a16:creationId xmlns:a16="http://schemas.microsoft.com/office/drawing/2014/main" id="{237EF657-F22A-5043-A3ED-A3E70820B79C}"/>
                </a:ext>
              </a:extLst>
            </p:cNvPr>
            <p:cNvGrpSpPr/>
            <p:nvPr userDrawn="1"/>
          </p:nvGrpSpPr>
          <p:grpSpPr>
            <a:xfrm>
              <a:off x="2008922" y="5388428"/>
              <a:ext cx="2501953" cy="149291"/>
              <a:chOff x="6927228" y="7552706"/>
              <a:chExt cx="5016271" cy="227062"/>
            </a:xfrm>
          </p:grpSpPr>
          <p:sp>
            <p:nvSpPr>
              <p:cNvPr id="116" name="Oval 115">
                <a:extLst>
                  <a:ext uri="{FF2B5EF4-FFF2-40B4-BE49-F238E27FC236}">
                    <a16:creationId xmlns:a16="http://schemas.microsoft.com/office/drawing/2014/main" id="{5F3584AD-F8D5-5B4F-8A3C-F909EBD84B63}"/>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006EADBF-9A25-B049-9389-B4B822E6776E}"/>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587CD37E-EDEE-F944-B5D9-CD640051D346}"/>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F09FDA8F-705B-7445-83EE-01C4692F97C5}"/>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2294DAAB-9421-1D49-A0E0-5F2962DF594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843D1113-61EA-C342-ADD9-BDC89B45F1D1}"/>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289F2884-60EA-F040-ABCC-640C11ADE019}"/>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3D0D37DE-E48D-FD4A-B493-734FCA552DC4}"/>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F7BF5998-C658-2B49-BF1C-BC93B7AFC7F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07E384BF-2925-C443-A51A-BAAA0A3D93C8}"/>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5921C59E-B483-FD48-8B2D-D58511F21D1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0991228E-9258-484D-843F-D3A9FDDEE841}"/>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9D1C2ED8-AE97-B040-921D-977ABF45645F}"/>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48D90B15-ADB1-8C4B-B19A-D7CB6E22164B}"/>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D4F4970E-E688-6F48-B006-5CC60427448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DB0FFE97-D100-8B4A-AB51-492415D010F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A7D39236-A7EE-094A-A60E-D7A43CFA7048}"/>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8B9D20C9-249D-8C49-8015-A401189E3644}"/>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AEDE03F6-7B0B-C54D-A01C-3164AA26B6E0}"/>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08DC07DF-6319-FE42-80AE-F2B0D83A49E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D316B931-67FC-694C-AC99-108805FF4122}"/>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99552ED4-4E6F-6A42-BDE1-DB4B22EE82A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F221E1D0-2012-1F42-BFBF-64F4785FA6D1}"/>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A42405AC-171B-FE4D-807A-373596C517B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F562C103-0000-0B49-A35C-A415C790D364}"/>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2D6358A4-22E7-F24C-9BF9-A51405446227}"/>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0FF7D2C6-B4DD-074D-8416-6FAF0033AFF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00DEE38B-51C1-914A-9E5C-5227AB2A936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08ADF36-321A-BB4F-858E-5C52853F6DB3}"/>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27E75FE7-962D-C94A-A8C8-A2F301D9A139}"/>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C9597D22-7D6B-BF4E-94EB-4B707014F31E}"/>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B4E9B3CF-D747-E449-B569-661DF1708F1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5663515C-386C-5A49-95D4-56BCE5FAF199}"/>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F4816D83-BC61-B14D-9C4C-FD612A8AFF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B3859FD9-8844-9848-BFD3-8543C5CC6CD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F01538DE-83D4-4A44-9FA5-F19A29428D48}"/>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B466E8A5-D195-4D4B-AABD-B3C6C4AEEA6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AE220B75-7166-5843-BAC7-9FA2707BB451}"/>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BA4ECBEE-0A72-5D41-A557-17D271D414F8}"/>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E6ABA97A-6242-9C43-92FE-C1FEA5AE33B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F35D50A5-F80F-A647-AE00-43CA8A997CCD}"/>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0C3BA718-61A3-8649-B9D9-96B4622027A0}"/>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EBAEFD7F-407E-EA48-A086-9DD5A82AC8D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6337AC2E-CDD2-5147-8539-54645232407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F3D493A1-4900-384B-882F-6D2C7FEFB590}"/>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0DD153CC-0666-2E4B-98E3-9A6E7F63AB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86DF279E-C3AC-0B44-B366-7DB50FF804D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A13ED11B-8650-914E-A7FA-D93EEBA0A813}"/>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8" name="Group 17">
              <a:extLst>
                <a:ext uri="{FF2B5EF4-FFF2-40B4-BE49-F238E27FC236}">
                  <a16:creationId xmlns:a16="http://schemas.microsoft.com/office/drawing/2014/main" id="{C5072EC1-9A9A-AA4E-BCAF-F0FA9232DE46}"/>
                </a:ext>
              </a:extLst>
            </p:cNvPr>
            <p:cNvGrpSpPr/>
            <p:nvPr userDrawn="1"/>
          </p:nvGrpSpPr>
          <p:grpSpPr>
            <a:xfrm>
              <a:off x="4583275" y="5388428"/>
              <a:ext cx="2501953" cy="149291"/>
              <a:chOff x="6927228" y="7552706"/>
              <a:chExt cx="5016271" cy="227062"/>
            </a:xfrm>
          </p:grpSpPr>
          <p:sp>
            <p:nvSpPr>
              <p:cNvPr id="68" name="Oval 67">
                <a:extLst>
                  <a:ext uri="{FF2B5EF4-FFF2-40B4-BE49-F238E27FC236}">
                    <a16:creationId xmlns:a16="http://schemas.microsoft.com/office/drawing/2014/main" id="{24A88537-7EEB-4B40-9B67-A2EC352D5F3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1F15C8B4-381B-B448-AD14-754478F659B5}"/>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E35BD491-D303-414B-8562-5D1C5C90DDF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30FC53CB-E294-E347-ACE7-583CACA3FADB}"/>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E09E55E9-6BD7-E247-BA30-30B47764B862}"/>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E9DEC776-1435-2449-9248-4BC3B67E2E4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61FC6019-8982-4046-AADE-809CC8F3A4F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925034FC-E6B3-4347-A723-9017F6FF28E4}"/>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9EFFF1-E79C-8D46-9331-05E7DFFAD81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D0EB820-87BE-C849-9312-8BFE2F064EC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15D5C2A-85C1-FB48-B08E-005B0C9CC5EA}"/>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EF9E93ED-83CE-5847-BAA8-19AD9367119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29FEB417-C9B2-F14F-B871-3BC533C9F53F}"/>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D5E67D50-1ACB-7546-85E7-F1913E00001A}"/>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486FFDF4-810E-3148-9597-967A701D6F0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F54B66E1-95FF-E341-8853-AF9900BD55DC}"/>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60214990-600D-C142-A439-34F9567574BB}"/>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B55AAADB-710F-8F45-9765-498E433E180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319C4EB-54F1-EC48-896F-B6D2BFAEB4D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4CE00956-EFE9-7F4F-A7F9-399FC998E7F6}"/>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B6BB5E84-37E4-1F4D-B241-0F893534FFD4}"/>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4A59986F-414D-E646-91B4-53A762BDE0C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21B0F7FB-6EB1-2A47-A75C-405FEB09AD9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DFABB03D-3FFB-4E4B-82EA-7543381052BD}"/>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255F7CB7-0B69-A447-8F00-9ACD00D168B4}"/>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A4CC0D92-ED40-844B-8D9E-6187EBDD6C6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B5CA1277-10D6-514B-B4AC-D1B366ED8075}"/>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B5790AB-A43A-4244-A284-CF0079633AED}"/>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0552C6D9-E40B-4745-B33B-C480D96A8039}"/>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67DB5439-9A7A-F943-90A7-2CE712A6E71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395E2649-D93B-1D41-9D52-5C8E1D0D5FBA}"/>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DA3ED38F-D877-2142-BE0E-13C3AF774DD9}"/>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DBDC4F6C-5BC9-8E41-9808-3897BF58AE04}"/>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F79D731D-CDB0-8C46-831B-F56140221E57}"/>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2C115E27-D844-F549-A39D-E091628C016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8A73D298-4094-EA4D-BBB4-F99ED3F5F98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9FEC35F5-4F0E-C948-A440-9E8A08CBE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FBC522FA-B101-6A47-98B7-302C7AAB89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951DD4AC-3C2D-F646-A56A-DD9B453EAE9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7B87EB64-4610-454D-96AA-70CB71F8E03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35EFEC91-45F4-E943-9208-67D3E055A653}"/>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FD273C18-F0FC-1849-AEA5-2F72C73C953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4434C156-1DAF-FB44-A5BC-629B0B22C0F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55EA44AB-4C9A-C947-A095-5BC60EA3E7E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5BBFBC2E-6B80-D84E-B943-9F67083DCB9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033E1E90-7428-C348-A58A-94028A25545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CE3C3B3C-D309-8547-BE91-A9247E7E1DA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20B39BCD-3728-EE4B-B8CE-4AA40CDB1FCB}"/>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9" name="Group 18">
              <a:extLst>
                <a:ext uri="{FF2B5EF4-FFF2-40B4-BE49-F238E27FC236}">
                  <a16:creationId xmlns:a16="http://schemas.microsoft.com/office/drawing/2014/main" id="{F0878324-3761-F446-B25F-F0A4661023B2}"/>
                </a:ext>
              </a:extLst>
            </p:cNvPr>
            <p:cNvGrpSpPr/>
            <p:nvPr userDrawn="1"/>
          </p:nvGrpSpPr>
          <p:grpSpPr>
            <a:xfrm>
              <a:off x="7148372" y="5388428"/>
              <a:ext cx="2501953" cy="149291"/>
              <a:chOff x="6927228" y="7552706"/>
              <a:chExt cx="5016271" cy="227062"/>
            </a:xfrm>
          </p:grpSpPr>
          <p:sp>
            <p:nvSpPr>
              <p:cNvPr id="20" name="Oval 19">
                <a:extLst>
                  <a:ext uri="{FF2B5EF4-FFF2-40B4-BE49-F238E27FC236}">
                    <a16:creationId xmlns:a16="http://schemas.microsoft.com/office/drawing/2014/main" id="{020A1073-CC0A-5845-A40A-80148A571A9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52A35C77-9DBC-7747-94E9-B19DF069576A}"/>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6D944309-0691-2843-94BB-94CE534C7A7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803A69A6-8100-8144-9A90-B60C63ABAD51}"/>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FFC9C8A-85FE-CB4E-99B9-C23C0A769751}"/>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CC58D23B-6C31-094D-8E45-6C8F4F068B9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9B02944A-B799-6D46-9F08-5D7E9D88E20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EF737233-669E-C940-B671-27C6F45871FB}"/>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5C479F78-7E3D-E94B-8CDA-7F5286285A66}"/>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53495010-9BDD-BF4C-9A80-1F2DAABFE001}"/>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D1E17199-27DE-1047-A0C8-3519FCE7802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E4642A74-E910-6241-9D91-D6ED2EC8AC2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C42757D-576D-4840-8225-C1D8D25B5627}"/>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1E71B04E-E1A1-F74D-80E4-0BA51ACFC838}"/>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362A01D0-01A7-004D-93E4-E4B1A465E201}"/>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B88CE8FE-10CD-9B40-B75F-C09541BBFE74}"/>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59DA3988-3338-8F47-8006-5EDD2F1915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5480C019-405D-D841-B262-CCC8B0A46D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42BF52C3-65AE-3743-A224-80A6A01CE9EC}"/>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6EDD8004-1B13-7E43-B2F4-9DD935DD0756}"/>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85630E5-E9CF-4444-9267-717F77A7D9A4}"/>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82FB3E46-A2A9-A54D-943E-83DCB711218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C73F1496-0D23-CE46-92FF-B588055A04FD}"/>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74C3F240-1DE5-2244-9156-439FBDF60385}"/>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41366BED-41C1-9A4D-9E0B-30254087E8E0}"/>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F15D71F1-3448-5045-9226-E0ECBB0A6F5D}"/>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A1CCBFD6-B1CA-904E-AE7E-FA030B39AF0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BBB75F07-156B-0246-B274-E32944D8A7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84943BB-AF7B-1840-B81F-B4371D4618C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B7F6B231-7F01-404A-9735-CC75DEBA6E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A255AA55-A993-7843-9084-3EF3AE411BB6}"/>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8FD40011-6BCA-5A4D-89AC-700FA1757978}"/>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0F780EF2-7736-2D46-B262-4D30A7D08863}"/>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A4904872-117D-2340-8917-B6AE8A889527}"/>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37F96B6A-61A5-1040-B1E5-DDF98972103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07D5F316-7249-2147-B8F9-6F93D060D83C}"/>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0B932FE1-9304-414D-9F5B-8381B421D63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5909069E-8544-BD48-AAAA-FB55BB637709}"/>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3D937349-F160-2644-AD65-DABB1FB077F1}"/>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1656E01E-035D-1242-847E-F26FF56A8E0E}"/>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5B3B2E9A-6CBA-BA44-A874-5F20259D055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C1FCDA7B-47FC-9E4E-95BB-CA3E697A3ED4}"/>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1A55C24C-EB9E-EB4C-8389-C5B712C0291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904482B7-5B20-E14F-8F4F-5497FAFA859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9C8B7605-3F08-DB46-9D8D-58D66F5CD6F9}"/>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846EA885-5970-8A4B-8847-8F33CC537C0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F2C45CE9-E3FA-1142-8AAF-E18AA168C54E}"/>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A7E81239-B5C7-E640-8097-DA48E59CDAE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212" name="Text Placeholder 8">
            <a:extLst>
              <a:ext uri="{FF2B5EF4-FFF2-40B4-BE49-F238E27FC236}">
                <a16:creationId xmlns:a16="http://schemas.microsoft.com/office/drawing/2014/main" id="{DBC92E94-8F82-144A-AB81-BDD7CFE7CDF8}"/>
              </a:ext>
            </a:extLst>
          </p:cNvPr>
          <p:cNvSpPr>
            <a:spLocks noGrp="1"/>
          </p:cNvSpPr>
          <p:nvPr>
            <p:ph type="body" sz="quarter" idx="10"/>
          </p:nvPr>
        </p:nvSpPr>
        <p:spPr>
          <a:xfrm>
            <a:off x="1934660" y="1362862"/>
            <a:ext cx="8319508" cy="596900"/>
          </a:xfrm>
        </p:spPr>
        <p:txBody>
          <a:bodyPr/>
          <a:lstStyle>
            <a:lvl1pPr marL="0" indent="0" algn="ctr">
              <a:buNone/>
              <a:defRPr/>
            </a:lvl1pPr>
            <a:lvl2pPr marL="457086" indent="0" algn="ctr">
              <a:buNone/>
              <a:defRPr/>
            </a:lvl2pPr>
            <a:lvl3pPr marL="914172" indent="0" algn="ctr">
              <a:buNone/>
              <a:defRPr/>
            </a:lvl3pPr>
            <a:lvl4pPr marL="1371257" indent="0" algn="ctr">
              <a:buNone/>
              <a:defRPr/>
            </a:lvl4pPr>
            <a:lvl5pPr marL="1828343" indent="0" algn="ctr">
              <a:buNone/>
              <a:defRPr/>
            </a:lvl5pPr>
          </a:lstStyle>
          <a:p>
            <a:pPr lvl="0"/>
            <a:r>
              <a:rPr lang="en-US"/>
              <a:t>Click to edit Master text styles</a:t>
            </a:r>
          </a:p>
        </p:txBody>
      </p:sp>
    </p:spTree>
    <p:extLst>
      <p:ext uri="{BB962C8B-B14F-4D97-AF65-F5344CB8AC3E}">
        <p14:creationId xmlns:p14="http://schemas.microsoft.com/office/powerpoint/2010/main" val="2977445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3" name="TextBox 2"/>
          <p:cNvSpPr txBox="1"/>
          <p:nvPr userDrawn="1"/>
        </p:nvSpPr>
        <p:spPr>
          <a:xfrm>
            <a:off x="280284" y="533653"/>
            <a:ext cx="4354825" cy="646160"/>
          </a:xfrm>
          <a:prstGeom prst="rect">
            <a:avLst/>
          </a:prstGeom>
          <a:noFill/>
        </p:spPr>
        <p:txBody>
          <a:bodyPr wrap="square" lIns="91398" tIns="45699" rIns="91398" bIns="45699" rtlCol="0">
            <a:spAutoFit/>
          </a:bodyPr>
          <a:lstStyle/>
          <a:p>
            <a:pPr algn="ctr"/>
            <a:r>
              <a:rPr lang="en-US" sz="3599" b="1">
                <a:solidFill>
                  <a:schemeClr val="accent2"/>
                </a:solidFill>
                <a:latin typeface="Georgia" panose="02040502050405020303" pitchFamily="18" charset="0"/>
                <a:ea typeface="Open Sans" panose="020B0606030504020204" pitchFamily="34" charset="0"/>
                <a:cs typeface="Open Sans" panose="020B0606030504020204" pitchFamily="34" charset="0"/>
              </a:rPr>
              <a:t>Theory of Action</a:t>
            </a:r>
            <a:endParaRPr lang="id-ID" sz="3599" b="1">
              <a:solidFill>
                <a:schemeClr val="accent2"/>
              </a:solidFill>
              <a:latin typeface="Georgia" panose="02040502050405020303" pitchFamily="18" charset="0"/>
              <a:ea typeface="Open Sans" panose="020B0606030504020204" pitchFamily="34" charset="0"/>
              <a:cs typeface="Open Sans" panose="020B0606030504020204" pitchFamily="34" charset="0"/>
            </a:endParaRPr>
          </a:p>
        </p:txBody>
      </p:sp>
      <p:sp>
        <p:nvSpPr>
          <p:cNvPr id="4" name="Subtitle 2"/>
          <p:cNvSpPr txBox="1">
            <a:spLocks/>
          </p:cNvSpPr>
          <p:nvPr userDrawn="1"/>
        </p:nvSpPr>
        <p:spPr>
          <a:xfrm>
            <a:off x="4793072" y="389572"/>
            <a:ext cx="7167275" cy="958221"/>
          </a:xfrm>
          <a:prstGeom prst="rect">
            <a:avLst/>
          </a:prstGeom>
        </p:spPr>
        <p:txBody>
          <a:bodyPr vert="horz" wrap="square" lIns="217434" tIns="108717" rIns="217434" bIns="10871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2400">
                <a:latin typeface="Georgia" panose="02040502050405020303" pitchFamily="18" charset="0"/>
                <a:cs typeface="Lato Light"/>
              </a:rPr>
              <a:t>The department will create meaningful and lasting change for students in TN through: </a:t>
            </a:r>
            <a:endParaRPr lang="en-US" sz="2400">
              <a:solidFill>
                <a:schemeClr val="accent1"/>
              </a:solidFill>
              <a:latin typeface="Georgia" panose="02040502050405020303" pitchFamily="18" charset="0"/>
              <a:cs typeface="Lato Light"/>
            </a:endParaRPr>
          </a:p>
        </p:txBody>
      </p:sp>
      <p:sp>
        <p:nvSpPr>
          <p:cNvPr id="5" name="TextBox 4"/>
          <p:cNvSpPr txBox="1"/>
          <p:nvPr userDrawn="1"/>
        </p:nvSpPr>
        <p:spPr>
          <a:xfrm>
            <a:off x="8429007" y="4754570"/>
            <a:ext cx="910742" cy="430802"/>
          </a:xfrm>
          <a:prstGeom prst="rect">
            <a:avLst/>
          </a:prstGeom>
          <a:noFill/>
        </p:spPr>
        <p:txBody>
          <a:bodyPr wrap="none" lIns="182796" tIns="91398" rIns="0" bIns="91398" rtlCol="0">
            <a:spAutoFit/>
          </a:bodyPr>
          <a:lstStyle/>
          <a:p>
            <a:pPr defTabSz="1827977"/>
            <a:r>
              <a:rPr lang="en-US" sz="1600" b="1">
                <a:solidFill>
                  <a:srgbClr val="445469"/>
                </a:solidFill>
                <a:ea typeface="Open Sans" panose="020B0606030504020204" pitchFamily="34" charset="0"/>
                <a:cs typeface="Open Sans" panose="020B0606030504020204" pitchFamily="34" charset="0"/>
              </a:rPr>
              <a:t>Engage</a:t>
            </a:r>
            <a:endParaRPr lang="id-ID" sz="1600" b="1">
              <a:solidFill>
                <a:srgbClr val="445469"/>
              </a:solidFill>
              <a:ea typeface="Open Sans" panose="020B0606030504020204" pitchFamily="34" charset="0"/>
              <a:cs typeface="Open Sans" panose="020B0606030504020204" pitchFamily="34" charset="0"/>
            </a:endParaRPr>
          </a:p>
        </p:txBody>
      </p:sp>
      <p:sp>
        <p:nvSpPr>
          <p:cNvPr id="6" name="TextBox 5"/>
          <p:cNvSpPr txBox="1"/>
          <p:nvPr userDrawn="1"/>
        </p:nvSpPr>
        <p:spPr>
          <a:xfrm>
            <a:off x="8429007" y="5064985"/>
            <a:ext cx="3224305" cy="1019289"/>
          </a:xfrm>
          <a:prstGeom prst="rect">
            <a:avLst/>
          </a:prstGeom>
          <a:noFill/>
        </p:spPr>
        <p:txBody>
          <a:bodyPr wrap="square" lIns="219362" tIns="109682" rIns="0" bIns="109682" rtlCol="0">
            <a:spAutoFit/>
          </a:bodyPr>
          <a:lstStyle/>
          <a:p>
            <a:pPr defTabSz="1827977">
              <a:lnSpc>
                <a:spcPct val="110000"/>
              </a:lnSpc>
            </a:pPr>
            <a:r>
              <a:rPr lang="en-US" sz="160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7" name="Rectangle 6"/>
          <p:cNvSpPr/>
          <p:nvPr userDrawn="1"/>
        </p:nvSpPr>
        <p:spPr>
          <a:xfrm flipV="1">
            <a:off x="8636635" y="6059943"/>
            <a:ext cx="3016676" cy="73098"/>
          </a:xfrm>
          <a:prstGeom prst="rect">
            <a:avLst/>
          </a:prstGeom>
          <a:solidFill>
            <a:srgbClr val="FFFFFF">
              <a:lumMod val="85000"/>
            </a:srgbClr>
          </a:solidFill>
          <a:ln w="6350" cap="flat" cmpd="sng" algn="ctr">
            <a:noFill/>
            <a:prstDash val="solid"/>
            <a:miter lim="800000"/>
          </a:ln>
          <a:effectLst/>
        </p:spPr>
        <p:txBody>
          <a:bodyPr rIns="0" rtlCol="0" anchor="ctr"/>
          <a:lstStyle/>
          <a:p>
            <a:pPr marL="0" marR="0" lvl="0" indent="0" algn="ctr" defTabSz="18279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Lato Light"/>
              <a:ea typeface="+mn-ea"/>
              <a:cs typeface="+mn-cs"/>
            </a:endParaRPr>
          </a:p>
        </p:txBody>
      </p:sp>
      <p:sp>
        <p:nvSpPr>
          <p:cNvPr id="8" name="TextBox 7"/>
          <p:cNvSpPr txBox="1"/>
          <p:nvPr userDrawn="1"/>
        </p:nvSpPr>
        <p:spPr>
          <a:xfrm>
            <a:off x="4836584" y="4754570"/>
            <a:ext cx="1252417" cy="430802"/>
          </a:xfrm>
          <a:prstGeom prst="rect">
            <a:avLst/>
          </a:prstGeom>
          <a:noFill/>
        </p:spPr>
        <p:txBody>
          <a:bodyPr wrap="none" lIns="182796" tIns="91398" rIns="182796" bIns="91398" rtlCol="0">
            <a:spAutoFit/>
          </a:bodyPr>
          <a:lstStyle/>
          <a:p>
            <a:pPr defTabSz="1827977"/>
            <a:r>
              <a:rPr lang="en-US" sz="1600" b="1">
                <a:solidFill>
                  <a:srgbClr val="445469"/>
                </a:solidFill>
                <a:ea typeface="Open Sans" panose="020B0606030504020204" pitchFamily="34" charset="0"/>
                <a:cs typeface="Open Sans" panose="020B0606030504020204" pitchFamily="34" charset="0"/>
              </a:rPr>
              <a:t>Capacity</a:t>
            </a:r>
            <a:endParaRPr lang="id-ID" sz="1600" b="1">
              <a:solidFill>
                <a:srgbClr val="445469"/>
              </a:solidFill>
              <a:ea typeface="Open Sans" panose="020B0606030504020204" pitchFamily="34" charset="0"/>
              <a:cs typeface="Open Sans" panose="020B0606030504020204" pitchFamily="34" charset="0"/>
            </a:endParaRPr>
          </a:p>
        </p:txBody>
      </p:sp>
      <p:sp>
        <p:nvSpPr>
          <p:cNvPr id="9" name="TextBox 8"/>
          <p:cNvSpPr txBox="1"/>
          <p:nvPr userDrawn="1"/>
        </p:nvSpPr>
        <p:spPr>
          <a:xfrm>
            <a:off x="4836583" y="5064983"/>
            <a:ext cx="3464747" cy="1019289"/>
          </a:xfrm>
          <a:prstGeom prst="rect">
            <a:avLst/>
          </a:prstGeom>
          <a:noFill/>
        </p:spPr>
        <p:txBody>
          <a:bodyPr wrap="square" lIns="219362" tIns="109682" rIns="219362" bIns="109682" rtlCol="0">
            <a:spAutoFit/>
          </a:bodyPr>
          <a:lstStyle/>
          <a:p>
            <a:pPr defTabSz="1827977">
              <a:lnSpc>
                <a:spcPct val="110000"/>
              </a:lnSpc>
            </a:pPr>
            <a:r>
              <a:rPr lang="en-US" sz="160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0" name="Rectangle 9"/>
          <p:cNvSpPr/>
          <p:nvPr userDrawn="1"/>
        </p:nvSpPr>
        <p:spPr>
          <a:xfrm flipV="1">
            <a:off x="5059234" y="6053982"/>
            <a:ext cx="3063149" cy="69076"/>
          </a:xfrm>
          <a:prstGeom prst="rect">
            <a:avLst/>
          </a:prstGeom>
          <a:solidFill>
            <a:srgbClr val="557879"/>
          </a:solidFill>
          <a:ln w="6350" cap="flat" cmpd="sng" algn="ctr">
            <a:noFill/>
            <a:prstDash val="solid"/>
            <a:miter lim="800000"/>
          </a:ln>
          <a:effectLst/>
        </p:spPr>
        <p:txBody>
          <a:bodyPr rtlCol="0" anchor="ctr"/>
          <a:lstStyle/>
          <a:p>
            <a:pPr marL="0" marR="0" lvl="0" indent="0" algn="ctr" defTabSz="18279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1" name="TextBox 10"/>
          <p:cNvSpPr txBox="1"/>
          <p:nvPr userDrawn="1"/>
        </p:nvSpPr>
        <p:spPr>
          <a:xfrm>
            <a:off x="8429006" y="1509276"/>
            <a:ext cx="864254" cy="430802"/>
          </a:xfrm>
          <a:prstGeom prst="rect">
            <a:avLst/>
          </a:prstGeom>
          <a:noFill/>
        </p:spPr>
        <p:txBody>
          <a:bodyPr wrap="none" lIns="182796" tIns="91398" rIns="0" bIns="91398" rtlCol="0">
            <a:spAutoFit/>
          </a:bodyPr>
          <a:lstStyle/>
          <a:p>
            <a:pPr defTabSz="1827977"/>
            <a:r>
              <a:rPr lang="en-US" sz="1600" b="1">
                <a:solidFill>
                  <a:srgbClr val="445469"/>
                </a:solidFill>
                <a:ea typeface="Open Sans" panose="020B0606030504020204" pitchFamily="34" charset="0"/>
                <a:cs typeface="Open Sans" panose="020B0606030504020204" pitchFamily="34" charset="0"/>
              </a:rPr>
              <a:t>Access</a:t>
            </a:r>
            <a:endParaRPr lang="id-ID" sz="1600" b="1">
              <a:solidFill>
                <a:srgbClr val="445469"/>
              </a:solidFill>
              <a:ea typeface="Open Sans" panose="020B0606030504020204" pitchFamily="34" charset="0"/>
              <a:cs typeface="Open Sans" panose="020B0606030504020204" pitchFamily="34" charset="0"/>
            </a:endParaRPr>
          </a:p>
        </p:txBody>
      </p:sp>
      <p:sp>
        <p:nvSpPr>
          <p:cNvPr id="12" name="TextBox 11"/>
          <p:cNvSpPr txBox="1"/>
          <p:nvPr userDrawn="1"/>
        </p:nvSpPr>
        <p:spPr>
          <a:xfrm>
            <a:off x="8429007" y="1759713"/>
            <a:ext cx="2671532" cy="1019289"/>
          </a:xfrm>
          <a:prstGeom prst="rect">
            <a:avLst/>
          </a:prstGeom>
          <a:noFill/>
        </p:spPr>
        <p:txBody>
          <a:bodyPr wrap="square" lIns="219362" tIns="109682" rIns="0" bIns="109682" rtlCol="0">
            <a:spAutoFit/>
          </a:bodyPr>
          <a:lstStyle/>
          <a:p>
            <a:pPr defTabSz="1827977">
              <a:lnSpc>
                <a:spcPct val="110000"/>
              </a:lnSpc>
            </a:pPr>
            <a:r>
              <a:rPr lang="en-US" sz="160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3" name="Rectangle 12"/>
          <p:cNvSpPr/>
          <p:nvPr userDrawn="1"/>
        </p:nvSpPr>
        <p:spPr>
          <a:xfrm flipV="1">
            <a:off x="8636635" y="2718027"/>
            <a:ext cx="3016676" cy="74806"/>
          </a:xfrm>
          <a:prstGeom prst="rect">
            <a:avLst/>
          </a:prstGeom>
          <a:solidFill>
            <a:srgbClr val="D9D952"/>
          </a:solidFill>
          <a:ln w="6350" cap="flat" cmpd="sng" algn="ctr">
            <a:noFill/>
            <a:prstDash val="solid"/>
            <a:miter lim="800000"/>
          </a:ln>
          <a:effectLst/>
        </p:spPr>
        <p:txBody>
          <a:bodyPr rIns="0" rtlCol="0" anchor="ctr"/>
          <a:lstStyle/>
          <a:p>
            <a:pPr marL="0" marR="0" lvl="0" indent="0" algn="ctr" defTabSz="18279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Lato Light"/>
              <a:ea typeface="+mn-ea"/>
              <a:cs typeface="+mn-cs"/>
            </a:endParaRPr>
          </a:p>
        </p:txBody>
      </p:sp>
      <p:sp>
        <p:nvSpPr>
          <p:cNvPr id="14" name="TextBox 13"/>
          <p:cNvSpPr txBox="1"/>
          <p:nvPr userDrawn="1"/>
        </p:nvSpPr>
        <p:spPr>
          <a:xfrm>
            <a:off x="4836585" y="1509276"/>
            <a:ext cx="1646756" cy="430802"/>
          </a:xfrm>
          <a:prstGeom prst="rect">
            <a:avLst/>
          </a:prstGeom>
          <a:noFill/>
        </p:spPr>
        <p:txBody>
          <a:bodyPr wrap="none" lIns="182796" tIns="91398" rIns="182796" bIns="91398" rtlCol="0">
            <a:spAutoFit/>
          </a:bodyPr>
          <a:lstStyle/>
          <a:p>
            <a:pPr defTabSz="1827977"/>
            <a:r>
              <a:rPr lang="en-US" sz="1600" b="1">
                <a:solidFill>
                  <a:srgbClr val="445469"/>
                </a:solidFill>
                <a:ea typeface="Open Sans" panose="020B0606030504020204" pitchFamily="34" charset="0"/>
                <a:cs typeface="Open Sans" panose="020B0606030504020204" pitchFamily="34" charset="0"/>
              </a:rPr>
              <a:t>Foundations</a:t>
            </a:r>
            <a:endParaRPr lang="id-ID" sz="1600" b="1">
              <a:solidFill>
                <a:srgbClr val="445469"/>
              </a:solidFill>
              <a:ea typeface="Open Sans" panose="020B0606030504020204" pitchFamily="34" charset="0"/>
              <a:cs typeface="Open Sans" panose="020B0606030504020204" pitchFamily="34" charset="0"/>
            </a:endParaRPr>
          </a:p>
        </p:txBody>
      </p:sp>
      <p:sp>
        <p:nvSpPr>
          <p:cNvPr id="15" name="TextBox 14"/>
          <p:cNvSpPr txBox="1"/>
          <p:nvPr userDrawn="1"/>
        </p:nvSpPr>
        <p:spPr>
          <a:xfrm>
            <a:off x="4836585" y="1759713"/>
            <a:ext cx="3831735" cy="1019289"/>
          </a:xfrm>
          <a:prstGeom prst="rect">
            <a:avLst/>
          </a:prstGeom>
          <a:noFill/>
        </p:spPr>
        <p:txBody>
          <a:bodyPr wrap="square" lIns="219362" tIns="109682" rIns="219362" bIns="109682" rtlCol="0">
            <a:spAutoFit/>
          </a:bodyPr>
          <a:lstStyle/>
          <a:p>
            <a:pPr defTabSz="1827977">
              <a:lnSpc>
                <a:spcPct val="110000"/>
              </a:lnSpc>
            </a:pPr>
            <a:r>
              <a:rPr lang="en-US" sz="160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16" name="Rectangle 15"/>
          <p:cNvSpPr/>
          <p:nvPr userDrawn="1"/>
        </p:nvSpPr>
        <p:spPr>
          <a:xfrm flipV="1">
            <a:off x="5059233" y="2720942"/>
            <a:ext cx="3014346" cy="75237"/>
          </a:xfrm>
          <a:prstGeom prst="rect">
            <a:avLst/>
          </a:prstGeom>
          <a:solidFill>
            <a:srgbClr val="6FCCD1"/>
          </a:solidFill>
          <a:ln w="6350" cap="flat" cmpd="sng" algn="ctr">
            <a:noFill/>
            <a:prstDash val="solid"/>
            <a:miter lim="800000"/>
          </a:ln>
          <a:effectLst/>
        </p:spPr>
        <p:txBody>
          <a:bodyPr rtlCol="0" anchor="ctr"/>
          <a:lstStyle/>
          <a:p>
            <a:pPr marL="0" marR="0" lvl="0" indent="0" algn="ctr" defTabSz="18279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7" name="TextBox 16"/>
          <p:cNvSpPr txBox="1"/>
          <p:nvPr userDrawn="1"/>
        </p:nvSpPr>
        <p:spPr>
          <a:xfrm>
            <a:off x="8429006" y="3135599"/>
            <a:ext cx="1008525" cy="430802"/>
          </a:xfrm>
          <a:prstGeom prst="rect">
            <a:avLst/>
          </a:prstGeom>
          <a:noFill/>
        </p:spPr>
        <p:txBody>
          <a:bodyPr wrap="none" lIns="182796" tIns="91398" rIns="0" bIns="91398" rtlCol="0">
            <a:spAutoFit/>
          </a:bodyPr>
          <a:lstStyle/>
          <a:p>
            <a:pPr defTabSz="1827977"/>
            <a:r>
              <a:rPr lang="en-US" sz="1600" b="1">
                <a:solidFill>
                  <a:srgbClr val="445469"/>
                </a:solidFill>
                <a:ea typeface="Open Sans" panose="020B0606030504020204" pitchFamily="34" charset="0"/>
                <a:cs typeface="Open Sans" panose="020B0606030504020204" pitchFamily="34" charset="0"/>
              </a:rPr>
              <a:t>Pipeline</a:t>
            </a:r>
            <a:endParaRPr lang="id-ID" sz="1600" b="1">
              <a:solidFill>
                <a:srgbClr val="445469"/>
              </a:solidFill>
              <a:ea typeface="Open Sans" panose="020B0606030504020204" pitchFamily="34" charset="0"/>
              <a:cs typeface="Open Sans" panose="020B0606030504020204" pitchFamily="34" charset="0"/>
            </a:endParaRPr>
          </a:p>
        </p:txBody>
      </p:sp>
      <p:sp>
        <p:nvSpPr>
          <p:cNvPr id="18" name="TextBox 17"/>
          <p:cNvSpPr txBox="1"/>
          <p:nvPr userDrawn="1"/>
        </p:nvSpPr>
        <p:spPr>
          <a:xfrm>
            <a:off x="8429007" y="3472073"/>
            <a:ext cx="3102795" cy="1019289"/>
          </a:xfrm>
          <a:prstGeom prst="rect">
            <a:avLst/>
          </a:prstGeom>
          <a:noFill/>
        </p:spPr>
        <p:txBody>
          <a:bodyPr wrap="square" lIns="219362" tIns="109682" rIns="0" bIns="109682" rtlCol="0">
            <a:spAutoFit/>
          </a:bodyPr>
          <a:lstStyle/>
          <a:p>
            <a:pPr defTabSz="1827977">
              <a:lnSpc>
                <a:spcPct val="110000"/>
              </a:lnSpc>
            </a:pPr>
            <a:r>
              <a:rPr lang="en-US" sz="160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19" name="Rectangle 18"/>
          <p:cNvSpPr/>
          <p:nvPr userDrawn="1"/>
        </p:nvSpPr>
        <p:spPr>
          <a:xfrm flipV="1">
            <a:off x="8636636" y="4442968"/>
            <a:ext cx="3102795" cy="74637"/>
          </a:xfrm>
          <a:prstGeom prst="rect">
            <a:avLst/>
          </a:prstGeom>
          <a:solidFill>
            <a:srgbClr val="EB3732"/>
          </a:solidFill>
          <a:ln w="6350" cap="flat" cmpd="sng" algn="ctr">
            <a:noFill/>
            <a:prstDash val="solid"/>
            <a:miter lim="800000"/>
          </a:ln>
          <a:effectLst/>
        </p:spPr>
        <p:txBody>
          <a:bodyPr rIns="0" rtlCol="0" anchor="ctr"/>
          <a:lstStyle/>
          <a:p>
            <a:pPr marL="0" marR="0" lvl="0" indent="0" algn="ctr" defTabSz="182797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Lato Light"/>
              <a:ea typeface="+mn-ea"/>
              <a:cs typeface="+mn-cs"/>
            </a:endParaRPr>
          </a:p>
        </p:txBody>
      </p:sp>
      <p:sp>
        <p:nvSpPr>
          <p:cNvPr id="20" name="TextBox 19"/>
          <p:cNvSpPr txBox="1"/>
          <p:nvPr userDrawn="1"/>
        </p:nvSpPr>
        <p:spPr>
          <a:xfrm>
            <a:off x="4836583" y="3135599"/>
            <a:ext cx="1289286" cy="430802"/>
          </a:xfrm>
          <a:prstGeom prst="rect">
            <a:avLst/>
          </a:prstGeom>
          <a:noFill/>
        </p:spPr>
        <p:txBody>
          <a:bodyPr wrap="none" lIns="182796" tIns="91398" rIns="182796" bIns="91398" rtlCol="0">
            <a:spAutoFit/>
          </a:bodyPr>
          <a:lstStyle/>
          <a:p>
            <a:pPr defTabSz="1827977"/>
            <a:r>
              <a:rPr lang="en-US" sz="1600" b="1">
                <a:solidFill>
                  <a:srgbClr val="445469"/>
                </a:solidFill>
                <a:ea typeface="Open Sans" panose="020B0606030504020204" pitchFamily="34" charset="0"/>
                <a:cs typeface="Open Sans" panose="020B0606030504020204" pitchFamily="34" charset="0"/>
              </a:rPr>
              <a:t>Supports</a:t>
            </a:r>
            <a:endParaRPr lang="id-ID" sz="1600" b="1">
              <a:solidFill>
                <a:srgbClr val="445469"/>
              </a:solidFill>
              <a:ea typeface="Open Sans" panose="020B0606030504020204" pitchFamily="34" charset="0"/>
              <a:cs typeface="Open Sans" panose="020B0606030504020204" pitchFamily="34" charset="0"/>
            </a:endParaRPr>
          </a:p>
        </p:txBody>
      </p:sp>
      <p:sp>
        <p:nvSpPr>
          <p:cNvPr id="21" name="TextBox 20"/>
          <p:cNvSpPr txBox="1"/>
          <p:nvPr userDrawn="1"/>
        </p:nvSpPr>
        <p:spPr>
          <a:xfrm>
            <a:off x="4836584" y="3472075"/>
            <a:ext cx="3014346" cy="1019289"/>
          </a:xfrm>
          <a:prstGeom prst="rect">
            <a:avLst/>
          </a:prstGeom>
          <a:noFill/>
        </p:spPr>
        <p:txBody>
          <a:bodyPr wrap="square" lIns="219362" tIns="109682" rIns="219362" bIns="109682" rtlCol="0">
            <a:spAutoFit/>
          </a:bodyPr>
          <a:lstStyle/>
          <a:p>
            <a:pPr defTabSz="1827977">
              <a:lnSpc>
                <a:spcPct val="110000"/>
              </a:lnSpc>
            </a:pPr>
            <a:r>
              <a:rPr lang="en-US" sz="160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2" name="Rectangle 21"/>
          <p:cNvSpPr/>
          <p:nvPr userDrawn="1"/>
        </p:nvSpPr>
        <p:spPr>
          <a:xfrm flipV="1">
            <a:off x="5059234" y="4433905"/>
            <a:ext cx="3063149" cy="72263"/>
          </a:xfrm>
          <a:prstGeom prst="rect">
            <a:avLst/>
          </a:prstGeom>
          <a:solidFill>
            <a:srgbClr val="F07F3A"/>
          </a:solidFill>
          <a:ln w="6350" cap="flat" cmpd="sng" algn="ctr">
            <a:noFill/>
            <a:prstDash val="solid"/>
            <a:miter lim="800000"/>
          </a:ln>
          <a:effectLst/>
        </p:spPr>
        <p:txBody>
          <a:bodyPr rtlCol="0" anchor="ctr"/>
          <a:lstStyle/>
          <a:p>
            <a:pPr marL="0" marR="0" lvl="0" indent="0" algn="ctr" defTabSz="182797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pic>
        <p:nvPicPr>
          <p:cNvPr id="63" name="Picture 62"/>
          <p:cNvPicPr>
            <a:picLocks noChangeAspect="1"/>
          </p:cNvPicPr>
          <p:nvPr userDrawn="1"/>
        </p:nvPicPr>
        <p:blipFill rotWithShape="1">
          <a:blip r:embed="rId2"/>
          <a:srcRect l="7540" t="3421" r="6695" b="2531"/>
          <a:stretch/>
        </p:blipFill>
        <p:spPr>
          <a:xfrm>
            <a:off x="117877" y="1719943"/>
            <a:ext cx="4679638" cy="4299858"/>
          </a:xfrm>
          <a:prstGeom prst="rect">
            <a:avLst/>
          </a:prstGeom>
        </p:spPr>
      </p:pic>
    </p:spTree>
    <p:extLst>
      <p:ext uri="{BB962C8B-B14F-4D97-AF65-F5344CB8AC3E}">
        <p14:creationId xmlns:p14="http://schemas.microsoft.com/office/powerpoint/2010/main" val="1364360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669" y="87400"/>
            <a:ext cx="6102683" cy="6104272"/>
          </a:xfrm>
          <a:prstGeom prst="rect">
            <a:avLst/>
          </a:prstGeom>
        </p:spPr>
      </p:pic>
      <p:sp>
        <p:nvSpPr>
          <p:cNvPr id="14" name="Text Placeholder 10"/>
          <p:cNvSpPr>
            <a:spLocks noGrp="1"/>
          </p:cNvSpPr>
          <p:nvPr>
            <p:ph type="body" sz="quarter" idx="12"/>
          </p:nvPr>
        </p:nvSpPr>
        <p:spPr>
          <a:xfrm rot="16200000">
            <a:off x="-95886" y="2846139"/>
            <a:ext cx="2743203" cy="639512"/>
          </a:xfrm>
        </p:spPr>
        <p:txBody>
          <a:bodyPr/>
          <a:lstStyle>
            <a:lvl1pPr marL="0" indent="0" algn="ctr">
              <a:buNone/>
              <a:defRPr baseline="0">
                <a:solidFill>
                  <a:schemeClr val="bg1"/>
                </a:solidFill>
              </a:defRPr>
            </a:lvl1pPr>
          </a:lstStyle>
          <a:p>
            <a:pPr lvl="0"/>
            <a:r>
              <a:rPr lang="en-US"/>
              <a:t>Click to edit Master text styles</a:t>
            </a:r>
          </a:p>
        </p:txBody>
      </p:sp>
      <p:sp>
        <p:nvSpPr>
          <p:cNvPr id="9" name="Text Placeholder 10"/>
          <p:cNvSpPr>
            <a:spLocks noGrp="1"/>
          </p:cNvSpPr>
          <p:nvPr>
            <p:ph type="body" sz="quarter" idx="15"/>
          </p:nvPr>
        </p:nvSpPr>
        <p:spPr>
          <a:xfrm>
            <a:off x="1915766" y="750972"/>
            <a:ext cx="2742489" cy="639678"/>
          </a:xfrm>
        </p:spPr>
        <p:txBody>
          <a:bodyPr/>
          <a:lstStyle>
            <a:lvl1pPr marL="0" indent="0" algn="ctr">
              <a:buNone/>
              <a:defRPr baseline="0">
                <a:solidFill>
                  <a:schemeClr val="bg1"/>
                </a:solidFill>
              </a:defRPr>
            </a:lvl1pPr>
          </a:lstStyle>
          <a:p>
            <a:pPr lvl="0"/>
            <a:r>
              <a:rPr lang="en-US"/>
              <a:t>Click to edit Master text styles</a:t>
            </a:r>
          </a:p>
        </p:txBody>
      </p:sp>
      <p:sp>
        <p:nvSpPr>
          <p:cNvPr id="10" name="Text Placeholder 10"/>
          <p:cNvSpPr>
            <a:spLocks noGrp="1"/>
          </p:cNvSpPr>
          <p:nvPr>
            <p:ph type="body" sz="quarter" idx="16"/>
          </p:nvPr>
        </p:nvSpPr>
        <p:spPr>
          <a:xfrm rot="5400000">
            <a:off x="4040843" y="2846140"/>
            <a:ext cx="2743203" cy="639512"/>
          </a:xfrm>
        </p:spPr>
        <p:txBody>
          <a:bodyPr/>
          <a:lstStyle>
            <a:lvl1pPr marL="0" indent="0" algn="ctr">
              <a:buNone/>
              <a:defRPr baseline="0">
                <a:solidFill>
                  <a:schemeClr val="bg1"/>
                </a:solidFill>
              </a:defRPr>
            </a:lvl1pPr>
          </a:lstStyle>
          <a:p>
            <a:pPr lvl="0"/>
            <a:r>
              <a:rPr lang="en-US"/>
              <a:t>Click to edit Master text styles</a:t>
            </a:r>
          </a:p>
        </p:txBody>
      </p:sp>
      <p:sp>
        <p:nvSpPr>
          <p:cNvPr id="13" name="Text Placeholder 10"/>
          <p:cNvSpPr>
            <a:spLocks noGrp="1"/>
          </p:cNvSpPr>
          <p:nvPr>
            <p:ph type="body" sz="quarter" idx="17"/>
          </p:nvPr>
        </p:nvSpPr>
        <p:spPr>
          <a:xfrm>
            <a:off x="1916964" y="4954406"/>
            <a:ext cx="2742489" cy="639678"/>
          </a:xfrm>
        </p:spPr>
        <p:txBody>
          <a:bodyPr/>
          <a:lstStyle>
            <a:lvl1pPr marL="0" indent="0" algn="ctr">
              <a:buNone/>
              <a:defRPr baseline="0">
                <a:solidFill>
                  <a:schemeClr val="bg1"/>
                </a:solidFill>
              </a:defRPr>
            </a:lvl1pPr>
          </a:lstStyle>
          <a:p>
            <a:pPr lvl="0"/>
            <a:r>
              <a:rPr lang="en-US"/>
              <a:t>Click to edit Master text styles</a:t>
            </a:r>
          </a:p>
        </p:txBody>
      </p:sp>
      <p:sp>
        <p:nvSpPr>
          <p:cNvPr id="12" name="Title Placeholder 1">
            <a:extLst>
              <a:ext uri="{FF2B5EF4-FFF2-40B4-BE49-F238E27FC236}">
                <a16:creationId xmlns:a16="http://schemas.microsoft.com/office/drawing/2014/main" id="{32CC780C-E8D9-B441-BEF6-AE6F6F43693E}"/>
              </a:ext>
            </a:extLst>
          </p:cNvPr>
          <p:cNvSpPr>
            <a:spLocks noGrp="1"/>
          </p:cNvSpPr>
          <p:nvPr>
            <p:ph type="title"/>
          </p:nvPr>
        </p:nvSpPr>
        <p:spPr>
          <a:xfrm>
            <a:off x="5732200" y="228600"/>
            <a:ext cx="584718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5" name="Text Placeholder 4">
            <a:extLst>
              <a:ext uri="{FF2B5EF4-FFF2-40B4-BE49-F238E27FC236}">
                <a16:creationId xmlns:a16="http://schemas.microsoft.com/office/drawing/2014/main" id="{D725FD5F-7EDD-9B43-930F-1F581B4D7FD7}"/>
              </a:ext>
            </a:extLst>
          </p:cNvPr>
          <p:cNvSpPr>
            <a:spLocks noGrp="1"/>
          </p:cNvSpPr>
          <p:nvPr>
            <p:ph type="body" sz="quarter" idx="10"/>
          </p:nvPr>
        </p:nvSpPr>
        <p:spPr>
          <a:xfrm>
            <a:off x="6216301" y="1531917"/>
            <a:ext cx="5363082"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56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quired">
    <p:spTree>
      <p:nvGrpSpPr>
        <p:cNvPr id="1" name=""/>
        <p:cNvGrpSpPr/>
        <p:nvPr/>
      </p:nvGrpSpPr>
      <p:grpSpPr>
        <a:xfrm>
          <a:off x="0" y="0"/>
          <a:ext cx="0" cy="0"/>
          <a:chOff x="0" y="0"/>
          <a:chExt cx="0" cy="0"/>
        </a:xfrm>
      </p:grpSpPr>
      <p:sp>
        <p:nvSpPr>
          <p:cNvPr id="61" name="Rectangle 60"/>
          <p:cNvSpPr/>
          <p:nvPr userDrawn="1"/>
        </p:nvSpPr>
        <p:spPr>
          <a:xfrm>
            <a:off x="-16" y="-17712"/>
            <a:ext cx="6094429" cy="3518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p>
        </p:txBody>
      </p:sp>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t="6816" b="6816"/>
          <a:stretch>
            <a:fillRect/>
          </a:stretch>
        </p:blipFill>
        <p:spPr>
          <a:xfrm>
            <a:off x="6094417" y="0"/>
            <a:ext cx="6094413"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8407" b="8407"/>
          <a:stretch>
            <a:fillRect/>
          </a:stretch>
        </p:blipFill>
        <p:spPr>
          <a:xfrm>
            <a:off x="1" y="3493008"/>
            <a:ext cx="6094414"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7678" b="7678"/>
          <a:stretch>
            <a:fillRect/>
          </a:stretch>
        </p:blipFill>
        <p:spPr>
          <a:xfrm>
            <a:off x="6094416" y="3493008"/>
            <a:ext cx="6094413" cy="3364992"/>
          </a:xfrm>
          <a:prstGeom prst="rect">
            <a:avLst/>
          </a:prstGeom>
        </p:spPr>
      </p:pic>
      <p:sp>
        <p:nvSpPr>
          <p:cNvPr id="66" name="Rectangle 65"/>
          <p:cNvSpPr/>
          <p:nvPr userDrawn="1"/>
        </p:nvSpPr>
        <p:spPr>
          <a:xfrm>
            <a:off x="6094413" y="-17713"/>
            <a:ext cx="6094414"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solidFill>
                <a:srgbClr val="E87722"/>
              </a:solidFill>
            </a:endParaRPr>
          </a:p>
        </p:txBody>
      </p:sp>
      <p:sp>
        <p:nvSpPr>
          <p:cNvPr id="67" name="Rectangle 66"/>
          <p:cNvSpPr/>
          <p:nvPr userDrawn="1"/>
        </p:nvSpPr>
        <p:spPr>
          <a:xfrm>
            <a:off x="-10956" y="3488290"/>
            <a:ext cx="610536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solidFill>
                <a:srgbClr val="E87722"/>
              </a:solidFill>
            </a:endParaRPr>
          </a:p>
        </p:txBody>
      </p:sp>
      <p:sp>
        <p:nvSpPr>
          <p:cNvPr id="68" name="Rectangle 67"/>
          <p:cNvSpPr/>
          <p:nvPr userDrawn="1"/>
        </p:nvSpPr>
        <p:spPr>
          <a:xfrm>
            <a:off x="6094417" y="3493008"/>
            <a:ext cx="6094413"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solidFill>
                <a:srgbClr val="E87722"/>
              </a:solidFill>
            </a:endParaRPr>
          </a:p>
        </p:txBody>
      </p:sp>
      <p:cxnSp>
        <p:nvCxnSpPr>
          <p:cNvPr id="72" name="Straight Connector 71"/>
          <p:cNvCxnSpPr/>
          <p:nvPr userDrawn="1"/>
        </p:nvCxnSpPr>
        <p:spPr>
          <a:xfrm>
            <a:off x="17958848" y="2330411"/>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1A7A322-C1B4-A04B-BB50-6C9CA91305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5835" y="564787"/>
            <a:ext cx="3622729" cy="2249595"/>
          </a:xfrm>
          <a:prstGeom prst="rect">
            <a:avLst/>
          </a:prstGeom>
        </p:spPr>
      </p:pic>
      <p:cxnSp>
        <p:nvCxnSpPr>
          <p:cNvPr id="24" name="Straight Connector 23">
            <a:extLst>
              <a:ext uri="{FF2B5EF4-FFF2-40B4-BE49-F238E27FC236}">
                <a16:creationId xmlns:a16="http://schemas.microsoft.com/office/drawing/2014/main" id="{F102BE4B-3B2C-4742-AE2C-197E60467448}"/>
              </a:ext>
            </a:extLst>
          </p:cNvPr>
          <p:cNvCxnSpPr>
            <a:cxnSpLocks/>
          </p:cNvCxnSpPr>
          <p:nvPr userDrawn="1"/>
        </p:nvCxnSpPr>
        <p:spPr>
          <a:xfrm>
            <a:off x="2751776" y="4837463"/>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EA27DBE-8AF9-5D43-B7DC-5BE33EE5B7F5}"/>
              </a:ext>
            </a:extLst>
          </p:cNvPr>
          <p:cNvSpPr>
            <a:spLocks/>
          </p:cNvSpPr>
          <p:nvPr userDrawn="1"/>
        </p:nvSpPr>
        <p:spPr bwMode="auto">
          <a:xfrm>
            <a:off x="1128990" y="3935517"/>
            <a:ext cx="3836433" cy="784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69486">
              <a:lnSpc>
                <a:spcPts val="7396"/>
              </a:lnSpc>
            </a:pPr>
            <a:r>
              <a:rPr lang="en-US" sz="2199"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STUDENT READINESS</a:t>
            </a:r>
          </a:p>
        </p:txBody>
      </p:sp>
      <p:sp>
        <p:nvSpPr>
          <p:cNvPr id="26" name="TextBox 25">
            <a:extLst>
              <a:ext uri="{FF2B5EF4-FFF2-40B4-BE49-F238E27FC236}">
                <a16:creationId xmlns:a16="http://schemas.microsoft.com/office/drawing/2014/main" id="{84724FF5-361D-6845-9FAC-9023ABE08F54}"/>
              </a:ext>
            </a:extLst>
          </p:cNvPr>
          <p:cNvSpPr txBox="1"/>
          <p:nvPr userDrawn="1"/>
        </p:nvSpPr>
        <p:spPr>
          <a:xfrm>
            <a:off x="0" y="5047778"/>
            <a:ext cx="6094412" cy="1569660"/>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EQUIPPED TO SERVE THE ACADEMIC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AND NON-ACADEMIC NEEDS OF ALL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STUDENTS IN THEIR CAREER PATHWAYS</a:t>
            </a:r>
          </a:p>
          <a:p>
            <a:pPr algn="ct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47C71667-3AEC-C44A-BE72-6CBA1AD0B33C}"/>
              </a:ext>
            </a:extLst>
          </p:cNvPr>
          <p:cNvSpPr>
            <a:spLocks/>
          </p:cNvSpPr>
          <p:nvPr userDrawn="1"/>
        </p:nvSpPr>
        <p:spPr bwMode="auto">
          <a:xfrm>
            <a:off x="8099284" y="520917"/>
            <a:ext cx="2084673" cy="784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69486">
              <a:lnSpc>
                <a:spcPts val="7396"/>
              </a:lnSpc>
            </a:pPr>
            <a:r>
              <a:rPr lang="en-US" sz="2199"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28" name="TextBox 27">
            <a:extLst>
              <a:ext uri="{FF2B5EF4-FFF2-40B4-BE49-F238E27FC236}">
                <a16:creationId xmlns:a16="http://schemas.microsoft.com/office/drawing/2014/main" id="{8E0508B1-37A1-5149-A181-351DE524C4C9}"/>
              </a:ext>
            </a:extLst>
          </p:cNvPr>
          <p:cNvSpPr txBox="1"/>
          <p:nvPr userDrawn="1"/>
        </p:nvSpPr>
        <p:spPr>
          <a:xfrm>
            <a:off x="6815073" y="1701535"/>
            <a:ext cx="4653094" cy="830997"/>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NO MATTER WHERE THEY LIVE</a:t>
            </a:r>
          </a:p>
        </p:txBody>
      </p:sp>
      <p:cxnSp>
        <p:nvCxnSpPr>
          <p:cNvPr id="29" name="Straight Connector 28">
            <a:extLst>
              <a:ext uri="{FF2B5EF4-FFF2-40B4-BE49-F238E27FC236}">
                <a16:creationId xmlns:a16="http://schemas.microsoft.com/office/drawing/2014/main" id="{AF4B6B65-F656-5744-9563-91385A9B67FC}"/>
              </a:ext>
            </a:extLst>
          </p:cNvPr>
          <p:cNvCxnSpPr>
            <a:cxnSpLocks/>
          </p:cNvCxnSpPr>
          <p:nvPr userDrawn="1"/>
        </p:nvCxnSpPr>
        <p:spPr>
          <a:xfrm>
            <a:off x="8846192" y="1429256"/>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B183890-8E4B-A740-B27D-37D537CB22B8}"/>
              </a:ext>
            </a:extLst>
          </p:cNvPr>
          <p:cNvSpPr>
            <a:spLocks/>
          </p:cNvSpPr>
          <p:nvPr userDrawn="1"/>
        </p:nvSpPr>
        <p:spPr bwMode="auto">
          <a:xfrm>
            <a:off x="8081877" y="3938819"/>
            <a:ext cx="2119491" cy="784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69486">
              <a:lnSpc>
                <a:spcPts val="7396"/>
              </a:lnSpc>
            </a:pPr>
            <a:r>
              <a:rPr lang="en-US" sz="2199"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31" name="TextBox 30">
            <a:extLst>
              <a:ext uri="{FF2B5EF4-FFF2-40B4-BE49-F238E27FC236}">
                <a16:creationId xmlns:a16="http://schemas.microsoft.com/office/drawing/2014/main" id="{968D0E0F-4333-4147-8A55-4673EE116967}"/>
              </a:ext>
            </a:extLst>
          </p:cNvPr>
          <p:cNvSpPr txBox="1"/>
          <p:nvPr userDrawn="1"/>
        </p:nvSpPr>
        <p:spPr>
          <a:xfrm>
            <a:off x="6862197" y="5047778"/>
            <a:ext cx="4558851" cy="1569660"/>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THE EDUCATION PROFESSION AND BE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THE TOP STATE TO BECOME AND REMAIN</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 TEACHER AND LEADER FOR ALL</a:t>
            </a:r>
          </a:p>
          <a:p>
            <a:pPr algn="ct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87B148FB-6A20-A642-B08C-B402C2454F2B}"/>
              </a:ext>
            </a:extLst>
          </p:cNvPr>
          <p:cNvCxnSpPr>
            <a:cxnSpLocks/>
          </p:cNvCxnSpPr>
          <p:nvPr userDrawn="1"/>
        </p:nvCxnSpPr>
        <p:spPr>
          <a:xfrm>
            <a:off x="8846192" y="4837463"/>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56C3579-1D94-AC4F-8542-B7E001C3B123}"/>
              </a:ext>
            </a:extLst>
          </p:cNvPr>
          <p:cNvSpPr txBox="1"/>
          <p:nvPr userDrawn="1"/>
        </p:nvSpPr>
        <p:spPr>
          <a:xfrm>
            <a:off x="2119817" y="2175135"/>
            <a:ext cx="2869175" cy="246221"/>
          </a:xfrm>
          <a:prstGeom prst="rect">
            <a:avLst/>
          </a:prstGeom>
          <a:noFill/>
        </p:spPr>
        <p:txBody>
          <a:bodyPr wrap="square" rtlCol="0">
            <a:spAutoFit/>
          </a:bodyPr>
          <a:lstStyle/>
          <a:p>
            <a:r>
              <a:rPr lang="en-US" sz="1000">
                <a:solidFill>
                  <a:schemeClr val="bg1"/>
                </a:solidFill>
              </a:rPr>
              <a:t>We will set all students on a path to success. </a:t>
            </a:r>
          </a:p>
        </p:txBody>
      </p:sp>
    </p:spTree>
    <p:extLst>
      <p:ext uri="{BB962C8B-B14F-4D97-AF65-F5344CB8AC3E}">
        <p14:creationId xmlns:p14="http://schemas.microsoft.com/office/powerpoint/2010/main" val="2331724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3676" y="-420063"/>
            <a:ext cx="5813653" cy="7013948"/>
          </a:xfrm>
          <a:prstGeom prst="rect">
            <a:avLst/>
          </a:prstGeom>
        </p:spPr>
      </p:pic>
      <p:sp>
        <p:nvSpPr>
          <p:cNvPr id="9" name="Content Placeholder 8"/>
          <p:cNvSpPr>
            <a:spLocks noGrp="1"/>
          </p:cNvSpPr>
          <p:nvPr>
            <p:ph sz="quarter" idx="11" hasCustomPrompt="1"/>
          </p:nvPr>
        </p:nvSpPr>
        <p:spPr>
          <a:xfrm>
            <a:off x="7885481" y="2457452"/>
            <a:ext cx="1190315" cy="1057275"/>
          </a:xfrm>
        </p:spPr>
        <p:txBody>
          <a:bodyPr/>
          <a:lstStyle>
            <a:lvl1pPr marL="0" indent="0">
              <a:buNone/>
              <a:defRPr baseline="0"/>
            </a:lvl1pPr>
          </a:lstStyle>
          <a:p>
            <a:pPr lvl="0"/>
            <a:r>
              <a:rPr lang="en-US"/>
              <a:t>Click to add text or image</a:t>
            </a:r>
          </a:p>
        </p:txBody>
      </p:sp>
      <p:sp>
        <p:nvSpPr>
          <p:cNvPr id="8" name="Title Placeholder 1">
            <a:extLst>
              <a:ext uri="{FF2B5EF4-FFF2-40B4-BE49-F238E27FC236}">
                <a16:creationId xmlns:a16="http://schemas.microsoft.com/office/drawing/2014/main" id="{B96DECB2-EF22-AA42-9736-34B9E1B4B5D5}"/>
              </a:ext>
            </a:extLst>
          </p:cNvPr>
          <p:cNvSpPr>
            <a:spLocks noGrp="1"/>
          </p:cNvSpPr>
          <p:nvPr>
            <p:ph type="title"/>
          </p:nvPr>
        </p:nvSpPr>
        <p:spPr>
          <a:xfrm>
            <a:off x="507869" y="228600"/>
            <a:ext cx="558654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0" name="Text Placeholder 4">
            <a:extLst>
              <a:ext uri="{FF2B5EF4-FFF2-40B4-BE49-F238E27FC236}">
                <a16:creationId xmlns:a16="http://schemas.microsoft.com/office/drawing/2014/main" id="{BA659A5C-6A65-454B-B601-1832E0051684}"/>
              </a:ext>
            </a:extLst>
          </p:cNvPr>
          <p:cNvSpPr>
            <a:spLocks noGrp="1"/>
          </p:cNvSpPr>
          <p:nvPr>
            <p:ph type="body" sz="quarter" idx="10"/>
          </p:nvPr>
        </p:nvSpPr>
        <p:spPr>
          <a:xfrm>
            <a:off x="507870" y="1531917"/>
            <a:ext cx="5283897"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597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1133" y="-1046748"/>
            <a:ext cx="5964694" cy="8602579"/>
          </a:xfrm>
          <a:prstGeom prst="rect">
            <a:avLst/>
          </a:prstGeom>
        </p:spPr>
      </p:pic>
      <p:sp>
        <p:nvSpPr>
          <p:cNvPr id="10" name="Text Placeholder 9"/>
          <p:cNvSpPr>
            <a:spLocks noGrp="1"/>
          </p:cNvSpPr>
          <p:nvPr>
            <p:ph type="body" sz="quarter" idx="10"/>
          </p:nvPr>
        </p:nvSpPr>
        <p:spPr>
          <a:xfrm>
            <a:off x="507869" y="4314827"/>
            <a:ext cx="5229451" cy="1457325"/>
          </a:xfrm>
        </p:spPr>
        <p:txBody>
          <a:bodyPr>
            <a:normAutofit/>
          </a:bodyPr>
          <a:lstStyle>
            <a:lvl1pPr marL="0" indent="0" algn="r">
              <a:buNone/>
              <a:defRPr sz="2400"/>
            </a:lvl1pPr>
          </a:lstStyle>
          <a:p>
            <a:pPr lvl="0"/>
            <a:r>
              <a:rPr lang="en-US"/>
              <a:t>Click to edit Master text styles</a:t>
            </a:r>
          </a:p>
        </p:txBody>
      </p:sp>
      <p:sp>
        <p:nvSpPr>
          <p:cNvPr id="12" name="Text Placeholder 11"/>
          <p:cNvSpPr>
            <a:spLocks noGrp="1"/>
          </p:cNvSpPr>
          <p:nvPr>
            <p:ph type="body" sz="quarter" idx="11"/>
          </p:nvPr>
        </p:nvSpPr>
        <p:spPr>
          <a:xfrm>
            <a:off x="7425813" y="884572"/>
            <a:ext cx="358999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Text Placeholder 11"/>
          <p:cNvSpPr>
            <a:spLocks noGrp="1"/>
          </p:cNvSpPr>
          <p:nvPr>
            <p:ph type="body" sz="quarter" idx="12"/>
          </p:nvPr>
        </p:nvSpPr>
        <p:spPr>
          <a:xfrm>
            <a:off x="7425814" y="2447925"/>
            <a:ext cx="358999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1"/>
          <p:cNvSpPr>
            <a:spLocks noGrp="1"/>
          </p:cNvSpPr>
          <p:nvPr>
            <p:ph type="body" sz="quarter" idx="13"/>
          </p:nvPr>
        </p:nvSpPr>
        <p:spPr>
          <a:xfrm>
            <a:off x="7551358" y="3943976"/>
            <a:ext cx="358999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1"/>
          <p:cNvSpPr>
            <a:spLocks noGrp="1"/>
          </p:cNvSpPr>
          <p:nvPr>
            <p:ph type="body" sz="quarter" idx="14"/>
          </p:nvPr>
        </p:nvSpPr>
        <p:spPr>
          <a:xfrm>
            <a:off x="7551358" y="5440028"/>
            <a:ext cx="358999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1" name="Title Placeholder 1">
            <a:extLst>
              <a:ext uri="{FF2B5EF4-FFF2-40B4-BE49-F238E27FC236}">
                <a16:creationId xmlns:a16="http://schemas.microsoft.com/office/drawing/2014/main" id="{9772070D-F9FD-7344-B21E-B599A9C179F9}"/>
              </a:ext>
            </a:extLst>
          </p:cNvPr>
          <p:cNvSpPr>
            <a:spLocks noGrp="1"/>
          </p:cNvSpPr>
          <p:nvPr>
            <p:ph type="title"/>
          </p:nvPr>
        </p:nvSpPr>
        <p:spPr>
          <a:xfrm>
            <a:off x="507869" y="3000375"/>
            <a:ext cx="5229451" cy="1208314"/>
          </a:xfrm>
          <a:prstGeom prst="rect">
            <a:avLst/>
          </a:prstGeom>
        </p:spPr>
        <p:txBody>
          <a:bodyPr vert="horz" lIns="91440" tIns="45720" rIns="91440" bIns="45720" rtlCol="0" anchor="ctr">
            <a:normAutofit/>
          </a:bodyPr>
          <a:lstStyle>
            <a:lvl1pPr algn="r">
              <a:defRPr>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240666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3926970" y="-1101130"/>
            <a:ext cx="4769117" cy="9348776"/>
          </a:xfrm>
          <a:prstGeom prst="rect">
            <a:avLst/>
          </a:prstGeom>
        </p:spPr>
      </p:pic>
      <p:sp>
        <p:nvSpPr>
          <p:cNvPr id="8" name="Text Placeholder 7"/>
          <p:cNvSpPr>
            <a:spLocks noGrp="1"/>
          </p:cNvSpPr>
          <p:nvPr>
            <p:ph type="body" sz="quarter" idx="10"/>
          </p:nvPr>
        </p:nvSpPr>
        <p:spPr>
          <a:xfrm>
            <a:off x="1805470" y="2126807"/>
            <a:ext cx="1622638" cy="1208314"/>
          </a:xfrm>
        </p:spPr>
        <p:txBody>
          <a:bodyPr anchor="b">
            <a:noAutofit/>
          </a:bodyPr>
          <a:lstStyle>
            <a:lvl1pPr marL="0" indent="0" algn="ctr">
              <a:buNone/>
              <a:defRPr sz="2000">
                <a:solidFill>
                  <a:schemeClr val="accent4"/>
                </a:solidFill>
              </a:defRPr>
            </a:lvl1pPr>
          </a:lstStyle>
          <a:p>
            <a:pPr lvl="0"/>
            <a:r>
              <a:rPr lang="en-US"/>
              <a:t>Click to edit Master text styles</a:t>
            </a:r>
          </a:p>
        </p:txBody>
      </p:sp>
      <p:sp>
        <p:nvSpPr>
          <p:cNvPr id="9" name="Title Placeholder 1">
            <a:extLst>
              <a:ext uri="{FF2B5EF4-FFF2-40B4-BE49-F238E27FC236}">
                <a16:creationId xmlns:a16="http://schemas.microsoft.com/office/drawing/2014/main" id="{D2B230F9-F1A2-294E-8C90-93CC0A1E02D2}"/>
              </a:ext>
            </a:extLst>
          </p:cNvPr>
          <p:cNvSpPr>
            <a:spLocks noGrp="1"/>
          </p:cNvSpPr>
          <p:nvPr>
            <p:ph type="title"/>
          </p:nvPr>
        </p:nvSpPr>
        <p:spPr>
          <a:xfrm>
            <a:off x="558655" y="228600"/>
            <a:ext cx="11071516" cy="1208314"/>
          </a:xfrm>
          <a:prstGeom prst="rect">
            <a:avLst/>
          </a:prstGeom>
        </p:spPr>
        <p:txBody>
          <a:bodyPr vert="horz" lIns="91440" tIns="45720" rIns="91440" bIns="45720" rtlCol="0" anchor="ctr">
            <a:normAutofit/>
          </a:bodyPr>
          <a:lstStyle>
            <a:lvl1pPr algn="ctr">
              <a:defRPr>
                <a:latin typeface="Georgia" panose="02040502050405020303" pitchFamily="18" charset="0"/>
              </a:defRPr>
            </a:lvl1pPr>
          </a:lstStyle>
          <a:p>
            <a:r>
              <a:rPr lang="en-US"/>
              <a:t>Click to edit Master title style</a:t>
            </a:r>
          </a:p>
        </p:txBody>
      </p:sp>
      <p:sp>
        <p:nvSpPr>
          <p:cNvPr id="14" name="Text Placeholder 7">
            <a:extLst>
              <a:ext uri="{FF2B5EF4-FFF2-40B4-BE49-F238E27FC236}">
                <a16:creationId xmlns:a16="http://schemas.microsoft.com/office/drawing/2014/main" id="{7BAF5998-E5AF-3D40-A47A-3F8666A21A57}"/>
              </a:ext>
            </a:extLst>
          </p:cNvPr>
          <p:cNvSpPr>
            <a:spLocks noGrp="1"/>
          </p:cNvSpPr>
          <p:nvPr>
            <p:ph type="body" sz="quarter" idx="11"/>
          </p:nvPr>
        </p:nvSpPr>
        <p:spPr>
          <a:xfrm>
            <a:off x="5351656" y="2128178"/>
            <a:ext cx="1622638" cy="1208314"/>
          </a:xfrm>
        </p:spPr>
        <p:txBody>
          <a:bodyPr anchor="b">
            <a:noAutofit/>
          </a:bodyPr>
          <a:lstStyle>
            <a:lvl1pPr marL="0" indent="0" algn="ctr">
              <a:buNone/>
              <a:defRPr sz="2000">
                <a:solidFill>
                  <a:schemeClr val="accent3"/>
                </a:solidFill>
              </a:defRPr>
            </a:lvl1pPr>
          </a:lstStyle>
          <a:p>
            <a:pPr lvl="0"/>
            <a:r>
              <a:rPr lang="en-US"/>
              <a:t>Click to edit Master text styles</a:t>
            </a:r>
          </a:p>
        </p:txBody>
      </p:sp>
      <p:sp>
        <p:nvSpPr>
          <p:cNvPr id="15" name="Text Placeholder 7">
            <a:extLst>
              <a:ext uri="{FF2B5EF4-FFF2-40B4-BE49-F238E27FC236}">
                <a16:creationId xmlns:a16="http://schemas.microsoft.com/office/drawing/2014/main" id="{B14425BA-DEF6-0144-BD59-C3F0E0DC0580}"/>
              </a:ext>
            </a:extLst>
          </p:cNvPr>
          <p:cNvSpPr>
            <a:spLocks noGrp="1"/>
          </p:cNvSpPr>
          <p:nvPr>
            <p:ph type="body" sz="quarter" idx="12"/>
          </p:nvPr>
        </p:nvSpPr>
        <p:spPr>
          <a:xfrm>
            <a:off x="8910539" y="2126807"/>
            <a:ext cx="1622638" cy="1208314"/>
          </a:xfrm>
        </p:spPr>
        <p:txBody>
          <a:bodyPr anchor="b">
            <a:noAutofit/>
          </a:bodyPr>
          <a:lstStyle>
            <a:lvl1pPr marL="0" indent="0" algn="ctr">
              <a:buNone/>
              <a:defRPr sz="2000">
                <a:solidFill>
                  <a:schemeClr val="accent2"/>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4093BCD0-6284-514D-BC72-3D7E92636908}"/>
              </a:ext>
            </a:extLst>
          </p:cNvPr>
          <p:cNvSpPr>
            <a:spLocks noGrp="1"/>
          </p:cNvSpPr>
          <p:nvPr>
            <p:ph type="body" sz="quarter" idx="13"/>
          </p:nvPr>
        </p:nvSpPr>
        <p:spPr>
          <a:xfrm>
            <a:off x="3572849" y="4017697"/>
            <a:ext cx="1622638" cy="1208314"/>
          </a:xfrm>
        </p:spPr>
        <p:txBody>
          <a:bodyPr anchor="t">
            <a:noAutofit/>
          </a:bodyPr>
          <a:lstStyle>
            <a:lvl1pPr marL="0" indent="0" algn="ctr">
              <a:buNone/>
              <a:defRPr sz="2000">
                <a:solidFill>
                  <a:schemeClr val="accent5"/>
                </a:solidFill>
              </a:defRPr>
            </a:lvl1pPr>
          </a:lstStyle>
          <a:p>
            <a:pPr lvl="0"/>
            <a:r>
              <a:rPr lang="en-US"/>
              <a:t>Click to edit Master text styles</a:t>
            </a:r>
          </a:p>
        </p:txBody>
      </p:sp>
      <p:sp>
        <p:nvSpPr>
          <p:cNvPr id="17" name="Text Placeholder 7">
            <a:extLst>
              <a:ext uri="{FF2B5EF4-FFF2-40B4-BE49-F238E27FC236}">
                <a16:creationId xmlns:a16="http://schemas.microsoft.com/office/drawing/2014/main" id="{6782AE8A-0F9C-314A-8733-3D939DC19ED0}"/>
              </a:ext>
            </a:extLst>
          </p:cNvPr>
          <p:cNvSpPr>
            <a:spLocks noGrp="1"/>
          </p:cNvSpPr>
          <p:nvPr>
            <p:ph type="body" sz="quarter" idx="14"/>
          </p:nvPr>
        </p:nvSpPr>
        <p:spPr>
          <a:xfrm>
            <a:off x="7120305" y="4016326"/>
            <a:ext cx="1622638" cy="1208314"/>
          </a:xfrm>
        </p:spPr>
        <p:txBody>
          <a:bodyPr anchor="t">
            <a:noAutofit/>
          </a:bodyPr>
          <a:lstStyle>
            <a:lvl1pPr marL="0" indent="0" algn="ctr">
              <a:buNone/>
              <a:defRPr sz="200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3682021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6">
    <p:spTree>
      <p:nvGrpSpPr>
        <p:cNvPr id="1" name=""/>
        <p:cNvGrpSpPr/>
        <p:nvPr/>
      </p:nvGrpSpPr>
      <p:grpSpPr>
        <a:xfrm>
          <a:off x="0" y="0"/>
          <a:ext cx="0" cy="0"/>
          <a:chOff x="0" y="0"/>
          <a:chExt cx="0" cy="0"/>
        </a:xfrm>
      </p:grpSpPr>
      <p:sp>
        <p:nvSpPr>
          <p:cNvPr id="2" name="Title 1"/>
          <p:cNvSpPr>
            <a:spLocks noGrp="1"/>
          </p:cNvSpPr>
          <p:nvPr>
            <p:ph type="title"/>
          </p:nvPr>
        </p:nvSpPr>
        <p:spPr>
          <a:xfrm>
            <a:off x="3359546" y="180978"/>
            <a:ext cx="8534084" cy="895349"/>
          </a:xfrm>
        </p:spPr>
        <p:txBody>
          <a:bodyPr>
            <a:normAutofit/>
          </a:bodyPr>
          <a:lstStyle>
            <a:lvl1pPr algn="r">
              <a:defRPr sz="3599">
                <a:latin typeface="Georgia" panose="02040502050405020303" pitchFamily="18" charset="0"/>
              </a:defRPr>
            </a:lvl1pPr>
          </a:lstStyle>
          <a:p>
            <a:r>
              <a:rPr lang="en-US"/>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0"/>
            <a:ext cx="11072786" cy="6141270"/>
          </a:xfrm>
          <a:prstGeom prst="rect">
            <a:avLst/>
          </a:prstGeom>
        </p:spPr>
      </p:pic>
      <p:sp>
        <p:nvSpPr>
          <p:cNvPr id="7" name="Text Placeholder 6"/>
          <p:cNvSpPr>
            <a:spLocks noGrp="1"/>
          </p:cNvSpPr>
          <p:nvPr>
            <p:ph type="body" sz="quarter" idx="10" hasCustomPrompt="1"/>
          </p:nvPr>
        </p:nvSpPr>
        <p:spPr>
          <a:xfrm>
            <a:off x="180929" y="381000"/>
            <a:ext cx="1535100" cy="800100"/>
          </a:xfrm>
        </p:spPr>
        <p:txBody>
          <a:bodyPr/>
          <a:lstStyle>
            <a:lvl1pPr marL="0" indent="0">
              <a:buNone/>
              <a:defRPr sz="1800">
                <a:solidFill>
                  <a:schemeClr val="bg1"/>
                </a:solidFill>
              </a:defRPr>
            </a:lvl1pPr>
          </a:lstStyle>
          <a:p>
            <a:pPr lvl="0"/>
            <a:r>
              <a:rPr lang="en-US"/>
              <a:t>Click to edit or add graphic</a:t>
            </a:r>
          </a:p>
        </p:txBody>
      </p:sp>
      <p:sp>
        <p:nvSpPr>
          <p:cNvPr id="8" name="Text Placeholder 6"/>
          <p:cNvSpPr>
            <a:spLocks noGrp="1"/>
          </p:cNvSpPr>
          <p:nvPr>
            <p:ph type="body" sz="quarter" idx="11"/>
          </p:nvPr>
        </p:nvSpPr>
        <p:spPr>
          <a:xfrm>
            <a:off x="180927" y="1562100"/>
            <a:ext cx="1535102" cy="800100"/>
          </a:xfrm>
        </p:spPr>
        <p:txBody>
          <a:bodyPr>
            <a:noAutofit/>
          </a:bodyPr>
          <a:lstStyle>
            <a:lvl1pPr marL="0" indent="0">
              <a:buNone/>
              <a:defRPr sz="1800">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180929" y="2670585"/>
            <a:ext cx="1535101" cy="800100"/>
          </a:xfrm>
        </p:spPr>
        <p:txBody>
          <a:bodyPr>
            <a:noAutofit/>
          </a:bodyPr>
          <a:lstStyle>
            <a:lvl1pPr marL="0" indent="0">
              <a:buNone/>
              <a:defRPr sz="1800">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80928" y="3779070"/>
            <a:ext cx="1535100" cy="800100"/>
          </a:xfrm>
        </p:spPr>
        <p:txBody>
          <a:bodyPr>
            <a:noAutofit/>
          </a:bodyPr>
          <a:lstStyle>
            <a:lvl1pPr marL="0" indent="0">
              <a:buNone/>
              <a:defRPr sz="1800">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80926" y="4887555"/>
            <a:ext cx="1535102" cy="800100"/>
          </a:xfrm>
        </p:spPr>
        <p:txBody>
          <a:bodyPr>
            <a:noAutofit/>
          </a:bodyPr>
          <a:lstStyle>
            <a:lvl1pPr marL="0" indent="0">
              <a:buNone/>
              <a:defRPr sz="1800">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4743295" y="1257300"/>
            <a:ext cx="5332611"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4743295" y="2118135"/>
            <a:ext cx="5332611"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4743295" y="2918235"/>
            <a:ext cx="5332611"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4743295" y="3779070"/>
            <a:ext cx="5332611"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4743295" y="4579170"/>
            <a:ext cx="5332611"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11306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7">
    <p:spTree>
      <p:nvGrpSpPr>
        <p:cNvPr id="1" name=""/>
        <p:cNvGrpSpPr/>
        <p:nvPr/>
      </p:nvGrpSpPr>
      <p:grpSpPr>
        <a:xfrm>
          <a:off x="0" y="0"/>
          <a:ext cx="0" cy="0"/>
          <a:chOff x="0" y="0"/>
          <a:chExt cx="0" cy="0"/>
        </a:xfrm>
      </p:grpSpPr>
      <p:sp>
        <p:nvSpPr>
          <p:cNvPr id="2" name="Title 1"/>
          <p:cNvSpPr>
            <a:spLocks noGrp="1"/>
          </p:cNvSpPr>
          <p:nvPr>
            <p:ph type="title"/>
          </p:nvPr>
        </p:nvSpPr>
        <p:spPr>
          <a:xfrm>
            <a:off x="558655" y="228600"/>
            <a:ext cx="11071516" cy="1208314"/>
          </a:xfrm>
        </p:spPr>
        <p:txBody>
          <a:bodyPr>
            <a:normAutofit/>
          </a:bodyPr>
          <a:lstStyle>
            <a:lvl1pPr algn="ctr">
              <a:defRPr sz="3599">
                <a:latin typeface="Georgia" panose="02040502050405020303" pitchFamily="18" charset="0"/>
              </a:defRPr>
            </a:lvl1pPr>
          </a:lstStyle>
          <a:p>
            <a:r>
              <a:rPr lang="en-US"/>
              <a:t>Click to edit Master title style</a:t>
            </a:r>
          </a:p>
        </p:txBody>
      </p:sp>
      <p:grpSp>
        <p:nvGrpSpPr>
          <p:cNvPr id="3" name="Group 98"/>
          <p:cNvGrpSpPr>
            <a:grpSpLocks/>
          </p:cNvGrpSpPr>
          <p:nvPr userDrawn="1"/>
        </p:nvGrpSpPr>
        <p:grpSpPr bwMode="auto">
          <a:xfrm>
            <a:off x="3626519" y="3133525"/>
            <a:ext cx="4585226"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7"/>
            </a:p>
          </p:txBody>
        </p:sp>
      </p:grpSp>
      <p:sp>
        <p:nvSpPr>
          <p:cNvPr id="97" name="Freeform 196"/>
          <p:cNvSpPr>
            <a:spLocks noChangeArrowheads="1"/>
          </p:cNvSpPr>
          <p:nvPr userDrawn="1"/>
        </p:nvSpPr>
        <p:spPr bwMode="auto">
          <a:xfrm>
            <a:off x="4371648" y="3362470"/>
            <a:ext cx="3132395"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397"/>
          </a:p>
        </p:txBody>
      </p:sp>
      <p:sp>
        <p:nvSpPr>
          <p:cNvPr id="98" name="Freeform 220"/>
          <p:cNvSpPr>
            <a:spLocks noChangeArrowheads="1"/>
          </p:cNvSpPr>
          <p:nvPr userDrawn="1"/>
        </p:nvSpPr>
        <p:spPr bwMode="auto">
          <a:xfrm>
            <a:off x="3626518" y="3159564"/>
            <a:ext cx="513821"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7"/>
          </a:p>
        </p:txBody>
      </p:sp>
      <p:sp>
        <p:nvSpPr>
          <p:cNvPr id="99" name="Freeform 221"/>
          <p:cNvSpPr>
            <a:spLocks noChangeArrowheads="1"/>
          </p:cNvSpPr>
          <p:nvPr userDrawn="1"/>
        </p:nvSpPr>
        <p:spPr bwMode="auto">
          <a:xfrm>
            <a:off x="5169721" y="4004356"/>
            <a:ext cx="1396792"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7"/>
          </a:p>
        </p:txBody>
      </p:sp>
      <p:grpSp>
        <p:nvGrpSpPr>
          <p:cNvPr id="100" name="Group 99"/>
          <p:cNvGrpSpPr/>
          <p:nvPr userDrawn="1"/>
        </p:nvGrpSpPr>
        <p:grpSpPr>
          <a:xfrm>
            <a:off x="3549243" y="2886751"/>
            <a:ext cx="1706955" cy="1190219"/>
            <a:chOff x="5575610" y="3362252"/>
            <a:chExt cx="2494914" cy="1991559"/>
          </a:xfrm>
        </p:grpSpPr>
        <p:cxnSp>
          <p:nvCxnSpPr>
            <p:cNvPr id="101" name="Straight Connector 100"/>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userDrawn="1"/>
        </p:nvGrpSpPr>
        <p:grpSpPr>
          <a:xfrm flipH="1">
            <a:off x="6525693" y="3191103"/>
            <a:ext cx="1052350" cy="865433"/>
            <a:chOff x="5265494" y="3362252"/>
            <a:chExt cx="2137865" cy="2260247"/>
          </a:xfrm>
        </p:grpSpPr>
        <p:cxnSp>
          <p:nvCxnSpPr>
            <p:cNvPr id="104" name="Straight Connector 103"/>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userDrawn="1"/>
        </p:nvGrpSpPr>
        <p:grpSpPr>
          <a:xfrm flipH="1" flipV="1">
            <a:off x="6610901" y="4999211"/>
            <a:ext cx="1545798" cy="478806"/>
            <a:chOff x="5590820" y="3356648"/>
            <a:chExt cx="2493459" cy="1198198"/>
          </a:xfrm>
        </p:grpSpPr>
        <p:cxnSp>
          <p:nvCxnSpPr>
            <p:cNvPr id="107" name="Straight Connector 106"/>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9" name="Freeform 220"/>
          <p:cNvSpPr>
            <a:spLocks noChangeArrowheads="1"/>
          </p:cNvSpPr>
          <p:nvPr userDrawn="1"/>
        </p:nvSpPr>
        <p:spPr bwMode="auto">
          <a:xfrm>
            <a:off x="5596243" y="4218998"/>
            <a:ext cx="476460"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7"/>
          </a:p>
        </p:txBody>
      </p:sp>
      <p:sp>
        <p:nvSpPr>
          <p:cNvPr id="110" name="TextBox 109"/>
          <p:cNvSpPr txBox="1"/>
          <p:nvPr userDrawn="1"/>
        </p:nvSpPr>
        <p:spPr>
          <a:xfrm>
            <a:off x="7325302" y="2929145"/>
            <a:ext cx="852569" cy="507831"/>
          </a:xfrm>
          <a:prstGeom prst="rect">
            <a:avLst/>
          </a:prstGeom>
          <a:noFill/>
        </p:spPr>
        <p:txBody>
          <a:bodyPr wrap="square" rtlCol="0">
            <a:spAutoFit/>
          </a:bodyPr>
          <a:lstStyle/>
          <a:p>
            <a:pPr algn="ctr"/>
            <a:r>
              <a:rPr lang="en-US" sz="2700" b="1">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1" name="TextBox 110"/>
          <p:cNvSpPr txBox="1"/>
          <p:nvPr userDrawn="1"/>
        </p:nvSpPr>
        <p:spPr>
          <a:xfrm>
            <a:off x="8169788" y="5266261"/>
            <a:ext cx="384975" cy="507831"/>
          </a:xfrm>
          <a:prstGeom prst="rect">
            <a:avLst/>
          </a:prstGeom>
          <a:noFill/>
        </p:spPr>
        <p:txBody>
          <a:bodyPr wrap="square" rtlCol="0">
            <a:spAutoFit/>
          </a:bodyPr>
          <a:lstStyle/>
          <a:p>
            <a:pPr algn="ctr"/>
            <a:r>
              <a:rPr lang="en-US" sz="2700" b="1">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2" name="TextBox 111"/>
          <p:cNvSpPr txBox="1"/>
          <p:nvPr userDrawn="1"/>
        </p:nvSpPr>
        <p:spPr>
          <a:xfrm>
            <a:off x="3104428" y="2641828"/>
            <a:ext cx="372383" cy="507831"/>
          </a:xfrm>
          <a:prstGeom prst="rect">
            <a:avLst/>
          </a:prstGeom>
          <a:noFill/>
        </p:spPr>
        <p:txBody>
          <a:bodyPr wrap="square" rtlCol="0">
            <a:spAutoFit/>
          </a:bodyPr>
          <a:lstStyle/>
          <a:p>
            <a:pPr algn="r"/>
            <a:r>
              <a:rPr lang="en-US" sz="2700"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3" b="1">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6" name="Text Placeholder 115"/>
          <p:cNvSpPr>
            <a:spLocks noGrp="1"/>
          </p:cNvSpPr>
          <p:nvPr>
            <p:ph type="body" sz="quarter" idx="10"/>
          </p:nvPr>
        </p:nvSpPr>
        <p:spPr>
          <a:xfrm>
            <a:off x="507869" y="2019302"/>
            <a:ext cx="2596474" cy="1724025"/>
          </a:xfrm>
        </p:spPr>
        <p:txBody>
          <a:bodyPr>
            <a:normAutofit/>
          </a:bodyPr>
          <a:lstStyle>
            <a:lvl1pPr marL="0" indent="0">
              <a:buNone/>
              <a:defRPr sz="2000"/>
            </a:lvl1pPr>
          </a:lstStyle>
          <a:p>
            <a:pPr lvl="0"/>
            <a:r>
              <a:rPr lang="en-US"/>
              <a:t>Click to edit Master text styles</a:t>
            </a:r>
          </a:p>
        </p:txBody>
      </p:sp>
      <p:sp>
        <p:nvSpPr>
          <p:cNvPr id="117" name="Text Placeholder 115"/>
          <p:cNvSpPr>
            <a:spLocks noGrp="1"/>
          </p:cNvSpPr>
          <p:nvPr>
            <p:ph type="body" sz="quarter" idx="11"/>
          </p:nvPr>
        </p:nvSpPr>
        <p:spPr>
          <a:xfrm>
            <a:off x="8025693" y="2409690"/>
            <a:ext cx="2596474" cy="1724025"/>
          </a:xfrm>
        </p:spPr>
        <p:txBody>
          <a:bodyPr>
            <a:normAutofit/>
          </a:bodyPr>
          <a:lstStyle>
            <a:lvl1pPr marL="0" indent="0">
              <a:buNone/>
              <a:defRPr sz="2000"/>
            </a:lvl1pPr>
          </a:lstStyle>
          <a:p>
            <a:pPr lvl="0"/>
            <a:r>
              <a:rPr lang="en-US"/>
              <a:t>Click to edit Master text styles</a:t>
            </a:r>
          </a:p>
        </p:txBody>
      </p:sp>
      <p:sp>
        <p:nvSpPr>
          <p:cNvPr id="118" name="Text Placeholder 115"/>
          <p:cNvSpPr>
            <a:spLocks noGrp="1"/>
          </p:cNvSpPr>
          <p:nvPr>
            <p:ph type="body" sz="quarter" idx="12"/>
          </p:nvPr>
        </p:nvSpPr>
        <p:spPr>
          <a:xfrm>
            <a:off x="8611584" y="4697002"/>
            <a:ext cx="2596474" cy="1488083"/>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07724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grpSp>
        <p:nvGrpSpPr>
          <p:cNvPr id="3" name="Group 2"/>
          <p:cNvGrpSpPr/>
          <p:nvPr userDrawn="1"/>
        </p:nvGrpSpPr>
        <p:grpSpPr>
          <a:xfrm>
            <a:off x="5787725" y="1618421"/>
            <a:ext cx="7950425" cy="4577842"/>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grpSp>
      <p:graphicFrame>
        <p:nvGraphicFramePr>
          <p:cNvPr id="16" name="Chart 15"/>
          <p:cNvGraphicFramePr/>
          <p:nvPr userDrawn="1"/>
        </p:nvGraphicFramePr>
        <p:xfrm>
          <a:off x="7010992" y="2314205"/>
          <a:ext cx="5553718" cy="2816348"/>
        </p:xfrm>
        <a:graphic>
          <a:graphicData uri="http://schemas.openxmlformats.org/drawingml/2006/chart">
            <c:chart xmlns:c="http://schemas.openxmlformats.org/drawingml/2006/chart" xmlns:r="http://schemas.openxmlformats.org/officeDocument/2006/relationships" r:id="rId2"/>
          </a:graphicData>
        </a:graphic>
      </p:graphicFrame>
      <p:sp>
        <p:nvSpPr>
          <p:cNvPr id="19" name="Title Placeholder 1">
            <a:extLst>
              <a:ext uri="{FF2B5EF4-FFF2-40B4-BE49-F238E27FC236}">
                <a16:creationId xmlns:a16="http://schemas.microsoft.com/office/drawing/2014/main" id="{52F11403-DA79-5C40-BF3F-17C97ED04F8A}"/>
              </a:ext>
            </a:extLst>
          </p:cNvPr>
          <p:cNvSpPr>
            <a:spLocks noGrp="1"/>
          </p:cNvSpPr>
          <p:nvPr>
            <p:ph type="title"/>
          </p:nvPr>
        </p:nvSpPr>
        <p:spPr>
          <a:xfrm>
            <a:off x="507868" y="228600"/>
            <a:ext cx="1096486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20" name="Text Placeholder 4">
            <a:extLst>
              <a:ext uri="{FF2B5EF4-FFF2-40B4-BE49-F238E27FC236}">
                <a16:creationId xmlns:a16="http://schemas.microsoft.com/office/drawing/2014/main" id="{1E5A938C-CE18-F54C-BEF9-505E2332EEF3}"/>
              </a:ext>
            </a:extLst>
          </p:cNvPr>
          <p:cNvSpPr>
            <a:spLocks noGrp="1"/>
          </p:cNvSpPr>
          <p:nvPr>
            <p:ph type="body" sz="quarter" idx="10"/>
          </p:nvPr>
        </p:nvSpPr>
        <p:spPr>
          <a:xfrm>
            <a:off x="507869" y="1531917"/>
            <a:ext cx="5708433"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196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66783" y="3873332"/>
            <a:ext cx="6574876" cy="1122453"/>
          </a:xfrm>
        </p:spPr>
        <p:txBody>
          <a:bodyPr>
            <a:noAutofit/>
          </a:bodyPr>
          <a:lstStyle>
            <a:lvl1pPr algn="r">
              <a:defRPr sz="4399">
                <a:latin typeface="Georgia" panose="02040502050405020303" pitchFamily="18" charset="0"/>
              </a:defRPr>
            </a:lvl1pPr>
          </a:lstStyle>
          <a:p>
            <a:r>
              <a:rPr lang="en-US"/>
              <a:t>Click to edit Master title style</a:t>
            </a:r>
          </a:p>
        </p:txBody>
      </p:sp>
      <p:sp>
        <p:nvSpPr>
          <p:cNvPr id="3" name="Rectangle 2"/>
          <p:cNvSpPr/>
          <p:nvPr userDrawn="1"/>
        </p:nvSpPr>
        <p:spPr>
          <a:xfrm>
            <a:off x="8258271"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834686" y="2041763"/>
            <a:ext cx="1561113" cy="4785593"/>
          </a:xfrm>
          <a:prstGeom prst="rect">
            <a:avLst/>
          </a:prstGeom>
        </p:spPr>
      </p:pic>
      <p:sp>
        <p:nvSpPr>
          <p:cNvPr id="5" name="Rectangle 4">
            <a:extLst>
              <a:ext uri="{FF2B5EF4-FFF2-40B4-BE49-F238E27FC236}">
                <a16:creationId xmlns:a16="http://schemas.microsoft.com/office/drawing/2014/main" id="{7363DA87-A31F-F84B-A25D-AF4E959B7FDE}"/>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4392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ransition Slide">
    <p:spTree>
      <p:nvGrpSpPr>
        <p:cNvPr id="1" name=""/>
        <p:cNvGrpSpPr/>
        <p:nvPr/>
      </p:nvGrpSpPr>
      <p:grpSpPr>
        <a:xfrm>
          <a:off x="0" y="0"/>
          <a:ext cx="0" cy="0"/>
          <a:chOff x="0" y="0"/>
          <a:chExt cx="0" cy="0"/>
        </a:xfrm>
      </p:grpSpPr>
      <p:sp>
        <p:nvSpPr>
          <p:cNvPr id="3" name="Rectangle 2"/>
          <p:cNvSpPr/>
          <p:nvPr userDrawn="1"/>
        </p:nvSpPr>
        <p:spPr>
          <a:xfrm>
            <a:off x="8258271"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5" name="Rectangle 4">
            <a:extLst>
              <a:ext uri="{FF2B5EF4-FFF2-40B4-BE49-F238E27FC236}">
                <a16:creationId xmlns:a16="http://schemas.microsoft.com/office/drawing/2014/main" id="{7363DA87-A31F-F84B-A25D-AF4E959B7FDE}"/>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366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88826"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4044614"/>
            <a:ext cx="12188826"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30308"/>
          <a:stretch/>
        </p:blipFill>
        <p:spPr>
          <a:xfrm>
            <a:off x="10018681" y="670209"/>
            <a:ext cx="1560707" cy="3374409"/>
          </a:xfrm>
          <a:prstGeom prst="rect">
            <a:avLst/>
          </a:prstGeom>
        </p:spPr>
      </p:pic>
      <p:pic>
        <p:nvPicPr>
          <p:cNvPr id="8" name="Picture 7">
            <a:extLst>
              <a:ext uri="{FF2B5EF4-FFF2-40B4-BE49-F238E27FC236}">
                <a16:creationId xmlns:a16="http://schemas.microsoft.com/office/drawing/2014/main" id="{A24EC782-1B54-8047-A170-93C1869A6B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705" y="6065843"/>
            <a:ext cx="1590642" cy="629429"/>
          </a:xfrm>
          <a:prstGeom prst="rect">
            <a:avLst/>
          </a:prstGeom>
        </p:spPr>
      </p:pic>
      <p:sp>
        <p:nvSpPr>
          <p:cNvPr id="10" name="Rectangle 9">
            <a:extLst>
              <a:ext uri="{FF2B5EF4-FFF2-40B4-BE49-F238E27FC236}">
                <a16:creationId xmlns:a16="http://schemas.microsoft.com/office/drawing/2014/main" id="{2AA97B32-3A17-0747-BB33-6F857A35200C}"/>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507868" y="228600"/>
            <a:ext cx="923938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507868" y="1531919"/>
            <a:ext cx="9239384" cy="2349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183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08"/>
          <a:stretch/>
        </p:blipFill>
        <p:spPr>
          <a:xfrm>
            <a:off x="10018681" y="286320"/>
            <a:ext cx="1560707" cy="3374409"/>
          </a:xfrm>
          <a:prstGeom prst="rect">
            <a:avLst/>
          </a:prstGeom>
        </p:spPr>
      </p:pic>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29" b="37094"/>
          <a:stretch/>
        </p:blipFill>
        <p:spPr>
          <a:xfrm>
            <a:off x="1" y="3483594"/>
            <a:ext cx="12188825" cy="3374409"/>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3483592"/>
            <a:ext cx="12188826" cy="3374408"/>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A24EC782-1B54-8047-A170-93C1869A6B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705" y="6065843"/>
            <a:ext cx="1590642" cy="629429"/>
          </a:xfrm>
          <a:prstGeom prst="rect">
            <a:avLst/>
          </a:prstGeom>
        </p:spPr>
      </p:pic>
      <p:sp>
        <p:nvSpPr>
          <p:cNvPr id="10" name="Rectangle 9">
            <a:extLst>
              <a:ext uri="{FF2B5EF4-FFF2-40B4-BE49-F238E27FC236}">
                <a16:creationId xmlns:a16="http://schemas.microsoft.com/office/drawing/2014/main" id="{2AA97B32-3A17-0747-BB33-6F857A35200C}"/>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507868" y="670207"/>
            <a:ext cx="923938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507868" y="1973525"/>
            <a:ext cx="9239384" cy="972744"/>
          </a:xfrm>
        </p:spPr>
        <p:txBody>
          <a:bodyPr/>
          <a:lstStyle>
            <a:lvl1pPr marL="0" indent="0">
              <a:buNone/>
              <a:defRPr/>
            </a:lvl1pPr>
            <a:lvl2pPr marL="342815"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Tree>
    <p:extLst>
      <p:ext uri="{BB962C8B-B14F-4D97-AF65-F5344CB8AC3E}">
        <p14:creationId xmlns:p14="http://schemas.microsoft.com/office/powerpoint/2010/main" val="347350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Triangle 11">
            <a:extLst>
              <a:ext uri="{FF2B5EF4-FFF2-40B4-BE49-F238E27FC236}">
                <a16:creationId xmlns:a16="http://schemas.microsoft.com/office/drawing/2014/main" id="{320E0944-7F90-084D-9287-63AB9D3A69A4}"/>
              </a:ext>
            </a:extLst>
          </p:cNvPr>
          <p:cNvSpPr/>
          <p:nvPr userDrawn="1"/>
        </p:nvSpPr>
        <p:spPr>
          <a:xfrm rot="10800000" flipV="1">
            <a:off x="6512119" y="-66675"/>
            <a:ext cx="5676706" cy="6924675"/>
          </a:xfrm>
          <a:prstGeom prst="rtTriangle">
            <a:avLst/>
          </a:prstGeom>
          <a:solidFill>
            <a:schemeClr val="bg2">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1F663B73-8422-294E-94B7-3924DE2507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2378623">
            <a:off x="8881922" y="1991539"/>
            <a:ext cx="1673653" cy="5315579"/>
          </a:xfrm>
          <a:prstGeom prst="rect">
            <a:avLst/>
          </a:prstGeom>
        </p:spPr>
      </p:pic>
      <p:sp>
        <p:nvSpPr>
          <p:cNvPr id="2" name="Title 1"/>
          <p:cNvSpPr>
            <a:spLocks noGrp="1"/>
          </p:cNvSpPr>
          <p:nvPr>
            <p:ph type="title"/>
          </p:nvPr>
        </p:nvSpPr>
        <p:spPr>
          <a:xfrm>
            <a:off x="424073" y="1996312"/>
            <a:ext cx="8881659" cy="1759104"/>
          </a:xfrm>
        </p:spPr>
        <p:txBody>
          <a:bodyPr anchor="b">
            <a:normAutofit/>
          </a:bodyPr>
          <a:lstStyle>
            <a:lvl1pPr>
              <a:defRPr sz="4399">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2019300"/>
          </a:xfrm>
        </p:spPr>
        <p:txBody>
          <a:bodyPr>
            <a:normAutofit/>
          </a:bodyPr>
          <a:lstStyle>
            <a:lvl1pPr marL="0" indent="0">
              <a:buNone/>
              <a:defRPr sz="3599">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A24EC782-1B54-8047-A170-93C1869A6B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705" y="6065843"/>
            <a:ext cx="1590642" cy="629429"/>
          </a:xfrm>
          <a:prstGeom prst="rect">
            <a:avLst/>
          </a:prstGeom>
        </p:spPr>
      </p:pic>
      <p:sp>
        <p:nvSpPr>
          <p:cNvPr id="10" name="Rectangle 9">
            <a:extLst>
              <a:ext uri="{FF2B5EF4-FFF2-40B4-BE49-F238E27FC236}">
                <a16:creationId xmlns:a16="http://schemas.microsoft.com/office/drawing/2014/main" id="{2AA97B32-3A17-0747-BB33-6F857A35200C}"/>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4285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683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558E6-2CC7-AC4B-A717-85D2E24F4DB5}"/>
              </a:ext>
            </a:extLst>
          </p:cNvPr>
          <p:cNvSpPr/>
          <p:nvPr userDrawn="1"/>
        </p:nvSpPr>
        <p:spPr>
          <a:xfrm>
            <a:off x="0" y="5740400"/>
            <a:ext cx="12188825"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19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Graphic Slide 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406399"/>
            <a:ext cx="10608793" cy="5884334"/>
          </a:xfrm>
          <a:prstGeom prst="rect">
            <a:avLst/>
          </a:prstGeom>
        </p:spPr>
      </p:pic>
      <p:sp>
        <p:nvSpPr>
          <p:cNvPr id="4" name="Text Placeholder 6"/>
          <p:cNvSpPr>
            <a:spLocks noGrp="1"/>
          </p:cNvSpPr>
          <p:nvPr>
            <p:ph type="body" sz="quarter" idx="10" hasCustomPrompt="1"/>
          </p:nvPr>
        </p:nvSpPr>
        <p:spPr>
          <a:xfrm>
            <a:off x="0" y="685800"/>
            <a:ext cx="2046800" cy="800100"/>
          </a:xfrm>
        </p:spPr>
        <p:txBody>
          <a:bodyPr>
            <a:noAutofit/>
          </a:bodyPr>
          <a:lstStyle>
            <a:lvl1pPr marL="0" indent="0">
              <a:buNone/>
              <a:defRPr sz="2000">
                <a:solidFill>
                  <a:schemeClr val="bg1"/>
                </a:solidFill>
              </a:defRPr>
            </a:lvl1pPr>
          </a:lstStyle>
          <a:p>
            <a:pPr lvl="0"/>
            <a:r>
              <a:rPr lang="en-US"/>
              <a:t>Click to edit or add graphic</a:t>
            </a:r>
          </a:p>
        </p:txBody>
      </p:sp>
      <p:sp>
        <p:nvSpPr>
          <p:cNvPr id="5" name="Text Placeholder 6"/>
          <p:cNvSpPr>
            <a:spLocks noGrp="1"/>
          </p:cNvSpPr>
          <p:nvPr>
            <p:ph type="body" sz="quarter" idx="11" hasCustomPrompt="1"/>
          </p:nvPr>
        </p:nvSpPr>
        <p:spPr>
          <a:xfrm>
            <a:off x="0" y="1765301"/>
            <a:ext cx="2046800" cy="800100"/>
          </a:xfrm>
        </p:spPr>
        <p:txBody>
          <a:bodyPr>
            <a:noAutofit/>
          </a:bodyPr>
          <a:lstStyle>
            <a:lvl1pPr marL="0" indent="0">
              <a:buNone/>
              <a:defRPr sz="2000">
                <a:solidFill>
                  <a:schemeClr val="bg1"/>
                </a:solidFill>
              </a:defRPr>
            </a:lvl1pPr>
          </a:lstStyle>
          <a:p>
            <a:pPr lvl="0"/>
            <a:r>
              <a:rPr lang="en-US"/>
              <a:t>Click to edit or add graphic</a:t>
            </a:r>
          </a:p>
        </p:txBody>
      </p:sp>
      <p:sp>
        <p:nvSpPr>
          <p:cNvPr id="6" name="Text Placeholder 6"/>
          <p:cNvSpPr>
            <a:spLocks noGrp="1"/>
          </p:cNvSpPr>
          <p:nvPr>
            <p:ph type="body" sz="quarter" idx="12" hasCustomPrompt="1"/>
          </p:nvPr>
        </p:nvSpPr>
        <p:spPr>
          <a:xfrm>
            <a:off x="0" y="2844802"/>
            <a:ext cx="2046800" cy="800100"/>
          </a:xfrm>
        </p:spPr>
        <p:txBody>
          <a:bodyPr>
            <a:noAutofit/>
          </a:bodyPr>
          <a:lstStyle>
            <a:lvl1pPr marL="0" indent="0">
              <a:buNone/>
              <a:defRPr sz="2000">
                <a:solidFill>
                  <a:schemeClr val="bg1"/>
                </a:solidFill>
              </a:defRPr>
            </a:lvl1pPr>
          </a:lstStyle>
          <a:p>
            <a:pPr lvl="0"/>
            <a:r>
              <a:rPr lang="en-US"/>
              <a:t>Click to edit or add graphic</a:t>
            </a:r>
          </a:p>
        </p:txBody>
      </p:sp>
      <p:sp>
        <p:nvSpPr>
          <p:cNvPr id="7" name="Text Placeholder 6"/>
          <p:cNvSpPr>
            <a:spLocks noGrp="1"/>
          </p:cNvSpPr>
          <p:nvPr>
            <p:ph type="body" sz="quarter" idx="13" hasCustomPrompt="1"/>
          </p:nvPr>
        </p:nvSpPr>
        <p:spPr>
          <a:xfrm>
            <a:off x="0" y="3924303"/>
            <a:ext cx="2046800" cy="800100"/>
          </a:xfrm>
        </p:spPr>
        <p:txBody>
          <a:bodyPr>
            <a:noAutofit/>
          </a:bodyPr>
          <a:lstStyle>
            <a:lvl1pPr marL="0" indent="0">
              <a:buNone/>
              <a:defRPr sz="2000">
                <a:solidFill>
                  <a:schemeClr val="bg1"/>
                </a:solidFill>
              </a:defRPr>
            </a:lvl1pPr>
          </a:lstStyle>
          <a:p>
            <a:pPr lvl="0"/>
            <a:r>
              <a:rPr lang="en-US"/>
              <a:t>Click to edit or add graphic</a:t>
            </a:r>
          </a:p>
        </p:txBody>
      </p:sp>
      <p:sp>
        <p:nvSpPr>
          <p:cNvPr id="8" name="Text Placeholder 6"/>
          <p:cNvSpPr>
            <a:spLocks noGrp="1"/>
          </p:cNvSpPr>
          <p:nvPr>
            <p:ph type="body" sz="quarter" idx="14" hasCustomPrompt="1"/>
          </p:nvPr>
        </p:nvSpPr>
        <p:spPr>
          <a:xfrm>
            <a:off x="0" y="5003804"/>
            <a:ext cx="2046800" cy="800100"/>
          </a:xfrm>
        </p:spPr>
        <p:txBody>
          <a:bodyPr>
            <a:noAutofit/>
          </a:bodyPr>
          <a:lstStyle>
            <a:lvl1pPr marL="0" indent="0">
              <a:buNone/>
              <a:defRPr sz="2000">
                <a:solidFill>
                  <a:schemeClr val="bg1"/>
                </a:solidFill>
              </a:defRPr>
            </a:lvl1pPr>
          </a:lstStyle>
          <a:p>
            <a:pPr lvl="0"/>
            <a:r>
              <a:rPr lang="en-US"/>
              <a:t>Click to edit or add graphic</a:t>
            </a:r>
          </a:p>
        </p:txBody>
      </p:sp>
      <p:sp>
        <p:nvSpPr>
          <p:cNvPr id="9" name="Text Placeholder 6"/>
          <p:cNvSpPr>
            <a:spLocks noGrp="1"/>
          </p:cNvSpPr>
          <p:nvPr>
            <p:ph type="body" sz="quarter" idx="15"/>
          </p:nvPr>
        </p:nvSpPr>
        <p:spPr>
          <a:xfrm>
            <a:off x="3280167" y="1545167"/>
            <a:ext cx="5726020"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0" name="Text Placeholder 6"/>
          <p:cNvSpPr>
            <a:spLocks noGrp="1"/>
          </p:cNvSpPr>
          <p:nvPr>
            <p:ph type="body" sz="quarter" idx="16"/>
          </p:nvPr>
        </p:nvSpPr>
        <p:spPr>
          <a:xfrm>
            <a:off x="3280167" y="2315634"/>
            <a:ext cx="5726020"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1" name="Text Placeholder 6"/>
          <p:cNvSpPr>
            <a:spLocks noGrp="1"/>
          </p:cNvSpPr>
          <p:nvPr>
            <p:ph type="body" sz="quarter" idx="17"/>
          </p:nvPr>
        </p:nvSpPr>
        <p:spPr>
          <a:xfrm>
            <a:off x="3280167" y="3086101"/>
            <a:ext cx="5726020"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2" name="Text Placeholder 6"/>
          <p:cNvSpPr>
            <a:spLocks noGrp="1"/>
          </p:cNvSpPr>
          <p:nvPr>
            <p:ph type="body" sz="quarter" idx="18"/>
          </p:nvPr>
        </p:nvSpPr>
        <p:spPr>
          <a:xfrm>
            <a:off x="3280167" y="3924303"/>
            <a:ext cx="5726020"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3" name="Text Placeholder 6"/>
          <p:cNvSpPr>
            <a:spLocks noGrp="1"/>
          </p:cNvSpPr>
          <p:nvPr>
            <p:ph type="body" sz="quarter" idx="19"/>
          </p:nvPr>
        </p:nvSpPr>
        <p:spPr>
          <a:xfrm>
            <a:off x="3280167" y="4722288"/>
            <a:ext cx="5726020"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5" name="Title 11"/>
          <p:cNvSpPr>
            <a:spLocks noGrp="1"/>
          </p:cNvSpPr>
          <p:nvPr>
            <p:ph type="title"/>
          </p:nvPr>
        </p:nvSpPr>
        <p:spPr>
          <a:xfrm>
            <a:off x="4051655" y="152401"/>
            <a:ext cx="7454369" cy="944723"/>
          </a:xfrm>
        </p:spPr>
        <p:txBody>
          <a:bodyPr>
            <a:normAutofit/>
          </a:bodyPr>
          <a:lstStyle>
            <a:lvl1pPr algn="ctr">
              <a:defRPr sz="3600" b="1">
                <a:solidFill>
                  <a:srgbClr val="002D72"/>
                </a:solidFill>
              </a:defRPr>
            </a:lvl1pPr>
          </a:lstStyle>
          <a:p>
            <a:r>
              <a:rPr lang="en-US"/>
              <a:t>Click to edit Master title style</a:t>
            </a:r>
          </a:p>
        </p:txBody>
      </p:sp>
    </p:spTree>
    <p:extLst>
      <p:ext uri="{BB962C8B-B14F-4D97-AF65-F5344CB8AC3E}">
        <p14:creationId xmlns:p14="http://schemas.microsoft.com/office/powerpoint/2010/main" val="277561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10455008" y="-351295"/>
            <a:ext cx="1106125" cy="2361510"/>
          </a:xfrm>
          <a:prstGeom prst="rect">
            <a:avLst/>
          </a:prstGeom>
        </p:spPr>
      </p:pic>
      <p:sp>
        <p:nvSpPr>
          <p:cNvPr id="7" name="Text Placeholder 4">
            <a:extLst>
              <a:ext uri="{FF2B5EF4-FFF2-40B4-BE49-F238E27FC236}">
                <a16:creationId xmlns:a16="http://schemas.microsoft.com/office/drawing/2014/main" id="{4F8F17A6-18AF-124F-8B50-193FD3DAF1E9}"/>
              </a:ext>
            </a:extLst>
          </p:cNvPr>
          <p:cNvSpPr>
            <a:spLocks noGrp="1"/>
          </p:cNvSpPr>
          <p:nvPr>
            <p:ph type="body" sz="quarter" idx="10"/>
          </p:nvPr>
        </p:nvSpPr>
        <p:spPr>
          <a:xfrm>
            <a:off x="507868" y="1531917"/>
            <a:ext cx="9152598"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42C84270-C0DF-E94A-9302-678BF07B926E}"/>
              </a:ext>
            </a:extLst>
          </p:cNvPr>
          <p:cNvSpPr>
            <a:spLocks noGrp="1"/>
          </p:cNvSpPr>
          <p:nvPr>
            <p:ph type="title"/>
          </p:nvPr>
        </p:nvSpPr>
        <p:spPr>
          <a:xfrm>
            <a:off x="507868" y="228600"/>
            <a:ext cx="9152599" cy="1208314"/>
          </a:xfrm>
          <a:prstGeom prst="rect">
            <a:avLst/>
          </a:prstGeom>
        </p:spPr>
        <p:txBody>
          <a:bodyPr vert="horz" lIns="91440" tIns="45720" rIns="91440" bIns="45720" rtlCol="0" anchor="ctr">
            <a:normAutofit/>
          </a:bodyPr>
          <a:lstStyle>
            <a:lvl1pPr>
              <a:defRPr>
                <a:solidFill>
                  <a:schemeClr val="accent2"/>
                </a:solidFill>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321843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49F479-6C74-DD43-9159-EDBBBF818650}"/>
              </a:ext>
            </a:extLst>
          </p:cNvPr>
          <p:cNvSpPr/>
          <p:nvPr userDrawn="1"/>
        </p:nvSpPr>
        <p:spPr>
          <a:xfrm>
            <a:off x="9082258" y="6400800"/>
            <a:ext cx="310656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9959387" y="2952000"/>
            <a:ext cx="1843036" cy="3936822"/>
          </a:xfrm>
          <a:prstGeom prst="rect">
            <a:avLst/>
          </a:prstGeom>
        </p:spPr>
      </p:pic>
      <p:sp>
        <p:nvSpPr>
          <p:cNvPr id="5" name="Title Placeholder 1">
            <a:extLst>
              <a:ext uri="{FF2B5EF4-FFF2-40B4-BE49-F238E27FC236}">
                <a16:creationId xmlns:a16="http://schemas.microsoft.com/office/drawing/2014/main" id="{6AC5AEF8-E7BB-1D4F-A049-B1E811BC617B}"/>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507868" y="1531917"/>
            <a:ext cx="10073556"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9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38749" y="1553674"/>
            <a:ext cx="1541170" cy="4726918"/>
          </a:xfrm>
          <a:prstGeom prst="rect">
            <a:avLst/>
          </a:prstGeom>
        </p:spPr>
      </p:pic>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9" y="1531917"/>
            <a:ext cx="9387935"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28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512119" y="-66675"/>
            <a:ext cx="5676706" cy="69246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2378623">
            <a:off x="9029305" y="2044664"/>
            <a:ext cx="1596009" cy="5068979"/>
          </a:xfrm>
          <a:prstGeom prst="rect">
            <a:avLst/>
          </a:prstGeom>
        </p:spPr>
      </p:pic>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9742173"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B912BF4F-769C-6D4C-B341-069AE5BAA9AA}"/>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230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dy Slide 1">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512119" y="-66675"/>
            <a:ext cx="5676706" cy="69246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8EA55D89-C39F-4D43-AE63-61EB5128A2CE}"/>
              </a:ext>
            </a:extLst>
          </p:cNvPr>
          <p:cNvSpPr/>
          <p:nvPr userDrawn="1"/>
        </p:nvSpPr>
        <p:spPr>
          <a:xfrm>
            <a:off x="7577922" y="1778602"/>
            <a:ext cx="3914758" cy="3915777"/>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6942552"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9E2114F-41BF-4447-968E-404E3EF2E53F}"/>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3474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ody Slide 1">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512119" y="-66675"/>
            <a:ext cx="5676706" cy="69246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8199524"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16D5DC8A-8B35-B14C-A0A6-D188A5DE30C1}"/>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959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a:t>Click to edit title style</a:t>
            </a:r>
          </a:p>
        </p:txBody>
      </p:sp>
    </p:spTree>
    <p:extLst>
      <p:ext uri="{BB962C8B-B14F-4D97-AF65-F5344CB8AC3E}">
        <p14:creationId xmlns:p14="http://schemas.microsoft.com/office/powerpoint/2010/main" val="3932844464"/>
      </p:ext>
    </p:extLst>
  </p:cSld>
  <p:clrMap bg1="lt1" tx1="dk1" bg2="lt2" tx2="dk2" accent1="accent1" accent2="accent2" accent3="accent3" accent4="accent4" accent5="accent5" accent6="accent6" hlink="hlink" folHlink="folHlink"/>
  <p:sldLayoutIdLst>
    <p:sldLayoutId id="2147483916" r:id="rId1"/>
    <p:sldLayoutId id="214748395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59" r:id="rId32"/>
  </p:sldLayoutIdLst>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mj-ea"/>
          <a:cs typeface="+mj-cs"/>
        </a:defRPr>
      </a:lvl1pPr>
    </p:titleStyle>
    <p:body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mailto:Apprenticeship.tn@tn.gov"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www.tn.gov/content/dam/tn/education/ccte/wbl/TDOE%20Apprenticeship%20WBL%20Glossary.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tn.gov/content/dam/tn/education/ccte/wbl/TDOE%20Apprenticeship%20WBL%20Glossary.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dr.doleta.gov/directives/attach/TEN/TEN_13-12.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9ED8C6A-181F-4F40-AC9B-913C988C2DF1}"/>
              </a:ext>
            </a:extLst>
          </p:cNvPr>
          <p:cNvSpPr>
            <a:spLocks noGrp="1"/>
          </p:cNvSpPr>
          <p:nvPr>
            <p:ph type="subTitle" idx="1"/>
          </p:nvPr>
        </p:nvSpPr>
        <p:spPr>
          <a:xfrm>
            <a:off x="2667000" y="4828372"/>
            <a:ext cx="9245673" cy="500062"/>
          </a:xfrm>
        </p:spPr>
        <p:txBody>
          <a:bodyPr/>
          <a:lstStyle/>
          <a:p>
            <a:r>
              <a:rPr lang="en-US"/>
              <a:t>Matthew Spinella | Director of WBL &amp; Industry Engagement</a:t>
            </a:r>
          </a:p>
          <a:p>
            <a:pPr algn="l"/>
            <a:r>
              <a:rPr lang="en-US"/>
              <a:t> Jessica L. Barnett | Assistant Director of Apprenticeships</a:t>
            </a:r>
          </a:p>
          <a:p>
            <a:endParaRPr lang="en-US"/>
          </a:p>
          <a:p>
            <a:endParaRPr lang="en-US"/>
          </a:p>
        </p:txBody>
      </p:sp>
      <p:sp>
        <p:nvSpPr>
          <p:cNvPr id="3" name="Text Placeholder 2">
            <a:extLst>
              <a:ext uri="{FF2B5EF4-FFF2-40B4-BE49-F238E27FC236}">
                <a16:creationId xmlns:a16="http://schemas.microsoft.com/office/drawing/2014/main" id="{A64565EB-7F38-4D28-BF1C-8186E4143CE1}"/>
              </a:ext>
            </a:extLst>
          </p:cNvPr>
          <p:cNvSpPr>
            <a:spLocks noGrp="1"/>
          </p:cNvSpPr>
          <p:nvPr>
            <p:ph type="body" sz="quarter" idx="10"/>
          </p:nvPr>
        </p:nvSpPr>
        <p:spPr>
          <a:xfrm>
            <a:off x="1975350" y="5786340"/>
            <a:ext cx="9937323" cy="500062"/>
          </a:xfrm>
        </p:spPr>
        <p:txBody>
          <a:bodyPr/>
          <a:lstStyle/>
          <a:p>
            <a:r>
              <a:rPr lang="en-US"/>
              <a:t>Division of College, Career &amp; Technical Education| August 19, 2021</a:t>
            </a:r>
          </a:p>
          <a:p>
            <a:endParaRPr lang="en-US"/>
          </a:p>
        </p:txBody>
      </p:sp>
    </p:spTree>
    <p:extLst>
      <p:ext uri="{BB962C8B-B14F-4D97-AF65-F5344CB8AC3E}">
        <p14:creationId xmlns:p14="http://schemas.microsoft.com/office/powerpoint/2010/main" val="102533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40696F-68EE-4093-8567-40E6EA6C9FDF}"/>
              </a:ext>
            </a:extLst>
          </p:cNvPr>
          <p:cNvSpPr>
            <a:spLocks noGrp="1"/>
          </p:cNvSpPr>
          <p:nvPr>
            <p:ph type="body" sz="quarter" idx="12"/>
          </p:nvPr>
        </p:nvSpPr>
        <p:spPr>
          <a:xfrm rot="16200000">
            <a:off x="-269143" y="2672883"/>
            <a:ext cx="2743203" cy="986028"/>
          </a:xfrm>
        </p:spPr>
        <p:txBody>
          <a:bodyPr>
            <a:normAutofit fontScale="92500" lnSpcReduction="20000"/>
          </a:bodyPr>
          <a:lstStyle/>
          <a:p>
            <a:r>
              <a:rPr lang="en-US"/>
              <a:t>Analysis &amp; Reprioritization of Program Objectives</a:t>
            </a:r>
          </a:p>
        </p:txBody>
      </p:sp>
      <p:sp>
        <p:nvSpPr>
          <p:cNvPr id="3" name="Text Placeholder 2">
            <a:extLst>
              <a:ext uri="{FF2B5EF4-FFF2-40B4-BE49-F238E27FC236}">
                <a16:creationId xmlns:a16="http://schemas.microsoft.com/office/drawing/2014/main" id="{AA15F6A4-1A77-47F2-92C0-FC63429DC2D2}"/>
              </a:ext>
            </a:extLst>
          </p:cNvPr>
          <p:cNvSpPr>
            <a:spLocks noGrp="1"/>
          </p:cNvSpPr>
          <p:nvPr>
            <p:ph type="body" sz="quarter" idx="15"/>
          </p:nvPr>
        </p:nvSpPr>
        <p:spPr/>
        <p:txBody>
          <a:bodyPr>
            <a:normAutofit fontScale="92500" lnSpcReduction="20000"/>
          </a:bodyPr>
          <a:lstStyle/>
          <a:p>
            <a:r>
              <a:rPr lang="en-US"/>
              <a:t>Identification of Skills Gaps</a:t>
            </a:r>
          </a:p>
        </p:txBody>
      </p:sp>
      <p:sp>
        <p:nvSpPr>
          <p:cNvPr id="4" name="Text Placeholder 3">
            <a:extLst>
              <a:ext uri="{FF2B5EF4-FFF2-40B4-BE49-F238E27FC236}">
                <a16:creationId xmlns:a16="http://schemas.microsoft.com/office/drawing/2014/main" id="{6AD2BC61-94E5-4D9E-9D41-EC68431E8D95}"/>
              </a:ext>
            </a:extLst>
          </p:cNvPr>
          <p:cNvSpPr>
            <a:spLocks noGrp="1"/>
          </p:cNvSpPr>
          <p:nvPr>
            <p:ph type="body" sz="quarter" idx="16"/>
          </p:nvPr>
        </p:nvSpPr>
        <p:spPr>
          <a:xfrm rot="5400000">
            <a:off x="4040843" y="2846140"/>
            <a:ext cx="2743203" cy="639513"/>
          </a:xfrm>
        </p:spPr>
        <p:txBody>
          <a:bodyPr>
            <a:normAutofit fontScale="85000" lnSpcReduction="20000"/>
          </a:bodyPr>
          <a:lstStyle/>
          <a:p>
            <a:r>
              <a:rPr lang="en-US"/>
              <a:t>Alignment Between Employers &amp; Districts</a:t>
            </a:r>
          </a:p>
        </p:txBody>
      </p:sp>
      <p:sp>
        <p:nvSpPr>
          <p:cNvPr id="5" name="Text Placeholder 4">
            <a:extLst>
              <a:ext uri="{FF2B5EF4-FFF2-40B4-BE49-F238E27FC236}">
                <a16:creationId xmlns:a16="http://schemas.microsoft.com/office/drawing/2014/main" id="{1814041C-85A3-4355-A918-06BBB4974115}"/>
              </a:ext>
            </a:extLst>
          </p:cNvPr>
          <p:cNvSpPr>
            <a:spLocks noGrp="1"/>
          </p:cNvSpPr>
          <p:nvPr>
            <p:ph type="body" sz="quarter" idx="17"/>
          </p:nvPr>
        </p:nvSpPr>
        <p:spPr>
          <a:xfrm>
            <a:off x="1595472" y="4942703"/>
            <a:ext cx="3322517" cy="898027"/>
          </a:xfrm>
        </p:spPr>
        <p:txBody>
          <a:bodyPr>
            <a:normAutofit fontScale="70000" lnSpcReduction="20000"/>
          </a:bodyPr>
          <a:lstStyle/>
          <a:p>
            <a:r>
              <a:rPr lang="en-US"/>
              <a:t>Implementation of Mutually-Beneficial Immersive WBL Experiences</a:t>
            </a:r>
          </a:p>
        </p:txBody>
      </p:sp>
      <p:sp>
        <p:nvSpPr>
          <p:cNvPr id="6" name="Title 5">
            <a:extLst>
              <a:ext uri="{FF2B5EF4-FFF2-40B4-BE49-F238E27FC236}">
                <a16:creationId xmlns:a16="http://schemas.microsoft.com/office/drawing/2014/main" id="{0D571A27-7A3F-405F-BA2C-F8ABEC4DEFF1}"/>
              </a:ext>
            </a:extLst>
          </p:cNvPr>
          <p:cNvSpPr>
            <a:spLocks noGrp="1"/>
          </p:cNvSpPr>
          <p:nvPr>
            <p:ph type="title"/>
          </p:nvPr>
        </p:nvSpPr>
        <p:spPr>
          <a:xfrm>
            <a:off x="5449078" y="228600"/>
            <a:ext cx="6130306" cy="1208314"/>
          </a:xfrm>
        </p:spPr>
        <p:txBody>
          <a:bodyPr>
            <a:normAutofit/>
          </a:bodyPr>
          <a:lstStyle/>
          <a:p>
            <a:r>
              <a:rPr lang="en-US"/>
              <a:t>Foundational Elements of Strong Programs</a:t>
            </a:r>
          </a:p>
        </p:txBody>
      </p:sp>
      <p:sp>
        <p:nvSpPr>
          <p:cNvPr id="7" name="Text Placeholder 6">
            <a:extLst>
              <a:ext uri="{FF2B5EF4-FFF2-40B4-BE49-F238E27FC236}">
                <a16:creationId xmlns:a16="http://schemas.microsoft.com/office/drawing/2014/main" id="{0F16A744-6B0C-4B0A-9BB8-7F57D56EE89F}"/>
              </a:ext>
            </a:extLst>
          </p:cNvPr>
          <p:cNvSpPr>
            <a:spLocks noGrp="1"/>
          </p:cNvSpPr>
          <p:nvPr>
            <p:ph type="body" sz="quarter" idx="10"/>
          </p:nvPr>
        </p:nvSpPr>
        <p:spPr/>
        <p:txBody>
          <a:bodyPr>
            <a:normAutofit/>
          </a:bodyPr>
          <a:lstStyle/>
          <a:p>
            <a:r>
              <a:rPr lang="en-US" sz="3200"/>
              <a:t>Industry-led</a:t>
            </a:r>
          </a:p>
          <a:p>
            <a:r>
              <a:rPr lang="en-US" sz="3200"/>
              <a:t>Solutions-based</a:t>
            </a:r>
          </a:p>
          <a:p>
            <a:r>
              <a:rPr lang="en-US" sz="3200"/>
              <a:t>Detail-oriented</a:t>
            </a:r>
          </a:p>
          <a:p>
            <a:r>
              <a:rPr lang="en-US" sz="3200"/>
              <a:t>Continuously improving</a:t>
            </a:r>
          </a:p>
        </p:txBody>
      </p:sp>
    </p:spTree>
    <p:extLst>
      <p:ext uri="{BB962C8B-B14F-4D97-AF65-F5344CB8AC3E}">
        <p14:creationId xmlns:p14="http://schemas.microsoft.com/office/powerpoint/2010/main" val="10821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EDD32-89E9-4B3B-A417-3F76EBF0D0B4}"/>
              </a:ext>
            </a:extLst>
          </p:cNvPr>
          <p:cNvSpPr>
            <a:spLocks noGrp="1"/>
          </p:cNvSpPr>
          <p:nvPr>
            <p:ph type="title"/>
          </p:nvPr>
        </p:nvSpPr>
        <p:spPr>
          <a:xfrm>
            <a:off x="507868" y="119590"/>
            <a:ext cx="9152599" cy="1208314"/>
          </a:xfrm>
        </p:spPr>
        <p:txBody>
          <a:bodyPr/>
          <a:lstStyle/>
          <a:p>
            <a:r>
              <a:rPr lang="en-US"/>
              <a:t>Certified TN Pre-Apprenticeships</a:t>
            </a:r>
          </a:p>
        </p:txBody>
      </p:sp>
      <p:graphicFrame>
        <p:nvGraphicFramePr>
          <p:cNvPr id="4" name="Table 3">
            <a:extLst>
              <a:ext uri="{FF2B5EF4-FFF2-40B4-BE49-F238E27FC236}">
                <a16:creationId xmlns:a16="http://schemas.microsoft.com/office/drawing/2014/main" id="{1A560C7C-DFAE-4087-B5D5-4034BFB41569}"/>
              </a:ext>
            </a:extLst>
          </p:cNvPr>
          <p:cNvGraphicFramePr>
            <a:graphicFrameLocks noGrp="1"/>
          </p:cNvGraphicFramePr>
          <p:nvPr>
            <p:extLst>
              <p:ext uri="{D42A27DB-BD31-4B8C-83A1-F6EECF244321}">
                <p14:modId xmlns:p14="http://schemas.microsoft.com/office/powerpoint/2010/main" val="1968249929"/>
              </p:ext>
            </p:extLst>
          </p:nvPr>
        </p:nvGraphicFramePr>
        <p:xfrm>
          <a:off x="933451" y="1303870"/>
          <a:ext cx="9485308" cy="5317328"/>
        </p:xfrm>
        <a:graphic>
          <a:graphicData uri="http://schemas.openxmlformats.org/drawingml/2006/table">
            <a:tbl>
              <a:tblPr firstRow="1" bandRow="1">
                <a:tableStyleId>{21E4AEA4-8DFA-4A89-87EB-49C32662AFE0}</a:tableStyleId>
              </a:tblPr>
              <a:tblGrid>
                <a:gridCol w="2762249">
                  <a:extLst>
                    <a:ext uri="{9D8B030D-6E8A-4147-A177-3AD203B41FA5}">
                      <a16:colId xmlns:a16="http://schemas.microsoft.com/office/drawing/2014/main" val="2068551651"/>
                    </a:ext>
                  </a:extLst>
                </a:gridCol>
                <a:gridCol w="1647563">
                  <a:extLst>
                    <a:ext uri="{9D8B030D-6E8A-4147-A177-3AD203B41FA5}">
                      <a16:colId xmlns:a16="http://schemas.microsoft.com/office/drawing/2014/main" val="3699187"/>
                    </a:ext>
                  </a:extLst>
                </a:gridCol>
                <a:gridCol w="1615571">
                  <a:extLst>
                    <a:ext uri="{9D8B030D-6E8A-4147-A177-3AD203B41FA5}">
                      <a16:colId xmlns:a16="http://schemas.microsoft.com/office/drawing/2014/main" val="977832667"/>
                    </a:ext>
                  </a:extLst>
                </a:gridCol>
                <a:gridCol w="2027772">
                  <a:extLst>
                    <a:ext uri="{9D8B030D-6E8A-4147-A177-3AD203B41FA5}">
                      <a16:colId xmlns:a16="http://schemas.microsoft.com/office/drawing/2014/main" val="3301904925"/>
                    </a:ext>
                  </a:extLst>
                </a:gridCol>
                <a:gridCol w="1432153">
                  <a:extLst>
                    <a:ext uri="{9D8B030D-6E8A-4147-A177-3AD203B41FA5}">
                      <a16:colId xmlns:a16="http://schemas.microsoft.com/office/drawing/2014/main" val="276391134"/>
                    </a:ext>
                  </a:extLst>
                </a:gridCol>
              </a:tblGrid>
              <a:tr h="626320">
                <a:tc>
                  <a:txBody>
                    <a:bodyPr/>
                    <a:lstStyle/>
                    <a:p>
                      <a:pPr algn="ctr"/>
                      <a:r>
                        <a:rPr lang="en-US"/>
                        <a:t>Program Sponsor</a:t>
                      </a:r>
                      <a:endParaRPr lang="en-US">
                        <a:latin typeface="PermianSlabSerifTypeface" panose="02000000000000000000" pitchFamily="50" charset="0"/>
                      </a:endParaRPr>
                    </a:p>
                  </a:txBody>
                  <a:tcPr anchor="ctr"/>
                </a:tc>
                <a:tc>
                  <a:txBody>
                    <a:bodyPr/>
                    <a:lstStyle/>
                    <a:p>
                      <a:pPr algn="ctr"/>
                      <a:r>
                        <a:rPr lang="en-US"/>
                        <a:t>Employer</a:t>
                      </a:r>
                      <a:endParaRPr lang="en-US">
                        <a:latin typeface="PermianSlabSerifTypeface" panose="02000000000000000000" pitchFamily="50" charset="0"/>
                      </a:endParaRPr>
                    </a:p>
                  </a:txBody>
                  <a:tcPr anchor="ctr"/>
                </a:tc>
                <a:tc>
                  <a:txBody>
                    <a:bodyPr/>
                    <a:lstStyle/>
                    <a:p>
                      <a:pPr algn="ctr"/>
                      <a:r>
                        <a:rPr lang="en-US"/>
                        <a:t>RTI Provider</a:t>
                      </a:r>
                      <a:endParaRPr lang="en-US">
                        <a:latin typeface="PermianSlabSerifTypeface" panose="02000000000000000000" pitchFamily="50" charset="0"/>
                      </a:endParaRPr>
                    </a:p>
                  </a:txBody>
                  <a:tcPr anchor="ctr"/>
                </a:tc>
                <a:tc>
                  <a:txBody>
                    <a:bodyPr/>
                    <a:lstStyle/>
                    <a:p>
                      <a:pPr algn="ctr"/>
                      <a:r>
                        <a:rPr lang="en-US"/>
                        <a:t>Occupation</a:t>
                      </a:r>
                      <a:endParaRPr lang="en-US">
                        <a:latin typeface="PermianSlabSerifTypeface" panose="02000000000000000000" pitchFamily="50" charset="0"/>
                      </a:endParaRPr>
                    </a:p>
                  </a:txBody>
                  <a:tcPr anchor="ctr"/>
                </a:tc>
                <a:tc>
                  <a:txBody>
                    <a:bodyPr/>
                    <a:lstStyle/>
                    <a:p>
                      <a:pPr algn="ctr"/>
                      <a:r>
                        <a:rPr lang="en-US"/>
                        <a:t>Region</a:t>
                      </a:r>
                      <a:endParaRPr lang="en-US">
                        <a:latin typeface="PermianSlabSerifTypeface" panose="02000000000000000000" pitchFamily="50" charset="0"/>
                      </a:endParaRPr>
                    </a:p>
                  </a:txBody>
                  <a:tcPr anchor="ctr"/>
                </a:tc>
                <a:extLst>
                  <a:ext uri="{0D108BD9-81ED-4DB2-BD59-A6C34878D82A}">
                    <a16:rowId xmlns:a16="http://schemas.microsoft.com/office/drawing/2014/main" val="259724940"/>
                  </a:ext>
                </a:extLst>
              </a:tr>
              <a:tr h="3396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err="1"/>
                        <a:t>Amteck</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err="1"/>
                        <a:t>Amteck</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err="1"/>
                        <a:t>Amteck</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Electricians</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West</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012635164"/>
                  </a:ext>
                </a:extLst>
              </a:tr>
              <a:tr h="507021">
                <a:tc>
                  <a:txBody>
                    <a:bodyPr/>
                    <a:lstStyle/>
                    <a:p>
                      <a:pPr algn="ctr"/>
                      <a:r>
                        <a:rPr lang="en-US" sz="1400" kern="1200">
                          <a:solidFill>
                            <a:schemeClr val="dk1"/>
                          </a:solidFill>
                          <a:effectLst/>
                        </a:rPr>
                        <a:t>Persevere</a:t>
                      </a:r>
                    </a:p>
                  </a:txBody>
                  <a:tcPr anchor="ctr"/>
                </a:tc>
                <a:tc>
                  <a:txBody>
                    <a:bodyPr/>
                    <a:lstStyle/>
                    <a:p>
                      <a:pPr algn="ctr"/>
                      <a:r>
                        <a:rPr lang="en-US" sz="1400" dirty="0"/>
                        <a:t>Banyan </a:t>
                      </a:r>
                      <a:r>
                        <a:rPr lang="en-US" sz="1400"/>
                        <a:t>Labs </a:t>
                      </a:r>
                      <a:endParaRPr lang="en-US" sz="1400" dirty="0"/>
                    </a:p>
                  </a:txBody>
                  <a:tcPr anchor="ctr"/>
                </a:tc>
                <a:tc>
                  <a:txBody>
                    <a:bodyPr/>
                    <a:lstStyle/>
                    <a:p>
                      <a:pPr algn="ctr"/>
                      <a:r>
                        <a:rPr lang="en-US" sz="1400"/>
                        <a:t>Persevere </a:t>
                      </a:r>
                    </a:p>
                  </a:txBody>
                  <a:tcPr anchor="ctr"/>
                </a:tc>
                <a:tc>
                  <a:txBody>
                    <a:bodyPr/>
                    <a:lstStyle/>
                    <a:p>
                      <a:pPr algn="ctr"/>
                      <a:r>
                        <a:rPr lang="en-US" sz="1400" dirty="0"/>
                        <a:t>Jr. Software </a:t>
                      </a:r>
                      <a:r>
                        <a:rPr lang="en-US" sz="1400"/>
                        <a:t>Developer </a:t>
                      </a:r>
                      <a:endParaRPr lang="en-US" sz="1400" dirty="0"/>
                    </a:p>
                  </a:txBody>
                  <a:tcPr anchor="ctr"/>
                </a:tc>
                <a:tc>
                  <a:txBody>
                    <a:bodyPr/>
                    <a:lstStyle/>
                    <a:p>
                      <a:pPr algn="ctr"/>
                      <a:r>
                        <a:rPr lang="en-US" sz="1400"/>
                        <a:t>West</a:t>
                      </a:r>
                    </a:p>
                    <a:p>
                      <a:pPr algn="ct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551252138"/>
                  </a:ext>
                </a:extLst>
              </a:tr>
              <a:tr h="507021">
                <a:tc>
                  <a:txBody>
                    <a:bodyPr/>
                    <a:lstStyle/>
                    <a:p>
                      <a:pPr algn="ctr"/>
                      <a:r>
                        <a:rPr lang="en-US" sz="1400" kern="1200">
                          <a:solidFill>
                            <a:schemeClr val="dk1"/>
                          </a:solidFill>
                          <a:effectLst/>
                        </a:rPr>
                        <a:t>Rural Health Association </a:t>
                      </a:r>
                    </a:p>
                  </a:txBody>
                  <a:tcPr anchor="ctr"/>
                </a:tc>
                <a:tc>
                  <a:txBody>
                    <a:bodyPr/>
                    <a:lstStyle/>
                    <a:p>
                      <a:pPr algn="ctr"/>
                      <a:r>
                        <a:rPr lang="en-US" sz="1400" dirty="0"/>
                        <a:t>West TN </a:t>
                      </a:r>
                      <a:r>
                        <a:rPr lang="en-US" sz="1400"/>
                        <a:t>Healthcare</a:t>
                      </a:r>
                      <a:endParaRPr lang="en-US" sz="1400" dirty="0"/>
                    </a:p>
                  </a:txBody>
                  <a:tcPr anchor="ctr"/>
                </a:tc>
                <a:tc>
                  <a:txBody>
                    <a:bodyPr/>
                    <a:lstStyle/>
                    <a:p>
                      <a:pPr algn="ctr"/>
                      <a:r>
                        <a:rPr lang="en-US" sz="1400"/>
                        <a:t>Rural Health</a:t>
                      </a:r>
                    </a:p>
                  </a:txBody>
                  <a:tcPr anchor="ctr"/>
                </a:tc>
                <a:tc>
                  <a:txBody>
                    <a:bodyPr/>
                    <a:lstStyle/>
                    <a:p>
                      <a:pPr algn="ctr"/>
                      <a:r>
                        <a:rPr lang="en-US" sz="1400"/>
                        <a:t>Nurse Aide</a:t>
                      </a:r>
                    </a:p>
                  </a:txBody>
                  <a:tcPr anchor="ctr"/>
                </a:tc>
                <a:tc>
                  <a:txBody>
                    <a:bodyPr/>
                    <a:lstStyle/>
                    <a:p>
                      <a:pPr algn="ctr"/>
                      <a:r>
                        <a:rPr lang="en-US" sz="1400"/>
                        <a:t>West</a:t>
                      </a:r>
                      <a:endParaRPr lang="en-US"/>
                    </a:p>
                  </a:txBody>
                  <a:tcPr anchor="ctr"/>
                </a:tc>
                <a:extLst>
                  <a:ext uri="{0D108BD9-81ED-4DB2-BD59-A6C34878D82A}">
                    <a16:rowId xmlns:a16="http://schemas.microsoft.com/office/drawing/2014/main" val="625571901"/>
                  </a:ext>
                </a:extLst>
              </a:tr>
              <a:tr h="715794">
                <a:tc>
                  <a:txBody>
                    <a:bodyPr/>
                    <a:lstStyle/>
                    <a:p>
                      <a:pPr algn="ctr"/>
                      <a:r>
                        <a:rPr lang="en-US" sz="1400" kern="1200">
                          <a:solidFill>
                            <a:schemeClr val="dk1"/>
                          </a:solidFill>
                          <a:effectLst/>
                        </a:rPr>
                        <a:t>Putnam County Adult Education</a:t>
                      </a:r>
                      <a:endParaRPr lang="en-US" sz="1400" kern="1200">
                        <a:solidFill>
                          <a:schemeClr val="dk1"/>
                        </a:solidFill>
                        <a:effectLst/>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TLD Logistic Services</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Putnam County AE</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Truck Driving</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Middle</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473664126"/>
                  </a:ext>
                </a:extLst>
              </a:tr>
              <a:tr h="537733">
                <a:tc>
                  <a:txBody>
                    <a:bodyPr/>
                    <a:lstStyle/>
                    <a:p>
                      <a:pPr lvl="0" algn="ctr">
                        <a:buNone/>
                      </a:pPr>
                      <a:r>
                        <a:rPr lang="en-US" sz="1400" b="0" i="0" u="none" strike="noStrike" kern="1200" noProof="0">
                          <a:solidFill>
                            <a:schemeClr val="dk1"/>
                          </a:solidFill>
                          <a:effectLst/>
                          <a:latin typeface="Open Sans"/>
                        </a:rPr>
                        <a:t>Mt. Pleasant High School</a:t>
                      </a:r>
                      <a:endParaRPr lang="en-US" sz="1400" kern="1200">
                        <a:solidFill>
                          <a:schemeClr val="dk1"/>
                        </a:solidFill>
                        <a:effectLst/>
                      </a:endParaRPr>
                    </a:p>
                  </a:txBody>
                  <a:tcPr anchor="ctr"/>
                </a:tc>
                <a:tc>
                  <a:txBody>
                    <a:bodyPr/>
                    <a:lstStyle/>
                    <a:p>
                      <a:pPr lvl="0" algn="ctr">
                        <a:buNone/>
                      </a:pPr>
                      <a:r>
                        <a:rPr lang="en-US" sz="1400" b="0" i="0" u="none" strike="noStrike" noProof="0">
                          <a:latin typeface="Open Sans"/>
                        </a:rPr>
                        <a:t>Lee Company </a:t>
                      </a:r>
                      <a:endParaRPr lang="en-US" sz="1400"/>
                    </a:p>
                  </a:txBody>
                  <a:tcPr anchor="ctr"/>
                </a:tc>
                <a:tc>
                  <a:txBody>
                    <a:bodyPr/>
                    <a:lstStyle/>
                    <a:p>
                      <a:pPr lvl="0" algn="ctr">
                        <a:buNone/>
                      </a:pPr>
                      <a:r>
                        <a:rPr lang="en-US" sz="1400" b="0" i="0" u="none" strike="noStrike" noProof="0" dirty="0">
                          <a:latin typeface="Open Sans"/>
                        </a:rPr>
                        <a:t>Mt. Pleasant </a:t>
                      </a:r>
                      <a:r>
                        <a:rPr lang="en-US" sz="1400" b="0" i="0" u="none" strike="noStrike" noProof="0">
                          <a:latin typeface="Open Sans"/>
                        </a:rPr>
                        <a:t>High School</a:t>
                      </a:r>
                      <a:endParaRPr lang="en-US" sz="1400"/>
                    </a:p>
                  </a:txBody>
                  <a:tcPr anchor="ctr"/>
                </a:tc>
                <a:tc>
                  <a:txBody>
                    <a:bodyPr/>
                    <a:lstStyle/>
                    <a:p>
                      <a:pPr lvl="0" algn="ctr">
                        <a:buNone/>
                      </a:pPr>
                      <a:r>
                        <a:rPr lang="en-US" sz="1400" b="0" i="0" u="none" strike="noStrike" noProof="0">
                          <a:latin typeface="Open Sans"/>
                        </a:rPr>
                        <a:t>Construction </a:t>
                      </a:r>
                      <a:endParaRPr lang="en-US" sz="1400"/>
                    </a:p>
                  </a:txBody>
                  <a:tcPr anchor="ctr"/>
                </a:tc>
                <a:tc>
                  <a:txBody>
                    <a:bodyPr/>
                    <a:lstStyle/>
                    <a:p>
                      <a:pPr lvl="0" algn="ctr">
                        <a:buNone/>
                      </a:pPr>
                      <a:r>
                        <a:rPr lang="en-US" sz="1400" b="0" i="0" u="none" strike="noStrike" noProof="0">
                          <a:latin typeface="Open Sans"/>
                        </a:rPr>
                        <a:t>Middle</a:t>
                      </a:r>
                      <a:endParaRPr lang="en-US" sz="1400"/>
                    </a:p>
                  </a:txBody>
                  <a:tcPr anchor="ctr"/>
                </a:tc>
                <a:extLst>
                  <a:ext uri="{0D108BD9-81ED-4DB2-BD59-A6C34878D82A}">
                    <a16:rowId xmlns:a16="http://schemas.microsoft.com/office/drawing/2014/main" val="4251223454"/>
                  </a:ext>
                </a:extLst>
              </a:tr>
              <a:tr h="507021">
                <a:tc>
                  <a:txBody>
                    <a:bodyPr/>
                    <a:lstStyle/>
                    <a:p>
                      <a:pPr algn="ctr"/>
                      <a:r>
                        <a:rPr lang="en-US" sz="1400" kern="1200">
                          <a:solidFill>
                            <a:schemeClr val="dk1"/>
                          </a:solidFill>
                          <a:effectLst/>
                        </a:rPr>
                        <a:t>TCAT Crossville</a:t>
                      </a:r>
                      <a:endParaRPr lang="en-US" sz="1400" kern="1200">
                        <a:solidFill>
                          <a:schemeClr val="dk1"/>
                        </a:solidFill>
                        <a:effectLst/>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TLD Logistic Services</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TCAT Crossville</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algn="ctr"/>
                      <a:r>
                        <a:rPr lang="en-US" sz="1400"/>
                        <a:t>Truck Driving</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tc>
                  <a:txBody>
                    <a:bodyPr/>
                    <a:lstStyle/>
                    <a:p>
                      <a:pPr lvl="0" algn="ctr">
                        <a:lnSpc>
                          <a:spcPct val="100000"/>
                        </a:lnSpc>
                        <a:spcBef>
                          <a:spcPts val="0"/>
                        </a:spcBef>
                        <a:spcAft>
                          <a:spcPts val="0"/>
                        </a:spcAft>
                        <a:buNone/>
                      </a:pPr>
                      <a:r>
                        <a:rPr lang="en-US" sz="1400" b="0" i="0" u="none" strike="noStrike" noProof="0">
                          <a:latin typeface="Open Sans"/>
                        </a:rPr>
                        <a:t>Middle</a:t>
                      </a:r>
                    </a:p>
                  </a:txBody>
                  <a:tcPr anchor="ctr"/>
                </a:tc>
                <a:extLst>
                  <a:ext uri="{0D108BD9-81ED-4DB2-BD59-A6C34878D82A}">
                    <a16:rowId xmlns:a16="http://schemas.microsoft.com/office/drawing/2014/main" val="3994141680"/>
                  </a:ext>
                </a:extLst>
              </a:tr>
              <a:tr h="507021">
                <a:tc>
                  <a:txBody>
                    <a:bodyPr/>
                    <a:lstStyle/>
                    <a:p>
                      <a:pPr lvl="0" algn="ctr">
                        <a:buNone/>
                      </a:pPr>
                      <a:r>
                        <a:rPr lang="en-US" sz="1400" b="0" i="0" u="none" strike="noStrike" kern="1200" noProof="0">
                          <a:solidFill>
                            <a:schemeClr val="dk1"/>
                          </a:solidFill>
                          <a:effectLst/>
                          <a:latin typeface="Open Sans"/>
                        </a:rPr>
                        <a:t>Adult Education</a:t>
                      </a:r>
                      <a:endParaRPr lang="en-US" sz="1400" kern="1200">
                        <a:solidFill>
                          <a:schemeClr val="dk1"/>
                        </a:solidFill>
                        <a:effectLst/>
                      </a:endParaRPr>
                    </a:p>
                  </a:txBody>
                  <a:tcPr anchor="ctr"/>
                </a:tc>
                <a:tc>
                  <a:txBody>
                    <a:bodyPr/>
                    <a:lstStyle/>
                    <a:p>
                      <a:pPr lvl="0" algn="ctr">
                        <a:buNone/>
                      </a:pPr>
                      <a:r>
                        <a:rPr lang="en-US" sz="1400" b="0" i="0" u="none" strike="noStrike" noProof="0">
                          <a:latin typeface="Open Sans"/>
                        </a:rPr>
                        <a:t>FirePro</a:t>
                      </a:r>
                      <a:endParaRPr lang="en-US" sz="1400"/>
                    </a:p>
                  </a:txBody>
                  <a:tcPr anchor="ctr"/>
                </a:tc>
                <a:tc>
                  <a:txBody>
                    <a:bodyPr/>
                    <a:lstStyle/>
                    <a:p>
                      <a:pPr lvl="0" algn="ctr">
                        <a:buNone/>
                      </a:pPr>
                      <a:r>
                        <a:rPr lang="en-US" sz="1400" b="0" i="0" u="none" strike="noStrike" noProof="0">
                          <a:latin typeface="Open Sans"/>
                        </a:rPr>
                        <a:t>FirePro</a:t>
                      </a:r>
                      <a:endParaRPr lang="en-US" sz="1400"/>
                    </a:p>
                  </a:txBody>
                  <a:tcPr anchor="ctr"/>
                </a:tc>
                <a:tc>
                  <a:txBody>
                    <a:bodyPr/>
                    <a:lstStyle/>
                    <a:p>
                      <a:pPr lvl="0" algn="ctr">
                        <a:buNone/>
                      </a:pPr>
                      <a:r>
                        <a:rPr lang="en-US" sz="1400" b="0" i="0" u="none" strike="noStrike" noProof="0">
                          <a:latin typeface="Open Sans"/>
                        </a:rPr>
                        <a:t>Pipefitter</a:t>
                      </a:r>
                      <a:endParaRPr lang="en-US" sz="1400"/>
                    </a:p>
                  </a:txBody>
                  <a:tcPr anchor="ctr"/>
                </a:tc>
                <a:tc>
                  <a:txBody>
                    <a:bodyPr/>
                    <a:lstStyle/>
                    <a:p>
                      <a:pPr algn="ctr"/>
                      <a:r>
                        <a:rPr lang="en-US" sz="1400"/>
                        <a:t>Middle</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44894407"/>
                  </a:ext>
                </a:extLst>
              </a:tr>
              <a:tr h="487680">
                <a:tc>
                  <a:txBody>
                    <a:bodyPr/>
                    <a:lstStyle/>
                    <a:p>
                      <a:pPr lvl="0" algn="ctr">
                        <a:buNone/>
                      </a:pPr>
                      <a:r>
                        <a:rPr lang="en-US" sz="1400" b="0" i="0" u="none" strike="noStrike" kern="1200" noProof="0" dirty="0">
                          <a:solidFill>
                            <a:schemeClr val="dk1"/>
                          </a:solidFill>
                          <a:effectLst/>
                          <a:latin typeface="Open Sans"/>
                        </a:rPr>
                        <a:t>Northeast State </a:t>
                      </a:r>
                      <a:r>
                        <a:rPr lang="en-US" sz="1400" b="0" i="0" u="none" strike="noStrike" kern="1200" noProof="0">
                          <a:solidFill>
                            <a:schemeClr val="dk1"/>
                          </a:solidFill>
                          <a:effectLst/>
                          <a:latin typeface="Open Sans"/>
                        </a:rPr>
                        <a:t>Community College </a:t>
                      </a:r>
                      <a:endParaRPr lang="en-US" sz="1400" kern="1200">
                        <a:solidFill>
                          <a:schemeClr val="dk1"/>
                        </a:solidFill>
                        <a:effectLst/>
                      </a:endParaRPr>
                    </a:p>
                  </a:txBody>
                  <a:tcPr anchor="ctr"/>
                </a:tc>
                <a:tc>
                  <a:txBody>
                    <a:bodyPr/>
                    <a:lstStyle/>
                    <a:p>
                      <a:pPr lvl="0" algn="ctr">
                        <a:lnSpc>
                          <a:spcPct val="100000"/>
                        </a:lnSpc>
                        <a:spcBef>
                          <a:spcPts val="0"/>
                        </a:spcBef>
                        <a:spcAft>
                          <a:spcPts val="0"/>
                        </a:spcAft>
                        <a:buNone/>
                      </a:pPr>
                      <a:r>
                        <a:rPr lang="en-US" sz="1400" b="0" i="0" u="none" strike="noStrike" noProof="0">
                          <a:latin typeface="Open Sans"/>
                        </a:rPr>
                        <a:t> J.A. Street</a:t>
                      </a:r>
                    </a:p>
                  </a:txBody>
                  <a:tcPr anchor="ctr"/>
                </a:tc>
                <a:tc>
                  <a:txBody>
                    <a:bodyPr/>
                    <a:lstStyle/>
                    <a:p>
                      <a:pPr lvl="0" algn="ctr">
                        <a:buNone/>
                      </a:pPr>
                      <a:r>
                        <a:rPr lang="en-US" sz="1400" b="0" i="0" u="none" strike="noStrike" noProof="0" dirty="0">
                          <a:latin typeface="Open Sans"/>
                        </a:rPr>
                        <a:t>Tennessee High </a:t>
                      </a:r>
                      <a:r>
                        <a:rPr lang="en-US" sz="1400" b="0" i="0" u="none" strike="noStrike" noProof="0">
                          <a:latin typeface="Open Sans"/>
                        </a:rPr>
                        <a:t>School</a:t>
                      </a:r>
                      <a:endParaRPr lang="en-US" sz="1400"/>
                    </a:p>
                  </a:txBody>
                  <a:tcPr anchor="ctr"/>
                </a:tc>
                <a:tc>
                  <a:txBody>
                    <a:bodyPr/>
                    <a:lstStyle/>
                    <a:p>
                      <a:pPr lvl="0" algn="ctr">
                        <a:buNone/>
                      </a:pPr>
                      <a:r>
                        <a:rPr lang="en-US" sz="1400" b="0" i="0" u="none" strike="noStrike" noProof="0">
                          <a:latin typeface="Open Sans"/>
                        </a:rPr>
                        <a:t>Construction</a:t>
                      </a:r>
                      <a:endParaRPr lang="en-US" sz="1400"/>
                    </a:p>
                  </a:txBody>
                  <a:tcPr anchor="ctr"/>
                </a:tc>
                <a:tc>
                  <a:txBody>
                    <a:bodyPr/>
                    <a:lstStyle/>
                    <a:p>
                      <a:pPr algn="ctr"/>
                      <a:r>
                        <a:rPr lang="en-US" sz="1400"/>
                        <a:t>East</a:t>
                      </a:r>
                      <a:endParaRPr lang="en-US" sz="1400">
                        <a:latin typeface="PermianSlabSerifTypeface" panose="02000000000000000000" pitchFamily="50"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17135424"/>
                  </a:ext>
                </a:extLst>
              </a:tr>
              <a:tr h="509933">
                <a:tc>
                  <a:txBody>
                    <a:bodyPr/>
                    <a:lstStyle/>
                    <a:p>
                      <a:pPr lvl="0" algn="ctr">
                        <a:lnSpc>
                          <a:spcPct val="100000"/>
                        </a:lnSpc>
                        <a:spcBef>
                          <a:spcPts val="0"/>
                        </a:spcBef>
                        <a:spcAft>
                          <a:spcPts val="0"/>
                        </a:spcAft>
                        <a:buNone/>
                      </a:pPr>
                      <a:r>
                        <a:rPr lang="en-US" sz="1400" b="0" i="0" u="none" strike="noStrike" kern="1200" noProof="0">
                          <a:solidFill>
                            <a:schemeClr val="dk1"/>
                          </a:solidFill>
                          <a:effectLst/>
                          <a:latin typeface="Open Sans"/>
                        </a:rPr>
                        <a:t>TCAT Knoxville Adult Education</a:t>
                      </a:r>
                      <a:endParaRPr lang="en-US" sz="1400" b="0" i="0" u="none" strike="noStrike" kern="1200" noProof="0">
                        <a:effectLst/>
                        <a:latin typeface="Open Sans"/>
                      </a:endParaRPr>
                    </a:p>
                  </a:txBody>
                  <a:tcPr anchor="ctr"/>
                </a:tc>
                <a:tc>
                  <a:txBody>
                    <a:bodyPr/>
                    <a:lstStyle/>
                    <a:p>
                      <a:pPr lvl="0" algn="ctr">
                        <a:buNone/>
                      </a:pPr>
                      <a:r>
                        <a:rPr lang="en-US" sz="1400" b="0" i="0" u="none" strike="noStrike" noProof="0">
                          <a:latin typeface="Open Sans"/>
                        </a:rPr>
                        <a:t>University of TN Facilities</a:t>
                      </a:r>
                      <a:endParaRPr lang="en-US"/>
                    </a:p>
                  </a:txBody>
                  <a:tcPr anchor="ctr"/>
                </a:tc>
                <a:tc>
                  <a:txBody>
                    <a:bodyPr/>
                    <a:lstStyle/>
                    <a:p>
                      <a:pPr lvl="0" algn="ctr">
                        <a:buNone/>
                      </a:pPr>
                      <a:r>
                        <a:rPr lang="en-US" sz="1400" b="0" i="0" u="none" strike="noStrike" noProof="0">
                          <a:latin typeface="Open Sans"/>
                        </a:rPr>
                        <a:t>TCAT Knoxville</a:t>
                      </a:r>
                      <a:endParaRPr lang="en-US"/>
                    </a:p>
                  </a:txBody>
                  <a:tcPr anchor="ctr"/>
                </a:tc>
                <a:tc>
                  <a:txBody>
                    <a:bodyPr/>
                    <a:lstStyle/>
                    <a:p>
                      <a:pPr lvl="0" algn="ctr">
                        <a:buNone/>
                      </a:pPr>
                      <a:r>
                        <a:rPr lang="en-US" sz="1400" b="0" i="0" u="none" strike="noStrike" noProof="0">
                          <a:latin typeface="Open Sans"/>
                        </a:rPr>
                        <a:t>Custodial Technician</a:t>
                      </a:r>
                      <a:endParaRPr lang="en-US"/>
                    </a:p>
                  </a:txBody>
                  <a:tcPr anchor="ctr"/>
                </a:tc>
                <a:tc>
                  <a:txBody>
                    <a:bodyPr/>
                    <a:lstStyle/>
                    <a:p>
                      <a:pPr lvl="0" algn="ctr">
                        <a:buNone/>
                      </a:pPr>
                      <a:r>
                        <a:rPr lang="en-US" sz="1400" b="0" i="0" u="none" strike="noStrike" noProof="0">
                          <a:latin typeface="Open Sans"/>
                        </a:rPr>
                        <a:t>East</a:t>
                      </a:r>
                      <a:endParaRPr lang="en-US"/>
                    </a:p>
                  </a:txBody>
                  <a:tcPr anchor="ctr"/>
                </a:tc>
                <a:extLst>
                  <a:ext uri="{0D108BD9-81ED-4DB2-BD59-A6C34878D82A}">
                    <a16:rowId xmlns:a16="http://schemas.microsoft.com/office/drawing/2014/main" val="3259547641"/>
                  </a:ext>
                </a:extLst>
              </a:tr>
            </a:tbl>
          </a:graphicData>
        </a:graphic>
      </p:graphicFrame>
    </p:spTree>
    <p:extLst>
      <p:ext uri="{BB962C8B-B14F-4D97-AF65-F5344CB8AC3E}">
        <p14:creationId xmlns:p14="http://schemas.microsoft.com/office/powerpoint/2010/main" val="144145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76" y="3422272"/>
            <a:ext cx="6678816" cy="1695492"/>
          </a:xfrm>
        </p:spPr>
        <p:txBody>
          <a:bodyPr>
            <a:noAutofit/>
          </a:bodyPr>
          <a:lstStyle/>
          <a:p>
            <a:r>
              <a:rPr lang="en-US" sz="4400"/>
              <a:t>Starting a Pre-Apprenticeship Program</a:t>
            </a:r>
          </a:p>
        </p:txBody>
      </p:sp>
    </p:spTree>
    <p:extLst>
      <p:ext uri="{BB962C8B-B14F-4D97-AF65-F5344CB8AC3E}">
        <p14:creationId xmlns:p14="http://schemas.microsoft.com/office/powerpoint/2010/main" val="45926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E10C20-1B40-473B-A132-9F6C048C0D49}"/>
              </a:ext>
            </a:extLst>
          </p:cNvPr>
          <p:cNvSpPr>
            <a:spLocks noGrp="1"/>
          </p:cNvSpPr>
          <p:nvPr>
            <p:ph type="title"/>
          </p:nvPr>
        </p:nvSpPr>
        <p:spPr/>
        <p:txBody>
          <a:bodyPr/>
          <a:lstStyle/>
          <a:p>
            <a:r>
              <a:rPr lang="en-US"/>
              <a:t>Framework</a:t>
            </a:r>
          </a:p>
        </p:txBody>
      </p:sp>
      <p:pic>
        <p:nvPicPr>
          <p:cNvPr id="4" name="Picture 3">
            <a:extLst>
              <a:ext uri="{FF2B5EF4-FFF2-40B4-BE49-F238E27FC236}">
                <a16:creationId xmlns:a16="http://schemas.microsoft.com/office/drawing/2014/main" id="{CBECCC5C-15D8-4EDA-BF5B-157A0CDDDC54}"/>
              </a:ext>
            </a:extLst>
          </p:cNvPr>
          <p:cNvPicPr>
            <a:picLocks noChangeAspect="1"/>
          </p:cNvPicPr>
          <p:nvPr/>
        </p:nvPicPr>
        <p:blipFill rotWithShape="1">
          <a:blip r:embed="rId3"/>
          <a:srcRect l="52725" t="15612"/>
          <a:stretch/>
        </p:blipFill>
        <p:spPr>
          <a:xfrm>
            <a:off x="5667268" y="2000250"/>
            <a:ext cx="4372406" cy="3950444"/>
          </a:xfrm>
          <a:prstGeom prst="rect">
            <a:avLst/>
          </a:prstGeom>
        </p:spPr>
      </p:pic>
      <p:pic>
        <p:nvPicPr>
          <p:cNvPr id="5" name="Picture 4">
            <a:extLst>
              <a:ext uri="{FF2B5EF4-FFF2-40B4-BE49-F238E27FC236}">
                <a16:creationId xmlns:a16="http://schemas.microsoft.com/office/drawing/2014/main" id="{C84B0F37-78E6-419B-9C9F-D965097815A4}"/>
              </a:ext>
            </a:extLst>
          </p:cNvPr>
          <p:cNvPicPr>
            <a:picLocks noChangeAspect="1"/>
          </p:cNvPicPr>
          <p:nvPr/>
        </p:nvPicPr>
        <p:blipFill rotWithShape="1">
          <a:blip r:embed="rId3"/>
          <a:srcRect l="1131" t="15612" r="46867"/>
          <a:stretch/>
        </p:blipFill>
        <p:spPr>
          <a:xfrm>
            <a:off x="890286" y="2000250"/>
            <a:ext cx="4809639" cy="3950444"/>
          </a:xfrm>
          <a:prstGeom prst="rect">
            <a:avLst/>
          </a:prstGeom>
        </p:spPr>
      </p:pic>
    </p:spTree>
    <p:extLst>
      <p:ext uri="{BB962C8B-B14F-4D97-AF65-F5344CB8AC3E}">
        <p14:creationId xmlns:p14="http://schemas.microsoft.com/office/powerpoint/2010/main" val="2504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4249" y="671423"/>
            <a:ext cx="1371241" cy="814477"/>
          </a:xfrm>
        </p:spPr>
        <p:txBody>
          <a:bodyPr vert="horz" lIns="91440" tIns="45720" rIns="91440" bIns="45720" rtlCol="0" anchor="t">
            <a:noAutofit/>
          </a:bodyPr>
          <a:lstStyle/>
          <a:p>
            <a:r>
              <a:rPr lang="en-US" sz="3200" dirty="0"/>
              <a:t>Who?</a:t>
            </a:r>
            <a:endParaRPr lang="en-US" dirty="0"/>
          </a:p>
        </p:txBody>
      </p:sp>
      <p:sp>
        <p:nvSpPr>
          <p:cNvPr id="3" name="Text Placeholder 2"/>
          <p:cNvSpPr>
            <a:spLocks noGrp="1"/>
          </p:cNvSpPr>
          <p:nvPr>
            <p:ph type="body" sz="quarter" idx="11"/>
          </p:nvPr>
        </p:nvSpPr>
        <p:spPr>
          <a:xfrm>
            <a:off x="344249" y="1865733"/>
            <a:ext cx="1529350" cy="800100"/>
          </a:xfrm>
        </p:spPr>
        <p:txBody>
          <a:bodyPr vert="horz" lIns="91440" tIns="45720" rIns="91440" bIns="45720" rtlCol="0" anchor="t">
            <a:noAutofit/>
          </a:bodyPr>
          <a:lstStyle/>
          <a:p>
            <a:r>
              <a:rPr lang="en-US" sz="3200" dirty="0"/>
              <a:t>What?</a:t>
            </a:r>
            <a:endParaRPr lang="en-US" dirty="0"/>
          </a:p>
        </p:txBody>
      </p:sp>
      <p:sp>
        <p:nvSpPr>
          <p:cNvPr id="4" name="Text Placeholder 3"/>
          <p:cNvSpPr>
            <a:spLocks noGrp="1"/>
          </p:cNvSpPr>
          <p:nvPr>
            <p:ph type="body" sz="quarter" idx="12"/>
          </p:nvPr>
        </p:nvSpPr>
        <p:spPr>
          <a:xfrm>
            <a:off x="344249" y="2844802"/>
            <a:ext cx="1831196" cy="800100"/>
          </a:xfrm>
        </p:spPr>
        <p:txBody>
          <a:bodyPr vert="horz" lIns="91440" tIns="45720" rIns="91440" bIns="45720" rtlCol="0" anchor="t">
            <a:noAutofit/>
          </a:bodyPr>
          <a:lstStyle/>
          <a:p>
            <a:r>
              <a:rPr lang="en-US" sz="3200" dirty="0"/>
              <a:t>Where?</a:t>
            </a:r>
            <a:endParaRPr lang="en-US" dirty="0"/>
          </a:p>
        </p:txBody>
      </p:sp>
      <p:sp>
        <p:nvSpPr>
          <p:cNvPr id="5" name="Text Placeholder 4"/>
          <p:cNvSpPr>
            <a:spLocks noGrp="1"/>
          </p:cNvSpPr>
          <p:nvPr>
            <p:ph type="body" sz="quarter" idx="13"/>
          </p:nvPr>
        </p:nvSpPr>
        <p:spPr>
          <a:xfrm>
            <a:off x="344249" y="3924303"/>
            <a:ext cx="2046800" cy="800100"/>
          </a:xfrm>
        </p:spPr>
        <p:txBody>
          <a:bodyPr vert="horz" lIns="91440" tIns="45720" rIns="91440" bIns="45720" rtlCol="0" anchor="t">
            <a:noAutofit/>
          </a:bodyPr>
          <a:lstStyle/>
          <a:p>
            <a:r>
              <a:rPr lang="en-US" sz="3200" dirty="0"/>
              <a:t>How?</a:t>
            </a:r>
            <a:endParaRPr lang="en-US" dirty="0"/>
          </a:p>
        </p:txBody>
      </p:sp>
      <p:sp>
        <p:nvSpPr>
          <p:cNvPr id="6" name="Text Placeholder 5"/>
          <p:cNvSpPr>
            <a:spLocks noGrp="1"/>
          </p:cNvSpPr>
          <p:nvPr>
            <p:ph type="body" sz="quarter" idx="14"/>
          </p:nvPr>
        </p:nvSpPr>
        <p:spPr>
          <a:xfrm>
            <a:off x="344249" y="5003804"/>
            <a:ext cx="2046800" cy="800100"/>
          </a:xfrm>
        </p:spPr>
        <p:txBody>
          <a:bodyPr vert="horz" lIns="91440" tIns="45720" rIns="91440" bIns="45720" rtlCol="0" anchor="t">
            <a:noAutofit/>
          </a:bodyPr>
          <a:lstStyle/>
          <a:p>
            <a:r>
              <a:rPr lang="en-US" sz="3200" dirty="0"/>
              <a:t>When?</a:t>
            </a:r>
            <a:endParaRPr lang="en-US" dirty="0"/>
          </a:p>
          <a:p>
            <a:endParaRPr lang="en-US"/>
          </a:p>
        </p:txBody>
      </p:sp>
      <p:sp>
        <p:nvSpPr>
          <p:cNvPr id="7" name="Text Placeholder 6"/>
          <p:cNvSpPr>
            <a:spLocks noGrp="1"/>
          </p:cNvSpPr>
          <p:nvPr>
            <p:ph type="body" sz="quarter" idx="15"/>
          </p:nvPr>
        </p:nvSpPr>
        <p:spPr>
          <a:xfrm>
            <a:off x="3983177" y="1545167"/>
            <a:ext cx="5646013" cy="681566"/>
          </a:xfrm>
        </p:spPr>
        <p:txBody>
          <a:bodyPr/>
          <a:lstStyle/>
          <a:p>
            <a:r>
              <a:rPr lang="en-US"/>
              <a:t>Who is in charge of entry-level staffing in your organization? </a:t>
            </a:r>
          </a:p>
        </p:txBody>
      </p:sp>
      <p:sp>
        <p:nvSpPr>
          <p:cNvPr id="8" name="Text Placeholder 7"/>
          <p:cNvSpPr>
            <a:spLocks noGrp="1"/>
          </p:cNvSpPr>
          <p:nvPr>
            <p:ph type="body" sz="quarter" idx="16"/>
          </p:nvPr>
        </p:nvSpPr>
        <p:spPr>
          <a:xfrm>
            <a:off x="3983178" y="2315634"/>
            <a:ext cx="5646014" cy="681566"/>
          </a:xfrm>
        </p:spPr>
        <p:txBody>
          <a:bodyPr/>
          <a:lstStyle/>
          <a:p>
            <a:r>
              <a:rPr lang="en-US"/>
              <a:t>What are the biggest skills gaps in your current apprentices?</a:t>
            </a:r>
          </a:p>
        </p:txBody>
      </p:sp>
      <p:sp>
        <p:nvSpPr>
          <p:cNvPr id="9" name="Text Placeholder 8"/>
          <p:cNvSpPr>
            <a:spLocks noGrp="1"/>
          </p:cNvSpPr>
          <p:nvPr>
            <p:ph type="body" sz="quarter" idx="17"/>
          </p:nvPr>
        </p:nvSpPr>
        <p:spPr>
          <a:xfrm>
            <a:off x="3983178" y="3086101"/>
            <a:ext cx="5646012" cy="681566"/>
          </a:xfrm>
        </p:spPr>
        <p:txBody>
          <a:bodyPr/>
          <a:lstStyle/>
          <a:p>
            <a:r>
              <a:rPr lang="en-US"/>
              <a:t>Where are you currently sourcing talent for your registered apprenticeship program?</a:t>
            </a:r>
          </a:p>
        </p:txBody>
      </p:sp>
      <p:sp>
        <p:nvSpPr>
          <p:cNvPr id="10" name="Text Placeholder 9"/>
          <p:cNvSpPr>
            <a:spLocks noGrp="1"/>
          </p:cNvSpPr>
          <p:nvPr>
            <p:ph type="body" sz="quarter" idx="18"/>
          </p:nvPr>
        </p:nvSpPr>
        <p:spPr>
          <a:xfrm>
            <a:off x="3983178" y="3924303"/>
            <a:ext cx="5646012" cy="681566"/>
          </a:xfrm>
        </p:spPr>
        <p:txBody>
          <a:bodyPr/>
          <a:lstStyle/>
          <a:p>
            <a:r>
              <a:rPr lang="en-US"/>
              <a:t>How could a formal training program strengthen your talent pipeline??</a:t>
            </a:r>
          </a:p>
        </p:txBody>
      </p:sp>
      <p:sp>
        <p:nvSpPr>
          <p:cNvPr id="11" name="Text Placeholder 10"/>
          <p:cNvSpPr>
            <a:spLocks noGrp="1"/>
          </p:cNvSpPr>
          <p:nvPr>
            <p:ph type="body" sz="quarter" idx="19"/>
          </p:nvPr>
        </p:nvSpPr>
        <p:spPr>
          <a:xfrm>
            <a:off x="3983178" y="4722288"/>
            <a:ext cx="5646012" cy="681566"/>
          </a:xfrm>
        </p:spPr>
        <p:txBody>
          <a:bodyPr/>
          <a:lstStyle/>
          <a:p>
            <a:r>
              <a:rPr lang="en-US"/>
              <a:t>When can you meet with the Department of Labor to establish a pre-apprenticeship?</a:t>
            </a:r>
          </a:p>
        </p:txBody>
      </p:sp>
      <p:sp>
        <p:nvSpPr>
          <p:cNvPr id="12" name="Title 11"/>
          <p:cNvSpPr>
            <a:spLocks noGrp="1"/>
          </p:cNvSpPr>
          <p:nvPr>
            <p:ph type="title"/>
          </p:nvPr>
        </p:nvSpPr>
        <p:spPr>
          <a:xfrm>
            <a:off x="2045070" y="190892"/>
            <a:ext cx="10143755" cy="944723"/>
          </a:xfrm>
        </p:spPr>
        <p:txBody>
          <a:bodyPr/>
          <a:lstStyle/>
          <a:p>
            <a:r>
              <a:rPr lang="en-US"/>
              <a:t>Employer Considerations</a:t>
            </a:r>
          </a:p>
        </p:txBody>
      </p:sp>
    </p:spTree>
    <p:extLst>
      <p:ext uri="{BB962C8B-B14F-4D97-AF65-F5344CB8AC3E}">
        <p14:creationId xmlns:p14="http://schemas.microsoft.com/office/powerpoint/2010/main" val="179944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D64F9F-5B83-4617-8ADB-410607648F9B}"/>
              </a:ext>
            </a:extLst>
          </p:cNvPr>
          <p:cNvSpPr>
            <a:spLocks noGrp="1"/>
          </p:cNvSpPr>
          <p:nvPr>
            <p:ph type="body" sz="quarter" idx="10"/>
          </p:nvPr>
        </p:nvSpPr>
        <p:spPr/>
        <p:txBody>
          <a:bodyPr/>
          <a:lstStyle/>
          <a:p>
            <a:pPr marL="457200" indent="-457200">
              <a:buFont typeface="+mj-lt"/>
              <a:buAutoNum type="arabicPeriod"/>
            </a:pPr>
            <a:r>
              <a:rPr lang="en-US"/>
              <a:t>Gather required documentation:</a:t>
            </a:r>
          </a:p>
          <a:p>
            <a:pPr marL="757163" lvl="1" indent="-457200">
              <a:buFont typeface="+mj-lt"/>
              <a:buAutoNum type="arabicParenR"/>
            </a:pPr>
            <a:r>
              <a:rPr lang="en-US"/>
              <a:t>Information about the program applicant</a:t>
            </a:r>
          </a:p>
          <a:p>
            <a:pPr marL="757163" lvl="1" indent="-457200">
              <a:buFont typeface="+mj-lt"/>
              <a:buAutoNum type="arabicParenR"/>
            </a:pPr>
            <a:r>
              <a:rPr lang="en-US"/>
              <a:t>Program cost information</a:t>
            </a:r>
          </a:p>
          <a:p>
            <a:pPr marL="757163" lvl="1" indent="-457200">
              <a:buFont typeface="+mj-lt"/>
              <a:buAutoNum type="arabicParenR"/>
            </a:pPr>
            <a:r>
              <a:rPr lang="en-US"/>
              <a:t>Commitment to non-discrimination (template provided by TDLWD)</a:t>
            </a:r>
          </a:p>
          <a:p>
            <a:pPr marL="757163" lvl="1" indent="-457200">
              <a:buFont typeface="+mj-lt"/>
              <a:buAutoNum type="arabicParenR"/>
            </a:pPr>
            <a:r>
              <a:rPr lang="en-US"/>
              <a:t>Description of hands-on learning activities</a:t>
            </a:r>
          </a:p>
          <a:p>
            <a:pPr marL="757163" lvl="1" indent="-457200">
              <a:buFont typeface="+mj-lt"/>
              <a:buAutoNum type="arabicParenR"/>
            </a:pPr>
            <a:r>
              <a:rPr lang="en-US"/>
              <a:t>If applicable, list of industry credentials connected to program</a:t>
            </a:r>
          </a:p>
          <a:p>
            <a:pPr marL="757163" lvl="1" indent="-457200">
              <a:buFont typeface="+mj-lt"/>
              <a:buAutoNum type="arabicParenR"/>
            </a:pPr>
            <a:r>
              <a:rPr lang="en-US"/>
              <a:t>Description of long-term success strategies</a:t>
            </a:r>
          </a:p>
          <a:p>
            <a:pPr marL="757163" lvl="1" indent="-457200">
              <a:buFont typeface="+mj-lt"/>
              <a:buAutoNum type="arabicParenR"/>
            </a:pPr>
            <a:r>
              <a:rPr lang="en-US"/>
              <a:t>Partnership agreement/Memorandum of Understanding</a:t>
            </a:r>
          </a:p>
          <a:p>
            <a:pPr marL="457200" indent="-457200">
              <a:buFont typeface="+mj-lt"/>
              <a:buAutoNum type="arabicPeriod"/>
            </a:pPr>
            <a:r>
              <a:rPr lang="en-US"/>
              <a:t>Submit documentation to </a:t>
            </a:r>
            <a:r>
              <a:rPr lang="en-US">
                <a:hlinkClick r:id="rId3"/>
              </a:rPr>
              <a:t>Apprenticeship.tn@tn.gov</a:t>
            </a:r>
            <a:r>
              <a:rPr lang="en-US"/>
              <a:t> </a:t>
            </a:r>
          </a:p>
          <a:p>
            <a:pPr marL="457200" indent="-457200">
              <a:buFont typeface="+mj-lt"/>
              <a:buAutoNum type="arabicPeriod"/>
            </a:pPr>
            <a:r>
              <a:rPr lang="en-US"/>
              <a:t>Celebrate your certification!</a:t>
            </a:r>
          </a:p>
        </p:txBody>
      </p:sp>
      <p:sp>
        <p:nvSpPr>
          <p:cNvPr id="3" name="Title 2">
            <a:extLst>
              <a:ext uri="{FF2B5EF4-FFF2-40B4-BE49-F238E27FC236}">
                <a16:creationId xmlns:a16="http://schemas.microsoft.com/office/drawing/2014/main" id="{152C85DD-B3F4-42E5-851A-B5EE1C588CFD}"/>
              </a:ext>
            </a:extLst>
          </p:cNvPr>
          <p:cNvSpPr>
            <a:spLocks noGrp="1"/>
          </p:cNvSpPr>
          <p:nvPr>
            <p:ph type="title"/>
          </p:nvPr>
        </p:nvSpPr>
        <p:spPr/>
        <p:txBody>
          <a:bodyPr/>
          <a:lstStyle/>
          <a:p>
            <a:r>
              <a:rPr lang="en-US"/>
              <a:t>Certify Your Pre-Apprenticeship</a:t>
            </a:r>
          </a:p>
        </p:txBody>
      </p:sp>
    </p:spTree>
    <p:extLst>
      <p:ext uri="{BB962C8B-B14F-4D97-AF65-F5344CB8AC3E}">
        <p14:creationId xmlns:p14="http://schemas.microsoft.com/office/powerpoint/2010/main" val="204689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A9A49-189B-42BD-8D59-BEEB04765C0B}"/>
              </a:ext>
            </a:extLst>
          </p:cNvPr>
          <p:cNvSpPr>
            <a:spLocks noGrp="1"/>
          </p:cNvSpPr>
          <p:nvPr>
            <p:ph type="title"/>
          </p:nvPr>
        </p:nvSpPr>
        <p:spPr>
          <a:xfrm>
            <a:off x="507868" y="135294"/>
            <a:ext cx="9152599" cy="1208314"/>
          </a:xfrm>
        </p:spPr>
        <p:txBody>
          <a:bodyPr/>
          <a:lstStyle/>
          <a:p>
            <a:r>
              <a:rPr lang="en-US"/>
              <a:t>Contact Information</a:t>
            </a:r>
          </a:p>
        </p:txBody>
      </p:sp>
      <p:sp>
        <p:nvSpPr>
          <p:cNvPr id="4" name="TextBox 3">
            <a:extLst>
              <a:ext uri="{FF2B5EF4-FFF2-40B4-BE49-F238E27FC236}">
                <a16:creationId xmlns:a16="http://schemas.microsoft.com/office/drawing/2014/main" id="{9A19B972-AC4A-4246-8115-D14EDFF10F42}"/>
              </a:ext>
            </a:extLst>
          </p:cNvPr>
          <p:cNvSpPr txBox="1"/>
          <p:nvPr/>
        </p:nvSpPr>
        <p:spPr>
          <a:xfrm>
            <a:off x="1741954" y="4433169"/>
            <a:ext cx="3836585" cy="461665"/>
          </a:xfrm>
          <a:prstGeom prst="rect">
            <a:avLst/>
          </a:prstGeom>
          <a:noFill/>
        </p:spPr>
        <p:txBody>
          <a:bodyPr wrap="square" rtlCol="0">
            <a:spAutoFit/>
          </a:bodyPr>
          <a:lstStyle/>
          <a:p>
            <a:r>
              <a:rPr lang="en-US" sz="2400">
                <a:solidFill>
                  <a:srgbClr val="000000"/>
                </a:solidFill>
                <a:latin typeface="Arial"/>
              </a:rPr>
              <a:t>Matthew.Spinella@tn.gov</a:t>
            </a:r>
          </a:p>
        </p:txBody>
      </p:sp>
      <p:pic>
        <p:nvPicPr>
          <p:cNvPr id="5" name="Picture 4">
            <a:extLst>
              <a:ext uri="{FF2B5EF4-FFF2-40B4-BE49-F238E27FC236}">
                <a16:creationId xmlns:a16="http://schemas.microsoft.com/office/drawing/2014/main" id="{735C24B7-A37C-4F89-B469-D861D34103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113" y="4381348"/>
            <a:ext cx="665840" cy="665840"/>
          </a:xfrm>
          <a:prstGeom prst="rect">
            <a:avLst/>
          </a:prstGeom>
        </p:spPr>
      </p:pic>
      <p:pic>
        <p:nvPicPr>
          <p:cNvPr id="6" name="Picture 5">
            <a:extLst>
              <a:ext uri="{FF2B5EF4-FFF2-40B4-BE49-F238E27FC236}">
                <a16:creationId xmlns:a16="http://schemas.microsoft.com/office/drawing/2014/main" id="{037AF018-B536-4C4D-B85B-19C36EE2E599}"/>
              </a:ext>
            </a:extLst>
          </p:cNvPr>
          <p:cNvPicPr>
            <a:picLocks noChangeAspect="1"/>
          </p:cNvPicPr>
          <p:nvPr/>
        </p:nvPicPr>
        <p:blipFill>
          <a:blip r:embed="rId3"/>
          <a:stretch>
            <a:fillRect/>
          </a:stretch>
        </p:blipFill>
        <p:spPr>
          <a:xfrm>
            <a:off x="1106953" y="3698606"/>
            <a:ext cx="635000" cy="635000"/>
          </a:xfrm>
          <a:prstGeom prst="rect">
            <a:avLst/>
          </a:prstGeom>
        </p:spPr>
      </p:pic>
      <p:sp>
        <p:nvSpPr>
          <p:cNvPr id="7" name="TextBox 6">
            <a:extLst>
              <a:ext uri="{FF2B5EF4-FFF2-40B4-BE49-F238E27FC236}">
                <a16:creationId xmlns:a16="http://schemas.microsoft.com/office/drawing/2014/main" id="{306D10E2-744F-4BEB-A6C9-5AB5FFF0DD47}"/>
              </a:ext>
            </a:extLst>
          </p:cNvPr>
          <p:cNvSpPr txBox="1"/>
          <p:nvPr/>
        </p:nvSpPr>
        <p:spPr>
          <a:xfrm>
            <a:off x="1773222" y="3772379"/>
            <a:ext cx="2840807" cy="461665"/>
          </a:xfrm>
          <a:prstGeom prst="rect">
            <a:avLst/>
          </a:prstGeom>
          <a:noFill/>
        </p:spPr>
        <p:txBody>
          <a:bodyPr wrap="square" rtlCol="0">
            <a:spAutoFit/>
          </a:bodyPr>
          <a:lstStyle/>
          <a:p>
            <a:r>
              <a:rPr lang="en-US" sz="2400">
                <a:solidFill>
                  <a:srgbClr val="000000"/>
                </a:solidFill>
                <a:latin typeface="Arial"/>
              </a:rPr>
              <a:t>(615) 210-8412</a:t>
            </a:r>
            <a:endParaRPr lang="en-US" sz="2800">
              <a:solidFill>
                <a:srgbClr val="000000"/>
              </a:solidFill>
              <a:latin typeface="Arial"/>
            </a:endParaRPr>
          </a:p>
        </p:txBody>
      </p:sp>
      <p:sp>
        <p:nvSpPr>
          <p:cNvPr id="8" name="TextBox 7">
            <a:extLst>
              <a:ext uri="{FF2B5EF4-FFF2-40B4-BE49-F238E27FC236}">
                <a16:creationId xmlns:a16="http://schemas.microsoft.com/office/drawing/2014/main" id="{C82E094D-DEEF-4010-87EF-0FE802CE2596}"/>
              </a:ext>
            </a:extLst>
          </p:cNvPr>
          <p:cNvSpPr txBox="1"/>
          <p:nvPr/>
        </p:nvSpPr>
        <p:spPr>
          <a:xfrm>
            <a:off x="1076112" y="2000948"/>
            <a:ext cx="3487597" cy="1569660"/>
          </a:xfrm>
          <a:prstGeom prst="rect">
            <a:avLst/>
          </a:prstGeom>
          <a:noFill/>
        </p:spPr>
        <p:txBody>
          <a:bodyPr wrap="square" rtlCol="0">
            <a:spAutoFit/>
          </a:bodyPr>
          <a:lstStyle/>
          <a:p>
            <a:r>
              <a:rPr lang="en-US" sz="2400" b="1">
                <a:solidFill>
                  <a:srgbClr val="000000"/>
                </a:solidFill>
                <a:latin typeface="Arial"/>
              </a:rPr>
              <a:t>Matthew Spinella</a:t>
            </a:r>
          </a:p>
          <a:p>
            <a:r>
              <a:rPr lang="en-US" sz="2400">
                <a:solidFill>
                  <a:srgbClr val="000000"/>
                </a:solidFill>
                <a:latin typeface="Arial"/>
              </a:rPr>
              <a:t>Director of Work-Based Learning &amp; Industry Engagement</a:t>
            </a:r>
          </a:p>
        </p:txBody>
      </p:sp>
      <p:sp>
        <p:nvSpPr>
          <p:cNvPr id="9" name="TextBox 8">
            <a:extLst>
              <a:ext uri="{FF2B5EF4-FFF2-40B4-BE49-F238E27FC236}">
                <a16:creationId xmlns:a16="http://schemas.microsoft.com/office/drawing/2014/main" id="{2FAD3130-A308-4358-A1D2-86AB584068ED}"/>
              </a:ext>
            </a:extLst>
          </p:cNvPr>
          <p:cNvSpPr txBox="1"/>
          <p:nvPr/>
        </p:nvSpPr>
        <p:spPr>
          <a:xfrm>
            <a:off x="6760254" y="4433169"/>
            <a:ext cx="3836585" cy="461665"/>
          </a:xfrm>
          <a:prstGeom prst="rect">
            <a:avLst/>
          </a:prstGeom>
          <a:noFill/>
        </p:spPr>
        <p:txBody>
          <a:bodyPr wrap="square" rtlCol="0">
            <a:spAutoFit/>
          </a:bodyPr>
          <a:lstStyle/>
          <a:p>
            <a:r>
              <a:rPr lang="en-US" sz="2400">
                <a:solidFill>
                  <a:srgbClr val="000000"/>
                </a:solidFill>
                <a:latin typeface="Arial"/>
              </a:rPr>
              <a:t>Jessica.L.Barnett@tn.gov</a:t>
            </a:r>
          </a:p>
        </p:txBody>
      </p:sp>
      <p:pic>
        <p:nvPicPr>
          <p:cNvPr id="10" name="Picture 9">
            <a:extLst>
              <a:ext uri="{FF2B5EF4-FFF2-40B4-BE49-F238E27FC236}">
                <a16:creationId xmlns:a16="http://schemas.microsoft.com/office/drawing/2014/main" id="{E93D0211-50AC-491E-853F-91F1E360C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413" y="4381348"/>
            <a:ext cx="665840" cy="665840"/>
          </a:xfrm>
          <a:prstGeom prst="rect">
            <a:avLst/>
          </a:prstGeom>
        </p:spPr>
      </p:pic>
      <p:pic>
        <p:nvPicPr>
          <p:cNvPr id="11" name="Picture 10">
            <a:extLst>
              <a:ext uri="{FF2B5EF4-FFF2-40B4-BE49-F238E27FC236}">
                <a16:creationId xmlns:a16="http://schemas.microsoft.com/office/drawing/2014/main" id="{7C8F50D4-280B-4C98-8D89-1EBF089EDEB1}"/>
              </a:ext>
            </a:extLst>
          </p:cNvPr>
          <p:cNvPicPr>
            <a:picLocks noChangeAspect="1"/>
          </p:cNvPicPr>
          <p:nvPr/>
        </p:nvPicPr>
        <p:blipFill>
          <a:blip r:embed="rId3"/>
          <a:stretch>
            <a:fillRect/>
          </a:stretch>
        </p:blipFill>
        <p:spPr>
          <a:xfrm>
            <a:off x="6125253" y="3698606"/>
            <a:ext cx="635000" cy="635000"/>
          </a:xfrm>
          <a:prstGeom prst="rect">
            <a:avLst/>
          </a:prstGeom>
        </p:spPr>
      </p:pic>
      <p:sp>
        <p:nvSpPr>
          <p:cNvPr id="12" name="TextBox 11">
            <a:extLst>
              <a:ext uri="{FF2B5EF4-FFF2-40B4-BE49-F238E27FC236}">
                <a16:creationId xmlns:a16="http://schemas.microsoft.com/office/drawing/2014/main" id="{15E4E0E8-C9F5-4D4C-B0E2-0B738D1CF4F1}"/>
              </a:ext>
            </a:extLst>
          </p:cNvPr>
          <p:cNvSpPr txBox="1"/>
          <p:nvPr/>
        </p:nvSpPr>
        <p:spPr>
          <a:xfrm>
            <a:off x="6791522" y="3772379"/>
            <a:ext cx="2840807" cy="461665"/>
          </a:xfrm>
          <a:prstGeom prst="rect">
            <a:avLst/>
          </a:prstGeom>
          <a:noFill/>
        </p:spPr>
        <p:txBody>
          <a:bodyPr wrap="square" rtlCol="0">
            <a:spAutoFit/>
          </a:bodyPr>
          <a:lstStyle/>
          <a:p>
            <a:r>
              <a:rPr lang="en-US" sz="2400">
                <a:solidFill>
                  <a:srgbClr val="000000"/>
                </a:solidFill>
                <a:latin typeface="Arial"/>
              </a:rPr>
              <a:t>(423) 440-0128</a:t>
            </a:r>
            <a:endParaRPr lang="en-US" sz="2800">
              <a:solidFill>
                <a:srgbClr val="000000"/>
              </a:solidFill>
              <a:latin typeface="Arial"/>
            </a:endParaRPr>
          </a:p>
        </p:txBody>
      </p:sp>
      <p:sp>
        <p:nvSpPr>
          <p:cNvPr id="13" name="TextBox 12">
            <a:extLst>
              <a:ext uri="{FF2B5EF4-FFF2-40B4-BE49-F238E27FC236}">
                <a16:creationId xmlns:a16="http://schemas.microsoft.com/office/drawing/2014/main" id="{0D81C8AB-8832-4B14-809E-F212ED7BA3F8}"/>
              </a:ext>
            </a:extLst>
          </p:cNvPr>
          <p:cNvSpPr txBox="1"/>
          <p:nvPr/>
        </p:nvSpPr>
        <p:spPr>
          <a:xfrm>
            <a:off x="6094412" y="2000948"/>
            <a:ext cx="5018301" cy="1569660"/>
          </a:xfrm>
          <a:prstGeom prst="rect">
            <a:avLst/>
          </a:prstGeom>
          <a:noFill/>
        </p:spPr>
        <p:txBody>
          <a:bodyPr wrap="square" rtlCol="0">
            <a:spAutoFit/>
          </a:bodyPr>
          <a:lstStyle/>
          <a:p>
            <a:r>
              <a:rPr lang="en-US" sz="2400" b="1">
                <a:solidFill>
                  <a:srgbClr val="000000"/>
                </a:solidFill>
                <a:latin typeface="Arial"/>
              </a:rPr>
              <a:t>Jessica L. Barnett</a:t>
            </a:r>
          </a:p>
          <a:p>
            <a:r>
              <a:rPr lang="en-US" sz="2400">
                <a:solidFill>
                  <a:srgbClr val="000000"/>
                </a:solidFill>
                <a:latin typeface="Arial"/>
              </a:rPr>
              <a:t>Assistant Director</a:t>
            </a:r>
          </a:p>
          <a:p>
            <a:r>
              <a:rPr lang="en-US" sz="2400">
                <a:solidFill>
                  <a:srgbClr val="000000"/>
                </a:solidFill>
                <a:latin typeface="Arial"/>
              </a:rPr>
              <a:t>Tennessee Department of Labor &amp; Workforce Development</a:t>
            </a:r>
          </a:p>
        </p:txBody>
      </p:sp>
    </p:spTree>
    <p:extLst>
      <p:ext uri="{BB962C8B-B14F-4D97-AF65-F5344CB8AC3E}">
        <p14:creationId xmlns:p14="http://schemas.microsoft.com/office/powerpoint/2010/main" val="384592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ACCA-641F-4A15-8654-F7FF00283829}"/>
              </a:ext>
            </a:extLst>
          </p:cNvPr>
          <p:cNvSpPr>
            <a:spLocks noGrp="1"/>
          </p:cNvSpPr>
          <p:nvPr>
            <p:ph type="title"/>
          </p:nvPr>
        </p:nvSpPr>
        <p:spPr>
          <a:xfrm>
            <a:off x="409633" y="3873332"/>
            <a:ext cx="6574876" cy="1122453"/>
          </a:xfrm>
        </p:spPr>
        <p:txBody>
          <a:bodyPr/>
          <a:lstStyle/>
          <a:p>
            <a:r>
              <a:rPr lang="en-US" sz="4800"/>
              <a:t>Audience</a:t>
            </a:r>
            <a:br>
              <a:rPr lang="en-US" sz="4800"/>
            </a:br>
            <a:r>
              <a:rPr lang="en-US" sz="4800"/>
              <a:t>Questions</a:t>
            </a:r>
          </a:p>
        </p:txBody>
      </p:sp>
    </p:spTree>
    <p:extLst>
      <p:ext uri="{BB962C8B-B14F-4D97-AF65-F5344CB8AC3E}">
        <p14:creationId xmlns:p14="http://schemas.microsoft.com/office/powerpoint/2010/main" val="29391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9856" y="228601"/>
            <a:ext cx="5434013" cy="1304925"/>
          </a:xfrm>
        </p:spPr>
        <p:txBody>
          <a:bodyPr>
            <a:normAutofit/>
          </a:bodyPr>
          <a:lstStyle/>
          <a:p>
            <a:r>
              <a:rPr lang="en-US" sz="6000"/>
              <a:t>THANK YOU </a:t>
            </a:r>
          </a:p>
        </p:txBody>
      </p:sp>
      <p:sp>
        <p:nvSpPr>
          <p:cNvPr id="6" name="Text Placeholder 5"/>
          <p:cNvSpPr>
            <a:spLocks noGrp="1"/>
          </p:cNvSpPr>
          <p:nvPr>
            <p:ph type="body" sz="quarter" idx="10"/>
          </p:nvPr>
        </p:nvSpPr>
        <p:spPr/>
        <p:txBody>
          <a:bodyPr/>
          <a:lstStyle/>
          <a:p>
            <a:pPr marL="0" indent="0">
              <a:buNone/>
            </a:pPr>
            <a:r>
              <a:rPr lang="en-US"/>
              <a:t>#</a:t>
            </a:r>
            <a:r>
              <a:rPr lang="en-US" err="1"/>
              <a:t>TNBestforAll</a:t>
            </a:r>
            <a:endParaRPr lang="en-US"/>
          </a:p>
          <a:p>
            <a:pPr marL="0" indent="0">
              <a:buNone/>
            </a:pPr>
            <a:endParaRPr lang="en-US"/>
          </a:p>
          <a:p>
            <a:pPr marL="0" indent="0">
              <a:buNone/>
            </a:pPr>
            <a:r>
              <a:rPr lang="en-US" i="1"/>
              <a:t>We will set all students on a path to success. </a:t>
            </a:r>
            <a:endParaRPr lang="en-US"/>
          </a:p>
          <a:p>
            <a:endParaRPr lang="en-US"/>
          </a:p>
        </p:txBody>
      </p:sp>
    </p:spTree>
    <p:extLst>
      <p:ext uri="{BB962C8B-B14F-4D97-AF65-F5344CB8AC3E}">
        <p14:creationId xmlns:p14="http://schemas.microsoft.com/office/powerpoint/2010/main" val="39192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54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738872" y="1436914"/>
            <a:ext cx="5605008" cy="4217437"/>
          </a:xfrm>
        </p:spPr>
        <p:txBody>
          <a:bodyPr>
            <a:normAutofit/>
          </a:bodyPr>
          <a:lstStyle/>
          <a:p>
            <a:pPr marL="342900" indent="-342900">
              <a:buFont typeface="Arial" panose="020B0604020202020204" pitchFamily="34" charset="0"/>
              <a:buChar char="•"/>
            </a:pPr>
            <a:r>
              <a:rPr lang="en-US"/>
              <a:t>Define terms related to pre-apprenticeships</a:t>
            </a:r>
          </a:p>
          <a:p>
            <a:pPr marL="342900" indent="-342900">
              <a:buFont typeface="Arial" panose="020B0604020202020204" pitchFamily="34" charset="0"/>
              <a:buChar char="•"/>
            </a:pPr>
            <a:r>
              <a:rPr lang="en-US"/>
              <a:t>Understand purpose of establishing pre-apprenticeships</a:t>
            </a:r>
          </a:p>
          <a:p>
            <a:pPr marL="342900" indent="-342900">
              <a:buFont typeface="Arial" panose="020B0604020202020204" pitchFamily="34" charset="0"/>
              <a:buChar char="•"/>
            </a:pPr>
            <a:r>
              <a:rPr lang="en-US"/>
              <a:t>Formulate a plan for starting a program in your community</a:t>
            </a:r>
          </a:p>
          <a:p>
            <a:pPr marL="342900" indent="-342900">
              <a:buFont typeface="Arial" panose="020B0604020202020204" pitchFamily="34" charset="0"/>
              <a:buChar char="•"/>
            </a:pPr>
            <a:r>
              <a:rPr lang="en-US"/>
              <a:t>Address community-specific questions related to pre-apprenticeships</a:t>
            </a:r>
          </a:p>
        </p:txBody>
      </p:sp>
      <p:sp>
        <p:nvSpPr>
          <p:cNvPr id="4" name="Title 3"/>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06721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7084949" cy="2120695"/>
          </a:xfrm>
        </p:spPr>
        <p:txBody>
          <a:bodyPr>
            <a:normAutofit/>
          </a:bodyPr>
          <a:lstStyle/>
          <a:p>
            <a:r>
              <a:rPr lang="en-US" sz="4400"/>
              <a:t>Pre- and Youth Apprenticeship Nomenclature</a:t>
            </a:r>
          </a:p>
        </p:txBody>
      </p:sp>
    </p:spTree>
    <p:extLst>
      <p:ext uri="{BB962C8B-B14F-4D97-AF65-F5344CB8AC3E}">
        <p14:creationId xmlns:p14="http://schemas.microsoft.com/office/powerpoint/2010/main" val="31488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9A977-F9BD-4F0E-BBBB-8F54D789C16A}"/>
              </a:ext>
            </a:extLst>
          </p:cNvPr>
          <p:cNvSpPr>
            <a:spLocks noGrp="1"/>
          </p:cNvSpPr>
          <p:nvPr>
            <p:ph type="body" sz="quarter" idx="10"/>
          </p:nvPr>
        </p:nvSpPr>
        <p:spPr>
          <a:xfrm>
            <a:off x="507868" y="1261272"/>
            <a:ext cx="11404046" cy="5421085"/>
          </a:xfrm>
        </p:spPr>
        <p:txBody>
          <a:bodyPr>
            <a:normAutofit/>
          </a:bodyPr>
          <a:lstStyle/>
          <a:p>
            <a:pPr marL="0" indent="0">
              <a:buNone/>
            </a:pPr>
            <a:r>
              <a:rPr lang="en-US" b="1" i="1"/>
              <a:t>Registered Apprenticeship Program (RAP)</a:t>
            </a:r>
            <a:r>
              <a:rPr lang="en-US"/>
              <a:t>: a plan containing all terms and conditions for the qualification, recruitment, selection, employment, and training of apprentices, including such matters as the requirement for a written apprenticeship agreement, as defined in 29 CFR Part 29.2. </a:t>
            </a:r>
          </a:p>
          <a:p>
            <a:pPr marL="0" indent="0">
              <a:buNone/>
            </a:pPr>
            <a:endParaRPr lang="en-US"/>
          </a:p>
          <a:p>
            <a:pPr marL="0" indent="0">
              <a:buNone/>
            </a:pPr>
            <a:r>
              <a:rPr lang="en-US" b="1" i="1"/>
              <a:t>Apprentice</a:t>
            </a:r>
            <a:r>
              <a:rPr lang="en-US"/>
              <a:t>: any individual employed in a registered apprenticeship program as defined in 29 CFR Part 29.2. </a:t>
            </a:r>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0E53E167-6706-4482-B124-F44A47B27B99}"/>
              </a:ext>
            </a:extLst>
          </p:cNvPr>
          <p:cNvSpPr>
            <a:spLocks noGrp="1"/>
          </p:cNvSpPr>
          <p:nvPr>
            <p:ph type="title"/>
          </p:nvPr>
        </p:nvSpPr>
        <p:spPr/>
        <p:txBody>
          <a:bodyPr/>
          <a:lstStyle/>
          <a:p>
            <a:r>
              <a:rPr lang="en-US"/>
              <a:t>What is a RAP?</a:t>
            </a:r>
          </a:p>
        </p:txBody>
      </p:sp>
      <p:sp>
        <p:nvSpPr>
          <p:cNvPr id="4" name="TextBox 3">
            <a:extLst>
              <a:ext uri="{FF2B5EF4-FFF2-40B4-BE49-F238E27FC236}">
                <a16:creationId xmlns:a16="http://schemas.microsoft.com/office/drawing/2014/main" id="{51569C6C-01D1-40A9-B0F6-C2277101E88C}"/>
              </a:ext>
            </a:extLst>
          </p:cNvPr>
          <p:cNvSpPr txBox="1"/>
          <p:nvPr/>
        </p:nvSpPr>
        <p:spPr>
          <a:xfrm>
            <a:off x="3439718" y="6198513"/>
            <a:ext cx="8472196" cy="430887"/>
          </a:xfrm>
          <a:prstGeom prst="rect">
            <a:avLst/>
          </a:prstGeom>
          <a:noFill/>
        </p:spPr>
        <p:txBody>
          <a:bodyPr wrap="square" rtlCol="0">
            <a:spAutoFit/>
          </a:bodyPr>
          <a:lstStyle/>
          <a:p>
            <a:pPr algn="r"/>
            <a:r>
              <a:rPr lang="en-US" sz="2200">
                <a:hlinkClick r:id="rId3"/>
              </a:rPr>
              <a:t>Tennessee's Apprenticeship/WBL Glossary of Terms</a:t>
            </a:r>
            <a:r>
              <a:rPr lang="en-US" sz="2200"/>
              <a:t> </a:t>
            </a:r>
          </a:p>
        </p:txBody>
      </p:sp>
    </p:spTree>
    <p:extLst>
      <p:ext uri="{BB962C8B-B14F-4D97-AF65-F5344CB8AC3E}">
        <p14:creationId xmlns:p14="http://schemas.microsoft.com/office/powerpoint/2010/main" val="14548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8395CA-EB9D-469D-AAB5-CEDF07A9AAFF}"/>
              </a:ext>
            </a:extLst>
          </p:cNvPr>
          <p:cNvSpPr>
            <a:spLocks noGrp="1"/>
          </p:cNvSpPr>
          <p:nvPr>
            <p:ph type="body" sz="quarter" idx="10"/>
          </p:nvPr>
        </p:nvSpPr>
        <p:spPr>
          <a:xfrm>
            <a:off x="507868" y="1531917"/>
            <a:ext cx="10520916" cy="4308813"/>
          </a:xfrm>
        </p:spPr>
        <p:txBody>
          <a:bodyPr/>
          <a:lstStyle/>
          <a:p>
            <a:pPr marL="0" indent="0">
              <a:buNone/>
            </a:pPr>
            <a:r>
              <a:rPr lang="en-US" b="1" i="1"/>
              <a:t>Youth Apprenticeship Program</a:t>
            </a:r>
            <a:r>
              <a:rPr lang="en-US"/>
              <a:t>: any registered apprenticeship program in which the employer specifies in the apprenticeship agreement that individuals age 16 and above may participate. </a:t>
            </a:r>
          </a:p>
          <a:p>
            <a:pPr marL="0" indent="0">
              <a:buNone/>
            </a:pPr>
            <a:endParaRPr lang="en-US"/>
          </a:p>
          <a:p>
            <a:pPr marL="0" indent="0">
              <a:buNone/>
            </a:pPr>
            <a:r>
              <a:rPr lang="en-US" b="1" i="1"/>
              <a:t>Certified Tennessee Pre-Apprenticeship Program</a:t>
            </a:r>
            <a:r>
              <a:rPr lang="en-US"/>
              <a:t>: a program designed to prepare individuals for entry into a registered apprenticeship program in which the completion of the program guarantees the participant the opportunity to interview for employment in a specific registered apprenticeship program. </a:t>
            </a:r>
          </a:p>
          <a:p>
            <a:pPr marL="0" indent="0">
              <a:buNone/>
            </a:pPr>
            <a:endParaRPr lang="en-US"/>
          </a:p>
        </p:txBody>
      </p:sp>
      <p:sp>
        <p:nvSpPr>
          <p:cNvPr id="3" name="Title 2">
            <a:extLst>
              <a:ext uri="{FF2B5EF4-FFF2-40B4-BE49-F238E27FC236}">
                <a16:creationId xmlns:a16="http://schemas.microsoft.com/office/drawing/2014/main" id="{7867FF47-0C4C-46B2-9D45-0C57AD011677}"/>
              </a:ext>
            </a:extLst>
          </p:cNvPr>
          <p:cNvSpPr>
            <a:spLocks noGrp="1"/>
          </p:cNvSpPr>
          <p:nvPr>
            <p:ph type="title"/>
          </p:nvPr>
        </p:nvSpPr>
        <p:spPr/>
        <p:txBody>
          <a:bodyPr/>
          <a:lstStyle/>
          <a:p>
            <a:r>
              <a:rPr lang="en-US"/>
              <a:t>What is a Certified TN Pre-Apprenticeship Program?</a:t>
            </a:r>
          </a:p>
        </p:txBody>
      </p:sp>
      <p:sp>
        <p:nvSpPr>
          <p:cNvPr id="4" name="TextBox 3">
            <a:extLst>
              <a:ext uri="{FF2B5EF4-FFF2-40B4-BE49-F238E27FC236}">
                <a16:creationId xmlns:a16="http://schemas.microsoft.com/office/drawing/2014/main" id="{861DE739-97A4-46A8-9176-E67CA04F970F}"/>
              </a:ext>
            </a:extLst>
          </p:cNvPr>
          <p:cNvSpPr txBox="1"/>
          <p:nvPr/>
        </p:nvSpPr>
        <p:spPr>
          <a:xfrm>
            <a:off x="3439718" y="6198513"/>
            <a:ext cx="8472196" cy="430887"/>
          </a:xfrm>
          <a:prstGeom prst="rect">
            <a:avLst/>
          </a:prstGeom>
          <a:noFill/>
        </p:spPr>
        <p:txBody>
          <a:bodyPr wrap="square" rtlCol="0">
            <a:spAutoFit/>
          </a:bodyPr>
          <a:lstStyle/>
          <a:p>
            <a:pPr algn="r"/>
            <a:r>
              <a:rPr lang="en-US" sz="2200">
                <a:hlinkClick r:id="rId2"/>
              </a:rPr>
              <a:t>Tennessee's Apprenticeship/WBL Glossary of Terms</a:t>
            </a:r>
            <a:r>
              <a:rPr lang="en-US" sz="2200"/>
              <a:t> </a:t>
            </a:r>
          </a:p>
        </p:txBody>
      </p:sp>
    </p:spTree>
    <p:extLst>
      <p:ext uri="{BB962C8B-B14F-4D97-AF65-F5344CB8AC3E}">
        <p14:creationId xmlns:p14="http://schemas.microsoft.com/office/powerpoint/2010/main" val="34557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860901-9250-4C92-ADBF-B607549F306F}"/>
              </a:ext>
            </a:extLst>
          </p:cNvPr>
          <p:cNvSpPr>
            <a:spLocks noGrp="1"/>
          </p:cNvSpPr>
          <p:nvPr>
            <p:ph type="body" sz="quarter" idx="10"/>
          </p:nvPr>
        </p:nvSpPr>
        <p:spPr>
          <a:xfrm>
            <a:off x="507868" y="1531918"/>
            <a:ext cx="9721982" cy="4666596"/>
          </a:xfrm>
        </p:spPr>
        <p:txBody>
          <a:bodyPr>
            <a:normAutofit lnSpcReduction="10000"/>
          </a:bodyPr>
          <a:lstStyle/>
          <a:p>
            <a:pPr marL="0" indent="0">
              <a:buNone/>
            </a:pPr>
            <a:r>
              <a:rPr lang="en-US"/>
              <a:t>All Pre-Apprenticeship programs that are </a:t>
            </a:r>
            <a:r>
              <a:rPr lang="en-US" b="1"/>
              <a:t>certified</a:t>
            </a:r>
            <a:r>
              <a:rPr lang="en-US"/>
              <a:t> by the Tennessee Department of Labor &amp; Workforce Development (TDLWD) Apprenticeship Office (AO) will include elements of a </a:t>
            </a:r>
            <a:r>
              <a:rPr lang="en-US" b="1"/>
              <a:t>quality pre-apprenticeship program</a:t>
            </a:r>
            <a:r>
              <a:rPr lang="en-US"/>
              <a:t>, including:</a:t>
            </a:r>
            <a:endParaRPr lang="en-US" b="1"/>
          </a:p>
          <a:p>
            <a:pPr marL="0" indent="0">
              <a:buNone/>
            </a:pPr>
            <a:endParaRPr lang="en-US" b="1"/>
          </a:p>
          <a:p>
            <a:pPr>
              <a:buFont typeface="Arial" panose="020B0604020202020204" pitchFamily="34" charset="0"/>
              <a:buChar char="•"/>
            </a:pPr>
            <a:r>
              <a:rPr lang="en-US"/>
              <a:t>Approved training curriculum (approved by </a:t>
            </a:r>
            <a:r>
              <a:rPr lang="en-US" b="1" i="1"/>
              <a:t>employer</a:t>
            </a:r>
            <a:r>
              <a:rPr lang="en-US"/>
              <a:t>)</a:t>
            </a:r>
          </a:p>
          <a:p>
            <a:pPr>
              <a:buFont typeface="Arial" panose="020B0604020202020204" pitchFamily="34" charset="0"/>
              <a:buChar char="•"/>
            </a:pPr>
            <a:r>
              <a:rPr lang="en-US"/>
              <a:t>Strategies for long-term success </a:t>
            </a:r>
          </a:p>
          <a:p>
            <a:pPr>
              <a:buFont typeface="Arial" panose="020B0604020202020204" pitchFamily="34" charset="0"/>
              <a:buChar char="•"/>
            </a:pPr>
            <a:r>
              <a:rPr lang="en-US"/>
              <a:t>Access to appropriate support services 1 TEN 13-12 </a:t>
            </a:r>
          </a:p>
          <a:p>
            <a:pPr>
              <a:buFont typeface="Arial" panose="020B0604020202020204" pitchFamily="34" charset="0"/>
              <a:buChar char="•"/>
            </a:pPr>
            <a:r>
              <a:rPr lang="en-US"/>
              <a:t>Advancement opportunity toward RAPs</a:t>
            </a:r>
          </a:p>
          <a:p>
            <a:pPr>
              <a:buFont typeface="Arial" panose="020B0604020202020204" pitchFamily="34" charset="0"/>
              <a:buChar char="•"/>
            </a:pPr>
            <a:r>
              <a:rPr lang="en-US"/>
              <a:t>Meaningful hands-on training that does not displace paid employees </a:t>
            </a:r>
          </a:p>
          <a:p>
            <a:pPr>
              <a:buFont typeface="Arial" panose="020B0604020202020204" pitchFamily="34" charset="0"/>
              <a:buChar char="•"/>
            </a:pPr>
            <a:r>
              <a:rPr lang="en-US"/>
              <a:t>Facilitated entry and/or articulation agreement</a:t>
            </a:r>
          </a:p>
          <a:p>
            <a:endParaRPr lang="en-US"/>
          </a:p>
        </p:txBody>
      </p:sp>
      <p:sp>
        <p:nvSpPr>
          <p:cNvPr id="3" name="Title 2">
            <a:extLst>
              <a:ext uri="{FF2B5EF4-FFF2-40B4-BE49-F238E27FC236}">
                <a16:creationId xmlns:a16="http://schemas.microsoft.com/office/drawing/2014/main" id="{22132B47-AB54-4D8A-AF76-D301DAB9B694}"/>
              </a:ext>
            </a:extLst>
          </p:cNvPr>
          <p:cNvSpPr>
            <a:spLocks noGrp="1"/>
          </p:cNvSpPr>
          <p:nvPr>
            <p:ph type="title"/>
          </p:nvPr>
        </p:nvSpPr>
        <p:spPr/>
        <p:txBody>
          <a:bodyPr/>
          <a:lstStyle/>
          <a:p>
            <a:r>
              <a:rPr lang="en-US"/>
              <a:t>Certified TN Pre-Apprenticeship Framework/Policy</a:t>
            </a:r>
          </a:p>
        </p:txBody>
      </p:sp>
      <p:sp>
        <p:nvSpPr>
          <p:cNvPr id="4" name="TextBox 3">
            <a:extLst>
              <a:ext uri="{FF2B5EF4-FFF2-40B4-BE49-F238E27FC236}">
                <a16:creationId xmlns:a16="http://schemas.microsoft.com/office/drawing/2014/main" id="{8A30B256-1C90-43F2-938A-E1A9831871A5}"/>
              </a:ext>
            </a:extLst>
          </p:cNvPr>
          <p:cNvSpPr txBox="1"/>
          <p:nvPr/>
        </p:nvSpPr>
        <p:spPr>
          <a:xfrm>
            <a:off x="2906318" y="6198513"/>
            <a:ext cx="8472196" cy="430887"/>
          </a:xfrm>
          <a:prstGeom prst="rect">
            <a:avLst/>
          </a:prstGeom>
          <a:noFill/>
        </p:spPr>
        <p:txBody>
          <a:bodyPr wrap="square" rtlCol="0">
            <a:spAutoFit/>
          </a:bodyPr>
          <a:lstStyle/>
          <a:p>
            <a:pPr algn="r"/>
            <a:r>
              <a:rPr lang="en-US" sz="2200">
                <a:hlinkClick r:id="rId3"/>
              </a:rPr>
              <a:t>TEGL Reference </a:t>
            </a:r>
            <a:endParaRPr lang="en-US" sz="2200"/>
          </a:p>
        </p:txBody>
      </p:sp>
    </p:spTree>
    <p:extLst>
      <p:ext uri="{BB962C8B-B14F-4D97-AF65-F5344CB8AC3E}">
        <p14:creationId xmlns:p14="http://schemas.microsoft.com/office/powerpoint/2010/main" val="73655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CAC7-DC89-45B6-97E5-BF2D2D837B9B}"/>
              </a:ext>
            </a:extLst>
          </p:cNvPr>
          <p:cNvSpPr>
            <a:spLocks noGrp="1"/>
          </p:cNvSpPr>
          <p:nvPr>
            <p:ph type="title"/>
          </p:nvPr>
        </p:nvSpPr>
        <p:spPr>
          <a:xfrm>
            <a:off x="190500" y="3873332"/>
            <a:ext cx="6851159" cy="1122453"/>
          </a:xfrm>
        </p:spPr>
        <p:txBody>
          <a:bodyPr/>
          <a:lstStyle/>
          <a:p>
            <a:r>
              <a:rPr lang="en-US"/>
              <a:t>Purpose of Pre- and Youth Apprenticeship Programs</a:t>
            </a:r>
          </a:p>
        </p:txBody>
      </p:sp>
    </p:spTree>
    <p:extLst>
      <p:ext uri="{BB962C8B-B14F-4D97-AF65-F5344CB8AC3E}">
        <p14:creationId xmlns:p14="http://schemas.microsoft.com/office/powerpoint/2010/main" val="292716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50B63-271F-4192-A860-EC5968E6B8F9}"/>
              </a:ext>
            </a:extLst>
          </p:cNvPr>
          <p:cNvSpPr>
            <a:spLocks noGrp="1"/>
          </p:cNvSpPr>
          <p:nvPr>
            <p:ph type="title"/>
          </p:nvPr>
        </p:nvSpPr>
        <p:spPr/>
        <p:txBody>
          <a:bodyPr/>
          <a:lstStyle/>
          <a:p>
            <a:r>
              <a:rPr lang="en-US"/>
              <a:t>Mutually Beneficial</a:t>
            </a:r>
          </a:p>
        </p:txBody>
      </p:sp>
      <p:graphicFrame>
        <p:nvGraphicFramePr>
          <p:cNvPr id="4" name="Diagram 3">
            <a:extLst>
              <a:ext uri="{FF2B5EF4-FFF2-40B4-BE49-F238E27FC236}">
                <a16:creationId xmlns:a16="http://schemas.microsoft.com/office/drawing/2014/main" id="{F1D55EE0-84E1-481C-9037-8F09BD6A3FF0}"/>
              </a:ext>
            </a:extLst>
          </p:cNvPr>
          <p:cNvGraphicFramePr/>
          <p:nvPr>
            <p:extLst>
              <p:ext uri="{D42A27DB-BD31-4B8C-83A1-F6EECF244321}">
                <p14:modId xmlns:p14="http://schemas.microsoft.com/office/powerpoint/2010/main" val="1998847081"/>
              </p:ext>
            </p:extLst>
          </p:nvPr>
        </p:nvGraphicFramePr>
        <p:xfrm>
          <a:off x="1269669" y="1212144"/>
          <a:ext cx="9649485"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641205"/>
      </p:ext>
    </p:extLst>
  </p:cSld>
  <p:clrMapOvr>
    <a:masterClrMapping/>
  </p:clrMapOvr>
</p:sld>
</file>

<file path=ppt/theme/theme1.xml><?xml version="1.0" encoding="utf-8"?>
<a:theme xmlns:a="http://schemas.openxmlformats.org/drawingml/2006/main" name="Theme1">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stforAll_WIDESCREEN_2021" id="{F940DDF0-8098-F04E-8E43-5AED13101C66}" vid="{A37D1D65-3EF7-264B-A8B7-D33DC82A76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5A37E4D8DE184C91927CE5245B4D75" ma:contentTypeVersion="10" ma:contentTypeDescription="Create a new document." ma:contentTypeScope="" ma:versionID="47d7cd35a10cefd373f6e19744d83d17">
  <xsd:schema xmlns:xsd="http://www.w3.org/2001/XMLSchema" xmlns:xs="http://www.w3.org/2001/XMLSchema" xmlns:p="http://schemas.microsoft.com/office/2006/metadata/properties" xmlns:ns2="e2f3b5e8-ea4c-4371-a8d3-a58ebe7b306d" xmlns:ns3="bde81bed-532f-401e-bad9-94b8e60754d1" targetNamespace="http://schemas.microsoft.com/office/2006/metadata/properties" ma:root="true" ma:fieldsID="afe61d5bd8bedb6d8cbb51ad45909728" ns2:_="" ns3:_="">
    <xsd:import namespace="e2f3b5e8-ea4c-4371-a8d3-a58ebe7b306d"/>
    <xsd:import namespace="bde81bed-532f-401e-bad9-94b8e60754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f3b5e8-ea4c-4371-a8d3-a58ebe7b3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e81bed-532f-401e-bad9-94b8e60754d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48918-0EBC-4BAE-A79C-C7698340A68B}">
  <ds:schemaRefs>
    <ds:schemaRef ds:uri="http://schemas.microsoft.com/sharepoint/v3/contenttype/forms"/>
  </ds:schemaRefs>
</ds:datastoreItem>
</file>

<file path=customXml/itemProps2.xml><?xml version="1.0" encoding="utf-8"?>
<ds:datastoreItem xmlns:ds="http://schemas.openxmlformats.org/officeDocument/2006/customXml" ds:itemID="{B86F60C1-803E-4BBB-9567-67897965F98D}">
  <ds:schemaRefs>
    <ds:schemaRef ds:uri="88bc45f0-fb64-44cc-bf44-f9f8397c9796"/>
    <ds:schemaRef ds:uri="cd5d47a3-a2f9-4141-be10-f2e1e06d43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9243A9-A0A5-4587-BA0A-949B53B441F9}">
  <ds:schemaRefs>
    <ds:schemaRef ds:uri="bde81bed-532f-401e-bad9-94b8e60754d1"/>
    <ds:schemaRef ds:uri="e2f3b5e8-ea4c-4371-a8d3-a58ebe7b30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1564</Words>
  <Application>Microsoft Office PowerPoint</Application>
  <PresentationFormat>Custom</PresentationFormat>
  <Paragraphs>202</Paragraphs>
  <Slides>18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Courier New</vt:lpstr>
      <vt:lpstr>Georgia</vt:lpstr>
      <vt:lpstr>Lato Light</vt:lpstr>
      <vt:lpstr>Open Sans</vt:lpstr>
      <vt:lpstr>Open Sans Extrabold</vt:lpstr>
      <vt:lpstr>PermianSlabSerifTypeface</vt:lpstr>
      <vt:lpstr>Wingdings</vt:lpstr>
      <vt:lpstr>Theme1</vt:lpstr>
      <vt:lpstr>PowerPoint Presentation</vt:lpstr>
      <vt:lpstr>PowerPoint Presentation</vt:lpstr>
      <vt:lpstr>Agenda</vt:lpstr>
      <vt:lpstr>Pre- and Youth Apprenticeship Nomenclature</vt:lpstr>
      <vt:lpstr>What is a RAP?</vt:lpstr>
      <vt:lpstr>What is a Certified TN Pre-Apprenticeship Program?</vt:lpstr>
      <vt:lpstr>Certified TN Pre-Apprenticeship Framework/Policy</vt:lpstr>
      <vt:lpstr>Purpose of Pre- and Youth Apprenticeship Programs</vt:lpstr>
      <vt:lpstr>Mutually Beneficial</vt:lpstr>
      <vt:lpstr>Foundational Elements of Strong Programs</vt:lpstr>
      <vt:lpstr>Certified TN Pre-Apprenticeships</vt:lpstr>
      <vt:lpstr>Starting a Pre-Apprenticeship Program</vt:lpstr>
      <vt:lpstr>Framework</vt:lpstr>
      <vt:lpstr>Employer Considerations</vt:lpstr>
      <vt:lpstr>Certify Your Pre-Apprenticeship</vt:lpstr>
      <vt:lpstr>Contact Information</vt:lpstr>
      <vt:lpstr>Audience Questions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Andi Baumgartner</dc:creator>
  <cp:keywords/>
  <dc:description/>
  <cp:lastModifiedBy>Matthew Spinella</cp:lastModifiedBy>
  <cp:revision>69</cp:revision>
  <cp:lastPrinted>2019-11-04T17:49:10Z</cp:lastPrinted>
  <dcterms:created xsi:type="dcterms:W3CDTF">2021-01-21T17:32:56Z</dcterms:created>
  <dcterms:modified xsi:type="dcterms:W3CDTF">2021-08-13T22:41:52Z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0x010100DF5A37E4D8DE184C91927CE5245B4D75</vt:lpwstr>
  </property>
</Properties>
</file>