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32"/>
  </p:notesMasterIdLst>
  <p:handoutMasterIdLst>
    <p:handoutMasterId r:id="rId33"/>
  </p:handoutMasterIdLst>
  <p:sldIdLst>
    <p:sldId id="496" r:id="rId5"/>
    <p:sldId id="497" r:id="rId6"/>
    <p:sldId id="498" r:id="rId7"/>
    <p:sldId id="499" r:id="rId8"/>
    <p:sldId id="546" r:id="rId9"/>
    <p:sldId id="545" r:id="rId10"/>
    <p:sldId id="509" r:id="rId11"/>
    <p:sldId id="544" r:id="rId12"/>
    <p:sldId id="510" r:id="rId13"/>
    <p:sldId id="543" r:id="rId14"/>
    <p:sldId id="542" r:id="rId15"/>
    <p:sldId id="541" r:id="rId16"/>
    <p:sldId id="540" r:id="rId17"/>
    <p:sldId id="514" r:id="rId18"/>
    <p:sldId id="539" r:id="rId19"/>
    <p:sldId id="538" r:id="rId20"/>
    <p:sldId id="537" r:id="rId21"/>
    <p:sldId id="536" r:id="rId22"/>
    <p:sldId id="518" r:id="rId23"/>
    <p:sldId id="535" r:id="rId24"/>
    <p:sldId id="534" r:id="rId25"/>
    <p:sldId id="533" r:id="rId26"/>
    <p:sldId id="532" r:id="rId27"/>
    <p:sldId id="527" r:id="rId28"/>
    <p:sldId id="531" r:id="rId29"/>
    <p:sldId id="522" r:id="rId30"/>
    <p:sldId id="53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Moore" initials="CM" lastIdx="2" clrIdx="0">
    <p:extLst>
      <p:ext uri="{19B8F6BF-5375-455C-9EA6-DF929625EA0E}">
        <p15:presenceInfo xmlns:p15="http://schemas.microsoft.com/office/powerpoint/2012/main" userId="S::cmoore@caapincorporated.com::156e85ec-1863-4af0-875a-82cb03a73b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249" autoAdjust="0"/>
  </p:normalViewPr>
  <p:slideViewPr>
    <p:cSldViewPr snapToGrid="0" showGuides="1">
      <p:cViewPr varScale="1">
        <p:scale>
          <a:sx n="85" d="100"/>
          <a:sy n="85" d="100"/>
        </p:scale>
        <p:origin x="138" y="84"/>
      </p:cViewPr>
      <p:guideLst>
        <p:guide orient="horz" pos="1968"/>
        <p:guide pos="3840"/>
      </p:guideLst>
    </p:cSldViewPr>
  </p:slideViewPr>
  <p:notesTextViewPr>
    <p:cViewPr>
      <p:scale>
        <a:sx n="1" d="1"/>
        <a:sy n="1" d="1"/>
      </p:scale>
      <p:origin x="0" y="0"/>
    </p:cViewPr>
  </p:notesTextViewPr>
  <p:notesViewPr>
    <p:cSldViewPr snapToGrid="0">
      <p:cViewPr varScale="1">
        <p:scale>
          <a:sx n="60" d="100"/>
          <a:sy n="60" d="100"/>
        </p:scale>
        <p:origin x="2333"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FE2-46C9-99C7-175A7DDE090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FE2-46C9-99C7-175A7DDE090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FE2-46C9-99C7-175A7DDE090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FE2-46C9-99C7-175A7DDE0907}"/>
              </c:ext>
            </c:extLst>
          </c:dPt>
          <c:cat>
            <c:strRef>
              <c:f>Sheet1!$A$2:$A$5</c:f>
              <c:strCache>
                <c:ptCount val="4"/>
                <c:pt idx="0">
                  <c:v>Boomers (age 57 to 75)</c:v>
                </c:pt>
                <c:pt idx="1">
                  <c:v>Gen X (age 41 to 56)</c:v>
                </c:pt>
                <c:pt idx="2">
                  <c:v>Millenials (25 to 40)</c:v>
                </c:pt>
                <c:pt idx="3">
                  <c:v>Gen z (6 to 24) </c:v>
                </c:pt>
              </c:strCache>
            </c:strRef>
          </c:cat>
          <c:val>
            <c:numRef>
              <c:f>Sheet1!$B$2:$B$5</c:f>
              <c:numCache>
                <c:formatCode>0%</c:formatCode>
                <c:ptCount val="4"/>
                <c:pt idx="0">
                  <c:v>0.22</c:v>
                </c:pt>
                <c:pt idx="1">
                  <c:v>0.36</c:v>
                </c:pt>
                <c:pt idx="2">
                  <c:v>0.59</c:v>
                </c:pt>
                <c:pt idx="3">
                  <c:v>0.71</c:v>
                </c:pt>
              </c:numCache>
            </c:numRef>
          </c:val>
          <c:extLst>
            <c:ext xmlns:c16="http://schemas.microsoft.com/office/drawing/2014/chart" uri="{C3380CC4-5D6E-409C-BE32-E72D297353CC}">
              <c16:uniqueId val="{00000000-5692-4520-882C-836317871DD3}"/>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0.35897</cdr:x>
      <cdr:y>0.2683</cdr:y>
    </cdr:from>
    <cdr:to>
      <cdr:x>0.44722</cdr:x>
      <cdr:y>0.5</cdr:y>
    </cdr:to>
    <cdr:sp macro="" textlink="">
      <cdr:nvSpPr>
        <cdr:cNvPr id="2" name="TextBox 1">
          <a:extLst xmlns:a="http://schemas.openxmlformats.org/drawingml/2006/main">
            <a:ext uri="{FF2B5EF4-FFF2-40B4-BE49-F238E27FC236}">
              <a16:creationId xmlns:a16="http://schemas.microsoft.com/office/drawing/2014/main" id="{D6120CBB-591B-44C3-8208-0E3EBC174E66}"/>
            </a:ext>
          </a:extLst>
        </cdr:cNvPr>
        <cdr:cNvSpPr txBox="1"/>
      </cdr:nvSpPr>
      <cdr:spPr>
        <a:xfrm xmlns:a="http://schemas.openxmlformats.org/drawingml/2006/main">
          <a:off x="3774745" y="1218811"/>
          <a:ext cx="928047" cy="10525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a:t>Gen Z</a:t>
          </a:r>
        </a:p>
        <a:p xmlns:a="http://schemas.openxmlformats.org/drawingml/2006/main">
          <a:pPr algn="ctr"/>
          <a:r>
            <a:rPr lang="en-US" sz="2000" dirty="0"/>
            <a:t>71%</a:t>
          </a:r>
        </a:p>
      </cdr:txBody>
    </cdr:sp>
  </cdr:relSizeAnchor>
  <cdr:relSizeAnchor xmlns:cdr="http://schemas.openxmlformats.org/drawingml/2006/chartDrawing">
    <cdr:from>
      <cdr:x>0.51211</cdr:x>
      <cdr:y>0.07245</cdr:y>
    </cdr:from>
    <cdr:to>
      <cdr:x>0.59258</cdr:x>
      <cdr:y>0.25271</cdr:y>
    </cdr:to>
    <cdr:sp macro="" textlink="">
      <cdr:nvSpPr>
        <cdr:cNvPr id="3" name="TextBox 2">
          <a:extLst xmlns:a="http://schemas.openxmlformats.org/drawingml/2006/main">
            <a:ext uri="{FF2B5EF4-FFF2-40B4-BE49-F238E27FC236}">
              <a16:creationId xmlns:a16="http://schemas.microsoft.com/office/drawing/2014/main" id="{53F96838-05D2-4BE8-A53D-9B35D8FE5F14}"/>
            </a:ext>
          </a:extLst>
        </cdr:cNvPr>
        <cdr:cNvSpPr txBox="1"/>
      </cdr:nvSpPr>
      <cdr:spPr>
        <a:xfrm xmlns:a="http://schemas.openxmlformats.org/drawingml/2006/main">
          <a:off x="5385180" y="329139"/>
          <a:ext cx="846160" cy="8188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a:t>Boomers</a:t>
          </a:r>
        </a:p>
        <a:p xmlns:a="http://schemas.openxmlformats.org/drawingml/2006/main">
          <a:pPr algn="ctr"/>
          <a:r>
            <a:rPr lang="en-US" sz="2000" dirty="0"/>
            <a:t>22%</a:t>
          </a:r>
        </a:p>
      </cdr:txBody>
    </cdr:sp>
  </cdr:relSizeAnchor>
  <cdr:relSizeAnchor xmlns:cdr="http://schemas.openxmlformats.org/drawingml/2006/chartDrawing">
    <cdr:from>
      <cdr:x>0.5835</cdr:x>
      <cdr:y>0.30172</cdr:y>
    </cdr:from>
    <cdr:to>
      <cdr:x>0.66526</cdr:x>
      <cdr:y>0.5</cdr:y>
    </cdr:to>
    <cdr:sp macro="" textlink="">
      <cdr:nvSpPr>
        <cdr:cNvPr id="4" name="TextBox 3">
          <a:extLst xmlns:a="http://schemas.openxmlformats.org/drawingml/2006/main">
            <a:ext uri="{FF2B5EF4-FFF2-40B4-BE49-F238E27FC236}">
              <a16:creationId xmlns:a16="http://schemas.microsoft.com/office/drawing/2014/main" id="{8E17D357-0090-4FD6-958C-D5AB6E27EE0D}"/>
            </a:ext>
          </a:extLst>
        </cdr:cNvPr>
        <cdr:cNvSpPr txBox="1"/>
      </cdr:nvSpPr>
      <cdr:spPr>
        <a:xfrm xmlns:a="http://schemas.openxmlformats.org/drawingml/2006/main">
          <a:off x="6135807" y="1370643"/>
          <a:ext cx="859809" cy="9007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a:t>Gen X </a:t>
          </a:r>
        </a:p>
        <a:p xmlns:a="http://schemas.openxmlformats.org/drawingml/2006/main">
          <a:pPr algn="ctr"/>
          <a:r>
            <a:rPr lang="en-US" sz="2000" dirty="0"/>
            <a:t>36%</a:t>
          </a:r>
        </a:p>
      </cdr:txBody>
    </cdr:sp>
  </cdr:relSizeAnchor>
  <cdr:relSizeAnchor xmlns:cdr="http://schemas.openxmlformats.org/drawingml/2006/chartDrawing">
    <cdr:from>
      <cdr:x>0.47188</cdr:x>
      <cdr:y>0.62524</cdr:y>
    </cdr:from>
    <cdr:to>
      <cdr:x>0.56143</cdr:x>
      <cdr:y>0.82352</cdr:y>
    </cdr:to>
    <cdr:sp macro="" textlink="">
      <cdr:nvSpPr>
        <cdr:cNvPr id="5" name="TextBox 4">
          <a:extLst xmlns:a="http://schemas.openxmlformats.org/drawingml/2006/main">
            <a:ext uri="{FF2B5EF4-FFF2-40B4-BE49-F238E27FC236}">
              <a16:creationId xmlns:a16="http://schemas.microsoft.com/office/drawing/2014/main" id="{DB36C24E-4678-43C0-A3E7-F384DA23C695}"/>
            </a:ext>
          </a:extLst>
        </cdr:cNvPr>
        <cdr:cNvSpPr txBox="1"/>
      </cdr:nvSpPr>
      <cdr:spPr>
        <a:xfrm xmlns:a="http://schemas.openxmlformats.org/drawingml/2006/main">
          <a:off x="4962099" y="2840326"/>
          <a:ext cx="941695" cy="9007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a:t>Millennials </a:t>
          </a:r>
        </a:p>
        <a:p xmlns:a="http://schemas.openxmlformats.org/drawingml/2006/main">
          <a:pPr algn="ctr"/>
          <a:r>
            <a:rPr lang="en-US" sz="2000" dirty="0"/>
            <a:t>59%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A6C86A-E696-4915-84A9-365D513683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EFA275-E5BD-42D5-86C3-D4A66EF382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4D676F-4DB5-46B8-8F00-05DB67D5471C}" type="datetimeFigureOut">
              <a:rPr lang="en-US" smtClean="0"/>
              <a:t>8/18/2021</a:t>
            </a:fld>
            <a:endParaRPr lang="en-US" dirty="0"/>
          </a:p>
        </p:txBody>
      </p:sp>
      <p:sp>
        <p:nvSpPr>
          <p:cNvPr id="4" name="Footer Placeholder 3">
            <a:extLst>
              <a:ext uri="{FF2B5EF4-FFF2-40B4-BE49-F238E27FC236}">
                <a16:creationId xmlns:a16="http://schemas.microsoft.com/office/drawing/2014/main" id="{0D08037F-BC33-4B71-9390-1FCCB44C83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F7A39EB-596B-48AB-BC3E-069215B769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EDFD5B-C328-43D8-A4C7-929BECA315CE}" type="slidenum">
              <a:rPr lang="en-US" smtClean="0"/>
              <a:t>‹#›</a:t>
            </a:fld>
            <a:endParaRPr lang="en-US" dirty="0"/>
          </a:p>
        </p:txBody>
      </p:sp>
    </p:spTree>
    <p:extLst>
      <p:ext uri="{BB962C8B-B14F-4D97-AF65-F5344CB8AC3E}">
        <p14:creationId xmlns:p14="http://schemas.microsoft.com/office/powerpoint/2010/main" val="2802701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BE5AB-3192-4552-A220-BA06EA9D867F}" type="datetimeFigureOut">
              <a:rPr lang="en-US" smtClean="0"/>
              <a:t>8/18/2021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D0E63-0F6A-47B0-8BD1-6E95B004C872}" type="slidenum">
              <a:rPr lang="en-US" smtClean="0"/>
              <a:t>‹#›</a:t>
            </a:fld>
            <a:endParaRPr lang="en-US" dirty="0"/>
          </a:p>
        </p:txBody>
      </p:sp>
    </p:spTree>
    <p:extLst>
      <p:ext uri="{BB962C8B-B14F-4D97-AF65-F5344CB8AC3E}">
        <p14:creationId xmlns:p14="http://schemas.microsoft.com/office/powerpoint/2010/main" val="53232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Graphic 33" descr="Tag=AccentColor&#10;Flavor=Light&#10;Target=Fill">
            <a:extLst>
              <a:ext uri="{FF2B5EF4-FFF2-40B4-BE49-F238E27FC236}">
                <a16:creationId xmlns:a16="http://schemas.microsoft.com/office/drawing/2014/main" id="{A4E7DAC5-621F-40E6-ACD2-590570CC84F8}"/>
              </a:ext>
            </a:extLst>
          </p:cNvPr>
          <p:cNvSpPr>
            <a:spLocks noChangeAspect="1"/>
          </p:cNvSpPr>
          <p:nvPr userDrawn="1"/>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2560320" y="960120"/>
            <a:ext cx="7077456" cy="2898648"/>
          </a:xfrm>
        </p:spPr>
        <p:txBody>
          <a:bodyPr anchor="b">
            <a:noAutofit/>
          </a:bodyPr>
          <a:lstStyle>
            <a:lvl1pPr algn="ctr">
              <a:defRPr sz="8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2633472" y="4535424"/>
            <a:ext cx="6931152" cy="941832"/>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6">
            <a:extLst>
              <a:ext uri="{FF2B5EF4-FFF2-40B4-BE49-F238E27FC236}">
                <a16:creationId xmlns:a16="http://schemas.microsoft.com/office/drawing/2014/main" id="{371B7A5D-C918-4744-A5FA-75C904B3B8D4}"/>
              </a:ext>
            </a:extLst>
          </p:cNvPr>
          <p:cNvSpPr/>
          <p:nvPr userDrawn="1"/>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568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2578608"/>
            <a:ext cx="5157787" cy="823912"/>
          </a:xfrm>
        </p:spPr>
        <p:txBody>
          <a:bodyPr anchor="b">
            <a:normAutofit/>
          </a:bodyPr>
          <a:lstStyle>
            <a:lvl1pPr marL="0" indent="0">
              <a:lnSpc>
                <a:spcPct val="100000"/>
              </a:lnSpc>
              <a:buNone/>
              <a:defRPr sz="4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3617842"/>
            <a:ext cx="5157787" cy="257264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2578608"/>
            <a:ext cx="5183188" cy="823912"/>
          </a:xfrm>
        </p:spPr>
        <p:txBody>
          <a:bodyPr anchor="b">
            <a:normAutofit/>
          </a:bodyPr>
          <a:lstStyle>
            <a:lvl1pPr marL="0" indent="0">
              <a:lnSpc>
                <a:spcPct val="100000"/>
              </a:lnSpc>
              <a:buNone/>
              <a:defRPr sz="4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3617842"/>
            <a:ext cx="5183188" cy="257264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140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hasCustomPrompt="1"/>
          </p:nvPr>
        </p:nvSpPr>
        <p:spPr>
          <a:xfrm>
            <a:off x="649224" y="2578608"/>
            <a:ext cx="3200400" cy="711244"/>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649224" y="3339547"/>
            <a:ext cx="3200400" cy="2900635"/>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hasCustomPrompt="1"/>
          </p:nvPr>
        </p:nvSpPr>
        <p:spPr>
          <a:xfrm>
            <a:off x="4498848" y="2578608"/>
            <a:ext cx="3200400" cy="713232"/>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4498848" y="3339548"/>
            <a:ext cx="3200400" cy="2850940"/>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
            <a:extLst>
              <a:ext uri="{FF2B5EF4-FFF2-40B4-BE49-F238E27FC236}">
                <a16:creationId xmlns:a16="http://schemas.microsoft.com/office/drawing/2014/main" id="{42AA5FD4-D71A-436D-B50A-847980623CF0}"/>
              </a:ext>
            </a:extLst>
          </p:cNvPr>
          <p:cNvSpPr>
            <a:spLocks noGrp="1"/>
          </p:cNvSpPr>
          <p:nvPr>
            <p:ph type="body" sz="quarter" idx="13" hasCustomPrompt="1"/>
          </p:nvPr>
        </p:nvSpPr>
        <p:spPr>
          <a:xfrm>
            <a:off x="8339328" y="2578608"/>
            <a:ext cx="3200400" cy="713232"/>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12" name="Content Placeholder 5">
            <a:extLst>
              <a:ext uri="{FF2B5EF4-FFF2-40B4-BE49-F238E27FC236}">
                <a16:creationId xmlns:a16="http://schemas.microsoft.com/office/drawing/2014/main" id="{498877DB-362B-4B53-84A8-D53090240FDB}"/>
              </a:ext>
            </a:extLst>
          </p:cNvPr>
          <p:cNvSpPr>
            <a:spLocks noGrp="1"/>
          </p:cNvSpPr>
          <p:nvPr>
            <p:ph sz="quarter" idx="14"/>
          </p:nvPr>
        </p:nvSpPr>
        <p:spPr>
          <a:xfrm>
            <a:off x="8339328" y="3339548"/>
            <a:ext cx="3200400" cy="2850940"/>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759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95429EAB-EC88-4283-9CAC-5C4336D68761}"/>
              </a:ext>
            </a:extLst>
          </p:cNvPr>
          <p:cNvSpPr>
            <a:spLocks noGrp="1"/>
          </p:cNvSpPr>
          <p:nvPr>
            <p:ph type="pic" sz="quarter" idx="14"/>
          </p:nvPr>
        </p:nvSpPr>
        <p:spPr>
          <a:xfrm>
            <a:off x="8263901" y="-1"/>
            <a:ext cx="3928091" cy="4143506"/>
          </a:xfrm>
          <a:custGeom>
            <a:avLst/>
            <a:gdLst>
              <a:gd name="connsiteX0" fmla="*/ 23605 w 3928091"/>
              <a:gd name="connsiteY0" fmla="*/ 0 h 4143506"/>
              <a:gd name="connsiteX1" fmla="*/ 3928091 w 3928091"/>
              <a:gd name="connsiteY1" fmla="*/ 0 h 4143506"/>
              <a:gd name="connsiteX2" fmla="*/ 3928091 w 3928091"/>
              <a:gd name="connsiteY2" fmla="*/ 4125656 h 4143506"/>
              <a:gd name="connsiteX3" fmla="*/ 3780617 w 3928091"/>
              <a:gd name="connsiteY3" fmla="*/ 4131078 h 4143506"/>
              <a:gd name="connsiteX4" fmla="*/ 3281801 w 3928091"/>
              <a:gd name="connsiteY4" fmla="*/ 4125634 h 4143506"/>
              <a:gd name="connsiteX5" fmla="*/ 2622887 w 3928091"/>
              <a:gd name="connsiteY5" fmla="*/ 4130456 h 4143506"/>
              <a:gd name="connsiteX6" fmla="*/ 2169916 w 3928091"/>
              <a:gd name="connsiteY6" fmla="*/ 4111570 h 4143506"/>
              <a:gd name="connsiteX7" fmla="*/ 1705097 w 3928091"/>
              <a:gd name="connsiteY7" fmla="*/ 4140234 h 4143506"/>
              <a:gd name="connsiteX8" fmla="*/ 1364801 w 3928091"/>
              <a:gd name="connsiteY8" fmla="*/ 4124429 h 4143506"/>
              <a:gd name="connsiteX9" fmla="*/ 1123316 w 3928091"/>
              <a:gd name="connsiteY9" fmla="*/ 4121750 h 4143506"/>
              <a:gd name="connsiteX10" fmla="*/ 688243 w 3928091"/>
              <a:gd name="connsiteY10" fmla="*/ 4130323 h 4143506"/>
              <a:gd name="connsiteX11" fmla="*/ 298918 w 3928091"/>
              <a:gd name="connsiteY11" fmla="*/ 4118266 h 4143506"/>
              <a:gd name="connsiteX12" fmla="*/ 105785 w 3928091"/>
              <a:gd name="connsiteY12" fmla="*/ 4130037 h 4143506"/>
              <a:gd name="connsiteX13" fmla="*/ 15503 w 3928091"/>
              <a:gd name="connsiteY13" fmla="*/ 4130462 h 4143506"/>
              <a:gd name="connsiteX14" fmla="*/ 14458 w 3928091"/>
              <a:gd name="connsiteY14" fmla="*/ 4122289 h 4143506"/>
              <a:gd name="connsiteX15" fmla="*/ 346 w 3928091"/>
              <a:gd name="connsiteY15" fmla="*/ 3882149 h 4143506"/>
              <a:gd name="connsiteX16" fmla="*/ 27583 w 3928091"/>
              <a:gd name="connsiteY16" fmla="*/ 3294816 h 4143506"/>
              <a:gd name="connsiteX17" fmla="*/ 21797 w 3928091"/>
              <a:gd name="connsiteY17" fmla="*/ 3078932 h 4143506"/>
              <a:gd name="connsiteX18" fmla="*/ 30264 w 3928091"/>
              <a:gd name="connsiteY18" fmla="*/ 2835999 h 4143506"/>
              <a:gd name="connsiteX19" fmla="*/ 33510 w 3928091"/>
              <a:gd name="connsiteY19" fmla="*/ 2550270 h 4143506"/>
              <a:gd name="connsiteX20" fmla="*/ 9096 w 3928091"/>
              <a:gd name="connsiteY20" fmla="*/ 1764959 h 4143506"/>
              <a:gd name="connsiteX21" fmla="*/ 30406 w 3928091"/>
              <a:gd name="connsiteY21" fmla="*/ 1598729 h 4143506"/>
              <a:gd name="connsiteX22" fmla="*/ 20244 w 3928091"/>
              <a:gd name="connsiteY22" fmla="*/ 1114767 h 4143506"/>
              <a:gd name="connsiteX23" fmla="*/ 26736 w 3928091"/>
              <a:gd name="connsiteY23" fmla="*/ 579120 h 4143506"/>
              <a:gd name="connsiteX24" fmla="*/ 38237 w 3928091"/>
              <a:gd name="connsiteY24" fmla="*/ 288533 h 414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91" h="4143506">
                <a:moveTo>
                  <a:pt x="23605" y="0"/>
                </a:moveTo>
                <a:lnTo>
                  <a:pt x="3928091" y="0"/>
                </a:lnTo>
                <a:lnTo>
                  <a:pt x="3928091" y="4125656"/>
                </a:lnTo>
                <a:lnTo>
                  <a:pt x="3780617" y="4131078"/>
                </a:lnTo>
                <a:cubicBezTo>
                  <a:pt x="3614346" y="4131561"/>
                  <a:pt x="3448073" y="4118803"/>
                  <a:pt x="3281801" y="4125634"/>
                </a:cubicBezTo>
                <a:cubicBezTo>
                  <a:pt x="3062120" y="4134609"/>
                  <a:pt x="2842441" y="4144923"/>
                  <a:pt x="2622887" y="4130456"/>
                </a:cubicBezTo>
                <a:cubicBezTo>
                  <a:pt x="2472401" y="4120545"/>
                  <a:pt x="2321159" y="4107551"/>
                  <a:pt x="2169916" y="4111570"/>
                </a:cubicBezTo>
                <a:cubicBezTo>
                  <a:pt x="2014640" y="4115856"/>
                  <a:pt x="1859994" y="4129920"/>
                  <a:pt x="1705097" y="4140234"/>
                </a:cubicBezTo>
                <a:cubicBezTo>
                  <a:pt x="1591463" y="4147694"/>
                  <a:pt x="1477389" y="4142391"/>
                  <a:pt x="1364801" y="4124429"/>
                </a:cubicBezTo>
                <a:cubicBezTo>
                  <a:pt x="1284516" y="4111703"/>
                  <a:pt x="1203727" y="4117195"/>
                  <a:pt x="1123316" y="4121750"/>
                </a:cubicBezTo>
                <a:cubicBezTo>
                  <a:pt x="978124" y="4130323"/>
                  <a:pt x="833434" y="4143717"/>
                  <a:pt x="688243" y="4130323"/>
                </a:cubicBezTo>
                <a:cubicBezTo>
                  <a:pt x="558551" y="4118266"/>
                  <a:pt x="427601" y="4108489"/>
                  <a:pt x="298918" y="4118266"/>
                </a:cubicBezTo>
                <a:cubicBezTo>
                  <a:pt x="234577" y="4123155"/>
                  <a:pt x="170204" y="4128045"/>
                  <a:pt x="105785" y="4130037"/>
                </a:cubicBezTo>
                <a:lnTo>
                  <a:pt x="15503" y="4130462"/>
                </a:lnTo>
                <a:lnTo>
                  <a:pt x="14458" y="4122289"/>
                </a:lnTo>
                <a:cubicBezTo>
                  <a:pt x="3338" y="4042653"/>
                  <a:pt x="-1375" y="3962394"/>
                  <a:pt x="346" y="3882149"/>
                </a:cubicBezTo>
                <a:cubicBezTo>
                  <a:pt x="205" y="3686075"/>
                  <a:pt x="9942" y="3490383"/>
                  <a:pt x="27583" y="3294816"/>
                </a:cubicBezTo>
                <a:cubicBezTo>
                  <a:pt x="31859" y="3222826"/>
                  <a:pt x="29926" y="3150656"/>
                  <a:pt x="21797" y="3078932"/>
                </a:cubicBezTo>
                <a:cubicBezTo>
                  <a:pt x="13668" y="2997950"/>
                  <a:pt x="16505" y="2916372"/>
                  <a:pt x="30264" y="2835999"/>
                </a:cubicBezTo>
                <a:cubicBezTo>
                  <a:pt x="47622" y="2740756"/>
                  <a:pt x="39860" y="2645513"/>
                  <a:pt x="33510" y="2550270"/>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7" y="288533"/>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5" name="Picture Placeholder 24">
            <a:extLst>
              <a:ext uri="{FF2B5EF4-FFF2-40B4-BE49-F238E27FC236}">
                <a16:creationId xmlns:a16="http://schemas.microsoft.com/office/drawing/2014/main" id="{95853130-EDA3-41D2-A3D5-E39613A79C81}"/>
              </a:ext>
            </a:extLst>
          </p:cNvPr>
          <p:cNvSpPr>
            <a:spLocks noGrp="1"/>
          </p:cNvSpPr>
          <p:nvPr>
            <p:ph type="pic" sz="quarter" idx="15"/>
          </p:nvPr>
        </p:nvSpPr>
        <p:spPr>
          <a:xfrm>
            <a:off x="8281029" y="4328340"/>
            <a:ext cx="3910962" cy="2529660"/>
          </a:xfrm>
          <a:custGeom>
            <a:avLst/>
            <a:gdLst>
              <a:gd name="connsiteX0" fmla="*/ 842684 w 3910962"/>
              <a:gd name="connsiteY0" fmla="*/ 662 h 2529660"/>
              <a:gd name="connsiteX1" fmla="*/ 1140350 w 3910962"/>
              <a:gd name="connsiteY1" fmla="*/ 3173 h 2529660"/>
              <a:gd name="connsiteX2" fmla="*/ 1350451 w 3910962"/>
              <a:gd name="connsiteY2" fmla="*/ 29025 h 2529660"/>
              <a:gd name="connsiteX3" fmla="*/ 1903495 w 3910962"/>
              <a:gd name="connsiteY3" fmla="*/ 18310 h 2529660"/>
              <a:gd name="connsiteX4" fmla="*/ 2649374 w 3910962"/>
              <a:gd name="connsiteY4" fmla="*/ 22730 h 2529660"/>
              <a:gd name="connsiteX5" fmla="*/ 3310304 w 3910962"/>
              <a:gd name="connsiteY5" fmla="*/ 10808 h 2529660"/>
              <a:gd name="connsiteX6" fmla="*/ 3684881 w 3910962"/>
              <a:gd name="connsiteY6" fmla="*/ 10808 h 2529660"/>
              <a:gd name="connsiteX7" fmla="*/ 3887420 w 3910962"/>
              <a:gd name="connsiteY7" fmla="*/ 15630 h 2529660"/>
              <a:gd name="connsiteX8" fmla="*/ 3910962 w 3910962"/>
              <a:gd name="connsiteY8" fmla="*/ 11105 h 2529660"/>
              <a:gd name="connsiteX9" fmla="*/ 3910962 w 3910962"/>
              <a:gd name="connsiteY9" fmla="*/ 2529660 h 2529660"/>
              <a:gd name="connsiteX10" fmla="*/ 6242 w 3910962"/>
              <a:gd name="connsiteY10" fmla="*/ 2529660 h 2529660"/>
              <a:gd name="connsiteX11" fmla="*/ 25280 w 3910962"/>
              <a:gd name="connsiteY11" fmla="*/ 2158134 h 2529660"/>
              <a:gd name="connsiteX12" fmla="*/ 11167 w 3910962"/>
              <a:gd name="connsiteY12" fmla="*/ 1427303 h 2529660"/>
              <a:gd name="connsiteX13" fmla="*/ 3970 w 3910962"/>
              <a:gd name="connsiteY13" fmla="*/ 934453 h 2529660"/>
              <a:gd name="connsiteX14" fmla="*/ 5805 w 3910962"/>
              <a:gd name="connsiteY14" fmla="*/ 380010 h 2529660"/>
              <a:gd name="connsiteX15" fmla="*/ 18506 w 3910962"/>
              <a:gd name="connsiteY15" fmla="*/ 139744 h 2529660"/>
              <a:gd name="connsiteX16" fmla="*/ 19072 w 3910962"/>
              <a:gd name="connsiteY16" fmla="*/ 23791 h 2529660"/>
              <a:gd name="connsiteX17" fmla="*/ 67093 w 3910962"/>
              <a:gd name="connsiteY17" fmla="*/ 27133 h 2529660"/>
              <a:gd name="connsiteX18" fmla="*/ 545085 w 3910962"/>
              <a:gd name="connsiteY18" fmla="*/ 11612 h 2529660"/>
              <a:gd name="connsiteX19" fmla="*/ 842684 w 3910962"/>
              <a:gd name="connsiteY19" fmla="*/ 662 h 25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0962" h="2529660">
                <a:moveTo>
                  <a:pt x="842684" y="662"/>
                </a:moveTo>
                <a:cubicBezTo>
                  <a:pt x="941895" y="-744"/>
                  <a:pt x="1041116" y="93"/>
                  <a:pt x="1140350" y="3173"/>
                </a:cubicBezTo>
                <a:cubicBezTo>
                  <a:pt x="1210804" y="5316"/>
                  <a:pt x="1279746" y="24605"/>
                  <a:pt x="1350451" y="29025"/>
                </a:cubicBezTo>
                <a:cubicBezTo>
                  <a:pt x="1535093" y="40276"/>
                  <a:pt x="1719483" y="30901"/>
                  <a:pt x="1903495" y="18310"/>
                </a:cubicBezTo>
                <a:cubicBezTo>
                  <a:pt x="2151898" y="628"/>
                  <a:pt x="2401172" y="2101"/>
                  <a:pt x="2649374" y="22730"/>
                </a:cubicBezTo>
                <a:cubicBezTo>
                  <a:pt x="2869445" y="43947"/>
                  <a:pt x="3091027" y="39942"/>
                  <a:pt x="3310304" y="10808"/>
                </a:cubicBezTo>
                <a:cubicBezTo>
                  <a:pt x="3434575" y="-7007"/>
                  <a:pt x="3559980" y="9067"/>
                  <a:pt x="3684881" y="10808"/>
                </a:cubicBezTo>
                <a:cubicBezTo>
                  <a:pt x="3752435" y="11746"/>
                  <a:pt x="3819992" y="12684"/>
                  <a:pt x="3887420" y="15630"/>
                </a:cubicBezTo>
                <a:lnTo>
                  <a:pt x="3910962" y="11105"/>
                </a:lnTo>
                <a:lnTo>
                  <a:pt x="3910962" y="2529660"/>
                </a:lnTo>
                <a:lnTo>
                  <a:pt x="6242" y="2529660"/>
                </a:lnTo>
                <a:lnTo>
                  <a:pt x="25280" y="2158134"/>
                </a:lnTo>
                <a:cubicBezTo>
                  <a:pt x="28243" y="1914439"/>
                  <a:pt x="36288" y="1670236"/>
                  <a:pt x="11167" y="1427303"/>
                </a:cubicBezTo>
                <a:cubicBezTo>
                  <a:pt x="-5908" y="1262723"/>
                  <a:pt x="865" y="1098905"/>
                  <a:pt x="3970" y="934453"/>
                </a:cubicBezTo>
                <a:cubicBezTo>
                  <a:pt x="7498" y="749680"/>
                  <a:pt x="5805" y="564783"/>
                  <a:pt x="5805" y="380010"/>
                </a:cubicBezTo>
                <a:cubicBezTo>
                  <a:pt x="5522" y="299625"/>
                  <a:pt x="10321" y="219748"/>
                  <a:pt x="18506" y="139744"/>
                </a:cubicBezTo>
                <a:lnTo>
                  <a:pt x="19072" y="23791"/>
                </a:lnTo>
                <a:lnTo>
                  <a:pt x="67093" y="27133"/>
                </a:lnTo>
                <a:cubicBezTo>
                  <a:pt x="226530" y="32207"/>
                  <a:pt x="385807" y="21156"/>
                  <a:pt x="545085" y="11612"/>
                </a:cubicBezTo>
                <a:cubicBezTo>
                  <a:pt x="644275" y="5719"/>
                  <a:pt x="743474" y="2069"/>
                  <a:pt x="842684" y="662"/>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4" name="Picture Placeholder 23">
            <a:extLst>
              <a:ext uri="{FF2B5EF4-FFF2-40B4-BE49-F238E27FC236}">
                <a16:creationId xmlns:a16="http://schemas.microsoft.com/office/drawing/2014/main" id="{3A9F270A-23C2-4A09-BC7C-5CB160B890C0}"/>
              </a:ext>
            </a:extLst>
          </p:cNvPr>
          <p:cNvSpPr>
            <a:spLocks noGrp="1"/>
          </p:cNvSpPr>
          <p:nvPr>
            <p:ph type="pic" sz="quarter" idx="16"/>
          </p:nvPr>
        </p:nvSpPr>
        <p:spPr>
          <a:xfrm>
            <a:off x="5021992" y="3792430"/>
            <a:ext cx="3041329" cy="3065569"/>
          </a:xfrm>
          <a:custGeom>
            <a:avLst/>
            <a:gdLst>
              <a:gd name="connsiteX0" fmla="*/ 2750933 w 3041329"/>
              <a:gd name="connsiteY0" fmla="*/ 0 h 3065569"/>
              <a:gd name="connsiteX1" fmla="*/ 3041329 w 3041329"/>
              <a:gd name="connsiteY1" fmla="*/ 10946 h 3065569"/>
              <a:gd name="connsiteX2" fmla="*/ 3041329 w 3041329"/>
              <a:gd name="connsiteY2" fmla="*/ 175882 h 3065569"/>
              <a:gd name="connsiteX3" fmla="*/ 3034394 w 3041329"/>
              <a:gd name="connsiteY3" fmla="*/ 266109 h 3065569"/>
              <a:gd name="connsiteX4" fmla="*/ 3037217 w 3041329"/>
              <a:gd name="connsiteY4" fmla="*/ 802010 h 3065569"/>
              <a:gd name="connsiteX5" fmla="*/ 3025363 w 3041329"/>
              <a:gd name="connsiteY5" fmla="*/ 1170283 h 3065569"/>
              <a:gd name="connsiteX6" fmla="*/ 3020000 w 3041329"/>
              <a:gd name="connsiteY6" fmla="*/ 1316450 h 3065569"/>
              <a:gd name="connsiteX7" fmla="*/ 3014637 w 3041329"/>
              <a:gd name="connsiteY7" fmla="*/ 1344641 h 3065569"/>
              <a:gd name="connsiteX8" fmla="*/ 3014637 w 3041329"/>
              <a:gd name="connsiteY8" fmla="*/ 1357340 h 3065569"/>
              <a:gd name="connsiteX9" fmla="*/ 3021693 w 3041329"/>
              <a:gd name="connsiteY9" fmla="*/ 1384898 h 3065569"/>
              <a:gd name="connsiteX10" fmla="*/ 3029173 w 3041329"/>
              <a:gd name="connsiteY10" fmla="*/ 1911401 h 3065569"/>
              <a:gd name="connsiteX11" fmla="*/ 3039899 w 3041329"/>
              <a:gd name="connsiteY11" fmla="*/ 2395617 h 3065569"/>
              <a:gd name="connsiteX12" fmla="*/ 3041329 w 3041329"/>
              <a:gd name="connsiteY12" fmla="*/ 2446475 h 3065569"/>
              <a:gd name="connsiteX13" fmla="*/ 3041329 w 3041329"/>
              <a:gd name="connsiteY13" fmla="*/ 2649259 h 3065569"/>
              <a:gd name="connsiteX14" fmla="*/ 3040516 w 3041329"/>
              <a:gd name="connsiteY14" fmla="*/ 2683378 h 3065569"/>
              <a:gd name="connsiteX15" fmla="*/ 3029596 w 3041329"/>
              <a:gd name="connsiteY15" fmla="*/ 2971138 h 3065569"/>
              <a:gd name="connsiteX16" fmla="*/ 3031678 w 3041329"/>
              <a:gd name="connsiteY16" fmla="*/ 3022824 h 3065569"/>
              <a:gd name="connsiteX17" fmla="*/ 3034625 w 3041329"/>
              <a:gd name="connsiteY17" fmla="*/ 3065569 h 3065569"/>
              <a:gd name="connsiteX18" fmla="*/ 24938 w 3041329"/>
              <a:gd name="connsiteY18" fmla="*/ 3065569 h 3065569"/>
              <a:gd name="connsiteX19" fmla="*/ 25911 w 3041329"/>
              <a:gd name="connsiteY19" fmla="*/ 3001918 h 3065569"/>
              <a:gd name="connsiteX20" fmla="*/ 38276 w 3041329"/>
              <a:gd name="connsiteY20" fmla="*/ 2918677 h 3065569"/>
              <a:gd name="connsiteX21" fmla="*/ 28835 w 3041329"/>
              <a:gd name="connsiteY21" fmla="*/ 2491295 h 3065569"/>
              <a:gd name="connsiteX22" fmla="*/ 21053 w 3041329"/>
              <a:gd name="connsiteY22" fmla="*/ 2094786 h 3065569"/>
              <a:gd name="connsiteX23" fmla="*/ 16716 w 3041329"/>
              <a:gd name="connsiteY23" fmla="*/ 1719456 h 3065569"/>
              <a:gd name="connsiteX24" fmla="*/ 3192 w 3041329"/>
              <a:gd name="connsiteY24" fmla="*/ 1622752 h 3065569"/>
              <a:gd name="connsiteX25" fmla="*/ 24242 w 3041329"/>
              <a:gd name="connsiteY25" fmla="*/ 1269110 h 3065569"/>
              <a:gd name="connsiteX26" fmla="*/ 24242 w 3041329"/>
              <a:gd name="connsiteY26" fmla="*/ 1044447 h 3065569"/>
              <a:gd name="connsiteX27" fmla="*/ 13654 w 3041329"/>
              <a:gd name="connsiteY27" fmla="*/ 884594 h 3065569"/>
              <a:gd name="connsiteX28" fmla="*/ 23477 w 3041329"/>
              <a:gd name="connsiteY28" fmla="*/ 597929 h 3065569"/>
              <a:gd name="connsiteX29" fmla="*/ 26284 w 3041329"/>
              <a:gd name="connsiteY29" fmla="*/ 408605 h 3065569"/>
              <a:gd name="connsiteX30" fmla="*/ 33300 w 3041329"/>
              <a:gd name="connsiteY30" fmla="*/ 153452 h 3065569"/>
              <a:gd name="connsiteX31" fmla="*/ 16058 w 3041329"/>
              <a:gd name="connsiteY31" fmla="*/ 52511 h 3065569"/>
              <a:gd name="connsiteX32" fmla="*/ 13611 w 3041329"/>
              <a:gd name="connsiteY32" fmla="*/ 10473 h 3065569"/>
              <a:gd name="connsiteX33" fmla="*/ 222689 w 3041329"/>
              <a:gd name="connsiteY33" fmla="*/ 5194 h 3065569"/>
              <a:gd name="connsiteX34" fmla="*/ 988364 w 3041329"/>
              <a:gd name="connsiteY34" fmla="*/ 17002 h 3065569"/>
              <a:gd name="connsiteX35" fmla="*/ 1316477 w 3041329"/>
              <a:gd name="connsiteY35" fmla="*/ 7977 h 3065569"/>
              <a:gd name="connsiteX36" fmla="*/ 1738973 w 3041329"/>
              <a:gd name="connsiteY36" fmla="*/ 11247 h 3065569"/>
              <a:gd name="connsiteX37" fmla="*/ 2438148 w 3041329"/>
              <a:gd name="connsiteY37" fmla="*/ 11247 h 3065569"/>
              <a:gd name="connsiteX38" fmla="*/ 2750933 w 3041329"/>
              <a:gd name="connsiteY38" fmla="*/ 0 h 30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1329" h="3065569">
                <a:moveTo>
                  <a:pt x="2750933" y="0"/>
                </a:moveTo>
                <a:lnTo>
                  <a:pt x="3041329" y="10946"/>
                </a:lnTo>
                <a:lnTo>
                  <a:pt x="3041329" y="175882"/>
                </a:lnTo>
                <a:lnTo>
                  <a:pt x="3034394" y="266109"/>
                </a:lnTo>
                <a:cubicBezTo>
                  <a:pt x="3019012" y="444912"/>
                  <a:pt x="3025927" y="623588"/>
                  <a:pt x="3037217" y="802010"/>
                </a:cubicBezTo>
                <a:cubicBezTo>
                  <a:pt x="3044443" y="924849"/>
                  <a:pt x="3040477" y="1048016"/>
                  <a:pt x="3025363" y="1170283"/>
                </a:cubicBezTo>
                <a:cubicBezTo>
                  <a:pt x="3020000" y="1218920"/>
                  <a:pt x="3020987" y="1267685"/>
                  <a:pt x="3020000" y="1316450"/>
                </a:cubicBezTo>
                <a:cubicBezTo>
                  <a:pt x="3019717" y="1325847"/>
                  <a:pt x="3026069" y="1336767"/>
                  <a:pt x="3014637" y="1344641"/>
                </a:cubicBezTo>
                <a:lnTo>
                  <a:pt x="3014637" y="1357340"/>
                </a:lnTo>
                <a:cubicBezTo>
                  <a:pt x="3027198" y="1364325"/>
                  <a:pt x="3020706" y="1375754"/>
                  <a:pt x="3021693" y="1384898"/>
                </a:cubicBezTo>
                <a:cubicBezTo>
                  <a:pt x="3038360" y="1560005"/>
                  <a:pt x="3040872" y="1735963"/>
                  <a:pt x="3029173" y="1911401"/>
                </a:cubicBezTo>
                <a:cubicBezTo>
                  <a:pt x="3020564" y="2072933"/>
                  <a:pt x="3029455" y="2234211"/>
                  <a:pt x="3039899" y="2395617"/>
                </a:cubicBezTo>
                <a:lnTo>
                  <a:pt x="3041329" y="2446475"/>
                </a:lnTo>
                <a:lnTo>
                  <a:pt x="3041329" y="2649259"/>
                </a:lnTo>
                <a:lnTo>
                  <a:pt x="3040516" y="2683378"/>
                </a:lnTo>
                <a:cubicBezTo>
                  <a:pt x="3036759" y="2779288"/>
                  <a:pt x="3031078" y="2875197"/>
                  <a:pt x="3029596" y="2971138"/>
                </a:cubicBezTo>
                <a:cubicBezTo>
                  <a:pt x="3029314" y="2988346"/>
                  <a:pt x="3030372" y="3005585"/>
                  <a:pt x="3031678" y="3022824"/>
                </a:cubicBezTo>
                <a:lnTo>
                  <a:pt x="3034625" y="3065569"/>
                </a:lnTo>
                <a:lnTo>
                  <a:pt x="24938" y="3065569"/>
                </a:lnTo>
                <a:lnTo>
                  <a:pt x="25911" y="3001918"/>
                </a:lnTo>
                <a:cubicBezTo>
                  <a:pt x="28191" y="2973959"/>
                  <a:pt x="32318" y="2946151"/>
                  <a:pt x="38276" y="2918677"/>
                </a:cubicBezTo>
                <a:cubicBezTo>
                  <a:pt x="68779" y="2777462"/>
                  <a:pt x="65552" y="2631030"/>
                  <a:pt x="28835" y="2491295"/>
                </a:cubicBezTo>
                <a:cubicBezTo>
                  <a:pt x="-4463" y="2359636"/>
                  <a:pt x="-11352" y="2227594"/>
                  <a:pt x="21053" y="2094786"/>
                </a:cubicBezTo>
                <a:cubicBezTo>
                  <a:pt x="51646" y="1971356"/>
                  <a:pt x="50153" y="1842146"/>
                  <a:pt x="16716" y="1719456"/>
                </a:cubicBezTo>
                <a:cubicBezTo>
                  <a:pt x="9316" y="1687689"/>
                  <a:pt x="4787" y="1655323"/>
                  <a:pt x="3192" y="1622752"/>
                </a:cubicBezTo>
                <a:cubicBezTo>
                  <a:pt x="-6887" y="1503851"/>
                  <a:pt x="10081" y="1386608"/>
                  <a:pt x="24242" y="1269110"/>
                </a:cubicBezTo>
                <a:cubicBezTo>
                  <a:pt x="33683" y="1194222"/>
                  <a:pt x="48099" y="1118569"/>
                  <a:pt x="24242" y="1044447"/>
                </a:cubicBezTo>
                <a:cubicBezTo>
                  <a:pt x="7899" y="992791"/>
                  <a:pt x="4264" y="937959"/>
                  <a:pt x="13654" y="884594"/>
                </a:cubicBezTo>
                <a:cubicBezTo>
                  <a:pt x="29486" y="789881"/>
                  <a:pt x="32790" y="693497"/>
                  <a:pt x="23477" y="597929"/>
                </a:cubicBezTo>
                <a:cubicBezTo>
                  <a:pt x="17328" y="534919"/>
                  <a:pt x="18272" y="471411"/>
                  <a:pt x="26284" y="408605"/>
                </a:cubicBezTo>
                <a:cubicBezTo>
                  <a:pt x="36872" y="324149"/>
                  <a:pt x="53330" y="238162"/>
                  <a:pt x="33300" y="153452"/>
                </a:cubicBezTo>
                <a:cubicBezTo>
                  <a:pt x="25327" y="119804"/>
                  <a:pt x="19745" y="86163"/>
                  <a:pt x="16058" y="52511"/>
                </a:cubicBezTo>
                <a:lnTo>
                  <a:pt x="13611" y="10473"/>
                </a:lnTo>
                <a:lnTo>
                  <a:pt x="222689" y="5194"/>
                </a:lnTo>
                <a:cubicBezTo>
                  <a:pt x="477949" y="4054"/>
                  <a:pt x="733156" y="16119"/>
                  <a:pt x="988364" y="17002"/>
                </a:cubicBezTo>
                <a:cubicBezTo>
                  <a:pt x="1097946" y="17394"/>
                  <a:pt x="1207148" y="12424"/>
                  <a:pt x="1316477" y="7977"/>
                </a:cubicBezTo>
                <a:cubicBezTo>
                  <a:pt x="1457478" y="2353"/>
                  <a:pt x="1598225" y="13470"/>
                  <a:pt x="1738973" y="11247"/>
                </a:cubicBezTo>
                <a:cubicBezTo>
                  <a:pt x="1972073" y="7585"/>
                  <a:pt x="2205047" y="18310"/>
                  <a:pt x="2438148" y="11247"/>
                </a:cubicBezTo>
                <a:cubicBezTo>
                  <a:pt x="2542410" y="7977"/>
                  <a:pt x="2646671" y="3007"/>
                  <a:pt x="2750933" y="0"/>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AE3DF8F2-18BB-45CB-8A9F-A6F8DED4CE61}"/>
              </a:ext>
            </a:extLst>
          </p:cNvPr>
          <p:cNvSpPr>
            <a:spLocks noGrp="1"/>
          </p:cNvSpPr>
          <p:nvPr>
            <p:ph type="pic" sz="quarter" idx="13"/>
          </p:nvPr>
        </p:nvSpPr>
        <p:spPr>
          <a:xfrm>
            <a:off x="5027598" y="0"/>
            <a:ext cx="3035794" cy="3597039"/>
          </a:xfrm>
          <a:custGeom>
            <a:avLst/>
            <a:gdLst>
              <a:gd name="connsiteX0" fmla="*/ 19840 w 3035794"/>
              <a:gd name="connsiteY0" fmla="*/ 0 h 3597039"/>
              <a:gd name="connsiteX1" fmla="*/ 3028263 w 3035794"/>
              <a:gd name="connsiteY1" fmla="*/ 0 h 3597039"/>
              <a:gd name="connsiteX2" fmla="*/ 3024697 w 3035794"/>
              <a:gd name="connsiteY2" fmla="*/ 140686 h 3597039"/>
              <a:gd name="connsiteX3" fmla="*/ 3035552 w 3035794"/>
              <a:gd name="connsiteY3" fmla="*/ 655695 h 3597039"/>
              <a:gd name="connsiteX4" fmla="*/ 3017206 w 3035794"/>
              <a:gd name="connsiteY4" fmla="*/ 941424 h 3597039"/>
              <a:gd name="connsiteX5" fmla="*/ 3027314 w 3035794"/>
              <a:gd name="connsiteY5" fmla="*/ 1375590 h 3597039"/>
              <a:gd name="connsiteX6" fmla="*/ 3035723 w 3035794"/>
              <a:gd name="connsiteY6" fmla="*/ 1661758 h 3597039"/>
              <a:gd name="connsiteX7" fmla="*/ 3035723 w 3035794"/>
              <a:gd name="connsiteY7" fmla="*/ 2108768 h 3597039"/>
              <a:gd name="connsiteX8" fmla="*/ 3024686 w 3035794"/>
              <a:gd name="connsiteY8" fmla="*/ 2232285 h 3597039"/>
              <a:gd name="connsiteX9" fmla="*/ 3025391 w 3035794"/>
              <a:gd name="connsiteY9" fmla="*/ 2548746 h 3597039"/>
              <a:gd name="connsiteX10" fmla="*/ 3024544 w 3035794"/>
              <a:gd name="connsiteY10" fmla="*/ 2932131 h 3597039"/>
              <a:gd name="connsiteX11" fmla="*/ 3029484 w 3035794"/>
              <a:gd name="connsiteY11" fmla="*/ 3206050 h 3597039"/>
              <a:gd name="connsiteX12" fmla="*/ 3029484 w 3035794"/>
              <a:gd name="connsiteY12" fmla="*/ 3492287 h 3597039"/>
              <a:gd name="connsiteX13" fmla="*/ 3026528 w 3035794"/>
              <a:gd name="connsiteY13" fmla="*/ 3584038 h 3597039"/>
              <a:gd name="connsiteX14" fmla="*/ 2536033 w 3035794"/>
              <a:gd name="connsiteY14" fmla="*/ 3578457 h 3597039"/>
              <a:gd name="connsiteX15" fmla="*/ 2062105 w 3035794"/>
              <a:gd name="connsiteY15" fmla="*/ 3578457 h 3597039"/>
              <a:gd name="connsiteX16" fmla="*/ 1545736 w 3035794"/>
              <a:gd name="connsiteY16" fmla="*/ 3591536 h 3597039"/>
              <a:gd name="connsiteX17" fmla="*/ 1047737 w 3035794"/>
              <a:gd name="connsiteY17" fmla="*/ 3582381 h 3597039"/>
              <a:gd name="connsiteX18" fmla="*/ 522627 w 3035794"/>
              <a:gd name="connsiteY18" fmla="*/ 3586174 h 3597039"/>
              <a:gd name="connsiteX19" fmla="*/ 179310 w 3035794"/>
              <a:gd name="connsiteY19" fmla="*/ 3582119 h 3597039"/>
              <a:gd name="connsiteX20" fmla="*/ 12768 w 3035794"/>
              <a:gd name="connsiteY20" fmla="*/ 3583434 h 3597039"/>
              <a:gd name="connsiteX21" fmla="*/ 14927 w 3035794"/>
              <a:gd name="connsiteY21" fmla="*/ 3541208 h 3597039"/>
              <a:gd name="connsiteX22" fmla="*/ 15947 w 3035794"/>
              <a:gd name="connsiteY22" fmla="*/ 3236172 h 3597039"/>
              <a:gd name="connsiteX23" fmla="*/ 15947 w 3035794"/>
              <a:gd name="connsiteY23" fmla="*/ 3093031 h 3597039"/>
              <a:gd name="connsiteX24" fmla="*/ 22581 w 3035794"/>
              <a:gd name="connsiteY24" fmla="*/ 2901666 h 3597039"/>
              <a:gd name="connsiteX25" fmla="*/ 9823 w 3035794"/>
              <a:gd name="connsiteY25" fmla="*/ 2816955 h 3597039"/>
              <a:gd name="connsiteX26" fmla="*/ 16074 w 3035794"/>
              <a:gd name="connsiteY26" fmla="*/ 2600075 h 3597039"/>
              <a:gd name="connsiteX27" fmla="*/ 22836 w 3035794"/>
              <a:gd name="connsiteY27" fmla="*/ 2349514 h 3597039"/>
              <a:gd name="connsiteX28" fmla="*/ 23857 w 3035794"/>
              <a:gd name="connsiteY28" fmla="*/ 2147560 h 3597039"/>
              <a:gd name="connsiteX29" fmla="*/ 26663 w 3035794"/>
              <a:gd name="connsiteY29" fmla="*/ 1765978 h 3597039"/>
              <a:gd name="connsiteX30" fmla="*/ 24367 w 3035794"/>
              <a:gd name="connsiteY30" fmla="*/ 1543612 h 3597039"/>
              <a:gd name="connsiteX31" fmla="*/ 24367 w 3035794"/>
              <a:gd name="connsiteY31" fmla="*/ 1033305 h 3597039"/>
              <a:gd name="connsiteX32" fmla="*/ 25133 w 3035794"/>
              <a:gd name="connsiteY32" fmla="*/ 759271 h 3597039"/>
              <a:gd name="connsiteX33" fmla="*/ 14289 w 3035794"/>
              <a:gd name="connsiteY33" fmla="*/ 353321 h 3597039"/>
              <a:gd name="connsiteX34" fmla="*/ 22581 w 3035794"/>
              <a:gd name="connsiteY34" fmla="*/ 20346 h 35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35794" h="3597039">
                <a:moveTo>
                  <a:pt x="19840" y="0"/>
                </a:moveTo>
                <a:lnTo>
                  <a:pt x="3028263" y="0"/>
                </a:lnTo>
                <a:lnTo>
                  <a:pt x="3024697" y="140686"/>
                </a:lnTo>
                <a:cubicBezTo>
                  <a:pt x="3025259" y="312749"/>
                  <a:pt x="3037669" y="484544"/>
                  <a:pt x="3035552" y="655695"/>
                </a:cubicBezTo>
                <a:cubicBezTo>
                  <a:pt x="3034423" y="750938"/>
                  <a:pt x="3013255" y="845927"/>
                  <a:pt x="3017206" y="941424"/>
                </a:cubicBezTo>
                <a:cubicBezTo>
                  <a:pt x="3022992" y="1086130"/>
                  <a:pt x="3024933" y="1230868"/>
                  <a:pt x="3027314" y="1375590"/>
                </a:cubicBezTo>
                <a:lnTo>
                  <a:pt x="3035723" y="1661758"/>
                </a:lnTo>
                <a:lnTo>
                  <a:pt x="3035723" y="2108768"/>
                </a:lnTo>
                <a:lnTo>
                  <a:pt x="3024686" y="2232285"/>
                </a:lnTo>
                <a:cubicBezTo>
                  <a:pt x="3008033" y="2337306"/>
                  <a:pt x="3018335" y="2443217"/>
                  <a:pt x="3025391" y="2548746"/>
                </a:cubicBezTo>
                <a:cubicBezTo>
                  <a:pt x="3034000" y="2676499"/>
                  <a:pt x="3038657" y="2804125"/>
                  <a:pt x="3024544" y="2932131"/>
                </a:cubicBezTo>
                <a:cubicBezTo>
                  <a:pt x="3014384" y="3023183"/>
                  <a:pt x="3023839" y="3114743"/>
                  <a:pt x="3029484" y="3206050"/>
                </a:cubicBezTo>
                <a:cubicBezTo>
                  <a:pt x="3036822" y="3301343"/>
                  <a:pt x="3036822" y="3396994"/>
                  <a:pt x="3029484" y="3492287"/>
                </a:cubicBezTo>
                <a:lnTo>
                  <a:pt x="3026528" y="3584038"/>
                </a:lnTo>
                <a:lnTo>
                  <a:pt x="2536033" y="3578457"/>
                </a:lnTo>
                <a:cubicBezTo>
                  <a:pt x="2378057" y="3583558"/>
                  <a:pt x="2220080" y="3585390"/>
                  <a:pt x="2062105" y="3578457"/>
                </a:cubicBezTo>
                <a:cubicBezTo>
                  <a:pt x="1889685" y="3570479"/>
                  <a:pt x="1717648" y="3579504"/>
                  <a:pt x="1545736" y="3591536"/>
                </a:cubicBezTo>
                <a:cubicBezTo>
                  <a:pt x="1379525" y="3603177"/>
                  <a:pt x="1213695" y="3594544"/>
                  <a:pt x="1047737" y="3582381"/>
                </a:cubicBezTo>
                <a:cubicBezTo>
                  <a:pt x="872873" y="3569328"/>
                  <a:pt x="697288" y="3570585"/>
                  <a:pt x="522627" y="3586174"/>
                </a:cubicBezTo>
                <a:cubicBezTo>
                  <a:pt x="408103" y="3596376"/>
                  <a:pt x="293327" y="3581074"/>
                  <a:pt x="179310" y="3582119"/>
                </a:cubicBezTo>
                <a:lnTo>
                  <a:pt x="12768" y="3583434"/>
                </a:lnTo>
                <a:lnTo>
                  <a:pt x="14927" y="3541208"/>
                </a:lnTo>
                <a:cubicBezTo>
                  <a:pt x="24495" y="3440295"/>
                  <a:pt x="35084" y="3338234"/>
                  <a:pt x="15947" y="3236172"/>
                </a:cubicBezTo>
                <a:cubicBezTo>
                  <a:pt x="7719" y="3188816"/>
                  <a:pt x="7719" y="3140388"/>
                  <a:pt x="15947" y="3093031"/>
                </a:cubicBezTo>
                <a:cubicBezTo>
                  <a:pt x="25898" y="3029243"/>
                  <a:pt x="35339" y="2966092"/>
                  <a:pt x="22581" y="2901666"/>
                </a:cubicBezTo>
                <a:cubicBezTo>
                  <a:pt x="16968" y="2873599"/>
                  <a:pt x="12758" y="2845277"/>
                  <a:pt x="9823" y="2816955"/>
                </a:cubicBezTo>
                <a:cubicBezTo>
                  <a:pt x="3980" y="2744645"/>
                  <a:pt x="6072" y="2671926"/>
                  <a:pt x="16074" y="2600075"/>
                </a:cubicBezTo>
                <a:cubicBezTo>
                  <a:pt x="25643" y="2516640"/>
                  <a:pt x="10079" y="2432694"/>
                  <a:pt x="22836" y="2349514"/>
                </a:cubicBezTo>
                <a:cubicBezTo>
                  <a:pt x="31895" y="2282524"/>
                  <a:pt x="32239" y="2214640"/>
                  <a:pt x="23857" y="2147560"/>
                </a:cubicBezTo>
                <a:cubicBezTo>
                  <a:pt x="8778" y="2020749"/>
                  <a:pt x="9721" y="1892547"/>
                  <a:pt x="26663" y="1765978"/>
                </a:cubicBezTo>
                <a:cubicBezTo>
                  <a:pt x="37125" y="1692111"/>
                  <a:pt x="43121" y="1616076"/>
                  <a:pt x="24367" y="1543612"/>
                </a:cubicBezTo>
                <a:cubicBezTo>
                  <a:pt x="-19775" y="1373297"/>
                  <a:pt x="5996" y="1202727"/>
                  <a:pt x="24367" y="1033305"/>
                </a:cubicBezTo>
                <a:cubicBezTo>
                  <a:pt x="35530" y="942318"/>
                  <a:pt x="35786" y="850322"/>
                  <a:pt x="25133" y="759271"/>
                </a:cubicBezTo>
                <a:cubicBezTo>
                  <a:pt x="6226" y="624792"/>
                  <a:pt x="2577" y="488614"/>
                  <a:pt x="14289" y="353321"/>
                </a:cubicBezTo>
                <a:cubicBezTo>
                  <a:pt x="24877" y="242712"/>
                  <a:pt x="35339" y="131848"/>
                  <a:pt x="22581" y="20346"/>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630936" y="429768"/>
            <a:ext cx="3922776" cy="1645920"/>
          </a:xfrm>
        </p:spPr>
        <p:txBody>
          <a:bodyPr anchor="b"/>
          <a:lstStyle>
            <a:lvl1pPr>
              <a:defRPr sz="5400"/>
            </a:lvl1pPr>
          </a:lstStyle>
          <a:p>
            <a:r>
              <a:rPr lang="en-US" dirty="0"/>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30936" y="2706624"/>
            <a:ext cx="3931920" cy="3383280"/>
          </a:xfrm>
        </p:spPr>
        <p:txBody>
          <a:bodyPr>
            <a:normAutofit/>
          </a:bodyPr>
          <a:lstStyle>
            <a:lvl1pPr marL="0" indent="0">
              <a:buNone/>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descr="Tag=AccentColor&#10;Flavor=Light&#10;Target=FillAndLine">
            <a:extLst>
              <a:ext uri="{FF2B5EF4-FFF2-40B4-BE49-F238E27FC236}">
                <a16:creationId xmlns:a16="http://schemas.microsoft.com/office/drawing/2014/main" id="{3D56BB16-3103-4F61-889C-DDC4E4A678C2}"/>
              </a:ext>
            </a:extLst>
          </p:cNvPr>
          <p:cNvSpPr/>
          <p:nvPr userDrawn="1"/>
        </p:nvSpPr>
        <p:spPr>
          <a:xfrm>
            <a:off x="629328" y="2423160"/>
            <a:ext cx="3877056" cy="27432"/>
          </a:xfrm>
          <a:custGeom>
            <a:avLst/>
            <a:gdLst>
              <a:gd name="connsiteX0" fmla="*/ 0 w 3877056"/>
              <a:gd name="connsiteY0" fmla="*/ 0 h 27432"/>
              <a:gd name="connsiteX1" fmla="*/ 723717 w 3877056"/>
              <a:gd name="connsiteY1" fmla="*/ 0 h 27432"/>
              <a:gd name="connsiteX2" fmla="*/ 1408664 w 3877056"/>
              <a:gd name="connsiteY2" fmla="*/ 0 h 27432"/>
              <a:gd name="connsiteX3" fmla="*/ 2093610 w 3877056"/>
              <a:gd name="connsiteY3" fmla="*/ 0 h 27432"/>
              <a:gd name="connsiteX4" fmla="*/ 2623475 w 3877056"/>
              <a:gd name="connsiteY4" fmla="*/ 0 h 27432"/>
              <a:gd name="connsiteX5" fmla="*/ 3192109 w 3877056"/>
              <a:gd name="connsiteY5" fmla="*/ 0 h 27432"/>
              <a:gd name="connsiteX6" fmla="*/ 3877056 w 3877056"/>
              <a:gd name="connsiteY6" fmla="*/ 0 h 27432"/>
              <a:gd name="connsiteX7" fmla="*/ 3877056 w 3877056"/>
              <a:gd name="connsiteY7" fmla="*/ 27432 h 27432"/>
              <a:gd name="connsiteX8" fmla="*/ 3230880 w 3877056"/>
              <a:gd name="connsiteY8" fmla="*/ 27432 h 27432"/>
              <a:gd name="connsiteX9" fmla="*/ 2701016 w 3877056"/>
              <a:gd name="connsiteY9" fmla="*/ 27432 h 27432"/>
              <a:gd name="connsiteX10" fmla="*/ 2171151 w 3877056"/>
              <a:gd name="connsiteY10" fmla="*/ 27432 h 27432"/>
              <a:gd name="connsiteX11" fmla="*/ 1486205 w 3877056"/>
              <a:gd name="connsiteY11" fmla="*/ 27432 h 27432"/>
              <a:gd name="connsiteX12" fmla="*/ 917570 w 3877056"/>
              <a:gd name="connsiteY12" fmla="*/ 27432 h 27432"/>
              <a:gd name="connsiteX13" fmla="*/ 0 w 3877056"/>
              <a:gd name="connsiteY13" fmla="*/ 27432 h 27432"/>
              <a:gd name="connsiteX14" fmla="*/ 0 w 3877056"/>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27432" fill="none" extrusionOk="0">
                <a:moveTo>
                  <a:pt x="0" y="0"/>
                </a:moveTo>
                <a:cubicBezTo>
                  <a:pt x="212376" y="-32836"/>
                  <a:pt x="570944" y="24926"/>
                  <a:pt x="723717" y="0"/>
                </a:cubicBezTo>
                <a:cubicBezTo>
                  <a:pt x="876490" y="-24926"/>
                  <a:pt x="1149502" y="-13047"/>
                  <a:pt x="1408664" y="0"/>
                </a:cubicBezTo>
                <a:cubicBezTo>
                  <a:pt x="1667826" y="13047"/>
                  <a:pt x="1931449" y="-10086"/>
                  <a:pt x="2093610" y="0"/>
                </a:cubicBezTo>
                <a:cubicBezTo>
                  <a:pt x="2255771" y="10086"/>
                  <a:pt x="2364217" y="17704"/>
                  <a:pt x="2623475" y="0"/>
                </a:cubicBezTo>
                <a:cubicBezTo>
                  <a:pt x="2882734" y="-17704"/>
                  <a:pt x="3039913" y="-18191"/>
                  <a:pt x="3192109" y="0"/>
                </a:cubicBezTo>
                <a:cubicBezTo>
                  <a:pt x="3344305" y="18191"/>
                  <a:pt x="3704655" y="9863"/>
                  <a:pt x="3877056" y="0"/>
                </a:cubicBezTo>
                <a:cubicBezTo>
                  <a:pt x="3876099" y="8431"/>
                  <a:pt x="3876707" y="14612"/>
                  <a:pt x="3877056" y="27432"/>
                </a:cubicBezTo>
                <a:cubicBezTo>
                  <a:pt x="3653020" y="26009"/>
                  <a:pt x="3480940" y="44647"/>
                  <a:pt x="3230880" y="27432"/>
                </a:cubicBezTo>
                <a:cubicBezTo>
                  <a:pt x="2980820" y="10217"/>
                  <a:pt x="2872670" y="48866"/>
                  <a:pt x="2701016" y="27432"/>
                </a:cubicBezTo>
                <a:cubicBezTo>
                  <a:pt x="2529362" y="5998"/>
                  <a:pt x="2364157" y="35954"/>
                  <a:pt x="2171151" y="27432"/>
                </a:cubicBezTo>
                <a:cubicBezTo>
                  <a:pt x="1978146" y="18910"/>
                  <a:pt x="1773461" y="38798"/>
                  <a:pt x="1486205" y="27432"/>
                </a:cubicBezTo>
                <a:cubicBezTo>
                  <a:pt x="1198949" y="16066"/>
                  <a:pt x="1139376" y="-574"/>
                  <a:pt x="917570" y="27432"/>
                </a:cubicBezTo>
                <a:cubicBezTo>
                  <a:pt x="695765" y="55438"/>
                  <a:pt x="293344" y="-5450"/>
                  <a:pt x="0" y="27432"/>
                </a:cubicBezTo>
                <a:cubicBezTo>
                  <a:pt x="226" y="18208"/>
                  <a:pt x="-648" y="12891"/>
                  <a:pt x="0" y="0"/>
                </a:cubicBezTo>
                <a:close/>
              </a:path>
              <a:path w="3877056" h="27432" stroke="0" extrusionOk="0">
                <a:moveTo>
                  <a:pt x="0" y="0"/>
                </a:moveTo>
                <a:cubicBezTo>
                  <a:pt x="192669" y="-10137"/>
                  <a:pt x="331692" y="-29256"/>
                  <a:pt x="607405" y="0"/>
                </a:cubicBezTo>
                <a:cubicBezTo>
                  <a:pt x="883118" y="29256"/>
                  <a:pt x="907253" y="-6037"/>
                  <a:pt x="1137270" y="0"/>
                </a:cubicBezTo>
                <a:cubicBezTo>
                  <a:pt x="1367288" y="6037"/>
                  <a:pt x="1546023" y="-32212"/>
                  <a:pt x="1860987" y="0"/>
                </a:cubicBezTo>
                <a:cubicBezTo>
                  <a:pt x="2175951" y="32212"/>
                  <a:pt x="2298836" y="29855"/>
                  <a:pt x="2468392" y="0"/>
                </a:cubicBezTo>
                <a:cubicBezTo>
                  <a:pt x="2637949" y="-29855"/>
                  <a:pt x="2790821" y="13504"/>
                  <a:pt x="3075798" y="0"/>
                </a:cubicBezTo>
                <a:cubicBezTo>
                  <a:pt x="3360775" y="-13504"/>
                  <a:pt x="3584812" y="38899"/>
                  <a:pt x="3877056" y="0"/>
                </a:cubicBezTo>
                <a:cubicBezTo>
                  <a:pt x="3875701" y="9524"/>
                  <a:pt x="3875854" y="13975"/>
                  <a:pt x="3877056" y="27432"/>
                </a:cubicBezTo>
                <a:cubicBezTo>
                  <a:pt x="3651600" y="-703"/>
                  <a:pt x="3532844" y="44229"/>
                  <a:pt x="3230880" y="27432"/>
                </a:cubicBezTo>
                <a:cubicBezTo>
                  <a:pt x="2928916" y="10635"/>
                  <a:pt x="2860399" y="20237"/>
                  <a:pt x="2701016" y="27432"/>
                </a:cubicBezTo>
                <a:cubicBezTo>
                  <a:pt x="2541633" y="34627"/>
                  <a:pt x="2238516" y="40277"/>
                  <a:pt x="2054840" y="27432"/>
                </a:cubicBezTo>
                <a:cubicBezTo>
                  <a:pt x="1871164" y="14587"/>
                  <a:pt x="1583795" y="3252"/>
                  <a:pt x="1408664" y="27432"/>
                </a:cubicBezTo>
                <a:cubicBezTo>
                  <a:pt x="1233533" y="51612"/>
                  <a:pt x="956608" y="20984"/>
                  <a:pt x="801258" y="27432"/>
                </a:cubicBezTo>
                <a:cubicBezTo>
                  <a:pt x="645908" y="33880"/>
                  <a:pt x="165566" y="12646"/>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0936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6E9FA88B-AFEE-4852-B85E-7E7C8AF78BFF}"/>
              </a:ext>
            </a:extLst>
          </p:cNvPr>
          <p:cNvSpPr/>
          <p:nvPr userDrawn="1"/>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41248" y="402336"/>
            <a:ext cx="10515600" cy="1344168"/>
          </a:xfrm>
        </p:spPr>
        <p:txBody>
          <a:bodyPr/>
          <a:lstStyle>
            <a:lvl1pPr algn="ctr">
              <a:defRPr sz="72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dirty="0"/>
          </a:p>
        </p:txBody>
      </p:sp>
      <p:sp>
        <p:nvSpPr>
          <p:cNvPr id="10" name="Picture Placeholder 9">
            <a:extLst>
              <a:ext uri="{FF2B5EF4-FFF2-40B4-BE49-F238E27FC236}">
                <a16:creationId xmlns:a16="http://schemas.microsoft.com/office/drawing/2014/main" id="{4308AE94-7094-4D70-9812-D22ECD79C7D9}"/>
              </a:ext>
            </a:extLst>
          </p:cNvPr>
          <p:cNvSpPr>
            <a:spLocks noGrp="1"/>
          </p:cNvSpPr>
          <p:nvPr>
            <p:ph type="pic" sz="quarter" idx="17"/>
          </p:nvPr>
        </p:nvSpPr>
        <p:spPr>
          <a:xfrm>
            <a:off x="9706356" y="3511296"/>
            <a:ext cx="731520" cy="731520"/>
          </a:xfrm>
          <a:prstGeom prst="rect">
            <a:avLst/>
          </a:prstGeom>
        </p:spPr>
        <p:txBody>
          <a:bodyPr wrap="square" anchor="ctr">
            <a:noAutofit/>
          </a:bodyPr>
          <a:lstStyle>
            <a:lvl1pPr marL="0" indent="0" algn="ctr">
              <a:lnSpc>
                <a:spcPct val="100000"/>
              </a:lnSpc>
              <a:spcBef>
                <a:spcPts val="0"/>
              </a:spcBef>
              <a:buNone/>
              <a:defRPr sz="2000"/>
            </a:lvl1pPr>
          </a:lstStyle>
          <a:p>
            <a:r>
              <a:rPr lang="en-US"/>
              <a:t>Click icon to add picture</a:t>
            </a:r>
            <a:endParaRPr lang="en-US" dirty="0"/>
          </a:p>
        </p:txBody>
      </p:sp>
      <p:sp>
        <p:nvSpPr>
          <p:cNvPr id="11" name="Picture Placeholder 10">
            <a:extLst>
              <a:ext uri="{FF2B5EF4-FFF2-40B4-BE49-F238E27FC236}">
                <a16:creationId xmlns:a16="http://schemas.microsoft.com/office/drawing/2014/main" id="{2B505429-1B51-4AA8-8307-05F64474936C}"/>
              </a:ext>
            </a:extLst>
          </p:cNvPr>
          <p:cNvSpPr>
            <a:spLocks noGrp="1"/>
          </p:cNvSpPr>
          <p:nvPr>
            <p:ph type="pic" sz="quarter" idx="15"/>
          </p:nvPr>
        </p:nvSpPr>
        <p:spPr>
          <a:xfrm>
            <a:off x="5728716" y="3511296"/>
            <a:ext cx="731520" cy="731520"/>
          </a:xfrm>
          <a:prstGeom prst="rect">
            <a:avLst/>
          </a:prstGeom>
        </p:spPr>
        <p:txBody>
          <a:bodyPr wrap="square" anchor="ctr">
            <a:noAutofit/>
          </a:bodyPr>
          <a:lstStyle>
            <a:lvl1pPr marL="0" indent="0" algn="ctr">
              <a:lnSpc>
                <a:spcPct val="100000"/>
              </a:lnSpc>
              <a:spcBef>
                <a:spcPts val="0"/>
              </a:spcBef>
              <a:buNone/>
              <a:defRPr sz="2000"/>
            </a:lvl1pPr>
          </a:lstStyle>
          <a:p>
            <a:r>
              <a:rPr lang="en-US"/>
              <a:t>Click icon to add picture</a:t>
            </a:r>
            <a:endParaRPr lang="en-US" dirty="0"/>
          </a:p>
        </p:txBody>
      </p:sp>
      <p:sp>
        <p:nvSpPr>
          <p:cNvPr id="12" name="Picture Placeholder 11">
            <a:extLst>
              <a:ext uri="{FF2B5EF4-FFF2-40B4-BE49-F238E27FC236}">
                <a16:creationId xmlns:a16="http://schemas.microsoft.com/office/drawing/2014/main" id="{F3F3360D-2801-410A-A4E5-7AE529A3E3C8}"/>
              </a:ext>
            </a:extLst>
          </p:cNvPr>
          <p:cNvSpPr>
            <a:spLocks noGrp="1"/>
          </p:cNvSpPr>
          <p:nvPr>
            <p:ph type="pic" sz="quarter" idx="13"/>
          </p:nvPr>
        </p:nvSpPr>
        <p:spPr>
          <a:xfrm>
            <a:off x="1751076" y="3511296"/>
            <a:ext cx="731520" cy="731520"/>
          </a:xfrm>
          <a:prstGeom prst="rect">
            <a:avLst/>
          </a:prstGeom>
        </p:spPr>
        <p:txBody>
          <a:bodyPr wrap="square" anchor="ctr">
            <a:noAutofit/>
          </a:bodyPr>
          <a:lstStyle>
            <a:lvl1pPr algn="ctr">
              <a:buNone/>
              <a:defRPr sz="2000"/>
            </a:lvl1pPr>
          </a:lstStyle>
          <a:p>
            <a:r>
              <a:rPr lang="en-US"/>
              <a:t>Click icon to add picture</a:t>
            </a:r>
            <a:endParaRPr lang="en-US" dirty="0"/>
          </a:p>
        </p:txBody>
      </p:sp>
      <p:sp>
        <p:nvSpPr>
          <p:cNvPr id="13" name="Text Placeholder 32">
            <a:extLst>
              <a:ext uri="{FF2B5EF4-FFF2-40B4-BE49-F238E27FC236}">
                <a16:creationId xmlns:a16="http://schemas.microsoft.com/office/drawing/2014/main" id="{B745A5D6-A4E0-4308-9600-DE5E19572946}"/>
              </a:ext>
            </a:extLst>
          </p:cNvPr>
          <p:cNvSpPr>
            <a:spLocks noGrp="1"/>
          </p:cNvSpPr>
          <p:nvPr>
            <p:ph type="body" sz="quarter" idx="18" hasCustomPrompt="1"/>
          </p:nvPr>
        </p:nvSpPr>
        <p:spPr>
          <a:xfrm>
            <a:off x="585216" y="4315968"/>
            <a:ext cx="3063240" cy="548640"/>
          </a:xfrm>
          <a:prstGeom prst="rect">
            <a:avLst/>
          </a:prstGeo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Presenter Name</a:t>
            </a:r>
          </a:p>
        </p:txBody>
      </p:sp>
      <p:sp>
        <p:nvSpPr>
          <p:cNvPr id="14" name="Text Placeholder 32">
            <a:extLst>
              <a:ext uri="{FF2B5EF4-FFF2-40B4-BE49-F238E27FC236}">
                <a16:creationId xmlns:a16="http://schemas.microsoft.com/office/drawing/2014/main" id="{C3466BB8-D955-4280-BA4D-66F3DC034164}"/>
              </a:ext>
            </a:extLst>
          </p:cNvPr>
          <p:cNvSpPr>
            <a:spLocks noGrp="1"/>
          </p:cNvSpPr>
          <p:nvPr>
            <p:ph type="body" sz="quarter" idx="20" hasCustomPrompt="1"/>
          </p:nvPr>
        </p:nvSpPr>
        <p:spPr>
          <a:xfrm>
            <a:off x="4562856" y="4315968"/>
            <a:ext cx="3063240" cy="548640"/>
          </a:xfr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Email</a:t>
            </a:r>
          </a:p>
        </p:txBody>
      </p:sp>
      <p:sp>
        <p:nvSpPr>
          <p:cNvPr id="15" name="Text Placeholder 32">
            <a:extLst>
              <a:ext uri="{FF2B5EF4-FFF2-40B4-BE49-F238E27FC236}">
                <a16:creationId xmlns:a16="http://schemas.microsoft.com/office/drawing/2014/main" id="{F829B8DE-3184-4E0A-AAD4-8F27B55DA95F}"/>
              </a:ext>
            </a:extLst>
          </p:cNvPr>
          <p:cNvSpPr>
            <a:spLocks noGrp="1"/>
          </p:cNvSpPr>
          <p:nvPr>
            <p:ph type="body" sz="quarter" idx="22" hasCustomPrompt="1"/>
          </p:nvPr>
        </p:nvSpPr>
        <p:spPr>
          <a:xfrm>
            <a:off x="8540496" y="4315968"/>
            <a:ext cx="3063240" cy="548640"/>
          </a:xfr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Website</a:t>
            </a:r>
          </a:p>
        </p:txBody>
      </p:sp>
    </p:spTree>
    <p:extLst>
      <p:ext uri="{BB962C8B-B14F-4D97-AF65-F5344CB8AC3E}">
        <p14:creationId xmlns:p14="http://schemas.microsoft.com/office/powerpoint/2010/main" val="2480338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2C18C1E5-FB55-42F5-BD6D-9CC153FCDBE6}" type="slidenum">
              <a:rPr lang="en-US" smtClean="0"/>
              <a:t>‹#›</a:t>
            </a:fld>
            <a:endParaRPr lang="en-US" dirty="0"/>
          </a:p>
        </p:txBody>
      </p:sp>
    </p:spTree>
    <p:extLst>
      <p:ext uri="{BB962C8B-B14F-4D97-AF65-F5344CB8AC3E}">
        <p14:creationId xmlns:p14="http://schemas.microsoft.com/office/powerpoint/2010/main" val="964186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714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631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77CE2522-15B5-4BC5-91A9-523F325A8324}"/>
              </a:ext>
            </a:extLst>
          </p:cNvPr>
          <p:cNvSpPr/>
          <p:nvPr userDrawn="1"/>
        </p:nvSpPr>
        <p:spPr>
          <a:xfrm>
            <a:off x="5477731" y="0"/>
            <a:ext cx="6714269" cy="6858000"/>
          </a:xfrm>
          <a:custGeom>
            <a:avLst/>
            <a:gdLst>
              <a:gd name="connsiteX0" fmla="*/ 1097203 w 6714269"/>
              <a:gd name="connsiteY0" fmla="*/ 0 h 6858000"/>
              <a:gd name="connsiteX1" fmla="*/ 1154155 w 6714269"/>
              <a:gd name="connsiteY1" fmla="*/ 0 h 6858000"/>
              <a:gd name="connsiteX2" fmla="*/ 972305 w 6714269"/>
              <a:gd name="connsiteY2" fmla="*/ 343212 h 6858000"/>
              <a:gd name="connsiteX3" fmla="*/ 780524 w 6714269"/>
              <a:gd name="connsiteY3" fmla="*/ 761067 h 6858000"/>
              <a:gd name="connsiteX4" fmla="*/ 737045 w 6714269"/>
              <a:gd name="connsiteY4" fmla="*/ 865164 h 6858000"/>
              <a:gd name="connsiteX5" fmla="*/ 762322 w 6714269"/>
              <a:gd name="connsiteY5" fmla="*/ 830676 h 6858000"/>
              <a:gd name="connsiteX6" fmla="*/ 1118805 w 6714269"/>
              <a:gd name="connsiteY6" fmla="*/ 160440 h 6858000"/>
              <a:gd name="connsiteX7" fmla="*/ 1221640 w 6714269"/>
              <a:gd name="connsiteY7" fmla="*/ 0 h 6858000"/>
              <a:gd name="connsiteX8" fmla="*/ 6714269 w 6714269"/>
              <a:gd name="connsiteY8" fmla="*/ 0 h 6858000"/>
              <a:gd name="connsiteX9" fmla="*/ 6714269 w 6714269"/>
              <a:gd name="connsiteY9" fmla="*/ 6858000 h 6858000"/>
              <a:gd name="connsiteX10" fmla="*/ 704817 w 6714269"/>
              <a:gd name="connsiteY10" fmla="*/ 6858000 h 6858000"/>
              <a:gd name="connsiteX11" fmla="*/ 618717 w 6714269"/>
              <a:gd name="connsiteY11" fmla="*/ 6672538 h 6858000"/>
              <a:gd name="connsiteX12" fmla="*/ 309324 w 6714269"/>
              <a:gd name="connsiteY12" fmla="*/ 5833618 h 6858000"/>
              <a:gd name="connsiteX13" fmla="*/ 209850 w 6714269"/>
              <a:gd name="connsiteY13" fmla="*/ 5484180 h 6858000"/>
              <a:gd name="connsiteX14" fmla="*/ 211619 w 6714269"/>
              <a:gd name="connsiteY14" fmla="*/ 5517653 h 6858000"/>
              <a:gd name="connsiteX15" fmla="*/ 361778 w 6714269"/>
              <a:gd name="connsiteY15" fmla="*/ 6145524 h 6858000"/>
              <a:gd name="connsiteX16" fmla="*/ 591356 w 6714269"/>
              <a:gd name="connsiteY16" fmla="*/ 6843306 h 6858000"/>
              <a:gd name="connsiteX17" fmla="*/ 597415 w 6714269"/>
              <a:gd name="connsiteY17" fmla="*/ 6858000 h 6858000"/>
              <a:gd name="connsiteX18" fmla="*/ 545224 w 6714269"/>
              <a:gd name="connsiteY18" fmla="*/ 6858000 h 6858000"/>
              <a:gd name="connsiteX19" fmla="*/ 533604 w 6714269"/>
              <a:gd name="connsiteY19" fmla="*/ 6830072 h 6858000"/>
              <a:gd name="connsiteX20" fmla="*/ 169657 w 6714269"/>
              <a:gd name="connsiteY20" fmla="*/ 5556577 h 6858000"/>
              <a:gd name="connsiteX21" fmla="*/ 12169 w 6714269"/>
              <a:gd name="connsiteY21" fmla="*/ 4362835 h 6858000"/>
              <a:gd name="connsiteX22" fmla="*/ 46168 w 6714269"/>
              <a:gd name="connsiteY22" fmla="*/ 3338487 h 6858000"/>
              <a:gd name="connsiteX23" fmla="*/ 490574 w 6714269"/>
              <a:gd name="connsiteY23" fmla="*/ 1381078 h 6858000"/>
              <a:gd name="connsiteX24" fmla="*/ 984701 w 6714269"/>
              <a:gd name="connsiteY24"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14269"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6714269" y="0"/>
                </a:lnTo>
                <a:lnTo>
                  <a:pt x="6714269"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1"/>
          </a:solidFill>
          <a:ln w="685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1133856" y="649224"/>
            <a:ext cx="4178808" cy="5568696"/>
          </a:xfrm>
        </p:spPr>
        <p:txBody>
          <a:bodyPr>
            <a:noAutofit/>
          </a:bodyPr>
          <a:lstStyle>
            <a:lvl1pPr>
              <a:defRPr sz="7200"/>
            </a:lvl1p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364224" y="1307592"/>
            <a:ext cx="4992624" cy="4251960"/>
          </a:xfrm>
        </p:spPr>
        <p:txBody>
          <a:bodyPr anchor="ctr">
            <a:normAutofit/>
          </a:bodyPr>
          <a:lstStyle>
            <a:lvl1pPr marL="0" indent="0">
              <a:buNone/>
              <a:defRPr sz="4400">
                <a:solidFill>
                  <a:schemeClr val="bg1"/>
                </a:solidFill>
              </a:defRPr>
            </a:lvl1pPr>
            <a:lvl2pPr marL="228600">
              <a:defRPr sz="4000">
                <a:solidFill>
                  <a:schemeClr val="bg1"/>
                </a:solidFill>
              </a:defRPr>
            </a:lvl2pPr>
            <a:lvl3pPr marL="457200">
              <a:defRPr sz="36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a:xfrm>
            <a:off x="838200" y="6356350"/>
            <a:ext cx="2286000" cy="365125"/>
          </a:xfrm>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a:xfrm>
            <a:off x="6364224" y="6355080"/>
            <a:ext cx="3200400" cy="365125"/>
          </a:xfrm>
        </p:spPr>
        <p:txBody>
          <a:bodyPr/>
          <a:lstStyle>
            <a:lvl1pPr algn="l">
              <a:defRPr>
                <a:solidFill>
                  <a:schemeClr val="bg1"/>
                </a:solidFill>
              </a:defRPr>
            </a:lvl1pPr>
          </a:lstStyle>
          <a:p>
            <a:r>
              <a:rPr lang="en-US" dirty="0">
                <a:solidFill>
                  <a:schemeClr val="bg1"/>
                </a:solidFill>
              </a:rPr>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10067544" y="6355080"/>
            <a:ext cx="1280160" cy="365125"/>
          </a:xfrm>
        </p:spPr>
        <p:txBody>
          <a:bodyPr/>
          <a:lstStyle>
            <a:lvl1pPr>
              <a:defRPr>
                <a:solidFill>
                  <a:schemeClr val="bg1"/>
                </a:solidFill>
              </a:defRPr>
            </a:lvl1pPr>
          </a:lstStyle>
          <a:p>
            <a:fld id="{2C18C1E5-FB55-42F5-BD6D-9CC153FCDBE6}" type="slidenum">
              <a:rPr lang="en-US" smtClean="0"/>
              <a:pPr/>
              <a:t>‹#›</a:t>
            </a:fld>
            <a:endParaRPr lang="en-US" dirty="0">
              <a:solidFill>
                <a:schemeClr val="bg1"/>
              </a:solidFill>
            </a:endParaRPr>
          </a:p>
        </p:txBody>
      </p:sp>
    </p:spTree>
    <p:extLst>
      <p:ext uri="{BB962C8B-B14F-4D97-AF65-F5344CB8AC3E}">
        <p14:creationId xmlns:p14="http://schemas.microsoft.com/office/powerpoint/2010/main" val="423220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7D0AB67-E176-475C-977C-73640253B922}"/>
              </a:ext>
            </a:extLst>
          </p:cNvPr>
          <p:cNvSpPr>
            <a:spLocks noGrp="1"/>
          </p:cNvSpPr>
          <p:nvPr>
            <p:ph type="pic" sz="quarter" idx="14"/>
          </p:nvPr>
        </p:nvSpPr>
        <p:spPr>
          <a:xfrm>
            <a:off x="2" y="4361970"/>
            <a:ext cx="4038599" cy="2496030"/>
          </a:xfrm>
          <a:custGeom>
            <a:avLst/>
            <a:gdLst>
              <a:gd name="connsiteX0" fmla="*/ 2464753 w 4038599"/>
              <a:gd name="connsiteY0" fmla="*/ 4 h 2496030"/>
              <a:gd name="connsiteX1" fmla="*/ 2599067 w 4038599"/>
              <a:gd name="connsiteY1" fmla="*/ 4428 h 2496030"/>
              <a:gd name="connsiteX2" fmla="*/ 3052443 w 4038599"/>
              <a:gd name="connsiteY2" fmla="*/ 14222 h 2496030"/>
              <a:gd name="connsiteX3" fmla="*/ 3417420 w 4038599"/>
              <a:gd name="connsiteY3" fmla="*/ 9782 h 2496030"/>
              <a:gd name="connsiteX4" fmla="*/ 3757835 w 4038599"/>
              <a:gd name="connsiteY4" fmla="*/ 19315 h 2496030"/>
              <a:gd name="connsiteX5" fmla="*/ 3892671 w 4038599"/>
              <a:gd name="connsiteY5" fmla="*/ 13177 h 2496030"/>
              <a:gd name="connsiteX6" fmla="*/ 4016790 w 4038599"/>
              <a:gd name="connsiteY6" fmla="*/ 8134 h 2496030"/>
              <a:gd name="connsiteX7" fmla="*/ 4034037 w 4038599"/>
              <a:gd name="connsiteY7" fmla="*/ 8999 h 2496030"/>
              <a:gd name="connsiteX8" fmla="*/ 4035370 w 4038599"/>
              <a:gd name="connsiteY8" fmla="*/ 62503 h 2496030"/>
              <a:gd name="connsiteX9" fmla="*/ 4020562 w 4038599"/>
              <a:gd name="connsiteY9" fmla="*/ 231143 h 2496030"/>
              <a:gd name="connsiteX10" fmla="*/ 4019168 w 4038599"/>
              <a:gd name="connsiteY10" fmla="*/ 393470 h 2496030"/>
              <a:gd name="connsiteX11" fmla="*/ 4014100 w 4038599"/>
              <a:gd name="connsiteY11" fmla="*/ 651618 h 2496030"/>
              <a:gd name="connsiteX12" fmla="*/ 4019295 w 4038599"/>
              <a:gd name="connsiteY12" fmla="*/ 902406 h 2496030"/>
              <a:gd name="connsiteX13" fmla="*/ 4033231 w 4038599"/>
              <a:gd name="connsiteY13" fmla="*/ 1078946 h 2496030"/>
              <a:gd name="connsiteX14" fmla="*/ 4011566 w 4038599"/>
              <a:gd name="connsiteY14" fmla="*/ 1189872 h 2496030"/>
              <a:gd name="connsiteX15" fmla="*/ 4011566 w 4038599"/>
              <a:gd name="connsiteY15" fmla="*/ 1387989 h 2496030"/>
              <a:gd name="connsiteX16" fmla="*/ 4038599 w 4038599"/>
              <a:gd name="connsiteY16" fmla="*/ 1495613 h 2496030"/>
              <a:gd name="connsiteX17" fmla="*/ 4038599 w 4038599"/>
              <a:gd name="connsiteY17" fmla="*/ 1746509 h 2496030"/>
              <a:gd name="connsiteX18" fmla="*/ 4038283 w 4038599"/>
              <a:gd name="connsiteY18" fmla="*/ 1749734 h 2496030"/>
              <a:gd name="connsiteX19" fmla="*/ 4026896 w 4038599"/>
              <a:gd name="connsiteY19" fmla="*/ 1837274 h 2496030"/>
              <a:gd name="connsiteX20" fmla="*/ 4029684 w 4038599"/>
              <a:gd name="connsiteY20" fmla="*/ 2121948 h 2496030"/>
              <a:gd name="connsiteX21" fmla="*/ 4032978 w 4038599"/>
              <a:gd name="connsiteY21" fmla="*/ 2359155 h 2496030"/>
              <a:gd name="connsiteX22" fmla="*/ 4023519 w 4038599"/>
              <a:gd name="connsiteY22" fmla="*/ 2496030 h 2496030"/>
              <a:gd name="connsiteX23" fmla="*/ 0 w 4038599"/>
              <a:gd name="connsiteY23" fmla="*/ 2496030 h 2496030"/>
              <a:gd name="connsiteX24" fmla="*/ 0 w 4038599"/>
              <a:gd name="connsiteY24" fmla="*/ 12459 h 2496030"/>
              <a:gd name="connsiteX25" fmla="*/ 17104 w 4038599"/>
              <a:gd name="connsiteY25" fmla="*/ 15006 h 2496030"/>
              <a:gd name="connsiteX26" fmla="*/ 216416 w 4038599"/>
              <a:gd name="connsiteY26" fmla="*/ 7824 h 2496030"/>
              <a:gd name="connsiteX27" fmla="*/ 651370 w 4038599"/>
              <a:gd name="connsiteY27" fmla="*/ 17748 h 2496030"/>
              <a:gd name="connsiteX28" fmla="*/ 958396 w 4038599"/>
              <a:gd name="connsiteY28" fmla="*/ 14092 h 2496030"/>
              <a:gd name="connsiteX29" fmla="*/ 1519486 w 4038599"/>
              <a:gd name="connsiteY29" fmla="*/ 21666 h 2496030"/>
              <a:gd name="connsiteX30" fmla="*/ 2062411 w 4038599"/>
              <a:gd name="connsiteY30" fmla="*/ 17487 h 2496030"/>
              <a:gd name="connsiteX31" fmla="*/ 2464753 w 4038599"/>
              <a:gd name="connsiteY31" fmla="*/ 4 h 249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38599"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lnTo>
                  <a:pt x="4038599" y="1495613"/>
                </a:lnTo>
                <a:lnTo>
                  <a:pt x="4038599" y="1746509"/>
                </a:lnTo>
                <a:lnTo>
                  <a:pt x="4038283" y="1749734"/>
                </a:lnTo>
                <a:cubicBezTo>
                  <a:pt x="4035575" y="1779147"/>
                  <a:pt x="4032408" y="180846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2ABE113B-49CB-42B2-AC93-B3DF04407878}"/>
              </a:ext>
            </a:extLst>
          </p:cNvPr>
          <p:cNvSpPr>
            <a:spLocks noGrp="1"/>
          </p:cNvSpPr>
          <p:nvPr>
            <p:ph type="pic" sz="quarter" idx="13"/>
          </p:nvPr>
        </p:nvSpPr>
        <p:spPr>
          <a:xfrm>
            <a:off x="0" y="0"/>
            <a:ext cx="4041336" cy="4193763"/>
          </a:xfrm>
          <a:custGeom>
            <a:avLst/>
            <a:gdLst>
              <a:gd name="connsiteX0" fmla="*/ 0 w 4041336"/>
              <a:gd name="connsiteY0" fmla="*/ 0 h 4193763"/>
              <a:gd name="connsiteX1" fmla="*/ 4019848 w 4041336"/>
              <a:gd name="connsiteY1" fmla="*/ 0 h 4193763"/>
              <a:gd name="connsiteX2" fmla="*/ 4021195 w 4041336"/>
              <a:gd name="connsiteY2" fmla="*/ 11419 h 4193763"/>
              <a:gd name="connsiteX3" fmla="*/ 4037665 w 4041336"/>
              <a:gd name="connsiteY3" fmla="*/ 264364 h 4193763"/>
              <a:gd name="connsiteX4" fmla="*/ 4034118 w 4041336"/>
              <a:gd name="connsiteY4" fmla="*/ 574168 h 4193763"/>
              <a:gd name="connsiteX5" fmla="*/ 4026263 w 4041336"/>
              <a:gd name="connsiteY5" fmla="*/ 838028 h 4193763"/>
              <a:gd name="connsiteX6" fmla="*/ 4026263 w 4041336"/>
              <a:gd name="connsiteY6" fmla="*/ 847166 h 4193763"/>
              <a:gd name="connsiteX7" fmla="*/ 4026263 w 4041336"/>
              <a:gd name="connsiteY7" fmla="*/ 1138186 h 4193763"/>
              <a:gd name="connsiteX8" fmla="*/ 4024109 w 4041336"/>
              <a:gd name="connsiteY8" fmla="*/ 1259137 h 4193763"/>
              <a:gd name="connsiteX9" fmla="*/ 4016887 w 4041336"/>
              <a:gd name="connsiteY9" fmla="*/ 1412960 h 4193763"/>
              <a:gd name="connsiteX10" fmla="*/ 4026263 w 4041336"/>
              <a:gd name="connsiteY10" fmla="*/ 1539116 h 4193763"/>
              <a:gd name="connsiteX11" fmla="*/ 4024869 w 4041336"/>
              <a:gd name="connsiteY11" fmla="*/ 1823155 h 4193763"/>
              <a:gd name="connsiteX12" fmla="*/ 4017014 w 4041336"/>
              <a:gd name="connsiteY12" fmla="*/ 2154154 h 4193763"/>
              <a:gd name="connsiteX13" fmla="*/ 4017014 w 4041336"/>
              <a:gd name="connsiteY13" fmla="*/ 2421948 h 4193763"/>
              <a:gd name="connsiteX14" fmla="*/ 4029684 w 4041336"/>
              <a:gd name="connsiteY14" fmla="*/ 2667279 h 4193763"/>
              <a:gd name="connsiteX15" fmla="*/ 4019421 w 4041336"/>
              <a:gd name="connsiteY15" fmla="*/ 2956268 h 4193763"/>
              <a:gd name="connsiteX16" fmla="*/ 4022082 w 4041336"/>
              <a:gd name="connsiteY16" fmla="*/ 3094480 h 4193763"/>
              <a:gd name="connsiteX17" fmla="*/ 4027656 w 4041336"/>
              <a:gd name="connsiteY17" fmla="*/ 3260614 h 4193763"/>
              <a:gd name="connsiteX18" fmla="*/ 4009412 w 4041336"/>
              <a:gd name="connsiteY18" fmla="*/ 3538181 h 4193763"/>
              <a:gd name="connsiteX19" fmla="*/ 4031711 w 4041336"/>
              <a:gd name="connsiteY19" fmla="*/ 3694923 h 4193763"/>
              <a:gd name="connsiteX20" fmla="*/ 4038425 w 4041336"/>
              <a:gd name="connsiteY20" fmla="*/ 3836308 h 4193763"/>
              <a:gd name="connsiteX21" fmla="*/ 4029810 w 4041336"/>
              <a:gd name="connsiteY21" fmla="*/ 3956245 h 4193763"/>
              <a:gd name="connsiteX22" fmla="*/ 4013847 w 4041336"/>
              <a:gd name="connsiteY22" fmla="*/ 4114764 h 4193763"/>
              <a:gd name="connsiteX23" fmla="*/ 4010970 w 4041336"/>
              <a:gd name="connsiteY23" fmla="*/ 4161894 h 4193763"/>
              <a:gd name="connsiteX24" fmla="*/ 4002764 w 4041336"/>
              <a:gd name="connsiteY24" fmla="*/ 4161042 h 4193763"/>
              <a:gd name="connsiteX25" fmla="*/ 3868108 w 4041336"/>
              <a:gd name="connsiteY25" fmla="*/ 4163980 h 4193763"/>
              <a:gd name="connsiteX26" fmla="*/ 3174741 w 4041336"/>
              <a:gd name="connsiteY26" fmla="*/ 4175341 h 4193763"/>
              <a:gd name="connsiteX27" fmla="*/ 2247906 w 4041336"/>
              <a:gd name="connsiteY27" fmla="*/ 4167376 h 4193763"/>
              <a:gd name="connsiteX28" fmla="*/ 2057934 w 4041336"/>
              <a:gd name="connsiteY28" fmla="*/ 4175733 h 4193763"/>
              <a:gd name="connsiteX29" fmla="*/ 1797729 w 4041336"/>
              <a:gd name="connsiteY29" fmla="*/ 4165547 h 4193763"/>
              <a:gd name="connsiteX30" fmla="*/ 1485458 w 4041336"/>
              <a:gd name="connsiteY30" fmla="*/ 4175995 h 4193763"/>
              <a:gd name="connsiteX31" fmla="*/ 949185 w 4041336"/>
              <a:gd name="connsiteY31" fmla="*/ 4186181 h 4193763"/>
              <a:gd name="connsiteX32" fmla="*/ 357136 w 4041336"/>
              <a:gd name="connsiteY32" fmla="*/ 4175995 h 4193763"/>
              <a:gd name="connsiteX33" fmla="*/ 0 w 4041336"/>
              <a:gd name="connsiteY33" fmla="*/ 4175060 h 41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4654296" y="329184"/>
            <a:ext cx="6894576" cy="1783080"/>
          </a:xfrm>
        </p:spPr>
        <p:txBody>
          <a:bodyPr anchor="b"/>
          <a:lstStyle>
            <a:lvl1pPr>
              <a:defRPr sz="7200"/>
            </a:lvl1pPr>
          </a:lstStyle>
          <a:p>
            <a:r>
              <a:rPr lang="en-US" dirty="0"/>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4654296" y="2706624"/>
            <a:ext cx="6894576" cy="3483864"/>
          </a:xfrm>
        </p:spPr>
        <p:txBody>
          <a:bodyPr>
            <a:normAutofit/>
          </a:bodyPr>
          <a:lstStyle>
            <a:lvl1pPr marL="0" indent="0">
              <a:buNone/>
              <a:defRPr sz="2400"/>
            </a:lvl1pPr>
            <a:lvl2pPr marL="228600">
              <a:defRPr sz="2000"/>
            </a:lvl2pPr>
            <a:lvl3pPr marL="457200">
              <a:defRPr sz="1800"/>
            </a:lvl3pPr>
            <a:lvl4pPr marL="685800">
              <a:defRPr sz="1600"/>
            </a:lvl4pPr>
            <a:lvl5pPr marL="9144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8641080" y="6356350"/>
            <a:ext cx="2743200" cy="365125"/>
          </a:xfrm>
        </p:spPr>
        <p:txBody>
          <a:bodyPr/>
          <a:lstStyle>
            <a:lvl1pPr>
              <a:defRPr>
                <a:solidFill>
                  <a:schemeClr val="tx1"/>
                </a:solidFill>
              </a:defRPr>
            </a:lvl1pPr>
          </a:lstStyle>
          <a:p>
            <a:fld id="{2C18C1E5-FB55-42F5-BD6D-9CC153FCDBE6}" type="slidenum">
              <a:rPr lang="en-US" smtClean="0"/>
              <a:pPr/>
              <a:t>‹#›</a:t>
            </a:fld>
            <a:endParaRPr lang="en-US" dirty="0"/>
          </a:p>
        </p:txBody>
      </p:sp>
      <p:sp>
        <p:nvSpPr>
          <p:cNvPr id="7" name="Rectangle 6" descr="Tag=AccentColor&#10;Flavor=Light&#10;Target=FillAndLine">
            <a:extLst>
              <a:ext uri="{FF2B5EF4-FFF2-40B4-BE49-F238E27FC236}">
                <a16:creationId xmlns:a16="http://schemas.microsoft.com/office/drawing/2014/main" id="{9B1377BC-1A5F-4113-953E-30CA51FC6F91}"/>
              </a:ext>
            </a:extLst>
          </p:cNvPr>
          <p:cNvSpPr/>
          <p:nvPr userDrawn="1"/>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380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CB56F624-1B75-47D6-8B9E-1F3E7840AE13}"/>
              </a:ext>
            </a:extLst>
          </p:cNvPr>
          <p:cNvSpPr>
            <a:spLocks noChangeAspect="1"/>
          </p:cNvSpPr>
          <p:nvPr userDrawn="1"/>
        </p:nvSpPr>
        <p:spPr>
          <a:xfrm>
            <a:off x="807242" y="612648"/>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2066544" y="1911096"/>
            <a:ext cx="8055864" cy="2075688"/>
          </a:xfrm>
        </p:spPr>
        <p:txBody>
          <a:bodyPr anchor="b"/>
          <a:lstStyle>
            <a:lvl1pPr algn="ctr">
              <a:defRPr sz="8000">
                <a:solidFill>
                  <a:schemeClr val="bg1"/>
                </a:solidFill>
              </a:defRPr>
            </a:lvl1pPr>
          </a:lstStyle>
          <a:p>
            <a:r>
              <a:rPr lang="en-US" dirty="0"/>
              <a:t>Title</a:t>
            </a:r>
          </a:p>
        </p:txBody>
      </p:sp>
      <p:sp>
        <p:nvSpPr>
          <p:cNvPr id="11" name="Rectangle 6">
            <a:extLst>
              <a:ext uri="{FF2B5EF4-FFF2-40B4-BE49-F238E27FC236}">
                <a16:creationId xmlns:a16="http://schemas.microsoft.com/office/drawing/2014/main" id="{EC686F5F-8990-4C72-9CE5-9517854EA994}"/>
              </a:ext>
            </a:extLst>
          </p:cNvPr>
          <p:cNvSpPr/>
          <p:nvPr userDrawn="1"/>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1BBF36E3-BC05-42D6-BE88-CFA8276D6AAD}"/>
              </a:ext>
            </a:extLst>
          </p:cNvPr>
          <p:cNvSpPr>
            <a:spLocks noGrp="1"/>
          </p:cNvSpPr>
          <p:nvPr>
            <p:ph type="body" sz="quarter" idx="13" hasCustomPrompt="1"/>
          </p:nvPr>
        </p:nvSpPr>
        <p:spPr>
          <a:xfrm>
            <a:off x="3227832" y="4352544"/>
            <a:ext cx="5733288" cy="932688"/>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p>
        </p:txBody>
      </p:sp>
    </p:spTree>
    <p:extLst>
      <p:ext uri="{BB962C8B-B14F-4D97-AF65-F5344CB8AC3E}">
        <p14:creationId xmlns:p14="http://schemas.microsoft.com/office/powerpoint/2010/main" val="291577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768096" y="365125"/>
            <a:ext cx="10515600" cy="1325563"/>
          </a:xfrm>
        </p:spPr>
        <p:txBody>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2075688"/>
            <a:ext cx="10515600" cy="41056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552069 w 10515600"/>
              <a:gd name="connsiteY1" fmla="*/ 0 h 27432"/>
              <a:gd name="connsiteX2" fmla="*/ 893826 w 10515600"/>
              <a:gd name="connsiteY2" fmla="*/ 0 h 27432"/>
              <a:gd name="connsiteX3" fmla="*/ 1761363 w 10515600"/>
              <a:gd name="connsiteY3" fmla="*/ 0 h 27432"/>
              <a:gd name="connsiteX4" fmla="*/ 2313432 w 10515600"/>
              <a:gd name="connsiteY4" fmla="*/ 0 h 27432"/>
              <a:gd name="connsiteX5" fmla="*/ 2865501 w 10515600"/>
              <a:gd name="connsiteY5" fmla="*/ 0 h 27432"/>
              <a:gd name="connsiteX6" fmla="*/ 3733038 w 10515600"/>
              <a:gd name="connsiteY6" fmla="*/ 0 h 27432"/>
              <a:gd name="connsiteX7" fmla="*/ 4179951 w 10515600"/>
              <a:gd name="connsiteY7" fmla="*/ 0 h 27432"/>
              <a:gd name="connsiteX8" fmla="*/ 5047488 w 10515600"/>
              <a:gd name="connsiteY8" fmla="*/ 0 h 27432"/>
              <a:gd name="connsiteX9" fmla="*/ 5915025 w 10515600"/>
              <a:gd name="connsiteY9" fmla="*/ 0 h 27432"/>
              <a:gd name="connsiteX10" fmla="*/ 6572250 w 10515600"/>
              <a:gd name="connsiteY10" fmla="*/ 0 h 27432"/>
              <a:gd name="connsiteX11" fmla="*/ 7439787 w 10515600"/>
              <a:gd name="connsiteY11" fmla="*/ 0 h 27432"/>
              <a:gd name="connsiteX12" fmla="*/ 7991856 w 10515600"/>
              <a:gd name="connsiteY12" fmla="*/ 0 h 27432"/>
              <a:gd name="connsiteX13" fmla="*/ 8543925 w 10515600"/>
              <a:gd name="connsiteY13" fmla="*/ 0 h 27432"/>
              <a:gd name="connsiteX14" fmla="*/ 9306306 w 10515600"/>
              <a:gd name="connsiteY14" fmla="*/ 0 h 27432"/>
              <a:gd name="connsiteX15" fmla="*/ 9858375 w 10515600"/>
              <a:gd name="connsiteY15" fmla="*/ 0 h 27432"/>
              <a:gd name="connsiteX16" fmla="*/ 10515600 w 10515600"/>
              <a:gd name="connsiteY16" fmla="*/ 0 h 27432"/>
              <a:gd name="connsiteX17" fmla="*/ 10515600 w 10515600"/>
              <a:gd name="connsiteY17" fmla="*/ 27432 h 27432"/>
              <a:gd name="connsiteX18" fmla="*/ 9753219 w 10515600"/>
              <a:gd name="connsiteY18" fmla="*/ 27432 h 27432"/>
              <a:gd name="connsiteX19" fmla="*/ 9411462 w 10515600"/>
              <a:gd name="connsiteY19" fmla="*/ 27432 h 27432"/>
              <a:gd name="connsiteX20" fmla="*/ 8964549 w 10515600"/>
              <a:gd name="connsiteY20" fmla="*/ 27432 h 27432"/>
              <a:gd name="connsiteX21" fmla="*/ 8097012 w 10515600"/>
              <a:gd name="connsiteY21" fmla="*/ 27432 h 27432"/>
              <a:gd name="connsiteX22" fmla="*/ 7439787 w 10515600"/>
              <a:gd name="connsiteY22" fmla="*/ 27432 h 27432"/>
              <a:gd name="connsiteX23" fmla="*/ 6992874 w 10515600"/>
              <a:gd name="connsiteY23" fmla="*/ 27432 h 27432"/>
              <a:gd name="connsiteX24" fmla="*/ 6335649 w 10515600"/>
              <a:gd name="connsiteY24" fmla="*/ 27432 h 27432"/>
              <a:gd name="connsiteX25" fmla="*/ 5993892 w 10515600"/>
              <a:gd name="connsiteY25" fmla="*/ 27432 h 27432"/>
              <a:gd name="connsiteX26" fmla="*/ 5652135 w 10515600"/>
              <a:gd name="connsiteY26" fmla="*/ 27432 h 27432"/>
              <a:gd name="connsiteX27" fmla="*/ 4994910 w 10515600"/>
              <a:gd name="connsiteY27" fmla="*/ 27432 h 27432"/>
              <a:gd name="connsiteX28" fmla="*/ 4547997 w 10515600"/>
              <a:gd name="connsiteY28" fmla="*/ 27432 h 27432"/>
              <a:gd name="connsiteX29" fmla="*/ 3785616 w 10515600"/>
              <a:gd name="connsiteY29" fmla="*/ 27432 h 27432"/>
              <a:gd name="connsiteX30" fmla="*/ 3338703 w 10515600"/>
              <a:gd name="connsiteY30" fmla="*/ 27432 h 27432"/>
              <a:gd name="connsiteX31" fmla="*/ 2576322 w 10515600"/>
              <a:gd name="connsiteY31" fmla="*/ 27432 h 27432"/>
              <a:gd name="connsiteX32" fmla="*/ 2234565 w 10515600"/>
              <a:gd name="connsiteY32" fmla="*/ 27432 h 27432"/>
              <a:gd name="connsiteX33" fmla="*/ 1472184 w 10515600"/>
              <a:gd name="connsiteY33" fmla="*/ 27432 h 27432"/>
              <a:gd name="connsiteX34" fmla="*/ 1025271 w 10515600"/>
              <a:gd name="connsiteY34" fmla="*/ 27432 h 27432"/>
              <a:gd name="connsiteX35" fmla="*/ 683514 w 10515600"/>
              <a:gd name="connsiteY35" fmla="*/ 27432 h 27432"/>
              <a:gd name="connsiteX36" fmla="*/ 0 w 10515600"/>
              <a:gd name="connsiteY36" fmla="*/ 27432 h 27432"/>
              <a:gd name="connsiteX37" fmla="*/ 0 w 10515600"/>
              <a:gd name="connsiteY37"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no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7643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76F9E1DA-21B7-46CB-A98B-FA0C2179E1DE}"/>
              </a:ext>
            </a:extLst>
          </p:cNvPr>
          <p:cNvSpPr/>
          <p:nvPr userDrawn="1"/>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1527048" y="932688"/>
            <a:ext cx="9144000" cy="2523744"/>
          </a:xfrm>
        </p:spPr>
        <p:txBody>
          <a:bodyPr anchor="b"/>
          <a:lstStyle>
            <a:lvl1pPr algn="ctr">
              <a:defRPr sz="6000">
                <a:solidFill>
                  <a:schemeClr val="bg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dirty="0"/>
          </a:p>
        </p:txBody>
      </p:sp>
      <p:sp>
        <p:nvSpPr>
          <p:cNvPr id="12" name="Rectangle 11">
            <a:extLst>
              <a:ext uri="{FF2B5EF4-FFF2-40B4-BE49-F238E27FC236}">
                <a16:creationId xmlns:a16="http://schemas.microsoft.com/office/drawing/2014/main" id="{9474AF53-8E5D-4CC4-B341-32DDBD4237D3}"/>
              </a:ext>
            </a:extLst>
          </p:cNvPr>
          <p:cNvSpPr/>
          <p:nvPr userDrawn="1"/>
        </p:nvSpPr>
        <p:spPr>
          <a:xfrm>
            <a:off x="3974206" y="3542284"/>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D9470D2B-C603-4551-B51F-8216C72B2DD5}"/>
              </a:ext>
            </a:extLst>
          </p:cNvPr>
          <p:cNvSpPr>
            <a:spLocks noGrp="1"/>
          </p:cNvSpPr>
          <p:nvPr>
            <p:ph type="body" sz="quarter" idx="13" hasCustomPrompt="1"/>
          </p:nvPr>
        </p:nvSpPr>
        <p:spPr>
          <a:xfrm>
            <a:off x="1527048" y="3694176"/>
            <a:ext cx="9144000" cy="1627632"/>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p>
        </p:txBody>
      </p:sp>
    </p:spTree>
    <p:extLst>
      <p:ext uri="{BB962C8B-B14F-4D97-AF65-F5344CB8AC3E}">
        <p14:creationId xmlns:p14="http://schemas.microsoft.com/office/powerpoint/2010/main" val="374436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BCD35F50-8168-4166-90C4-6A55BA443EBF}"/>
              </a:ext>
            </a:extLst>
          </p:cNvPr>
          <p:cNvSpPr>
            <a:spLocks noGrp="1"/>
          </p:cNvSpPr>
          <p:nvPr>
            <p:ph type="pic" sz="quarter" idx="16"/>
          </p:nvPr>
        </p:nvSpPr>
        <p:spPr>
          <a:xfrm>
            <a:off x="7732109" y="3063095"/>
            <a:ext cx="1463039" cy="1479810"/>
          </a:xfrm>
          <a:custGeom>
            <a:avLst/>
            <a:gdLst>
              <a:gd name="connsiteX0" fmla="*/ 866622 w 1463039"/>
              <a:gd name="connsiteY0" fmla="*/ 571 h 1479810"/>
              <a:gd name="connsiteX1" fmla="*/ 964706 w 1463039"/>
              <a:gd name="connsiteY1" fmla="*/ 8669 h 1479810"/>
              <a:gd name="connsiteX2" fmla="*/ 1111825 w 1463039"/>
              <a:gd name="connsiteY2" fmla="*/ 8366 h 1479810"/>
              <a:gd name="connsiteX3" fmla="*/ 1290055 w 1463039"/>
              <a:gd name="connsiteY3" fmla="*/ 8730 h 1479810"/>
              <a:gd name="connsiteX4" fmla="*/ 1417397 w 1463039"/>
              <a:gd name="connsiteY4" fmla="*/ 6608 h 1479810"/>
              <a:gd name="connsiteX5" fmla="*/ 1454473 w 1463039"/>
              <a:gd name="connsiteY5" fmla="*/ 5290 h 1479810"/>
              <a:gd name="connsiteX6" fmla="*/ 1449518 w 1463039"/>
              <a:gd name="connsiteY6" fmla="*/ 94305 h 1479810"/>
              <a:gd name="connsiteX7" fmla="*/ 1454054 w 1463039"/>
              <a:gd name="connsiteY7" fmla="*/ 198723 h 1479810"/>
              <a:gd name="connsiteX8" fmla="*/ 1456615 w 1463039"/>
              <a:gd name="connsiteY8" fmla="*/ 391199 h 1479810"/>
              <a:gd name="connsiteX9" fmla="*/ 1452607 w 1463039"/>
              <a:gd name="connsiteY9" fmla="*/ 565102 h 1479810"/>
              <a:gd name="connsiteX10" fmla="*/ 1461012 w 1463039"/>
              <a:gd name="connsiteY10" fmla="*/ 624834 h 1479810"/>
              <a:gd name="connsiteX11" fmla="*/ 1451383 w 1463039"/>
              <a:gd name="connsiteY11" fmla="*/ 907022 h 1479810"/>
              <a:gd name="connsiteX12" fmla="*/ 1452663 w 1463039"/>
              <a:gd name="connsiteY12" fmla="*/ 1009694 h 1479810"/>
              <a:gd name="connsiteX13" fmla="*/ 1456002 w 1463039"/>
              <a:gd name="connsiteY13" fmla="*/ 1096988 h 1479810"/>
              <a:gd name="connsiteX14" fmla="*/ 1453720 w 1463039"/>
              <a:gd name="connsiteY14" fmla="*/ 1174562 h 1479810"/>
              <a:gd name="connsiteX15" fmla="*/ 1461722 w 1463039"/>
              <a:gd name="connsiteY15" fmla="*/ 1280018 h 1479810"/>
              <a:gd name="connsiteX16" fmla="*/ 1463039 w 1463039"/>
              <a:gd name="connsiteY16" fmla="*/ 1330769 h 1479810"/>
              <a:gd name="connsiteX17" fmla="*/ 1463039 w 1463039"/>
              <a:gd name="connsiteY17" fmla="*/ 1433804 h 1479810"/>
              <a:gd name="connsiteX18" fmla="*/ 1458897 w 1463039"/>
              <a:gd name="connsiteY18" fmla="*/ 1471900 h 1479810"/>
              <a:gd name="connsiteX19" fmla="*/ 1458306 w 1463039"/>
              <a:gd name="connsiteY19" fmla="*/ 1476109 h 1479810"/>
              <a:gd name="connsiteX20" fmla="*/ 1456251 w 1463039"/>
              <a:gd name="connsiteY20" fmla="*/ 1476006 h 1479810"/>
              <a:gd name="connsiteX21" fmla="*/ 1358699 w 1463039"/>
              <a:gd name="connsiteY21" fmla="*/ 1478795 h 1479810"/>
              <a:gd name="connsiteX22" fmla="*/ 1337088 w 1463039"/>
              <a:gd name="connsiteY22" fmla="*/ 1479810 h 1479810"/>
              <a:gd name="connsiteX23" fmla="*/ 1199842 w 1463039"/>
              <a:gd name="connsiteY23" fmla="*/ 1479810 h 1479810"/>
              <a:gd name="connsiteX24" fmla="*/ 1178285 w 1463039"/>
              <a:gd name="connsiteY24" fmla="*/ 1478795 h 1479810"/>
              <a:gd name="connsiteX25" fmla="*/ 859950 w 1463039"/>
              <a:gd name="connsiteY25" fmla="*/ 1471898 h 1479810"/>
              <a:gd name="connsiteX26" fmla="*/ 711774 w 1463039"/>
              <a:gd name="connsiteY26" fmla="*/ 1479810 h 1479810"/>
              <a:gd name="connsiteX27" fmla="*/ 637511 w 1463039"/>
              <a:gd name="connsiteY27" fmla="*/ 1479810 h 1479810"/>
              <a:gd name="connsiteX28" fmla="*/ 500700 w 1463039"/>
              <a:gd name="connsiteY28" fmla="*/ 1474455 h 1479810"/>
              <a:gd name="connsiteX29" fmla="*/ 234328 w 1463039"/>
              <a:gd name="connsiteY29" fmla="*/ 1468257 h 1479810"/>
              <a:gd name="connsiteX30" fmla="*/ 183686 w 1463039"/>
              <a:gd name="connsiteY30" fmla="*/ 1476228 h 1479810"/>
              <a:gd name="connsiteX31" fmla="*/ 157756 w 1463039"/>
              <a:gd name="connsiteY31" fmla="*/ 1479810 h 1479810"/>
              <a:gd name="connsiteX32" fmla="*/ 13214 w 1463039"/>
              <a:gd name="connsiteY32" fmla="*/ 1479810 h 1479810"/>
              <a:gd name="connsiteX33" fmla="*/ 15315 w 1463039"/>
              <a:gd name="connsiteY33" fmla="*/ 1462749 h 1479810"/>
              <a:gd name="connsiteX34" fmla="*/ 11891 w 1463039"/>
              <a:gd name="connsiteY34" fmla="*/ 1410409 h 1479810"/>
              <a:gd name="connsiteX35" fmla="*/ 6411 w 1463039"/>
              <a:gd name="connsiteY35" fmla="*/ 1244508 h 1479810"/>
              <a:gd name="connsiteX36" fmla="*/ 6849 w 1463039"/>
              <a:gd name="connsiteY36" fmla="*/ 1119455 h 1479810"/>
              <a:gd name="connsiteX37" fmla="*/ 6849 w 1463039"/>
              <a:gd name="connsiteY37" fmla="*/ 1060773 h 1479810"/>
              <a:gd name="connsiteX38" fmla="*/ 9698 w 1463039"/>
              <a:gd name="connsiteY38" fmla="*/ 982321 h 1479810"/>
              <a:gd name="connsiteX39" fmla="*/ 4219 w 1463039"/>
              <a:gd name="connsiteY39" fmla="*/ 947592 h 1479810"/>
              <a:gd name="connsiteX40" fmla="*/ 6903 w 1463039"/>
              <a:gd name="connsiteY40" fmla="*/ 858680 h 1479810"/>
              <a:gd name="connsiteX41" fmla="*/ 9808 w 1463039"/>
              <a:gd name="connsiteY41" fmla="*/ 755960 h 1479810"/>
              <a:gd name="connsiteX42" fmla="*/ 10247 w 1463039"/>
              <a:gd name="connsiteY42" fmla="*/ 673166 h 1479810"/>
              <a:gd name="connsiteX43" fmla="*/ 11452 w 1463039"/>
              <a:gd name="connsiteY43" fmla="*/ 516733 h 1479810"/>
              <a:gd name="connsiteX44" fmla="*/ 10465 w 1463039"/>
              <a:gd name="connsiteY44" fmla="*/ 425571 h 1479810"/>
              <a:gd name="connsiteX45" fmla="*/ 10465 w 1463039"/>
              <a:gd name="connsiteY45" fmla="*/ 216366 h 1479810"/>
              <a:gd name="connsiteX46" fmla="*/ 10795 w 1463039"/>
              <a:gd name="connsiteY46" fmla="*/ 104023 h 1479810"/>
              <a:gd name="connsiteX47" fmla="*/ 3534 w 1463039"/>
              <a:gd name="connsiteY47" fmla="*/ 20936 h 1479810"/>
              <a:gd name="connsiteX48" fmla="*/ 3924 w 1463039"/>
              <a:gd name="connsiteY48" fmla="*/ 8444 h 1479810"/>
              <a:gd name="connsiteX49" fmla="*/ 72291 w 1463039"/>
              <a:gd name="connsiteY49" fmla="*/ 7146 h 1479810"/>
              <a:gd name="connsiteX50" fmla="*/ 231770 w 1463039"/>
              <a:gd name="connsiteY50" fmla="*/ 4001 h 1479810"/>
              <a:gd name="connsiteX51" fmla="*/ 364602 w 1463039"/>
              <a:gd name="connsiteY51" fmla="*/ 11882 h 1479810"/>
              <a:gd name="connsiteX52" fmla="*/ 768233 w 1463039"/>
              <a:gd name="connsiteY52" fmla="*/ 2061 h 1479810"/>
              <a:gd name="connsiteX53" fmla="*/ 866622 w 1463039"/>
              <a:gd name="connsiteY53" fmla="*/ 571 h 147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63039" h="1479810">
                <a:moveTo>
                  <a:pt x="866622" y="571"/>
                </a:moveTo>
                <a:cubicBezTo>
                  <a:pt x="899405" y="1673"/>
                  <a:pt x="932136" y="4374"/>
                  <a:pt x="964706" y="8669"/>
                </a:cubicBezTo>
                <a:cubicBezTo>
                  <a:pt x="1013529" y="15823"/>
                  <a:pt x="1062766" y="11397"/>
                  <a:pt x="1111825" y="8366"/>
                </a:cubicBezTo>
                <a:cubicBezTo>
                  <a:pt x="1171216" y="4668"/>
                  <a:pt x="1230547" y="2667"/>
                  <a:pt x="1290055" y="8730"/>
                </a:cubicBezTo>
                <a:cubicBezTo>
                  <a:pt x="1332384" y="13094"/>
                  <a:pt x="1374949" y="9033"/>
                  <a:pt x="1417397" y="6608"/>
                </a:cubicBezTo>
                <a:lnTo>
                  <a:pt x="1454473" y="5290"/>
                </a:lnTo>
                <a:lnTo>
                  <a:pt x="1449518" y="94305"/>
                </a:lnTo>
                <a:cubicBezTo>
                  <a:pt x="1449059" y="129134"/>
                  <a:pt x="1450325" y="163951"/>
                  <a:pt x="1454054" y="198723"/>
                </a:cubicBezTo>
                <a:cubicBezTo>
                  <a:pt x="1459999" y="262767"/>
                  <a:pt x="1460856" y="327062"/>
                  <a:pt x="1456615" y="391199"/>
                </a:cubicBezTo>
                <a:cubicBezTo>
                  <a:pt x="1453665" y="449151"/>
                  <a:pt x="1446428" y="507012"/>
                  <a:pt x="1452607" y="565102"/>
                </a:cubicBezTo>
                <a:cubicBezTo>
                  <a:pt x="1454722" y="585089"/>
                  <a:pt x="1459843" y="604710"/>
                  <a:pt x="1461012" y="624834"/>
                </a:cubicBezTo>
                <a:cubicBezTo>
                  <a:pt x="1466578" y="719110"/>
                  <a:pt x="1458229" y="813066"/>
                  <a:pt x="1451383" y="907022"/>
                </a:cubicBezTo>
                <a:cubicBezTo>
                  <a:pt x="1448878" y="941246"/>
                  <a:pt x="1445816" y="975470"/>
                  <a:pt x="1452663" y="1009694"/>
                </a:cubicBezTo>
                <a:cubicBezTo>
                  <a:pt x="1458090" y="1038574"/>
                  <a:pt x="1459209" y="1067889"/>
                  <a:pt x="1456002" y="1096988"/>
                </a:cubicBezTo>
                <a:cubicBezTo>
                  <a:pt x="1452796" y="1122760"/>
                  <a:pt x="1452034" y="1148693"/>
                  <a:pt x="1453720" y="1174562"/>
                </a:cubicBezTo>
                <a:cubicBezTo>
                  <a:pt x="1457199" y="1209699"/>
                  <a:pt x="1459899" y="1244847"/>
                  <a:pt x="1461722" y="1280018"/>
                </a:cubicBezTo>
                <a:lnTo>
                  <a:pt x="1463039" y="1330769"/>
                </a:lnTo>
                <a:lnTo>
                  <a:pt x="1463039" y="1433804"/>
                </a:lnTo>
                <a:lnTo>
                  <a:pt x="1458897" y="1471900"/>
                </a:lnTo>
                <a:lnTo>
                  <a:pt x="1458306" y="1476109"/>
                </a:lnTo>
                <a:lnTo>
                  <a:pt x="1456251" y="1476006"/>
                </a:lnTo>
                <a:cubicBezTo>
                  <a:pt x="1423775" y="1477710"/>
                  <a:pt x="1391236" y="1478252"/>
                  <a:pt x="1358699" y="1478795"/>
                </a:cubicBezTo>
                <a:lnTo>
                  <a:pt x="1337088" y="1479810"/>
                </a:lnTo>
                <a:lnTo>
                  <a:pt x="1199842" y="1479810"/>
                </a:lnTo>
                <a:lnTo>
                  <a:pt x="1178285" y="1478795"/>
                </a:lnTo>
                <a:cubicBezTo>
                  <a:pt x="1072671" y="1461942"/>
                  <a:pt x="965946" y="1459625"/>
                  <a:pt x="859950" y="1471898"/>
                </a:cubicBezTo>
                <a:lnTo>
                  <a:pt x="711774" y="1479810"/>
                </a:lnTo>
                <a:lnTo>
                  <a:pt x="637511" y="1479810"/>
                </a:lnTo>
                <a:lnTo>
                  <a:pt x="500700" y="1474455"/>
                </a:lnTo>
                <a:cubicBezTo>
                  <a:pt x="412071" y="1467172"/>
                  <a:pt x="323261" y="1461748"/>
                  <a:pt x="234328" y="1468257"/>
                </a:cubicBezTo>
                <a:cubicBezTo>
                  <a:pt x="217301" y="1469536"/>
                  <a:pt x="200486" y="1472964"/>
                  <a:pt x="183686" y="1476228"/>
                </a:cubicBezTo>
                <a:lnTo>
                  <a:pt x="157756" y="1479810"/>
                </a:lnTo>
                <a:lnTo>
                  <a:pt x="13214" y="1479810"/>
                </a:lnTo>
                <a:lnTo>
                  <a:pt x="15315" y="1462749"/>
                </a:lnTo>
                <a:cubicBezTo>
                  <a:pt x="16576" y="1445267"/>
                  <a:pt x="16192" y="1427772"/>
                  <a:pt x="11891" y="1410409"/>
                </a:cubicBezTo>
                <a:cubicBezTo>
                  <a:pt x="-1809" y="1355230"/>
                  <a:pt x="931" y="1300104"/>
                  <a:pt x="6411" y="1244508"/>
                </a:cubicBezTo>
                <a:cubicBezTo>
                  <a:pt x="10521" y="1203137"/>
                  <a:pt x="15069" y="1161296"/>
                  <a:pt x="6849" y="1119455"/>
                </a:cubicBezTo>
                <a:cubicBezTo>
                  <a:pt x="3315" y="1100041"/>
                  <a:pt x="3315" y="1080187"/>
                  <a:pt x="6849" y="1060773"/>
                </a:cubicBezTo>
                <a:cubicBezTo>
                  <a:pt x="11123" y="1034622"/>
                  <a:pt x="15178" y="1008733"/>
                  <a:pt x="9698" y="982321"/>
                </a:cubicBezTo>
                <a:cubicBezTo>
                  <a:pt x="7288" y="970815"/>
                  <a:pt x="5480" y="959204"/>
                  <a:pt x="4219" y="947592"/>
                </a:cubicBezTo>
                <a:cubicBezTo>
                  <a:pt x="1709" y="917948"/>
                  <a:pt x="2608" y="888136"/>
                  <a:pt x="6903" y="858680"/>
                </a:cubicBezTo>
                <a:cubicBezTo>
                  <a:pt x="11014" y="824475"/>
                  <a:pt x="4328" y="790061"/>
                  <a:pt x="9808" y="755960"/>
                </a:cubicBezTo>
                <a:cubicBezTo>
                  <a:pt x="13699" y="728497"/>
                  <a:pt x="13847" y="700667"/>
                  <a:pt x="10247" y="673166"/>
                </a:cubicBezTo>
                <a:cubicBezTo>
                  <a:pt x="3769" y="621179"/>
                  <a:pt x="4174" y="568621"/>
                  <a:pt x="11452" y="516733"/>
                </a:cubicBezTo>
                <a:cubicBezTo>
                  <a:pt x="15946" y="486450"/>
                  <a:pt x="18521" y="455279"/>
                  <a:pt x="10465" y="425571"/>
                </a:cubicBezTo>
                <a:cubicBezTo>
                  <a:pt x="-8495" y="355749"/>
                  <a:pt x="2575" y="285822"/>
                  <a:pt x="10465" y="216366"/>
                </a:cubicBezTo>
                <a:cubicBezTo>
                  <a:pt x="15261" y="179065"/>
                  <a:pt x="15370" y="141350"/>
                  <a:pt x="10795" y="104023"/>
                </a:cubicBezTo>
                <a:cubicBezTo>
                  <a:pt x="6734" y="76457"/>
                  <a:pt x="4312" y="48717"/>
                  <a:pt x="3534" y="20936"/>
                </a:cubicBezTo>
                <a:lnTo>
                  <a:pt x="3924" y="8444"/>
                </a:lnTo>
                <a:lnTo>
                  <a:pt x="72291" y="7146"/>
                </a:lnTo>
                <a:cubicBezTo>
                  <a:pt x="125549" y="5562"/>
                  <a:pt x="178727" y="3395"/>
                  <a:pt x="231770" y="4001"/>
                </a:cubicBezTo>
                <a:cubicBezTo>
                  <a:pt x="276048" y="4486"/>
                  <a:pt x="320207" y="13579"/>
                  <a:pt x="364602" y="11882"/>
                </a:cubicBezTo>
                <a:cubicBezTo>
                  <a:pt x="499146" y="6911"/>
                  <a:pt x="633749" y="8548"/>
                  <a:pt x="768233" y="2061"/>
                </a:cubicBezTo>
                <a:cubicBezTo>
                  <a:pt x="801007" y="-37"/>
                  <a:pt x="833840" y="-532"/>
                  <a:pt x="866622" y="571"/>
                </a:cubicBez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163C3609-48D8-42DB-AD9E-61699A6F1318}"/>
              </a:ext>
            </a:extLst>
          </p:cNvPr>
          <p:cNvSpPr>
            <a:spLocks noGrp="1"/>
          </p:cNvSpPr>
          <p:nvPr>
            <p:ph type="pic" sz="quarter" idx="17"/>
          </p:nvPr>
        </p:nvSpPr>
        <p:spPr>
          <a:xfrm>
            <a:off x="10101259" y="3064916"/>
            <a:ext cx="1442437" cy="1477990"/>
          </a:xfrm>
          <a:custGeom>
            <a:avLst/>
            <a:gdLst>
              <a:gd name="connsiteX0" fmla="*/ 866623 w 1442437"/>
              <a:gd name="connsiteY0" fmla="*/ 571 h 1477990"/>
              <a:gd name="connsiteX1" fmla="*/ 964707 w 1442437"/>
              <a:gd name="connsiteY1" fmla="*/ 8669 h 1477990"/>
              <a:gd name="connsiteX2" fmla="*/ 1111826 w 1442437"/>
              <a:gd name="connsiteY2" fmla="*/ 8366 h 1477990"/>
              <a:gd name="connsiteX3" fmla="*/ 1290056 w 1442437"/>
              <a:gd name="connsiteY3" fmla="*/ 8730 h 1477990"/>
              <a:gd name="connsiteX4" fmla="*/ 1417398 w 1442437"/>
              <a:gd name="connsiteY4" fmla="*/ 6608 h 1477990"/>
              <a:gd name="connsiteX5" fmla="*/ 1442437 w 1442437"/>
              <a:gd name="connsiteY5" fmla="*/ 5718 h 1477990"/>
              <a:gd name="connsiteX6" fmla="*/ 1442437 w 1442437"/>
              <a:gd name="connsiteY6" fmla="*/ 1476401 h 1477990"/>
              <a:gd name="connsiteX7" fmla="*/ 1386857 w 1442437"/>
              <a:gd name="connsiteY7" fmla="*/ 1477990 h 1477990"/>
              <a:gd name="connsiteX8" fmla="*/ 1169378 w 1442437"/>
              <a:gd name="connsiteY8" fmla="*/ 1477990 h 1477990"/>
              <a:gd name="connsiteX9" fmla="*/ 1019262 w 1442437"/>
              <a:gd name="connsiteY9" fmla="*/ 1464424 h 1477990"/>
              <a:gd name="connsiteX10" fmla="*/ 859951 w 1442437"/>
              <a:gd name="connsiteY10" fmla="*/ 1471898 h 1477990"/>
              <a:gd name="connsiteX11" fmla="*/ 745859 w 1442437"/>
              <a:gd name="connsiteY11" fmla="*/ 1477990 h 1477990"/>
              <a:gd name="connsiteX12" fmla="*/ 591014 w 1442437"/>
              <a:gd name="connsiteY12" fmla="*/ 1477990 h 1477990"/>
              <a:gd name="connsiteX13" fmla="*/ 500701 w 1442437"/>
              <a:gd name="connsiteY13" fmla="*/ 1474455 h 1477990"/>
              <a:gd name="connsiteX14" fmla="*/ 234329 w 1442437"/>
              <a:gd name="connsiteY14" fmla="*/ 1468257 h 1477990"/>
              <a:gd name="connsiteX15" fmla="*/ 183687 w 1442437"/>
              <a:gd name="connsiteY15" fmla="*/ 1476228 h 1477990"/>
              <a:gd name="connsiteX16" fmla="*/ 170933 w 1442437"/>
              <a:gd name="connsiteY16" fmla="*/ 1477990 h 1477990"/>
              <a:gd name="connsiteX17" fmla="*/ 13439 w 1442437"/>
              <a:gd name="connsiteY17" fmla="*/ 1477990 h 1477990"/>
              <a:gd name="connsiteX18" fmla="*/ 15316 w 1442437"/>
              <a:gd name="connsiteY18" fmla="*/ 1462749 h 1477990"/>
              <a:gd name="connsiteX19" fmla="*/ 11892 w 1442437"/>
              <a:gd name="connsiteY19" fmla="*/ 1410409 h 1477990"/>
              <a:gd name="connsiteX20" fmla="*/ 6412 w 1442437"/>
              <a:gd name="connsiteY20" fmla="*/ 1244508 h 1477990"/>
              <a:gd name="connsiteX21" fmla="*/ 6850 w 1442437"/>
              <a:gd name="connsiteY21" fmla="*/ 1119455 h 1477990"/>
              <a:gd name="connsiteX22" fmla="*/ 6850 w 1442437"/>
              <a:gd name="connsiteY22" fmla="*/ 1060773 h 1477990"/>
              <a:gd name="connsiteX23" fmla="*/ 9699 w 1442437"/>
              <a:gd name="connsiteY23" fmla="*/ 982321 h 1477990"/>
              <a:gd name="connsiteX24" fmla="*/ 4220 w 1442437"/>
              <a:gd name="connsiteY24" fmla="*/ 947592 h 1477990"/>
              <a:gd name="connsiteX25" fmla="*/ 6904 w 1442437"/>
              <a:gd name="connsiteY25" fmla="*/ 858680 h 1477990"/>
              <a:gd name="connsiteX26" fmla="*/ 9809 w 1442437"/>
              <a:gd name="connsiteY26" fmla="*/ 755960 h 1477990"/>
              <a:gd name="connsiteX27" fmla="*/ 10248 w 1442437"/>
              <a:gd name="connsiteY27" fmla="*/ 673166 h 1477990"/>
              <a:gd name="connsiteX28" fmla="*/ 11453 w 1442437"/>
              <a:gd name="connsiteY28" fmla="*/ 516733 h 1477990"/>
              <a:gd name="connsiteX29" fmla="*/ 10466 w 1442437"/>
              <a:gd name="connsiteY29" fmla="*/ 425571 h 1477990"/>
              <a:gd name="connsiteX30" fmla="*/ 10466 w 1442437"/>
              <a:gd name="connsiteY30" fmla="*/ 216366 h 1477990"/>
              <a:gd name="connsiteX31" fmla="*/ 10796 w 1442437"/>
              <a:gd name="connsiteY31" fmla="*/ 104023 h 1477990"/>
              <a:gd name="connsiteX32" fmla="*/ 3535 w 1442437"/>
              <a:gd name="connsiteY32" fmla="*/ 20936 h 1477990"/>
              <a:gd name="connsiteX33" fmla="*/ 3925 w 1442437"/>
              <a:gd name="connsiteY33" fmla="*/ 8444 h 1477990"/>
              <a:gd name="connsiteX34" fmla="*/ 72292 w 1442437"/>
              <a:gd name="connsiteY34" fmla="*/ 7146 h 1477990"/>
              <a:gd name="connsiteX35" fmla="*/ 231771 w 1442437"/>
              <a:gd name="connsiteY35" fmla="*/ 4001 h 1477990"/>
              <a:gd name="connsiteX36" fmla="*/ 364603 w 1442437"/>
              <a:gd name="connsiteY36" fmla="*/ 11882 h 1477990"/>
              <a:gd name="connsiteX37" fmla="*/ 768234 w 1442437"/>
              <a:gd name="connsiteY37" fmla="*/ 2061 h 1477990"/>
              <a:gd name="connsiteX38" fmla="*/ 866623 w 1442437"/>
              <a:gd name="connsiteY38" fmla="*/ 571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42437" h="1477990">
                <a:moveTo>
                  <a:pt x="866623" y="571"/>
                </a:moveTo>
                <a:cubicBezTo>
                  <a:pt x="899406" y="1673"/>
                  <a:pt x="932137" y="4374"/>
                  <a:pt x="964707" y="8669"/>
                </a:cubicBezTo>
                <a:cubicBezTo>
                  <a:pt x="1013530" y="15823"/>
                  <a:pt x="1062767" y="11397"/>
                  <a:pt x="1111826" y="8366"/>
                </a:cubicBezTo>
                <a:cubicBezTo>
                  <a:pt x="1171217" y="4668"/>
                  <a:pt x="1230548" y="2667"/>
                  <a:pt x="1290056" y="8730"/>
                </a:cubicBezTo>
                <a:cubicBezTo>
                  <a:pt x="1332385" y="13094"/>
                  <a:pt x="1374950" y="9033"/>
                  <a:pt x="1417398" y="6608"/>
                </a:cubicBezTo>
                <a:lnTo>
                  <a:pt x="1442437" y="5718"/>
                </a:lnTo>
                <a:lnTo>
                  <a:pt x="1442437" y="1476401"/>
                </a:lnTo>
                <a:lnTo>
                  <a:pt x="1386857" y="1477990"/>
                </a:lnTo>
                <a:lnTo>
                  <a:pt x="1169378" y="1477990"/>
                </a:lnTo>
                <a:lnTo>
                  <a:pt x="1019262" y="1464424"/>
                </a:lnTo>
                <a:cubicBezTo>
                  <a:pt x="966129" y="1463273"/>
                  <a:pt x="912949" y="1465762"/>
                  <a:pt x="859951" y="1471898"/>
                </a:cubicBezTo>
                <a:lnTo>
                  <a:pt x="745859" y="1477990"/>
                </a:lnTo>
                <a:lnTo>
                  <a:pt x="591014" y="1477990"/>
                </a:lnTo>
                <a:lnTo>
                  <a:pt x="500701" y="1474455"/>
                </a:lnTo>
                <a:cubicBezTo>
                  <a:pt x="412072" y="1467172"/>
                  <a:pt x="323262" y="1461748"/>
                  <a:pt x="234329" y="1468257"/>
                </a:cubicBezTo>
                <a:cubicBezTo>
                  <a:pt x="217302" y="1469536"/>
                  <a:pt x="200487" y="1472964"/>
                  <a:pt x="183687" y="1476228"/>
                </a:cubicBezTo>
                <a:lnTo>
                  <a:pt x="170933" y="1477990"/>
                </a:lnTo>
                <a:lnTo>
                  <a:pt x="13439" y="1477990"/>
                </a:lnTo>
                <a:lnTo>
                  <a:pt x="15316" y="1462749"/>
                </a:lnTo>
                <a:cubicBezTo>
                  <a:pt x="16577" y="1445267"/>
                  <a:pt x="16193" y="1427772"/>
                  <a:pt x="11892" y="1410409"/>
                </a:cubicBezTo>
                <a:cubicBezTo>
                  <a:pt x="-1808" y="1355230"/>
                  <a:pt x="932" y="1300104"/>
                  <a:pt x="6412" y="1244508"/>
                </a:cubicBezTo>
                <a:cubicBezTo>
                  <a:pt x="10522" y="1203137"/>
                  <a:pt x="15070" y="1161296"/>
                  <a:pt x="6850" y="1119455"/>
                </a:cubicBezTo>
                <a:cubicBezTo>
                  <a:pt x="3316" y="1100041"/>
                  <a:pt x="3316" y="1080187"/>
                  <a:pt x="6850" y="1060773"/>
                </a:cubicBezTo>
                <a:cubicBezTo>
                  <a:pt x="11124" y="1034622"/>
                  <a:pt x="15179" y="1008733"/>
                  <a:pt x="9699" y="982321"/>
                </a:cubicBezTo>
                <a:cubicBezTo>
                  <a:pt x="7289" y="970815"/>
                  <a:pt x="5481" y="959204"/>
                  <a:pt x="4220" y="947592"/>
                </a:cubicBezTo>
                <a:cubicBezTo>
                  <a:pt x="1710" y="917948"/>
                  <a:pt x="2609" y="888136"/>
                  <a:pt x="6904" y="858680"/>
                </a:cubicBezTo>
                <a:cubicBezTo>
                  <a:pt x="11015" y="824475"/>
                  <a:pt x="4329" y="790061"/>
                  <a:pt x="9809" y="755960"/>
                </a:cubicBezTo>
                <a:cubicBezTo>
                  <a:pt x="13700" y="728497"/>
                  <a:pt x="13848" y="700667"/>
                  <a:pt x="10248" y="673166"/>
                </a:cubicBezTo>
                <a:cubicBezTo>
                  <a:pt x="3770" y="621179"/>
                  <a:pt x="4175" y="568621"/>
                  <a:pt x="11453" y="516733"/>
                </a:cubicBezTo>
                <a:cubicBezTo>
                  <a:pt x="15947" y="486450"/>
                  <a:pt x="18522" y="455279"/>
                  <a:pt x="10466" y="425571"/>
                </a:cubicBezTo>
                <a:cubicBezTo>
                  <a:pt x="-8494" y="355749"/>
                  <a:pt x="2576" y="285822"/>
                  <a:pt x="10466" y="216366"/>
                </a:cubicBezTo>
                <a:cubicBezTo>
                  <a:pt x="15262" y="179065"/>
                  <a:pt x="15371" y="141350"/>
                  <a:pt x="10796" y="104023"/>
                </a:cubicBezTo>
                <a:cubicBezTo>
                  <a:pt x="6735" y="76457"/>
                  <a:pt x="4313" y="48717"/>
                  <a:pt x="3535" y="20936"/>
                </a:cubicBezTo>
                <a:lnTo>
                  <a:pt x="3925" y="8444"/>
                </a:lnTo>
                <a:lnTo>
                  <a:pt x="72292" y="7146"/>
                </a:lnTo>
                <a:cubicBezTo>
                  <a:pt x="125550" y="5562"/>
                  <a:pt x="178728" y="3395"/>
                  <a:pt x="231771" y="4001"/>
                </a:cubicBezTo>
                <a:cubicBezTo>
                  <a:pt x="276049" y="4486"/>
                  <a:pt x="320208" y="13579"/>
                  <a:pt x="364603" y="11882"/>
                </a:cubicBezTo>
                <a:cubicBezTo>
                  <a:pt x="499147" y="6911"/>
                  <a:pt x="633750" y="8548"/>
                  <a:pt x="768234" y="2061"/>
                </a:cubicBezTo>
                <a:cubicBezTo>
                  <a:pt x="801008" y="-37"/>
                  <a:pt x="833841" y="-532"/>
                  <a:pt x="866623" y="571"/>
                </a:cubicBez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8" name="Picture Placeholder 27">
            <a:extLst>
              <a:ext uri="{FF2B5EF4-FFF2-40B4-BE49-F238E27FC236}">
                <a16:creationId xmlns:a16="http://schemas.microsoft.com/office/drawing/2014/main" id="{2B03F1E7-A2BE-4059-85FC-6546945FA3FB}"/>
              </a:ext>
            </a:extLst>
          </p:cNvPr>
          <p:cNvSpPr>
            <a:spLocks noGrp="1"/>
          </p:cNvSpPr>
          <p:nvPr>
            <p:ph type="pic" sz="quarter" idx="15"/>
          </p:nvPr>
        </p:nvSpPr>
        <p:spPr>
          <a:xfrm>
            <a:off x="5370488" y="3064916"/>
            <a:ext cx="1455507" cy="1477990"/>
          </a:xfrm>
          <a:custGeom>
            <a:avLst/>
            <a:gdLst>
              <a:gd name="connsiteX0" fmla="*/ 100458 w 1455507"/>
              <a:gd name="connsiteY0" fmla="*/ 0 h 1477990"/>
              <a:gd name="connsiteX1" fmla="*/ 258284 w 1455507"/>
              <a:gd name="connsiteY1" fmla="*/ 0 h 1477990"/>
              <a:gd name="connsiteX2" fmla="*/ 290610 w 1455507"/>
              <a:gd name="connsiteY2" fmla="*/ 2318 h 1477990"/>
              <a:gd name="connsiteX3" fmla="*/ 357070 w 1455507"/>
              <a:gd name="connsiteY3" fmla="*/ 5440 h 1477990"/>
              <a:gd name="connsiteX4" fmla="*/ 558908 w 1455507"/>
              <a:gd name="connsiteY4" fmla="*/ 1098 h 1477990"/>
              <a:gd name="connsiteX5" fmla="*/ 599348 w 1455507"/>
              <a:gd name="connsiteY5" fmla="*/ 0 h 1477990"/>
              <a:gd name="connsiteX6" fmla="*/ 930201 w 1455507"/>
              <a:gd name="connsiteY6" fmla="*/ 0 h 1477990"/>
              <a:gd name="connsiteX7" fmla="*/ 957174 w 1455507"/>
              <a:gd name="connsiteY7" fmla="*/ 2227 h 1477990"/>
              <a:gd name="connsiteX8" fmla="*/ 1104293 w 1455507"/>
              <a:gd name="connsiteY8" fmla="*/ 1924 h 1477990"/>
              <a:gd name="connsiteX9" fmla="*/ 1153561 w 1455507"/>
              <a:gd name="connsiteY9" fmla="*/ 0 h 1477990"/>
              <a:gd name="connsiteX10" fmla="*/ 1229432 w 1455507"/>
              <a:gd name="connsiteY10" fmla="*/ 0 h 1477990"/>
              <a:gd name="connsiteX11" fmla="*/ 1282523 w 1455507"/>
              <a:gd name="connsiteY11" fmla="*/ 2288 h 1477990"/>
              <a:gd name="connsiteX12" fmla="*/ 1409865 w 1455507"/>
              <a:gd name="connsiteY12" fmla="*/ 166 h 1477990"/>
              <a:gd name="connsiteX13" fmla="*/ 1414535 w 1455507"/>
              <a:gd name="connsiteY13" fmla="*/ 0 h 1477990"/>
              <a:gd name="connsiteX14" fmla="*/ 1446877 w 1455507"/>
              <a:gd name="connsiteY14" fmla="*/ 0 h 1477990"/>
              <a:gd name="connsiteX15" fmla="*/ 1441986 w 1455507"/>
              <a:gd name="connsiteY15" fmla="*/ 87863 h 1477990"/>
              <a:gd name="connsiteX16" fmla="*/ 1446522 w 1455507"/>
              <a:gd name="connsiteY16" fmla="*/ 192281 h 1477990"/>
              <a:gd name="connsiteX17" fmla="*/ 1449083 w 1455507"/>
              <a:gd name="connsiteY17" fmla="*/ 384757 h 1477990"/>
              <a:gd name="connsiteX18" fmla="*/ 1445075 w 1455507"/>
              <a:gd name="connsiteY18" fmla="*/ 558660 h 1477990"/>
              <a:gd name="connsiteX19" fmla="*/ 1453480 w 1455507"/>
              <a:gd name="connsiteY19" fmla="*/ 618392 h 1477990"/>
              <a:gd name="connsiteX20" fmla="*/ 1443851 w 1455507"/>
              <a:gd name="connsiteY20" fmla="*/ 900580 h 1477990"/>
              <a:gd name="connsiteX21" fmla="*/ 1445131 w 1455507"/>
              <a:gd name="connsiteY21" fmla="*/ 1003252 h 1477990"/>
              <a:gd name="connsiteX22" fmla="*/ 1448470 w 1455507"/>
              <a:gd name="connsiteY22" fmla="*/ 1090546 h 1477990"/>
              <a:gd name="connsiteX23" fmla="*/ 1446188 w 1455507"/>
              <a:gd name="connsiteY23" fmla="*/ 1168120 h 1477990"/>
              <a:gd name="connsiteX24" fmla="*/ 1454190 w 1455507"/>
              <a:gd name="connsiteY24" fmla="*/ 1273576 h 1477990"/>
              <a:gd name="connsiteX25" fmla="*/ 1455507 w 1455507"/>
              <a:gd name="connsiteY25" fmla="*/ 1324327 h 1477990"/>
              <a:gd name="connsiteX26" fmla="*/ 1455507 w 1455507"/>
              <a:gd name="connsiteY26" fmla="*/ 1427362 h 1477990"/>
              <a:gd name="connsiteX27" fmla="*/ 1451365 w 1455507"/>
              <a:gd name="connsiteY27" fmla="*/ 1465458 h 1477990"/>
              <a:gd name="connsiteX28" fmla="*/ 1450774 w 1455507"/>
              <a:gd name="connsiteY28" fmla="*/ 1469667 h 1477990"/>
              <a:gd name="connsiteX29" fmla="*/ 1448719 w 1455507"/>
              <a:gd name="connsiteY29" fmla="*/ 1469564 h 1477990"/>
              <a:gd name="connsiteX30" fmla="*/ 1351167 w 1455507"/>
              <a:gd name="connsiteY30" fmla="*/ 1472353 h 1477990"/>
              <a:gd name="connsiteX31" fmla="*/ 1170753 w 1455507"/>
              <a:gd name="connsiteY31" fmla="*/ 1472353 h 1477990"/>
              <a:gd name="connsiteX32" fmla="*/ 852418 w 1455507"/>
              <a:gd name="connsiteY32" fmla="*/ 1465456 h 1477990"/>
              <a:gd name="connsiteX33" fmla="*/ 493168 w 1455507"/>
              <a:gd name="connsiteY33" fmla="*/ 1468013 h 1477990"/>
              <a:gd name="connsiteX34" fmla="*/ 226796 w 1455507"/>
              <a:gd name="connsiteY34" fmla="*/ 1461815 h 1477990"/>
              <a:gd name="connsiteX35" fmla="*/ 125602 w 1455507"/>
              <a:gd name="connsiteY35" fmla="*/ 1476769 h 1477990"/>
              <a:gd name="connsiteX36" fmla="*/ 5112 w 1455507"/>
              <a:gd name="connsiteY36" fmla="*/ 1477990 h 1477990"/>
              <a:gd name="connsiteX37" fmla="*/ 7783 w 1455507"/>
              <a:gd name="connsiteY37" fmla="*/ 1456307 h 1477990"/>
              <a:gd name="connsiteX38" fmla="*/ 4359 w 1455507"/>
              <a:gd name="connsiteY38" fmla="*/ 1403967 h 1477990"/>
              <a:gd name="connsiteX39" fmla="*/ 295 w 1455507"/>
              <a:gd name="connsiteY39" fmla="*/ 1370091 h 1477990"/>
              <a:gd name="connsiteX40" fmla="*/ 295 w 1455507"/>
              <a:gd name="connsiteY40" fmla="*/ 1219835 h 1477990"/>
              <a:gd name="connsiteX41" fmla="*/ 3722 w 1455507"/>
              <a:gd name="connsiteY41" fmla="*/ 1175716 h 1477990"/>
              <a:gd name="connsiteX42" fmla="*/ 295 w 1455507"/>
              <a:gd name="connsiteY42" fmla="*/ 1126935 h 1477990"/>
              <a:gd name="connsiteX43" fmla="*/ 295 w 1455507"/>
              <a:gd name="connsiteY43" fmla="*/ 1046801 h 1477990"/>
              <a:gd name="connsiteX44" fmla="*/ 4400 w 1455507"/>
              <a:gd name="connsiteY44" fmla="*/ 1015203 h 1477990"/>
              <a:gd name="connsiteX45" fmla="*/ 2166 w 1455507"/>
              <a:gd name="connsiteY45" fmla="*/ 975879 h 1477990"/>
              <a:gd name="connsiteX46" fmla="*/ 295 w 1455507"/>
              <a:gd name="connsiteY46" fmla="*/ 964020 h 1477990"/>
              <a:gd name="connsiteX47" fmla="*/ 295 w 1455507"/>
              <a:gd name="connsiteY47" fmla="*/ 801667 h 1477990"/>
              <a:gd name="connsiteX48" fmla="*/ 310 w 1455507"/>
              <a:gd name="connsiteY48" fmla="*/ 800839 h 1477990"/>
              <a:gd name="connsiteX49" fmla="*/ 2276 w 1455507"/>
              <a:gd name="connsiteY49" fmla="*/ 749518 h 1477990"/>
              <a:gd name="connsiteX50" fmla="*/ 2715 w 1455507"/>
              <a:gd name="connsiteY50" fmla="*/ 666724 h 1477990"/>
              <a:gd name="connsiteX51" fmla="*/ 295 w 1455507"/>
              <a:gd name="connsiteY51" fmla="*/ 625158 h 1477990"/>
              <a:gd name="connsiteX52" fmla="*/ 295 w 1455507"/>
              <a:gd name="connsiteY52" fmla="*/ 559484 h 1477990"/>
              <a:gd name="connsiteX53" fmla="*/ 3920 w 1455507"/>
              <a:gd name="connsiteY53" fmla="*/ 510291 h 1477990"/>
              <a:gd name="connsiteX54" fmla="*/ 2933 w 1455507"/>
              <a:gd name="connsiteY54" fmla="*/ 419129 h 1477990"/>
              <a:gd name="connsiteX55" fmla="*/ 295 w 1455507"/>
              <a:gd name="connsiteY55" fmla="*/ 403959 h 1477990"/>
              <a:gd name="connsiteX56" fmla="*/ 295 w 1455507"/>
              <a:gd name="connsiteY56" fmla="*/ 237294 h 1477990"/>
              <a:gd name="connsiteX57" fmla="*/ 2933 w 1455507"/>
              <a:gd name="connsiteY57" fmla="*/ 209924 h 1477990"/>
              <a:gd name="connsiteX58" fmla="*/ 3263 w 1455507"/>
              <a:gd name="connsiteY58" fmla="*/ 97581 h 1477990"/>
              <a:gd name="connsiteX59" fmla="*/ 295 w 1455507"/>
              <a:gd name="connsiteY59" fmla="*/ 63619 h 1477990"/>
              <a:gd name="connsiteX60" fmla="*/ 295 w 1455507"/>
              <a:gd name="connsiteY60" fmla="*/ 1928 h 1477990"/>
              <a:gd name="connsiteX61" fmla="*/ 64759 w 1455507"/>
              <a:gd name="connsiteY61"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55507" h="1477990">
                <a:moveTo>
                  <a:pt x="100458" y="0"/>
                </a:moveTo>
                <a:lnTo>
                  <a:pt x="258284" y="0"/>
                </a:lnTo>
                <a:lnTo>
                  <a:pt x="290610" y="2318"/>
                </a:lnTo>
                <a:cubicBezTo>
                  <a:pt x="312734" y="4440"/>
                  <a:pt x="334873" y="6289"/>
                  <a:pt x="357070" y="5440"/>
                </a:cubicBezTo>
                <a:cubicBezTo>
                  <a:pt x="424342" y="2955"/>
                  <a:pt x="491629" y="2121"/>
                  <a:pt x="558908" y="1098"/>
                </a:cubicBezTo>
                <a:lnTo>
                  <a:pt x="599348" y="0"/>
                </a:lnTo>
                <a:lnTo>
                  <a:pt x="930201" y="0"/>
                </a:lnTo>
                <a:lnTo>
                  <a:pt x="957174" y="2227"/>
                </a:lnTo>
                <a:cubicBezTo>
                  <a:pt x="1005997" y="9381"/>
                  <a:pt x="1055234" y="4955"/>
                  <a:pt x="1104293" y="1924"/>
                </a:cubicBezTo>
                <a:lnTo>
                  <a:pt x="1153561" y="0"/>
                </a:lnTo>
                <a:lnTo>
                  <a:pt x="1229432" y="0"/>
                </a:lnTo>
                <a:lnTo>
                  <a:pt x="1282523" y="2288"/>
                </a:lnTo>
                <a:cubicBezTo>
                  <a:pt x="1324852" y="6652"/>
                  <a:pt x="1367417" y="2591"/>
                  <a:pt x="1409865" y="166"/>
                </a:cubicBezTo>
                <a:lnTo>
                  <a:pt x="1414535" y="0"/>
                </a:lnTo>
                <a:lnTo>
                  <a:pt x="1446877" y="0"/>
                </a:lnTo>
                <a:lnTo>
                  <a:pt x="1441986" y="87863"/>
                </a:lnTo>
                <a:cubicBezTo>
                  <a:pt x="1441527" y="122692"/>
                  <a:pt x="1442793" y="157509"/>
                  <a:pt x="1446522" y="192281"/>
                </a:cubicBezTo>
                <a:cubicBezTo>
                  <a:pt x="1452467" y="256325"/>
                  <a:pt x="1453324" y="320620"/>
                  <a:pt x="1449083" y="384757"/>
                </a:cubicBezTo>
                <a:cubicBezTo>
                  <a:pt x="1446133" y="442709"/>
                  <a:pt x="1438896" y="500570"/>
                  <a:pt x="1445075" y="558660"/>
                </a:cubicBezTo>
                <a:cubicBezTo>
                  <a:pt x="1447190" y="578647"/>
                  <a:pt x="1452311" y="598268"/>
                  <a:pt x="1453480" y="618392"/>
                </a:cubicBezTo>
                <a:cubicBezTo>
                  <a:pt x="1459046" y="712668"/>
                  <a:pt x="1450697" y="806624"/>
                  <a:pt x="1443851" y="900580"/>
                </a:cubicBezTo>
                <a:cubicBezTo>
                  <a:pt x="1441346" y="934804"/>
                  <a:pt x="1438284" y="969028"/>
                  <a:pt x="1445131" y="1003252"/>
                </a:cubicBezTo>
                <a:cubicBezTo>
                  <a:pt x="1450558" y="1032132"/>
                  <a:pt x="1451677" y="1061447"/>
                  <a:pt x="1448470" y="1090546"/>
                </a:cubicBezTo>
                <a:cubicBezTo>
                  <a:pt x="1445264" y="1116318"/>
                  <a:pt x="1444502" y="1142251"/>
                  <a:pt x="1446188" y="1168120"/>
                </a:cubicBezTo>
                <a:cubicBezTo>
                  <a:pt x="1449667" y="1203257"/>
                  <a:pt x="1452367" y="1238405"/>
                  <a:pt x="1454190" y="1273576"/>
                </a:cubicBezTo>
                <a:lnTo>
                  <a:pt x="1455507" y="1324327"/>
                </a:lnTo>
                <a:lnTo>
                  <a:pt x="1455507" y="1427362"/>
                </a:lnTo>
                <a:lnTo>
                  <a:pt x="1451365" y="1465458"/>
                </a:lnTo>
                <a:lnTo>
                  <a:pt x="1450774" y="1469667"/>
                </a:lnTo>
                <a:lnTo>
                  <a:pt x="1448719" y="1469564"/>
                </a:lnTo>
                <a:cubicBezTo>
                  <a:pt x="1416243" y="1471268"/>
                  <a:pt x="1383704" y="1471810"/>
                  <a:pt x="1351167" y="1472353"/>
                </a:cubicBezTo>
                <a:cubicBezTo>
                  <a:pt x="1291009" y="1473360"/>
                  <a:pt x="1230608" y="1482658"/>
                  <a:pt x="1170753" y="1472353"/>
                </a:cubicBezTo>
                <a:cubicBezTo>
                  <a:pt x="1065139" y="1455500"/>
                  <a:pt x="958414" y="1453183"/>
                  <a:pt x="852418" y="1465456"/>
                </a:cubicBezTo>
                <a:cubicBezTo>
                  <a:pt x="732873" y="1477389"/>
                  <a:pt x="612811" y="1478242"/>
                  <a:pt x="493168" y="1468013"/>
                </a:cubicBezTo>
                <a:cubicBezTo>
                  <a:pt x="404539" y="1460730"/>
                  <a:pt x="315729" y="1455306"/>
                  <a:pt x="226796" y="1461815"/>
                </a:cubicBezTo>
                <a:cubicBezTo>
                  <a:pt x="192742" y="1464372"/>
                  <a:pt x="159536" y="1475530"/>
                  <a:pt x="125602" y="1476769"/>
                </a:cubicBezTo>
                <a:lnTo>
                  <a:pt x="5112" y="1477990"/>
                </a:lnTo>
                <a:lnTo>
                  <a:pt x="7783" y="1456307"/>
                </a:lnTo>
                <a:cubicBezTo>
                  <a:pt x="9044" y="1438825"/>
                  <a:pt x="8660" y="1421330"/>
                  <a:pt x="4359" y="1403967"/>
                </a:cubicBezTo>
                <a:lnTo>
                  <a:pt x="295" y="1370091"/>
                </a:lnTo>
                <a:lnTo>
                  <a:pt x="295" y="1219835"/>
                </a:lnTo>
                <a:lnTo>
                  <a:pt x="3722" y="1175716"/>
                </a:lnTo>
                <a:lnTo>
                  <a:pt x="295" y="1126935"/>
                </a:lnTo>
                <a:lnTo>
                  <a:pt x="295" y="1046801"/>
                </a:lnTo>
                <a:lnTo>
                  <a:pt x="4400" y="1015203"/>
                </a:lnTo>
                <a:cubicBezTo>
                  <a:pt x="5263" y="1002160"/>
                  <a:pt x="4906" y="989085"/>
                  <a:pt x="2166" y="975879"/>
                </a:cubicBezTo>
                <a:lnTo>
                  <a:pt x="295" y="964020"/>
                </a:lnTo>
                <a:lnTo>
                  <a:pt x="295" y="801667"/>
                </a:lnTo>
                <a:lnTo>
                  <a:pt x="310" y="800839"/>
                </a:lnTo>
                <a:cubicBezTo>
                  <a:pt x="-163" y="783697"/>
                  <a:pt x="-464" y="766569"/>
                  <a:pt x="2276" y="749518"/>
                </a:cubicBezTo>
                <a:cubicBezTo>
                  <a:pt x="6167" y="722055"/>
                  <a:pt x="6315" y="694225"/>
                  <a:pt x="2715" y="666724"/>
                </a:cubicBezTo>
                <a:lnTo>
                  <a:pt x="295" y="625158"/>
                </a:lnTo>
                <a:lnTo>
                  <a:pt x="295" y="559484"/>
                </a:lnTo>
                <a:lnTo>
                  <a:pt x="3920" y="510291"/>
                </a:lnTo>
                <a:cubicBezTo>
                  <a:pt x="8414" y="480008"/>
                  <a:pt x="10989" y="448837"/>
                  <a:pt x="2933" y="419129"/>
                </a:cubicBezTo>
                <a:lnTo>
                  <a:pt x="295" y="403959"/>
                </a:lnTo>
                <a:lnTo>
                  <a:pt x="295" y="237294"/>
                </a:lnTo>
                <a:lnTo>
                  <a:pt x="2933" y="209924"/>
                </a:lnTo>
                <a:cubicBezTo>
                  <a:pt x="7729" y="172623"/>
                  <a:pt x="7838" y="134908"/>
                  <a:pt x="3263" y="97581"/>
                </a:cubicBezTo>
                <a:lnTo>
                  <a:pt x="295" y="63619"/>
                </a:lnTo>
                <a:lnTo>
                  <a:pt x="295" y="1928"/>
                </a:lnTo>
                <a:lnTo>
                  <a:pt x="64759" y="704"/>
                </a:ln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7" name="Picture Placeholder 26">
            <a:extLst>
              <a:ext uri="{FF2B5EF4-FFF2-40B4-BE49-F238E27FC236}">
                <a16:creationId xmlns:a16="http://schemas.microsoft.com/office/drawing/2014/main" id="{C62C212D-2434-4610-A983-7FC587B517B4}"/>
              </a:ext>
            </a:extLst>
          </p:cNvPr>
          <p:cNvSpPr>
            <a:spLocks noGrp="1"/>
          </p:cNvSpPr>
          <p:nvPr>
            <p:ph type="pic" sz="quarter" idx="14"/>
          </p:nvPr>
        </p:nvSpPr>
        <p:spPr>
          <a:xfrm>
            <a:off x="3009627" y="3064916"/>
            <a:ext cx="1447216" cy="1477990"/>
          </a:xfrm>
          <a:custGeom>
            <a:avLst/>
            <a:gdLst>
              <a:gd name="connsiteX0" fmla="*/ 107991 w 1447216"/>
              <a:gd name="connsiteY0" fmla="*/ 0 h 1477990"/>
              <a:gd name="connsiteX1" fmla="*/ 265817 w 1447216"/>
              <a:gd name="connsiteY1" fmla="*/ 0 h 1477990"/>
              <a:gd name="connsiteX2" fmla="*/ 298143 w 1447216"/>
              <a:gd name="connsiteY2" fmla="*/ 2318 h 1477990"/>
              <a:gd name="connsiteX3" fmla="*/ 364603 w 1447216"/>
              <a:gd name="connsiteY3" fmla="*/ 5440 h 1477990"/>
              <a:gd name="connsiteX4" fmla="*/ 566441 w 1447216"/>
              <a:gd name="connsiteY4" fmla="*/ 1098 h 1477990"/>
              <a:gd name="connsiteX5" fmla="*/ 606880 w 1447216"/>
              <a:gd name="connsiteY5" fmla="*/ 0 h 1477990"/>
              <a:gd name="connsiteX6" fmla="*/ 937733 w 1447216"/>
              <a:gd name="connsiteY6" fmla="*/ 0 h 1477990"/>
              <a:gd name="connsiteX7" fmla="*/ 964707 w 1447216"/>
              <a:gd name="connsiteY7" fmla="*/ 2227 h 1477990"/>
              <a:gd name="connsiteX8" fmla="*/ 1111826 w 1447216"/>
              <a:gd name="connsiteY8" fmla="*/ 1924 h 1477990"/>
              <a:gd name="connsiteX9" fmla="*/ 1161094 w 1447216"/>
              <a:gd name="connsiteY9" fmla="*/ 0 h 1477990"/>
              <a:gd name="connsiteX10" fmla="*/ 1236965 w 1447216"/>
              <a:gd name="connsiteY10" fmla="*/ 0 h 1477990"/>
              <a:gd name="connsiteX11" fmla="*/ 1290056 w 1447216"/>
              <a:gd name="connsiteY11" fmla="*/ 2288 h 1477990"/>
              <a:gd name="connsiteX12" fmla="*/ 1417398 w 1447216"/>
              <a:gd name="connsiteY12" fmla="*/ 166 h 1477990"/>
              <a:gd name="connsiteX13" fmla="*/ 1422068 w 1447216"/>
              <a:gd name="connsiteY13" fmla="*/ 0 h 1477990"/>
              <a:gd name="connsiteX14" fmla="*/ 1447216 w 1447216"/>
              <a:gd name="connsiteY14" fmla="*/ 0 h 1477990"/>
              <a:gd name="connsiteX15" fmla="*/ 1447216 w 1447216"/>
              <a:gd name="connsiteY15" fmla="*/ 1469823 h 1477990"/>
              <a:gd name="connsiteX16" fmla="*/ 1358700 w 1447216"/>
              <a:gd name="connsiteY16" fmla="*/ 1472353 h 1477990"/>
              <a:gd name="connsiteX17" fmla="*/ 1178286 w 1447216"/>
              <a:gd name="connsiteY17" fmla="*/ 1472353 h 1477990"/>
              <a:gd name="connsiteX18" fmla="*/ 859951 w 1447216"/>
              <a:gd name="connsiteY18" fmla="*/ 1465456 h 1477990"/>
              <a:gd name="connsiteX19" fmla="*/ 500701 w 1447216"/>
              <a:gd name="connsiteY19" fmla="*/ 1468013 h 1477990"/>
              <a:gd name="connsiteX20" fmla="*/ 234329 w 1447216"/>
              <a:gd name="connsiteY20" fmla="*/ 1461815 h 1477990"/>
              <a:gd name="connsiteX21" fmla="*/ 133135 w 1447216"/>
              <a:gd name="connsiteY21" fmla="*/ 1476769 h 1477990"/>
              <a:gd name="connsiteX22" fmla="*/ 12645 w 1447216"/>
              <a:gd name="connsiteY22" fmla="*/ 1477990 h 1477990"/>
              <a:gd name="connsiteX23" fmla="*/ 15316 w 1447216"/>
              <a:gd name="connsiteY23" fmla="*/ 1456307 h 1477990"/>
              <a:gd name="connsiteX24" fmla="*/ 11892 w 1447216"/>
              <a:gd name="connsiteY24" fmla="*/ 1403967 h 1477990"/>
              <a:gd name="connsiteX25" fmla="*/ 6412 w 1447216"/>
              <a:gd name="connsiteY25" fmla="*/ 1238066 h 1477990"/>
              <a:gd name="connsiteX26" fmla="*/ 6850 w 1447216"/>
              <a:gd name="connsiteY26" fmla="*/ 1113013 h 1477990"/>
              <a:gd name="connsiteX27" fmla="*/ 6850 w 1447216"/>
              <a:gd name="connsiteY27" fmla="*/ 1054331 h 1477990"/>
              <a:gd name="connsiteX28" fmla="*/ 9699 w 1447216"/>
              <a:gd name="connsiteY28" fmla="*/ 975879 h 1477990"/>
              <a:gd name="connsiteX29" fmla="*/ 4220 w 1447216"/>
              <a:gd name="connsiteY29" fmla="*/ 941150 h 1477990"/>
              <a:gd name="connsiteX30" fmla="*/ 6904 w 1447216"/>
              <a:gd name="connsiteY30" fmla="*/ 852238 h 1477990"/>
              <a:gd name="connsiteX31" fmla="*/ 9809 w 1447216"/>
              <a:gd name="connsiteY31" fmla="*/ 749518 h 1477990"/>
              <a:gd name="connsiteX32" fmla="*/ 10248 w 1447216"/>
              <a:gd name="connsiteY32" fmla="*/ 666724 h 1477990"/>
              <a:gd name="connsiteX33" fmla="*/ 11453 w 1447216"/>
              <a:gd name="connsiteY33" fmla="*/ 510291 h 1477990"/>
              <a:gd name="connsiteX34" fmla="*/ 10466 w 1447216"/>
              <a:gd name="connsiteY34" fmla="*/ 419129 h 1477990"/>
              <a:gd name="connsiteX35" fmla="*/ 10466 w 1447216"/>
              <a:gd name="connsiteY35" fmla="*/ 209924 h 1477990"/>
              <a:gd name="connsiteX36" fmla="*/ 10796 w 1447216"/>
              <a:gd name="connsiteY36" fmla="*/ 97581 h 1477990"/>
              <a:gd name="connsiteX37" fmla="*/ 3535 w 1447216"/>
              <a:gd name="connsiteY37" fmla="*/ 14494 h 1477990"/>
              <a:gd name="connsiteX38" fmla="*/ 3925 w 1447216"/>
              <a:gd name="connsiteY38" fmla="*/ 2002 h 1477990"/>
              <a:gd name="connsiteX39" fmla="*/ 72292 w 1447216"/>
              <a:gd name="connsiteY39"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47216" h="1477990">
                <a:moveTo>
                  <a:pt x="107991" y="0"/>
                </a:moveTo>
                <a:lnTo>
                  <a:pt x="265817" y="0"/>
                </a:lnTo>
                <a:lnTo>
                  <a:pt x="298143" y="2318"/>
                </a:lnTo>
                <a:cubicBezTo>
                  <a:pt x="320267" y="4440"/>
                  <a:pt x="342406" y="6289"/>
                  <a:pt x="364603" y="5440"/>
                </a:cubicBezTo>
                <a:cubicBezTo>
                  <a:pt x="431875" y="2955"/>
                  <a:pt x="499162" y="2121"/>
                  <a:pt x="566441" y="1098"/>
                </a:cubicBezTo>
                <a:lnTo>
                  <a:pt x="606880" y="0"/>
                </a:lnTo>
                <a:lnTo>
                  <a:pt x="937733" y="0"/>
                </a:lnTo>
                <a:lnTo>
                  <a:pt x="964707" y="2227"/>
                </a:lnTo>
                <a:cubicBezTo>
                  <a:pt x="1013530" y="9381"/>
                  <a:pt x="1062767" y="4955"/>
                  <a:pt x="1111826" y="1924"/>
                </a:cubicBezTo>
                <a:lnTo>
                  <a:pt x="1161094" y="0"/>
                </a:lnTo>
                <a:lnTo>
                  <a:pt x="1236965" y="0"/>
                </a:lnTo>
                <a:lnTo>
                  <a:pt x="1290056" y="2288"/>
                </a:lnTo>
                <a:cubicBezTo>
                  <a:pt x="1332385" y="6652"/>
                  <a:pt x="1374950" y="2591"/>
                  <a:pt x="1417398" y="166"/>
                </a:cubicBezTo>
                <a:lnTo>
                  <a:pt x="1422068" y="0"/>
                </a:lnTo>
                <a:lnTo>
                  <a:pt x="1447216" y="0"/>
                </a:lnTo>
                <a:lnTo>
                  <a:pt x="1447216" y="1469823"/>
                </a:lnTo>
                <a:lnTo>
                  <a:pt x="1358700" y="1472353"/>
                </a:lnTo>
                <a:cubicBezTo>
                  <a:pt x="1298542" y="1473360"/>
                  <a:pt x="1238141" y="1482658"/>
                  <a:pt x="1178286" y="1472353"/>
                </a:cubicBezTo>
                <a:cubicBezTo>
                  <a:pt x="1072672" y="1455500"/>
                  <a:pt x="965947" y="1453183"/>
                  <a:pt x="859951" y="1465456"/>
                </a:cubicBezTo>
                <a:cubicBezTo>
                  <a:pt x="740406" y="1477389"/>
                  <a:pt x="620344" y="1478242"/>
                  <a:pt x="500701" y="1468013"/>
                </a:cubicBezTo>
                <a:cubicBezTo>
                  <a:pt x="412072" y="1460730"/>
                  <a:pt x="323262" y="1455306"/>
                  <a:pt x="234329" y="1461815"/>
                </a:cubicBezTo>
                <a:cubicBezTo>
                  <a:pt x="200275" y="1464372"/>
                  <a:pt x="167069" y="1475530"/>
                  <a:pt x="133135" y="1476769"/>
                </a:cubicBezTo>
                <a:lnTo>
                  <a:pt x="12645" y="1477990"/>
                </a:lnTo>
                <a:lnTo>
                  <a:pt x="15316" y="1456307"/>
                </a:lnTo>
                <a:cubicBezTo>
                  <a:pt x="16577" y="1438825"/>
                  <a:pt x="16193" y="1421330"/>
                  <a:pt x="11892" y="1403967"/>
                </a:cubicBezTo>
                <a:cubicBezTo>
                  <a:pt x="-1808" y="1348788"/>
                  <a:pt x="932" y="1293662"/>
                  <a:pt x="6412" y="1238066"/>
                </a:cubicBezTo>
                <a:cubicBezTo>
                  <a:pt x="10522" y="1196695"/>
                  <a:pt x="15070" y="1154854"/>
                  <a:pt x="6850" y="1113013"/>
                </a:cubicBezTo>
                <a:cubicBezTo>
                  <a:pt x="3316" y="1093599"/>
                  <a:pt x="3316" y="1073745"/>
                  <a:pt x="6850" y="1054331"/>
                </a:cubicBezTo>
                <a:cubicBezTo>
                  <a:pt x="11124" y="1028180"/>
                  <a:pt x="15179" y="1002291"/>
                  <a:pt x="9699" y="975879"/>
                </a:cubicBezTo>
                <a:cubicBezTo>
                  <a:pt x="7289" y="964373"/>
                  <a:pt x="5481" y="952762"/>
                  <a:pt x="4220" y="941150"/>
                </a:cubicBezTo>
                <a:cubicBezTo>
                  <a:pt x="1710" y="911506"/>
                  <a:pt x="2609" y="881694"/>
                  <a:pt x="6904" y="852238"/>
                </a:cubicBezTo>
                <a:cubicBezTo>
                  <a:pt x="11015" y="818033"/>
                  <a:pt x="4329" y="783619"/>
                  <a:pt x="9809" y="749518"/>
                </a:cubicBezTo>
                <a:cubicBezTo>
                  <a:pt x="13700" y="722055"/>
                  <a:pt x="13848" y="694225"/>
                  <a:pt x="10248" y="666724"/>
                </a:cubicBezTo>
                <a:cubicBezTo>
                  <a:pt x="3770" y="614737"/>
                  <a:pt x="4175" y="562179"/>
                  <a:pt x="11453" y="510291"/>
                </a:cubicBezTo>
                <a:cubicBezTo>
                  <a:pt x="15947" y="480008"/>
                  <a:pt x="18522" y="448837"/>
                  <a:pt x="10466" y="419129"/>
                </a:cubicBezTo>
                <a:cubicBezTo>
                  <a:pt x="-8494" y="349307"/>
                  <a:pt x="2576" y="279380"/>
                  <a:pt x="10466" y="209924"/>
                </a:cubicBezTo>
                <a:cubicBezTo>
                  <a:pt x="15262" y="172623"/>
                  <a:pt x="15371" y="134908"/>
                  <a:pt x="10796" y="97581"/>
                </a:cubicBezTo>
                <a:cubicBezTo>
                  <a:pt x="6735" y="70015"/>
                  <a:pt x="4313" y="42275"/>
                  <a:pt x="3535" y="14494"/>
                </a:cubicBezTo>
                <a:lnTo>
                  <a:pt x="3925" y="2002"/>
                </a:lnTo>
                <a:lnTo>
                  <a:pt x="72292" y="704"/>
                </a:ln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6" name="Picture Placeholder 25">
            <a:extLst>
              <a:ext uri="{FF2B5EF4-FFF2-40B4-BE49-F238E27FC236}">
                <a16:creationId xmlns:a16="http://schemas.microsoft.com/office/drawing/2014/main" id="{32959C17-53EC-4A48-8276-E73A5CF1258A}"/>
              </a:ext>
            </a:extLst>
          </p:cNvPr>
          <p:cNvSpPr>
            <a:spLocks noGrp="1"/>
          </p:cNvSpPr>
          <p:nvPr>
            <p:ph type="pic" sz="quarter" idx="13"/>
          </p:nvPr>
        </p:nvSpPr>
        <p:spPr>
          <a:xfrm>
            <a:off x="648304" y="3058476"/>
            <a:ext cx="1463039" cy="1484431"/>
          </a:xfrm>
          <a:custGeom>
            <a:avLst/>
            <a:gdLst>
              <a:gd name="connsiteX0" fmla="*/ 866623 w 1463039"/>
              <a:gd name="connsiteY0" fmla="*/ 570 h 1484431"/>
              <a:gd name="connsiteX1" fmla="*/ 964707 w 1463039"/>
              <a:gd name="connsiteY1" fmla="*/ 8668 h 1484431"/>
              <a:gd name="connsiteX2" fmla="*/ 1111826 w 1463039"/>
              <a:gd name="connsiteY2" fmla="*/ 8365 h 1484431"/>
              <a:gd name="connsiteX3" fmla="*/ 1290056 w 1463039"/>
              <a:gd name="connsiteY3" fmla="*/ 8729 h 1484431"/>
              <a:gd name="connsiteX4" fmla="*/ 1417398 w 1463039"/>
              <a:gd name="connsiteY4" fmla="*/ 6607 h 1484431"/>
              <a:gd name="connsiteX5" fmla="*/ 1454474 w 1463039"/>
              <a:gd name="connsiteY5" fmla="*/ 5289 h 1484431"/>
              <a:gd name="connsiteX6" fmla="*/ 1449519 w 1463039"/>
              <a:gd name="connsiteY6" fmla="*/ 94304 h 1484431"/>
              <a:gd name="connsiteX7" fmla="*/ 1454055 w 1463039"/>
              <a:gd name="connsiteY7" fmla="*/ 198722 h 1484431"/>
              <a:gd name="connsiteX8" fmla="*/ 1456616 w 1463039"/>
              <a:gd name="connsiteY8" fmla="*/ 391198 h 1484431"/>
              <a:gd name="connsiteX9" fmla="*/ 1452608 w 1463039"/>
              <a:gd name="connsiteY9" fmla="*/ 565101 h 1484431"/>
              <a:gd name="connsiteX10" fmla="*/ 1461013 w 1463039"/>
              <a:gd name="connsiteY10" fmla="*/ 624833 h 1484431"/>
              <a:gd name="connsiteX11" fmla="*/ 1451384 w 1463039"/>
              <a:gd name="connsiteY11" fmla="*/ 907021 h 1484431"/>
              <a:gd name="connsiteX12" fmla="*/ 1452664 w 1463039"/>
              <a:gd name="connsiteY12" fmla="*/ 1009693 h 1484431"/>
              <a:gd name="connsiteX13" fmla="*/ 1456003 w 1463039"/>
              <a:gd name="connsiteY13" fmla="*/ 1096987 h 1484431"/>
              <a:gd name="connsiteX14" fmla="*/ 1453721 w 1463039"/>
              <a:gd name="connsiteY14" fmla="*/ 1174561 h 1484431"/>
              <a:gd name="connsiteX15" fmla="*/ 1461723 w 1463039"/>
              <a:gd name="connsiteY15" fmla="*/ 1280017 h 1484431"/>
              <a:gd name="connsiteX16" fmla="*/ 1463039 w 1463039"/>
              <a:gd name="connsiteY16" fmla="*/ 1330730 h 1484431"/>
              <a:gd name="connsiteX17" fmla="*/ 1463039 w 1463039"/>
              <a:gd name="connsiteY17" fmla="*/ 1433812 h 1484431"/>
              <a:gd name="connsiteX18" fmla="*/ 1458898 w 1463039"/>
              <a:gd name="connsiteY18" fmla="*/ 1471899 h 1484431"/>
              <a:gd name="connsiteX19" fmla="*/ 1458307 w 1463039"/>
              <a:gd name="connsiteY19" fmla="*/ 1476108 h 1484431"/>
              <a:gd name="connsiteX20" fmla="*/ 1456252 w 1463039"/>
              <a:gd name="connsiteY20" fmla="*/ 1476005 h 1484431"/>
              <a:gd name="connsiteX21" fmla="*/ 1358700 w 1463039"/>
              <a:gd name="connsiteY21" fmla="*/ 1478794 h 1484431"/>
              <a:gd name="connsiteX22" fmla="*/ 1178286 w 1463039"/>
              <a:gd name="connsiteY22" fmla="*/ 1478794 h 1484431"/>
              <a:gd name="connsiteX23" fmla="*/ 859951 w 1463039"/>
              <a:gd name="connsiteY23" fmla="*/ 1471897 h 1484431"/>
              <a:gd name="connsiteX24" fmla="*/ 500701 w 1463039"/>
              <a:gd name="connsiteY24" fmla="*/ 1474454 h 1484431"/>
              <a:gd name="connsiteX25" fmla="*/ 234329 w 1463039"/>
              <a:gd name="connsiteY25" fmla="*/ 1468256 h 1484431"/>
              <a:gd name="connsiteX26" fmla="*/ 133135 w 1463039"/>
              <a:gd name="connsiteY26" fmla="*/ 1483210 h 1484431"/>
              <a:gd name="connsiteX27" fmla="*/ 12645 w 1463039"/>
              <a:gd name="connsiteY27" fmla="*/ 1484431 h 1484431"/>
              <a:gd name="connsiteX28" fmla="*/ 15316 w 1463039"/>
              <a:gd name="connsiteY28" fmla="*/ 1462748 h 1484431"/>
              <a:gd name="connsiteX29" fmla="*/ 11892 w 1463039"/>
              <a:gd name="connsiteY29" fmla="*/ 1410408 h 1484431"/>
              <a:gd name="connsiteX30" fmla="*/ 6412 w 1463039"/>
              <a:gd name="connsiteY30" fmla="*/ 1244507 h 1484431"/>
              <a:gd name="connsiteX31" fmla="*/ 6850 w 1463039"/>
              <a:gd name="connsiteY31" fmla="*/ 1119454 h 1484431"/>
              <a:gd name="connsiteX32" fmla="*/ 6850 w 1463039"/>
              <a:gd name="connsiteY32" fmla="*/ 1060772 h 1484431"/>
              <a:gd name="connsiteX33" fmla="*/ 9699 w 1463039"/>
              <a:gd name="connsiteY33" fmla="*/ 982320 h 1484431"/>
              <a:gd name="connsiteX34" fmla="*/ 4220 w 1463039"/>
              <a:gd name="connsiteY34" fmla="*/ 947591 h 1484431"/>
              <a:gd name="connsiteX35" fmla="*/ 6904 w 1463039"/>
              <a:gd name="connsiteY35" fmla="*/ 858679 h 1484431"/>
              <a:gd name="connsiteX36" fmla="*/ 9809 w 1463039"/>
              <a:gd name="connsiteY36" fmla="*/ 755959 h 1484431"/>
              <a:gd name="connsiteX37" fmla="*/ 10248 w 1463039"/>
              <a:gd name="connsiteY37" fmla="*/ 673165 h 1484431"/>
              <a:gd name="connsiteX38" fmla="*/ 11453 w 1463039"/>
              <a:gd name="connsiteY38" fmla="*/ 516732 h 1484431"/>
              <a:gd name="connsiteX39" fmla="*/ 10466 w 1463039"/>
              <a:gd name="connsiteY39" fmla="*/ 425570 h 1484431"/>
              <a:gd name="connsiteX40" fmla="*/ 10466 w 1463039"/>
              <a:gd name="connsiteY40" fmla="*/ 216365 h 1484431"/>
              <a:gd name="connsiteX41" fmla="*/ 10796 w 1463039"/>
              <a:gd name="connsiteY41" fmla="*/ 104022 h 1484431"/>
              <a:gd name="connsiteX42" fmla="*/ 3535 w 1463039"/>
              <a:gd name="connsiteY42" fmla="*/ 20935 h 1484431"/>
              <a:gd name="connsiteX43" fmla="*/ 3925 w 1463039"/>
              <a:gd name="connsiteY43" fmla="*/ 8443 h 1484431"/>
              <a:gd name="connsiteX44" fmla="*/ 72292 w 1463039"/>
              <a:gd name="connsiteY44" fmla="*/ 7145 h 1484431"/>
              <a:gd name="connsiteX45" fmla="*/ 231771 w 1463039"/>
              <a:gd name="connsiteY45" fmla="*/ 4000 h 1484431"/>
              <a:gd name="connsiteX46" fmla="*/ 364603 w 1463039"/>
              <a:gd name="connsiteY46" fmla="*/ 11881 h 1484431"/>
              <a:gd name="connsiteX47" fmla="*/ 768234 w 1463039"/>
              <a:gd name="connsiteY47" fmla="*/ 2060 h 1484431"/>
              <a:gd name="connsiteX48" fmla="*/ 866623 w 1463039"/>
              <a:gd name="connsiteY48" fmla="*/ 570 h 148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63039" h="1484431">
                <a:moveTo>
                  <a:pt x="866623" y="570"/>
                </a:moveTo>
                <a:cubicBezTo>
                  <a:pt x="899406" y="1672"/>
                  <a:pt x="932137" y="4373"/>
                  <a:pt x="964707" y="8668"/>
                </a:cubicBezTo>
                <a:cubicBezTo>
                  <a:pt x="1013530" y="15822"/>
                  <a:pt x="1062767" y="11396"/>
                  <a:pt x="1111826" y="8365"/>
                </a:cubicBezTo>
                <a:cubicBezTo>
                  <a:pt x="1171217" y="4667"/>
                  <a:pt x="1230548" y="2666"/>
                  <a:pt x="1290056" y="8729"/>
                </a:cubicBezTo>
                <a:cubicBezTo>
                  <a:pt x="1332385" y="13093"/>
                  <a:pt x="1374950" y="9032"/>
                  <a:pt x="1417398" y="6607"/>
                </a:cubicBezTo>
                <a:lnTo>
                  <a:pt x="1454474" y="5289"/>
                </a:lnTo>
                <a:lnTo>
                  <a:pt x="1449519" y="94304"/>
                </a:lnTo>
                <a:cubicBezTo>
                  <a:pt x="1449060" y="129133"/>
                  <a:pt x="1450326" y="163950"/>
                  <a:pt x="1454055" y="198722"/>
                </a:cubicBezTo>
                <a:cubicBezTo>
                  <a:pt x="1460000" y="262766"/>
                  <a:pt x="1460857" y="327061"/>
                  <a:pt x="1456616" y="391198"/>
                </a:cubicBezTo>
                <a:cubicBezTo>
                  <a:pt x="1453666" y="449150"/>
                  <a:pt x="1446429" y="507011"/>
                  <a:pt x="1452608" y="565101"/>
                </a:cubicBezTo>
                <a:cubicBezTo>
                  <a:pt x="1454723" y="585088"/>
                  <a:pt x="1459844" y="604709"/>
                  <a:pt x="1461013" y="624833"/>
                </a:cubicBezTo>
                <a:cubicBezTo>
                  <a:pt x="1466579" y="719109"/>
                  <a:pt x="1458230" y="813065"/>
                  <a:pt x="1451384" y="907021"/>
                </a:cubicBezTo>
                <a:cubicBezTo>
                  <a:pt x="1448879" y="941245"/>
                  <a:pt x="1445817" y="975469"/>
                  <a:pt x="1452664" y="1009693"/>
                </a:cubicBezTo>
                <a:cubicBezTo>
                  <a:pt x="1458091" y="1038573"/>
                  <a:pt x="1459210" y="1067888"/>
                  <a:pt x="1456003" y="1096987"/>
                </a:cubicBezTo>
                <a:cubicBezTo>
                  <a:pt x="1452797" y="1122759"/>
                  <a:pt x="1452035" y="1148692"/>
                  <a:pt x="1453721" y="1174561"/>
                </a:cubicBezTo>
                <a:cubicBezTo>
                  <a:pt x="1457200" y="1209698"/>
                  <a:pt x="1459900" y="1244846"/>
                  <a:pt x="1461723" y="1280017"/>
                </a:cubicBezTo>
                <a:lnTo>
                  <a:pt x="1463039" y="1330730"/>
                </a:lnTo>
                <a:lnTo>
                  <a:pt x="1463039" y="1433812"/>
                </a:lnTo>
                <a:lnTo>
                  <a:pt x="1458898" y="1471899"/>
                </a:lnTo>
                <a:lnTo>
                  <a:pt x="1458307" y="1476108"/>
                </a:lnTo>
                <a:lnTo>
                  <a:pt x="1456252" y="1476005"/>
                </a:lnTo>
                <a:cubicBezTo>
                  <a:pt x="1423776" y="1477709"/>
                  <a:pt x="1391237" y="1478251"/>
                  <a:pt x="1358700" y="1478794"/>
                </a:cubicBezTo>
                <a:cubicBezTo>
                  <a:pt x="1298542" y="1479801"/>
                  <a:pt x="1238141" y="1489099"/>
                  <a:pt x="1178286" y="1478794"/>
                </a:cubicBezTo>
                <a:cubicBezTo>
                  <a:pt x="1072672" y="1461941"/>
                  <a:pt x="965947" y="1459624"/>
                  <a:pt x="859951" y="1471897"/>
                </a:cubicBezTo>
                <a:cubicBezTo>
                  <a:pt x="740406" y="1483830"/>
                  <a:pt x="620344" y="1484683"/>
                  <a:pt x="500701" y="1474454"/>
                </a:cubicBezTo>
                <a:cubicBezTo>
                  <a:pt x="412072" y="1467171"/>
                  <a:pt x="323262" y="1461747"/>
                  <a:pt x="234329" y="1468256"/>
                </a:cubicBezTo>
                <a:cubicBezTo>
                  <a:pt x="200275" y="1470813"/>
                  <a:pt x="167069" y="1481971"/>
                  <a:pt x="133135" y="1483210"/>
                </a:cubicBezTo>
                <a:lnTo>
                  <a:pt x="12645" y="1484431"/>
                </a:lnTo>
                <a:lnTo>
                  <a:pt x="15316" y="1462748"/>
                </a:lnTo>
                <a:cubicBezTo>
                  <a:pt x="16577" y="1445266"/>
                  <a:pt x="16193" y="1427771"/>
                  <a:pt x="11892" y="1410408"/>
                </a:cubicBezTo>
                <a:cubicBezTo>
                  <a:pt x="-1808" y="1355229"/>
                  <a:pt x="932" y="1300103"/>
                  <a:pt x="6412" y="1244507"/>
                </a:cubicBezTo>
                <a:cubicBezTo>
                  <a:pt x="10522" y="1203136"/>
                  <a:pt x="15070" y="1161295"/>
                  <a:pt x="6850" y="1119454"/>
                </a:cubicBezTo>
                <a:cubicBezTo>
                  <a:pt x="3316" y="1100040"/>
                  <a:pt x="3316" y="1080186"/>
                  <a:pt x="6850" y="1060772"/>
                </a:cubicBezTo>
                <a:cubicBezTo>
                  <a:pt x="11124" y="1034621"/>
                  <a:pt x="15179" y="1008732"/>
                  <a:pt x="9699" y="982320"/>
                </a:cubicBezTo>
                <a:cubicBezTo>
                  <a:pt x="7289" y="970814"/>
                  <a:pt x="5481" y="959203"/>
                  <a:pt x="4220" y="947591"/>
                </a:cubicBezTo>
                <a:cubicBezTo>
                  <a:pt x="1710" y="917947"/>
                  <a:pt x="2609" y="888135"/>
                  <a:pt x="6904" y="858679"/>
                </a:cubicBezTo>
                <a:cubicBezTo>
                  <a:pt x="11015" y="824474"/>
                  <a:pt x="4329" y="790060"/>
                  <a:pt x="9809" y="755959"/>
                </a:cubicBezTo>
                <a:cubicBezTo>
                  <a:pt x="13700" y="728496"/>
                  <a:pt x="13848" y="700666"/>
                  <a:pt x="10248" y="673165"/>
                </a:cubicBezTo>
                <a:cubicBezTo>
                  <a:pt x="3770" y="621178"/>
                  <a:pt x="4175" y="568620"/>
                  <a:pt x="11453" y="516732"/>
                </a:cubicBezTo>
                <a:cubicBezTo>
                  <a:pt x="15947" y="486449"/>
                  <a:pt x="18522" y="455278"/>
                  <a:pt x="10466" y="425570"/>
                </a:cubicBezTo>
                <a:cubicBezTo>
                  <a:pt x="-8494" y="355748"/>
                  <a:pt x="2576" y="285821"/>
                  <a:pt x="10466" y="216365"/>
                </a:cubicBezTo>
                <a:cubicBezTo>
                  <a:pt x="15262" y="179064"/>
                  <a:pt x="15371" y="141349"/>
                  <a:pt x="10796" y="104022"/>
                </a:cubicBezTo>
                <a:cubicBezTo>
                  <a:pt x="6735" y="76456"/>
                  <a:pt x="4313" y="48716"/>
                  <a:pt x="3535" y="20935"/>
                </a:cubicBezTo>
                <a:lnTo>
                  <a:pt x="3925" y="8443"/>
                </a:lnTo>
                <a:lnTo>
                  <a:pt x="72292" y="7145"/>
                </a:lnTo>
                <a:cubicBezTo>
                  <a:pt x="125550" y="5561"/>
                  <a:pt x="178728" y="3394"/>
                  <a:pt x="231771" y="4000"/>
                </a:cubicBezTo>
                <a:cubicBezTo>
                  <a:pt x="276049" y="4485"/>
                  <a:pt x="320208" y="13578"/>
                  <a:pt x="364603" y="11881"/>
                </a:cubicBezTo>
                <a:cubicBezTo>
                  <a:pt x="499147" y="6910"/>
                  <a:pt x="633750" y="8547"/>
                  <a:pt x="768234" y="2060"/>
                </a:cubicBezTo>
                <a:cubicBezTo>
                  <a:pt x="801008" y="-38"/>
                  <a:pt x="833841" y="-533"/>
                  <a:pt x="866623" y="570"/>
                </a:cubicBez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0" y="365125"/>
            <a:ext cx="12188952" cy="1325563"/>
          </a:xfrm>
        </p:spPr>
        <p:txBody>
          <a:bodyPr/>
          <a:lstStyle>
            <a:lvl1pPr algn="ctr">
              <a:defRPr sz="7200"/>
            </a:lvl1pPr>
          </a:lstStyle>
          <a:p>
            <a:r>
              <a:rPr lang="en-US"/>
              <a:t>Click to edit Master title style</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19" name="Rectangle 18" descr="Tag=AccentColor&#10;Flavor=Light&#10;Target=FillAndLine">
            <a:extLst>
              <a:ext uri="{FF2B5EF4-FFF2-40B4-BE49-F238E27FC236}">
                <a16:creationId xmlns:a16="http://schemas.microsoft.com/office/drawing/2014/main" id="{2D7984C8-AF4A-4D59-BB2D-72D92F873C07}"/>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32">
            <a:extLst>
              <a:ext uri="{FF2B5EF4-FFF2-40B4-BE49-F238E27FC236}">
                <a16:creationId xmlns:a16="http://schemas.microsoft.com/office/drawing/2014/main" id="{EC125114-9BE9-4C21-BEC1-81B685162210}"/>
              </a:ext>
            </a:extLst>
          </p:cNvPr>
          <p:cNvSpPr>
            <a:spLocks noGrp="1"/>
          </p:cNvSpPr>
          <p:nvPr>
            <p:ph type="body" sz="quarter" idx="18" hasCustomPrompt="1"/>
          </p:nvPr>
        </p:nvSpPr>
        <p:spPr>
          <a:xfrm>
            <a:off x="6309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4" name="Text Placeholder 32">
            <a:extLst>
              <a:ext uri="{FF2B5EF4-FFF2-40B4-BE49-F238E27FC236}">
                <a16:creationId xmlns:a16="http://schemas.microsoft.com/office/drawing/2014/main" id="{2AB98BFD-4068-4EDA-8DE5-E5D978EDDF2E}"/>
              </a:ext>
            </a:extLst>
          </p:cNvPr>
          <p:cNvSpPr>
            <a:spLocks noGrp="1"/>
          </p:cNvSpPr>
          <p:nvPr>
            <p:ph type="body" sz="quarter" idx="19" hasCustomPrompt="1"/>
          </p:nvPr>
        </p:nvSpPr>
        <p:spPr>
          <a:xfrm>
            <a:off x="29931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5" name="Text Placeholder 32">
            <a:extLst>
              <a:ext uri="{FF2B5EF4-FFF2-40B4-BE49-F238E27FC236}">
                <a16:creationId xmlns:a16="http://schemas.microsoft.com/office/drawing/2014/main" id="{937737FC-57C8-4243-BE91-4E9684B83613}"/>
              </a:ext>
            </a:extLst>
          </p:cNvPr>
          <p:cNvSpPr>
            <a:spLocks noGrp="1"/>
          </p:cNvSpPr>
          <p:nvPr>
            <p:ph type="body" sz="quarter" idx="20" hasCustomPrompt="1"/>
          </p:nvPr>
        </p:nvSpPr>
        <p:spPr>
          <a:xfrm>
            <a:off x="53553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6" name="Text Placeholder 32">
            <a:extLst>
              <a:ext uri="{FF2B5EF4-FFF2-40B4-BE49-F238E27FC236}">
                <a16:creationId xmlns:a16="http://schemas.microsoft.com/office/drawing/2014/main" id="{CA78FA67-D083-4763-B647-4554C3C50977}"/>
              </a:ext>
            </a:extLst>
          </p:cNvPr>
          <p:cNvSpPr>
            <a:spLocks noGrp="1"/>
          </p:cNvSpPr>
          <p:nvPr>
            <p:ph type="body" sz="quarter" idx="21" hasCustomPrompt="1"/>
          </p:nvPr>
        </p:nvSpPr>
        <p:spPr>
          <a:xfrm>
            <a:off x="77175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7" name="Text Placeholder 32">
            <a:extLst>
              <a:ext uri="{FF2B5EF4-FFF2-40B4-BE49-F238E27FC236}">
                <a16:creationId xmlns:a16="http://schemas.microsoft.com/office/drawing/2014/main" id="{F1892FE5-DAA3-4902-93EF-46D6565FFB48}"/>
              </a:ext>
            </a:extLst>
          </p:cNvPr>
          <p:cNvSpPr>
            <a:spLocks noGrp="1"/>
          </p:cNvSpPr>
          <p:nvPr>
            <p:ph type="body" sz="quarter" idx="22" hasCustomPrompt="1"/>
          </p:nvPr>
        </p:nvSpPr>
        <p:spPr>
          <a:xfrm>
            <a:off x="100797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Tree>
    <p:extLst>
      <p:ext uri="{BB962C8B-B14F-4D97-AF65-F5344CB8AC3E}">
        <p14:creationId xmlns:p14="http://schemas.microsoft.com/office/powerpoint/2010/main" val="218342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Center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38200" y="365124"/>
            <a:ext cx="10515600" cy="1325880"/>
          </a:xfrm>
        </p:spPr>
        <p:txBody>
          <a:bodyPr/>
          <a:lstStyle>
            <a:lvl1pPr algn="ctr">
              <a:defRPr sz="7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41248" y="2304288"/>
            <a:ext cx="10515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dirty="0"/>
          </a:p>
        </p:txBody>
      </p:sp>
      <p:sp>
        <p:nvSpPr>
          <p:cNvPr id="7" name="Rectangle 6" descr="Tag=AccentColor&#10;Flavor=Light&#10;Target=FillAndLine">
            <a:extLst>
              <a:ext uri="{FF2B5EF4-FFF2-40B4-BE49-F238E27FC236}">
                <a16:creationId xmlns:a16="http://schemas.microsoft.com/office/drawing/2014/main" id="{83465705-093A-460D-83A5-4A4F3275ADB7}"/>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8290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2304288"/>
            <a:ext cx="5181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2304288"/>
            <a:ext cx="5181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7" descr="Tag=AccentColor&#10;Flavor=Light&#10;Target=FillAndLine">
            <a:extLst>
              <a:ext uri="{FF2B5EF4-FFF2-40B4-BE49-F238E27FC236}">
                <a16:creationId xmlns:a16="http://schemas.microsoft.com/office/drawing/2014/main" id="{23FEB8C5-87FB-41BA-B300-D935D5EEAEC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323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solidFill>
              </a:defRPr>
            </a:lvl1pPr>
          </a:lstStyle>
          <a:p>
            <a:r>
              <a:rPr lang="en-US" dirty="0">
                <a:solidFill>
                  <a:schemeClr val="tx1"/>
                </a:solidFill>
              </a:rPr>
              <a:t>Presentation Title</a:t>
            </a:r>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fld id="{2C18C1E5-FB55-42F5-BD6D-9CC153FCDBE6}" type="slidenum">
              <a:rPr lang="en-US" smtClean="0"/>
              <a:pPr/>
              <a:t>‹#›</a:t>
            </a:fld>
            <a:endParaRPr lang="en-US" dirty="0"/>
          </a:p>
        </p:txBody>
      </p:sp>
    </p:spTree>
    <p:extLst>
      <p:ext uri="{BB962C8B-B14F-4D97-AF65-F5344CB8AC3E}">
        <p14:creationId xmlns:p14="http://schemas.microsoft.com/office/powerpoint/2010/main" val="289588331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4" r:id="rId5"/>
    <p:sldLayoutId id="2147483751" r:id="rId6"/>
    <p:sldLayoutId id="2147483752" r:id="rId7"/>
    <p:sldLayoutId id="2147483753" r:id="rId8"/>
    <p:sldLayoutId id="2147483724" r:id="rId9"/>
    <p:sldLayoutId id="2147483737" r:id="rId10"/>
    <p:sldLayoutId id="2147483755" r:id="rId11"/>
    <p:sldLayoutId id="2147483754" r:id="rId12"/>
    <p:sldLayoutId id="2147483756" r:id="rId13"/>
    <p:sldLayoutId id="2147483739" r:id="rId14"/>
    <p:sldLayoutId id="2147483740" r:id="rId15"/>
    <p:sldLayoutId id="2147483741" r:id="rId16"/>
  </p:sldLayoutIdLst>
  <p:hf hdr="0"/>
  <p:txStyles>
    <p:titleStyle>
      <a:lvl1pPr algn="l" defTabSz="914400" rtl="0" eaLnBrk="1" latinLnBrk="0" hangingPunct="1">
        <a:lnSpc>
          <a:spcPct val="100000"/>
        </a:lnSpc>
        <a:spcBef>
          <a:spcPct val="0"/>
        </a:spcBef>
        <a:buNone/>
        <a:defRPr sz="72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B3DD-35BD-42F7-9AD7-7F3402B2623E}"/>
              </a:ext>
            </a:extLst>
          </p:cNvPr>
          <p:cNvSpPr>
            <a:spLocks noGrp="1"/>
          </p:cNvSpPr>
          <p:nvPr>
            <p:ph type="ctrTitle"/>
          </p:nvPr>
        </p:nvSpPr>
        <p:spPr>
          <a:xfrm>
            <a:off x="2131145" y="1740517"/>
            <a:ext cx="7929710" cy="1862103"/>
          </a:xfrm>
        </p:spPr>
        <p:txBody>
          <a:bodyPr/>
          <a:lstStyle/>
          <a:p>
            <a:r>
              <a:rPr lang="en-US" sz="5400" b="1" dirty="0"/>
              <a:t> </a:t>
            </a:r>
            <a:br>
              <a:rPr lang="en-US" sz="5400" b="1" dirty="0"/>
            </a:br>
            <a:r>
              <a:rPr lang="en-US" sz="5400" i="1" dirty="0"/>
              <a:t>Substance Use Conditions </a:t>
            </a:r>
            <a:br>
              <a:rPr lang="en-US" sz="5400" i="1" dirty="0"/>
            </a:br>
            <a:r>
              <a:rPr lang="en-US" sz="5400" i="1" dirty="0"/>
              <a:t>and how Employment  helps </a:t>
            </a:r>
          </a:p>
        </p:txBody>
      </p:sp>
      <p:sp>
        <p:nvSpPr>
          <p:cNvPr id="3" name="Subtitle 2">
            <a:extLst>
              <a:ext uri="{FF2B5EF4-FFF2-40B4-BE49-F238E27FC236}">
                <a16:creationId xmlns:a16="http://schemas.microsoft.com/office/drawing/2014/main" id="{AF5A2D86-784C-417D-9AD4-AF18311FBC6D}"/>
              </a:ext>
            </a:extLst>
          </p:cNvPr>
          <p:cNvSpPr>
            <a:spLocks noGrp="1"/>
          </p:cNvSpPr>
          <p:nvPr>
            <p:ph type="subTitle" idx="1"/>
          </p:nvPr>
        </p:nvSpPr>
        <p:spPr>
          <a:xfrm>
            <a:off x="2633472" y="4535424"/>
            <a:ext cx="6931152" cy="1131598"/>
          </a:xfrm>
        </p:spPr>
        <p:txBody>
          <a:bodyPr>
            <a:normAutofit fontScale="92500" lnSpcReduction="20000"/>
          </a:bodyPr>
          <a:lstStyle/>
          <a:p>
            <a:r>
              <a:rPr lang="en-US" b="1" dirty="0"/>
              <a:t>Christopher Moore, BPS, LADAC II, CPRS</a:t>
            </a:r>
          </a:p>
          <a:p>
            <a:r>
              <a:rPr lang="en-US" b="1" dirty="0"/>
              <a:t>John Burke, BBA, CPRS</a:t>
            </a:r>
            <a:endParaRPr lang="en-US" sz="3200" b="1" dirty="0">
              <a:solidFill>
                <a:schemeClr val="bg1"/>
              </a:solidFill>
            </a:endParaRPr>
          </a:p>
        </p:txBody>
      </p:sp>
    </p:spTree>
    <p:extLst>
      <p:ext uri="{BB962C8B-B14F-4D97-AF65-F5344CB8AC3E}">
        <p14:creationId xmlns:p14="http://schemas.microsoft.com/office/powerpoint/2010/main" val="3865773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76D4C-66AC-43DF-9459-59363ABF1044}"/>
              </a:ext>
            </a:extLst>
          </p:cNvPr>
          <p:cNvSpPr>
            <a:spLocks noGrp="1"/>
          </p:cNvSpPr>
          <p:nvPr>
            <p:ph type="title"/>
          </p:nvPr>
        </p:nvSpPr>
        <p:spPr/>
        <p:txBody>
          <a:bodyPr/>
          <a:lstStyle/>
          <a:p>
            <a:pPr algn="ctr"/>
            <a:r>
              <a:rPr kumimoji="0" lang="en-US" sz="7200" b="0" i="0" u="none" strike="noStrike" kern="1200" cap="none" spc="0" normalizeH="0" baseline="0" noProof="0" dirty="0">
                <a:ln>
                  <a:noFill/>
                </a:ln>
                <a:solidFill>
                  <a:prstClr val="black"/>
                </a:solidFill>
                <a:effectLst/>
                <a:uLnTx/>
                <a:uFillTx/>
                <a:latin typeface="The Serif Hand Black"/>
                <a:ea typeface="+mj-ea"/>
                <a:cs typeface="+mj-cs"/>
              </a:rPr>
              <a:t>Stigma </a:t>
            </a:r>
            <a:endParaRPr lang="en-US" dirty="0"/>
          </a:p>
        </p:txBody>
      </p:sp>
      <p:sp>
        <p:nvSpPr>
          <p:cNvPr id="3" name="Content Placeholder 2">
            <a:extLst>
              <a:ext uri="{FF2B5EF4-FFF2-40B4-BE49-F238E27FC236}">
                <a16:creationId xmlns:a16="http://schemas.microsoft.com/office/drawing/2014/main" id="{0138C7D1-678C-4B3D-B177-109FBBEF8499}"/>
              </a:ext>
            </a:extLst>
          </p:cNvPr>
          <p:cNvSpPr>
            <a:spLocks noGrp="1"/>
          </p:cNvSpPr>
          <p:nvPr>
            <p:ph idx="1"/>
          </p:nvPr>
        </p:nvSpPr>
        <p:spPr>
          <a:xfrm>
            <a:off x="838200" y="2075687"/>
            <a:ext cx="10515600" cy="4417187"/>
          </a:xfrm>
        </p:spPr>
        <p:txBody>
          <a:bodyPr>
            <a:normAutofit lnSpcReduction="10000"/>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he Hand Black"/>
                <a:ea typeface="+mn-ea"/>
                <a:cs typeface="+mn-cs"/>
              </a:rPr>
              <a:t>Stigma is defined as a set of negative beliefs that a group or society holds about a topic or group of people. Stigmatizing attribute can be any characteristic that conveys a social identity that is devalued in a particular social context. </a:t>
            </a:r>
            <a:r>
              <a:rPr kumimoji="0" lang="en-US" sz="2800" b="0" i="0" u="none" strike="noStrike" kern="1200" cap="none" spc="0" normalizeH="0" baseline="30000" noProof="0" dirty="0">
                <a:ln>
                  <a:noFill/>
                </a:ln>
                <a:solidFill>
                  <a:prstClr val="black"/>
                </a:solidFill>
                <a:effectLst/>
                <a:uLnTx/>
                <a:uFillTx/>
                <a:latin typeface="The Hand Black"/>
                <a:ea typeface="+mn-ea"/>
                <a:cs typeface="+mn-cs"/>
              </a:rPr>
              <a:t>7</a:t>
            </a:r>
            <a:endParaRPr kumimoji="0" lang="en-US" sz="2800" b="0" i="0" u="none" strike="noStrike" kern="1200" cap="none" spc="0" normalizeH="0" baseline="0" noProof="0" dirty="0">
              <a:ln>
                <a:noFill/>
              </a:ln>
              <a:solidFill>
                <a:prstClr val="black"/>
              </a:solidFill>
              <a:effectLst/>
              <a:uLnTx/>
              <a:uFillTx/>
              <a:latin typeface="The Hand Black"/>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he Hand Black"/>
                <a:ea typeface="+mn-ea"/>
                <a:cs typeface="+mn-cs"/>
              </a:rPr>
              <a:t>Stigma in the workforce is about pre-existing beliefs, attitudes, opinions, assumptions about certain groups of people. Based on previous exposure, attitudes of friends/family, social/religious relationships, media portrayals of people, social systems/structures, &amp; prevailing social and cultural milieu. </a:t>
            </a:r>
            <a:r>
              <a:rPr kumimoji="0" lang="en-US" sz="2800" b="0" i="0" u="none" strike="noStrike" kern="1200" cap="none" spc="0" normalizeH="0" baseline="30000" noProof="0" dirty="0">
                <a:ln>
                  <a:noFill/>
                </a:ln>
                <a:solidFill>
                  <a:prstClr val="black"/>
                </a:solidFill>
                <a:effectLst/>
                <a:uLnTx/>
                <a:uFillTx/>
                <a:latin typeface="The Hand Black"/>
                <a:ea typeface="+mn-ea"/>
                <a:cs typeface="+mn-cs"/>
              </a:rPr>
              <a:t>4</a:t>
            </a:r>
            <a:endParaRPr kumimoji="0" lang="en-US" sz="2800" b="0" i="0" u="none" strike="noStrike" kern="1200" cap="none" spc="0" normalizeH="0" baseline="0" noProof="0" dirty="0">
              <a:ln>
                <a:noFill/>
              </a:ln>
              <a:solidFill>
                <a:prstClr val="black"/>
              </a:solidFill>
              <a:effectLst/>
              <a:uLnTx/>
              <a:uFillTx/>
              <a:latin typeface="The Hand Black"/>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he Hand Black"/>
                <a:ea typeface="+mn-ea"/>
                <a:cs typeface="+mn-cs"/>
              </a:rPr>
              <a:t>Inevitably personal belief frameworks influence how employers and/or employees perceive and treat colleagues with substance use. These frameworks are the result of one’s life experiences and are developed/shaped by interrelated factors. </a:t>
            </a:r>
            <a:r>
              <a:rPr kumimoji="0" lang="en-US" sz="2800" b="0" i="0" u="none" strike="noStrike" kern="1200" cap="none" spc="0" normalizeH="0" baseline="30000" noProof="0" dirty="0">
                <a:ln>
                  <a:noFill/>
                </a:ln>
                <a:solidFill>
                  <a:prstClr val="black"/>
                </a:solidFill>
                <a:effectLst/>
                <a:uLnTx/>
                <a:uFillTx/>
                <a:latin typeface="The Hand Black"/>
                <a:ea typeface="+mn-ea"/>
                <a:cs typeface="+mn-cs"/>
              </a:rPr>
              <a:t>4</a:t>
            </a:r>
            <a:r>
              <a:rPr kumimoji="0" lang="en-US" sz="2800" b="0" i="0" u="none" strike="noStrike" kern="1200" cap="none" spc="0" normalizeH="0" baseline="0" noProof="0" dirty="0">
                <a:ln>
                  <a:noFill/>
                </a:ln>
                <a:solidFill>
                  <a:prstClr val="black"/>
                </a:solidFill>
                <a:effectLst/>
                <a:uLnTx/>
                <a:uFillTx/>
                <a:latin typeface="The Hand Black"/>
                <a:ea typeface="+mn-ea"/>
                <a:cs typeface="+mn-cs"/>
              </a:rPr>
              <a:t> </a:t>
            </a:r>
          </a:p>
          <a:p>
            <a:endParaRPr lang="en-US" dirty="0"/>
          </a:p>
        </p:txBody>
      </p:sp>
      <p:sp>
        <p:nvSpPr>
          <p:cNvPr id="6" name="Slide Number Placeholder 5">
            <a:extLst>
              <a:ext uri="{FF2B5EF4-FFF2-40B4-BE49-F238E27FC236}">
                <a16:creationId xmlns:a16="http://schemas.microsoft.com/office/drawing/2014/main" id="{1B8F9E05-FEB6-4D4A-8D87-604CFB0C55AE}"/>
              </a:ext>
            </a:extLst>
          </p:cNvPr>
          <p:cNvSpPr>
            <a:spLocks noGrp="1"/>
          </p:cNvSpPr>
          <p:nvPr>
            <p:ph type="sldNum" sz="quarter" idx="12"/>
          </p:nvPr>
        </p:nvSpPr>
        <p:spPr/>
        <p:txBody>
          <a:bodyPr/>
          <a:lstStyle/>
          <a:p>
            <a:fld id="{2C18C1E5-FB55-42F5-BD6D-9CC153FCDBE6}" type="slidenum">
              <a:rPr lang="en-US" smtClean="0"/>
              <a:t>10</a:t>
            </a:fld>
            <a:endParaRPr lang="en-US" dirty="0"/>
          </a:p>
        </p:txBody>
      </p:sp>
    </p:spTree>
    <p:extLst>
      <p:ext uri="{BB962C8B-B14F-4D97-AF65-F5344CB8AC3E}">
        <p14:creationId xmlns:p14="http://schemas.microsoft.com/office/powerpoint/2010/main" val="165495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D6E1C-0718-42F5-9EF0-552AF235A836}"/>
              </a:ext>
            </a:extLst>
          </p:cNvPr>
          <p:cNvSpPr>
            <a:spLocks noGrp="1"/>
          </p:cNvSpPr>
          <p:nvPr>
            <p:ph type="title"/>
          </p:nvPr>
        </p:nvSpPr>
        <p:spPr/>
        <p:txBody>
          <a:bodyPr/>
          <a:lstStyle/>
          <a:p>
            <a:pPr algn="ctr"/>
            <a:r>
              <a:rPr kumimoji="0" lang="en-US" sz="7200" b="0" i="0" u="none" strike="noStrike" kern="1200" cap="none" spc="0" normalizeH="0" baseline="0" noProof="0" dirty="0">
                <a:ln>
                  <a:noFill/>
                </a:ln>
                <a:solidFill>
                  <a:prstClr val="black"/>
                </a:solidFill>
                <a:effectLst/>
                <a:uLnTx/>
                <a:uFillTx/>
                <a:latin typeface="The Serif Hand Black"/>
                <a:ea typeface="+mj-ea"/>
                <a:cs typeface="+mj-cs"/>
              </a:rPr>
              <a:t>Forms of Stigma </a:t>
            </a:r>
            <a:endParaRPr lang="en-US" dirty="0"/>
          </a:p>
        </p:txBody>
      </p:sp>
      <p:sp>
        <p:nvSpPr>
          <p:cNvPr id="3" name="Content Placeholder 2">
            <a:extLst>
              <a:ext uri="{FF2B5EF4-FFF2-40B4-BE49-F238E27FC236}">
                <a16:creationId xmlns:a16="http://schemas.microsoft.com/office/drawing/2014/main" id="{82F95C13-E518-4D61-808F-18434B011A37}"/>
              </a:ext>
            </a:extLst>
          </p:cNvPr>
          <p:cNvSpPr>
            <a:spLocks noGrp="1"/>
          </p:cNvSpPr>
          <p:nvPr>
            <p:ph idx="1"/>
          </p:nvPr>
        </p:nvSpPr>
        <p:spPr>
          <a:xfrm>
            <a:off x="838200" y="2250694"/>
            <a:ext cx="10515600" cy="4105656"/>
          </a:xfrm>
        </p:spPr>
        <p:txBody>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he Hand Black"/>
                <a:ea typeface="+mn-ea"/>
                <a:cs typeface="+mn-cs"/>
              </a:rPr>
              <a:t>Public Stigma – collective prejudice and discrimination towards a specific group of individuals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he Hand Black"/>
                <a:ea typeface="+mn-ea"/>
                <a:cs typeface="+mn-cs"/>
              </a:rPr>
              <a:t>Courtesy Stigma – stigma by association, public disapproval as a consequence of affiliation with a stigmatized individual or group</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he Hand Black"/>
                <a:ea typeface="+mn-ea"/>
                <a:cs typeface="+mn-cs"/>
              </a:rPr>
              <a:t>Structural Stigma – refers to policies or institutional actions that restrict; whether intentional or not; the opportunities of targeted groups</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he Hand Black"/>
                <a:ea typeface="+mn-ea"/>
                <a:cs typeface="+mn-cs"/>
              </a:rPr>
              <a:t>Self Stigma – occurs when a member of a targeted group internalizes a public stereotype or prejudice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he Hand Black"/>
                <a:ea typeface="+mn-ea"/>
                <a:cs typeface="+mn-cs"/>
              </a:rPr>
              <a:t>Complex Stigma – when one identifies with multiple stigmatized groups </a:t>
            </a:r>
          </a:p>
          <a:p>
            <a:endParaRPr lang="en-US" dirty="0"/>
          </a:p>
        </p:txBody>
      </p:sp>
      <p:sp>
        <p:nvSpPr>
          <p:cNvPr id="6" name="Slide Number Placeholder 5">
            <a:extLst>
              <a:ext uri="{FF2B5EF4-FFF2-40B4-BE49-F238E27FC236}">
                <a16:creationId xmlns:a16="http://schemas.microsoft.com/office/drawing/2014/main" id="{DF139336-6FA5-496C-85FE-2FFD1A68CBB8}"/>
              </a:ext>
            </a:extLst>
          </p:cNvPr>
          <p:cNvSpPr>
            <a:spLocks noGrp="1"/>
          </p:cNvSpPr>
          <p:nvPr>
            <p:ph type="sldNum" sz="quarter" idx="12"/>
          </p:nvPr>
        </p:nvSpPr>
        <p:spPr/>
        <p:txBody>
          <a:bodyPr/>
          <a:lstStyle/>
          <a:p>
            <a:fld id="{2C18C1E5-FB55-42F5-BD6D-9CC153FCDBE6}" type="slidenum">
              <a:rPr lang="en-US" smtClean="0"/>
              <a:t>11</a:t>
            </a:fld>
            <a:endParaRPr lang="en-US" dirty="0"/>
          </a:p>
        </p:txBody>
      </p:sp>
    </p:spTree>
    <p:extLst>
      <p:ext uri="{BB962C8B-B14F-4D97-AF65-F5344CB8AC3E}">
        <p14:creationId xmlns:p14="http://schemas.microsoft.com/office/powerpoint/2010/main" val="176092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B3383-52E2-4ACD-BBB5-52C04A9C34A6}"/>
              </a:ext>
            </a:extLst>
          </p:cNvPr>
          <p:cNvSpPr>
            <a:spLocks noGrp="1"/>
          </p:cNvSpPr>
          <p:nvPr>
            <p:ph type="title"/>
          </p:nvPr>
        </p:nvSpPr>
        <p:spPr/>
        <p:txBody>
          <a:bodyPr/>
          <a:lstStyle/>
          <a:p>
            <a:pPr algn="ctr"/>
            <a:r>
              <a:rPr kumimoji="0" lang="en-US" sz="7200" b="0" i="0" u="none" strike="noStrike" kern="1200" cap="none" spc="0" normalizeH="0" baseline="0" noProof="0" dirty="0">
                <a:ln>
                  <a:noFill/>
                </a:ln>
                <a:solidFill>
                  <a:prstClr val="black"/>
                </a:solidFill>
                <a:effectLst/>
                <a:uLnTx/>
                <a:uFillTx/>
                <a:latin typeface="The Serif Hand Black"/>
                <a:ea typeface="+mj-ea"/>
                <a:cs typeface="+mj-cs"/>
              </a:rPr>
              <a:t>Impact of Stigma </a:t>
            </a:r>
            <a:endParaRPr lang="en-US" dirty="0"/>
          </a:p>
        </p:txBody>
      </p:sp>
      <p:sp>
        <p:nvSpPr>
          <p:cNvPr id="3" name="Content Placeholder 2">
            <a:extLst>
              <a:ext uri="{FF2B5EF4-FFF2-40B4-BE49-F238E27FC236}">
                <a16:creationId xmlns:a16="http://schemas.microsoft.com/office/drawing/2014/main" id="{B69F3F2A-C704-4499-8054-03D73FF76D3F}"/>
              </a:ext>
            </a:extLst>
          </p:cNvPr>
          <p:cNvSpPr>
            <a:spLocks noGrp="1"/>
          </p:cNvSpPr>
          <p:nvPr>
            <p:ph idx="1"/>
          </p:nvPr>
        </p:nvSpPr>
        <p:spPr/>
        <p:txBody>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he Hand Black"/>
                <a:ea typeface="+mn-ea"/>
                <a:cs typeface="+mn-cs"/>
              </a:rPr>
              <a:t>Stigma becomes internalized and then is an embedded aspect of how that person views and conducts themselves. Targets of stigma may experience feelings of shame, anger, worthlessness, hopelessness, social exclusion, and marginalization. Impacts mental/emotional/physical health of individual. </a:t>
            </a:r>
            <a:r>
              <a:rPr kumimoji="0" lang="en-US" sz="2800" b="0" i="0" u="none" strike="noStrike" kern="1200" cap="none" spc="0" normalizeH="0" baseline="30000" noProof="0" dirty="0">
                <a:ln>
                  <a:noFill/>
                </a:ln>
                <a:solidFill>
                  <a:prstClr val="black"/>
                </a:solidFill>
                <a:effectLst/>
                <a:uLnTx/>
                <a:uFillTx/>
                <a:latin typeface="The Hand Black"/>
                <a:ea typeface="+mn-ea"/>
                <a:cs typeface="+mn-cs"/>
              </a:rPr>
              <a:t>4</a:t>
            </a:r>
            <a:endParaRPr kumimoji="0" lang="en-US" sz="2800" b="0" i="0" u="none" strike="noStrike" kern="1200" cap="none" spc="0" normalizeH="0" baseline="0" noProof="0" dirty="0">
              <a:ln>
                <a:noFill/>
              </a:ln>
              <a:solidFill>
                <a:prstClr val="black"/>
              </a:solidFill>
              <a:effectLst/>
              <a:uLnTx/>
              <a:uFillTx/>
              <a:latin typeface="The Hand Black"/>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he Hand Black"/>
                <a:ea typeface="+mn-ea"/>
                <a:cs typeface="+mn-cs"/>
              </a:rPr>
              <a:t> Stigmatized substance users are assumed as being less trustworthy, lacking competency, possibly dangerous, potentially criminal, no moral conviction, selfish, etc. </a:t>
            </a:r>
            <a:r>
              <a:rPr kumimoji="0" lang="en-US" sz="2800" b="0" i="0" u="none" strike="noStrike" kern="1200" cap="none" spc="0" normalizeH="0" baseline="30000" noProof="0" dirty="0">
                <a:ln>
                  <a:noFill/>
                </a:ln>
                <a:solidFill>
                  <a:prstClr val="black"/>
                </a:solidFill>
                <a:effectLst/>
                <a:uLnTx/>
                <a:uFillTx/>
                <a:latin typeface="The Hand Black"/>
                <a:ea typeface="+mn-ea"/>
                <a:cs typeface="+mn-cs"/>
              </a:rPr>
              <a:t>7</a:t>
            </a:r>
            <a:endParaRPr kumimoji="0" lang="en-US" sz="2800" b="0" i="0" u="none" strike="noStrike" kern="1200" cap="none" spc="0" normalizeH="0" baseline="0" noProof="0" dirty="0">
              <a:ln>
                <a:noFill/>
              </a:ln>
              <a:solidFill>
                <a:prstClr val="black"/>
              </a:solidFill>
              <a:effectLst/>
              <a:uLnTx/>
              <a:uFillTx/>
              <a:latin typeface="The Hand Black"/>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he Hand Black"/>
                <a:ea typeface="+mn-ea"/>
                <a:cs typeface="+mn-cs"/>
              </a:rPr>
              <a:t>Stigma manifests at work resulting in discrimination in hiring, promotion, accessing full employment benefits, as well as inequity in workplace policies and social interactions. Stigma in the workplace can negatively impact an employee's experience, performance, mental health, and career progression. </a:t>
            </a:r>
            <a:r>
              <a:rPr kumimoji="0" lang="en-US" sz="2800" b="0" i="0" u="none" strike="noStrike" kern="1200" cap="none" spc="0" normalizeH="0" baseline="30000" noProof="0" dirty="0">
                <a:ln>
                  <a:noFill/>
                </a:ln>
                <a:solidFill>
                  <a:prstClr val="black"/>
                </a:solidFill>
                <a:effectLst/>
                <a:uLnTx/>
                <a:uFillTx/>
                <a:latin typeface="The Hand Black"/>
                <a:ea typeface="+mn-ea"/>
                <a:cs typeface="+mn-cs"/>
              </a:rPr>
              <a:t>4</a:t>
            </a:r>
            <a:endParaRPr kumimoji="0" lang="en-US" sz="2800" b="0" i="0" u="none" strike="noStrike" kern="1200" cap="none" spc="0" normalizeH="0" baseline="0" noProof="0" dirty="0">
              <a:ln>
                <a:noFill/>
              </a:ln>
              <a:solidFill>
                <a:prstClr val="black"/>
              </a:solidFill>
              <a:effectLst/>
              <a:uLnTx/>
              <a:uFillTx/>
              <a:latin typeface="The Hand Black"/>
              <a:ea typeface="+mn-ea"/>
              <a:cs typeface="+mn-cs"/>
            </a:endParaRPr>
          </a:p>
          <a:p>
            <a:endParaRPr lang="en-US" dirty="0"/>
          </a:p>
        </p:txBody>
      </p:sp>
      <p:sp>
        <p:nvSpPr>
          <p:cNvPr id="6" name="Slide Number Placeholder 5">
            <a:extLst>
              <a:ext uri="{FF2B5EF4-FFF2-40B4-BE49-F238E27FC236}">
                <a16:creationId xmlns:a16="http://schemas.microsoft.com/office/drawing/2014/main" id="{721416DD-BC12-4758-BB11-D4D354DEEEFD}"/>
              </a:ext>
            </a:extLst>
          </p:cNvPr>
          <p:cNvSpPr>
            <a:spLocks noGrp="1"/>
          </p:cNvSpPr>
          <p:nvPr>
            <p:ph type="sldNum" sz="quarter" idx="12"/>
          </p:nvPr>
        </p:nvSpPr>
        <p:spPr/>
        <p:txBody>
          <a:bodyPr/>
          <a:lstStyle/>
          <a:p>
            <a:fld id="{2C18C1E5-FB55-42F5-BD6D-9CC153FCDBE6}" type="slidenum">
              <a:rPr lang="en-US" smtClean="0"/>
              <a:t>12</a:t>
            </a:fld>
            <a:endParaRPr lang="en-US" dirty="0"/>
          </a:p>
        </p:txBody>
      </p:sp>
    </p:spTree>
    <p:extLst>
      <p:ext uri="{BB962C8B-B14F-4D97-AF65-F5344CB8AC3E}">
        <p14:creationId xmlns:p14="http://schemas.microsoft.com/office/powerpoint/2010/main" val="85085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91393-325B-4905-90AC-19497E0209CB}"/>
              </a:ext>
            </a:extLst>
          </p:cNvPr>
          <p:cNvSpPr>
            <a:spLocks noGrp="1"/>
          </p:cNvSpPr>
          <p:nvPr>
            <p:ph type="title"/>
          </p:nvPr>
        </p:nvSpPr>
        <p:spPr/>
        <p:txBody>
          <a:bodyPr/>
          <a:lstStyle/>
          <a:p>
            <a:pPr algn="ctr"/>
            <a:r>
              <a:rPr kumimoji="0" lang="en-US" sz="7200" b="0" i="0" u="none" strike="noStrike" kern="1200" cap="none" spc="0" normalizeH="0" baseline="0" noProof="0" dirty="0">
                <a:ln>
                  <a:noFill/>
                </a:ln>
                <a:solidFill>
                  <a:prstClr val="black"/>
                </a:solidFill>
                <a:effectLst/>
                <a:uLnTx/>
                <a:uFillTx/>
                <a:latin typeface="The Serif Hand Black"/>
                <a:ea typeface="+mj-ea"/>
                <a:cs typeface="+mj-cs"/>
              </a:rPr>
              <a:t>??? </a:t>
            </a:r>
            <a:endParaRPr lang="en-US" dirty="0"/>
          </a:p>
        </p:txBody>
      </p:sp>
      <p:sp>
        <p:nvSpPr>
          <p:cNvPr id="3" name="Content Placeholder 2">
            <a:extLst>
              <a:ext uri="{FF2B5EF4-FFF2-40B4-BE49-F238E27FC236}">
                <a16:creationId xmlns:a16="http://schemas.microsoft.com/office/drawing/2014/main" id="{599C16A5-0E51-4B0C-8927-B6F68852E977}"/>
              </a:ext>
            </a:extLst>
          </p:cNvPr>
          <p:cNvSpPr>
            <a:spLocks noGrp="1"/>
          </p:cNvSpPr>
          <p:nvPr>
            <p:ph idx="1"/>
          </p:nvPr>
        </p:nvSpPr>
        <p:spPr>
          <a:xfrm>
            <a:off x="838200" y="2075687"/>
            <a:ext cx="10515600" cy="4417187"/>
          </a:xfrm>
        </p:spPr>
        <p:txBody>
          <a:bodyPr>
            <a:normAutofit lnSpcReduction="10000"/>
          </a:body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Strong urges and cravings </a:t>
            </a: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Fatigued, drowsiness, low energy, lethargic </a:t>
            </a: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Feeling irritable, grouchy, or upset  </a:t>
            </a: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Difficulty concentrating; diminished attention span, brain fog </a:t>
            </a: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Feeling anxious, sad, and/or depressed </a:t>
            </a: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Jumpiness and/or restless</a:t>
            </a: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Physical abnormalities – blood pressure, heart palpitations</a:t>
            </a: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Hunger or increased appetite</a:t>
            </a:r>
            <a:endParaRPr lang="en-US" dirty="0"/>
          </a:p>
        </p:txBody>
      </p:sp>
      <p:sp>
        <p:nvSpPr>
          <p:cNvPr id="6" name="Slide Number Placeholder 5">
            <a:extLst>
              <a:ext uri="{FF2B5EF4-FFF2-40B4-BE49-F238E27FC236}">
                <a16:creationId xmlns:a16="http://schemas.microsoft.com/office/drawing/2014/main" id="{AC2E6F85-3FBF-44DA-AA29-344A67E77F19}"/>
              </a:ext>
            </a:extLst>
          </p:cNvPr>
          <p:cNvSpPr>
            <a:spLocks noGrp="1"/>
          </p:cNvSpPr>
          <p:nvPr>
            <p:ph type="sldNum" sz="quarter" idx="12"/>
          </p:nvPr>
        </p:nvSpPr>
        <p:spPr/>
        <p:txBody>
          <a:bodyPr/>
          <a:lstStyle/>
          <a:p>
            <a:fld id="{2C18C1E5-FB55-42F5-BD6D-9CC153FCDBE6}" type="slidenum">
              <a:rPr lang="en-US" smtClean="0"/>
              <a:t>13</a:t>
            </a:fld>
            <a:endParaRPr lang="en-US" dirty="0"/>
          </a:p>
        </p:txBody>
      </p:sp>
    </p:spTree>
    <p:extLst>
      <p:ext uri="{BB962C8B-B14F-4D97-AF65-F5344CB8AC3E}">
        <p14:creationId xmlns:p14="http://schemas.microsoft.com/office/powerpoint/2010/main" val="1599105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EB19B-E7E0-4263-88D2-DC1673902CBA}"/>
              </a:ext>
            </a:extLst>
          </p:cNvPr>
          <p:cNvSpPr>
            <a:spLocks noGrp="1"/>
          </p:cNvSpPr>
          <p:nvPr>
            <p:ph type="title"/>
          </p:nvPr>
        </p:nvSpPr>
        <p:spPr/>
        <p:txBody>
          <a:bodyPr/>
          <a:lstStyle/>
          <a:p>
            <a:r>
              <a:rPr lang="en-US" dirty="0"/>
              <a:t>Section 3 </a:t>
            </a:r>
          </a:p>
        </p:txBody>
      </p:sp>
      <p:sp>
        <p:nvSpPr>
          <p:cNvPr id="3" name="Text Placeholder 2">
            <a:extLst>
              <a:ext uri="{FF2B5EF4-FFF2-40B4-BE49-F238E27FC236}">
                <a16:creationId xmlns:a16="http://schemas.microsoft.com/office/drawing/2014/main" id="{90A8B09C-8871-44D8-87B8-4E230292351A}"/>
              </a:ext>
            </a:extLst>
          </p:cNvPr>
          <p:cNvSpPr>
            <a:spLocks noGrp="1"/>
          </p:cNvSpPr>
          <p:nvPr>
            <p:ph type="body" sz="quarter" idx="13"/>
          </p:nvPr>
        </p:nvSpPr>
        <p:spPr/>
        <p:txBody>
          <a:bodyPr>
            <a:normAutofit/>
          </a:bodyPr>
          <a:lstStyle/>
          <a:p>
            <a:r>
              <a:rPr lang="en-US" sz="4800" dirty="0"/>
              <a:t>Substance Use &amp; Recovery</a:t>
            </a:r>
          </a:p>
        </p:txBody>
      </p:sp>
    </p:spTree>
    <p:extLst>
      <p:ext uri="{BB962C8B-B14F-4D97-AF65-F5344CB8AC3E}">
        <p14:creationId xmlns:p14="http://schemas.microsoft.com/office/powerpoint/2010/main" val="1326277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0A16-4C78-43FD-A977-C7C7CD53A806}"/>
              </a:ext>
            </a:extLst>
          </p:cNvPr>
          <p:cNvSpPr>
            <a:spLocks noGrp="1"/>
          </p:cNvSpPr>
          <p:nvPr>
            <p:ph type="title"/>
          </p:nvPr>
        </p:nvSpPr>
        <p:spPr/>
        <p:txBody>
          <a:bodyPr/>
          <a:lstStyle/>
          <a:p>
            <a:pPr algn="ctr"/>
            <a:r>
              <a:rPr kumimoji="0" lang="en-US" sz="7200" b="0" i="0" u="none" strike="noStrike" kern="1200" cap="none" spc="0" normalizeH="0" baseline="0" noProof="0" dirty="0">
                <a:ln>
                  <a:noFill/>
                </a:ln>
                <a:solidFill>
                  <a:prstClr val="black"/>
                </a:solidFill>
                <a:effectLst/>
                <a:uLnTx/>
                <a:uFillTx/>
                <a:latin typeface="The Serif Hand Black"/>
                <a:ea typeface="+mj-ea"/>
                <a:cs typeface="+mj-cs"/>
              </a:rPr>
              <a:t>Substance Use Disorders </a:t>
            </a:r>
            <a:endParaRPr lang="en-US" dirty="0"/>
          </a:p>
        </p:txBody>
      </p:sp>
      <p:sp>
        <p:nvSpPr>
          <p:cNvPr id="3" name="Content Placeholder 2">
            <a:extLst>
              <a:ext uri="{FF2B5EF4-FFF2-40B4-BE49-F238E27FC236}">
                <a16:creationId xmlns:a16="http://schemas.microsoft.com/office/drawing/2014/main" id="{A0B54E8B-C5D3-4BB1-A39F-C51F0F7F4A7C}"/>
              </a:ext>
            </a:extLst>
          </p:cNvPr>
          <p:cNvSpPr>
            <a:spLocks noGrp="1"/>
          </p:cNvSpPr>
          <p:nvPr>
            <p:ph idx="1"/>
          </p:nvPr>
        </p:nvSpPr>
        <p:spPr>
          <a:xfrm>
            <a:off x="838200" y="2160104"/>
            <a:ext cx="10515600" cy="4196246"/>
          </a:xfrm>
        </p:spPr>
        <p:txBody>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Substance use disorders involve a complex interaction between biological, psychological, social, environmental, and spiritual aspect of a person’s life. Negative changes to one of these areas often create consequential changes to other areas of their personhood. </a:t>
            </a:r>
            <a:r>
              <a:rPr kumimoji="0" lang="en-US" sz="2600" b="0" i="0" u="none" strike="noStrike" kern="1200" cap="none" spc="0" normalizeH="0" baseline="30000" noProof="0" dirty="0">
                <a:ln>
                  <a:noFill/>
                </a:ln>
                <a:solidFill>
                  <a:prstClr val="black"/>
                </a:solidFill>
                <a:effectLst/>
                <a:uLnTx/>
                <a:uFillTx/>
                <a:latin typeface="The Hand Black"/>
                <a:ea typeface="+mn-ea"/>
                <a:cs typeface="+mn-cs"/>
              </a:rPr>
              <a:t>3</a:t>
            </a:r>
            <a:endParaRPr kumimoji="0" lang="en-US" sz="2600" b="0" i="0" u="none" strike="noStrike" kern="1200" cap="none" spc="0" normalizeH="0" baseline="0" noProof="0" dirty="0">
              <a:ln>
                <a:noFill/>
              </a:ln>
              <a:solidFill>
                <a:prstClr val="black"/>
              </a:solidFill>
              <a:effectLst/>
              <a:uLnTx/>
              <a:uFillTx/>
              <a:latin typeface="The Hand Black"/>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Substance use disorders occur when the recurrent use of alcohol and/or drugs cause clinically significant impairment, including health problems disability, and failure to meet major responsibilities at work, school, or home. The DSM-5 classifies substance use disorders as mild, moderate, or severe and includes guidelines for clinicians to determine how severe a substance use disorder is depending on the number of symptoms.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4 Categories of Criteria – Impaired Control, Social Problems, Risky Use/Behaviors, &amp; Physical Dependence</a:t>
            </a:r>
          </a:p>
          <a:p>
            <a:endParaRPr lang="en-US" dirty="0"/>
          </a:p>
        </p:txBody>
      </p:sp>
      <p:sp>
        <p:nvSpPr>
          <p:cNvPr id="6" name="Slide Number Placeholder 5">
            <a:extLst>
              <a:ext uri="{FF2B5EF4-FFF2-40B4-BE49-F238E27FC236}">
                <a16:creationId xmlns:a16="http://schemas.microsoft.com/office/drawing/2014/main" id="{E94D4EEB-CF08-4B56-9A4F-E2AEB751590D}"/>
              </a:ext>
            </a:extLst>
          </p:cNvPr>
          <p:cNvSpPr>
            <a:spLocks noGrp="1"/>
          </p:cNvSpPr>
          <p:nvPr>
            <p:ph type="sldNum" sz="quarter" idx="12"/>
          </p:nvPr>
        </p:nvSpPr>
        <p:spPr/>
        <p:txBody>
          <a:bodyPr/>
          <a:lstStyle/>
          <a:p>
            <a:fld id="{2C18C1E5-FB55-42F5-BD6D-9CC153FCDBE6}" type="slidenum">
              <a:rPr lang="en-US" smtClean="0"/>
              <a:t>15</a:t>
            </a:fld>
            <a:endParaRPr lang="en-US" dirty="0"/>
          </a:p>
        </p:txBody>
      </p:sp>
    </p:spTree>
    <p:extLst>
      <p:ext uri="{BB962C8B-B14F-4D97-AF65-F5344CB8AC3E}">
        <p14:creationId xmlns:p14="http://schemas.microsoft.com/office/powerpoint/2010/main" val="477094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086D-A579-41FE-BC0A-74818437612C}"/>
              </a:ext>
            </a:extLst>
          </p:cNvPr>
          <p:cNvSpPr>
            <a:spLocks noGrp="1"/>
          </p:cNvSpPr>
          <p:nvPr>
            <p:ph type="title"/>
          </p:nvPr>
        </p:nvSpPr>
        <p:spPr/>
        <p:txBody>
          <a:bodyPr/>
          <a:lstStyle/>
          <a:p>
            <a:pPr algn="ctr"/>
            <a:r>
              <a:rPr kumimoji="0" lang="en-US" sz="7200" b="0" i="0" u="none" strike="noStrike" kern="1200" cap="none" spc="0" normalizeH="0" baseline="0" noProof="0" dirty="0">
                <a:ln>
                  <a:noFill/>
                </a:ln>
                <a:solidFill>
                  <a:prstClr val="black"/>
                </a:solidFill>
                <a:effectLst/>
                <a:uLnTx/>
                <a:uFillTx/>
                <a:latin typeface="The Serif Hand Black"/>
                <a:ea typeface="+mj-ea"/>
                <a:cs typeface="+mj-cs"/>
              </a:rPr>
              <a:t>Areas of Assessment </a:t>
            </a:r>
            <a:endParaRPr lang="en-US" dirty="0"/>
          </a:p>
        </p:txBody>
      </p:sp>
      <p:sp>
        <p:nvSpPr>
          <p:cNvPr id="3" name="Content Placeholder 2">
            <a:extLst>
              <a:ext uri="{FF2B5EF4-FFF2-40B4-BE49-F238E27FC236}">
                <a16:creationId xmlns:a16="http://schemas.microsoft.com/office/drawing/2014/main" id="{B73BD88A-E380-4DF9-BEAC-18D30A0E3232}"/>
              </a:ext>
            </a:extLst>
          </p:cNvPr>
          <p:cNvSpPr>
            <a:spLocks noGrp="1"/>
          </p:cNvSpPr>
          <p:nvPr>
            <p:ph idx="1"/>
          </p:nvPr>
        </p:nvSpPr>
        <p:spPr>
          <a:xfrm>
            <a:off x="838200" y="2120348"/>
            <a:ext cx="10515600" cy="4060996"/>
          </a:xfrm>
        </p:spPr>
        <p:txBody>
          <a:bodyPr/>
          <a:lstStyle/>
          <a:p>
            <a:pPr marL="228600" marR="0" lvl="0" indent="-228600" algn="l" defTabSz="914400" rtl="0" eaLnBrk="1" fontAlgn="auto" latinLnBrk="0" hangingPunct="1">
              <a:lnSpc>
                <a:spcPts val="18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The Hand Black"/>
                <a:ea typeface="+mn-ea"/>
                <a:cs typeface="+mn-cs"/>
              </a:rPr>
              <a:t>Taking a substance in larger amounts or for longer than meant to</a:t>
            </a:r>
          </a:p>
          <a:p>
            <a:pPr marL="228600" marR="0" lvl="0" indent="-228600" algn="l" defTabSz="914400" rtl="0" eaLnBrk="1" fontAlgn="auto" latinLnBrk="0" hangingPunct="1">
              <a:lnSpc>
                <a:spcPts val="18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The Hand Black"/>
                <a:ea typeface="+mn-ea"/>
                <a:cs typeface="+mn-cs"/>
              </a:rPr>
              <a:t>Wanting to cut down or stop using the substance but not managing to</a:t>
            </a:r>
          </a:p>
          <a:p>
            <a:pPr marL="228600" marR="0" lvl="0" indent="-228600" algn="l" defTabSz="914400" rtl="0" eaLnBrk="1" fontAlgn="auto" latinLnBrk="0" hangingPunct="1">
              <a:lnSpc>
                <a:spcPts val="18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The Hand Black"/>
                <a:ea typeface="+mn-ea"/>
                <a:cs typeface="+mn-cs"/>
              </a:rPr>
              <a:t>Spending a lot of time getting, using, or recovering from the use of substance</a:t>
            </a:r>
          </a:p>
          <a:p>
            <a:pPr marL="228600" marR="0" lvl="0" indent="-228600" algn="l" defTabSz="914400" rtl="0" eaLnBrk="1" fontAlgn="auto" latinLnBrk="0" hangingPunct="1">
              <a:lnSpc>
                <a:spcPts val="18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The Hand Black"/>
                <a:ea typeface="+mn-ea"/>
                <a:cs typeface="+mn-cs"/>
              </a:rPr>
              <a:t>Cravings and urges to use the substance </a:t>
            </a:r>
          </a:p>
          <a:p>
            <a:pPr marL="228600" marR="0" lvl="0" indent="-228600" algn="l" defTabSz="914400" rtl="0" eaLnBrk="1" fontAlgn="auto" latinLnBrk="0" hangingPunct="1">
              <a:lnSpc>
                <a:spcPts val="18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The Hand Black"/>
                <a:ea typeface="+mn-ea"/>
                <a:cs typeface="+mn-cs"/>
              </a:rPr>
              <a:t>Not managing to do what you should do at work, home, or school because of substance use </a:t>
            </a:r>
          </a:p>
          <a:p>
            <a:pPr marL="228600" marR="0" lvl="0" indent="-228600" algn="l" defTabSz="914400" rtl="0" eaLnBrk="1" fontAlgn="auto" latinLnBrk="0" hangingPunct="1">
              <a:lnSpc>
                <a:spcPts val="18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The Hand Black"/>
                <a:ea typeface="+mn-ea"/>
                <a:cs typeface="+mn-cs"/>
              </a:rPr>
              <a:t>Continuing to use, even when it causes problems in your relationships</a:t>
            </a:r>
          </a:p>
          <a:p>
            <a:pPr marL="228600" marR="0" lvl="0" indent="-228600" algn="l" defTabSz="914400" rtl="0" eaLnBrk="1" fontAlgn="auto" latinLnBrk="0" hangingPunct="1">
              <a:lnSpc>
                <a:spcPts val="18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The Hand Black"/>
                <a:ea typeface="+mn-ea"/>
                <a:cs typeface="+mn-cs"/>
              </a:rPr>
              <a:t>Giving up important social, occupational, or recreational activities </a:t>
            </a:r>
          </a:p>
          <a:p>
            <a:pPr marL="228600" marR="0" lvl="0" indent="-228600" algn="l" defTabSz="914400" rtl="0" eaLnBrk="1" fontAlgn="auto" latinLnBrk="0" hangingPunct="1">
              <a:lnSpc>
                <a:spcPts val="18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The Hand Black"/>
                <a:ea typeface="+mn-ea"/>
                <a:cs typeface="+mn-cs"/>
              </a:rPr>
              <a:t>Using substances again and again, even when it puts one in danger</a:t>
            </a:r>
          </a:p>
          <a:p>
            <a:pPr marL="228600" marR="0" lvl="0" indent="-228600" algn="l" defTabSz="914400" rtl="0" eaLnBrk="1" fontAlgn="auto" latinLnBrk="0" hangingPunct="1">
              <a:lnSpc>
                <a:spcPts val="18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The Hand Black"/>
                <a:ea typeface="+mn-ea"/>
                <a:cs typeface="+mn-cs"/>
              </a:rPr>
              <a:t>Continuing use, even when knowing it causes physical or psychological problems caused or made worse by substance use</a:t>
            </a:r>
          </a:p>
          <a:p>
            <a:pPr marL="228600" marR="0" lvl="0" indent="-228600" algn="l" defTabSz="914400" rtl="0" eaLnBrk="1" fontAlgn="auto" latinLnBrk="0" hangingPunct="1">
              <a:lnSpc>
                <a:spcPts val="18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The Hand Black"/>
                <a:ea typeface="+mn-ea"/>
                <a:cs typeface="+mn-cs"/>
              </a:rPr>
              <a:t>Needing more of the substance to achieve the same effect</a:t>
            </a:r>
          </a:p>
          <a:p>
            <a:pPr marL="228600" marR="0" lvl="0" indent="-228600" algn="l" defTabSz="914400" rtl="0" eaLnBrk="1" fontAlgn="auto" latinLnBrk="0" hangingPunct="1">
              <a:lnSpc>
                <a:spcPts val="18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The Hand Black"/>
                <a:ea typeface="+mn-ea"/>
                <a:cs typeface="+mn-cs"/>
              </a:rPr>
              <a:t>Development of withdrawal symptoms which can only be relieved by continued use</a:t>
            </a:r>
          </a:p>
          <a:p>
            <a:endParaRPr lang="en-US" dirty="0"/>
          </a:p>
        </p:txBody>
      </p:sp>
      <p:sp>
        <p:nvSpPr>
          <p:cNvPr id="6" name="Slide Number Placeholder 5">
            <a:extLst>
              <a:ext uri="{FF2B5EF4-FFF2-40B4-BE49-F238E27FC236}">
                <a16:creationId xmlns:a16="http://schemas.microsoft.com/office/drawing/2014/main" id="{8200FD43-A125-4A94-A367-50A95320A807}"/>
              </a:ext>
            </a:extLst>
          </p:cNvPr>
          <p:cNvSpPr>
            <a:spLocks noGrp="1"/>
          </p:cNvSpPr>
          <p:nvPr>
            <p:ph type="sldNum" sz="quarter" idx="12"/>
          </p:nvPr>
        </p:nvSpPr>
        <p:spPr/>
        <p:txBody>
          <a:bodyPr/>
          <a:lstStyle/>
          <a:p>
            <a:fld id="{2C18C1E5-FB55-42F5-BD6D-9CC153FCDBE6}" type="slidenum">
              <a:rPr lang="en-US" smtClean="0"/>
              <a:t>16</a:t>
            </a:fld>
            <a:endParaRPr lang="en-US" dirty="0"/>
          </a:p>
        </p:txBody>
      </p:sp>
    </p:spTree>
    <p:extLst>
      <p:ext uri="{BB962C8B-B14F-4D97-AF65-F5344CB8AC3E}">
        <p14:creationId xmlns:p14="http://schemas.microsoft.com/office/powerpoint/2010/main" val="11227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3B279-F3E3-4561-8BEE-03E8D8D45750}"/>
              </a:ext>
            </a:extLst>
          </p:cNvPr>
          <p:cNvSpPr>
            <a:spLocks noGrp="1"/>
          </p:cNvSpPr>
          <p:nvPr>
            <p:ph type="title"/>
          </p:nvPr>
        </p:nvSpPr>
        <p:spPr/>
        <p:txBody>
          <a:bodyPr/>
          <a:lstStyle/>
          <a:p>
            <a:pPr algn="ctr"/>
            <a:r>
              <a:rPr kumimoji="0" lang="en-US" sz="7200" b="0" i="0" u="none" strike="noStrike" kern="1200" cap="none" spc="0" normalizeH="0" baseline="0" noProof="0" dirty="0">
                <a:ln>
                  <a:noFill/>
                </a:ln>
                <a:solidFill>
                  <a:prstClr val="black"/>
                </a:solidFill>
                <a:effectLst/>
                <a:uLnTx/>
                <a:uFillTx/>
                <a:latin typeface="The Serif Hand Black"/>
                <a:ea typeface="+mj-ea"/>
                <a:cs typeface="+mj-cs"/>
              </a:rPr>
              <a:t>Substance use – not in a book </a:t>
            </a:r>
            <a:endParaRPr lang="en-US" dirty="0"/>
          </a:p>
        </p:txBody>
      </p:sp>
      <p:sp>
        <p:nvSpPr>
          <p:cNvPr id="3" name="Content Placeholder 2">
            <a:extLst>
              <a:ext uri="{FF2B5EF4-FFF2-40B4-BE49-F238E27FC236}">
                <a16:creationId xmlns:a16="http://schemas.microsoft.com/office/drawing/2014/main" id="{C7747B9E-7C2C-424C-A228-5D7DB4BF0CD8}"/>
              </a:ext>
            </a:extLst>
          </p:cNvPr>
          <p:cNvSpPr>
            <a:spLocks noGrp="1"/>
          </p:cNvSpPr>
          <p:nvPr>
            <p:ph idx="1"/>
          </p:nvPr>
        </p:nvSpPr>
        <p:spPr>
          <a:xfrm>
            <a:off x="838200" y="2075688"/>
            <a:ext cx="10515600" cy="4280662"/>
          </a:xfrm>
        </p:spPr>
        <p:txBody>
          <a:bodyPr>
            <a:normAutofit lnSpcReduction="10000"/>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Treatment for Substance Use disorders – areas of attack are thinking, feeling, &amp; behavior.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Presenting problems are more like results/outcomes. What can be observed (behavior) is a result of private internal processes and serves as an indication regarding the need for a deeper exploration of underlying causes and conditions.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Behaviors should be understood as avenues of goal accomplishment. Four main functions of behavior –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      Escape/Avoidance – behaves in order to get out of doing something or experiencing something not desired</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      Attention Seeking – behavior rooted at securing attention from others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      Seeking Access – behaves in ways in order to get a preferred item or participate in enjoyable activities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      Sensory Stimulation – behaves in specific ways because it feels good to them.   </a:t>
            </a:r>
          </a:p>
          <a:p>
            <a:endParaRPr lang="en-US" dirty="0"/>
          </a:p>
        </p:txBody>
      </p:sp>
      <p:sp>
        <p:nvSpPr>
          <p:cNvPr id="6" name="Slide Number Placeholder 5">
            <a:extLst>
              <a:ext uri="{FF2B5EF4-FFF2-40B4-BE49-F238E27FC236}">
                <a16:creationId xmlns:a16="http://schemas.microsoft.com/office/drawing/2014/main" id="{2EE65C92-5169-45F8-9CA8-22F18671EE3C}"/>
              </a:ext>
            </a:extLst>
          </p:cNvPr>
          <p:cNvSpPr>
            <a:spLocks noGrp="1"/>
          </p:cNvSpPr>
          <p:nvPr>
            <p:ph type="sldNum" sz="quarter" idx="12"/>
          </p:nvPr>
        </p:nvSpPr>
        <p:spPr/>
        <p:txBody>
          <a:bodyPr/>
          <a:lstStyle/>
          <a:p>
            <a:fld id="{2C18C1E5-FB55-42F5-BD6D-9CC153FCDBE6}" type="slidenum">
              <a:rPr lang="en-US" smtClean="0"/>
              <a:t>17</a:t>
            </a:fld>
            <a:endParaRPr lang="en-US" dirty="0"/>
          </a:p>
        </p:txBody>
      </p:sp>
    </p:spTree>
    <p:extLst>
      <p:ext uri="{BB962C8B-B14F-4D97-AF65-F5344CB8AC3E}">
        <p14:creationId xmlns:p14="http://schemas.microsoft.com/office/powerpoint/2010/main" val="568485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CB04D-E20D-4D23-AAB4-71A0666A2286}"/>
              </a:ext>
            </a:extLst>
          </p:cNvPr>
          <p:cNvSpPr>
            <a:spLocks noGrp="1"/>
          </p:cNvSpPr>
          <p:nvPr>
            <p:ph type="title"/>
          </p:nvPr>
        </p:nvSpPr>
        <p:spPr/>
        <p:txBody>
          <a:bodyPr/>
          <a:lstStyle/>
          <a:p>
            <a:pPr algn="ctr"/>
            <a:r>
              <a:rPr kumimoji="0" lang="en-US" sz="7200" b="0" i="0" u="none" strike="noStrike" kern="1200" cap="none" spc="0" normalizeH="0" baseline="0" noProof="0" dirty="0">
                <a:ln>
                  <a:noFill/>
                </a:ln>
                <a:solidFill>
                  <a:prstClr val="black"/>
                </a:solidFill>
                <a:effectLst/>
                <a:uLnTx/>
                <a:uFillTx/>
                <a:latin typeface="The Serif Hand Black"/>
                <a:ea typeface="+mj-ea"/>
                <a:cs typeface="+mj-cs"/>
              </a:rPr>
              <a:t>Recovery</a:t>
            </a:r>
            <a:endParaRPr lang="en-US" dirty="0"/>
          </a:p>
        </p:txBody>
      </p:sp>
      <p:sp>
        <p:nvSpPr>
          <p:cNvPr id="3" name="Content Placeholder 2">
            <a:extLst>
              <a:ext uri="{FF2B5EF4-FFF2-40B4-BE49-F238E27FC236}">
                <a16:creationId xmlns:a16="http://schemas.microsoft.com/office/drawing/2014/main" id="{08CEF675-8F0F-405B-B3C7-75E7BE30602B}"/>
              </a:ext>
            </a:extLst>
          </p:cNvPr>
          <p:cNvSpPr>
            <a:spLocks noGrp="1"/>
          </p:cNvSpPr>
          <p:nvPr>
            <p:ph idx="1"/>
          </p:nvPr>
        </p:nvSpPr>
        <p:spPr/>
        <p:txBody>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he Hand Black"/>
                <a:ea typeface="+mn-ea"/>
                <a:cs typeface="+mn-cs"/>
              </a:rPr>
              <a:t>SAMHSA defines recovery as “a process of change through which individuals improve their health and wellness, live a self-directed life, and strive to reach their full potential”. </a:t>
            </a:r>
            <a:r>
              <a:rPr kumimoji="0" lang="en-US" sz="2800" b="0" i="0" u="none" strike="noStrike" kern="1200" cap="none" spc="0" normalizeH="0" baseline="30000" noProof="0" dirty="0">
                <a:ln>
                  <a:noFill/>
                </a:ln>
                <a:solidFill>
                  <a:prstClr val="black"/>
                </a:solidFill>
                <a:effectLst/>
                <a:uLnTx/>
                <a:uFillTx/>
                <a:latin typeface="The Hand Black"/>
                <a:ea typeface="+mn-ea"/>
                <a:cs typeface="+mn-cs"/>
              </a:rPr>
              <a:t>6</a:t>
            </a:r>
            <a:endParaRPr kumimoji="0" lang="en-US" sz="2800" b="0" i="0" u="none" strike="noStrike" kern="1200" cap="none" spc="0" normalizeH="0" baseline="0" noProof="0" dirty="0">
              <a:ln>
                <a:noFill/>
              </a:ln>
              <a:solidFill>
                <a:prstClr val="black"/>
              </a:solidFill>
              <a:effectLst/>
              <a:uLnTx/>
              <a:uFillTx/>
              <a:latin typeface="The Hand Black"/>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he Hand Black"/>
                <a:ea typeface="+mn-ea"/>
                <a:cs typeface="+mn-cs"/>
              </a:rPr>
              <a:t>Individuals struggling with substance use, as well as those seeking to make positive changes, often lack critical insight into the nature of their problems, knowledge deficits exist related to the causes and conditions surrounding their problems, as well as struggle to see the obvious that may be so apparent to others.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he Hand Black"/>
                <a:ea typeface="+mn-ea"/>
                <a:cs typeface="+mn-cs"/>
              </a:rPr>
              <a:t>The concept of recovery is simply not a black and white construct in which there is a “one size fits all” solution. People are unique and upon unpacking their personal story we generally find their behavior, however undesirable, makes sense. Prevalence of trauma among substance use and mental health is alarming.  </a:t>
            </a:r>
          </a:p>
          <a:p>
            <a:endParaRPr lang="en-US" dirty="0"/>
          </a:p>
        </p:txBody>
      </p:sp>
      <p:sp>
        <p:nvSpPr>
          <p:cNvPr id="6" name="Slide Number Placeholder 5">
            <a:extLst>
              <a:ext uri="{FF2B5EF4-FFF2-40B4-BE49-F238E27FC236}">
                <a16:creationId xmlns:a16="http://schemas.microsoft.com/office/drawing/2014/main" id="{E8E2276D-121F-4AEA-9ED3-510CE4C2606D}"/>
              </a:ext>
            </a:extLst>
          </p:cNvPr>
          <p:cNvSpPr>
            <a:spLocks noGrp="1"/>
          </p:cNvSpPr>
          <p:nvPr>
            <p:ph type="sldNum" sz="quarter" idx="12"/>
          </p:nvPr>
        </p:nvSpPr>
        <p:spPr/>
        <p:txBody>
          <a:bodyPr/>
          <a:lstStyle/>
          <a:p>
            <a:fld id="{2C18C1E5-FB55-42F5-BD6D-9CC153FCDBE6}" type="slidenum">
              <a:rPr lang="en-US" smtClean="0"/>
              <a:t>18</a:t>
            </a:fld>
            <a:endParaRPr lang="en-US" dirty="0"/>
          </a:p>
        </p:txBody>
      </p:sp>
    </p:spTree>
    <p:extLst>
      <p:ext uri="{BB962C8B-B14F-4D97-AF65-F5344CB8AC3E}">
        <p14:creationId xmlns:p14="http://schemas.microsoft.com/office/powerpoint/2010/main" val="4069847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EB19B-E7E0-4263-88D2-DC1673902CBA}"/>
              </a:ext>
            </a:extLst>
          </p:cNvPr>
          <p:cNvSpPr>
            <a:spLocks noGrp="1"/>
          </p:cNvSpPr>
          <p:nvPr>
            <p:ph type="title"/>
          </p:nvPr>
        </p:nvSpPr>
        <p:spPr>
          <a:xfrm>
            <a:off x="2066544" y="1911096"/>
            <a:ext cx="8055864" cy="1927126"/>
          </a:xfrm>
        </p:spPr>
        <p:txBody>
          <a:bodyPr/>
          <a:lstStyle/>
          <a:p>
            <a:r>
              <a:rPr lang="en-US" dirty="0"/>
              <a:t>Section 4  </a:t>
            </a:r>
          </a:p>
        </p:txBody>
      </p:sp>
      <p:sp>
        <p:nvSpPr>
          <p:cNvPr id="3" name="Text Placeholder 2">
            <a:extLst>
              <a:ext uri="{FF2B5EF4-FFF2-40B4-BE49-F238E27FC236}">
                <a16:creationId xmlns:a16="http://schemas.microsoft.com/office/drawing/2014/main" id="{90A8B09C-8871-44D8-87B8-4E230292351A}"/>
              </a:ext>
            </a:extLst>
          </p:cNvPr>
          <p:cNvSpPr>
            <a:spLocks noGrp="1"/>
          </p:cNvSpPr>
          <p:nvPr>
            <p:ph type="body" sz="quarter" idx="13"/>
          </p:nvPr>
        </p:nvSpPr>
        <p:spPr/>
        <p:txBody>
          <a:bodyPr>
            <a:normAutofit/>
          </a:bodyPr>
          <a:lstStyle/>
          <a:p>
            <a:r>
              <a:rPr lang="en-US" sz="4800" dirty="0"/>
              <a:t>Workforce Challenges   </a:t>
            </a:r>
          </a:p>
        </p:txBody>
      </p:sp>
    </p:spTree>
    <p:extLst>
      <p:ext uri="{BB962C8B-B14F-4D97-AF65-F5344CB8AC3E}">
        <p14:creationId xmlns:p14="http://schemas.microsoft.com/office/powerpoint/2010/main" val="2274301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4A1D1-DD07-4DD2-A527-4B1F52D6AB7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17E8896-AA49-4FBF-8BB1-9480E622D5AF}"/>
              </a:ext>
            </a:extLst>
          </p:cNvPr>
          <p:cNvSpPr>
            <a:spLocks noGrp="1"/>
          </p:cNvSpPr>
          <p:nvPr>
            <p:ph idx="1"/>
          </p:nvPr>
        </p:nvSpPr>
        <p:spPr>
          <a:xfrm>
            <a:off x="6364224" y="1072444"/>
            <a:ext cx="4992624" cy="5145476"/>
          </a:xfrm>
        </p:spPr>
        <p:txBody>
          <a:bodyPr/>
          <a:lstStyle/>
          <a:p>
            <a:pPr lvl="0"/>
            <a:r>
              <a:rPr lang="en-US" dirty="0"/>
              <a:t>Section 1 – Scope of Problem </a:t>
            </a:r>
          </a:p>
          <a:p>
            <a:pPr lvl="0"/>
            <a:r>
              <a:rPr lang="en-US" dirty="0"/>
              <a:t>Section 2 - Stigma</a:t>
            </a:r>
          </a:p>
          <a:p>
            <a:pPr lvl="0"/>
            <a:r>
              <a:rPr lang="en-US" dirty="0"/>
              <a:t>Section 3 – Substance Use/Recovery</a:t>
            </a:r>
          </a:p>
          <a:p>
            <a:pPr lvl="0"/>
            <a:r>
              <a:rPr lang="en-US" dirty="0"/>
              <a:t>Section 4 – Workforce Challenges </a:t>
            </a:r>
          </a:p>
        </p:txBody>
      </p:sp>
      <p:sp>
        <p:nvSpPr>
          <p:cNvPr id="5" name="Footer Placeholder 4">
            <a:extLst>
              <a:ext uri="{FF2B5EF4-FFF2-40B4-BE49-F238E27FC236}">
                <a16:creationId xmlns:a16="http://schemas.microsoft.com/office/drawing/2014/main" id="{13E18432-CFA9-4F2E-902D-95B380693D0C}"/>
              </a:ext>
            </a:extLst>
          </p:cNvPr>
          <p:cNvSpPr>
            <a:spLocks noGrp="1"/>
          </p:cNvSpPr>
          <p:nvPr>
            <p:ph type="ftr" sz="quarter" idx="11"/>
          </p:nvPr>
        </p:nvSpPr>
        <p:spPr/>
        <p:txBody>
          <a:bodyPr/>
          <a:lstStyle/>
          <a:p>
            <a:r>
              <a:rPr lang="en-US" dirty="0"/>
              <a:t>Substance Use Disorders &amp; How Employment Helps </a:t>
            </a:r>
          </a:p>
        </p:txBody>
      </p:sp>
      <p:sp>
        <p:nvSpPr>
          <p:cNvPr id="6" name="Slide Number Placeholder 5">
            <a:extLst>
              <a:ext uri="{FF2B5EF4-FFF2-40B4-BE49-F238E27FC236}">
                <a16:creationId xmlns:a16="http://schemas.microsoft.com/office/drawing/2014/main" id="{082C8496-0D63-4559-BFA5-683F5780142B}"/>
              </a:ext>
            </a:extLst>
          </p:cNvPr>
          <p:cNvSpPr>
            <a:spLocks noGrp="1"/>
          </p:cNvSpPr>
          <p:nvPr>
            <p:ph type="sldNum" sz="quarter" idx="12"/>
          </p:nvPr>
        </p:nvSpPr>
        <p:spPr/>
        <p:txBody>
          <a:bodyPr/>
          <a:lstStyle/>
          <a:p>
            <a:fld id="{2C18C1E5-FB55-42F5-BD6D-9CC153FCDBE6}" type="slidenum">
              <a:rPr lang="en-US" smtClean="0"/>
              <a:pPr/>
              <a:t>2</a:t>
            </a:fld>
            <a:endParaRPr lang="en-US" dirty="0"/>
          </a:p>
        </p:txBody>
      </p:sp>
    </p:spTree>
    <p:extLst>
      <p:ext uri="{BB962C8B-B14F-4D97-AF65-F5344CB8AC3E}">
        <p14:creationId xmlns:p14="http://schemas.microsoft.com/office/powerpoint/2010/main" val="2442842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0EB01-D1F8-4483-B7D1-564640884A06}"/>
              </a:ext>
            </a:extLst>
          </p:cNvPr>
          <p:cNvSpPr>
            <a:spLocks noGrp="1"/>
          </p:cNvSpPr>
          <p:nvPr>
            <p:ph type="title"/>
          </p:nvPr>
        </p:nvSpPr>
        <p:spPr/>
        <p:txBody>
          <a:bodyPr/>
          <a:lstStyle/>
          <a:p>
            <a:pPr algn="ctr"/>
            <a:r>
              <a:rPr kumimoji="0" lang="en-US" sz="7200" b="0" i="0" u="none" strike="noStrike" kern="1200" cap="none" spc="0" normalizeH="0" baseline="0" noProof="0" dirty="0">
                <a:ln>
                  <a:noFill/>
                </a:ln>
                <a:solidFill>
                  <a:prstClr val="black"/>
                </a:solidFill>
                <a:effectLst/>
                <a:uLnTx/>
                <a:uFillTx/>
                <a:latin typeface="The Serif Hand Black"/>
                <a:ea typeface="+mj-ea"/>
                <a:cs typeface="+mj-cs"/>
              </a:rPr>
              <a:t>What Not to Do</a:t>
            </a:r>
            <a:endParaRPr lang="en-US" dirty="0"/>
          </a:p>
        </p:txBody>
      </p:sp>
      <p:sp>
        <p:nvSpPr>
          <p:cNvPr id="3" name="Content Placeholder 2">
            <a:extLst>
              <a:ext uri="{FF2B5EF4-FFF2-40B4-BE49-F238E27FC236}">
                <a16:creationId xmlns:a16="http://schemas.microsoft.com/office/drawing/2014/main" id="{3987E56F-E02E-4B68-BC12-48E72E761479}"/>
              </a:ext>
            </a:extLst>
          </p:cNvPr>
          <p:cNvSpPr>
            <a:spLocks noGrp="1"/>
          </p:cNvSpPr>
          <p:nvPr>
            <p:ph idx="1"/>
          </p:nvPr>
        </p:nvSpPr>
        <p:spPr>
          <a:xfrm>
            <a:off x="838200" y="2173356"/>
            <a:ext cx="10515600" cy="4007987"/>
          </a:xfrm>
        </p:spPr>
        <p:txBody>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Rigid Policies, extreme reactions, and harmful labeling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Making assumptions is an ineffective means of trying to access the truth of a situation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Shaming does not work. Criticism and harsh judgement do not motivate change but actually intensify substance use issues.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Avoid isolating, excluding, or putting individuals in situations that stigma is reinforced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Do not treat them as less than, throw substance use problems in their face, or interact with them in an obviously different manner after learning of substance use issues.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Oversimplified solutions and placing unrealistic demands on the struggling individual </a:t>
            </a:r>
          </a:p>
          <a:p>
            <a:endParaRPr lang="en-US" dirty="0"/>
          </a:p>
        </p:txBody>
      </p:sp>
      <p:sp>
        <p:nvSpPr>
          <p:cNvPr id="6" name="Slide Number Placeholder 5">
            <a:extLst>
              <a:ext uri="{FF2B5EF4-FFF2-40B4-BE49-F238E27FC236}">
                <a16:creationId xmlns:a16="http://schemas.microsoft.com/office/drawing/2014/main" id="{DE280E03-5A6C-4427-BBBB-03C9E15AFFD2}"/>
              </a:ext>
            </a:extLst>
          </p:cNvPr>
          <p:cNvSpPr>
            <a:spLocks noGrp="1"/>
          </p:cNvSpPr>
          <p:nvPr>
            <p:ph type="sldNum" sz="quarter" idx="12"/>
          </p:nvPr>
        </p:nvSpPr>
        <p:spPr/>
        <p:txBody>
          <a:bodyPr/>
          <a:lstStyle/>
          <a:p>
            <a:fld id="{2C18C1E5-FB55-42F5-BD6D-9CC153FCDBE6}" type="slidenum">
              <a:rPr lang="en-US" smtClean="0"/>
              <a:t>20</a:t>
            </a:fld>
            <a:endParaRPr lang="en-US" dirty="0"/>
          </a:p>
        </p:txBody>
      </p:sp>
    </p:spTree>
    <p:extLst>
      <p:ext uri="{BB962C8B-B14F-4D97-AF65-F5344CB8AC3E}">
        <p14:creationId xmlns:p14="http://schemas.microsoft.com/office/powerpoint/2010/main" val="3719540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C079-2DED-498E-A98B-9BCDDD1726B8}"/>
              </a:ext>
            </a:extLst>
          </p:cNvPr>
          <p:cNvSpPr>
            <a:spLocks noGrp="1"/>
          </p:cNvSpPr>
          <p:nvPr>
            <p:ph type="title"/>
          </p:nvPr>
        </p:nvSpPr>
        <p:spPr/>
        <p:txBody>
          <a:bodyPr/>
          <a:lstStyle/>
          <a:p>
            <a:pPr algn="ctr"/>
            <a:r>
              <a:rPr kumimoji="0" lang="en-US" sz="7200" b="0" i="0" u="none" strike="noStrike" kern="1200" cap="none" spc="0" normalizeH="0" baseline="0" noProof="0" dirty="0">
                <a:ln>
                  <a:noFill/>
                </a:ln>
                <a:solidFill>
                  <a:prstClr val="black"/>
                </a:solidFill>
                <a:effectLst/>
                <a:uLnTx/>
                <a:uFillTx/>
                <a:latin typeface="The Serif Hand Black"/>
                <a:ea typeface="+mj-ea"/>
                <a:cs typeface="+mj-cs"/>
              </a:rPr>
              <a:t>What to do </a:t>
            </a:r>
            <a:endParaRPr lang="en-US" dirty="0"/>
          </a:p>
        </p:txBody>
      </p:sp>
      <p:sp>
        <p:nvSpPr>
          <p:cNvPr id="3" name="Content Placeholder 2">
            <a:extLst>
              <a:ext uri="{FF2B5EF4-FFF2-40B4-BE49-F238E27FC236}">
                <a16:creationId xmlns:a16="http://schemas.microsoft.com/office/drawing/2014/main" id="{B3472456-FEFB-41BA-8BB3-ECA46085D01C}"/>
              </a:ext>
            </a:extLst>
          </p:cNvPr>
          <p:cNvSpPr>
            <a:spLocks noGrp="1"/>
          </p:cNvSpPr>
          <p:nvPr>
            <p:ph idx="1"/>
          </p:nvPr>
        </p:nvSpPr>
        <p:spPr>
          <a:xfrm>
            <a:off x="838200" y="1881808"/>
            <a:ext cx="10515600" cy="4976191"/>
          </a:xfrm>
        </p:spPr>
        <p:txBody>
          <a:bodyPr>
            <a:normAutofit lnSpcReduction="10000"/>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See beyond the problem and keep the person in front of you. Holistic perspective/approach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Seek to explore and understand existing factors surrounding substance use. Substance use always serves a functional purpose in user’s lives. Identifying functions allows for effective intervention planning that can decrease problem behaviors and increase appropriate behaviors.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Acknowledge the unique needs of the individual – educational, skill development, support, time, etc.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Recognize and utilize the ripple effect principle previously discussed – positive change in one area of life impacts other important areas. Change is an ongoing process and always involves a series of progress/setbacks. Utilize mishaps as necessary platforms for learning.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 Be mindful that recovery looks different for everyone, and the fundamental goal is improved functioning. Although abstinence may be ideal there can be progress related to goal attainment and functional improvement without the cessation of substance use. </a:t>
            </a:r>
          </a:p>
          <a:p>
            <a:endParaRPr lang="en-US" dirty="0"/>
          </a:p>
        </p:txBody>
      </p:sp>
      <p:sp>
        <p:nvSpPr>
          <p:cNvPr id="6" name="Slide Number Placeholder 5">
            <a:extLst>
              <a:ext uri="{FF2B5EF4-FFF2-40B4-BE49-F238E27FC236}">
                <a16:creationId xmlns:a16="http://schemas.microsoft.com/office/drawing/2014/main" id="{47B26464-A764-4D86-BD30-3D548EFD9251}"/>
              </a:ext>
            </a:extLst>
          </p:cNvPr>
          <p:cNvSpPr>
            <a:spLocks noGrp="1"/>
          </p:cNvSpPr>
          <p:nvPr>
            <p:ph type="sldNum" sz="quarter" idx="12"/>
          </p:nvPr>
        </p:nvSpPr>
        <p:spPr/>
        <p:txBody>
          <a:bodyPr/>
          <a:lstStyle/>
          <a:p>
            <a:fld id="{2C18C1E5-FB55-42F5-BD6D-9CC153FCDBE6}" type="slidenum">
              <a:rPr lang="en-US" smtClean="0"/>
              <a:t>21</a:t>
            </a:fld>
            <a:endParaRPr lang="en-US" dirty="0"/>
          </a:p>
        </p:txBody>
      </p:sp>
    </p:spTree>
    <p:extLst>
      <p:ext uri="{BB962C8B-B14F-4D97-AF65-F5344CB8AC3E}">
        <p14:creationId xmlns:p14="http://schemas.microsoft.com/office/powerpoint/2010/main" val="3223874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8858A-55E1-470B-AF1C-BC905284CC8D}"/>
              </a:ext>
            </a:extLst>
          </p:cNvPr>
          <p:cNvSpPr>
            <a:spLocks noGrp="1"/>
          </p:cNvSpPr>
          <p:nvPr>
            <p:ph type="title"/>
          </p:nvPr>
        </p:nvSpPr>
        <p:spPr/>
        <p:txBody>
          <a:bodyPr/>
          <a:lstStyle/>
          <a:p>
            <a:r>
              <a:rPr kumimoji="0" lang="en-US" sz="6500" b="0" i="0" u="none" strike="noStrike" kern="1200" cap="none" spc="0" normalizeH="0" baseline="0" noProof="0" dirty="0">
                <a:ln>
                  <a:noFill/>
                </a:ln>
                <a:solidFill>
                  <a:prstClr val="black"/>
                </a:solidFill>
                <a:effectLst/>
                <a:uLnTx/>
                <a:uFillTx/>
                <a:latin typeface="The Serif Hand Black"/>
                <a:ea typeface="+mj-ea"/>
                <a:cs typeface="+mj-cs"/>
              </a:rPr>
              <a:t>Employment Challenges for substance users </a:t>
            </a:r>
            <a:endParaRPr lang="en-US" dirty="0"/>
          </a:p>
        </p:txBody>
      </p:sp>
      <p:sp>
        <p:nvSpPr>
          <p:cNvPr id="3" name="Content Placeholder 2">
            <a:extLst>
              <a:ext uri="{FF2B5EF4-FFF2-40B4-BE49-F238E27FC236}">
                <a16:creationId xmlns:a16="http://schemas.microsoft.com/office/drawing/2014/main" id="{4141345D-5262-40D9-8E5A-022C83DEF95A}"/>
              </a:ext>
            </a:extLst>
          </p:cNvPr>
          <p:cNvSpPr>
            <a:spLocks noGrp="1"/>
          </p:cNvSpPr>
          <p:nvPr>
            <p:ph idx="1"/>
          </p:nvPr>
        </p:nvSpPr>
        <p:spPr>
          <a:xfrm>
            <a:off x="838200" y="2075688"/>
            <a:ext cx="10515600" cy="4280662"/>
          </a:xfrm>
        </p:spPr>
        <p:txBody>
          <a:bodyPr>
            <a:normAutofit lnSpcReduction="10000"/>
          </a:bodyPr>
          <a:lstStyle/>
          <a:p>
            <a:r>
              <a:rPr lang="en-US" dirty="0"/>
              <a:t>Need for developing critical knowledge and coping skills related to the underlying causes surrounding substance use. </a:t>
            </a:r>
          </a:p>
          <a:p>
            <a:r>
              <a:rPr lang="en-US" dirty="0"/>
              <a:t>At-risk history (developmental, familial employment, employment, criminal, loss of parental rights) </a:t>
            </a:r>
          </a:p>
          <a:p>
            <a:r>
              <a:rPr lang="en-US" dirty="0"/>
              <a:t>Unrealistic expectations and attitudes (toward job demands, personal competencies/capabilities, process of change, impulse control, delayed gratification, failure, etc.) </a:t>
            </a:r>
          </a:p>
          <a:p>
            <a:r>
              <a:rPr lang="en-US" dirty="0"/>
              <a:t>History of violence/abuse (domestic, physical, sexual, and psychological abuse) </a:t>
            </a:r>
          </a:p>
          <a:p>
            <a:r>
              <a:rPr lang="en-US" dirty="0"/>
              <a:t>Inadequate social supports (spousal, familial, peer group, community, institutional) </a:t>
            </a:r>
          </a:p>
          <a:p>
            <a:r>
              <a:rPr lang="en-US" dirty="0"/>
              <a:t>Biases/stigma in the workplace, unfavorable work environment, lack of supportive services, lack of knowledgeable professionals </a:t>
            </a:r>
          </a:p>
        </p:txBody>
      </p:sp>
      <p:sp>
        <p:nvSpPr>
          <p:cNvPr id="6" name="Slide Number Placeholder 5">
            <a:extLst>
              <a:ext uri="{FF2B5EF4-FFF2-40B4-BE49-F238E27FC236}">
                <a16:creationId xmlns:a16="http://schemas.microsoft.com/office/drawing/2014/main" id="{9F79F6FD-BAB6-4F1B-8A9E-F98F241B7AA0}"/>
              </a:ext>
            </a:extLst>
          </p:cNvPr>
          <p:cNvSpPr>
            <a:spLocks noGrp="1"/>
          </p:cNvSpPr>
          <p:nvPr>
            <p:ph type="sldNum" sz="quarter" idx="12"/>
          </p:nvPr>
        </p:nvSpPr>
        <p:spPr/>
        <p:txBody>
          <a:bodyPr/>
          <a:lstStyle/>
          <a:p>
            <a:fld id="{2C18C1E5-FB55-42F5-BD6D-9CC153FCDBE6}" type="slidenum">
              <a:rPr lang="en-US" smtClean="0"/>
              <a:t>22</a:t>
            </a:fld>
            <a:endParaRPr lang="en-US" dirty="0"/>
          </a:p>
        </p:txBody>
      </p:sp>
    </p:spTree>
    <p:extLst>
      <p:ext uri="{BB962C8B-B14F-4D97-AF65-F5344CB8AC3E}">
        <p14:creationId xmlns:p14="http://schemas.microsoft.com/office/powerpoint/2010/main" val="1531912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9591-2EE4-4477-8E15-81BD47DDE78D}"/>
              </a:ext>
            </a:extLst>
          </p:cNvPr>
          <p:cNvSpPr>
            <a:spLocks noGrp="1"/>
          </p:cNvSpPr>
          <p:nvPr>
            <p:ph type="title"/>
          </p:nvPr>
        </p:nvSpPr>
        <p:spPr/>
        <p:txBody>
          <a:bodyPr/>
          <a:lstStyle/>
          <a:p>
            <a:pPr algn="ctr"/>
            <a:r>
              <a:rPr kumimoji="0" lang="en-US" sz="7200" b="0" i="0" u="none" strike="noStrike" kern="1200" cap="none" spc="0" normalizeH="0" baseline="0" noProof="0" dirty="0">
                <a:ln>
                  <a:noFill/>
                </a:ln>
                <a:solidFill>
                  <a:prstClr val="black"/>
                </a:solidFill>
                <a:effectLst/>
                <a:uLnTx/>
                <a:uFillTx/>
                <a:latin typeface="The Serif Hand Black"/>
                <a:ea typeface="+mj-ea"/>
                <a:cs typeface="+mj-cs"/>
              </a:rPr>
              <a:t>How it Helps </a:t>
            </a:r>
            <a:endParaRPr lang="en-US" dirty="0"/>
          </a:p>
        </p:txBody>
      </p:sp>
      <p:sp>
        <p:nvSpPr>
          <p:cNvPr id="3" name="Content Placeholder 2">
            <a:extLst>
              <a:ext uri="{FF2B5EF4-FFF2-40B4-BE49-F238E27FC236}">
                <a16:creationId xmlns:a16="http://schemas.microsoft.com/office/drawing/2014/main" id="{82573B21-D84A-4F0F-AE62-F7589B91644D}"/>
              </a:ext>
            </a:extLst>
          </p:cNvPr>
          <p:cNvSpPr>
            <a:spLocks noGrp="1"/>
          </p:cNvSpPr>
          <p:nvPr>
            <p:ph idx="1"/>
          </p:nvPr>
        </p:nvSpPr>
        <p:spPr>
          <a:xfrm>
            <a:off x="838200" y="1842052"/>
            <a:ext cx="10515600" cy="4879423"/>
          </a:xfrm>
        </p:spPr>
        <p:txBody>
          <a:bodyPr>
            <a:normAutofit fontScale="55000" lnSpcReduction="20000"/>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4700" b="0" i="0" u="none" strike="noStrike" kern="1200" cap="none" spc="0" normalizeH="0" baseline="0" noProof="0" dirty="0">
                <a:ln>
                  <a:noFill/>
                </a:ln>
                <a:solidFill>
                  <a:prstClr val="black"/>
                </a:solidFill>
                <a:effectLst/>
                <a:uLnTx/>
                <a:uFillTx/>
                <a:latin typeface="The Hand Black"/>
                <a:ea typeface="+mn-ea"/>
                <a:cs typeface="+mn-cs"/>
              </a:rPr>
              <a:t>Employment is one of the most widely acknowledged social determinants of health and well-being among the general population. Non-material benefits such as structure, positive social relationships, sense of accomplishment, enhanced esteem, etc. </a:t>
            </a:r>
            <a:r>
              <a:rPr kumimoji="0" lang="en-US" sz="4700" b="0" i="0" u="none" strike="noStrike" kern="1200" cap="none" spc="0" normalizeH="0" baseline="30000" noProof="0" dirty="0">
                <a:ln>
                  <a:noFill/>
                </a:ln>
                <a:solidFill>
                  <a:prstClr val="black"/>
                </a:solidFill>
                <a:effectLst/>
                <a:uLnTx/>
                <a:uFillTx/>
                <a:latin typeface="The Hand Black"/>
                <a:ea typeface="+mn-ea"/>
                <a:cs typeface="+mn-cs"/>
              </a:rPr>
              <a:t>2</a:t>
            </a:r>
            <a:endParaRPr kumimoji="0" lang="en-US" sz="4700" b="0" i="0" u="none" strike="noStrike" kern="1200" cap="none" spc="0" normalizeH="0" baseline="0" noProof="0" dirty="0">
              <a:ln>
                <a:noFill/>
              </a:ln>
              <a:solidFill>
                <a:prstClr val="black"/>
              </a:solidFill>
              <a:effectLst/>
              <a:uLnTx/>
              <a:uFillTx/>
              <a:latin typeface="The Hand Black"/>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4700" b="0" i="0" u="none" strike="noStrike" kern="1200" cap="none" spc="0" normalizeH="0" baseline="0" noProof="0" dirty="0">
                <a:ln>
                  <a:noFill/>
                </a:ln>
                <a:solidFill>
                  <a:prstClr val="black"/>
                </a:solidFill>
                <a:effectLst/>
                <a:uLnTx/>
                <a:uFillTx/>
                <a:latin typeface="The Hand Black"/>
                <a:ea typeface="+mn-ea"/>
                <a:cs typeface="+mn-cs"/>
              </a:rPr>
              <a:t>Employment is reported as a top life priority by people in recovery. People often can and want to work regardless of where there are within the stages of change model. </a:t>
            </a:r>
            <a:r>
              <a:rPr kumimoji="0" lang="en-US" sz="4700" b="0" i="0" u="none" strike="noStrike" kern="1200" cap="none" spc="0" normalizeH="0" baseline="30000" noProof="0" dirty="0">
                <a:ln>
                  <a:noFill/>
                </a:ln>
                <a:solidFill>
                  <a:prstClr val="black"/>
                </a:solidFill>
                <a:effectLst/>
                <a:uLnTx/>
                <a:uFillTx/>
                <a:latin typeface="The Hand Black"/>
                <a:ea typeface="+mn-ea"/>
                <a:cs typeface="+mn-cs"/>
              </a:rPr>
              <a:t>6</a:t>
            </a:r>
            <a:endParaRPr kumimoji="0" lang="en-US" sz="4700" b="0" i="0" u="none" strike="noStrike" kern="1200" cap="none" spc="0" normalizeH="0" baseline="0" noProof="0" dirty="0">
              <a:ln>
                <a:noFill/>
              </a:ln>
              <a:solidFill>
                <a:prstClr val="black"/>
              </a:solidFill>
              <a:effectLst/>
              <a:uLnTx/>
              <a:uFillTx/>
              <a:latin typeface="The Hand Black"/>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4700" b="0" i="0" u="none" strike="noStrike" kern="1200" cap="none" spc="0" normalizeH="0" baseline="0" noProof="0" dirty="0">
                <a:ln>
                  <a:noFill/>
                </a:ln>
                <a:solidFill>
                  <a:prstClr val="black"/>
                </a:solidFill>
                <a:effectLst/>
                <a:uLnTx/>
                <a:uFillTx/>
                <a:latin typeface="The Hand Black"/>
                <a:ea typeface="+mn-ea"/>
                <a:cs typeface="+mn-cs"/>
              </a:rPr>
              <a:t>Employment is one of the best predictors of positive outcomes for individuals with SUD. Individuals who are employed compared to those unemployed are more likely to demonstrate – lower rates of recurrence, higher rates of abstinence, less criminal activity, improved quality of life, significantly more positive treatment outcomes. </a:t>
            </a:r>
            <a:r>
              <a:rPr kumimoji="0" lang="en-US" sz="4700" b="0" i="0" u="none" strike="noStrike" kern="1200" cap="none" spc="0" normalizeH="0" baseline="30000" noProof="0" dirty="0">
                <a:ln>
                  <a:noFill/>
                </a:ln>
                <a:solidFill>
                  <a:prstClr val="black"/>
                </a:solidFill>
                <a:effectLst/>
                <a:uLnTx/>
                <a:uFillTx/>
                <a:latin typeface="The Hand Black"/>
                <a:ea typeface="+mn-ea"/>
                <a:cs typeface="+mn-cs"/>
              </a:rPr>
              <a:t>6</a:t>
            </a:r>
            <a:endParaRPr kumimoji="0" lang="en-US" sz="4700" b="0" i="0" u="none" strike="noStrike" kern="1200" cap="none" spc="0" normalizeH="0" baseline="0" noProof="0" dirty="0">
              <a:ln>
                <a:noFill/>
              </a:ln>
              <a:solidFill>
                <a:prstClr val="black"/>
              </a:solidFill>
              <a:effectLst/>
              <a:uLnTx/>
              <a:uFillTx/>
              <a:latin typeface="The Hand Black"/>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4700" b="0" i="0" u="none" strike="noStrike" kern="1200" cap="none" spc="0" normalizeH="0" baseline="0" noProof="0" dirty="0">
                <a:ln>
                  <a:noFill/>
                </a:ln>
                <a:solidFill>
                  <a:prstClr val="black"/>
                </a:solidFill>
                <a:effectLst/>
                <a:uLnTx/>
                <a:uFillTx/>
                <a:latin typeface="The Hand Black"/>
                <a:ea typeface="+mn-ea"/>
                <a:cs typeface="+mn-cs"/>
              </a:rPr>
              <a:t>A high percentage of substance users have profound levels of untapped potential only unleashed by special people who see beyond the limitations of the struggler and comprehends that what stands in front of them is a real person who is capable of so much more than what they’ve become. Want to know what happens when we look beyond the problem, meaningfully connect with people struggling with substance use, and afford them needed access to sustainability???     </a:t>
            </a:r>
          </a:p>
          <a:p>
            <a:endParaRPr lang="en-US" dirty="0"/>
          </a:p>
        </p:txBody>
      </p:sp>
      <p:sp>
        <p:nvSpPr>
          <p:cNvPr id="6" name="Slide Number Placeholder 5">
            <a:extLst>
              <a:ext uri="{FF2B5EF4-FFF2-40B4-BE49-F238E27FC236}">
                <a16:creationId xmlns:a16="http://schemas.microsoft.com/office/drawing/2014/main" id="{6B3D9BB3-D3EA-4F31-81F6-3B25AEEEB988}"/>
              </a:ext>
            </a:extLst>
          </p:cNvPr>
          <p:cNvSpPr>
            <a:spLocks noGrp="1"/>
          </p:cNvSpPr>
          <p:nvPr>
            <p:ph type="sldNum" sz="quarter" idx="12"/>
          </p:nvPr>
        </p:nvSpPr>
        <p:spPr/>
        <p:txBody>
          <a:bodyPr/>
          <a:lstStyle/>
          <a:p>
            <a:fld id="{2C18C1E5-FB55-42F5-BD6D-9CC153FCDBE6}" type="slidenum">
              <a:rPr lang="en-US" smtClean="0"/>
              <a:t>23</a:t>
            </a:fld>
            <a:endParaRPr lang="en-US" dirty="0"/>
          </a:p>
        </p:txBody>
      </p:sp>
    </p:spTree>
    <p:extLst>
      <p:ext uri="{BB962C8B-B14F-4D97-AF65-F5344CB8AC3E}">
        <p14:creationId xmlns:p14="http://schemas.microsoft.com/office/powerpoint/2010/main" val="3278023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DC461-CF6D-418D-A251-C7E2AE8BD9E9}"/>
              </a:ext>
            </a:extLst>
          </p:cNvPr>
          <p:cNvSpPr>
            <a:spLocks noGrp="1"/>
          </p:cNvSpPr>
          <p:nvPr>
            <p:ph type="title"/>
          </p:nvPr>
        </p:nvSpPr>
        <p:spPr/>
        <p:txBody>
          <a:bodyPr/>
          <a:lstStyle/>
          <a:p>
            <a:r>
              <a:rPr lang="en-US" dirty="0"/>
              <a:t>Life Changing opportunity </a:t>
            </a:r>
          </a:p>
        </p:txBody>
      </p:sp>
      <p:sp>
        <p:nvSpPr>
          <p:cNvPr id="3" name="Content Placeholder 2">
            <a:extLst>
              <a:ext uri="{FF2B5EF4-FFF2-40B4-BE49-F238E27FC236}">
                <a16:creationId xmlns:a16="http://schemas.microsoft.com/office/drawing/2014/main" id="{527DA134-79CC-4985-A555-93AC2CDB3550}"/>
              </a:ext>
            </a:extLst>
          </p:cNvPr>
          <p:cNvSpPr>
            <a:spLocks noGrp="1"/>
          </p:cNvSpPr>
          <p:nvPr>
            <p:ph idx="1"/>
          </p:nvPr>
        </p:nvSpPr>
        <p:spPr>
          <a:xfrm>
            <a:off x="841248" y="2946400"/>
            <a:ext cx="10515600" cy="3234943"/>
          </a:xfrm>
        </p:spPr>
        <p:txBody>
          <a:bodyPr>
            <a:normAutofit/>
          </a:bodyPr>
          <a:lstStyle/>
          <a:p>
            <a:pPr marL="0" indent="0" algn="ctr">
              <a:buNone/>
            </a:pPr>
            <a:r>
              <a:rPr lang="en-US" sz="4000" i="1" dirty="0"/>
              <a:t>“Employment has helped me achieve financial goals but more importantly taught me how to interact with co-workers, taught me patience, and I am learning how to not act on impulse but to actually think things through before responding.”  </a:t>
            </a:r>
          </a:p>
        </p:txBody>
      </p:sp>
      <p:sp>
        <p:nvSpPr>
          <p:cNvPr id="6" name="Slide Number Placeholder 5">
            <a:extLst>
              <a:ext uri="{FF2B5EF4-FFF2-40B4-BE49-F238E27FC236}">
                <a16:creationId xmlns:a16="http://schemas.microsoft.com/office/drawing/2014/main" id="{E8EFE2C2-5172-4B1B-9123-AAE34AD59CA8}"/>
              </a:ext>
            </a:extLst>
          </p:cNvPr>
          <p:cNvSpPr>
            <a:spLocks noGrp="1"/>
          </p:cNvSpPr>
          <p:nvPr>
            <p:ph type="sldNum" sz="quarter" idx="12"/>
          </p:nvPr>
        </p:nvSpPr>
        <p:spPr/>
        <p:txBody>
          <a:bodyPr/>
          <a:lstStyle/>
          <a:p>
            <a:fld id="{2C18C1E5-FB55-42F5-BD6D-9CC153FCDBE6}" type="slidenum">
              <a:rPr lang="en-US" smtClean="0"/>
              <a:pPr/>
              <a:t>24</a:t>
            </a:fld>
            <a:endParaRPr lang="en-US" dirty="0"/>
          </a:p>
        </p:txBody>
      </p:sp>
    </p:spTree>
    <p:extLst>
      <p:ext uri="{BB962C8B-B14F-4D97-AF65-F5344CB8AC3E}">
        <p14:creationId xmlns:p14="http://schemas.microsoft.com/office/powerpoint/2010/main" val="3201566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4559-D68D-4C12-940F-6D14600F5500}"/>
              </a:ext>
            </a:extLst>
          </p:cNvPr>
          <p:cNvSpPr>
            <a:spLocks noGrp="1"/>
          </p:cNvSpPr>
          <p:nvPr>
            <p:ph type="title"/>
          </p:nvPr>
        </p:nvSpPr>
        <p:spPr/>
        <p:txBody>
          <a:bodyPr/>
          <a:lstStyle/>
          <a:p>
            <a:pPr algn="ctr"/>
            <a:r>
              <a:rPr kumimoji="0" lang="en-US" sz="7200" b="0" i="0" u="none" strike="noStrike" kern="1200" cap="none" spc="0" normalizeH="0" baseline="0" noProof="0" dirty="0">
                <a:ln>
                  <a:noFill/>
                </a:ln>
                <a:solidFill>
                  <a:prstClr val="black"/>
                </a:solidFill>
                <a:effectLst/>
                <a:uLnTx/>
                <a:uFillTx/>
                <a:latin typeface="The Serif Hand Black"/>
                <a:ea typeface="+mj-ea"/>
                <a:cs typeface="+mj-cs"/>
              </a:rPr>
              <a:t>Recommendations</a:t>
            </a:r>
            <a:endParaRPr lang="en-US" dirty="0"/>
          </a:p>
        </p:txBody>
      </p:sp>
      <p:sp>
        <p:nvSpPr>
          <p:cNvPr id="3" name="Content Placeholder 2">
            <a:extLst>
              <a:ext uri="{FF2B5EF4-FFF2-40B4-BE49-F238E27FC236}">
                <a16:creationId xmlns:a16="http://schemas.microsoft.com/office/drawing/2014/main" id="{54DF7B8C-2862-460A-B026-91DE64CAC068}"/>
              </a:ext>
            </a:extLst>
          </p:cNvPr>
          <p:cNvSpPr>
            <a:spLocks noGrp="1"/>
          </p:cNvSpPr>
          <p:nvPr>
            <p:ph idx="1"/>
          </p:nvPr>
        </p:nvSpPr>
        <p:spPr>
          <a:xfrm>
            <a:off x="838200" y="2075688"/>
            <a:ext cx="10515600" cy="4280662"/>
          </a:xfrm>
        </p:spPr>
        <p:txBody>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he Hand Black"/>
                <a:ea typeface="+mn-ea"/>
                <a:cs typeface="+mn-cs"/>
              </a:rPr>
              <a:t>Explore SAMHSA (Preparing Your Workplace), Society For Human Resource (Employing and Managing Persons with Addictions), Boston Medical Center (Employer Resource Library)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he Hand Black"/>
                <a:ea typeface="+mn-ea"/>
                <a:cs typeface="+mn-cs"/>
              </a:rPr>
              <a:t>Research Employment Interventions – Individual Placement and Support (IPS), Customized Employment Supports (CES), Therapeutic Workplace (TW), and Community Restitution Apprentice-Focused Training (CRAFT)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he Hand Black"/>
                <a:ea typeface="+mn-ea"/>
                <a:cs typeface="+mn-cs"/>
              </a:rPr>
              <a:t>Ensure familiarity with Motivational Interviewing, Harm Reduction, and existing resources related to support for substance use disorders.</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he Hand Black"/>
                <a:ea typeface="+mn-ea"/>
                <a:cs typeface="+mn-cs"/>
              </a:rPr>
              <a:t>Create healthy dialogues among leadership related to enhancing the workplace environment towards a more supportive system. </a:t>
            </a:r>
          </a:p>
          <a:p>
            <a:endParaRPr lang="en-US" dirty="0"/>
          </a:p>
        </p:txBody>
      </p:sp>
      <p:sp>
        <p:nvSpPr>
          <p:cNvPr id="6" name="Slide Number Placeholder 5">
            <a:extLst>
              <a:ext uri="{FF2B5EF4-FFF2-40B4-BE49-F238E27FC236}">
                <a16:creationId xmlns:a16="http://schemas.microsoft.com/office/drawing/2014/main" id="{65357145-4051-470A-9C4F-1852D1061CAE}"/>
              </a:ext>
            </a:extLst>
          </p:cNvPr>
          <p:cNvSpPr>
            <a:spLocks noGrp="1"/>
          </p:cNvSpPr>
          <p:nvPr>
            <p:ph type="sldNum" sz="quarter" idx="12"/>
          </p:nvPr>
        </p:nvSpPr>
        <p:spPr/>
        <p:txBody>
          <a:bodyPr/>
          <a:lstStyle/>
          <a:p>
            <a:fld id="{2C18C1E5-FB55-42F5-BD6D-9CC153FCDBE6}" type="slidenum">
              <a:rPr lang="en-US" smtClean="0"/>
              <a:t>25</a:t>
            </a:fld>
            <a:endParaRPr lang="en-US" dirty="0"/>
          </a:p>
        </p:txBody>
      </p:sp>
    </p:spTree>
    <p:extLst>
      <p:ext uri="{BB962C8B-B14F-4D97-AF65-F5344CB8AC3E}">
        <p14:creationId xmlns:p14="http://schemas.microsoft.com/office/powerpoint/2010/main" val="2679557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D60E-63DB-4366-8EA7-BD04B4A7B070}"/>
              </a:ext>
            </a:extLst>
          </p:cNvPr>
          <p:cNvSpPr>
            <a:spLocks noGrp="1"/>
          </p:cNvSpPr>
          <p:nvPr>
            <p:ph type="title"/>
          </p:nvPr>
        </p:nvSpPr>
        <p:spPr/>
        <p:txBody>
          <a:bodyPr/>
          <a:lstStyle/>
          <a:p>
            <a:pPr algn="ctr"/>
            <a:r>
              <a:rPr lang="en-US" sz="6600" dirty="0"/>
              <a:t>References</a:t>
            </a:r>
            <a:r>
              <a:rPr lang="en-US" dirty="0"/>
              <a:t> </a:t>
            </a:r>
          </a:p>
        </p:txBody>
      </p:sp>
      <p:sp>
        <p:nvSpPr>
          <p:cNvPr id="3" name="Content Placeholder 2">
            <a:extLst>
              <a:ext uri="{FF2B5EF4-FFF2-40B4-BE49-F238E27FC236}">
                <a16:creationId xmlns:a16="http://schemas.microsoft.com/office/drawing/2014/main" id="{BEAABB80-EAF8-4E0D-880B-CAC7A7C0AC02}"/>
              </a:ext>
            </a:extLst>
          </p:cNvPr>
          <p:cNvSpPr>
            <a:spLocks noGrp="1"/>
          </p:cNvSpPr>
          <p:nvPr>
            <p:ph idx="1"/>
          </p:nvPr>
        </p:nvSpPr>
        <p:spPr>
          <a:xfrm>
            <a:off x="838200" y="2075687"/>
            <a:ext cx="10515600" cy="4539601"/>
          </a:xfrm>
        </p:spPr>
        <p:txBody>
          <a:bodyPr>
            <a:normAutofit/>
          </a:bodyPr>
          <a:lstStyle/>
          <a:p>
            <a:pPr marL="0" indent="0">
              <a:buNone/>
            </a:pPr>
            <a:r>
              <a:rPr lang="en-US" sz="2600" dirty="0">
                <a:effectLst/>
              </a:rPr>
              <a:t>1)</a:t>
            </a:r>
            <a:r>
              <a:rPr lang="en-US" sz="2600" i="1" dirty="0">
                <a:effectLst/>
              </a:rPr>
              <a:t> 2019 National Survey of Drug Use and Health (NSDUH) Releases</a:t>
            </a:r>
            <a:r>
              <a:rPr lang="en-US" sz="2600" dirty="0">
                <a:effectLst/>
              </a:rPr>
              <a:t>. SAMHSA.gov. (2020, September). https://www.samhsa.gov/data/release/2019-national-survey-drug-use-and-health-nsduh-releases. </a:t>
            </a:r>
          </a:p>
          <a:p>
            <a:pPr marL="0" indent="0">
              <a:buNone/>
            </a:pPr>
            <a:r>
              <a:rPr lang="en-US" sz="2600" dirty="0"/>
              <a:t>2) </a:t>
            </a:r>
            <a:r>
              <a:rPr lang="en-US" sz="2600" dirty="0" err="1">
                <a:effectLst/>
              </a:rPr>
              <a:t>Magura</a:t>
            </a:r>
            <a:r>
              <a:rPr lang="en-US" sz="2600" dirty="0">
                <a:effectLst/>
              </a:rPr>
              <a:t>, S., &amp; Marshall, T. (2020). </a:t>
            </a:r>
            <a:r>
              <a:rPr lang="en-US" sz="2600" i="1" dirty="0">
                <a:effectLst/>
              </a:rPr>
              <a:t>The effectiveness of interventions intended to improve employment outcomes for persons with substance use disorder: An updated systematic review</a:t>
            </a:r>
            <a:r>
              <a:rPr lang="en-US" sz="2600" dirty="0">
                <a:effectLst/>
              </a:rPr>
              <a:t>. Taylor &amp; Francis. https://www.tandfonline.com/doi/full/10.1080/10826084.2020.1797810. </a:t>
            </a:r>
          </a:p>
          <a:p>
            <a:pPr marL="0" indent="0">
              <a:buNone/>
            </a:pPr>
            <a:r>
              <a:rPr lang="en-US" sz="2600" dirty="0"/>
              <a:t>3</a:t>
            </a:r>
            <a:r>
              <a:rPr lang="en-US" sz="2600" dirty="0">
                <a:effectLst/>
              </a:rPr>
              <a:t>) Richardson, L., &amp; Epp, S. (2016). Substance use disorders, employment and the return to work. </a:t>
            </a:r>
            <a:r>
              <a:rPr lang="en-US" sz="2600" i="1" dirty="0">
                <a:effectLst/>
              </a:rPr>
              <a:t>Handbooks in Health, Work, and Disability</a:t>
            </a:r>
            <a:r>
              <a:rPr lang="en-US" sz="2600" dirty="0">
                <a:effectLst/>
              </a:rPr>
              <a:t>, 667–692. https://doi.org/10.1007/978-1-4899-7627-7_36 </a:t>
            </a:r>
          </a:p>
          <a:p>
            <a:pPr marL="0" indent="0">
              <a:buNone/>
            </a:pPr>
            <a:r>
              <a:rPr lang="en-US" sz="2600" dirty="0"/>
              <a:t>4</a:t>
            </a:r>
            <a:r>
              <a:rPr lang="en-US" sz="2600" dirty="0">
                <a:effectLst/>
              </a:rPr>
              <a:t>) Roche, A., </a:t>
            </a:r>
            <a:r>
              <a:rPr lang="en-US" sz="2600" dirty="0" err="1">
                <a:effectLst/>
              </a:rPr>
              <a:t>Kostadinov</a:t>
            </a:r>
            <a:r>
              <a:rPr lang="en-US" sz="2600" dirty="0">
                <a:effectLst/>
              </a:rPr>
              <a:t>, V., &amp; </a:t>
            </a:r>
            <a:r>
              <a:rPr lang="en-US" sz="2600" dirty="0" err="1">
                <a:effectLst/>
              </a:rPr>
              <a:t>Pidd</a:t>
            </a:r>
            <a:r>
              <a:rPr lang="en-US" sz="2600" dirty="0">
                <a:effectLst/>
              </a:rPr>
              <a:t>, K. (2019). The stigma of addiction in the workplace. </a:t>
            </a:r>
            <a:r>
              <a:rPr lang="en-US" sz="2600" i="1" dirty="0">
                <a:effectLst/>
              </a:rPr>
              <a:t>The Stigma of Addiction</a:t>
            </a:r>
            <a:r>
              <a:rPr lang="en-US" sz="2600" dirty="0">
                <a:effectLst/>
              </a:rPr>
              <a:t>, 167–199. https://doi.org/10.1007/978-3-030-02580-9_10 </a:t>
            </a:r>
          </a:p>
          <a:p>
            <a:pPr marL="0" indent="0">
              <a:buNone/>
            </a:pPr>
            <a:endParaRPr lang="en-US" dirty="0"/>
          </a:p>
        </p:txBody>
      </p:sp>
      <p:sp>
        <p:nvSpPr>
          <p:cNvPr id="6" name="Slide Number Placeholder 5">
            <a:extLst>
              <a:ext uri="{FF2B5EF4-FFF2-40B4-BE49-F238E27FC236}">
                <a16:creationId xmlns:a16="http://schemas.microsoft.com/office/drawing/2014/main" id="{2EB03132-2DED-4A33-A89A-B55C752A4405}"/>
              </a:ext>
            </a:extLst>
          </p:cNvPr>
          <p:cNvSpPr>
            <a:spLocks noGrp="1"/>
          </p:cNvSpPr>
          <p:nvPr>
            <p:ph type="sldNum" sz="quarter" idx="12"/>
          </p:nvPr>
        </p:nvSpPr>
        <p:spPr/>
        <p:txBody>
          <a:bodyPr/>
          <a:lstStyle/>
          <a:p>
            <a:fld id="{2C18C1E5-FB55-42F5-BD6D-9CC153FCDBE6}" type="slidenum">
              <a:rPr lang="en-US" smtClean="0"/>
              <a:t>26</a:t>
            </a:fld>
            <a:endParaRPr lang="en-US" dirty="0"/>
          </a:p>
        </p:txBody>
      </p:sp>
    </p:spTree>
    <p:extLst>
      <p:ext uri="{BB962C8B-B14F-4D97-AF65-F5344CB8AC3E}">
        <p14:creationId xmlns:p14="http://schemas.microsoft.com/office/powerpoint/2010/main" val="1888383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35669-9667-4B95-A70F-C477D75C6688}"/>
              </a:ext>
            </a:extLst>
          </p:cNvPr>
          <p:cNvSpPr>
            <a:spLocks noGrp="1"/>
          </p:cNvSpPr>
          <p:nvPr>
            <p:ph type="title"/>
          </p:nvPr>
        </p:nvSpPr>
        <p:spPr/>
        <p:txBody>
          <a:bodyPr>
            <a:normAutofit/>
          </a:bodyPr>
          <a:lstStyle/>
          <a:p>
            <a:pPr algn="ctr"/>
            <a:r>
              <a:rPr lang="en-US" sz="6600" dirty="0"/>
              <a:t>References </a:t>
            </a:r>
          </a:p>
        </p:txBody>
      </p:sp>
      <p:sp>
        <p:nvSpPr>
          <p:cNvPr id="3" name="Content Placeholder 2">
            <a:extLst>
              <a:ext uri="{FF2B5EF4-FFF2-40B4-BE49-F238E27FC236}">
                <a16:creationId xmlns:a16="http://schemas.microsoft.com/office/drawing/2014/main" id="{385D02D2-9479-4A8A-AE1B-F23956989BB4}"/>
              </a:ext>
            </a:extLst>
          </p:cNvPr>
          <p:cNvSpPr>
            <a:spLocks noGrp="1"/>
          </p:cNvSpPr>
          <p:nvPr>
            <p:ph idx="1"/>
          </p:nvPr>
        </p:nvSpPr>
        <p:spPr/>
        <p:txBody>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5) The Standard . (2020, November). </a:t>
            </a:r>
            <a:r>
              <a:rPr kumimoji="0" lang="en-US" sz="2600" b="0" i="1" u="none" strike="noStrike" kern="1200" cap="none" spc="0" normalizeH="0" baseline="0" noProof="0" dirty="0">
                <a:ln>
                  <a:noFill/>
                </a:ln>
                <a:solidFill>
                  <a:prstClr val="black"/>
                </a:solidFill>
                <a:effectLst/>
                <a:uLnTx/>
                <a:uFillTx/>
                <a:latin typeface="The Hand Black"/>
                <a:ea typeface="+mn-ea"/>
                <a:cs typeface="+mn-cs"/>
              </a:rPr>
              <a:t>Employee behavioral health is more important than ever</a:t>
            </a:r>
            <a:r>
              <a:rPr kumimoji="0" lang="en-US" sz="2600" b="0" i="0" u="none" strike="noStrike" kern="1200" cap="none" spc="0" normalizeH="0" baseline="0" noProof="0" dirty="0">
                <a:ln>
                  <a:noFill/>
                </a:ln>
                <a:solidFill>
                  <a:prstClr val="black"/>
                </a:solidFill>
                <a:effectLst/>
                <a:uLnTx/>
                <a:uFillTx/>
                <a:latin typeface="The Hand Black"/>
                <a:ea typeface="+mn-ea"/>
                <a:cs typeface="+mn-cs"/>
              </a:rPr>
              <a:t>. Behavioral Health Impact 2020 . https://www.standard.com/employer/behavioral-health-resource-center.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600" b="0" i="1" u="none" strike="noStrike" kern="1200" cap="none" spc="0" normalizeH="0" baseline="0" noProof="0" dirty="0">
                <a:ln>
                  <a:noFill/>
                </a:ln>
                <a:solidFill>
                  <a:prstClr val="black"/>
                </a:solidFill>
                <a:effectLst/>
                <a:uLnTx/>
                <a:uFillTx/>
                <a:latin typeface="The Hand Black"/>
                <a:ea typeface="+mn-ea"/>
                <a:cs typeface="+mn-cs"/>
              </a:rPr>
              <a:t>6) Substance use disorders recovery with a focus on employment and education</a:t>
            </a:r>
            <a:r>
              <a:rPr kumimoji="0" lang="en-US" sz="2600" b="0" i="0" u="none" strike="noStrike" kern="1200" cap="none" spc="0" normalizeH="0" baseline="0" noProof="0" dirty="0">
                <a:ln>
                  <a:noFill/>
                </a:ln>
                <a:solidFill>
                  <a:prstClr val="black"/>
                </a:solidFill>
                <a:effectLst/>
                <a:uLnTx/>
                <a:uFillTx/>
                <a:latin typeface="The Hand Black"/>
                <a:ea typeface="+mn-ea"/>
                <a:cs typeface="+mn-cs"/>
              </a:rPr>
              <a:t>. SAMHSA. (n.d.). https://www.samhsa.gov/resource/ebp/substance-use-disorders-recovery-focus-employment-education.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7) </a:t>
            </a:r>
            <a:r>
              <a:rPr kumimoji="0" lang="en-US" sz="2600" b="0" i="0" u="none" strike="noStrike" kern="1200" cap="none" spc="0" normalizeH="0" baseline="0" noProof="0" dirty="0" err="1">
                <a:ln>
                  <a:noFill/>
                </a:ln>
                <a:solidFill>
                  <a:prstClr val="black"/>
                </a:solidFill>
                <a:effectLst/>
                <a:uLnTx/>
                <a:uFillTx/>
                <a:latin typeface="The Hand Black"/>
                <a:ea typeface="+mn-ea"/>
                <a:cs typeface="+mn-cs"/>
              </a:rPr>
              <a:t>Wogen</a:t>
            </a:r>
            <a:r>
              <a:rPr kumimoji="0" lang="en-US" sz="2600" b="0" i="0" u="none" strike="noStrike" kern="1200" cap="none" spc="0" normalizeH="0" baseline="0" noProof="0" dirty="0">
                <a:ln>
                  <a:noFill/>
                </a:ln>
                <a:solidFill>
                  <a:prstClr val="black"/>
                </a:solidFill>
                <a:effectLst/>
                <a:uLnTx/>
                <a:uFillTx/>
                <a:latin typeface="The Hand Black"/>
                <a:ea typeface="+mn-ea"/>
                <a:cs typeface="+mn-cs"/>
              </a:rPr>
              <a:t>, J., &amp; Restrepo, T. (2020). Human Rights, Stigma, and Substance Use. </a:t>
            </a:r>
            <a:r>
              <a:rPr kumimoji="0" lang="en-US" sz="2600" b="0" i="1" u="none" strike="noStrike" kern="1200" cap="none" spc="0" normalizeH="0" baseline="0" noProof="0" dirty="0">
                <a:ln>
                  <a:noFill/>
                </a:ln>
                <a:solidFill>
                  <a:prstClr val="black"/>
                </a:solidFill>
                <a:effectLst/>
                <a:uLnTx/>
                <a:uFillTx/>
                <a:latin typeface="The Hand Black"/>
                <a:ea typeface="+mn-ea"/>
                <a:cs typeface="+mn-cs"/>
              </a:rPr>
              <a:t>Health and Human Rights Journal </a:t>
            </a:r>
            <a:r>
              <a:rPr kumimoji="0" lang="en-US" sz="2600" b="0" i="0" u="none" strike="noStrike" kern="1200" cap="none" spc="0" normalizeH="0" baseline="0" noProof="0" dirty="0">
                <a:ln>
                  <a:noFill/>
                </a:ln>
                <a:solidFill>
                  <a:prstClr val="black"/>
                </a:solidFill>
                <a:effectLst/>
                <a:uLnTx/>
                <a:uFillTx/>
                <a:latin typeface="The Hand Black"/>
                <a:ea typeface="+mn-ea"/>
                <a:cs typeface="+mn-cs"/>
              </a:rPr>
              <a:t>. </a:t>
            </a:r>
          </a:p>
          <a:p>
            <a:endParaRPr lang="en-US" dirty="0"/>
          </a:p>
        </p:txBody>
      </p:sp>
      <p:sp>
        <p:nvSpPr>
          <p:cNvPr id="6" name="Slide Number Placeholder 5">
            <a:extLst>
              <a:ext uri="{FF2B5EF4-FFF2-40B4-BE49-F238E27FC236}">
                <a16:creationId xmlns:a16="http://schemas.microsoft.com/office/drawing/2014/main" id="{93E5B71D-4111-412C-A304-5F0088D721A7}"/>
              </a:ext>
            </a:extLst>
          </p:cNvPr>
          <p:cNvSpPr>
            <a:spLocks noGrp="1"/>
          </p:cNvSpPr>
          <p:nvPr>
            <p:ph type="sldNum" sz="quarter" idx="12"/>
          </p:nvPr>
        </p:nvSpPr>
        <p:spPr/>
        <p:txBody>
          <a:bodyPr/>
          <a:lstStyle/>
          <a:p>
            <a:fld id="{2C18C1E5-FB55-42F5-BD6D-9CC153FCDBE6}" type="slidenum">
              <a:rPr lang="en-US" smtClean="0"/>
              <a:t>27</a:t>
            </a:fld>
            <a:endParaRPr lang="en-US" dirty="0"/>
          </a:p>
        </p:txBody>
      </p:sp>
    </p:spTree>
    <p:extLst>
      <p:ext uri="{BB962C8B-B14F-4D97-AF65-F5344CB8AC3E}">
        <p14:creationId xmlns:p14="http://schemas.microsoft.com/office/powerpoint/2010/main" val="41814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C0DDC-D116-43DA-B0B5-A6A82668AD5D}"/>
              </a:ext>
            </a:extLst>
          </p:cNvPr>
          <p:cNvSpPr>
            <a:spLocks noGrp="1"/>
          </p:cNvSpPr>
          <p:nvPr>
            <p:ph type="title"/>
          </p:nvPr>
        </p:nvSpPr>
        <p:spPr/>
        <p:txBody>
          <a:bodyPr/>
          <a:lstStyle/>
          <a:p>
            <a:r>
              <a:rPr lang="en-US" sz="7200" dirty="0"/>
              <a:t>Introduction</a:t>
            </a:r>
            <a:endParaRPr lang="en-US" dirty="0"/>
          </a:p>
        </p:txBody>
      </p:sp>
      <p:pic>
        <p:nvPicPr>
          <p:cNvPr id="8" name="Picture Placeholder 7" descr="group of people high fiving&#10;">
            <a:extLst>
              <a:ext uri="{FF2B5EF4-FFF2-40B4-BE49-F238E27FC236}">
                <a16:creationId xmlns:a16="http://schemas.microsoft.com/office/drawing/2014/main" id="{F602090C-4003-4A9A-8F17-0FDDFD83F825}"/>
              </a:ext>
            </a:extLst>
          </p:cNvPr>
          <p:cNvPicPr>
            <a:picLocks noGrp="1" noChangeAspect="1"/>
          </p:cNvPicPr>
          <p:nvPr>
            <p:ph type="pic" sz="quarter" idx="13"/>
          </p:nvPr>
        </p:nvPicPr>
        <p:blipFill rotWithShape="1">
          <a:blip r:embed="rId2"/>
          <a:srcRect/>
          <a:stretch/>
        </p:blipFill>
        <p:spPr/>
      </p:pic>
      <p:pic>
        <p:nvPicPr>
          <p:cNvPr id="10" name="Picture Placeholder 9" descr="hands tying a shoe">
            <a:extLst>
              <a:ext uri="{FF2B5EF4-FFF2-40B4-BE49-F238E27FC236}">
                <a16:creationId xmlns:a16="http://schemas.microsoft.com/office/drawing/2014/main" id="{BD99CA7F-8B87-4431-852C-815754D1C5A7}"/>
              </a:ext>
            </a:extLst>
          </p:cNvPr>
          <p:cNvPicPr>
            <a:picLocks noGrp="1" noChangeAspect="1"/>
          </p:cNvPicPr>
          <p:nvPr>
            <p:ph type="pic" sz="quarter" idx="14"/>
          </p:nvPr>
        </p:nvPicPr>
        <p:blipFill rotWithShape="1">
          <a:blip r:embed="rId3"/>
          <a:srcRect l="234" r="234"/>
          <a:stretch/>
        </p:blipFill>
        <p:spPr/>
      </p:pic>
      <p:sp>
        <p:nvSpPr>
          <p:cNvPr id="5" name="Content Placeholder 4">
            <a:extLst>
              <a:ext uri="{FF2B5EF4-FFF2-40B4-BE49-F238E27FC236}">
                <a16:creationId xmlns:a16="http://schemas.microsoft.com/office/drawing/2014/main" id="{5B430F02-9645-4F56-99F7-1DC2F76FFFE5}"/>
              </a:ext>
            </a:extLst>
          </p:cNvPr>
          <p:cNvSpPr>
            <a:spLocks noGrp="1"/>
          </p:cNvSpPr>
          <p:nvPr>
            <p:ph idx="1"/>
          </p:nvPr>
        </p:nvSpPr>
        <p:spPr/>
        <p:txBody>
          <a:bodyPr>
            <a:normAutofit/>
          </a:bodyPr>
          <a:lstStyle/>
          <a:p>
            <a:pPr algn="ctr"/>
            <a:r>
              <a:rPr lang="en-US" sz="3200" dirty="0"/>
              <a:t>Presentation will discuss the current scope of substance abuse problems in the workforce, explore existing dynamics that exacerbate commonly encountered issues, and most importantly propose strategies for equipping workforce professionals to navigate the reality of substance use in the workforce effectively ensuring this priority population is best positioned for success. </a:t>
            </a:r>
          </a:p>
        </p:txBody>
      </p:sp>
      <p:sp>
        <p:nvSpPr>
          <p:cNvPr id="6" name="Slide Number Placeholder 5">
            <a:extLst>
              <a:ext uri="{FF2B5EF4-FFF2-40B4-BE49-F238E27FC236}">
                <a16:creationId xmlns:a16="http://schemas.microsoft.com/office/drawing/2014/main" id="{D9E1B180-F4BB-46B9-937E-3469FC6819B6}"/>
              </a:ext>
            </a:extLst>
          </p:cNvPr>
          <p:cNvSpPr>
            <a:spLocks noGrp="1"/>
          </p:cNvSpPr>
          <p:nvPr>
            <p:ph type="sldNum" sz="quarter" idx="12"/>
          </p:nvPr>
        </p:nvSpPr>
        <p:spPr/>
        <p:txBody>
          <a:bodyPr/>
          <a:lstStyle/>
          <a:p>
            <a:fld id="{2C18C1E5-FB55-42F5-BD6D-9CC153FCDBE6}" type="slidenum">
              <a:rPr lang="en-US" smtClean="0"/>
              <a:pPr/>
              <a:t>3</a:t>
            </a:fld>
            <a:endParaRPr lang="en-US" dirty="0"/>
          </a:p>
        </p:txBody>
      </p:sp>
    </p:spTree>
    <p:extLst>
      <p:ext uri="{BB962C8B-B14F-4D97-AF65-F5344CB8AC3E}">
        <p14:creationId xmlns:p14="http://schemas.microsoft.com/office/powerpoint/2010/main" val="179537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53F4F-A16A-4B8B-9227-2EB4EFA020AA}"/>
              </a:ext>
            </a:extLst>
          </p:cNvPr>
          <p:cNvSpPr>
            <a:spLocks noGrp="1"/>
          </p:cNvSpPr>
          <p:nvPr>
            <p:ph type="title"/>
          </p:nvPr>
        </p:nvSpPr>
        <p:spPr>
          <a:xfrm>
            <a:off x="2066544" y="1911096"/>
            <a:ext cx="8055864" cy="1664617"/>
          </a:xfrm>
        </p:spPr>
        <p:txBody>
          <a:bodyPr/>
          <a:lstStyle/>
          <a:p>
            <a:r>
              <a:rPr lang="en-US" dirty="0"/>
              <a:t>Section 1 </a:t>
            </a:r>
          </a:p>
        </p:txBody>
      </p:sp>
      <p:sp>
        <p:nvSpPr>
          <p:cNvPr id="3" name="Text Placeholder 2">
            <a:extLst>
              <a:ext uri="{FF2B5EF4-FFF2-40B4-BE49-F238E27FC236}">
                <a16:creationId xmlns:a16="http://schemas.microsoft.com/office/drawing/2014/main" id="{4BF9879B-7534-4AE1-813D-DDCAD3281B73}"/>
              </a:ext>
            </a:extLst>
          </p:cNvPr>
          <p:cNvSpPr>
            <a:spLocks noGrp="1"/>
          </p:cNvSpPr>
          <p:nvPr>
            <p:ph type="body" sz="quarter" idx="13"/>
          </p:nvPr>
        </p:nvSpPr>
        <p:spPr/>
        <p:txBody>
          <a:bodyPr>
            <a:normAutofit/>
          </a:bodyPr>
          <a:lstStyle/>
          <a:p>
            <a:r>
              <a:rPr lang="en-US" sz="4800" dirty="0">
                <a:solidFill>
                  <a:schemeClr val="bg1"/>
                </a:solidFill>
              </a:rPr>
              <a:t>Scope of Problem </a:t>
            </a:r>
          </a:p>
          <a:p>
            <a:endParaRPr lang="en-US" dirty="0"/>
          </a:p>
        </p:txBody>
      </p:sp>
    </p:spTree>
    <p:extLst>
      <p:ext uri="{BB962C8B-B14F-4D97-AF65-F5344CB8AC3E}">
        <p14:creationId xmlns:p14="http://schemas.microsoft.com/office/powerpoint/2010/main" val="2201432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0931-C995-4759-8622-498C90E0C4B2}"/>
              </a:ext>
            </a:extLst>
          </p:cNvPr>
          <p:cNvSpPr>
            <a:spLocks noGrp="1"/>
          </p:cNvSpPr>
          <p:nvPr>
            <p:ph type="title"/>
          </p:nvPr>
        </p:nvSpPr>
        <p:spPr/>
        <p:txBody>
          <a:bodyPr/>
          <a:lstStyle/>
          <a:p>
            <a:pPr algn="ctr"/>
            <a:r>
              <a:rPr kumimoji="0" lang="en-US" sz="7200" b="0" i="0" u="none" strike="noStrike" kern="1200" cap="none" spc="0" normalizeH="0" baseline="0" noProof="0" dirty="0">
                <a:ln>
                  <a:noFill/>
                </a:ln>
                <a:solidFill>
                  <a:prstClr val="black"/>
                </a:solidFill>
                <a:effectLst/>
                <a:uLnTx/>
                <a:uFillTx/>
                <a:latin typeface="The Serif Hand Black"/>
                <a:ea typeface="+mj-ea"/>
                <a:cs typeface="+mj-cs"/>
              </a:rPr>
              <a:t>Scope of Problem </a:t>
            </a:r>
            <a:endParaRPr lang="en-US" dirty="0"/>
          </a:p>
        </p:txBody>
      </p:sp>
      <p:sp>
        <p:nvSpPr>
          <p:cNvPr id="3" name="Content Placeholder 2">
            <a:extLst>
              <a:ext uri="{FF2B5EF4-FFF2-40B4-BE49-F238E27FC236}">
                <a16:creationId xmlns:a16="http://schemas.microsoft.com/office/drawing/2014/main" id="{F685C3E5-2684-4E46-8198-50A1C1B69DA7}"/>
              </a:ext>
            </a:extLst>
          </p:cNvPr>
          <p:cNvSpPr>
            <a:spLocks noGrp="1"/>
          </p:cNvSpPr>
          <p:nvPr>
            <p:ph idx="1"/>
          </p:nvPr>
        </p:nvSpPr>
        <p:spPr>
          <a:xfrm>
            <a:off x="838200" y="2250694"/>
            <a:ext cx="10515600" cy="4105656"/>
          </a:xfrm>
        </p:spPr>
        <p:txBody>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The 2019 National Survey on Drug Use and Health (NSDUH) established that 20.4 million individuals 12 and older experienced some type of Substance Use Disorder and more than 9.5 million have a Co-Occurring disorder which involves both a SUD and mental illness. (Pre-pandemic data) ¹</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According to the Behavioral Health Impact assessment there are currently 49% of U.S. workers struggling with Alcohol and Substance Abuse. Around 20% report at least weekly usage. </a:t>
            </a:r>
            <a:r>
              <a:rPr kumimoji="0" lang="en-US" sz="2600" b="0" i="0" u="none" strike="noStrike" kern="1200" cap="none" spc="0" normalizeH="0" baseline="30000" noProof="0" dirty="0">
                <a:ln>
                  <a:noFill/>
                </a:ln>
                <a:solidFill>
                  <a:prstClr val="black"/>
                </a:solidFill>
                <a:effectLst/>
                <a:uLnTx/>
                <a:uFillTx/>
                <a:latin typeface="The Hand Black"/>
                <a:ea typeface="+mn-ea"/>
                <a:cs typeface="+mn-cs"/>
              </a:rPr>
              <a:t>5</a:t>
            </a:r>
            <a:endParaRPr kumimoji="0" lang="en-US" sz="2600" b="0" i="0" u="none" strike="noStrike" kern="1200" cap="none" spc="0" normalizeH="0" baseline="0" noProof="0" dirty="0">
              <a:ln>
                <a:noFill/>
              </a:ln>
              <a:solidFill>
                <a:prstClr val="black"/>
              </a:solidFill>
              <a:effectLst/>
              <a:uLnTx/>
              <a:uFillTx/>
              <a:latin typeface="The Hand Black"/>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Of the 49% of workers who reported struggling with some level of addiction, the number of workers reporting lower productivity or missed work because of substance abuse has nearly doubled since 2019 with about one-third (36%) reporting that it has affected their work more since the pandemic began. </a:t>
            </a:r>
            <a:r>
              <a:rPr kumimoji="0" lang="en-US" sz="2600" b="0" i="0" u="none" strike="noStrike" kern="1200" cap="none" spc="0" normalizeH="0" baseline="30000" noProof="0" dirty="0">
                <a:ln>
                  <a:noFill/>
                </a:ln>
                <a:solidFill>
                  <a:prstClr val="black"/>
                </a:solidFill>
                <a:effectLst/>
                <a:uLnTx/>
                <a:uFillTx/>
                <a:latin typeface="The Hand Black"/>
                <a:ea typeface="+mn-ea"/>
                <a:cs typeface="+mn-cs"/>
              </a:rPr>
              <a:t>5 </a:t>
            </a:r>
            <a:endParaRPr kumimoji="0" lang="en-US" sz="2600" b="0" i="0" u="none" strike="noStrike" kern="1200" cap="none" spc="0" normalizeH="0" baseline="0" noProof="0" dirty="0">
              <a:ln>
                <a:noFill/>
              </a:ln>
              <a:solidFill>
                <a:prstClr val="black"/>
              </a:solidFill>
              <a:effectLst/>
              <a:uLnTx/>
              <a:uFillTx/>
              <a:latin typeface="The Hand Black"/>
              <a:ea typeface="+mn-ea"/>
              <a:cs typeface="+mn-cs"/>
            </a:endParaRPr>
          </a:p>
          <a:p>
            <a:endParaRPr lang="en-US" dirty="0"/>
          </a:p>
        </p:txBody>
      </p:sp>
      <p:sp>
        <p:nvSpPr>
          <p:cNvPr id="6" name="Slide Number Placeholder 5">
            <a:extLst>
              <a:ext uri="{FF2B5EF4-FFF2-40B4-BE49-F238E27FC236}">
                <a16:creationId xmlns:a16="http://schemas.microsoft.com/office/drawing/2014/main" id="{B4DCDBF4-23D6-4767-B326-7C1CAC5AA5F1}"/>
              </a:ext>
            </a:extLst>
          </p:cNvPr>
          <p:cNvSpPr>
            <a:spLocks noGrp="1"/>
          </p:cNvSpPr>
          <p:nvPr>
            <p:ph type="sldNum" sz="quarter" idx="12"/>
          </p:nvPr>
        </p:nvSpPr>
        <p:spPr/>
        <p:txBody>
          <a:bodyPr/>
          <a:lstStyle/>
          <a:p>
            <a:fld id="{2C18C1E5-FB55-42F5-BD6D-9CC153FCDBE6}" type="slidenum">
              <a:rPr lang="en-US" smtClean="0"/>
              <a:t>5</a:t>
            </a:fld>
            <a:endParaRPr lang="en-US" dirty="0"/>
          </a:p>
        </p:txBody>
      </p:sp>
    </p:spTree>
    <p:extLst>
      <p:ext uri="{BB962C8B-B14F-4D97-AF65-F5344CB8AC3E}">
        <p14:creationId xmlns:p14="http://schemas.microsoft.com/office/powerpoint/2010/main" val="4223294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DF98-0EEA-4759-BDBF-DA10469B750F}"/>
              </a:ext>
            </a:extLst>
          </p:cNvPr>
          <p:cNvSpPr>
            <a:spLocks noGrp="1"/>
          </p:cNvSpPr>
          <p:nvPr>
            <p:ph type="title"/>
          </p:nvPr>
        </p:nvSpPr>
        <p:spPr/>
        <p:txBody>
          <a:bodyPr/>
          <a:lstStyle/>
          <a:p>
            <a:pPr algn="ctr"/>
            <a:r>
              <a:rPr kumimoji="0" lang="en-US" sz="7200" b="0" i="0" u="none" strike="noStrike" kern="1200" cap="none" spc="0" normalizeH="0" baseline="0" noProof="0" dirty="0">
                <a:ln>
                  <a:noFill/>
                </a:ln>
                <a:solidFill>
                  <a:prstClr val="black"/>
                </a:solidFill>
                <a:effectLst/>
                <a:uLnTx/>
                <a:uFillTx/>
                <a:latin typeface="The Serif Hand Black"/>
                <a:ea typeface="+mj-ea"/>
                <a:cs typeface="+mj-cs"/>
              </a:rPr>
              <a:t>Impact of Substance Use </a:t>
            </a:r>
            <a:endParaRPr lang="en-US" dirty="0"/>
          </a:p>
        </p:txBody>
      </p:sp>
      <p:sp>
        <p:nvSpPr>
          <p:cNvPr id="3" name="Content Placeholder 2">
            <a:extLst>
              <a:ext uri="{FF2B5EF4-FFF2-40B4-BE49-F238E27FC236}">
                <a16:creationId xmlns:a16="http://schemas.microsoft.com/office/drawing/2014/main" id="{05B73407-BF37-48AD-A17F-5FE851FBDB34}"/>
              </a:ext>
            </a:extLst>
          </p:cNvPr>
          <p:cNvSpPr>
            <a:spLocks noGrp="1"/>
          </p:cNvSpPr>
          <p:nvPr>
            <p:ph idx="1"/>
          </p:nvPr>
        </p:nvSpPr>
        <p:spPr>
          <a:xfrm>
            <a:off x="838200" y="2213112"/>
            <a:ext cx="10515600" cy="4143238"/>
          </a:xfrm>
        </p:spPr>
        <p:txBody>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Consequences of drug use for the individual often involve severe health problems, disability, and a failure to meet responsibilities at work, school, or home. Substance use is correlated with poverty, unemployment, homelessness, poor health, legal problems, etc. </a:t>
            </a:r>
            <a:r>
              <a:rPr kumimoji="0" lang="en-US" sz="2600" b="0" i="0" u="none" strike="noStrike" kern="1200" cap="none" spc="0" normalizeH="0" baseline="30000" noProof="0" dirty="0">
                <a:ln>
                  <a:noFill/>
                </a:ln>
                <a:solidFill>
                  <a:prstClr val="black"/>
                </a:solidFill>
                <a:effectLst/>
                <a:uLnTx/>
                <a:uFillTx/>
                <a:latin typeface="The Hand Black"/>
                <a:ea typeface="+mn-ea"/>
                <a:cs typeface="+mn-cs"/>
              </a:rPr>
              <a:t>3 </a:t>
            </a:r>
            <a:endParaRPr kumimoji="0" lang="en-US" sz="2600" b="0" i="0" u="none" strike="noStrike" kern="1200" cap="none" spc="0" normalizeH="0" baseline="0" noProof="0" dirty="0">
              <a:ln>
                <a:noFill/>
              </a:ln>
              <a:solidFill>
                <a:prstClr val="black"/>
              </a:solidFill>
              <a:effectLst/>
              <a:uLnTx/>
              <a:uFillTx/>
              <a:latin typeface="The Hand Black"/>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 Consequences of drug use for our existing systems (healthcare, labor market, community) – increased burden, crime, &amp; deterioration. Absenteeism, loss of productivity, profit loss - over 49 billion dollars in the workforce. </a:t>
            </a:r>
            <a:r>
              <a:rPr lang="en-US" sz="2600" baseline="30000" dirty="0">
                <a:solidFill>
                  <a:prstClr val="black"/>
                </a:solidFill>
                <a:latin typeface="The Hand Black"/>
              </a:rPr>
              <a:t>6</a:t>
            </a:r>
            <a:endParaRPr kumimoji="0" lang="en-US" sz="2600" b="0" i="0" u="none" strike="noStrike" kern="1200" cap="none" spc="0" normalizeH="0" baseline="0" noProof="0" dirty="0">
              <a:ln>
                <a:noFill/>
              </a:ln>
              <a:solidFill>
                <a:prstClr val="black"/>
              </a:solidFill>
              <a:effectLst/>
              <a:uLnTx/>
              <a:uFillTx/>
              <a:latin typeface="The Hand Black"/>
              <a:ea typeface="+mn-ea"/>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he Hand Black"/>
                <a:ea typeface="+mn-ea"/>
                <a:cs typeface="+mn-cs"/>
              </a:rPr>
              <a:t>Day to day reality – 65% of workers report losing 10+ hours of productivity per week due to mental health issues and 57% report the same for substance abuse. </a:t>
            </a:r>
            <a:r>
              <a:rPr kumimoji="0" lang="en-US" sz="2600" b="0" i="0" u="none" strike="noStrike" kern="1200" cap="none" spc="0" normalizeH="0" baseline="30000" noProof="0" dirty="0">
                <a:ln>
                  <a:noFill/>
                </a:ln>
                <a:solidFill>
                  <a:prstClr val="black"/>
                </a:solidFill>
                <a:effectLst/>
                <a:uLnTx/>
                <a:uFillTx/>
                <a:latin typeface="The Hand Black"/>
                <a:ea typeface="+mn-ea"/>
                <a:cs typeface="+mn-cs"/>
              </a:rPr>
              <a:t>5</a:t>
            </a:r>
            <a:r>
              <a:rPr kumimoji="0" lang="en-US" sz="2600" b="0" i="0" u="none" strike="noStrike" kern="1200" cap="none" spc="0" normalizeH="0" baseline="0" noProof="0" dirty="0">
                <a:ln>
                  <a:noFill/>
                </a:ln>
                <a:solidFill>
                  <a:prstClr val="black"/>
                </a:solidFill>
                <a:effectLst/>
                <a:uLnTx/>
                <a:uFillTx/>
                <a:latin typeface="The Hand Black"/>
                <a:ea typeface="+mn-ea"/>
                <a:cs typeface="+mn-cs"/>
              </a:rPr>
              <a:t>  </a:t>
            </a:r>
          </a:p>
          <a:p>
            <a:endParaRPr lang="en-US" dirty="0"/>
          </a:p>
        </p:txBody>
      </p:sp>
      <p:sp>
        <p:nvSpPr>
          <p:cNvPr id="6" name="Slide Number Placeholder 5">
            <a:extLst>
              <a:ext uri="{FF2B5EF4-FFF2-40B4-BE49-F238E27FC236}">
                <a16:creationId xmlns:a16="http://schemas.microsoft.com/office/drawing/2014/main" id="{8640FB4A-AE87-45A3-975F-E90FCE473F13}"/>
              </a:ext>
            </a:extLst>
          </p:cNvPr>
          <p:cNvSpPr>
            <a:spLocks noGrp="1"/>
          </p:cNvSpPr>
          <p:nvPr>
            <p:ph type="sldNum" sz="quarter" idx="12"/>
          </p:nvPr>
        </p:nvSpPr>
        <p:spPr/>
        <p:txBody>
          <a:bodyPr/>
          <a:lstStyle/>
          <a:p>
            <a:fld id="{2C18C1E5-FB55-42F5-BD6D-9CC153FCDBE6}" type="slidenum">
              <a:rPr lang="en-US" smtClean="0"/>
              <a:t>6</a:t>
            </a:fld>
            <a:endParaRPr lang="en-US" dirty="0"/>
          </a:p>
        </p:txBody>
      </p:sp>
    </p:spTree>
    <p:extLst>
      <p:ext uri="{BB962C8B-B14F-4D97-AF65-F5344CB8AC3E}">
        <p14:creationId xmlns:p14="http://schemas.microsoft.com/office/powerpoint/2010/main" val="1249979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F633-F801-4376-BBA0-543AFFBF3FEB}"/>
              </a:ext>
            </a:extLst>
          </p:cNvPr>
          <p:cNvSpPr>
            <a:spLocks noGrp="1"/>
          </p:cNvSpPr>
          <p:nvPr>
            <p:ph type="title"/>
          </p:nvPr>
        </p:nvSpPr>
        <p:spPr/>
        <p:txBody>
          <a:bodyPr/>
          <a:lstStyle/>
          <a:p>
            <a:r>
              <a:rPr lang="en-US" dirty="0"/>
              <a:t>    Generational Impact of Behavioral Health Issues </a:t>
            </a:r>
          </a:p>
        </p:txBody>
      </p:sp>
      <p:graphicFrame>
        <p:nvGraphicFramePr>
          <p:cNvPr id="9" name="Content Placeholder 8">
            <a:extLst>
              <a:ext uri="{FF2B5EF4-FFF2-40B4-BE49-F238E27FC236}">
                <a16:creationId xmlns:a16="http://schemas.microsoft.com/office/drawing/2014/main" id="{677C2544-2C2E-459E-8DE1-4B4378D380BD}"/>
              </a:ext>
            </a:extLst>
          </p:cNvPr>
          <p:cNvGraphicFramePr>
            <a:graphicFrameLocks noGrp="1"/>
          </p:cNvGraphicFramePr>
          <p:nvPr>
            <p:ph idx="1"/>
            <p:extLst>
              <p:ext uri="{D42A27DB-BD31-4B8C-83A1-F6EECF244321}">
                <p14:modId xmlns:p14="http://schemas.microsoft.com/office/powerpoint/2010/main" val="2827790981"/>
              </p:ext>
            </p:extLst>
          </p:nvPr>
        </p:nvGraphicFramePr>
        <p:xfrm>
          <a:off x="838200" y="1813560"/>
          <a:ext cx="10066867" cy="454279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a:extLst>
              <a:ext uri="{FF2B5EF4-FFF2-40B4-BE49-F238E27FC236}">
                <a16:creationId xmlns:a16="http://schemas.microsoft.com/office/drawing/2014/main" id="{5C58D5C2-0CB9-462C-91B8-FFB63F26C7CC}"/>
              </a:ext>
            </a:extLst>
          </p:cNvPr>
          <p:cNvSpPr>
            <a:spLocks noGrp="1"/>
          </p:cNvSpPr>
          <p:nvPr>
            <p:ph type="sldNum" sz="quarter" idx="12"/>
          </p:nvPr>
        </p:nvSpPr>
        <p:spPr/>
        <p:txBody>
          <a:bodyPr/>
          <a:lstStyle/>
          <a:p>
            <a:fld id="{2C18C1E5-FB55-42F5-BD6D-9CC153FCDBE6}" type="slidenum">
              <a:rPr lang="en-US" smtClean="0"/>
              <a:t>7</a:t>
            </a:fld>
            <a:endParaRPr lang="en-US" dirty="0"/>
          </a:p>
        </p:txBody>
      </p:sp>
    </p:spTree>
    <p:extLst>
      <p:ext uri="{BB962C8B-B14F-4D97-AF65-F5344CB8AC3E}">
        <p14:creationId xmlns:p14="http://schemas.microsoft.com/office/powerpoint/2010/main" val="672825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08CB-6465-499F-806F-F0687BC3D034}"/>
              </a:ext>
            </a:extLst>
          </p:cNvPr>
          <p:cNvSpPr>
            <a:spLocks noGrp="1"/>
          </p:cNvSpPr>
          <p:nvPr>
            <p:ph type="title"/>
          </p:nvPr>
        </p:nvSpPr>
        <p:spPr/>
        <p:txBody>
          <a:bodyPr/>
          <a:lstStyle/>
          <a:p>
            <a:pPr algn="ctr"/>
            <a:r>
              <a:rPr kumimoji="0" lang="en-US" sz="7200" b="0" i="0" u="none" strike="noStrike" kern="1200" cap="none" spc="0" normalizeH="0" baseline="0" noProof="0" dirty="0">
                <a:ln>
                  <a:noFill/>
                </a:ln>
                <a:solidFill>
                  <a:prstClr val="black"/>
                </a:solidFill>
                <a:effectLst/>
                <a:uLnTx/>
                <a:uFillTx/>
                <a:latin typeface="The Serif Hand Black"/>
                <a:ea typeface="+mj-ea"/>
                <a:cs typeface="+mj-cs"/>
              </a:rPr>
              <a:t>Additional Workforce Strains </a:t>
            </a:r>
            <a:endParaRPr lang="en-US" dirty="0"/>
          </a:p>
        </p:txBody>
      </p:sp>
      <p:sp>
        <p:nvSpPr>
          <p:cNvPr id="3" name="Content Placeholder 2">
            <a:extLst>
              <a:ext uri="{FF2B5EF4-FFF2-40B4-BE49-F238E27FC236}">
                <a16:creationId xmlns:a16="http://schemas.microsoft.com/office/drawing/2014/main" id="{F76DF13F-F443-4F18-B982-E9D4E95A4569}"/>
              </a:ext>
            </a:extLst>
          </p:cNvPr>
          <p:cNvSpPr>
            <a:spLocks noGrp="1"/>
          </p:cNvSpPr>
          <p:nvPr>
            <p:ph idx="1"/>
          </p:nvPr>
        </p:nvSpPr>
        <p:spPr>
          <a:xfrm>
            <a:off x="838200" y="1934817"/>
            <a:ext cx="10515600" cy="4678018"/>
          </a:xfrm>
        </p:spPr>
        <p:txBody>
          <a:bodyPr>
            <a:normAutofit lnSpcReduction="10000"/>
          </a:bodyPr>
          <a:lstStyle/>
          <a:p>
            <a:pPr marL="228600" marR="0" lvl="0" indent="-228600"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he Hand Black"/>
                <a:ea typeface="+mn-ea"/>
                <a:cs typeface="+mn-cs"/>
              </a:rPr>
              <a:t>Absences without notification and/or excessive use of sick days</a:t>
            </a:r>
          </a:p>
          <a:p>
            <a:pPr marL="228600" marR="0" lvl="0" indent="-228600"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he Hand Black"/>
                <a:ea typeface="+mn-ea"/>
                <a:cs typeface="+mn-cs"/>
              </a:rPr>
              <a:t>Inconsistency/unreliability in keeping appointments and meeting deadlines</a:t>
            </a:r>
          </a:p>
          <a:p>
            <a:pPr marL="228600" marR="0" lvl="0" indent="-228600"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he Hand Black"/>
                <a:ea typeface="+mn-ea"/>
                <a:cs typeface="+mn-cs"/>
              </a:rPr>
              <a:t>Increased risk for accidents – on and off the job </a:t>
            </a:r>
          </a:p>
          <a:p>
            <a:pPr marL="228600" marR="0" lvl="0" indent="-228600"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he Hand Black"/>
                <a:ea typeface="+mn-ea"/>
                <a:cs typeface="+mn-cs"/>
              </a:rPr>
              <a:t>Mistakes attributable to inattention, poor judgement, or bad decisions </a:t>
            </a:r>
          </a:p>
          <a:p>
            <a:pPr marL="228600" marR="0" lvl="0" indent="-228600"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he Hand Black"/>
                <a:ea typeface="+mn-ea"/>
                <a:cs typeface="+mn-cs"/>
              </a:rPr>
              <a:t>Confusion or difficulty concentrating; diminished ability to recall details and instructions. </a:t>
            </a:r>
          </a:p>
          <a:p>
            <a:pPr marL="228600" marR="0" lvl="0" indent="-228600"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he Hand Black"/>
                <a:ea typeface="+mn-ea"/>
                <a:cs typeface="+mn-cs"/>
              </a:rPr>
              <a:t>Interpersonal conflict with co-workers </a:t>
            </a:r>
          </a:p>
          <a:p>
            <a:pPr marL="228600" marR="0" lvl="0" indent="-228600"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he Hand Black"/>
                <a:ea typeface="+mn-ea"/>
                <a:cs typeface="+mn-cs"/>
              </a:rPr>
              <a:t>Shirking of responsibility for errors or oversights </a:t>
            </a:r>
          </a:p>
          <a:p>
            <a:pPr marL="228600" marR="0" lvl="0" indent="-228600"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he Hand Black"/>
                <a:ea typeface="+mn-ea"/>
                <a:cs typeface="+mn-cs"/>
              </a:rPr>
              <a:t>Progressive deterioration in personal appearance and hygiene</a:t>
            </a:r>
          </a:p>
          <a:p>
            <a:pPr marL="228600" marR="0" lvl="0" indent="-228600"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he Hand Black"/>
                <a:ea typeface="+mn-ea"/>
                <a:cs typeface="+mn-cs"/>
              </a:rPr>
              <a:t>Physical effects of exhaustion, hyperactivity, slurred speech</a:t>
            </a:r>
            <a:endParaRPr lang="en-US" dirty="0"/>
          </a:p>
        </p:txBody>
      </p:sp>
      <p:sp>
        <p:nvSpPr>
          <p:cNvPr id="6" name="Slide Number Placeholder 5">
            <a:extLst>
              <a:ext uri="{FF2B5EF4-FFF2-40B4-BE49-F238E27FC236}">
                <a16:creationId xmlns:a16="http://schemas.microsoft.com/office/drawing/2014/main" id="{2C96193C-B745-4876-B118-A33D5640EDFB}"/>
              </a:ext>
            </a:extLst>
          </p:cNvPr>
          <p:cNvSpPr>
            <a:spLocks noGrp="1"/>
          </p:cNvSpPr>
          <p:nvPr>
            <p:ph type="sldNum" sz="quarter" idx="12"/>
          </p:nvPr>
        </p:nvSpPr>
        <p:spPr/>
        <p:txBody>
          <a:bodyPr/>
          <a:lstStyle/>
          <a:p>
            <a:fld id="{2C18C1E5-FB55-42F5-BD6D-9CC153FCDBE6}" type="slidenum">
              <a:rPr lang="en-US" smtClean="0"/>
              <a:t>8</a:t>
            </a:fld>
            <a:endParaRPr lang="en-US" dirty="0"/>
          </a:p>
        </p:txBody>
      </p:sp>
    </p:spTree>
    <p:extLst>
      <p:ext uri="{BB962C8B-B14F-4D97-AF65-F5344CB8AC3E}">
        <p14:creationId xmlns:p14="http://schemas.microsoft.com/office/powerpoint/2010/main" val="3781987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EB19B-E7E0-4263-88D2-DC1673902CBA}"/>
              </a:ext>
            </a:extLst>
          </p:cNvPr>
          <p:cNvSpPr>
            <a:spLocks noGrp="1"/>
          </p:cNvSpPr>
          <p:nvPr>
            <p:ph type="title"/>
          </p:nvPr>
        </p:nvSpPr>
        <p:spPr/>
        <p:txBody>
          <a:bodyPr/>
          <a:lstStyle/>
          <a:p>
            <a:r>
              <a:rPr lang="en-US" dirty="0"/>
              <a:t>Section 2 </a:t>
            </a:r>
          </a:p>
        </p:txBody>
      </p:sp>
      <p:sp>
        <p:nvSpPr>
          <p:cNvPr id="3" name="Text Placeholder 2">
            <a:extLst>
              <a:ext uri="{FF2B5EF4-FFF2-40B4-BE49-F238E27FC236}">
                <a16:creationId xmlns:a16="http://schemas.microsoft.com/office/drawing/2014/main" id="{90A8B09C-8871-44D8-87B8-4E230292351A}"/>
              </a:ext>
            </a:extLst>
          </p:cNvPr>
          <p:cNvSpPr>
            <a:spLocks noGrp="1"/>
          </p:cNvSpPr>
          <p:nvPr>
            <p:ph type="body" sz="quarter" idx="13"/>
          </p:nvPr>
        </p:nvSpPr>
        <p:spPr/>
        <p:txBody>
          <a:bodyPr>
            <a:normAutofit/>
          </a:bodyPr>
          <a:lstStyle/>
          <a:p>
            <a:r>
              <a:rPr lang="en-US" sz="4800" dirty="0"/>
              <a:t>Stigma </a:t>
            </a:r>
          </a:p>
        </p:txBody>
      </p:sp>
    </p:spTree>
    <p:extLst>
      <p:ext uri="{BB962C8B-B14F-4D97-AF65-F5344CB8AC3E}">
        <p14:creationId xmlns:p14="http://schemas.microsoft.com/office/powerpoint/2010/main" val="1956894162"/>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30">
      <a:majorFont>
        <a:latin typeface="The Serif Hand Black"/>
        <a:ea typeface=""/>
        <a:cs typeface=""/>
      </a:majorFont>
      <a:minorFont>
        <a:latin typeface="The Hand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A8DA88-2D67-4B30-8205-C52078711284}">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D2896BB-5566-4403-84AA-2FD10D9622B9}">
  <ds:schemaRefs>
    <ds:schemaRef ds:uri="http://schemas.microsoft.com/sharepoint/v3/contenttype/forms"/>
  </ds:schemaRefs>
</ds:datastoreItem>
</file>

<file path=customXml/itemProps3.xml><?xml version="1.0" encoding="utf-8"?>
<ds:datastoreItem xmlns:ds="http://schemas.openxmlformats.org/officeDocument/2006/customXml" ds:itemID="{9CFB608F-E2ED-4AA5-B472-3C2C89444F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Sketch presentation</Template>
  <TotalTime>1535</TotalTime>
  <Words>2521</Words>
  <Application>Microsoft Office PowerPoint</Application>
  <PresentationFormat>Widescreen</PresentationFormat>
  <Paragraphs>160</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The Hand Black</vt:lpstr>
      <vt:lpstr>The Serif Hand Black</vt:lpstr>
      <vt:lpstr>SketchyVTI</vt:lpstr>
      <vt:lpstr>  Substance Use Conditions  and how Employment  helps </vt:lpstr>
      <vt:lpstr>Agenda</vt:lpstr>
      <vt:lpstr>Introduction</vt:lpstr>
      <vt:lpstr>Section 1 </vt:lpstr>
      <vt:lpstr>Scope of Problem </vt:lpstr>
      <vt:lpstr>Impact of Substance Use </vt:lpstr>
      <vt:lpstr>    Generational Impact of Behavioral Health Issues </vt:lpstr>
      <vt:lpstr>Additional Workforce Strains </vt:lpstr>
      <vt:lpstr>Section 2 </vt:lpstr>
      <vt:lpstr>Stigma </vt:lpstr>
      <vt:lpstr>Forms of Stigma </vt:lpstr>
      <vt:lpstr>Impact of Stigma </vt:lpstr>
      <vt:lpstr>??? </vt:lpstr>
      <vt:lpstr>Section 3 </vt:lpstr>
      <vt:lpstr>Substance Use Disorders </vt:lpstr>
      <vt:lpstr>Areas of Assessment </vt:lpstr>
      <vt:lpstr>Substance use – not in a book </vt:lpstr>
      <vt:lpstr>Recovery</vt:lpstr>
      <vt:lpstr>Section 4  </vt:lpstr>
      <vt:lpstr>What Not to Do</vt:lpstr>
      <vt:lpstr>What to do </vt:lpstr>
      <vt:lpstr>Employment Challenges for substance users </vt:lpstr>
      <vt:lpstr>How it Helps </vt:lpstr>
      <vt:lpstr>Life Changing opportunity </vt:lpstr>
      <vt:lpstr>Recommendations</vt:lpstr>
      <vt:lpstr>References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Priority Populations  Substance Users &amp; Employment </dc:title>
  <dc:creator>Christopher Moore</dc:creator>
  <cp:lastModifiedBy>Christopher Moore</cp:lastModifiedBy>
  <cp:revision>8</cp:revision>
  <dcterms:created xsi:type="dcterms:W3CDTF">2021-08-11T15:18:22Z</dcterms:created>
  <dcterms:modified xsi:type="dcterms:W3CDTF">2021-08-18T16:16:44Z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