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4"/>
    <p:sldMasterId id="2147483703" r:id="rId5"/>
    <p:sldMasterId id="2147483678" r:id="rId6"/>
    <p:sldMasterId id="2147483727" r:id="rId7"/>
  </p:sldMasterIdLst>
  <p:notesMasterIdLst>
    <p:notesMasterId r:id="rId23"/>
  </p:notesMasterIdLst>
  <p:handoutMasterIdLst>
    <p:handoutMasterId r:id="rId24"/>
  </p:handoutMasterIdLst>
  <p:sldIdLst>
    <p:sldId id="398" r:id="rId8"/>
    <p:sldId id="469" r:id="rId9"/>
    <p:sldId id="579" r:id="rId10"/>
    <p:sldId id="601" r:id="rId11"/>
    <p:sldId id="602" r:id="rId12"/>
    <p:sldId id="604" r:id="rId13"/>
    <p:sldId id="582" r:id="rId14"/>
    <p:sldId id="583" r:id="rId15"/>
    <p:sldId id="598" r:id="rId16"/>
    <p:sldId id="599" r:id="rId17"/>
    <p:sldId id="587" r:id="rId18"/>
    <p:sldId id="605" r:id="rId19"/>
    <p:sldId id="588" r:id="rId20"/>
    <p:sldId id="470" r:id="rId21"/>
    <p:sldId id="589" r:id="rId22"/>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248" userDrawn="1">
          <p15:clr>
            <a:srgbClr val="A4A3A4"/>
          </p15:clr>
        </p15:guide>
        <p15:guide id="2" pos="5632" userDrawn="1">
          <p15:clr>
            <a:srgbClr val="A4A3A4"/>
          </p15:clr>
        </p15:guide>
        <p15:guide id="3" orient="horz" pos="3288" userDrawn="1">
          <p15:clr>
            <a:srgbClr val="A4A3A4"/>
          </p15:clr>
        </p15:guide>
        <p15:guide id="4" orient="horz" pos="1968" userDrawn="1">
          <p15:clr>
            <a:srgbClr val="A4A3A4"/>
          </p15:clr>
        </p15:guide>
        <p15:guide id="5" orient="horz" pos="3600" userDrawn="1">
          <p15:clr>
            <a:srgbClr val="A4A3A4"/>
          </p15:clr>
        </p15:guide>
        <p15:guide id="6" orient="horz" pos="4080" userDrawn="1">
          <p15:clr>
            <a:srgbClr val="A4A3A4"/>
          </p15:clr>
        </p15:guide>
        <p15:guide id="7" pos="1120" userDrawn="1">
          <p15:clr>
            <a:srgbClr val="A4A3A4"/>
          </p15:clr>
        </p15:guide>
        <p15:guide id="8" pos="3808" userDrawn="1">
          <p15:clr>
            <a:srgbClr val="A4A3A4"/>
          </p15:clr>
        </p15:guide>
        <p15:guide id="9" pos="6272" userDrawn="1">
          <p15:clr>
            <a:srgbClr val="A4A3A4"/>
          </p15:clr>
        </p15:guide>
        <p15:guide id="10" pos="6560" userDrawn="1">
          <p15:clr>
            <a:srgbClr val="A4A3A4"/>
          </p15:clr>
        </p15:guide>
        <p15:guide id="11" pos="2624" userDrawn="1">
          <p15:clr>
            <a:srgbClr val="A4A3A4"/>
          </p15:clr>
        </p15:guide>
        <p15:guide id="12" pos="640" userDrawn="1">
          <p15:clr>
            <a:srgbClr val="A4A3A4"/>
          </p15:clr>
        </p15:guide>
        <p15:guide id="13" pos="38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ymes, Chereesse - WHD" initials="TC-W" lastIdx="26" clrIdx="0"/>
  <p:cmAuthor id="1" name="Weiss III, Ernest - WHD" initials="WIE-W" lastIdx="44" clrIdx="1"/>
  <p:cmAuthor id="2" name="Bazile, Sirena - WHD" initials="scb" lastIdx="55" clrIdx="2"/>
  <p:cmAuthor id="3" name="Mangicaro, Laurie L - WHD" initials="MLL-W" lastIdx="5" clrIdx="3"/>
  <p:cmAuthor id="4" name="Rachel Goldberg" initials="RG" lastIdx="3" clrIdx="4"/>
  <p:cmAuthor id="5" name="Goldberg, Rachel - SOL" initials="RG" lastIdx="26" clrIdx="5"/>
  <p:cmAuthor id="6" name="Murphy, Melissa - SOL" initials="MM" lastIdx="2" clrIdx="6"/>
  <p:cmAuthor id="7" name="Steven Gardiner" initials="SWG " lastIdx="17" clrIdx="7"/>
  <p:cmAuthor id="8" name="SOL-FLS" initials="ACW" lastIdx="11" clrIdx="8"/>
  <p:cmAuthor id="9" name="Conrath, Sara A - SOL" initials="CSA-S" lastIdx="3" clrIdx="9"/>
  <p:cmAuthor id="10" name="Sanchez, Karen H - WHD" initials="SKH-W" lastIdx="39" clrIdx="10">
    <p:extLst>
      <p:ext uri="{19B8F6BF-5375-455C-9EA6-DF929625EA0E}">
        <p15:presenceInfo xmlns:p15="http://schemas.microsoft.com/office/powerpoint/2012/main" userId="S-1-5-21-609670400-3822899875-428587463-315151" providerId="AD"/>
      </p:ext>
    </p:extLst>
  </p:cmAuthor>
  <p:cmAuthor id="11" name="Johnson, Wendy D - WHD" initials="JWD-W" lastIdx="4" clrIdx="11">
    <p:extLst>
      <p:ext uri="{19B8F6BF-5375-455C-9EA6-DF929625EA0E}">
        <p15:presenceInfo xmlns:p15="http://schemas.microsoft.com/office/powerpoint/2012/main" userId="S-1-5-21-609670400-3822899875-428587463-291578" providerId="AD"/>
      </p:ext>
    </p:extLst>
  </p:cmAuthor>
  <p:cmAuthor id="12" name="Weeks, Daniel - WHD" initials="WD-W" lastIdx="2" clrIdx="12">
    <p:extLst>
      <p:ext uri="{19B8F6BF-5375-455C-9EA6-DF929625EA0E}">
        <p15:presenceInfo xmlns:p15="http://schemas.microsoft.com/office/powerpoint/2012/main" userId="S-1-5-21-609670400-3822899875-428587463-292111" providerId="AD"/>
      </p:ext>
    </p:extLst>
  </p:cmAuthor>
  <p:cmAuthor id="13" name="Garcia, Kristin M - WHD" initials="GKM-W" lastIdx="15" clrIdx="13">
    <p:extLst>
      <p:ext uri="{19B8F6BF-5375-455C-9EA6-DF929625EA0E}">
        <p15:presenceInfo xmlns:p15="http://schemas.microsoft.com/office/powerpoint/2012/main" userId="S-1-5-21-609670400-3822899875-428587463-365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9CCFF"/>
    <a:srgbClr val="00ADEE"/>
    <a:srgbClr val="EC1C24"/>
    <a:srgbClr val="0071BC"/>
    <a:srgbClr val="F6921E"/>
    <a:srgbClr val="7F3F97"/>
    <a:srgbClr val="F16522"/>
    <a:srgbClr val="00A14B"/>
    <a:srgbClr val="01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441" autoAdjust="0"/>
  </p:normalViewPr>
  <p:slideViewPr>
    <p:cSldViewPr snapToGrid="0">
      <p:cViewPr varScale="1">
        <p:scale>
          <a:sx n="132" d="100"/>
          <a:sy n="132" d="100"/>
        </p:scale>
        <p:origin x="1422" y="126"/>
      </p:cViewPr>
      <p:guideLst>
        <p:guide orient="horz" pos="1248"/>
        <p:guide pos="5632"/>
        <p:guide orient="horz" pos="3288"/>
        <p:guide orient="horz" pos="1968"/>
        <p:guide orient="horz" pos="3600"/>
        <p:guide orient="horz" pos="4080"/>
        <p:guide pos="1120"/>
        <p:guide pos="3808"/>
        <p:guide pos="6272"/>
        <p:guide pos="6560"/>
        <p:guide pos="2624"/>
        <p:guide pos="640"/>
        <p:guide pos="3872"/>
      </p:guideLst>
    </p:cSldViewPr>
  </p:slideViewPr>
  <p:outlineViewPr>
    <p:cViewPr>
      <p:scale>
        <a:sx n="33" d="100"/>
        <a:sy n="33" d="100"/>
      </p:scale>
      <p:origin x="0" y="-3678"/>
    </p:cViewPr>
  </p:outlineViewPr>
  <p:notesTextViewPr>
    <p:cViewPr>
      <p:scale>
        <a:sx n="1" d="1"/>
        <a:sy n="1" d="1"/>
      </p:scale>
      <p:origin x="0" y="0"/>
    </p:cViewPr>
  </p:notesTextViewPr>
  <p:sorterViewPr>
    <p:cViewPr>
      <p:scale>
        <a:sx n="100" d="100"/>
        <a:sy n="100" d="100"/>
      </p:scale>
      <p:origin x="0" y="-6168"/>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465113">
              <a:defRPr sz="1200">
                <a:latin typeface="Calibri" pitchFamily="34" charset="0"/>
              </a:defRPr>
            </a:lvl1pPr>
          </a:lstStyle>
          <a:p>
            <a:endParaRPr lang="en-US"/>
          </a:p>
        </p:txBody>
      </p:sp>
      <p:sp>
        <p:nvSpPr>
          <p:cNvPr id="3" name="Date Placeholder 2"/>
          <p:cNvSpPr>
            <a:spLocks noGrp="1"/>
          </p:cNvSpPr>
          <p:nvPr>
            <p:ph type="dt" sz="quarter" idx="1"/>
          </p:nvPr>
        </p:nvSpPr>
        <p:spPr bwMode="auto">
          <a:xfrm>
            <a:off x="3970339"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465113">
              <a:defRPr sz="1200">
                <a:latin typeface="Calibri" pitchFamily="34" charset="0"/>
              </a:defRPr>
            </a:lvl1pPr>
          </a:lstStyle>
          <a:p>
            <a:fld id="{60C609EA-5C93-4DBB-B2CB-912FC58DAD87}" type="datetime1">
              <a:rPr lang="en-US"/>
              <a:pPr/>
              <a:t>8/11/2021</a:t>
            </a:fld>
            <a:endParaRPr lang="en-US"/>
          </a:p>
        </p:txBody>
      </p:sp>
      <p:sp>
        <p:nvSpPr>
          <p:cNvPr id="4" name="Footer Placeholder 3"/>
          <p:cNvSpPr>
            <a:spLocks noGrp="1"/>
          </p:cNvSpPr>
          <p:nvPr>
            <p:ph type="ftr" sz="quarter" idx="2"/>
          </p:nvPr>
        </p:nvSpPr>
        <p:spPr bwMode="auto">
          <a:xfrm>
            <a:off x="1"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465113">
              <a:defRPr sz="1200">
                <a:latin typeface="Calibri" pitchFamily="34" charset="0"/>
              </a:defRPr>
            </a:lvl1pPr>
          </a:lstStyle>
          <a:p>
            <a:endParaRPr lang="en-US"/>
          </a:p>
        </p:txBody>
      </p:sp>
      <p:sp>
        <p:nvSpPr>
          <p:cNvPr id="5" name="Slide Number Placeholder 4"/>
          <p:cNvSpPr>
            <a:spLocks noGrp="1"/>
          </p:cNvSpPr>
          <p:nvPr>
            <p:ph type="sldNum" sz="quarter" idx="3"/>
          </p:nvPr>
        </p:nvSpPr>
        <p:spPr bwMode="auto">
          <a:xfrm>
            <a:off x="3970339"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465113">
              <a:defRPr sz="1200">
                <a:latin typeface="Calibri" pitchFamily="34" charset="0"/>
              </a:defRPr>
            </a:lvl1pPr>
          </a:lstStyle>
          <a:p>
            <a:fld id="{99234CD3-3FEA-48FA-A5A7-3DB27CC5E960}" type="slidenum">
              <a:rPr lang="en-US"/>
              <a:pPr/>
              <a:t>‹#›</a:t>
            </a:fld>
            <a:endParaRPr lang="en-US"/>
          </a:p>
        </p:txBody>
      </p:sp>
    </p:spTree>
    <p:extLst>
      <p:ext uri="{BB962C8B-B14F-4D97-AF65-F5344CB8AC3E}">
        <p14:creationId xmlns:p14="http://schemas.microsoft.com/office/powerpoint/2010/main" val="798968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465113">
              <a:defRPr sz="1200">
                <a:latin typeface="Calibri" pitchFamily="34" charset="0"/>
              </a:defRPr>
            </a:lvl1pPr>
          </a:lstStyle>
          <a:p>
            <a:endParaRPr lang="en-US"/>
          </a:p>
        </p:txBody>
      </p:sp>
      <p:sp>
        <p:nvSpPr>
          <p:cNvPr id="3" name="Date Placeholder 2"/>
          <p:cNvSpPr>
            <a:spLocks noGrp="1"/>
          </p:cNvSpPr>
          <p:nvPr>
            <p:ph type="dt" idx="1"/>
          </p:nvPr>
        </p:nvSpPr>
        <p:spPr bwMode="auto">
          <a:xfrm>
            <a:off x="3970339"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465113">
              <a:defRPr sz="1200">
                <a:latin typeface="Calibri" pitchFamily="34" charset="0"/>
              </a:defRPr>
            </a:lvl1pPr>
          </a:lstStyle>
          <a:p>
            <a:fld id="{7E0B0835-DD9B-4465-9E35-628383B5B040}" type="datetime1">
              <a:rPr lang="en-US"/>
              <a:pPr/>
              <a:t>8/11/2021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wrap="square" lIns="91435" tIns="45718" rIns="91435" bIns="45718"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bwMode="auto">
          <a:xfrm>
            <a:off x="701676" y="4416426"/>
            <a:ext cx="5607050" cy="4183063"/>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auto">
          <a:xfrm>
            <a:off x="1"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46511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9"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465113">
              <a:defRPr sz="1200">
                <a:latin typeface="Calibri" pitchFamily="34" charset="0"/>
              </a:defRPr>
            </a:lvl1pPr>
          </a:lstStyle>
          <a:p>
            <a:fld id="{DC5E6EEB-424F-4CA5-BCC8-916C05993E96}" type="slidenum">
              <a:rPr lang="en-US"/>
              <a:pPr/>
              <a:t>‹#›</a:t>
            </a:fld>
            <a:endParaRPr lang="en-US"/>
          </a:p>
        </p:txBody>
      </p:sp>
    </p:spTree>
    <p:extLst>
      <p:ext uri="{BB962C8B-B14F-4D97-AF65-F5344CB8AC3E}">
        <p14:creationId xmlns:p14="http://schemas.microsoft.com/office/powerpoint/2010/main" val="21123651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mployer.gov/#cont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mployer.gov/#conte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DC5E6EEB-424F-4CA5-BCC8-916C05993E96}" type="slidenum">
              <a:rPr lang="en-US" smtClean="0"/>
              <a:pPr/>
              <a:t>1</a:t>
            </a:fld>
            <a:endParaRPr lang="en-US"/>
          </a:p>
        </p:txBody>
      </p:sp>
    </p:spTree>
    <p:extLst>
      <p:ext uri="{BB962C8B-B14F-4D97-AF65-F5344CB8AC3E}">
        <p14:creationId xmlns:p14="http://schemas.microsoft.com/office/powerpoint/2010/main" val="147689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Retaliation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occurs when an employer (through a manager, supervisor, or administrator) fires an employee or takes any other type of adverse action against an employee for engaging in protected activity</a:t>
            </a:r>
          </a:p>
          <a:p>
            <a:endParaRPr lang="en-US" b="0" baseline="0" dirty="0"/>
          </a:p>
          <a:p>
            <a:endParaRPr lang="en-US" b="0" baseline="0" dirty="0"/>
          </a:p>
          <a:p>
            <a:r>
              <a:rPr lang="en-US" b="0" baseline="0" dirty="0"/>
              <a:t>Reassignment to a less desirable position or actions affecting prospects for promotion (such as excluding an employee from training meetings) </a:t>
            </a:r>
          </a:p>
          <a:p>
            <a:r>
              <a:rPr lang="en-US" b="0" dirty="0"/>
              <a:t>Blacklisting (intentionally interfering with an employee’s ability to obtain future employment)</a:t>
            </a:r>
            <a:endParaRPr lang="en-US" b="0" baseline="0" dirty="0"/>
          </a:p>
          <a:p>
            <a:endParaRPr lang="en-US" b="1" baseline="0" dirty="0"/>
          </a:p>
          <a:p>
            <a:r>
              <a:rPr lang="en-US" b="1" baseline="0" dirty="0"/>
              <a:t>Participated in protected activity</a:t>
            </a:r>
          </a:p>
          <a:p>
            <a:endParaRPr lang="en-US" b="1" baseline="0" dirty="0"/>
          </a:p>
          <a:p>
            <a:r>
              <a:rPr lang="en-US" b="1" baseline="0" dirty="0"/>
              <a:t>Effect's ability to do their job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10</a:t>
            </a:fld>
            <a:endParaRPr lang="en-US"/>
          </a:p>
        </p:txBody>
      </p:sp>
    </p:spTree>
    <p:extLst>
      <p:ext uri="{BB962C8B-B14F-4D97-AF65-F5344CB8AC3E}">
        <p14:creationId xmlns:p14="http://schemas.microsoft.com/office/powerpoint/2010/main" val="126878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000"/>
              <a:buFont typeface="Symbol" panose="05050102010706020507" pitchFamily="18" charset="2"/>
              <a:buNone/>
              <a:tabLst>
                <a:tab pos="457200" algn="l"/>
              </a:tabLst>
            </a:pPr>
            <a:endParaRPr lang="en-US" sz="12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11</a:t>
            </a:fld>
            <a:endParaRPr lang="en-US"/>
          </a:p>
        </p:txBody>
      </p:sp>
    </p:spTree>
    <p:extLst>
      <p:ext uri="{BB962C8B-B14F-4D97-AF65-F5344CB8AC3E}">
        <p14:creationId xmlns:p14="http://schemas.microsoft.com/office/powerpoint/2010/main" val="94554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000"/>
              <a:buFont typeface="Symbol" panose="05050102010706020507" pitchFamily="18" charset="2"/>
              <a:buNone/>
              <a:tabLst>
                <a:tab pos="457200" algn="l"/>
              </a:tabLst>
            </a:pPr>
            <a:endParaRPr lang="en-US" sz="12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12</a:t>
            </a:fld>
            <a:endParaRPr lang="en-US"/>
          </a:p>
        </p:txBody>
      </p:sp>
    </p:spTree>
    <p:extLst>
      <p:ext uri="{BB962C8B-B14F-4D97-AF65-F5344CB8AC3E}">
        <p14:creationId xmlns:p14="http://schemas.microsoft.com/office/powerpoint/2010/main" val="210407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OSHA also has a wide variety of web resources to help</a:t>
            </a:r>
            <a:r>
              <a:rPr lang="en-US" baseline="0" dirty="0"/>
              <a:t> employers and workers understand their rights and responsibilities.  </a:t>
            </a:r>
          </a:p>
          <a:p>
            <a:pPr marL="0" indent="0">
              <a:buFont typeface="Arial" panose="020B0604020202020204" pitchFamily="34" charset="0"/>
              <a:buNone/>
            </a:pPr>
            <a:r>
              <a:rPr lang="en-US" baseline="0" dirty="0"/>
              <a:t>These include compliance assistance tools, training resources, information on cooperative resources, required forms, and ways to contact the agency with any questions or concerns.</a:t>
            </a:r>
          </a:p>
          <a:p>
            <a:pPr marL="0" indent="0">
              <a:buFont typeface="Arial" panose="020B0604020202020204" pitchFamily="34" charset="0"/>
              <a:buNone/>
            </a:pPr>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kern="1200" dirty="0">
                <a:solidFill>
                  <a:schemeClr val="tx1"/>
                </a:solidFill>
                <a:effectLst/>
                <a:latin typeface="+mn-lt"/>
                <a:ea typeface="ヒラギノ角ゴ Pro W3" pitchFamily="-111" charset="-128"/>
                <a:cs typeface="ヒラギノ角ゴ Pro W3" pitchFamily="-111" charset="-128"/>
              </a:rPr>
              <a:t>In addition to</a:t>
            </a:r>
            <a:r>
              <a:rPr lang="en-US" sz="1200" b="0" i="0" u="none" kern="1200" baseline="0" dirty="0">
                <a:solidFill>
                  <a:schemeClr val="tx1"/>
                </a:solidFill>
                <a:effectLst/>
                <a:latin typeface="+mn-lt"/>
                <a:ea typeface="ヒラギノ角ゴ Pro W3" pitchFamily="-111" charset="-128"/>
                <a:cs typeface="ヒラギノ角ゴ Pro W3" pitchFamily="-111" charset="-128"/>
              </a:rPr>
              <a:t> resources available on our individual WHD and OSHA websites, </a:t>
            </a:r>
            <a:r>
              <a:rPr lang="en-US" dirty="0"/>
              <a:t>DOL has created worker.gov</a:t>
            </a:r>
            <a:r>
              <a:rPr lang="en-US" baseline="0" dirty="0"/>
              <a:t> and employer.gov </a:t>
            </a:r>
            <a:r>
              <a:rPr lang="en-US" dirty="0"/>
              <a:t>which provide direct access to department-wide resources for the respective audiences</a:t>
            </a:r>
            <a:r>
              <a:rPr lang="en-US" baseline="0" dirty="0"/>
              <a:t> in one place. Both pages are now available in both English and Spanish.</a:t>
            </a:r>
            <a:endParaRPr lang="en-US" dirty="0"/>
          </a:p>
          <a:p>
            <a:endParaRPr lang="en-US" b="1" dirty="0"/>
          </a:p>
          <a:p>
            <a:r>
              <a:rPr lang="en-US" b="1" dirty="0"/>
              <a:t>Worker.gov:  </a:t>
            </a:r>
            <a:r>
              <a:rPr lang="en-US" sz="1200" b="0" i="0" kern="1200" dirty="0">
                <a:solidFill>
                  <a:schemeClr val="tx1"/>
                </a:solidFill>
                <a:effectLst/>
                <a:latin typeface="+mn-lt"/>
                <a:ea typeface="ヒラギノ角ゴ Pro W3" pitchFamily="-111" charset="-128"/>
                <a:cs typeface="ヒラギノ角ゴ Pro W3" pitchFamily="-111" charset="-128"/>
              </a:rPr>
              <a:t>This site covers common workplace concerns and the Federal labor laws that protect you. (The right</a:t>
            </a:r>
            <a:r>
              <a:rPr lang="en-US" sz="1200" b="0" i="0" kern="1200" baseline="0" dirty="0">
                <a:solidFill>
                  <a:schemeClr val="tx1"/>
                </a:solidFill>
                <a:effectLst/>
                <a:latin typeface="+mn-lt"/>
                <a:ea typeface="ヒラギノ角ゴ Pro W3" pitchFamily="-111" charset="-128"/>
                <a:cs typeface="ヒラギノ角ゴ Pro W3" pitchFamily="-111" charset="-128"/>
              </a:rPr>
              <a:t> to be paid properly, to a safe and healthy workplace, to be treated equally, to join with coworkers, to be treated fairly as a veteran or service member, and more). </a:t>
            </a:r>
            <a:endParaRPr lang="en-US" sz="1200" b="0" i="0" kern="1200" dirty="0">
              <a:solidFill>
                <a:schemeClr val="tx1"/>
              </a:solidFill>
              <a:effectLst/>
              <a:latin typeface="+mn-lt"/>
              <a:ea typeface="ヒラギノ角ゴ Pro W3" pitchFamily="-111" charset="-128"/>
              <a:cs typeface="ヒラギノ角ゴ Pro W3" pitchFamily="-111" charset="-128"/>
            </a:endParaRPr>
          </a:p>
          <a:p>
            <a:endParaRPr lang="en-US" sz="1200" b="0" i="0" kern="1200" dirty="0">
              <a:solidFill>
                <a:schemeClr val="tx1"/>
              </a:solidFill>
              <a:effectLst/>
              <a:latin typeface="+mn-lt"/>
              <a:ea typeface="ヒラギノ角ゴ Pro W3" pitchFamily="-111" charset="-128"/>
            </a:endParaRPr>
          </a:p>
          <a:p>
            <a:r>
              <a:rPr lang="en-US" sz="1200" b="1" i="0" kern="1200" dirty="0">
                <a:solidFill>
                  <a:schemeClr val="tx1"/>
                </a:solidFill>
                <a:effectLst/>
                <a:latin typeface="+mn-lt"/>
                <a:ea typeface="ヒラギノ角ゴ Pro W3" pitchFamily="-111" charset="-128"/>
              </a:rPr>
              <a:t>Employer.gov:</a:t>
            </a:r>
            <a:r>
              <a:rPr lang="en-US" sz="1200" b="0" i="0" kern="1200" dirty="0">
                <a:solidFill>
                  <a:schemeClr val="tx1"/>
                </a:solidFill>
                <a:effectLst/>
                <a:latin typeface="+mn-lt"/>
                <a:ea typeface="ヒラギノ角ゴ Pro W3" pitchFamily="-111" charset="-128"/>
              </a:rPr>
              <a:t>  </a:t>
            </a:r>
            <a:r>
              <a:rPr lang="en-US" sz="1200" b="0" i="0" kern="1200" dirty="0">
                <a:solidFill>
                  <a:schemeClr val="tx1"/>
                </a:solidFill>
                <a:effectLst/>
                <a:latin typeface="+mn-lt"/>
                <a:ea typeface="ヒラギノ角ゴ Pro W3" pitchFamily="-111" charset="-128"/>
                <a:cs typeface="ヒラギノ角ゴ Pro W3" pitchFamily="-111" charset="-128"/>
              </a:rPr>
              <a:t>Resources for Employers</a:t>
            </a:r>
            <a:r>
              <a:rPr lang="en-US" sz="1200" b="0" i="0" kern="1200" baseline="0" dirty="0">
                <a:solidFill>
                  <a:schemeClr val="tx1"/>
                </a:solidFill>
                <a:effectLst/>
                <a:latin typeface="+mn-lt"/>
                <a:ea typeface="ヒラギノ角ゴ Pro W3" pitchFamily="-111" charset="-128"/>
                <a:cs typeface="ヒラギノ角ゴ Pro W3" pitchFamily="-111" charset="-128"/>
              </a:rPr>
              <a:t>. </a:t>
            </a:r>
            <a:r>
              <a:rPr lang="en-US" sz="1200" b="0" i="0" kern="1200" dirty="0">
                <a:solidFill>
                  <a:schemeClr val="tx1"/>
                </a:solidFill>
                <a:effectLst/>
                <a:latin typeface="+mn-lt"/>
                <a:ea typeface="ヒラギノ角ゴ Pro W3" pitchFamily="-111" charset="-128"/>
                <a:cs typeface="ヒラギノ角ゴ Pro W3" pitchFamily="-111" charset="-128"/>
              </a:rPr>
              <a:t>You may have questions about your role as an employer. This site provides answers to common questions about workers and business. </a:t>
            </a:r>
            <a:br>
              <a:rPr lang="en-US" sz="1200" b="0" i="0" u="sng" kern="1200" dirty="0">
                <a:solidFill>
                  <a:schemeClr val="tx1"/>
                </a:solidFill>
                <a:effectLst/>
                <a:latin typeface="+mn-lt"/>
                <a:ea typeface="ヒラギノ角ゴ Pro W3" pitchFamily="-111" charset="-128"/>
                <a:cs typeface="ヒラギノ角ゴ Pro W3" pitchFamily="-111" charset="-128"/>
                <a:hlinkClick r:id="rId3"/>
              </a:rPr>
            </a:b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13</a:t>
            </a:fld>
            <a:endParaRPr lang="en-US"/>
          </a:p>
        </p:txBody>
      </p:sp>
    </p:spTree>
    <p:extLst>
      <p:ext uri="{BB962C8B-B14F-4D97-AF65-F5344CB8AC3E}">
        <p14:creationId xmlns:p14="http://schemas.microsoft.com/office/powerpoint/2010/main" val="1575978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br>
              <a:rPr lang="en-US" sz="1200" b="0" i="0" u="sng" kern="1200" dirty="0">
                <a:solidFill>
                  <a:schemeClr val="tx1"/>
                </a:solidFill>
                <a:effectLst/>
                <a:latin typeface="+mn-lt"/>
                <a:ea typeface="ヒラギノ角ゴ Pro W3" pitchFamily="-111" charset="-128"/>
                <a:cs typeface="ヒラギノ角ゴ Pro W3" pitchFamily="-111" charset="-128"/>
                <a:hlinkClick r:id="rId3"/>
              </a:rPr>
            </a:br>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14</a:t>
            </a:fld>
            <a:endParaRPr lang="en-US"/>
          </a:p>
        </p:txBody>
      </p:sp>
    </p:spTree>
    <p:extLst>
      <p:ext uri="{BB962C8B-B14F-4D97-AF65-F5344CB8AC3E}">
        <p14:creationId xmlns:p14="http://schemas.microsoft.com/office/powerpoint/2010/main" val="248224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ヒラギノ角ゴ Pro W3" pitchFamily="-111" charset="-128"/>
              </a:rPr>
              <a:t>Though many of you are probably already in touch with your local contacts, I encourage you to contact us if you need any additional assistance.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ヒラギノ角ゴ Pro W3" pitchFamily="-111"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ヒラギノ角ゴ Pro W3" pitchFamily="-111" charset="-128"/>
              </a:rPr>
              <a:t>At this point, we will begin to address some of the questions you all have submitted. </a:t>
            </a:r>
          </a:p>
        </p:txBody>
      </p:sp>
      <p:sp>
        <p:nvSpPr>
          <p:cNvPr id="4" name="Slide Number Placeholder 3"/>
          <p:cNvSpPr>
            <a:spLocks noGrp="1"/>
          </p:cNvSpPr>
          <p:nvPr>
            <p:ph type="sldNum" sz="quarter" idx="10"/>
          </p:nvPr>
        </p:nvSpPr>
        <p:spPr/>
        <p:txBody>
          <a:bodyPr/>
          <a:lstStyle/>
          <a:p>
            <a:fld id="{DC5E6EEB-424F-4CA5-BCC8-916C05993E96}" type="slidenum">
              <a:rPr lang="en-US" smtClean="0"/>
              <a:pPr/>
              <a:t>15</a:t>
            </a:fld>
            <a:endParaRPr lang="en-US"/>
          </a:p>
        </p:txBody>
      </p:sp>
    </p:spTree>
    <p:extLst>
      <p:ext uri="{BB962C8B-B14F-4D97-AF65-F5344CB8AC3E}">
        <p14:creationId xmlns:p14="http://schemas.microsoft.com/office/powerpoint/2010/main" val="7829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Please note that </a:t>
            </a:r>
            <a:r>
              <a:rPr lang="en-US" sz="1200" dirty="0">
                <a:cs typeface="Arial" panose="020B0604020202020204" pitchFamily="34" charset="0"/>
              </a:rPr>
              <a:t>this presentation is intended as general information only and does not carry the force of legal opinion. </a:t>
            </a:r>
            <a:r>
              <a:rPr lang="en-US" dirty="0"/>
              <a:t>Next slide.</a:t>
            </a:r>
          </a:p>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a:t>
            </a:fld>
            <a:endParaRPr lang="en-US"/>
          </a:p>
        </p:txBody>
      </p:sp>
    </p:spTree>
    <p:extLst>
      <p:ext uri="{BB962C8B-B14F-4D97-AF65-F5344CB8AC3E}">
        <p14:creationId xmlns:p14="http://schemas.microsoft.com/office/powerpoint/2010/main" val="216796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2175" y="273050"/>
            <a:ext cx="3470275"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r>
              <a:rPr lang="en-US" sz="1200" b="1" kern="1200" baseline="0" dirty="0">
                <a:solidFill>
                  <a:schemeClr val="tx1"/>
                </a:solidFill>
                <a:effectLst/>
                <a:latin typeface="+mn-lt"/>
                <a:ea typeface="ＭＳ Ｐゴシック" charset="0"/>
                <a:cs typeface="+mn-cs"/>
              </a:rPr>
              <a:t>OSH ACT</a:t>
            </a:r>
            <a:endParaRPr lang="en-US" sz="1200" b="1" kern="1200" dirty="0">
              <a:solidFill>
                <a:schemeClr val="tx1"/>
              </a:solidFill>
              <a:effectLst/>
              <a:latin typeface="+mn-lt"/>
              <a:ea typeface="ＭＳ Ｐゴシック" charset="0"/>
              <a:cs typeface="+mn-cs"/>
            </a:endParaRPr>
          </a:p>
          <a:p>
            <a:pPr marL="171450" marR="0" lvl="0" indent="-1714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mn-cs"/>
              </a:rPr>
              <a:t>Worker safety in the United States is enforced by OSHA, year 2020 marked 50th year of existence.</a:t>
            </a:r>
          </a:p>
          <a:p>
            <a:pPr marL="171450" marR="0" lvl="0" indent="-1714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endParaRPr lang="en-US" sz="1200" kern="1200" dirty="0">
              <a:solidFill>
                <a:schemeClr val="tx1"/>
              </a:solidFill>
              <a:effectLst/>
              <a:latin typeface="+mn-lt"/>
              <a:ea typeface="ＭＳ Ｐゴシック" charset="0"/>
              <a:cs typeface="+mn-cs"/>
            </a:endParaRPr>
          </a:p>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r>
              <a:rPr lang="en-US" altLang="en-US" sz="1200" b="1" dirty="0">
                <a:solidFill>
                  <a:schemeClr val="tx1"/>
                </a:solidFill>
              </a:rPr>
              <a:t>TOSH Act 1972 </a:t>
            </a:r>
            <a:r>
              <a:rPr lang="en-US" altLang="en-US" sz="1200" dirty="0">
                <a:solidFill>
                  <a:schemeClr val="tx1"/>
                </a:solidFill>
              </a:rPr>
              <a:t>– TOSHA assumed responsibilities in 1972, Public Sector in 1974, and final approval in 1985</a:t>
            </a:r>
          </a:p>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endParaRPr lang="en-US" sz="1200" kern="1200" dirty="0">
              <a:solidFill>
                <a:schemeClr val="tx1"/>
              </a:solidFill>
              <a:effectLst/>
              <a:latin typeface="+mn-lt"/>
              <a:ea typeface="ＭＳ Ｐゴシック" charset="0"/>
              <a:cs typeface="+mn-cs"/>
            </a:endParaRPr>
          </a:p>
          <a:p>
            <a:pPr marL="171450" marR="0" lvl="0" indent="-1714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mn-cs"/>
              </a:rPr>
              <a:t>OSHA/TOSHA’s mission has always been focuses on worker safety and health. Our common goal is that every worker goes home safe and healthy at the end of each day.</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3</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34938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2175" y="273050"/>
            <a:ext cx="3470275"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lvl="0" indent="0">
              <a:spcBef>
                <a:spcPts val="0"/>
              </a:spcBef>
              <a:spcAft>
                <a:spcPts val="1200"/>
              </a:spcAft>
              <a:buFont typeface="Arial" panose="020B0604020202020204" pitchFamily="34" charset="0"/>
              <a:buNone/>
            </a:pPr>
            <a:r>
              <a:rPr lang="en-US" sz="1200" b="1" kern="1200" dirty="0">
                <a:solidFill>
                  <a:schemeClr val="tx1"/>
                </a:solidFill>
                <a:effectLst/>
                <a:latin typeface="+mn-lt"/>
                <a:ea typeface="ＭＳ Ｐゴシック" charset="0"/>
                <a:cs typeface="+mn-cs"/>
              </a:rPr>
              <a:t>HOW OSHA IS ORGANIZED</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OSHA also has 10 Regional Offices, which are located throughout the United States.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mn-cs"/>
              </a:rPr>
              <a:t>Each of these 10 regional geographic regions,</a:t>
            </a:r>
            <a:r>
              <a:rPr lang="en-US" sz="1200" kern="1200" baseline="0" dirty="0">
                <a:solidFill>
                  <a:schemeClr val="tx1"/>
                </a:solidFill>
                <a:effectLst/>
                <a:latin typeface="+mn-lt"/>
                <a:ea typeface="ＭＳ Ｐゴシック" charset="0"/>
                <a:cs typeface="+mn-cs"/>
              </a:rPr>
              <a:t> which cover several states and contain multiple area offices.</a:t>
            </a:r>
            <a:endParaRPr lang="en-US" sz="900" b="1" u="sng"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65113" rtl="0" eaLnBrk="1" fontAlgn="base" latinLnBrk="0" hangingPunct="1">
              <a:lnSpc>
                <a:spcPct val="100000"/>
              </a:lnSpc>
              <a:spcBef>
                <a:spcPct val="0"/>
              </a:spcBef>
              <a:spcAft>
                <a:spcPct val="0"/>
              </a:spcAft>
              <a:buClrTx/>
              <a:buSzTx/>
              <a:buFontTx/>
              <a:buNone/>
              <a:tabLst/>
              <a:defRPr/>
            </a:pPr>
            <a:fld id="{3CEC7B5B-BD50-4AB5-8C4D-765994D73EA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charset="-128"/>
              <a:cs typeface="+mn-cs"/>
            </a:endParaRPr>
          </a:p>
        </p:txBody>
      </p:sp>
      <p:sp>
        <p:nvSpPr>
          <p:cNvPr id="5" name="Header Placeholder 4"/>
          <p:cNvSpPr>
            <a:spLocks noGrp="1"/>
          </p:cNvSpPr>
          <p:nvPr>
            <p:ph type="hdr" sz="quarter"/>
          </p:nvPr>
        </p:nvSpPr>
        <p:spPr/>
        <p:txBody>
          <a:bodyPr/>
          <a:lstStyle/>
          <a:p>
            <a:pPr marL="0" marR="0" lvl="0" indent="0" algn="l" defTabSz="465113"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rPr>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Test Question: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22.  OSHA must issue a citation within ___ of the occurrence of the violation: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endParaRP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Three months</a:t>
            </a: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Six months</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endParaRP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Twelve months</a:t>
            </a: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Five years</a:t>
            </a: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23.  Citations are signed by the OSHA Area Director but they are not effective until they become a final order of: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endParaRP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The Assistant Secretary for OSHA</a:t>
            </a: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The Occupational Safety and Health Review Commission</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endParaRP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The Solicitor of Labor</a:t>
            </a: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The Secretary of Labor</a:t>
            </a:r>
          </a:p>
        </p:txBody>
      </p:sp>
    </p:spTree>
    <p:extLst>
      <p:ext uri="{BB962C8B-B14F-4D97-AF65-F5344CB8AC3E}">
        <p14:creationId xmlns:p14="http://schemas.microsoft.com/office/powerpoint/2010/main" val="285767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2175" y="273050"/>
            <a:ext cx="3470275"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lvl="0" indent="0">
              <a:spcBef>
                <a:spcPts val="0"/>
              </a:spcBef>
              <a:spcAft>
                <a:spcPts val="1200"/>
              </a:spcAft>
              <a:buFont typeface="Arial" panose="020B0604020202020204" pitchFamily="34" charset="0"/>
              <a:buNone/>
            </a:pPr>
            <a:r>
              <a:rPr lang="en-US" sz="1200" b="1" kern="1200" dirty="0">
                <a:solidFill>
                  <a:schemeClr val="tx1"/>
                </a:solidFill>
                <a:effectLst/>
                <a:latin typeface="+mn-lt"/>
                <a:ea typeface="ＭＳ Ｐゴシック" charset="0"/>
                <a:cs typeface="+mn-cs"/>
              </a:rPr>
              <a:t>OSHA State Plans </a:t>
            </a:r>
          </a:p>
          <a:p>
            <a:pPr marL="171450" lvl="0" indent="-171450">
              <a:spcBef>
                <a:spcPts val="0"/>
              </a:spcBef>
              <a:spcAft>
                <a:spcPts val="1200"/>
              </a:spcAft>
              <a:buFont typeface="Arial" panose="020B0604020202020204" pitchFamily="34" charset="0"/>
              <a:buChar char="•"/>
            </a:pPr>
            <a:r>
              <a:rPr lang="en-US" sz="1200" b="0" kern="1200" dirty="0">
                <a:solidFill>
                  <a:schemeClr val="tx1"/>
                </a:solidFill>
                <a:effectLst/>
                <a:latin typeface="+mn-lt"/>
                <a:ea typeface="ＭＳ Ｐゴシック" charset="0"/>
                <a:cs typeface="+mn-cs"/>
              </a:rPr>
              <a:t>*Blue = State Plans </a:t>
            </a:r>
          </a:p>
          <a:p>
            <a:pPr marL="171450" lvl="0" indent="-171450">
              <a:spcBef>
                <a:spcPts val="0"/>
              </a:spcBef>
              <a:spcAft>
                <a:spcPts val="1200"/>
              </a:spcAft>
              <a:buFont typeface="Arial" panose="020B0604020202020204" pitchFamily="34" charset="0"/>
              <a:buChar char="•"/>
            </a:pPr>
            <a:r>
              <a:rPr lang="en-US" sz="1200" b="0" kern="1200" dirty="0">
                <a:solidFill>
                  <a:schemeClr val="tx1"/>
                </a:solidFill>
                <a:effectLst/>
                <a:latin typeface="+mn-lt"/>
                <a:ea typeface="ＭＳ Ｐゴシック" charset="0"/>
                <a:cs typeface="+mn-cs"/>
              </a:rPr>
              <a:t>**Dark Blue = State Plans cover state/local government employees only</a:t>
            </a:r>
          </a:p>
          <a:p>
            <a:pPr marL="171450" lvl="0" indent="-171450">
              <a:spcBef>
                <a:spcPts val="0"/>
              </a:spcBef>
              <a:spcAft>
                <a:spcPts val="1200"/>
              </a:spcAft>
              <a:buFont typeface="Arial" panose="020B0604020202020204" pitchFamily="34" charset="0"/>
              <a:buChar char="•"/>
            </a:pPr>
            <a:r>
              <a:rPr lang="en-US" sz="1200" b="0" kern="1200" dirty="0">
                <a:solidFill>
                  <a:schemeClr val="tx1"/>
                </a:solidFill>
                <a:effectLst/>
                <a:latin typeface="+mn-lt"/>
                <a:ea typeface="ＭＳ Ｐゴシック" charset="0"/>
                <a:cs typeface="+mn-cs"/>
              </a:rPr>
              <a:t>Light Blue = Federal OSHA states </a:t>
            </a:r>
          </a:p>
          <a:p>
            <a:pPr marL="0" lvl="0" indent="0">
              <a:spcBef>
                <a:spcPts val="0"/>
              </a:spcBef>
              <a:spcAft>
                <a:spcPts val="1200"/>
              </a:spcAft>
              <a:buFont typeface="Arial" panose="020B0604020202020204" pitchFamily="34" charset="0"/>
              <a:buNone/>
            </a:pPr>
            <a:endParaRPr lang="en-US" sz="1200" b="1" kern="1200" dirty="0">
              <a:solidFill>
                <a:schemeClr val="tx1"/>
              </a:solidFill>
              <a:effectLst/>
              <a:latin typeface="+mn-lt"/>
              <a:ea typeface="ＭＳ Ｐゴシック" charset="0"/>
              <a:cs typeface="+mn-cs"/>
            </a:endParaRPr>
          </a:p>
          <a:p>
            <a:pPr marL="0" lvl="0" indent="0">
              <a:spcBef>
                <a:spcPts val="0"/>
              </a:spcBef>
              <a:spcAft>
                <a:spcPts val="1200"/>
              </a:spcAft>
              <a:buFont typeface="Arial" panose="020B0604020202020204" pitchFamily="34" charset="0"/>
              <a:buNone/>
            </a:pPr>
            <a:r>
              <a:rPr lang="en-US" dirty="0"/>
              <a:t>State Plans are OSHA-approved workplace safety and health programs operated by individual states or U.S. territories. </a:t>
            </a:r>
          </a:p>
          <a:p>
            <a:pPr marL="0" lvl="0" indent="0">
              <a:spcBef>
                <a:spcPts val="0"/>
              </a:spcBef>
              <a:spcAft>
                <a:spcPts val="1200"/>
              </a:spcAft>
              <a:buFont typeface="Arial" panose="020B0604020202020204" pitchFamily="34" charset="0"/>
              <a:buNone/>
            </a:pPr>
            <a:r>
              <a:rPr lang="en-US" dirty="0"/>
              <a:t>There are currently 22 State Plans covering both private sector and state and local government workers, and there are six State Plans covering only state and local government workers. </a:t>
            </a:r>
          </a:p>
          <a:p>
            <a:pPr marL="0" lvl="0" indent="0">
              <a:spcBef>
                <a:spcPts val="0"/>
              </a:spcBef>
              <a:spcAft>
                <a:spcPts val="1200"/>
              </a:spcAft>
              <a:buFont typeface="Arial" panose="020B0604020202020204" pitchFamily="34" charset="0"/>
              <a:buNone/>
            </a:pPr>
            <a:r>
              <a:rPr lang="en-US" dirty="0"/>
              <a:t>State Plans are monitored by OSHA and must be at least as effective as OSHA in protecting workers and in preventing work-related injuries, illnesses and deaths.</a:t>
            </a:r>
            <a:endParaRPr lang="en-US" sz="1200" b="1" kern="1200" dirty="0">
              <a:solidFill>
                <a:schemeClr val="tx1"/>
              </a:solidFill>
              <a:effectLst/>
              <a:latin typeface="+mn-lt"/>
              <a:ea typeface="ＭＳ Ｐゴシック" charset="0"/>
              <a:cs typeface="+mn-cs"/>
            </a:endParaRPr>
          </a:p>
          <a:p>
            <a:pPr marL="0" lvl="0" indent="0">
              <a:spcBef>
                <a:spcPts val="0"/>
              </a:spcBef>
              <a:spcAft>
                <a:spcPts val="1200"/>
              </a:spcAft>
              <a:buFont typeface="Arial" panose="020B0604020202020204" pitchFamily="34" charset="0"/>
              <a:buNone/>
            </a:pPr>
            <a:endParaRPr lang="en-US" sz="1200" b="1" kern="1200" dirty="0">
              <a:solidFill>
                <a:schemeClr val="tx1"/>
              </a:solidFill>
              <a:effectLst/>
              <a:latin typeface="+mn-lt"/>
              <a:ea typeface="ＭＳ Ｐゴシック" charset="0"/>
              <a:cs typeface="+mn-cs"/>
            </a:endParaRPr>
          </a:p>
          <a:p>
            <a:pPr marL="0" lvl="0" indent="0">
              <a:spcBef>
                <a:spcPts val="0"/>
              </a:spcBef>
              <a:spcAft>
                <a:spcPts val="1200"/>
              </a:spcAft>
              <a:buFont typeface="Arial" panose="020B0604020202020204" pitchFamily="34" charset="0"/>
              <a:buNone/>
            </a:pPr>
            <a:endParaRPr lang="en-US" sz="900" b="1" u="sng"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65113" rtl="0" eaLnBrk="1" fontAlgn="base" latinLnBrk="0" hangingPunct="1">
              <a:lnSpc>
                <a:spcPct val="100000"/>
              </a:lnSpc>
              <a:spcBef>
                <a:spcPct val="0"/>
              </a:spcBef>
              <a:spcAft>
                <a:spcPct val="0"/>
              </a:spcAft>
              <a:buClrTx/>
              <a:buSzTx/>
              <a:buFontTx/>
              <a:buNone/>
              <a:tabLst/>
              <a:defRPr/>
            </a:pPr>
            <a:fld id="{3CEC7B5B-BD50-4AB5-8C4D-765994D73EA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charset="-128"/>
              <a:cs typeface="+mn-cs"/>
            </a:endParaRPr>
          </a:p>
        </p:txBody>
      </p:sp>
      <p:sp>
        <p:nvSpPr>
          <p:cNvPr id="5" name="Header Placeholder 4"/>
          <p:cNvSpPr>
            <a:spLocks noGrp="1"/>
          </p:cNvSpPr>
          <p:nvPr>
            <p:ph type="hdr" sz="quarter"/>
          </p:nvPr>
        </p:nvSpPr>
        <p:spPr/>
        <p:txBody>
          <a:bodyPr/>
          <a:lstStyle/>
          <a:p>
            <a:pPr marL="0" marR="0" lvl="0" indent="0" algn="l" defTabSz="465113"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rPr>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Test Question: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22.  OSHA must issue a citation within ___ of the occurrence of the violation: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endParaRP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Three months</a:t>
            </a: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Six months</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endParaRP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Twelve months</a:t>
            </a: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Five years</a:t>
            </a: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23.  Citations are signed by the OSHA Area Director but they are not effective until they become a final order of: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(TLO 5)</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endParaRP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The Assistant Secretary for OSHA</a:t>
            </a: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The Occupational Safety and Health Review Commission</a:t>
            </a: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endParaRP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The Solicitor of Labor</a:t>
            </a:r>
          </a:p>
          <a:p>
            <a:pPr marL="685800" marR="0" lvl="1" indent="-228600" algn="l" defTabSz="457200" rtl="0" eaLnBrk="1" fontAlgn="base" latinLnBrk="0" hangingPunct="1">
              <a:lnSpc>
                <a:spcPct val="100000"/>
              </a:lnSpc>
              <a:spcBef>
                <a:spcPct val="0"/>
              </a:spcBef>
              <a:spcAft>
                <a:spcPct val="0"/>
              </a:spcAft>
              <a:buClrTx/>
              <a:buSzTx/>
              <a:buFont typeface="Calibri" panose="020F0502020204030204" pitchFamily="34" charset="0"/>
              <a:buAutoNum type="alphaLcPeriod"/>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mn-cs"/>
              </a:rPr>
              <a:t>The Secretary of Labor</a:t>
            </a:r>
          </a:p>
        </p:txBody>
      </p:sp>
    </p:spTree>
    <p:extLst>
      <p:ext uri="{BB962C8B-B14F-4D97-AF65-F5344CB8AC3E}">
        <p14:creationId xmlns:p14="http://schemas.microsoft.com/office/powerpoint/2010/main" val="424498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2175" y="273050"/>
            <a:ext cx="3470275"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lvl="0" indent="0">
              <a:spcBef>
                <a:spcPts val="0"/>
              </a:spcBef>
              <a:spcAft>
                <a:spcPts val="1200"/>
              </a:spcAft>
              <a:buFont typeface="Arial" panose="020B0604020202020204" pitchFamily="34" charset="0"/>
              <a:buNone/>
            </a:pPr>
            <a:endParaRPr lang="en-US" sz="1200" b="1" kern="1200" dirty="0">
              <a:solidFill>
                <a:schemeClr val="tx1"/>
              </a:solidFill>
              <a:effectLst/>
              <a:latin typeface="+mn-lt"/>
              <a:ea typeface="ＭＳ Ｐゴシック" charset="0"/>
              <a:cs typeface="+mn-cs"/>
            </a:endParaRPr>
          </a:p>
          <a:p>
            <a:pPr marL="0" lvl="0" indent="0">
              <a:spcBef>
                <a:spcPts val="0"/>
              </a:spcBef>
              <a:spcAft>
                <a:spcPts val="1200"/>
              </a:spcAft>
              <a:buFont typeface="Arial" panose="020B0604020202020204" pitchFamily="34" charset="0"/>
              <a:buNone/>
            </a:pPr>
            <a:endParaRPr lang="en-US" sz="1200" b="1" kern="1200" dirty="0">
              <a:solidFill>
                <a:schemeClr val="tx1"/>
              </a:solidFill>
              <a:effectLst/>
              <a:latin typeface="+mn-lt"/>
              <a:ea typeface="ＭＳ Ｐゴシック" charset="0"/>
              <a:cs typeface="+mn-cs"/>
            </a:endParaRPr>
          </a:p>
          <a:p>
            <a:pPr marL="0" lvl="0" indent="0">
              <a:spcBef>
                <a:spcPts val="0"/>
              </a:spcBef>
              <a:spcAft>
                <a:spcPts val="1200"/>
              </a:spcAft>
              <a:buFont typeface="Arial" panose="020B0604020202020204" pitchFamily="34" charset="0"/>
              <a:buNone/>
            </a:pPr>
            <a:r>
              <a:rPr lang="en-US" sz="1200" b="1" kern="1200" dirty="0">
                <a:solidFill>
                  <a:schemeClr val="tx1"/>
                </a:solidFill>
                <a:effectLst/>
                <a:latin typeface="+mn-lt"/>
                <a:ea typeface="ＭＳ Ｐゴシック" charset="0"/>
                <a:cs typeface="+mn-cs"/>
              </a:rPr>
              <a:t>Carry out the Mission:</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Enforcing safety and health standards (regulations) through worksite inspections – compliance &amp; consultation</a:t>
            </a:r>
          </a:p>
          <a:p>
            <a:pPr marL="171450" lvl="0" indent="-171450">
              <a:spcBef>
                <a:spcPts val="0"/>
              </a:spcBef>
              <a:spcAft>
                <a:spcPts val="1200"/>
              </a:spcAft>
              <a:buFont typeface="Arial" panose="020B0604020202020204" pitchFamily="34" charset="0"/>
              <a:buChar char="•"/>
            </a:pPr>
            <a:r>
              <a:rPr lang="en-US" sz="1200" kern="1200" dirty="0">
                <a:solidFill>
                  <a:schemeClr val="tx1"/>
                </a:solidFill>
                <a:effectLst/>
                <a:latin typeface="+mn-lt"/>
                <a:ea typeface="ＭＳ Ｐゴシック" charset="0"/>
                <a:cs typeface="+mn-cs"/>
              </a:rPr>
              <a:t>Providing outreach training programs to increase knowledge about occupational safety and health</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a:solidFill>
                <a:schemeClr val="tx1"/>
              </a:solidFill>
              <a:effectLst/>
              <a:latin typeface="+mn-lt"/>
              <a:ea typeface="ＭＳ Ｐゴシック" charset="0"/>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1" kern="1200" baseline="0" dirty="0">
                <a:solidFill>
                  <a:schemeClr val="tx1"/>
                </a:solidFill>
                <a:effectLst/>
                <a:latin typeface="+mn-lt"/>
                <a:ea typeface="ＭＳ Ｐゴシック" charset="0"/>
                <a:cs typeface="+mn-cs"/>
              </a:rPr>
              <a:t>What are Standards: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mn-lt"/>
                <a:ea typeface="ＭＳ Ｐゴシック" charset="0"/>
                <a:cs typeface="+mn-cs"/>
              </a:rPr>
              <a:t>A standard (or regulation) is a regulatory requirement established and published by the agency to serve as criteria for measuring whether employers are in compliance with the OSH Act laws.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mn-lt"/>
                <a:ea typeface="ＭＳ Ｐゴシック" charset="0"/>
                <a:cs typeface="+mn-cs"/>
              </a:rPr>
              <a:t>OSHA standards are published in Title 29 of the Code of Federal Regulations (CFR) and are divided into separate standards for General Industry, Construction, and Maritime.</a:t>
            </a:r>
            <a:endParaRPr lang="en-US" sz="1200" b="1" u="sng" kern="1200" baseline="0" dirty="0">
              <a:solidFill>
                <a:schemeClr val="tx1"/>
              </a:solidFill>
              <a:effectLst/>
              <a:latin typeface="+mn-lt"/>
              <a:ea typeface="ＭＳ Ｐゴシック" charset="0"/>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900" b="1" u="sng"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6</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164906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mn-cs"/>
              </a:rPr>
              <a:t>Employers are responsible for providing additional training for their workers on the specific hazards of their job </a:t>
            </a:r>
            <a:endParaRPr lang="en-US" sz="1100" kern="1200" dirty="0">
              <a:solidFill>
                <a:schemeClr val="tx1"/>
              </a:solidFill>
              <a:effectLst/>
              <a:latin typeface="+mn-lt"/>
              <a:ea typeface="ＭＳ Ｐゴシック" charset="0"/>
              <a:cs typeface="+mn-cs"/>
            </a:endParaRPr>
          </a:p>
          <a:p>
            <a:pPr marL="0" lvl="0" indent="0">
              <a:buFont typeface="Arial" panose="020B0604020202020204" pitchFamily="34" charset="0"/>
              <a:buNone/>
            </a:pPr>
            <a:endParaRPr lang="en-US" sz="12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Protecting workers means not only complying with regulations. Workers also have a legal right to raise safety and health concerns on the job without fear of retaliation. </a:t>
            </a:r>
          </a:p>
        </p:txBody>
      </p:sp>
      <p:sp>
        <p:nvSpPr>
          <p:cNvPr id="4" name="Slide Number Placeholder 3"/>
          <p:cNvSpPr>
            <a:spLocks noGrp="1"/>
          </p:cNvSpPr>
          <p:nvPr>
            <p:ph type="sldNum" sz="quarter" idx="10"/>
          </p:nvPr>
        </p:nvSpPr>
        <p:spPr/>
        <p:txBody>
          <a:bodyPr/>
          <a:lstStyle/>
          <a:p>
            <a:fld id="{ABE2779E-D1FA-B94E-B00B-BB69D64E6083}" type="slidenum">
              <a:rPr lang="en-US" smtClean="0"/>
              <a:pPr/>
              <a:t>7</a:t>
            </a:fld>
            <a:endParaRPr lang="en-US"/>
          </a:p>
        </p:txBody>
      </p:sp>
    </p:spTree>
    <p:extLst>
      <p:ext uri="{BB962C8B-B14F-4D97-AF65-F5344CB8AC3E}">
        <p14:creationId xmlns:p14="http://schemas.microsoft.com/office/powerpoint/2010/main" val="117784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WORKER</a:t>
            </a:r>
            <a:r>
              <a:rPr lang="en-US" b="1" baseline="0" dirty="0"/>
              <a:t> RIGHTS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Among other protections, workers have the right to —  </a:t>
            </a:r>
            <a:endParaRPr lang="en-US" sz="1100" kern="1200" dirty="0">
              <a:solidFill>
                <a:schemeClr val="tx1"/>
              </a:solidFill>
              <a:effectLst/>
              <a:latin typeface="+mn-lt"/>
              <a:ea typeface="ＭＳ Ｐゴシック" charset="0"/>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report unsafe working conditions to their managers and to OSHA; </a:t>
            </a:r>
            <a:endParaRPr lang="en-US" sz="1100" kern="1200" dirty="0">
              <a:solidFill>
                <a:schemeClr val="tx1"/>
              </a:solidFill>
              <a:effectLst/>
              <a:latin typeface="+mn-lt"/>
              <a:ea typeface="ＭＳ Ｐゴシック" charset="0"/>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assist in an OSHA investigation; and </a:t>
            </a:r>
            <a:endParaRPr lang="en-US" sz="1100" kern="1200" dirty="0">
              <a:solidFill>
                <a:schemeClr val="tx1"/>
              </a:solidFill>
              <a:effectLst/>
              <a:latin typeface="+mn-lt"/>
              <a:ea typeface="ＭＳ Ｐゴシック" charset="0"/>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ＭＳ Ｐゴシック" charset="0"/>
                <a:cs typeface="+mn-cs"/>
              </a:rPr>
              <a:t>request Personal Protective Equipment (PPE) and training to make sure that they can do their jobs without exposure to hazards that can cause injury or illness.</a:t>
            </a:r>
            <a:endParaRPr lang="en-US" sz="11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8</a:t>
            </a:fld>
            <a:endParaRPr lang="en-US"/>
          </a:p>
        </p:txBody>
      </p:sp>
    </p:spTree>
    <p:extLst>
      <p:ext uri="{BB962C8B-B14F-4D97-AF65-F5344CB8AC3E}">
        <p14:creationId xmlns:p14="http://schemas.microsoft.com/office/powerpoint/2010/main" val="123292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000"/>
              <a:buFont typeface="Symbol" panose="05050102010706020507" pitchFamily="18" charset="2"/>
              <a:buNone/>
              <a:tabLst>
                <a:tab pos="457200" algn="l"/>
              </a:tabLst>
            </a:pPr>
            <a:r>
              <a:rPr lang="en-US" sz="1200" b="1" baseline="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TN covers one statutes:  TOSH Act; can’t discriminate against any protected activity in the act </a:t>
            </a:r>
          </a:p>
          <a:p>
            <a:pPr marL="0" marR="0" lvl="0" indent="0">
              <a:lnSpc>
                <a:spcPct val="115000"/>
              </a:lnSpc>
              <a:spcBef>
                <a:spcPts val="0"/>
              </a:spcBef>
              <a:spcAft>
                <a:spcPts val="1200"/>
              </a:spcAft>
              <a:buSzPts val="1000"/>
              <a:buFont typeface="Symbol" panose="05050102010706020507" pitchFamily="18" charset="2"/>
              <a:buNone/>
              <a:tabLst>
                <a:tab pos="457200" algn="l"/>
              </a:tabLst>
            </a:pPr>
            <a:endParaRPr lang="en-US" sz="1200" b="1" baseline="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1200"/>
              </a:spcAft>
              <a:buSzPts val="1000"/>
              <a:buFont typeface="Symbol" panose="05050102010706020507" pitchFamily="18" charset="2"/>
              <a:buNone/>
              <a:tabLst>
                <a:tab pos="457200" algn="l"/>
              </a:tabLst>
            </a:pPr>
            <a:r>
              <a:rPr lang="en-US" sz="1200" b="1" baseline="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FED OSHA cover 22 statutes:  Commercial Motor Vehicle, Federal Railroad Safety Act, Safe Drinking Water Act, etc.  Even in TN   </a:t>
            </a:r>
            <a:endParaRPr lang="en-US" sz="12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1200"/>
              </a:spcAft>
              <a:buSzPts val="1000"/>
              <a:buFont typeface="Symbol" panose="05050102010706020507" pitchFamily="18" charset="2"/>
              <a:buNone/>
              <a:tabLst>
                <a:tab pos="457200" algn="l"/>
              </a:tabLst>
            </a:pPr>
            <a:endParaRPr lang="en-US" sz="12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1200"/>
              </a:spcAft>
              <a:buSzPts val="1000"/>
              <a:buFont typeface="Symbol" panose="05050102010706020507" pitchFamily="18" charset="2"/>
              <a:buNone/>
              <a:tabLst>
                <a:tab pos="457200" algn="l"/>
              </a:tabLst>
            </a:pPr>
            <a:r>
              <a:rPr lang="en-US" sz="12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WHISTLEBLOWER PROTECTIONS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It is against the law for employers to discipline or suspend their workers for reporting injuries or exercising other rights—and OSHA enforces this law.</a:t>
            </a:r>
          </a:p>
          <a:p>
            <a:pPr marL="0" lvl="0" indent="0">
              <a:buFont typeface="Arial" panose="020B0604020202020204" pitchFamily="34" charset="0"/>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9</a:t>
            </a:fld>
            <a:endParaRPr lang="en-US"/>
          </a:p>
        </p:txBody>
      </p:sp>
    </p:spTree>
    <p:extLst>
      <p:ext uri="{BB962C8B-B14F-4D97-AF65-F5344CB8AC3E}">
        <p14:creationId xmlns:p14="http://schemas.microsoft.com/office/powerpoint/2010/main" val="3693121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81195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410822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121730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399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694115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8/11/2021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91049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04573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546737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descr="Department of Labor seal and Wage and Hour logo with text Wage and Hour Division, United States Department of Labor, dol.gov/agencies/whd,1-866487-9248." title="Foo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2399" y="5881528"/>
            <a:ext cx="8086360" cy="670561"/>
          </a:xfrm>
          <a:prstGeom prst="rect">
            <a:avLst/>
          </a:prstGeom>
        </p:spPr>
      </p:pic>
      <p:pic>
        <p:nvPicPr>
          <p:cNvPr id="6" name="Picture 5"/>
          <p:cNvPicPr>
            <a:picLocks noChangeAspect="1"/>
          </p:cNvPicPr>
          <p:nvPr userDrawn="1"/>
        </p:nvPicPr>
        <p:blipFill>
          <a:blip r:embed="rId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806494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8/11/2021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415555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8/11/2021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109512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471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8/11/2021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3966255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8/11/2021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79612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8/11/2021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485721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4053429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849486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1854864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109289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761174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3747955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24910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770837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1179976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440452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4247511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46221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163116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968386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173189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315377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957795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38607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730767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defRPr sz="4000" b="1">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440207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941716" y="5749393"/>
            <a:ext cx="10308568" cy="1037290"/>
          </a:xfrm>
          <a:prstGeom prst="rect">
            <a:avLst/>
          </a:prstGeom>
        </p:spPr>
      </p:pic>
    </p:spTree>
    <p:extLst>
      <p:ext uri="{BB962C8B-B14F-4D97-AF65-F5344CB8AC3E}">
        <p14:creationId xmlns:p14="http://schemas.microsoft.com/office/powerpoint/2010/main" val="1669923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724913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01195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584643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74710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38259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lgn="l">
              <a:defRPr sz="4400" b="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01296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15875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265517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31322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8/11/2021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a:p>
        </p:txBody>
      </p:sp>
      <p:pic>
        <p:nvPicPr>
          <p:cNvPr id="12" name="Picture 11"/>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47397963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Placeholder 1"/>
          <p:cNvSpPr>
            <a:spLocks noGrp="1"/>
          </p:cNvSpPr>
          <p:nvPr>
            <p:ph type="title"/>
          </p:nvPr>
        </p:nvSpPr>
        <p:spPr>
          <a:xfrm>
            <a:off x="609600" y="0"/>
            <a:ext cx="10972800" cy="13802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20008050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572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Placeholder 1"/>
          <p:cNvSpPr>
            <a:spLocks noGrp="1"/>
          </p:cNvSpPr>
          <p:nvPr>
            <p:ph type="title"/>
          </p:nvPr>
        </p:nvSpPr>
        <p:spPr>
          <a:xfrm>
            <a:off x="609600" y="2"/>
            <a:ext cx="10972800" cy="1370012"/>
          </a:xfrm>
          <a:prstGeom prst="rect">
            <a:avLst/>
          </a:prstGeom>
        </p:spPr>
        <p:txBody>
          <a:bodyPr vert="horz" lIns="91440" tIns="45720" rIns="91440" bIns="45720" rtlCol="0" anchor="ctr">
            <a:normAutofit/>
          </a:bodyPr>
          <a:lstStyle/>
          <a:p>
            <a:r>
              <a:rPr lang="en-US"/>
              <a:t>CLICK TO EDI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62012-F85A-3F48-BE59-2BF9258BFA98}" type="slidenum">
              <a:rPr lang="en-US" smtClean="0"/>
              <a:t>‹#›</a:t>
            </a:fld>
            <a:endParaRPr lang="en-US"/>
          </a:p>
        </p:txBody>
      </p:sp>
      <p:pic>
        <p:nvPicPr>
          <p:cNvPr id="10" name="Picture 9"/>
          <p:cNvPicPr>
            <a:picLocks noChangeAspect="1"/>
          </p:cNvPicPr>
          <p:nvPr userDrawn="1"/>
        </p:nvPicPr>
        <p:blipFill>
          <a:blip r:embed="rId14"/>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40480690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4572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8/11/2021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a:p>
        </p:txBody>
      </p:sp>
      <p:pic>
        <p:nvPicPr>
          <p:cNvPr id="9" name="Picture 8"/>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85399203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hyperlink" Target="https://www.osha.gov/coronavirus" TargetMode="External"/><Relationship Id="rId13" Type="http://schemas.openxmlformats.org/officeDocument/2006/relationships/hyperlink" Target="https://www.employer.gov/" TargetMode="External"/><Relationship Id="rId3" Type="http://schemas.openxmlformats.org/officeDocument/2006/relationships/hyperlink" Target="https://www.tn.gov/workforce/employees/safety-health/tosha.html" TargetMode="External"/><Relationship Id="rId7" Type="http://schemas.openxmlformats.org/officeDocument/2006/relationships/hyperlink" Target="https://www.whistleblowers.gov/" TargetMode="External"/><Relationship Id="rId12" Type="http://schemas.openxmlformats.org/officeDocument/2006/relationships/hyperlink" Target="https://www.worker.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osha.gov/publications/publication-products?publication_title=Workers%27+Rights+Booklet" TargetMode="External"/><Relationship Id="rId11" Type="http://schemas.openxmlformats.org/officeDocument/2006/relationships/image" Target="../media/image5.png"/><Relationship Id="rId5" Type="http://schemas.openxmlformats.org/officeDocument/2006/relationships/hyperlink" Target="https://www.osha.gov/laws-regs" TargetMode="External"/><Relationship Id="rId10" Type="http://schemas.openxmlformats.org/officeDocument/2006/relationships/image" Target="../media/image8.png"/><Relationship Id="rId4" Type="http://schemas.openxmlformats.org/officeDocument/2006/relationships/hyperlink" Target="https://www.osha.gov/" TargetMode="External"/><Relationship Id="rId9" Type="http://schemas.openxmlformats.org/officeDocument/2006/relationships/hyperlink" Target="https://www.cdc.gov/niosh/" TargetMode="External"/><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hyperlink" Target="https://www.tnsafetycongress.or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mailto:Tosha.Consultation@tn.gov" TargetMode="External"/><Relationship Id="rId5" Type="http://schemas.openxmlformats.org/officeDocument/2006/relationships/hyperlink" Target="https://www.tn.gov/workforce/employees/safety-health/tosha-redirect/consultative-services.html" TargetMode="External"/><Relationship Id="rId4" Type="http://schemas.openxmlformats.org/officeDocument/2006/relationships/hyperlink" Target="https://www.tn.gov/workforce/employees/safety-health/tosha-redirect/training-education/tosha-newsletter.html" TargetMode="External"/><Relationship Id="rId9" Type="http://schemas.openxmlformats.org/officeDocument/2006/relationships/hyperlink" Target="https://www.tn.gov/workforce/general-resources/major-publications0/major-publications-redirect/posters-redirect/required-poster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www.tn.gov/workforce/employees/safety-health/tosha.html" TargetMode="External"/><Relationship Id="rId5" Type="http://schemas.openxmlformats.org/officeDocument/2006/relationships/image" Target="../media/image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descr="Blue background color"/>
          <p:cNvSpPr/>
          <p:nvPr/>
        </p:nvSpPr>
        <p:spPr>
          <a:xfrm>
            <a:off x="0" y="0"/>
            <a:ext cx="12192421" cy="56388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2389"/>
              </a:solidFill>
            </a:endParaRPr>
          </a:p>
        </p:txBody>
      </p:sp>
      <p:sp>
        <p:nvSpPr>
          <p:cNvPr id="7" name="Title 6"/>
          <p:cNvSpPr>
            <a:spLocks noGrp="1"/>
          </p:cNvSpPr>
          <p:nvPr>
            <p:ph type="ctrTitle"/>
          </p:nvPr>
        </p:nvSpPr>
        <p:spPr>
          <a:xfrm>
            <a:off x="991720" y="3512827"/>
            <a:ext cx="8092319" cy="1470025"/>
          </a:xfrm>
        </p:spPr>
        <p:txBody>
          <a:bodyPr>
            <a:noAutofit/>
          </a:bodyPr>
          <a:lstStyle/>
          <a:p>
            <a:pPr algn="l"/>
            <a:r>
              <a:rPr lang="en-US" sz="4800" dirty="0">
                <a:solidFill>
                  <a:schemeClr val="bg1">
                    <a:lumMod val="95000"/>
                  </a:schemeClr>
                </a:solidFill>
                <a:latin typeface="Arial" panose="020B0604020202020204" pitchFamily="34" charset="0"/>
                <a:cs typeface="Arial" panose="020B0604020202020204" pitchFamily="34" charset="0"/>
              </a:rPr>
              <a:t>2021 TOSHA </a:t>
            </a:r>
            <a:br>
              <a:rPr lang="en-US" sz="4800" dirty="0">
                <a:solidFill>
                  <a:schemeClr val="bg1">
                    <a:lumMod val="95000"/>
                  </a:schemeClr>
                </a:solidFill>
                <a:latin typeface="Arial" panose="020B0604020202020204" pitchFamily="34" charset="0"/>
                <a:cs typeface="Arial" panose="020B0604020202020204" pitchFamily="34" charset="0"/>
              </a:rPr>
            </a:br>
            <a:r>
              <a:rPr lang="en-US" sz="4800" dirty="0">
                <a:solidFill>
                  <a:schemeClr val="bg1">
                    <a:lumMod val="95000"/>
                  </a:schemeClr>
                </a:solidFill>
                <a:latin typeface="Arial" panose="020B0604020202020204" pitchFamily="34" charset="0"/>
                <a:cs typeface="Arial" panose="020B0604020202020204" pitchFamily="34" charset="0"/>
              </a:rPr>
              <a:t>Employer Resources</a:t>
            </a:r>
            <a:endParaRPr lang="en-US" sz="4800" dirty="0">
              <a:solidFill>
                <a:srgbClr val="FFC000"/>
              </a:solidFill>
              <a:latin typeface="Arial" panose="020B0604020202020204" pitchFamily="34" charset="0"/>
              <a:cs typeface="Arial" panose="020B0604020202020204" pitchFamily="34" charset="0"/>
            </a:endParaRPr>
          </a:p>
        </p:txBody>
      </p:sp>
      <p:pic>
        <p:nvPicPr>
          <p:cNvPr id="9" name="Shape 165">
            <a:extLst>
              <a:ext uri="{FF2B5EF4-FFF2-40B4-BE49-F238E27FC236}">
                <a16:creationId xmlns:a16="http://schemas.microsoft.com/office/drawing/2014/main" id="{0A9CCAAC-8B58-4366-B958-D4435255E90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515" y="5841183"/>
            <a:ext cx="3370815" cy="8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Shape 172">
            <a:extLst>
              <a:ext uri="{FF2B5EF4-FFF2-40B4-BE49-F238E27FC236}">
                <a16:creationId xmlns:a16="http://schemas.microsoft.com/office/drawing/2014/main" id="{A533A025-959B-4D04-87D3-7139C3242BB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070" y="945195"/>
            <a:ext cx="1844931" cy="184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584186E-A5E2-47D0-96B0-6658C342831B}"/>
              </a:ext>
            </a:extLst>
          </p:cNvPr>
          <p:cNvPicPr>
            <a:picLocks noChangeAspect="1"/>
          </p:cNvPicPr>
          <p:nvPr/>
        </p:nvPicPr>
        <p:blipFill>
          <a:blip r:embed="rId5"/>
          <a:stretch>
            <a:fillRect/>
          </a:stretch>
        </p:blipFill>
        <p:spPr>
          <a:xfrm>
            <a:off x="5951096" y="292308"/>
            <a:ext cx="5376472" cy="4032354"/>
          </a:xfrm>
          <a:prstGeom prst="rect">
            <a:avLst/>
          </a:prstGeom>
        </p:spPr>
      </p:pic>
    </p:spTree>
    <p:extLst>
      <p:ext uri="{BB962C8B-B14F-4D97-AF65-F5344CB8AC3E}">
        <p14:creationId xmlns:p14="http://schemas.microsoft.com/office/powerpoint/2010/main" val="122808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73770" y="332066"/>
            <a:ext cx="8514413" cy="868362"/>
          </a:xfrm>
        </p:spPr>
        <p:txBody>
          <a:bodyPr>
            <a:normAutofit/>
          </a:bodyPr>
          <a:lstStyle/>
          <a:p>
            <a:pPr eaLnBrk="1" hangingPunct="1"/>
            <a:r>
              <a:rPr lang="en-US" altLang="en-US" dirty="0">
                <a:solidFill>
                  <a:schemeClr val="bg1"/>
                </a:solidFill>
                <a:effectLst>
                  <a:outerShdw blurRad="38100" dist="38100" dir="2700000" algn="tl">
                    <a:srgbClr val="000000">
                      <a:alpha val="43137"/>
                    </a:srgbClr>
                  </a:outerShdw>
                </a:effectLst>
                <a:latin typeface="Calibri" pitchFamily="34" charset="0"/>
              </a:rPr>
              <a:t>Overall Safety and Health Program</a:t>
            </a:r>
          </a:p>
        </p:txBody>
      </p:sp>
      <p:sp>
        <p:nvSpPr>
          <p:cNvPr id="4" name="TextBox 3"/>
          <p:cNvSpPr txBox="1"/>
          <p:nvPr/>
        </p:nvSpPr>
        <p:spPr>
          <a:xfrm>
            <a:off x="2895600" y="5828374"/>
            <a:ext cx="4447309" cy="835662"/>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rotWithShape="1">
          <a:blip r:embed="rId3">
            <a:duotone>
              <a:schemeClr val="bg2">
                <a:shade val="45000"/>
                <a:satMod val="135000"/>
              </a:schemeClr>
              <a:prstClr val="white"/>
            </a:duotone>
          </a:blip>
          <a:srcRect t="29978" b="38426"/>
          <a:stretch/>
        </p:blipFill>
        <p:spPr>
          <a:xfrm>
            <a:off x="2014251" y="5936494"/>
            <a:ext cx="2152437" cy="619421"/>
          </a:xfrm>
          <a:prstGeom prst="rect">
            <a:avLst/>
          </a:prstGeom>
        </p:spPr>
      </p:pic>
      <p:sp>
        <p:nvSpPr>
          <p:cNvPr id="6" name="TextBox 5"/>
          <p:cNvSpPr txBox="1"/>
          <p:nvPr/>
        </p:nvSpPr>
        <p:spPr>
          <a:xfrm>
            <a:off x="6691745" y="5936494"/>
            <a:ext cx="4447309" cy="835662"/>
          </a:xfrm>
          <a:prstGeom prst="rect">
            <a:avLst/>
          </a:prstGeom>
          <a:solidFill>
            <a:schemeClr val="bg1"/>
          </a:solidFill>
        </p:spPr>
        <p:txBody>
          <a:bodyPr wrap="square" rtlCol="0">
            <a:spAutoFit/>
          </a:bodyPr>
          <a:lstStyle/>
          <a:p>
            <a:endParaRPr lang="en-US" dirty="0"/>
          </a:p>
        </p:txBody>
      </p:sp>
      <p:pic>
        <p:nvPicPr>
          <p:cNvPr id="9" name="Shape 165">
            <a:extLst>
              <a:ext uri="{FF2B5EF4-FFF2-40B4-BE49-F238E27FC236}">
                <a16:creationId xmlns:a16="http://schemas.microsoft.com/office/drawing/2014/main" id="{E34AE815-57E7-444A-84E0-FD110590ED6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040" y="5936494"/>
            <a:ext cx="2911954" cy="7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EA76F1F-B30F-4099-BB82-512F9D7676B5}"/>
              </a:ext>
            </a:extLst>
          </p:cNvPr>
          <p:cNvPicPr>
            <a:picLocks noChangeAspect="1"/>
          </p:cNvPicPr>
          <p:nvPr/>
        </p:nvPicPr>
        <p:blipFill>
          <a:blip r:embed="rId5"/>
          <a:stretch>
            <a:fillRect/>
          </a:stretch>
        </p:blipFill>
        <p:spPr>
          <a:xfrm>
            <a:off x="1254339" y="1780244"/>
            <a:ext cx="4346825" cy="4346825"/>
          </a:xfrm>
          <a:prstGeom prst="rect">
            <a:avLst/>
          </a:prstGeom>
        </p:spPr>
      </p:pic>
      <p:pic>
        <p:nvPicPr>
          <p:cNvPr id="12" name="Picture 11">
            <a:extLst>
              <a:ext uri="{FF2B5EF4-FFF2-40B4-BE49-F238E27FC236}">
                <a16:creationId xmlns:a16="http://schemas.microsoft.com/office/drawing/2014/main" id="{5453D94E-998C-4000-AC6B-2A2061F59DBA}"/>
              </a:ext>
            </a:extLst>
          </p:cNvPr>
          <p:cNvPicPr>
            <a:picLocks noChangeAspect="1"/>
          </p:cNvPicPr>
          <p:nvPr/>
        </p:nvPicPr>
        <p:blipFill>
          <a:blip r:embed="rId6"/>
          <a:stretch>
            <a:fillRect/>
          </a:stretch>
        </p:blipFill>
        <p:spPr>
          <a:xfrm>
            <a:off x="6086678" y="1819906"/>
            <a:ext cx="4646464" cy="5038094"/>
          </a:xfrm>
          <a:prstGeom prst="rect">
            <a:avLst/>
          </a:prstGeom>
        </p:spPr>
      </p:pic>
      <p:sp>
        <p:nvSpPr>
          <p:cNvPr id="11" name="TextBox 10">
            <a:extLst>
              <a:ext uri="{FF2B5EF4-FFF2-40B4-BE49-F238E27FC236}">
                <a16:creationId xmlns:a16="http://schemas.microsoft.com/office/drawing/2014/main" id="{19AE5698-882B-4274-B4BA-5804848D8FCA}"/>
              </a:ext>
            </a:extLst>
          </p:cNvPr>
          <p:cNvSpPr txBox="1"/>
          <p:nvPr/>
        </p:nvSpPr>
        <p:spPr>
          <a:xfrm>
            <a:off x="3166700" y="5840167"/>
            <a:ext cx="4447309" cy="835662"/>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3C1F49EF-35E4-4880-9259-445B08EF719C}"/>
              </a:ext>
            </a:extLst>
          </p:cNvPr>
          <p:cNvSpPr txBox="1"/>
          <p:nvPr/>
        </p:nvSpPr>
        <p:spPr>
          <a:xfrm>
            <a:off x="748146" y="5828374"/>
            <a:ext cx="4447309" cy="835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1515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879361" y="259648"/>
            <a:ext cx="6549452" cy="868362"/>
          </a:xfrm>
        </p:spPr>
        <p:txBody>
          <a:bodyPr>
            <a:normAutofit fontScale="90000"/>
          </a:bodyPr>
          <a:lstStyle/>
          <a:p>
            <a:pPr eaLnBrk="1" hangingPunct="1"/>
            <a:r>
              <a:rPr lang="en-US" altLang="en-US" dirty="0">
                <a:solidFill>
                  <a:schemeClr val="bg1"/>
                </a:solidFill>
                <a:effectLst>
                  <a:outerShdw blurRad="38100" dist="38100" dir="2700000" algn="tl">
                    <a:srgbClr val="000000">
                      <a:alpha val="43137"/>
                    </a:srgbClr>
                  </a:outerShdw>
                </a:effectLst>
                <a:latin typeface="Calibri" pitchFamily="34" charset="0"/>
              </a:rPr>
              <a:t>TOSHA Recognition Programs</a:t>
            </a:r>
          </a:p>
        </p:txBody>
      </p:sp>
      <p:pic>
        <p:nvPicPr>
          <p:cNvPr id="5" name="Picture 4"/>
          <p:cNvPicPr>
            <a:picLocks noChangeAspect="1"/>
          </p:cNvPicPr>
          <p:nvPr/>
        </p:nvPicPr>
        <p:blipFill rotWithShape="1">
          <a:blip r:embed="rId3">
            <a:duotone>
              <a:schemeClr val="bg2">
                <a:shade val="45000"/>
                <a:satMod val="135000"/>
              </a:schemeClr>
              <a:prstClr val="white"/>
            </a:duotone>
          </a:blip>
          <a:srcRect t="29978" b="38426"/>
          <a:stretch/>
        </p:blipFill>
        <p:spPr>
          <a:xfrm>
            <a:off x="2080352" y="5936494"/>
            <a:ext cx="2152437" cy="619421"/>
          </a:xfrm>
          <a:prstGeom prst="rect">
            <a:avLst/>
          </a:prstGeom>
        </p:spPr>
      </p:pic>
      <p:sp>
        <p:nvSpPr>
          <p:cNvPr id="6" name="TextBox 5"/>
          <p:cNvSpPr txBox="1"/>
          <p:nvPr/>
        </p:nvSpPr>
        <p:spPr>
          <a:xfrm>
            <a:off x="6691745" y="5936494"/>
            <a:ext cx="4447309" cy="835662"/>
          </a:xfrm>
          <a:prstGeom prst="rect">
            <a:avLst/>
          </a:prstGeom>
          <a:solidFill>
            <a:schemeClr val="bg1"/>
          </a:solidFill>
        </p:spPr>
        <p:txBody>
          <a:bodyPr wrap="square" rtlCol="0">
            <a:spAutoFit/>
          </a:bodyPr>
          <a:lstStyle/>
          <a:p>
            <a:endParaRPr lang="en-US" dirty="0"/>
          </a:p>
        </p:txBody>
      </p:sp>
      <p:pic>
        <p:nvPicPr>
          <p:cNvPr id="8" name="Shape 165">
            <a:extLst>
              <a:ext uri="{FF2B5EF4-FFF2-40B4-BE49-F238E27FC236}">
                <a16:creationId xmlns:a16="http://schemas.microsoft.com/office/drawing/2014/main" id="{B81F3233-BD0B-4B86-AC8E-FD0E16BDC18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040" y="5936494"/>
            <a:ext cx="2911954" cy="7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35006" y="5828374"/>
            <a:ext cx="6507903" cy="835662"/>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6ABB9D1A-EAB4-4C65-9556-D1C04B11221D}"/>
              </a:ext>
            </a:extLst>
          </p:cNvPr>
          <p:cNvPicPr>
            <a:picLocks noChangeAspect="1"/>
          </p:cNvPicPr>
          <p:nvPr/>
        </p:nvPicPr>
        <p:blipFill>
          <a:blip r:embed="rId5"/>
          <a:stretch>
            <a:fillRect/>
          </a:stretch>
        </p:blipFill>
        <p:spPr>
          <a:xfrm>
            <a:off x="995305" y="2038021"/>
            <a:ext cx="5584420" cy="3261643"/>
          </a:xfrm>
          <a:prstGeom prst="rect">
            <a:avLst/>
          </a:prstGeom>
        </p:spPr>
      </p:pic>
      <p:pic>
        <p:nvPicPr>
          <p:cNvPr id="9" name="Picture 8">
            <a:extLst>
              <a:ext uri="{FF2B5EF4-FFF2-40B4-BE49-F238E27FC236}">
                <a16:creationId xmlns:a16="http://schemas.microsoft.com/office/drawing/2014/main" id="{C8CB376A-E640-47D1-BE94-AC36FBD5D7CB}"/>
              </a:ext>
            </a:extLst>
          </p:cNvPr>
          <p:cNvPicPr>
            <a:picLocks noChangeAspect="1"/>
          </p:cNvPicPr>
          <p:nvPr/>
        </p:nvPicPr>
        <p:blipFill>
          <a:blip r:embed="rId6"/>
          <a:stretch>
            <a:fillRect/>
          </a:stretch>
        </p:blipFill>
        <p:spPr>
          <a:xfrm>
            <a:off x="8176106" y="2242619"/>
            <a:ext cx="2975106" cy="1353429"/>
          </a:xfrm>
          <a:prstGeom prst="rect">
            <a:avLst/>
          </a:prstGeom>
        </p:spPr>
      </p:pic>
      <p:pic>
        <p:nvPicPr>
          <p:cNvPr id="10" name="Picture 9">
            <a:extLst>
              <a:ext uri="{FF2B5EF4-FFF2-40B4-BE49-F238E27FC236}">
                <a16:creationId xmlns:a16="http://schemas.microsoft.com/office/drawing/2014/main" id="{41C7C806-6384-4D2A-807A-ACA9FF1F9F11}"/>
              </a:ext>
            </a:extLst>
          </p:cNvPr>
          <p:cNvPicPr>
            <a:picLocks noChangeAspect="1"/>
          </p:cNvPicPr>
          <p:nvPr/>
        </p:nvPicPr>
        <p:blipFill>
          <a:blip r:embed="rId7"/>
          <a:stretch>
            <a:fillRect/>
          </a:stretch>
        </p:blipFill>
        <p:spPr>
          <a:xfrm>
            <a:off x="6323604" y="3986821"/>
            <a:ext cx="2213040" cy="1432684"/>
          </a:xfrm>
          <a:prstGeom prst="rect">
            <a:avLst/>
          </a:prstGeom>
        </p:spPr>
      </p:pic>
    </p:spTree>
    <p:extLst>
      <p:ext uri="{BB962C8B-B14F-4D97-AF65-F5344CB8AC3E}">
        <p14:creationId xmlns:p14="http://schemas.microsoft.com/office/powerpoint/2010/main" val="221471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473971" y="257744"/>
            <a:ext cx="6549452" cy="868362"/>
          </a:xfrm>
        </p:spPr>
        <p:txBody>
          <a:bodyPr>
            <a:normAutofit/>
          </a:bodyPr>
          <a:lstStyle/>
          <a:p>
            <a:pPr eaLnBrk="1" hangingPunct="1"/>
            <a:r>
              <a:rPr lang="en-US" altLang="en-US" dirty="0">
                <a:solidFill>
                  <a:schemeClr val="bg1"/>
                </a:solidFill>
                <a:effectLst>
                  <a:outerShdw blurRad="38100" dist="38100" dir="2700000" algn="tl">
                    <a:srgbClr val="000000">
                      <a:alpha val="43137"/>
                    </a:srgbClr>
                  </a:outerShdw>
                </a:effectLst>
                <a:latin typeface="Calibri" pitchFamily="34" charset="0"/>
              </a:rPr>
              <a:t>Recognition Programs </a:t>
            </a:r>
          </a:p>
        </p:txBody>
      </p:sp>
      <p:pic>
        <p:nvPicPr>
          <p:cNvPr id="5" name="Picture 4"/>
          <p:cNvPicPr>
            <a:picLocks noChangeAspect="1"/>
          </p:cNvPicPr>
          <p:nvPr/>
        </p:nvPicPr>
        <p:blipFill rotWithShape="1">
          <a:blip r:embed="rId3">
            <a:duotone>
              <a:schemeClr val="bg2">
                <a:shade val="45000"/>
                <a:satMod val="135000"/>
              </a:schemeClr>
              <a:prstClr val="white"/>
            </a:duotone>
          </a:blip>
          <a:srcRect t="29978" b="38426"/>
          <a:stretch/>
        </p:blipFill>
        <p:spPr>
          <a:xfrm>
            <a:off x="2080352" y="5936494"/>
            <a:ext cx="2152437" cy="619421"/>
          </a:xfrm>
          <a:prstGeom prst="rect">
            <a:avLst/>
          </a:prstGeom>
        </p:spPr>
      </p:pic>
      <p:sp>
        <p:nvSpPr>
          <p:cNvPr id="6" name="TextBox 5"/>
          <p:cNvSpPr txBox="1"/>
          <p:nvPr/>
        </p:nvSpPr>
        <p:spPr>
          <a:xfrm>
            <a:off x="6691745" y="5936494"/>
            <a:ext cx="4447309" cy="835662"/>
          </a:xfrm>
          <a:prstGeom prst="rect">
            <a:avLst/>
          </a:prstGeom>
          <a:solidFill>
            <a:schemeClr val="bg1"/>
          </a:solidFill>
        </p:spPr>
        <p:txBody>
          <a:bodyPr wrap="square" rtlCol="0">
            <a:spAutoFit/>
          </a:bodyPr>
          <a:lstStyle/>
          <a:p>
            <a:endParaRPr lang="en-US" dirty="0"/>
          </a:p>
        </p:txBody>
      </p:sp>
      <p:pic>
        <p:nvPicPr>
          <p:cNvPr id="8" name="Shape 165">
            <a:extLst>
              <a:ext uri="{FF2B5EF4-FFF2-40B4-BE49-F238E27FC236}">
                <a16:creationId xmlns:a16="http://schemas.microsoft.com/office/drawing/2014/main" id="{B81F3233-BD0B-4B86-AC8E-FD0E16BDC18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040" y="5936494"/>
            <a:ext cx="2911954" cy="7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35006" y="5828374"/>
            <a:ext cx="6507903" cy="835662"/>
          </a:xfrm>
          <a:prstGeom prst="rect">
            <a:avLst/>
          </a:prstGeom>
          <a:solidFill>
            <a:schemeClr val="bg1"/>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FC4EB29B-01BF-403D-833F-FF5EAB3277FB}"/>
              </a:ext>
            </a:extLst>
          </p:cNvPr>
          <p:cNvPicPr>
            <a:picLocks noChangeAspect="1"/>
          </p:cNvPicPr>
          <p:nvPr/>
        </p:nvPicPr>
        <p:blipFill>
          <a:blip r:embed="rId5"/>
          <a:stretch>
            <a:fillRect/>
          </a:stretch>
        </p:blipFill>
        <p:spPr>
          <a:xfrm>
            <a:off x="685889" y="1749806"/>
            <a:ext cx="6561678" cy="2417460"/>
          </a:xfrm>
          <a:prstGeom prst="rect">
            <a:avLst/>
          </a:prstGeom>
        </p:spPr>
      </p:pic>
      <p:pic>
        <p:nvPicPr>
          <p:cNvPr id="11" name="Picture 10">
            <a:extLst>
              <a:ext uri="{FF2B5EF4-FFF2-40B4-BE49-F238E27FC236}">
                <a16:creationId xmlns:a16="http://schemas.microsoft.com/office/drawing/2014/main" id="{D332014A-0053-4DCF-A0F0-B0EED5B119EF}"/>
              </a:ext>
            </a:extLst>
          </p:cNvPr>
          <p:cNvPicPr>
            <a:picLocks noChangeAspect="1"/>
          </p:cNvPicPr>
          <p:nvPr/>
        </p:nvPicPr>
        <p:blipFill>
          <a:blip r:embed="rId6"/>
          <a:stretch>
            <a:fillRect/>
          </a:stretch>
        </p:blipFill>
        <p:spPr>
          <a:xfrm>
            <a:off x="644576" y="3811530"/>
            <a:ext cx="7363983" cy="3046470"/>
          </a:xfrm>
          <a:prstGeom prst="rect">
            <a:avLst/>
          </a:prstGeom>
        </p:spPr>
      </p:pic>
      <p:pic>
        <p:nvPicPr>
          <p:cNvPr id="12" name="Picture 11">
            <a:extLst>
              <a:ext uri="{FF2B5EF4-FFF2-40B4-BE49-F238E27FC236}">
                <a16:creationId xmlns:a16="http://schemas.microsoft.com/office/drawing/2014/main" id="{5487DB37-AD3A-4215-8EED-C7ED0E8B29BD}"/>
              </a:ext>
            </a:extLst>
          </p:cNvPr>
          <p:cNvPicPr>
            <a:picLocks noChangeAspect="1"/>
          </p:cNvPicPr>
          <p:nvPr/>
        </p:nvPicPr>
        <p:blipFill>
          <a:blip r:embed="rId7"/>
          <a:stretch>
            <a:fillRect/>
          </a:stretch>
        </p:blipFill>
        <p:spPr>
          <a:xfrm>
            <a:off x="7876303" y="1957806"/>
            <a:ext cx="2975106" cy="1353429"/>
          </a:xfrm>
          <a:prstGeom prst="rect">
            <a:avLst/>
          </a:prstGeom>
        </p:spPr>
      </p:pic>
      <p:pic>
        <p:nvPicPr>
          <p:cNvPr id="13" name="Picture 12">
            <a:extLst>
              <a:ext uri="{FF2B5EF4-FFF2-40B4-BE49-F238E27FC236}">
                <a16:creationId xmlns:a16="http://schemas.microsoft.com/office/drawing/2014/main" id="{C8FC007D-F538-46CF-88C0-FF20F35E8DD8}"/>
              </a:ext>
            </a:extLst>
          </p:cNvPr>
          <p:cNvPicPr>
            <a:picLocks noChangeAspect="1"/>
          </p:cNvPicPr>
          <p:nvPr/>
        </p:nvPicPr>
        <p:blipFill>
          <a:blip r:embed="rId8"/>
          <a:stretch>
            <a:fillRect/>
          </a:stretch>
        </p:blipFill>
        <p:spPr>
          <a:xfrm>
            <a:off x="8137414" y="3956841"/>
            <a:ext cx="2213040" cy="1432684"/>
          </a:xfrm>
          <a:prstGeom prst="rect">
            <a:avLst/>
          </a:prstGeom>
        </p:spPr>
      </p:pic>
    </p:spTree>
    <p:extLst>
      <p:ext uri="{BB962C8B-B14F-4D97-AF65-F5344CB8AC3E}">
        <p14:creationId xmlns:p14="http://schemas.microsoft.com/office/powerpoint/2010/main" val="110883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017" y="5749636"/>
            <a:ext cx="8392844" cy="858982"/>
          </a:xfrm>
          <a:prstGeom prst="rect">
            <a:avLst/>
          </a:prstGeom>
          <a:solidFill>
            <a:schemeClr val="bg1"/>
          </a:solidFill>
        </p:spPr>
        <p:txBody>
          <a:bodyPr wrap="square" rtlCol="0">
            <a:spAutoFit/>
          </a:bodyPr>
          <a:lstStyle/>
          <a:p>
            <a:endParaRPr lang="en-US" dirty="0"/>
          </a:p>
        </p:txBody>
      </p:sp>
      <p:sp>
        <p:nvSpPr>
          <p:cNvPr id="33798" name="TextBox 4"/>
          <p:cNvSpPr txBox="1">
            <a:spLocks noChangeArrowheads="1"/>
          </p:cNvSpPr>
          <p:nvPr/>
        </p:nvSpPr>
        <p:spPr bwMode="auto">
          <a:xfrm>
            <a:off x="159198" y="1700387"/>
            <a:ext cx="621812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2400"/>
              </a:spcAft>
              <a:buClr>
                <a:srgbClr val="0070C0"/>
              </a:buClr>
              <a:buSzPct val="110000"/>
              <a:buFont typeface="Wingdings" pitchFamily="2" charset="2"/>
              <a:buChar char="§"/>
              <a:defRPr/>
            </a:pPr>
            <a:r>
              <a:rPr lang="en-US" altLang="en-US" sz="2000" b="1" dirty="0">
                <a:latin typeface="Calibri" pitchFamily="34" charset="0"/>
                <a:hlinkClick r:id="rId3">
                  <a:extLst>
                    <a:ext uri="{A12FA001-AC4F-418D-AE19-62706E023703}">
                      <ahyp:hlinkClr xmlns:ahyp="http://schemas.microsoft.com/office/drawing/2018/hyperlinkcolor" val="tx"/>
                    </a:ext>
                  </a:extLst>
                </a:hlinkClick>
              </a:rPr>
              <a:t>TN Occupational Safety and Health Administration</a:t>
            </a:r>
            <a:endParaRPr lang="en-US" altLang="en-US" sz="2000" b="1" dirty="0">
              <a:latin typeface="Calibri" pitchFamily="34" charset="0"/>
            </a:endParaRPr>
          </a:p>
          <a:p>
            <a:pPr eaLnBrk="1" hangingPunct="1">
              <a:spcAft>
                <a:spcPts val="2400"/>
              </a:spcAft>
              <a:buClr>
                <a:srgbClr val="0070C0"/>
              </a:buClr>
              <a:buSzPct val="110000"/>
              <a:buFont typeface="Wingdings" pitchFamily="2" charset="2"/>
              <a:buChar char="§"/>
              <a:defRPr/>
            </a:pPr>
            <a:r>
              <a:rPr lang="en-US" altLang="en-US" sz="2000" b="1" dirty="0">
                <a:latin typeface="Calibri" pitchFamily="34" charset="0"/>
                <a:hlinkClick r:id="rId4">
                  <a:extLst>
                    <a:ext uri="{A12FA001-AC4F-418D-AE19-62706E023703}">
                      <ahyp:hlinkClr xmlns:ahyp="http://schemas.microsoft.com/office/drawing/2018/hyperlinkcolor" val="tx"/>
                    </a:ext>
                  </a:extLst>
                </a:hlinkClick>
              </a:rPr>
              <a:t>Occupational Safety and Health Administration</a:t>
            </a:r>
            <a:r>
              <a:rPr lang="en-US" altLang="en-US" sz="2000" b="1" dirty="0">
                <a:latin typeface="Calibri" pitchFamily="34" charset="0"/>
              </a:rPr>
              <a:t> </a:t>
            </a:r>
          </a:p>
          <a:p>
            <a:pPr eaLnBrk="1" hangingPunct="1">
              <a:spcAft>
                <a:spcPts val="2400"/>
              </a:spcAft>
              <a:buClr>
                <a:srgbClr val="0070C0"/>
              </a:buClr>
              <a:buSzPct val="110000"/>
              <a:buFont typeface="Wingdings" pitchFamily="2" charset="2"/>
              <a:buChar char="§"/>
              <a:defRPr/>
            </a:pPr>
            <a:r>
              <a:rPr lang="en-US" altLang="en-US" sz="2000" b="1" dirty="0">
                <a:latin typeface="Calibri" pitchFamily="34" charset="0"/>
                <a:hlinkClick r:id="rId5">
                  <a:extLst>
                    <a:ext uri="{A12FA001-AC4F-418D-AE19-62706E023703}">
                      <ahyp:hlinkClr xmlns:ahyp="http://schemas.microsoft.com/office/drawing/2018/hyperlinkcolor" val="tx"/>
                    </a:ext>
                  </a:extLst>
                </a:hlinkClick>
              </a:rPr>
              <a:t>OSHA Regulations</a:t>
            </a:r>
            <a:r>
              <a:rPr lang="en-US" altLang="en-US" sz="2000" b="1" dirty="0">
                <a:latin typeface="Calibri" pitchFamily="34" charset="0"/>
              </a:rPr>
              <a:t> </a:t>
            </a:r>
            <a:endParaRPr lang="en-US" altLang="en-US" sz="2000" b="1" dirty="0">
              <a:latin typeface="Calibri" pitchFamily="34" charset="0"/>
              <a:hlinkClick r:id="rId6">
                <a:extLst>
                  <a:ext uri="{A12FA001-AC4F-418D-AE19-62706E023703}">
                    <ahyp:hlinkClr xmlns:ahyp="http://schemas.microsoft.com/office/drawing/2018/hyperlinkcolor" val="tx"/>
                  </a:ext>
                </a:extLst>
              </a:hlinkClick>
            </a:endParaRPr>
          </a:p>
          <a:p>
            <a:pPr lvl="0" eaLnBrk="1" hangingPunct="1">
              <a:spcAft>
                <a:spcPts val="2400"/>
              </a:spcAft>
              <a:buClr>
                <a:srgbClr val="0070C0"/>
              </a:buClr>
              <a:buSzPct val="110000"/>
              <a:buFont typeface="Wingdings" pitchFamily="2" charset="2"/>
              <a:buChar char="§"/>
              <a:defRPr/>
            </a:pPr>
            <a:r>
              <a:rPr lang="en-US" altLang="en-US" sz="2000" b="1" dirty="0">
                <a:latin typeface="Calibri" pitchFamily="34" charset="0"/>
                <a:hlinkClick r:id="rId6">
                  <a:extLst>
                    <a:ext uri="{A12FA001-AC4F-418D-AE19-62706E023703}">
                      <ahyp:hlinkClr xmlns:ahyp="http://schemas.microsoft.com/office/drawing/2018/hyperlinkcolor" val="tx"/>
                    </a:ext>
                  </a:extLst>
                </a:hlinkClick>
              </a:rPr>
              <a:t>Workers' Rights Booklet (English &amp; Spanish)</a:t>
            </a:r>
            <a:endParaRPr lang="en-US" altLang="en-US" sz="2000" b="1" dirty="0">
              <a:latin typeface="Calibri" pitchFamily="34" charset="0"/>
            </a:endParaRPr>
          </a:p>
          <a:p>
            <a:pPr lvl="0" eaLnBrk="1" hangingPunct="1">
              <a:spcAft>
                <a:spcPts val="2400"/>
              </a:spcAft>
              <a:buClr>
                <a:srgbClr val="0070C0"/>
              </a:buClr>
              <a:buSzPct val="110000"/>
              <a:buFont typeface="Wingdings" pitchFamily="2" charset="2"/>
              <a:buChar char="§"/>
              <a:defRPr/>
            </a:pPr>
            <a:r>
              <a:rPr lang="en-US" altLang="en-US" sz="2000" b="1" dirty="0">
                <a:latin typeface="Calibri" pitchFamily="34" charset="0"/>
                <a:hlinkClick r:id="rId7">
                  <a:extLst>
                    <a:ext uri="{A12FA001-AC4F-418D-AE19-62706E023703}">
                      <ahyp:hlinkClr xmlns:ahyp="http://schemas.microsoft.com/office/drawing/2018/hyperlinkcolor" val="tx"/>
                    </a:ext>
                  </a:extLst>
                </a:hlinkClick>
              </a:rPr>
              <a:t>The Whistleblower Protection Program</a:t>
            </a:r>
            <a:endParaRPr lang="en-US" altLang="en-US" sz="2000" b="1" dirty="0">
              <a:latin typeface="Calibri" pitchFamily="34" charset="0"/>
            </a:endParaRPr>
          </a:p>
          <a:p>
            <a:pPr lvl="0">
              <a:spcAft>
                <a:spcPts val="2400"/>
              </a:spcAft>
              <a:buClr>
                <a:srgbClr val="0070C0"/>
              </a:buClr>
              <a:buSzPct val="110000"/>
              <a:buFont typeface="Wingdings" pitchFamily="2" charset="2"/>
              <a:buChar char="§"/>
              <a:defRPr/>
            </a:pPr>
            <a:r>
              <a:rPr lang="en-US" altLang="en-US" sz="2000" b="1" dirty="0">
                <a:solidFill>
                  <a:prstClr val="black"/>
                </a:solidFill>
                <a:latin typeface="Calibri" pitchFamily="34" charset="0"/>
                <a:hlinkClick r:id="rId8">
                  <a:extLst>
                    <a:ext uri="{A12FA001-AC4F-418D-AE19-62706E023703}">
                      <ahyp:hlinkClr xmlns:ahyp="http://schemas.microsoft.com/office/drawing/2018/hyperlinkcolor" val="tx"/>
                    </a:ext>
                  </a:extLst>
                </a:hlinkClick>
              </a:rPr>
              <a:t>Coronavirus Disease (COVID-19)</a:t>
            </a:r>
            <a:endParaRPr lang="en-US" altLang="en-US" sz="2000" b="1" dirty="0">
              <a:solidFill>
                <a:prstClr val="black"/>
              </a:solidFill>
              <a:latin typeface="Calibri" pitchFamily="34" charset="0"/>
            </a:endParaRPr>
          </a:p>
          <a:p>
            <a:pPr lvl="0">
              <a:spcAft>
                <a:spcPts val="2400"/>
              </a:spcAft>
              <a:buClr>
                <a:srgbClr val="0070C0"/>
              </a:buClr>
              <a:buSzPct val="110000"/>
              <a:buFont typeface="Wingdings" pitchFamily="2" charset="2"/>
              <a:buChar char="§"/>
              <a:defRPr/>
            </a:pPr>
            <a:r>
              <a:rPr lang="en-US" altLang="en-US" sz="2000" b="1" dirty="0">
                <a:solidFill>
                  <a:prstClr val="black"/>
                </a:solidFill>
                <a:latin typeface="Calibri" pitchFamily="34" charset="0"/>
                <a:hlinkClick r:id="rId9">
                  <a:extLst>
                    <a:ext uri="{A12FA001-AC4F-418D-AE19-62706E023703}">
                      <ahyp:hlinkClr xmlns:ahyp="http://schemas.microsoft.com/office/drawing/2018/hyperlinkcolor" val="tx"/>
                    </a:ext>
                  </a:extLst>
                </a:hlinkClick>
              </a:rPr>
              <a:t>Center for Disease Control and Prevention (CDC)</a:t>
            </a:r>
            <a:r>
              <a:rPr lang="en-US" altLang="en-US" sz="2000" b="1" dirty="0">
                <a:solidFill>
                  <a:prstClr val="black"/>
                </a:solidFill>
                <a:latin typeface="Calibri" pitchFamily="34" charset="0"/>
              </a:rPr>
              <a:t> </a:t>
            </a:r>
            <a:endParaRPr lang="en-US" sz="2000" dirty="0"/>
          </a:p>
        </p:txBody>
      </p:sp>
      <p:sp>
        <p:nvSpPr>
          <p:cNvPr id="12" name="Title 1"/>
          <p:cNvSpPr>
            <a:spLocks noGrp="1"/>
          </p:cNvSpPr>
          <p:nvPr>
            <p:ph type="title"/>
          </p:nvPr>
        </p:nvSpPr>
        <p:spPr>
          <a:xfrm>
            <a:off x="4141699" y="204692"/>
            <a:ext cx="4225787" cy="868362"/>
          </a:xfrm>
        </p:spPr>
        <p:txBody>
          <a:bodyPr/>
          <a:lstStyle/>
          <a:p>
            <a:pPr eaLnBrk="1" hangingPunct="1"/>
            <a:r>
              <a:rPr lang="en-US" altLang="en-US" dirty="0">
                <a:solidFill>
                  <a:schemeClr val="bg1"/>
                </a:solidFill>
                <a:effectLst>
                  <a:outerShdw blurRad="38100" dist="38100" dir="2700000" algn="tl">
                    <a:srgbClr val="000000">
                      <a:alpha val="43137"/>
                    </a:srgbClr>
                  </a:outerShdw>
                </a:effectLst>
                <a:latin typeface="Calibri" pitchFamily="34" charset="0"/>
              </a:rPr>
              <a:t>Online Resources</a:t>
            </a:r>
          </a:p>
        </p:txBody>
      </p:sp>
      <p:sp>
        <p:nvSpPr>
          <p:cNvPr id="6" name="TextBox 5"/>
          <p:cNvSpPr txBox="1"/>
          <p:nvPr/>
        </p:nvSpPr>
        <p:spPr>
          <a:xfrm>
            <a:off x="1880989" y="5989197"/>
            <a:ext cx="2774541" cy="619421"/>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rotWithShape="1">
          <a:blip r:embed="rId10">
            <a:duotone>
              <a:schemeClr val="bg2">
                <a:shade val="45000"/>
                <a:satMod val="135000"/>
              </a:schemeClr>
              <a:prstClr val="white"/>
            </a:duotone>
          </a:blip>
          <a:srcRect t="29978" b="38426"/>
          <a:stretch/>
        </p:blipFill>
        <p:spPr>
          <a:xfrm>
            <a:off x="2097679" y="5989197"/>
            <a:ext cx="2152437" cy="619421"/>
          </a:xfrm>
          <a:prstGeom prst="rect">
            <a:avLst/>
          </a:prstGeom>
        </p:spPr>
      </p:pic>
      <p:pic>
        <p:nvPicPr>
          <p:cNvPr id="8" name="Shape 165">
            <a:extLst>
              <a:ext uri="{FF2B5EF4-FFF2-40B4-BE49-F238E27FC236}">
                <a16:creationId xmlns:a16="http://schemas.microsoft.com/office/drawing/2014/main" id="{FA1B9A1B-D670-4330-80D3-6497BC865745}"/>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5040" y="5936494"/>
            <a:ext cx="2911954" cy="7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9D721AE-7974-43BA-8A4F-ECA8D717C562}"/>
              </a:ext>
            </a:extLst>
          </p:cNvPr>
          <p:cNvSpPr txBox="1"/>
          <p:nvPr/>
        </p:nvSpPr>
        <p:spPr>
          <a:xfrm>
            <a:off x="7960669" y="3929121"/>
            <a:ext cx="2649115" cy="1154162"/>
          </a:xfrm>
          <a:prstGeom prst="rect">
            <a:avLst/>
          </a:prstGeom>
          <a:noFill/>
        </p:spPr>
        <p:txBody>
          <a:bodyPr wrap="square" rtlCol="0">
            <a:spAutoFit/>
          </a:bodyPr>
          <a:lstStyle/>
          <a:p>
            <a:pPr marL="571500" indent="-344488">
              <a:buFont typeface="Arial" panose="020B0604020202020204" pitchFamily="34" charset="0"/>
              <a:buChar char="•"/>
            </a:pPr>
            <a:r>
              <a:rPr lang="en-US" sz="2300" dirty="0">
                <a:latin typeface="+mn-lt"/>
                <a:hlinkClick r:id="rId12"/>
              </a:rPr>
              <a:t>Worker.gov</a:t>
            </a:r>
            <a:endParaRPr lang="en-US" sz="2300" dirty="0">
              <a:latin typeface="+mn-lt"/>
            </a:endParaRPr>
          </a:p>
          <a:p>
            <a:pPr marL="227012"/>
            <a:r>
              <a:rPr lang="en-US" sz="2300" dirty="0">
                <a:latin typeface="+mn-lt"/>
              </a:rPr>
              <a:t> </a:t>
            </a:r>
          </a:p>
          <a:p>
            <a:pPr marL="571500" indent="-344488">
              <a:buFont typeface="Arial" panose="020B0604020202020204" pitchFamily="34" charset="0"/>
              <a:buChar char="•"/>
            </a:pPr>
            <a:r>
              <a:rPr lang="en-US" sz="2300" dirty="0">
                <a:latin typeface="+mn-lt"/>
                <a:hlinkClick r:id="rId13"/>
              </a:rPr>
              <a:t>Employer.gov</a:t>
            </a:r>
            <a:r>
              <a:rPr lang="en-US" sz="2300" dirty="0">
                <a:latin typeface="+mn-lt"/>
              </a:rPr>
              <a:t> </a:t>
            </a:r>
          </a:p>
        </p:txBody>
      </p:sp>
      <p:pic>
        <p:nvPicPr>
          <p:cNvPr id="10" name="Picture 9" descr="Worker.gov website screenshot" title="Worker.gov website screenshot">
            <a:extLst>
              <a:ext uri="{FF2B5EF4-FFF2-40B4-BE49-F238E27FC236}">
                <a16:creationId xmlns:a16="http://schemas.microsoft.com/office/drawing/2014/main" id="{D94645F5-5A6E-4171-86C5-47B262CFD209}"/>
              </a:ext>
            </a:extLst>
          </p:cNvPr>
          <p:cNvPicPr>
            <a:picLocks noChangeAspect="1"/>
          </p:cNvPicPr>
          <p:nvPr/>
        </p:nvPicPr>
        <p:blipFill>
          <a:blip r:embed="rId14"/>
          <a:stretch>
            <a:fillRect/>
          </a:stretch>
        </p:blipFill>
        <p:spPr>
          <a:xfrm>
            <a:off x="7147439" y="1774376"/>
            <a:ext cx="4275577" cy="2123658"/>
          </a:xfrm>
          <a:prstGeom prst="rect">
            <a:avLst/>
          </a:prstGeom>
        </p:spPr>
      </p:pic>
      <p:sp>
        <p:nvSpPr>
          <p:cNvPr id="11" name="TextBox 10">
            <a:extLst>
              <a:ext uri="{FF2B5EF4-FFF2-40B4-BE49-F238E27FC236}">
                <a16:creationId xmlns:a16="http://schemas.microsoft.com/office/drawing/2014/main" id="{7785FE5E-41F9-4D6C-883A-EBAC0AD641AB}"/>
              </a:ext>
            </a:extLst>
          </p:cNvPr>
          <p:cNvSpPr txBox="1"/>
          <p:nvPr/>
        </p:nvSpPr>
        <p:spPr>
          <a:xfrm>
            <a:off x="2895600" y="5828374"/>
            <a:ext cx="4447309" cy="835662"/>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8854F753-31B6-468D-91DA-322A5119BFB5}"/>
              </a:ext>
            </a:extLst>
          </p:cNvPr>
          <p:cNvSpPr txBox="1"/>
          <p:nvPr/>
        </p:nvSpPr>
        <p:spPr>
          <a:xfrm>
            <a:off x="483220" y="5822738"/>
            <a:ext cx="4447309" cy="835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4866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bg2">
                <a:shade val="45000"/>
                <a:satMod val="135000"/>
              </a:schemeClr>
              <a:prstClr val="white"/>
            </a:duotone>
          </a:blip>
          <a:srcRect t="29978" b="38426"/>
          <a:stretch/>
        </p:blipFill>
        <p:spPr>
          <a:xfrm>
            <a:off x="2468312" y="5936494"/>
            <a:ext cx="2152437" cy="619421"/>
          </a:xfrm>
          <a:prstGeom prst="rect">
            <a:avLst/>
          </a:prstGeom>
        </p:spPr>
      </p:pic>
      <p:sp>
        <p:nvSpPr>
          <p:cNvPr id="6" name="TextBox 5"/>
          <p:cNvSpPr txBox="1"/>
          <p:nvPr/>
        </p:nvSpPr>
        <p:spPr>
          <a:xfrm>
            <a:off x="737419" y="5828333"/>
            <a:ext cx="10874478" cy="835741"/>
          </a:xfrm>
          <a:prstGeom prst="rect">
            <a:avLst/>
          </a:prstGeom>
          <a:solidFill>
            <a:schemeClr val="bg1"/>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2286C83C-50B0-4EC5-9538-FB235AED4F09}"/>
              </a:ext>
            </a:extLst>
          </p:cNvPr>
          <p:cNvSpPr/>
          <p:nvPr/>
        </p:nvSpPr>
        <p:spPr>
          <a:xfrm>
            <a:off x="619432" y="2015723"/>
            <a:ext cx="6464076" cy="461665"/>
          </a:xfrm>
          <a:prstGeom prst="rect">
            <a:avLst/>
          </a:prstGeom>
        </p:spPr>
        <p:txBody>
          <a:bodyPr wrap="square">
            <a:spAutoFit/>
          </a:bodyPr>
          <a:lstStyle/>
          <a:p>
            <a:r>
              <a:rPr lang="en-US" dirty="0">
                <a:hlinkClick r:id="rId4"/>
              </a:rPr>
              <a:t>Subscribe to the TOSHA Newsletter</a:t>
            </a:r>
            <a:r>
              <a:rPr lang="en-US" dirty="0"/>
              <a:t> </a:t>
            </a:r>
          </a:p>
        </p:txBody>
      </p:sp>
      <p:sp>
        <p:nvSpPr>
          <p:cNvPr id="8" name="Rectangle 7">
            <a:extLst>
              <a:ext uri="{FF2B5EF4-FFF2-40B4-BE49-F238E27FC236}">
                <a16:creationId xmlns:a16="http://schemas.microsoft.com/office/drawing/2014/main" id="{89EDD55E-1687-4212-9596-1CA410C275C1}"/>
              </a:ext>
            </a:extLst>
          </p:cNvPr>
          <p:cNvSpPr/>
          <p:nvPr/>
        </p:nvSpPr>
        <p:spPr>
          <a:xfrm>
            <a:off x="619431" y="3060581"/>
            <a:ext cx="6464077" cy="1200329"/>
          </a:xfrm>
          <a:prstGeom prst="rect">
            <a:avLst/>
          </a:prstGeom>
        </p:spPr>
        <p:txBody>
          <a:bodyPr wrap="square">
            <a:spAutoFit/>
          </a:bodyPr>
          <a:lstStyle/>
          <a:p>
            <a:r>
              <a:rPr lang="en-US" dirty="0">
                <a:hlinkClick r:id="rId5"/>
              </a:rPr>
              <a:t>TOSHA Consultative Services</a:t>
            </a:r>
            <a:endParaRPr lang="en-US" dirty="0"/>
          </a:p>
          <a:p>
            <a:r>
              <a:rPr lang="en-US" dirty="0"/>
              <a:t> </a:t>
            </a:r>
            <a:r>
              <a:rPr lang="en-US" sz="2200" dirty="0"/>
              <a:t>Contact at (800) 325-9901</a:t>
            </a:r>
          </a:p>
          <a:p>
            <a:r>
              <a:rPr lang="en-US" sz="2200" dirty="0"/>
              <a:t> </a:t>
            </a:r>
            <a:r>
              <a:rPr lang="en-US" sz="2000" dirty="0"/>
              <a:t>Email: </a:t>
            </a:r>
            <a:r>
              <a:rPr lang="en-US" sz="2000" dirty="0">
                <a:hlinkClick r:id="rId6"/>
              </a:rPr>
              <a:t>Tosha.Consultation@tn.gov</a:t>
            </a:r>
            <a:r>
              <a:rPr lang="en-US" sz="2000" dirty="0"/>
              <a:t>  </a:t>
            </a:r>
          </a:p>
        </p:txBody>
      </p:sp>
      <p:sp>
        <p:nvSpPr>
          <p:cNvPr id="9" name="Rectangle 8">
            <a:extLst>
              <a:ext uri="{FF2B5EF4-FFF2-40B4-BE49-F238E27FC236}">
                <a16:creationId xmlns:a16="http://schemas.microsoft.com/office/drawing/2014/main" id="{3007B7BE-BEAD-4124-868D-FAB15B67362D}"/>
              </a:ext>
            </a:extLst>
          </p:cNvPr>
          <p:cNvSpPr/>
          <p:nvPr/>
        </p:nvSpPr>
        <p:spPr>
          <a:xfrm>
            <a:off x="619430" y="4844103"/>
            <a:ext cx="6464077" cy="1138773"/>
          </a:xfrm>
          <a:prstGeom prst="rect">
            <a:avLst/>
          </a:prstGeom>
        </p:spPr>
        <p:txBody>
          <a:bodyPr wrap="none">
            <a:spAutoFit/>
          </a:bodyPr>
          <a:lstStyle/>
          <a:p>
            <a:r>
              <a:rPr lang="en-US" dirty="0">
                <a:hlinkClick r:id="rId7"/>
              </a:rPr>
              <a:t>TN Safety &amp; Health Conference</a:t>
            </a:r>
            <a:endParaRPr lang="en-US" dirty="0"/>
          </a:p>
          <a:p>
            <a:r>
              <a:rPr lang="en-US" dirty="0"/>
              <a:t>CY 2022 Dates TBD</a:t>
            </a:r>
          </a:p>
          <a:p>
            <a:r>
              <a:rPr lang="en-US" sz="2000" dirty="0"/>
              <a:t>Opryland Hotel and Convention Center, Nashville, TN   </a:t>
            </a:r>
          </a:p>
        </p:txBody>
      </p:sp>
      <p:sp>
        <p:nvSpPr>
          <p:cNvPr id="10" name="Title 1">
            <a:extLst>
              <a:ext uri="{FF2B5EF4-FFF2-40B4-BE49-F238E27FC236}">
                <a16:creationId xmlns:a16="http://schemas.microsoft.com/office/drawing/2014/main" id="{706016A7-DE36-491F-AAED-0A7802F6250A}"/>
              </a:ext>
            </a:extLst>
          </p:cNvPr>
          <p:cNvSpPr txBox="1">
            <a:spLocks/>
          </p:cNvSpPr>
          <p:nvPr/>
        </p:nvSpPr>
        <p:spPr>
          <a:xfrm>
            <a:off x="3995385" y="243465"/>
            <a:ext cx="4225787" cy="8683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kern="1200">
                <a:solidFill>
                  <a:schemeClr val="bg1"/>
                </a:solidFill>
                <a:latin typeface="+mj-lt"/>
                <a:ea typeface="+mj-ea"/>
                <a:cs typeface="+mj-cs"/>
              </a:defRPr>
            </a:lvl1pPr>
          </a:lstStyle>
          <a:p>
            <a:pPr fontAlgn="auto">
              <a:spcAft>
                <a:spcPts val="0"/>
              </a:spcAft>
            </a:pPr>
            <a:r>
              <a:rPr lang="en-US" altLang="en-US" dirty="0">
                <a:effectLst>
                  <a:outerShdw blurRad="38100" dist="38100" dir="2700000" algn="tl">
                    <a:srgbClr val="000000">
                      <a:alpha val="43137"/>
                    </a:srgbClr>
                  </a:outerShdw>
                </a:effectLst>
                <a:latin typeface="Calibri" pitchFamily="34" charset="0"/>
              </a:rPr>
              <a:t>Online Resources</a:t>
            </a:r>
          </a:p>
        </p:txBody>
      </p:sp>
      <p:pic>
        <p:nvPicPr>
          <p:cNvPr id="13" name="Shape 165">
            <a:extLst>
              <a:ext uri="{FF2B5EF4-FFF2-40B4-BE49-F238E27FC236}">
                <a16:creationId xmlns:a16="http://schemas.microsoft.com/office/drawing/2014/main" id="{1D47DAB5-0BA2-4131-BC6C-9FC53A40A413}"/>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4536" y="5834009"/>
            <a:ext cx="2911954" cy="7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5E66046-2AF4-4251-B841-2EAD541E577C}"/>
              </a:ext>
            </a:extLst>
          </p:cNvPr>
          <p:cNvSpPr/>
          <p:nvPr/>
        </p:nvSpPr>
        <p:spPr>
          <a:xfrm>
            <a:off x="6828855" y="2028321"/>
            <a:ext cx="4557635" cy="1384995"/>
          </a:xfrm>
          <a:prstGeom prst="rect">
            <a:avLst/>
          </a:prstGeom>
        </p:spPr>
        <p:txBody>
          <a:bodyPr wrap="square">
            <a:spAutoFit/>
          </a:bodyPr>
          <a:lstStyle/>
          <a:p>
            <a:pPr eaLnBrk="1" fontAlgn="auto" hangingPunct="1">
              <a:spcAft>
                <a:spcPts val="0"/>
              </a:spcAft>
              <a:defRPr/>
            </a:pPr>
            <a:r>
              <a:rPr lang="en-US" altLang="en-US" dirty="0">
                <a:hlinkClick r:id="rId9"/>
              </a:rPr>
              <a:t>TN Workplace Required Posters</a:t>
            </a:r>
            <a:endParaRPr lang="en-US" altLang="en-US" dirty="0"/>
          </a:p>
          <a:p>
            <a:pPr eaLnBrk="1" fontAlgn="auto" hangingPunct="1">
              <a:spcAft>
                <a:spcPts val="0"/>
              </a:spcAft>
              <a:defRPr/>
            </a:pPr>
            <a:r>
              <a:rPr lang="en-US" sz="1200" dirty="0"/>
              <a:t>Employers are required by law to share information with their employees on employment laws and provide other work-related information. They should be posted in a prominent place where employees have access such as a break room or time-clock area.</a:t>
            </a:r>
            <a:endParaRPr lang="en-US" altLang="en-US" sz="1200" dirty="0"/>
          </a:p>
        </p:txBody>
      </p:sp>
    </p:spTree>
    <p:extLst>
      <p:ext uri="{BB962C8B-B14F-4D97-AF65-F5344CB8AC3E}">
        <p14:creationId xmlns:p14="http://schemas.microsoft.com/office/powerpoint/2010/main" val="370231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16" y="87087"/>
            <a:ext cx="8755694" cy="1371600"/>
          </a:xfrm>
        </p:spPr>
        <p:txBody>
          <a:bodyPr>
            <a:normAutofit/>
          </a:bodyPr>
          <a:lstStyle/>
          <a:p>
            <a:r>
              <a:rPr lang="en-US" sz="4400" dirty="0"/>
              <a:t>Contact Us and Thank You</a:t>
            </a:r>
          </a:p>
        </p:txBody>
      </p:sp>
      <p:sp>
        <p:nvSpPr>
          <p:cNvPr id="4" name="Rectangle 3"/>
          <p:cNvSpPr/>
          <p:nvPr/>
        </p:nvSpPr>
        <p:spPr>
          <a:xfrm>
            <a:off x="6486560" y="2498347"/>
            <a:ext cx="5440614" cy="1631216"/>
          </a:xfrm>
          <a:prstGeom prst="rect">
            <a:avLst/>
          </a:prstGeom>
          <a:solidFill>
            <a:schemeClr val="tx2">
              <a:lumMod val="20000"/>
              <a:lumOff val="80000"/>
            </a:schemeClr>
          </a:solidFill>
        </p:spPr>
        <p:txBody>
          <a:bodyPr wrap="square">
            <a:spAutoFit/>
          </a:bodyPr>
          <a:lstStyle/>
          <a:p>
            <a:r>
              <a:rPr lang="en-US" sz="2000" b="1" u="sng" dirty="0">
                <a:latin typeface="+mn-lt"/>
              </a:rPr>
              <a:t>OSHA</a:t>
            </a:r>
          </a:p>
          <a:p>
            <a:pPr marL="457200" indent="-457200">
              <a:buFont typeface="Arial" panose="020B0604020202020204" pitchFamily="34" charset="0"/>
              <a:buChar char="•"/>
            </a:pPr>
            <a:r>
              <a:rPr lang="en-US" sz="2000" b="1" dirty="0">
                <a:latin typeface="+mn-lt"/>
              </a:rPr>
              <a:t>Visit </a:t>
            </a:r>
            <a:r>
              <a:rPr lang="en-US" sz="2000" b="1" dirty="0">
                <a:latin typeface="+mn-lt"/>
                <a:hlinkClick r:id="rId3"/>
              </a:rPr>
              <a:t>www.osha.gov</a:t>
            </a:r>
            <a:endParaRPr lang="en-US" sz="2000" b="1" dirty="0">
              <a:latin typeface="+mn-lt"/>
            </a:endParaRPr>
          </a:p>
          <a:p>
            <a:endParaRPr lang="en-US" sz="2000" b="1" dirty="0">
              <a:latin typeface="+mn-lt"/>
            </a:endParaRPr>
          </a:p>
          <a:p>
            <a:pPr marL="457200" indent="-457200">
              <a:buFont typeface="Arial" panose="020B0604020202020204" pitchFamily="34" charset="0"/>
              <a:buChar char="•"/>
            </a:pPr>
            <a:r>
              <a:rPr lang="en-US" sz="2000" b="1" dirty="0">
                <a:latin typeface="+mn-lt"/>
              </a:rPr>
              <a:t>Call our toll-free information and helpline </a:t>
            </a:r>
            <a:br>
              <a:rPr lang="en-US" sz="2000" b="1" dirty="0">
                <a:latin typeface="+mn-lt"/>
              </a:rPr>
            </a:br>
            <a:r>
              <a:rPr lang="en-US" sz="2000" b="1" dirty="0">
                <a:latin typeface="+mn-lt"/>
              </a:rPr>
              <a:t>at 1-800-321-6742 (1-800-321-OSHA) </a:t>
            </a:r>
          </a:p>
        </p:txBody>
      </p:sp>
      <p:sp>
        <p:nvSpPr>
          <p:cNvPr id="6" name="TextBox 5"/>
          <p:cNvSpPr txBox="1"/>
          <p:nvPr/>
        </p:nvSpPr>
        <p:spPr>
          <a:xfrm>
            <a:off x="3564590" y="6038979"/>
            <a:ext cx="3982310" cy="619421"/>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rotWithShape="1">
          <a:blip r:embed="rId4">
            <a:duotone>
              <a:schemeClr val="bg2">
                <a:shade val="45000"/>
                <a:satMod val="135000"/>
              </a:schemeClr>
              <a:prstClr val="white"/>
            </a:duotone>
          </a:blip>
          <a:srcRect t="29978" b="38426"/>
          <a:stretch/>
        </p:blipFill>
        <p:spPr>
          <a:xfrm>
            <a:off x="3693952" y="5987736"/>
            <a:ext cx="2152437" cy="619421"/>
          </a:xfrm>
          <a:prstGeom prst="rect">
            <a:avLst/>
          </a:prstGeom>
        </p:spPr>
      </p:pic>
      <p:pic>
        <p:nvPicPr>
          <p:cNvPr id="8" name="Shape 165">
            <a:extLst>
              <a:ext uri="{FF2B5EF4-FFF2-40B4-BE49-F238E27FC236}">
                <a16:creationId xmlns:a16="http://schemas.microsoft.com/office/drawing/2014/main" id="{B0DB2D22-D749-4914-B81E-82E16554E0D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040" y="5936494"/>
            <a:ext cx="2911954" cy="7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A39CEEF-8F35-4E97-9648-3CD30E4B7C5B}"/>
              </a:ext>
            </a:extLst>
          </p:cNvPr>
          <p:cNvSpPr/>
          <p:nvPr/>
        </p:nvSpPr>
        <p:spPr>
          <a:xfrm>
            <a:off x="815826" y="2484948"/>
            <a:ext cx="5440614" cy="1631216"/>
          </a:xfrm>
          <a:prstGeom prst="rect">
            <a:avLst/>
          </a:prstGeom>
          <a:solidFill>
            <a:schemeClr val="tx2">
              <a:lumMod val="20000"/>
              <a:lumOff val="80000"/>
            </a:schemeClr>
          </a:solidFill>
        </p:spPr>
        <p:txBody>
          <a:bodyPr wrap="square">
            <a:spAutoFit/>
          </a:bodyPr>
          <a:lstStyle/>
          <a:p>
            <a:r>
              <a:rPr lang="en-US" sz="2000" b="1" u="sng" dirty="0">
                <a:latin typeface="+mn-lt"/>
              </a:rPr>
              <a:t>TOSHA</a:t>
            </a:r>
          </a:p>
          <a:p>
            <a:pPr marL="457200" indent="-457200">
              <a:buFont typeface="Arial" panose="020B0604020202020204" pitchFamily="34" charset="0"/>
              <a:buChar char="•"/>
            </a:pPr>
            <a:r>
              <a:rPr lang="en-US" sz="2000" b="1" dirty="0">
                <a:latin typeface="+mn-lt"/>
              </a:rPr>
              <a:t>Visit  </a:t>
            </a:r>
            <a:r>
              <a:rPr lang="en-US" sz="2000" b="1" dirty="0">
                <a:latin typeface="+mn-lt"/>
                <a:hlinkClick r:id="rId6"/>
              </a:rPr>
              <a:t>www.tnosha.gov</a:t>
            </a:r>
            <a:r>
              <a:rPr lang="en-US" sz="2000" b="1" dirty="0">
                <a:latin typeface="+mn-lt"/>
              </a:rPr>
              <a:t> </a:t>
            </a:r>
          </a:p>
          <a:p>
            <a:endParaRPr lang="en-US" sz="2000" b="1" dirty="0">
              <a:latin typeface="+mn-lt"/>
            </a:endParaRPr>
          </a:p>
          <a:p>
            <a:pPr marL="457200" indent="-457200">
              <a:buFont typeface="Arial" panose="020B0604020202020204" pitchFamily="34" charset="0"/>
              <a:buChar char="•"/>
            </a:pPr>
            <a:r>
              <a:rPr lang="en-US" sz="2000" b="1" dirty="0">
                <a:latin typeface="+mn-lt"/>
              </a:rPr>
              <a:t>Call our toll-free information and helpline </a:t>
            </a:r>
            <a:br>
              <a:rPr lang="en-US" sz="2000" b="1" dirty="0">
                <a:latin typeface="+mn-lt"/>
              </a:rPr>
            </a:br>
            <a:r>
              <a:rPr lang="en-US" sz="2000" b="1" dirty="0">
                <a:latin typeface="+mn-lt"/>
              </a:rPr>
              <a:t>at (800) 249-8510  </a:t>
            </a:r>
          </a:p>
        </p:txBody>
      </p:sp>
      <p:sp>
        <p:nvSpPr>
          <p:cNvPr id="9" name="TextBox 8">
            <a:extLst>
              <a:ext uri="{FF2B5EF4-FFF2-40B4-BE49-F238E27FC236}">
                <a16:creationId xmlns:a16="http://schemas.microsoft.com/office/drawing/2014/main" id="{82A914F8-DD97-45A8-ACDA-D263B13BAC5C}"/>
              </a:ext>
            </a:extLst>
          </p:cNvPr>
          <p:cNvSpPr txBox="1"/>
          <p:nvPr/>
        </p:nvSpPr>
        <p:spPr>
          <a:xfrm>
            <a:off x="2899955" y="5822738"/>
            <a:ext cx="4447309" cy="835662"/>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6A3978D6-2318-45F4-9668-FD46B4865947}"/>
              </a:ext>
            </a:extLst>
          </p:cNvPr>
          <p:cNvSpPr txBox="1"/>
          <p:nvPr/>
        </p:nvSpPr>
        <p:spPr>
          <a:xfrm>
            <a:off x="368166" y="5793329"/>
            <a:ext cx="4447309" cy="835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661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Blue background">
            <a:extLst>
              <a:ext uri="{FF2B5EF4-FFF2-40B4-BE49-F238E27FC236}">
                <a16:creationId xmlns:a16="http://schemas.microsoft.com/office/drawing/2014/main" id="{0E37B3B5-9028-4481-889B-4030492644BB}"/>
              </a:ext>
            </a:extLst>
          </p:cNvPr>
          <p:cNvSpPr/>
          <p:nvPr/>
        </p:nvSpPr>
        <p:spPr>
          <a:xfrm>
            <a:off x="1524002" y="1"/>
            <a:ext cx="9144000" cy="1371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72389"/>
              </a:solidFill>
            </a:endParaRPr>
          </a:p>
        </p:txBody>
      </p:sp>
      <p:sp>
        <p:nvSpPr>
          <p:cNvPr id="4" name="Title 3"/>
          <p:cNvSpPr>
            <a:spLocks noGrp="1"/>
          </p:cNvSpPr>
          <p:nvPr>
            <p:ph type="title"/>
          </p:nvPr>
        </p:nvSpPr>
        <p:spPr>
          <a:xfrm>
            <a:off x="4672029" y="0"/>
            <a:ext cx="3543057" cy="1371600"/>
          </a:xfrm>
        </p:spPr>
        <p:txBody>
          <a:bodyPr>
            <a:normAutofit/>
          </a:bodyPr>
          <a:lstStyle/>
          <a:p>
            <a:r>
              <a:rPr lang="en-US" sz="4800" dirty="0">
                <a:solidFill>
                  <a:schemeClr val="bg1"/>
                </a:solidFill>
              </a:rPr>
              <a:t>Disclaimer</a:t>
            </a:r>
          </a:p>
        </p:txBody>
      </p:sp>
      <p:sp>
        <p:nvSpPr>
          <p:cNvPr id="5" name="Content Placeholder 4"/>
          <p:cNvSpPr>
            <a:spLocks noGrp="1"/>
          </p:cNvSpPr>
          <p:nvPr>
            <p:ph idx="1"/>
          </p:nvPr>
        </p:nvSpPr>
        <p:spPr>
          <a:xfrm>
            <a:off x="1981200" y="1741117"/>
            <a:ext cx="8229600" cy="3995802"/>
          </a:xfrm>
        </p:spPr>
        <p:txBody>
          <a:bodyPr>
            <a:noAutofit/>
          </a:bodyPr>
          <a:lstStyle/>
          <a:p>
            <a:pPr marL="0" indent="0">
              <a:lnSpc>
                <a:spcPct val="80000"/>
              </a:lnSpc>
              <a:buNone/>
            </a:pPr>
            <a:r>
              <a:rPr lang="en-US" sz="2200" dirty="0">
                <a:cs typeface="Arial" panose="020B0604020202020204" pitchFamily="34" charset="0"/>
              </a:rPr>
              <a:t>This presentation is intended as general information only and does not carry the force of legal opinion.</a:t>
            </a:r>
          </a:p>
          <a:p>
            <a:pPr marL="0" indent="0">
              <a:lnSpc>
                <a:spcPct val="80000"/>
              </a:lnSpc>
              <a:buNone/>
            </a:pPr>
            <a:endParaRPr lang="en-US" sz="2200" dirty="0">
              <a:cs typeface="Arial" panose="020B0604020202020204" pitchFamily="34" charset="0"/>
            </a:endParaRPr>
          </a:p>
          <a:p>
            <a:pPr marL="0" indent="0">
              <a:lnSpc>
                <a:spcPct val="80000"/>
              </a:lnSpc>
              <a:buNone/>
            </a:pPr>
            <a:r>
              <a:rPr lang="en-US" sz="2200" dirty="0">
                <a:cs typeface="Arial" panose="020B0604020202020204" pitchFamily="34" charset="0"/>
              </a:rPr>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sz="2200" i="1" dirty="0">
                <a:cs typeface="Arial" panose="020B0604020202020204" pitchFamily="34" charset="0"/>
              </a:rPr>
              <a:t>Federal </a:t>
            </a:r>
            <a:r>
              <a:rPr lang="en-US" sz="2200" dirty="0">
                <a:cs typeface="Arial" panose="020B0604020202020204" pitchFamily="34" charset="0"/>
              </a:rPr>
              <a:t>Register and the </a:t>
            </a:r>
            <a:r>
              <a:rPr lang="en-US" sz="2200" i="1" dirty="0">
                <a:cs typeface="Arial" panose="020B0604020202020204" pitchFamily="34" charset="0"/>
              </a:rPr>
              <a:t>Code of Federal Regulations</a:t>
            </a:r>
            <a:r>
              <a:rPr lang="en-US" sz="2200" dirty="0">
                <a:cs typeface="Arial" panose="020B0604020202020204" pitchFamily="34" charset="0"/>
              </a:rPr>
              <a:t> remain the official source for regulatory information published by the Department of Labor. We will make every effort to keep this information current and to correct errors brought to our attention.</a:t>
            </a:r>
          </a:p>
          <a:p>
            <a:endParaRPr lang="en-US" sz="2200" dirty="0"/>
          </a:p>
        </p:txBody>
      </p:sp>
      <p:pic>
        <p:nvPicPr>
          <p:cNvPr id="7" name="Shape 165">
            <a:extLst>
              <a:ext uri="{FF2B5EF4-FFF2-40B4-BE49-F238E27FC236}">
                <a16:creationId xmlns:a16="http://schemas.microsoft.com/office/drawing/2014/main" id="{ADBE1E05-107D-4F2E-8128-0626895848E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016" y="5833418"/>
            <a:ext cx="3370815" cy="8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9EE4E32-C89C-4156-89FB-4EC027C348D1}"/>
              </a:ext>
            </a:extLst>
          </p:cNvPr>
          <p:cNvSpPr txBox="1"/>
          <p:nvPr/>
        </p:nvSpPr>
        <p:spPr>
          <a:xfrm>
            <a:off x="3218986" y="5828374"/>
            <a:ext cx="4447309" cy="83566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999423F0-A0B3-473C-92F7-3058601807E1}"/>
              </a:ext>
            </a:extLst>
          </p:cNvPr>
          <p:cNvSpPr txBox="1"/>
          <p:nvPr/>
        </p:nvSpPr>
        <p:spPr>
          <a:xfrm>
            <a:off x="360556" y="5828374"/>
            <a:ext cx="4447309" cy="835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9298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37070" y="76644"/>
            <a:ext cx="9144000" cy="1254445"/>
          </a:xfrm>
        </p:spPr>
        <p:txBody>
          <a:bodyPr>
            <a:normAutofit fontScale="90000"/>
          </a:bodyPr>
          <a:lstStyle/>
          <a:p>
            <a:pPr algn="ctr" eaLnBrk="1" hangingPunct="1"/>
            <a:r>
              <a:rPr lang="en-US" altLang="en-US" dirty="0">
                <a:solidFill>
                  <a:schemeClr val="bg1"/>
                </a:solidFill>
                <a:latin typeface="Calibri" panose="020F0502020204030204" pitchFamily="34" charset="0"/>
                <a:cs typeface="Calibri" panose="020F0502020204030204" pitchFamily="34" charset="0"/>
              </a:rPr>
              <a:t>Tennessee Occupational Safety and Health Administration (TOSHA)</a:t>
            </a:r>
          </a:p>
        </p:txBody>
      </p:sp>
      <p:sp>
        <p:nvSpPr>
          <p:cNvPr id="16387" name="TextBox 2" descr="Decorative figure"/>
          <p:cNvSpPr txBox="1">
            <a:spLocks noChangeArrowheads="1"/>
          </p:cNvSpPr>
          <p:nvPr/>
        </p:nvSpPr>
        <p:spPr bwMode="auto">
          <a:xfrm>
            <a:off x="1905000" y="9906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 name="Rectangle 3"/>
          <p:cNvSpPr txBox="1">
            <a:spLocks noChangeArrowheads="1"/>
          </p:cNvSpPr>
          <p:nvPr/>
        </p:nvSpPr>
        <p:spPr>
          <a:xfrm>
            <a:off x="511609" y="1598480"/>
            <a:ext cx="7341664" cy="4267200"/>
          </a:xfrm>
          <a:prstGeom prst="rect">
            <a:avLst/>
          </a:prstGeom>
        </p:spPr>
        <p:txBody>
          <a:bodyPr/>
          <a:lstStyle>
            <a:lvl1pPr marL="342900" indent="-342900" algn="l" rtl="0" eaLnBrk="0" fontAlgn="base" hangingPunct="0">
              <a:spcBef>
                <a:spcPct val="20000"/>
              </a:spcBef>
              <a:spcAft>
                <a:spcPct val="0"/>
              </a:spcAft>
              <a:buClr>
                <a:srgbClr val="0070C0"/>
              </a:buClr>
              <a:buFont typeface="Wingdings"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70C0"/>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spcAft>
                <a:spcPts val="1800"/>
              </a:spcAft>
              <a:buNone/>
              <a:defRPr/>
            </a:pPr>
            <a:r>
              <a:rPr lang="en-US" altLang="en-US" kern="0" dirty="0">
                <a:latin typeface="Calibri" panose="020F0502020204030204" pitchFamily="34" charset="0"/>
                <a:cs typeface="Calibri" panose="020F0502020204030204" pitchFamily="34" charset="0"/>
              </a:rPr>
              <a:t>OSHA’s Mission</a:t>
            </a:r>
          </a:p>
          <a:p>
            <a:pPr marL="0" indent="0" eaLnBrk="1" hangingPunct="1">
              <a:spcBef>
                <a:spcPts val="0"/>
              </a:spcBef>
              <a:spcAft>
                <a:spcPts val="1800"/>
              </a:spcAft>
              <a:buNone/>
              <a:defRPr/>
            </a:pPr>
            <a:r>
              <a:rPr lang="en-US" altLang="en-US" sz="2800" kern="0" dirty="0">
                <a:latin typeface="Calibri" panose="020F0502020204030204" pitchFamily="34" charset="0"/>
                <a:cs typeface="Calibri" panose="020F0502020204030204" pitchFamily="34" charset="0"/>
              </a:rPr>
              <a:t>With the Occupational Safety and Health Act of 1970, Congress created the Occupational Safety and Health Administration (OSHA) to ensure safe and healthful working conditions for workers by setting and enforcing standards and by providing training, outreach, education and assistance.</a:t>
            </a:r>
            <a:endParaRPr lang="en-US" altLang="en-US" sz="2800" b="1" kern="0" dirty="0">
              <a:latin typeface="Calibri" panose="020F0502020204030204" pitchFamily="34" charset="0"/>
              <a:cs typeface="Calibri" panose="020F0502020204030204" pitchFamily="34" charset="0"/>
            </a:endParaRPr>
          </a:p>
          <a:p>
            <a:pPr marL="0" indent="0" eaLnBrk="1" hangingPunct="1">
              <a:buNone/>
              <a:defRPr/>
            </a:pPr>
            <a:endParaRPr lang="en-US" altLang="en-US" kern="0" dirty="0">
              <a:solidFill>
                <a:schemeClr val="accent2"/>
              </a:solidFill>
            </a:endParaRPr>
          </a:p>
        </p:txBody>
      </p:sp>
      <p:grpSp>
        <p:nvGrpSpPr>
          <p:cNvPr id="6" name="Group 2047" descr="OSH Act of 1970 - Act of Congress"/>
          <p:cNvGrpSpPr>
            <a:grpSpLocks/>
          </p:cNvGrpSpPr>
          <p:nvPr/>
        </p:nvGrpSpPr>
        <p:grpSpPr bwMode="auto">
          <a:xfrm>
            <a:off x="8907717" y="2404953"/>
            <a:ext cx="1905000" cy="2405063"/>
            <a:chOff x="6943907" y="2679078"/>
            <a:chExt cx="1905000" cy="2405866"/>
          </a:xfrm>
        </p:grpSpPr>
        <p:sp>
          <p:nvSpPr>
            <p:cNvPr id="8" name="Rectangle 7"/>
            <p:cNvSpPr/>
            <p:nvPr/>
          </p:nvSpPr>
          <p:spPr>
            <a:xfrm>
              <a:off x="7020107" y="2679078"/>
              <a:ext cx="1752600" cy="240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9" name="Group 29"/>
            <p:cNvGrpSpPr>
              <a:grpSpLocks/>
            </p:cNvGrpSpPr>
            <p:nvPr/>
          </p:nvGrpSpPr>
          <p:grpSpPr bwMode="auto">
            <a:xfrm rot="683708">
              <a:off x="6943907" y="2679078"/>
              <a:ext cx="1905000" cy="2405866"/>
              <a:chOff x="6858000" y="2537797"/>
              <a:chExt cx="1905000" cy="2405866"/>
            </a:xfrm>
          </p:grpSpPr>
          <p:sp>
            <p:nvSpPr>
              <p:cNvPr id="10" name="Rectangle 9"/>
              <p:cNvSpPr/>
              <p:nvPr/>
            </p:nvSpPr>
            <p:spPr>
              <a:xfrm>
                <a:off x="6934200" y="2537797"/>
                <a:ext cx="1752600" cy="240586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TextBox 8"/>
              <p:cNvSpPr txBox="1">
                <a:spLocks noChangeArrowheads="1"/>
              </p:cNvSpPr>
              <p:nvPr/>
            </p:nvSpPr>
            <p:spPr bwMode="auto">
              <a:xfrm>
                <a:off x="6858000" y="25908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Old English Text MT" panose="03040902040508030806" pitchFamily="66" charset="0"/>
                  </a:rPr>
                  <a:t>Act of Congress</a:t>
                </a:r>
              </a:p>
            </p:txBody>
          </p:sp>
          <p:sp>
            <p:nvSpPr>
              <p:cNvPr id="12" name="TextBox 10"/>
              <p:cNvSpPr txBox="1">
                <a:spLocks noChangeArrowheads="1"/>
              </p:cNvSpPr>
              <p:nvPr/>
            </p:nvSpPr>
            <p:spPr bwMode="auto">
              <a:xfrm>
                <a:off x="6933719" y="3001197"/>
                <a:ext cx="1752600" cy="83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b="1" dirty="0">
                    <a:solidFill>
                      <a:srgbClr val="0070C0"/>
                    </a:solidFill>
                    <a:effectLst>
                      <a:outerShdw blurRad="38100" dist="38100" dir="2700000" algn="tl">
                        <a:srgbClr val="000000">
                          <a:alpha val="43137"/>
                        </a:srgbClr>
                      </a:outerShdw>
                    </a:effectLst>
                    <a:latin typeface="David" pitchFamily="34" charset="-79"/>
                    <a:cs typeface="David" pitchFamily="34" charset="-79"/>
                  </a:rPr>
                  <a:t>OSH ACT</a:t>
                </a:r>
              </a:p>
              <a:p>
                <a:pPr algn="ctr" eaLnBrk="1" hangingPunct="1">
                  <a:defRPr/>
                </a:pPr>
                <a:r>
                  <a:rPr lang="en-US" altLang="en-US" dirty="0">
                    <a:latin typeface="David" pitchFamily="34" charset="-79"/>
                    <a:cs typeface="David" pitchFamily="34" charset="-79"/>
                  </a:rPr>
                  <a:t>of 1970</a:t>
                </a:r>
              </a:p>
            </p:txBody>
          </p:sp>
          <p:cxnSp>
            <p:nvCxnSpPr>
              <p:cNvPr id="13" name="Straight Connector 12"/>
              <p:cNvCxnSpPr/>
              <p:nvPr/>
            </p:nvCxnSpPr>
            <p:spPr>
              <a:xfrm>
                <a:off x="7077279" y="3880538"/>
                <a:ext cx="4572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86575" y="4037998"/>
                <a:ext cx="14478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77376" y="4184813"/>
                <a:ext cx="12954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76552" y="4337674"/>
                <a:ext cx="13716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78181" y="4489569"/>
                <a:ext cx="10668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77200" y="4642515"/>
                <a:ext cx="14478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pic>
        <p:nvPicPr>
          <p:cNvPr id="19" name="Picture 18"/>
          <p:cNvPicPr>
            <a:picLocks noChangeAspect="1"/>
          </p:cNvPicPr>
          <p:nvPr/>
        </p:nvPicPr>
        <p:blipFill rotWithShape="1">
          <a:blip r:embed="rId3">
            <a:duotone>
              <a:schemeClr val="bg2">
                <a:shade val="45000"/>
                <a:satMod val="135000"/>
              </a:schemeClr>
              <a:prstClr val="white"/>
            </a:duotone>
          </a:blip>
          <a:srcRect t="29978" b="38426"/>
          <a:stretch/>
        </p:blipFill>
        <p:spPr>
          <a:xfrm>
            <a:off x="8341857" y="5910187"/>
            <a:ext cx="2152437" cy="619421"/>
          </a:xfrm>
          <a:prstGeom prst="rect">
            <a:avLst/>
          </a:prstGeom>
        </p:spPr>
      </p:pic>
      <p:sp>
        <p:nvSpPr>
          <p:cNvPr id="21" name="TextBox 20"/>
          <p:cNvSpPr txBox="1"/>
          <p:nvPr/>
        </p:nvSpPr>
        <p:spPr>
          <a:xfrm>
            <a:off x="3084338" y="5693946"/>
            <a:ext cx="4447309" cy="835662"/>
          </a:xfrm>
          <a:prstGeom prst="rect">
            <a:avLst/>
          </a:prstGeom>
          <a:solidFill>
            <a:schemeClr val="bg1"/>
          </a:solidFill>
        </p:spPr>
        <p:txBody>
          <a:bodyPr wrap="square" rtlCol="0">
            <a:spAutoFit/>
          </a:bodyPr>
          <a:lstStyle/>
          <a:p>
            <a:endParaRPr lang="en-US" dirty="0"/>
          </a:p>
        </p:txBody>
      </p:sp>
      <p:pic>
        <p:nvPicPr>
          <p:cNvPr id="22" name="Picture 21"/>
          <p:cNvPicPr>
            <a:picLocks noChangeAspect="1"/>
          </p:cNvPicPr>
          <p:nvPr/>
        </p:nvPicPr>
        <p:blipFill rotWithShape="1">
          <a:blip r:embed="rId3">
            <a:duotone>
              <a:schemeClr val="bg2">
                <a:shade val="45000"/>
                <a:satMod val="135000"/>
              </a:schemeClr>
              <a:prstClr val="white"/>
            </a:duotone>
          </a:blip>
          <a:srcRect t="29978" b="38426"/>
          <a:stretch/>
        </p:blipFill>
        <p:spPr>
          <a:xfrm>
            <a:off x="511609" y="5936494"/>
            <a:ext cx="2591729" cy="745839"/>
          </a:xfrm>
          <a:prstGeom prst="rect">
            <a:avLst/>
          </a:prstGeom>
        </p:spPr>
      </p:pic>
      <p:sp>
        <p:nvSpPr>
          <p:cNvPr id="23" name="TextBox 22"/>
          <p:cNvSpPr txBox="1"/>
          <p:nvPr/>
        </p:nvSpPr>
        <p:spPr>
          <a:xfrm>
            <a:off x="6691745" y="5936494"/>
            <a:ext cx="4447309" cy="835662"/>
          </a:xfrm>
          <a:prstGeom prst="rect">
            <a:avLst/>
          </a:prstGeom>
          <a:solidFill>
            <a:schemeClr val="bg1"/>
          </a:solidFill>
        </p:spPr>
        <p:txBody>
          <a:bodyPr wrap="square" rtlCol="0">
            <a:spAutoFit/>
          </a:bodyPr>
          <a:lstStyle/>
          <a:p>
            <a:endParaRPr lang="en-US" dirty="0"/>
          </a:p>
        </p:txBody>
      </p:sp>
      <p:pic>
        <p:nvPicPr>
          <p:cNvPr id="24" name="Shape 165">
            <a:extLst>
              <a:ext uri="{FF2B5EF4-FFF2-40B4-BE49-F238E27FC236}">
                <a16:creationId xmlns:a16="http://schemas.microsoft.com/office/drawing/2014/main" id="{6BBC7D30-9B91-4A73-85D8-8BCBB8DAB96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999" y="5846670"/>
            <a:ext cx="3370815" cy="8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DEB593B7-E039-499A-A3E2-82E4F8DE90EF}"/>
              </a:ext>
            </a:extLst>
          </p:cNvPr>
          <p:cNvSpPr txBox="1"/>
          <p:nvPr/>
        </p:nvSpPr>
        <p:spPr>
          <a:xfrm>
            <a:off x="624017" y="5802818"/>
            <a:ext cx="4447309" cy="835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7443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75969" y="224271"/>
            <a:ext cx="9840061" cy="976538"/>
          </a:xfrm>
        </p:spPr>
        <p:txBody>
          <a:bodyPr>
            <a:normAutofit/>
          </a:bodyPr>
          <a:lstStyle/>
          <a:p>
            <a:pPr algn="ctr" eaLnBrk="1" hangingPunct="1"/>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Overview and History of TOSHA</a:t>
            </a:r>
          </a:p>
        </p:txBody>
      </p:sp>
      <p:sp>
        <p:nvSpPr>
          <p:cNvPr id="7" name="TextBox 6"/>
          <p:cNvSpPr txBox="1"/>
          <p:nvPr/>
        </p:nvSpPr>
        <p:spPr>
          <a:xfrm>
            <a:off x="2923309" y="5828374"/>
            <a:ext cx="4419600" cy="835662"/>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ヒラギノ角ゴ Pro W3" charset="-128"/>
              <a:cs typeface="+mn-cs"/>
            </a:endParaRPr>
          </a:p>
        </p:txBody>
      </p:sp>
      <p:sp>
        <p:nvSpPr>
          <p:cNvPr id="8" name="TextBox 7"/>
          <p:cNvSpPr txBox="1"/>
          <p:nvPr/>
        </p:nvSpPr>
        <p:spPr>
          <a:xfrm>
            <a:off x="2895600" y="5828374"/>
            <a:ext cx="4881797" cy="835662"/>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ヒラギノ角ゴ Pro W3" charset="-128"/>
              <a:cs typeface="+mn-cs"/>
            </a:endParaRPr>
          </a:p>
        </p:txBody>
      </p:sp>
      <p:pic>
        <p:nvPicPr>
          <p:cNvPr id="9" name="Picture 8"/>
          <p:cNvPicPr>
            <a:picLocks noChangeAspect="1"/>
          </p:cNvPicPr>
          <p:nvPr/>
        </p:nvPicPr>
        <p:blipFill rotWithShape="1">
          <a:blip r:embed="rId3">
            <a:duotone>
              <a:schemeClr val="bg2">
                <a:shade val="45000"/>
                <a:satMod val="135000"/>
              </a:schemeClr>
              <a:prstClr val="white"/>
            </a:duotone>
          </a:blip>
          <a:srcRect t="29978" b="38426"/>
          <a:stretch/>
        </p:blipFill>
        <p:spPr>
          <a:xfrm>
            <a:off x="3611344" y="6025501"/>
            <a:ext cx="2428788" cy="698948"/>
          </a:xfrm>
          <a:prstGeom prst="rect">
            <a:avLst/>
          </a:prstGeom>
        </p:spPr>
      </p:pic>
      <p:sp>
        <p:nvSpPr>
          <p:cNvPr id="10" name="TextBox 9"/>
          <p:cNvSpPr txBox="1"/>
          <p:nvPr/>
        </p:nvSpPr>
        <p:spPr>
          <a:xfrm>
            <a:off x="2156321" y="6025501"/>
            <a:ext cx="4447309" cy="835662"/>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ヒラギノ角ゴ Pro W3" charset="-128"/>
              <a:cs typeface="+mn-cs"/>
            </a:endParaRPr>
          </a:p>
        </p:txBody>
      </p:sp>
      <p:pic>
        <p:nvPicPr>
          <p:cNvPr id="6" name="Picture 5"/>
          <p:cNvPicPr>
            <a:picLocks noChangeAspect="1"/>
          </p:cNvPicPr>
          <p:nvPr/>
        </p:nvPicPr>
        <p:blipFill rotWithShape="1">
          <a:blip r:embed="rId3">
            <a:duotone>
              <a:schemeClr val="bg2">
                <a:shade val="45000"/>
                <a:satMod val="135000"/>
              </a:schemeClr>
              <a:prstClr val="white"/>
            </a:duotone>
          </a:blip>
          <a:srcRect t="29978" b="38426"/>
          <a:stretch/>
        </p:blipFill>
        <p:spPr>
          <a:xfrm>
            <a:off x="2437577" y="5901759"/>
            <a:ext cx="2795482" cy="723542"/>
          </a:xfrm>
          <a:prstGeom prst="rect">
            <a:avLst/>
          </a:prstGeom>
        </p:spPr>
      </p:pic>
      <p:pic>
        <p:nvPicPr>
          <p:cNvPr id="11" name="Shape 165">
            <a:extLst>
              <a:ext uri="{FF2B5EF4-FFF2-40B4-BE49-F238E27FC236}">
                <a16:creationId xmlns:a16="http://schemas.microsoft.com/office/drawing/2014/main" id="{4D5ACF41-AF06-458A-BDBE-6344FD2DD43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703" y="5861534"/>
            <a:ext cx="3370815" cy="8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2DE83C2-E96F-4611-9D47-6366FE2FCD2B}"/>
              </a:ext>
            </a:extLst>
          </p:cNvPr>
          <p:cNvSpPr txBox="1"/>
          <p:nvPr/>
        </p:nvSpPr>
        <p:spPr>
          <a:xfrm>
            <a:off x="1499015" y="1850569"/>
            <a:ext cx="8094689" cy="3785652"/>
          </a:xfrm>
          <a:prstGeom prst="rect">
            <a:avLst/>
          </a:prstGeom>
          <a:noFill/>
        </p:spPr>
        <p:txBody>
          <a:bodyPr wrap="square">
            <a:spAutoFit/>
          </a:bodyPr>
          <a:lstStyle/>
          <a:p>
            <a:pPr eaLnBrk="1" hangingPunct="1">
              <a:buFont typeface="Arial" charset="0"/>
              <a:buChar char="•"/>
              <a:defRPr/>
            </a:pPr>
            <a:r>
              <a:rPr lang="en-US" altLang="en-US" sz="2400" dirty="0"/>
              <a:t>TOSHA stands for the Tennessee Occupational Safety and Health Administration, an agency of the Department of Labor &amp; Workforce Development</a:t>
            </a:r>
          </a:p>
          <a:p>
            <a:pPr eaLnBrk="1" hangingPunct="1">
              <a:buFont typeface="Arial" charset="0"/>
              <a:buChar char="•"/>
              <a:defRPr/>
            </a:pPr>
            <a:r>
              <a:rPr lang="en-US" altLang="en-US" sz="2400" dirty="0"/>
              <a:t>TOSHA’s responsibility is to improve worker safety and health protection (State Plan)</a:t>
            </a:r>
          </a:p>
          <a:p>
            <a:pPr eaLnBrk="1" hangingPunct="1">
              <a:buFont typeface="Arial" charset="0"/>
              <a:buChar char="•"/>
              <a:defRPr/>
            </a:pPr>
            <a:r>
              <a:rPr lang="en-US" altLang="en-US" sz="2400" dirty="0"/>
              <a:t>TOSH Act 1972 – TOSHA assumed responsibilities in 1972, Public Sector in1974, and final approval in 1985</a:t>
            </a:r>
          </a:p>
          <a:p>
            <a:pPr eaLnBrk="1" hangingPunct="1">
              <a:buFont typeface="Arial" charset="0"/>
              <a:buChar char="•"/>
              <a:defRPr/>
            </a:pPr>
            <a:r>
              <a:rPr lang="en-US" altLang="en-US" sz="2400" dirty="0"/>
              <a:t>TOSHA is audited by Federal OSHA – FAME, Strategic Plan, quarter reports – (timely public service reports to Commissioner &amp; Governor)</a:t>
            </a:r>
          </a:p>
        </p:txBody>
      </p:sp>
      <p:sp>
        <p:nvSpPr>
          <p:cNvPr id="12" name="TextBox 11">
            <a:extLst>
              <a:ext uri="{FF2B5EF4-FFF2-40B4-BE49-F238E27FC236}">
                <a16:creationId xmlns:a16="http://schemas.microsoft.com/office/drawing/2014/main" id="{0B0ECE9A-5AC7-4E57-913C-BEEEC733FBE5}"/>
              </a:ext>
            </a:extLst>
          </p:cNvPr>
          <p:cNvSpPr txBox="1"/>
          <p:nvPr/>
        </p:nvSpPr>
        <p:spPr>
          <a:xfrm>
            <a:off x="2895600" y="5828374"/>
            <a:ext cx="4447309" cy="835662"/>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A0B6FF9B-6A92-4E7F-A033-F9E394794D50}"/>
              </a:ext>
            </a:extLst>
          </p:cNvPr>
          <p:cNvSpPr txBox="1"/>
          <p:nvPr/>
        </p:nvSpPr>
        <p:spPr>
          <a:xfrm>
            <a:off x="381832" y="5887679"/>
            <a:ext cx="4447309" cy="835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8893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75969" y="224271"/>
            <a:ext cx="9840061" cy="976538"/>
          </a:xfrm>
        </p:spPr>
        <p:txBody>
          <a:bodyPr>
            <a:normAutofit/>
          </a:bodyPr>
          <a:lstStyle/>
          <a:p>
            <a:pPr algn="ctr" eaLnBrk="1" hangingPunct="1"/>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OSHA State Plans </a:t>
            </a:r>
          </a:p>
        </p:txBody>
      </p:sp>
      <p:pic>
        <p:nvPicPr>
          <p:cNvPr id="6" name="Picture 5"/>
          <p:cNvPicPr>
            <a:picLocks noChangeAspect="1"/>
          </p:cNvPicPr>
          <p:nvPr/>
        </p:nvPicPr>
        <p:blipFill rotWithShape="1">
          <a:blip r:embed="rId3">
            <a:duotone>
              <a:schemeClr val="bg2">
                <a:shade val="45000"/>
                <a:satMod val="135000"/>
              </a:schemeClr>
              <a:prstClr val="white"/>
            </a:duotone>
          </a:blip>
          <a:srcRect t="29978" b="38426"/>
          <a:stretch/>
        </p:blipFill>
        <p:spPr>
          <a:xfrm>
            <a:off x="8341857" y="5910187"/>
            <a:ext cx="2152437" cy="619421"/>
          </a:xfrm>
          <a:prstGeom prst="rect">
            <a:avLst/>
          </a:prstGeom>
        </p:spPr>
      </p:pic>
      <p:sp>
        <p:nvSpPr>
          <p:cNvPr id="7" name="TextBox 6"/>
          <p:cNvSpPr txBox="1"/>
          <p:nvPr/>
        </p:nvSpPr>
        <p:spPr>
          <a:xfrm>
            <a:off x="2923309" y="5828374"/>
            <a:ext cx="4419600" cy="835662"/>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ヒラギノ角ゴ Pro W3" charset="-128"/>
              <a:cs typeface="+mn-cs"/>
            </a:endParaRPr>
          </a:p>
        </p:txBody>
      </p:sp>
      <p:sp>
        <p:nvSpPr>
          <p:cNvPr id="8" name="TextBox 7"/>
          <p:cNvSpPr txBox="1"/>
          <p:nvPr/>
        </p:nvSpPr>
        <p:spPr>
          <a:xfrm>
            <a:off x="2895600" y="5828374"/>
            <a:ext cx="4447309" cy="835662"/>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ヒラギノ角ゴ Pro W3" charset="-128"/>
              <a:cs typeface="+mn-cs"/>
            </a:endParaRPr>
          </a:p>
        </p:txBody>
      </p:sp>
      <p:pic>
        <p:nvPicPr>
          <p:cNvPr id="9" name="Picture 8"/>
          <p:cNvPicPr>
            <a:picLocks noChangeAspect="1"/>
          </p:cNvPicPr>
          <p:nvPr/>
        </p:nvPicPr>
        <p:blipFill rotWithShape="1">
          <a:blip r:embed="rId3">
            <a:duotone>
              <a:schemeClr val="bg2">
                <a:shade val="45000"/>
                <a:satMod val="135000"/>
              </a:schemeClr>
              <a:prstClr val="white"/>
            </a:duotone>
          </a:blip>
          <a:srcRect t="29978" b="38426"/>
          <a:stretch/>
        </p:blipFill>
        <p:spPr>
          <a:xfrm>
            <a:off x="2102003" y="5936706"/>
            <a:ext cx="2152437" cy="619421"/>
          </a:xfrm>
          <a:prstGeom prst="rect">
            <a:avLst/>
          </a:prstGeom>
        </p:spPr>
      </p:pic>
      <p:sp>
        <p:nvSpPr>
          <p:cNvPr id="10" name="TextBox 9"/>
          <p:cNvSpPr txBox="1"/>
          <p:nvPr/>
        </p:nvSpPr>
        <p:spPr>
          <a:xfrm>
            <a:off x="6819761" y="5828374"/>
            <a:ext cx="4447309" cy="835662"/>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ヒラギノ角ゴ Pro W3" charset="-128"/>
              <a:cs typeface="+mn-cs"/>
            </a:endParaRPr>
          </a:p>
        </p:txBody>
      </p:sp>
      <p:pic>
        <p:nvPicPr>
          <p:cNvPr id="12" name="Picture 5">
            <a:extLst>
              <a:ext uri="{FF2B5EF4-FFF2-40B4-BE49-F238E27FC236}">
                <a16:creationId xmlns:a16="http://schemas.microsoft.com/office/drawing/2014/main" id="{1A427A55-6BE4-4F75-85E8-EA9B4F0051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1" b="13725"/>
          <a:stretch/>
        </p:blipFill>
        <p:spPr>
          <a:xfrm>
            <a:off x="128016" y="1689426"/>
            <a:ext cx="7742139" cy="50262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0B7D386D-E7B6-4781-84E3-ACA4957B8DED}"/>
              </a:ext>
            </a:extLst>
          </p:cNvPr>
          <p:cNvSpPr txBox="1"/>
          <p:nvPr/>
        </p:nvSpPr>
        <p:spPr>
          <a:xfrm>
            <a:off x="2030785" y="1738254"/>
            <a:ext cx="4447309" cy="835662"/>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ヒラギノ角ゴ Pro W3" charset="-128"/>
              <a:cs typeface="+mn-cs"/>
            </a:endParaRPr>
          </a:p>
        </p:txBody>
      </p:sp>
      <p:pic>
        <p:nvPicPr>
          <p:cNvPr id="2" name="Picture 1">
            <a:extLst>
              <a:ext uri="{FF2B5EF4-FFF2-40B4-BE49-F238E27FC236}">
                <a16:creationId xmlns:a16="http://schemas.microsoft.com/office/drawing/2014/main" id="{D922F520-A145-4A1B-A237-66F9E9E2DB21}"/>
              </a:ext>
            </a:extLst>
          </p:cNvPr>
          <p:cNvPicPr>
            <a:picLocks noChangeAspect="1"/>
          </p:cNvPicPr>
          <p:nvPr/>
        </p:nvPicPr>
        <p:blipFill>
          <a:blip r:embed="rId5"/>
          <a:stretch>
            <a:fillRect/>
          </a:stretch>
        </p:blipFill>
        <p:spPr>
          <a:xfrm>
            <a:off x="5234828" y="1667816"/>
            <a:ext cx="6530598" cy="976538"/>
          </a:xfrm>
          <a:prstGeom prst="rect">
            <a:avLst/>
          </a:prstGeom>
        </p:spPr>
      </p:pic>
      <p:pic>
        <p:nvPicPr>
          <p:cNvPr id="15" name="Picture 14">
            <a:extLst>
              <a:ext uri="{FF2B5EF4-FFF2-40B4-BE49-F238E27FC236}">
                <a16:creationId xmlns:a16="http://schemas.microsoft.com/office/drawing/2014/main" id="{C52DE0EF-6CEA-4CBE-9D72-B937B73F0CA4}"/>
              </a:ext>
            </a:extLst>
          </p:cNvPr>
          <p:cNvPicPr>
            <a:picLocks noChangeAspect="1"/>
          </p:cNvPicPr>
          <p:nvPr/>
        </p:nvPicPr>
        <p:blipFill rotWithShape="1">
          <a:blip r:embed="rId3">
            <a:duotone>
              <a:schemeClr val="bg2">
                <a:shade val="45000"/>
                <a:satMod val="135000"/>
              </a:schemeClr>
              <a:prstClr val="white"/>
            </a:duotone>
          </a:blip>
          <a:srcRect t="29978" b="38426"/>
          <a:stretch/>
        </p:blipFill>
        <p:spPr>
          <a:xfrm>
            <a:off x="9509654" y="4923398"/>
            <a:ext cx="2393199" cy="619421"/>
          </a:xfrm>
          <a:prstGeom prst="rect">
            <a:avLst/>
          </a:prstGeom>
        </p:spPr>
      </p:pic>
      <p:pic>
        <p:nvPicPr>
          <p:cNvPr id="16" name="Shape 165">
            <a:extLst>
              <a:ext uri="{FF2B5EF4-FFF2-40B4-BE49-F238E27FC236}">
                <a16:creationId xmlns:a16="http://schemas.microsoft.com/office/drawing/2014/main" id="{A8B2BFF6-30D8-4C25-AD02-0CA70B301033}"/>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3092" y="5980324"/>
            <a:ext cx="2215644" cy="54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857480D-0B16-4624-943E-B79603DC5E5B}"/>
              </a:ext>
            </a:extLst>
          </p:cNvPr>
          <p:cNvSpPr txBox="1"/>
          <p:nvPr/>
        </p:nvSpPr>
        <p:spPr>
          <a:xfrm>
            <a:off x="9563092" y="4772353"/>
            <a:ext cx="2628908" cy="835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9946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50663" y="186234"/>
            <a:ext cx="8614765" cy="954939"/>
          </a:xfrm>
        </p:spPr>
        <p:txBody>
          <a:bodyPr>
            <a:normAutofit/>
          </a:bodyPr>
          <a:lstStyle/>
          <a:p>
            <a:pPr algn="ctr" eaLnBrk="1" hangingPunct="1"/>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TOSHA’s Mission</a:t>
            </a:r>
          </a:p>
        </p:txBody>
      </p:sp>
      <p:pic>
        <p:nvPicPr>
          <p:cNvPr id="6" name="Picture 5"/>
          <p:cNvPicPr>
            <a:picLocks noChangeAspect="1"/>
          </p:cNvPicPr>
          <p:nvPr/>
        </p:nvPicPr>
        <p:blipFill rotWithShape="1">
          <a:blip r:embed="rId3">
            <a:duotone>
              <a:schemeClr val="bg2">
                <a:shade val="45000"/>
                <a:satMod val="135000"/>
              </a:schemeClr>
              <a:prstClr val="white"/>
            </a:duotone>
          </a:blip>
          <a:srcRect t="29978" b="38426"/>
          <a:stretch/>
        </p:blipFill>
        <p:spPr>
          <a:xfrm>
            <a:off x="8341857" y="5910187"/>
            <a:ext cx="2152437" cy="619421"/>
          </a:xfrm>
          <a:prstGeom prst="rect">
            <a:avLst/>
          </a:prstGeom>
        </p:spPr>
      </p:pic>
      <p:pic>
        <p:nvPicPr>
          <p:cNvPr id="9" name="Picture 8"/>
          <p:cNvPicPr>
            <a:picLocks noChangeAspect="1"/>
          </p:cNvPicPr>
          <p:nvPr/>
        </p:nvPicPr>
        <p:blipFill rotWithShape="1">
          <a:blip r:embed="rId3">
            <a:duotone>
              <a:schemeClr val="bg2">
                <a:shade val="45000"/>
                <a:satMod val="135000"/>
              </a:schemeClr>
              <a:prstClr val="white"/>
            </a:duotone>
          </a:blip>
          <a:srcRect t="29978" b="38426"/>
          <a:stretch/>
        </p:blipFill>
        <p:spPr>
          <a:xfrm>
            <a:off x="315733" y="5922697"/>
            <a:ext cx="2763946" cy="795399"/>
          </a:xfrm>
          <a:prstGeom prst="rect">
            <a:avLst/>
          </a:prstGeom>
        </p:spPr>
      </p:pic>
      <p:sp>
        <p:nvSpPr>
          <p:cNvPr id="10" name="TextBox 9"/>
          <p:cNvSpPr txBox="1"/>
          <p:nvPr/>
        </p:nvSpPr>
        <p:spPr>
          <a:xfrm>
            <a:off x="6691745" y="5936494"/>
            <a:ext cx="4447309" cy="835662"/>
          </a:xfrm>
          <a:prstGeom prst="rect">
            <a:avLst/>
          </a:prstGeom>
          <a:solidFill>
            <a:schemeClr val="bg1"/>
          </a:solidFill>
        </p:spPr>
        <p:txBody>
          <a:bodyPr wrap="square" rtlCol="0">
            <a:spAutoFit/>
          </a:bodyPr>
          <a:lstStyle/>
          <a:p>
            <a:endParaRPr lang="en-US" dirty="0"/>
          </a:p>
        </p:txBody>
      </p:sp>
      <p:pic>
        <p:nvPicPr>
          <p:cNvPr id="11" name="Shape 165">
            <a:extLst>
              <a:ext uri="{FF2B5EF4-FFF2-40B4-BE49-F238E27FC236}">
                <a16:creationId xmlns:a16="http://schemas.microsoft.com/office/drawing/2014/main" id="{ABC32AB1-9BC9-4E1C-A6C7-D5AD1209079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999" y="5846670"/>
            <a:ext cx="3370815" cy="8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6052" y="5843137"/>
            <a:ext cx="7175187" cy="835662"/>
          </a:xfrm>
          <a:prstGeom prst="rect">
            <a:avLst/>
          </a:prstGeom>
          <a:solidFill>
            <a:schemeClr val="bg1"/>
          </a:solidFill>
        </p:spPr>
        <p:txBody>
          <a:bodyPr wrap="square" rtlCol="0">
            <a:spAutoFit/>
          </a:bodyPr>
          <a:lstStyle/>
          <a:p>
            <a:endParaRPr lang="en-US" dirty="0"/>
          </a:p>
        </p:txBody>
      </p:sp>
      <p:sp>
        <p:nvSpPr>
          <p:cNvPr id="15" name="Content Placeholder 1">
            <a:extLst>
              <a:ext uri="{FF2B5EF4-FFF2-40B4-BE49-F238E27FC236}">
                <a16:creationId xmlns:a16="http://schemas.microsoft.com/office/drawing/2014/main" id="{3FC37E49-6F0D-4179-A6F0-C94546156996}"/>
              </a:ext>
            </a:extLst>
          </p:cNvPr>
          <p:cNvSpPr>
            <a:spLocks noGrp="1"/>
          </p:cNvSpPr>
          <p:nvPr>
            <p:ph idx="1"/>
          </p:nvPr>
        </p:nvSpPr>
        <p:spPr>
          <a:xfrm>
            <a:off x="1052945" y="2278505"/>
            <a:ext cx="6397166" cy="1918741"/>
          </a:xfrm>
        </p:spPr>
        <p:txBody>
          <a:bodyPr>
            <a:normAutofit/>
          </a:bodyPr>
          <a:lstStyle/>
          <a:p>
            <a:pPr marL="0" indent="0">
              <a:buNone/>
            </a:pPr>
            <a:r>
              <a:rPr lang="en-US" altLang="en-US" sz="2300" dirty="0">
                <a:solidFill>
                  <a:schemeClr val="tx1"/>
                </a:solidFill>
              </a:rPr>
              <a:t>Carrying out the Mission: </a:t>
            </a:r>
          </a:p>
          <a:p>
            <a:pPr lvl="1">
              <a:buSzPct val="50000"/>
              <a:buFont typeface="Arial" panose="020B0604020202020204" pitchFamily="34" charset="0"/>
              <a:buChar char="•"/>
            </a:pPr>
            <a:r>
              <a:rPr lang="en-US" altLang="en-US" sz="2300" dirty="0">
                <a:solidFill>
                  <a:schemeClr val="tx1"/>
                </a:solidFill>
              </a:rPr>
              <a:t>Enforcing Safety and Health </a:t>
            </a:r>
            <a:r>
              <a:rPr lang="en-US" altLang="en-US" sz="2300" dirty="0"/>
              <a:t>S</a:t>
            </a:r>
            <a:r>
              <a:rPr lang="en-US" altLang="en-US" sz="2300" dirty="0">
                <a:solidFill>
                  <a:schemeClr val="tx1"/>
                </a:solidFill>
              </a:rPr>
              <a:t>tandards </a:t>
            </a:r>
          </a:p>
          <a:p>
            <a:pPr lvl="1">
              <a:buSzPct val="50000"/>
              <a:buFont typeface="Arial" panose="020B0604020202020204" pitchFamily="34" charset="0"/>
              <a:buChar char="•"/>
            </a:pPr>
            <a:r>
              <a:rPr lang="en-US" altLang="en-US" sz="2300" dirty="0">
                <a:solidFill>
                  <a:schemeClr val="tx1"/>
                </a:solidFill>
              </a:rPr>
              <a:t>Providing outreach training programs</a:t>
            </a:r>
          </a:p>
          <a:p>
            <a:pPr lvl="1">
              <a:buSzPct val="50000"/>
              <a:buFont typeface="Arial" panose="020B0604020202020204" pitchFamily="34" charset="0"/>
              <a:buChar char="•"/>
            </a:pPr>
            <a:r>
              <a:rPr lang="en-US" altLang="en-US" sz="2300" dirty="0"/>
              <a:t>Resources and partnership for employers</a:t>
            </a:r>
          </a:p>
        </p:txBody>
      </p:sp>
      <p:sp>
        <p:nvSpPr>
          <p:cNvPr id="16" name="Content Placeholder 1">
            <a:extLst>
              <a:ext uri="{FF2B5EF4-FFF2-40B4-BE49-F238E27FC236}">
                <a16:creationId xmlns:a16="http://schemas.microsoft.com/office/drawing/2014/main" id="{9F14D176-C1D3-4D9B-A0B6-DEBBAB082320}"/>
              </a:ext>
            </a:extLst>
          </p:cNvPr>
          <p:cNvSpPr txBox="1">
            <a:spLocks/>
          </p:cNvSpPr>
          <p:nvPr/>
        </p:nvSpPr>
        <p:spPr>
          <a:xfrm>
            <a:off x="1052945" y="3950355"/>
            <a:ext cx="6166391" cy="16318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altLang="en-US" sz="2300" dirty="0"/>
              <a:t>What are Standards : </a:t>
            </a:r>
          </a:p>
          <a:p>
            <a:pPr lvl="1" fontAlgn="auto">
              <a:spcAft>
                <a:spcPts val="0"/>
              </a:spcAft>
              <a:buSzPct val="50000"/>
              <a:buFont typeface="Arial" panose="020B0604020202020204" pitchFamily="34" charset="0"/>
              <a:buChar char="•"/>
            </a:pPr>
            <a:r>
              <a:rPr lang="en-US" altLang="en-US" sz="2300" dirty="0"/>
              <a:t>Rules that employers must use to protect 	employees from hazards </a:t>
            </a:r>
          </a:p>
          <a:p>
            <a:pPr lvl="1" fontAlgn="auto">
              <a:spcAft>
                <a:spcPts val="0"/>
              </a:spcAft>
              <a:buSzPct val="50000"/>
              <a:buFont typeface="Arial" panose="020B0604020202020204" pitchFamily="34" charset="0"/>
              <a:buChar char="•"/>
            </a:pPr>
            <a:r>
              <a:rPr lang="en-US" altLang="en-US" sz="2300" dirty="0"/>
              <a:t>Designed to protect workers</a:t>
            </a:r>
          </a:p>
          <a:p>
            <a:pPr marL="0" indent="0" fontAlgn="auto">
              <a:spcAft>
                <a:spcPts val="0"/>
              </a:spcAft>
              <a:buSzPct val="50000"/>
              <a:buNone/>
            </a:pPr>
            <a:r>
              <a:rPr lang="en-US" altLang="en-US" sz="2300" dirty="0"/>
              <a:t>	</a:t>
            </a:r>
          </a:p>
          <a:p>
            <a:pPr marL="0" indent="0" fontAlgn="auto">
              <a:spcAft>
                <a:spcPts val="0"/>
              </a:spcAft>
              <a:buFont typeface="Arial"/>
              <a:buNone/>
            </a:pPr>
            <a:r>
              <a:rPr lang="en-US" altLang="en-US" sz="2300" dirty="0"/>
              <a:t>	</a:t>
            </a:r>
          </a:p>
        </p:txBody>
      </p:sp>
      <p:graphicFrame>
        <p:nvGraphicFramePr>
          <p:cNvPr id="17" name="Table 16">
            <a:extLst>
              <a:ext uri="{FF2B5EF4-FFF2-40B4-BE49-F238E27FC236}">
                <a16:creationId xmlns:a16="http://schemas.microsoft.com/office/drawing/2014/main" id="{405CCC3D-F541-460B-9301-557AB17C717B}"/>
              </a:ext>
            </a:extLst>
          </p:cNvPr>
          <p:cNvGraphicFramePr>
            <a:graphicFrameLocks noGrp="1"/>
          </p:cNvGraphicFramePr>
          <p:nvPr>
            <p:extLst>
              <p:ext uri="{D42A27DB-BD31-4B8C-83A1-F6EECF244321}">
                <p14:modId xmlns:p14="http://schemas.microsoft.com/office/powerpoint/2010/main" val="1485483610"/>
              </p:ext>
            </p:extLst>
          </p:nvPr>
        </p:nvGraphicFramePr>
        <p:xfrm>
          <a:off x="8532973" y="2451301"/>
          <a:ext cx="2606081" cy="2779045"/>
        </p:xfrm>
        <a:graphic>
          <a:graphicData uri="http://schemas.openxmlformats.org/drawingml/2006/table">
            <a:tbl>
              <a:tblPr firstRow="1" bandRow="1">
                <a:tableStyleId>{5C22544A-7EE6-4342-B048-85BDC9FD1C3A}</a:tableStyleId>
              </a:tblPr>
              <a:tblGrid>
                <a:gridCol w="2606081">
                  <a:extLst>
                    <a:ext uri="{9D8B030D-6E8A-4147-A177-3AD203B41FA5}">
                      <a16:colId xmlns:a16="http://schemas.microsoft.com/office/drawing/2014/main" val="20000"/>
                    </a:ext>
                  </a:extLst>
                </a:gridCol>
              </a:tblGrid>
              <a:tr h="510052">
                <a:tc>
                  <a:txBody>
                    <a:bodyPr/>
                    <a:lstStyle/>
                    <a:p>
                      <a:pPr algn="ctr"/>
                      <a:r>
                        <a:rPr lang="en-US" sz="1600" b="1" dirty="0"/>
                        <a:t>OSHA Standards</a:t>
                      </a:r>
                    </a:p>
                    <a:p>
                      <a:pPr algn="ctr"/>
                      <a:r>
                        <a:rPr lang="en-US" sz="1600" b="1" dirty="0"/>
                        <a:t>29 CFR</a:t>
                      </a:r>
                    </a:p>
                  </a:txBody>
                  <a:tcPr marT="45707" marB="45707" anchor="ctr"/>
                </a:tc>
                <a:extLst>
                  <a:ext uri="{0D108BD9-81ED-4DB2-BD59-A6C34878D82A}">
                    <a16:rowId xmlns:a16="http://schemas.microsoft.com/office/drawing/2014/main" val="10000"/>
                  </a:ext>
                </a:extLst>
              </a:tr>
              <a:tr h="482570">
                <a:tc>
                  <a:txBody>
                    <a:bodyPr/>
                    <a:lstStyle/>
                    <a:p>
                      <a:pPr algn="ctr"/>
                      <a:r>
                        <a:rPr lang="en-US" sz="1800" b="1" dirty="0"/>
                        <a:t>General Industry* - 1910</a:t>
                      </a:r>
                    </a:p>
                  </a:txBody>
                  <a:tcPr marT="45707" marB="45707" anchor="ctr"/>
                </a:tc>
                <a:extLst>
                  <a:ext uri="{0D108BD9-81ED-4DB2-BD59-A6C34878D82A}">
                    <a16:rowId xmlns:a16="http://schemas.microsoft.com/office/drawing/2014/main" val="10001"/>
                  </a:ext>
                </a:extLst>
              </a:tr>
              <a:tr h="322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Construction - 1926</a:t>
                      </a:r>
                    </a:p>
                  </a:txBody>
                  <a:tcPr marT="45707" marB="45707" anchor="ctr"/>
                </a:tc>
                <a:extLst>
                  <a:ext uri="{0D108BD9-81ED-4DB2-BD59-A6C34878D82A}">
                    <a16:rowId xmlns:a16="http://schemas.microsoft.com/office/drawing/2014/main" val="10002"/>
                  </a:ext>
                </a:extLst>
              </a:tr>
              <a:tr h="4372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Agriculture – 1928 - &gt;10</a:t>
                      </a:r>
                      <a:r>
                        <a:rPr lang="en-US" sz="1600" b="1" baseline="0" dirty="0"/>
                        <a:t> </a:t>
                      </a:r>
                      <a:r>
                        <a:rPr lang="en-US" sz="1600" b="1" dirty="0"/>
                        <a:t>EEs</a:t>
                      </a:r>
                    </a:p>
                  </a:txBody>
                  <a:tcPr marT="45707" marB="45707" anchor="ctr"/>
                </a:tc>
                <a:extLst>
                  <a:ext uri="{0D108BD9-81ED-4DB2-BD59-A6C34878D82A}">
                    <a16:rowId xmlns:a16="http://schemas.microsoft.com/office/drawing/2014/main" val="10003"/>
                  </a:ext>
                </a:extLst>
              </a:tr>
              <a:tr h="6316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t>*General Industry is the set that applies</a:t>
                      </a:r>
                      <a:r>
                        <a:rPr lang="en-US" sz="1200" i="1" baseline="0" dirty="0"/>
                        <a:t> to the largest number of workers and worksites</a:t>
                      </a:r>
                      <a:endParaRPr lang="en-US" sz="1200" i="1" dirty="0"/>
                    </a:p>
                  </a:txBody>
                  <a:tcPr marT="45707" marB="45707" anchor="ctr"/>
                </a:tc>
                <a:extLst>
                  <a:ext uri="{0D108BD9-81ED-4DB2-BD59-A6C34878D82A}">
                    <a16:rowId xmlns:a16="http://schemas.microsoft.com/office/drawing/2014/main" val="10004"/>
                  </a:ext>
                </a:extLst>
              </a:tr>
              <a:tr h="241592">
                <a:tc>
                  <a:txBody>
                    <a:bodyPr/>
                    <a:lstStyle/>
                    <a:p>
                      <a:pPr algn="ctr"/>
                      <a:endParaRPr lang="en-US" sz="1200" i="1" dirty="0"/>
                    </a:p>
                  </a:txBody>
                  <a:tcPr marT="45707" marB="45707" anchor="ct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2AED8DAF-DF07-4D5E-B11B-B5CEB21029CB}"/>
              </a:ext>
            </a:extLst>
          </p:cNvPr>
          <p:cNvSpPr/>
          <p:nvPr/>
        </p:nvSpPr>
        <p:spPr>
          <a:xfrm>
            <a:off x="371060" y="1638543"/>
            <a:ext cx="11820940" cy="4154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100" b="1" i="1" u="none" strike="noStrike" kern="0" cap="none" spc="0" normalizeH="0" baseline="0" noProof="0" dirty="0">
                <a:ln>
                  <a:noFill/>
                </a:ln>
                <a:solidFill>
                  <a:prstClr val="black"/>
                </a:solidFill>
                <a:effectLst/>
                <a:uLnTx/>
                <a:uFillTx/>
                <a:latin typeface="+mn-lt"/>
                <a:ea typeface="Microsoft Sans Serif" panose="020B0604020202020204" pitchFamily="34" charset="0"/>
                <a:cs typeface="Microsoft Sans Serif" panose="020B0604020202020204" pitchFamily="34" charset="0"/>
              </a:rPr>
              <a:t>The Mission of TOSHA is to assure safe and healthy working conditions for working Tennesseans.</a:t>
            </a:r>
            <a:endParaRPr kumimoji="0" lang="en-US" sz="2100" b="0" i="0" u="none" strike="noStrike" kern="0" cap="none" spc="0" normalizeH="0" baseline="0" noProof="0" dirty="0">
              <a:ln>
                <a:noFill/>
              </a:ln>
              <a:solidFill>
                <a:sysClr val="windowText" lastClr="000000"/>
              </a:solidFill>
              <a:effectLst/>
              <a:uLnTx/>
              <a:uFillTx/>
              <a:latin typeface="+mn-lt"/>
            </a:endParaRPr>
          </a:p>
        </p:txBody>
      </p:sp>
      <p:sp>
        <p:nvSpPr>
          <p:cNvPr id="18" name="TextBox 17">
            <a:extLst>
              <a:ext uri="{FF2B5EF4-FFF2-40B4-BE49-F238E27FC236}">
                <a16:creationId xmlns:a16="http://schemas.microsoft.com/office/drawing/2014/main" id="{8C07CCA6-B308-470C-8581-9C51A52C77F0}"/>
              </a:ext>
            </a:extLst>
          </p:cNvPr>
          <p:cNvSpPr txBox="1"/>
          <p:nvPr/>
        </p:nvSpPr>
        <p:spPr>
          <a:xfrm>
            <a:off x="3481356" y="5891636"/>
            <a:ext cx="3976861" cy="738664"/>
          </a:xfrm>
          <a:prstGeom prst="rect">
            <a:avLst/>
          </a:prstGeom>
          <a:noFill/>
          <a:effectLst>
            <a:outerShdw blurRad="50800" dist="38100" dir="13500000" algn="br" rotWithShape="0">
              <a:prstClr val="black">
                <a:alpha val="40000"/>
              </a:prstClr>
            </a:outerShdw>
          </a:effectLst>
        </p:spPr>
        <p:txBody>
          <a:bodyPr wrap="square">
            <a:spAutoFit/>
          </a:bodyPr>
          <a:lstStyle/>
          <a:p>
            <a:pPr defTabSz="914400" fontAlgn="auto">
              <a:spcBef>
                <a:spcPts val="0"/>
              </a:spcBef>
              <a:spcAft>
                <a:spcPts val="0"/>
              </a:spcAft>
              <a:defRPr/>
            </a:pPr>
            <a:r>
              <a:rPr lang="en-US" sz="1400" dirty="0">
                <a:solidFill>
                  <a:prstClr val="black"/>
                </a:solidFill>
                <a:latin typeface="Calibri"/>
                <a:ea typeface="ＭＳ Ｐゴシック" pitchFamily="-105" charset="-128"/>
              </a:rPr>
              <a:t>*Where there are no specific standards, employers must comply with the General Duty Clause of the TOSHA Act.</a:t>
            </a:r>
          </a:p>
        </p:txBody>
      </p:sp>
    </p:spTree>
    <p:extLst>
      <p:ext uri="{BB962C8B-B14F-4D97-AF65-F5344CB8AC3E}">
        <p14:creationId xmlns:p14="http://schemas.microsoft.com/office/powerpoint/2010/main" val="405788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62415" y="3406313"/>
            <a:ext cx="105546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Aft>
                <a:spcPts val="1200"/>
              </a:spcAft>
              <a:buClr>
                <a:srgbClr val="0070C0"/>
              </a:buClr>
              <a:buSzPct val="110000"/>
              <a:defRPr/>
            </a:pPr>
            <a:r>
              <a:rPr lang="en-US" altLang="en-US" dirty="0">
                <a:latin typeface="Calibri" pitchFamily="34" charset="0"/>
              </a:rPr>
              <a:t>TOSHA offers Outreach Training throughout the state in conjunction with our training partners. </a:t>
            </a:r>
            <a:r>
              <a:rPr lang="en-US" altLang="en-US" sz="1800" dirty="0">
                <a:latin typeface="Calibri" pitchFamily="34" charset="0"/>
              </a:rPr>
              <a:t>(Chamber of Commerce, Community Colleges, Membership Associations, etc.)</a:t>
            </a:r>
          </a:p>
        </p:txBody>
      </p:sp>
      <p:sp>
        <p:nvSpPr>
          <p:cNvPr id="18" name="Title 1"/>
          <p:cNvSpPr>
            <a:spLocks noGrp="1"/>
          </p:cNvSpPr>
          <p:nvPr>
            <p:ph type="title"/>
          </p:nvPr>
        </p:nvSpPr>
        <p:spPr>
          <a:xfrm>
            <a:off x="1993692" y="231356"/>
            <a:ext cx="8619344" cy="868362"/>
          </a:xfrm>
        </p:spPr>
        <p:txBody>
          <a:bodyPr>
            <a:normAutofit fontScale="90000"/>
          </a:bodyPr>
          <a:lstStyle/>
          <a:p>
            <a:pPr algn="ctr" eaLnBrk="1" hangingPunct="1"/>
            <a:r>
              <a:rPr lang="en-US" altLang="en-US" dirty="0">
                <a:solidFill>
                  <a:schemeClr val="bg1"/>
                </a:solidFill>
                <a:effectLst>
                  <a:outerShdw blurRad="38100" dist="38100" dir="2700000" algn="tl">
                    <a:srgbClr val="000000">
                      <a:alpha val="43137"/>
                    </a:srgbClr>
                  </a:outerShdw>
                </a:effectLst>
                <a:latin typeface="Calibri" pitchFamily="34" charset="0"/>
              </a:rPr>
              <a:t>Employer Resources – Outreach Training</a:t>
            </a:r>
          </a:p>
        </p:txBody>
      </p:sp>
      <p:pic>
        <p:nvPicPr>
          <p:cNvPr id="4" name="Picture 3"/>
          <p:cNvPicPr>
            <a:picLocks noChangeAspect="1"/>
          </p:cNvPicPr>
          <p:nvPr/>
        </p:nvPicPr>
        <p:blipFill rotWithShape="1">
          <a:blip r:embed="rId3">
            <a:duotone>
              <a:schemeClr val="bg2">
                <a:shade val="45000"/>
                <a:satMod val="135000"/>
              </a:schemeClr>
              <a:prstClr val="white"/>
            </a:duotone>
          </a:blip>
          <a:srcRect t="29978" b="38426"/>
          <a:stretch/>
        </p:blipFill>
        <p:spPr>
          <a:xfrm>
            <a:off x="8341857" y="5910187"/>
            <a:ext cx="2152437" cy="619421"/>
          </a:xfrm>
          <a:prstGeom prst="rect">
            <a:avLst/>
          </a:prstGeom>
        </p:spPr>
      </p:pic>
      <p:sp>
        <p:nvSpPr>
          <p:cNvPr id="5" name="TextBox 4"/>
          <p:cNvSpPr txBox="1"/>
          <p:nvPr/>
        </p:nvSpPr>
        <p:spPr>
          <a:xfrm>
            <a:off x="2895599" y="5828374"/>
            <a:ext cx="4447309" cy="83566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895600" y="5828374"/>
            <a:ext cx="4447309" cy="835662"/>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rotWithShape="1">
          <a:blip r:embed="rId3">
            <a:duotone>
              <a:schemeClr val="bg2">
                <a:shade val="45000"/>
                <a:satMod val="135000"/>
              </a:schemeClr>
              <a:prstClr val="white"/>
            </a:duotone>
          </a:blip>
          <a:srcRect t="29978" b="38426"/>
          <a:stretch/>
        </p:blipFill>
        <p:spPr>
          <a:xfrm>
            <a:off x="1981200" y="5936494"/>
            <a:ext cx="2152437" cy="619421"/>
          </a:xfrm>
          <a:prstGeom prst="rect">
            <a:avLst/>
          </a:prstGeom>
        </p:spPr>
      </p:pic>
      <p:sp>
        <p:nvSpPr>
          <p:cNvPr id="8" name="TextBox 7"/>
          <p:cNvSpPr txBox="1"/>
          <p:nvPr/>
        </p:nvSpPr>
        <p:spPr>
          <a:xfrm>
            <a:off x="6691745" y="5936494"/>
            <a:ext cx="4447309" cy="835662"/>
          </a:xfrm>
          <a:prstGeom prst="rect">
            <a:avLst/>
          </a:prstGeom>
          <a:solidFill>
            <a:schemeClr val="bg1"/>
          </a:solidFill>
        </p:spPr>
        <p:txBody>
          <a:bodyPr wrap="square" rtlCol="0">
            <a:spAutoFit/>
          </a:bodyPr>
          <a:lstStyle/>
          <a:p>
            <a:endParaRPr lang="en-US" dirty="0"/>
          </a:p>
        </p:txBody>
      </p:sp>
      <p:pic>
        <p:nvPicPr>
          <p:cNvPr id="9" name="Shape 165">
            <a:extLst>
              <a:ext uri="{FF2B5EF4-FFF2-40B4-BE49-F238E27FC236}">
                <a16:creationId xmlns:a16="http://schemas.microsoft.com/office/drawing/2014/main" id="{D7F85EAA-C089-4772-BB95-B3DDD59657F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8238" y="5802065"/>
            <a:ext cx="3370815" cy="8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E69EA6D-FEBA-4099-808E-89C87F504683}"/>
              </a:ext>
            </a:extLst>
          </p:cNvPr>
          <p:cNvSpPr txBox="1"/>
          <p:nvPr/>
        </p:nvSpPr>
        <p:spPr>
          <a:xfrm>
            <a:off x="362415" y="1702224"/>
            <a:ext cx="11692054" cy="1569660"/>
          </a:xfrm>
          <a:prstGeom prst="rect">
            <a:avLst/>
          </a:prstGeom>
          <a:noFill/>
        </p:spPr>
        <p:txBody>
          <a:bodyPr wrap="square">
            <a:spAutoFit/>
          </a:bodyPr>
          <a:lstStyle/>
          <a:p>
            <a:pPr marL="0" indent="0" eaLnBrk="1" hangingPunct="1">
              <a:spcAft>
                <a:spcPts val="1200"/>
              </a:spcAft>
              <a:buClr>
                <a:srgbClr val="0070C0"/>
              </a:buClr>
              <a:buSzPct val="110000"/>
              <a:defRPr/>
            </a:pPr>
            <a:r>
              <a:rPr lang="en-US" dirty="0"/>
              <a:t>Outreach Training Program’s </a:t>
            </a:r>
            <a:r>
              <a:rPr lang="en-US" sz="2400" dirty="0"/>
              <a:t>purpose is to promote workplace safety and health and to make workers more knowledgeable about workplace hazards. The Program provides education on the recognition, avoidance, abatement, and prevention of workplace hazards.</a:t>
            </a:r>
            <a:endParaRPr lang="en-US" altLang="en-US" sz="3200" dirty="0">
              <a:latin typeface="Calibri" pitchFamily="34" charset="0"/>
            </a:endParaRPr>
          </a:p>
        </p:txBody>
      </p:sp>
      <p:sp>
        <p:nvSpPr>
          <p:cNvPr id="13" name="TextBox 12">
            <a:extLst>
              <a:ext uri="{FF2B5EF4-FFF2-40B4-BE49-F238E27FC236}">
                <a16:creationId xmlns:a16="http://schemas.microsoft.com/office/drawing/2014/main" id="{9DA176E8-C399-4592-B595-D8EEE8645D94}"/>
              </a:ext>
            </a:extLst>
          </p:cNvPr>
          <p:cNvSpPr txBox="1"/>
          <p:nvPr/>
        </p:nvSpPr>
        <p:spPr>
          <a:xfrm>
            <a:off x="362415" y="4566857"/>
            <a:ext cx="7777976" cy="984885"/>
          </a:xfrm>
          <a:prstGeom prst="rect">
            <a:avLst/>
          </a:prstGeom>
          <a:noFill/>
        </p:spPr>
        <p:txBody>
          <a:bodyPr wrap="square">
            <a:spAutoFit/>
          </a:bodyPr>
          <a:lstStyle/>
          <a:p>
            <a:pPr marL="0" indent="0" eaLnBrk="1" hangingPunct="1">
              <a:spcAft>
                <a:spcPts val="1200"/>
              </a:spcAft>
              <a:buClr>
                <a:srgbClr val="0070C0"/>
              </a:buClr>
              <a:buSzPct val="110000"/>
              <a:defRPr/>
            </a:pPr>
            <a:r>
              <a:rPr lang="en-US" altLang="en-US" dirty="0">
                <a:latin typeface="Calibri" pitchFamily="34" charset="0"/>
              </a:rPr>
              <a:t>Standards based seminars </a:t>
            </a:r>
            <a:r>
              <a:rPr lang="en-US" altLang="en-US" sz="1800" dirty="0">
                <a:latin typeface="Calibri" pitchFamily="34" charset="0"/>
              </a:rPr>
              <a:t>(schedule posted on website)</a:t>
            </a:r>
          </a:p>
          <a:p>
            <a:pPr marL="0" indent="0" eaLnBrk="1" hangingPunct="1">
              <a:spcAft>
                <a:spcPts val="1200"/>
              </a:spcAft>
              <a:buClr>
                <a:srgbClr val="0070C0"/>
              </a:buClr>
              <a:buSzPct val="110000"/>
              <a:defRPr/>
            </a:pPr>
            <a:r>
              <a:rPr lang="en-US" altLang="en-US" dirty="0">
                <a:latin typeface="Calibri" pitchFamily="34" charset="0"/>
              </a:rPr>
              <a:t>Publish Newsletter </a:t>
            </a:r>
            <a:r>
              <a:rPr lang="en-US" altLang="en-US" sz="1800" dirty="0">
                <a:latin typeface="Calibri" pitchFamily="34" charset="0"/>
              </a:rPr>
              <a:t>(3 editions per year; Jan, May, Sept)</a:t>
            </a:r>
            <a:endParaRPr lang="en-US" altLang="en-US" sz="2400" dirty="0">
              <a:latin typeface="Calibri" pitchFamily="34" charset="0"/>
            </a:endParaRPr>
          </a:p>
        </p:txBody>
      </p:sp>
      <p:sp>
        <p:nvSpPr>
          <p:cNvPr id="14" name="TextBox 13">
            <a:extLst>
              <a:ext uri="{FF2B5EF4-FFF2-40B4-BE49-F238E27FC236}">
                <a16:creationId xmlns:a16="http://schemas.microsoft.com/office/drawing/2014/main" id="{EC5EAF43-823B-45B2-AFB4-41D0F2D09537}"/>
              </a:ext>
            </a:extLst>
          </p:cNvPr>
          <p:cNvSpPr txBox="1"/>
          <p:nvPr/>
        </p:nvSpPr>
        <p:spPr>
          <a:xfrm>
            <a:off x="459280" y="5881289"/>
            <a:ext cx="4447309" cy="835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83494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5828374"/>
            <a:ext cx="4447309" cy="835662"/>
          </a:xfrm>
          <a:prstGeom prst="rect">
            <a:avLst/>
          </a:prstGeom>
          <a:solidFill>
            <a:schemeClr val="bg1"/>
          </a:solidFill>
        </p:spPr>
        <p:txBody>
          <a:bodyPr wrap="square" rtlCol="0">
            <a:spAutoFit/>
          </a:bodyPr>
          <a:lstStyle/>
          <a:p>
            <a:endParaRPr lang="en-US" dirty="0"/>
          </a:p>
        </p:txBody>
      </p:sp>
      <p:sp>
        <p:nvSpPr>
          <p:cNvPr id="2" name="TextBox 2"/>
          <p:cNvSpPr txBox="1">
            <a:spLocks noChangeArrowheads="1"/>
          </p:cNvSpPr>
          <p:nvPr/>
        </p:nvSpPr>
        <p:spPr bwMode="auto">
          <a:xfrm>
            <a:off x="708876" y="1637472"/>
            <a:ext cx="881743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r>
              <a:rPr lang="en-US" altLang="en-US" sz="2300" b="1" dirty="0">
                <a:latin typeface="Calibri" pitchFamily="34" charset="0"/>
              </a:rPr>
              <a:t>The Onsite Consultation Program’s resources are available at no direct cost and include:</a:t>
            </a:r>
          </a:p>
          <a:p>
            <a:pPr marL="0" indent="0"/>
            <a:endParaRPr lang="en-US" sz="2300" dirty="0">
              <a:solidFill>
                <a:srgbClr val="333333"/>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300" dirty="0">
                <a:solidFill>
                  <a:srgbClr val="333333"/>
                </a:solidFill>
                <a:latin typeface="Calibri" panose="020F0502020204030204" pitchFamily="34" charset="0"/>
                <a:cs typeface="Calibri" panose="020F0502020204030204" pitchFamily="34" charset="0"/>
              </a:rPr>
              <a:t>Primarily assists smaller and medium sized employers</a:t>
            </a:r>
          </a:p>
          <a:p>
            <a:pPr>
              <a:buFont typeface="Arial" panose="020B0604020202020204" pitchFamily="34" charset="0"/>
              <a:buChar char="•"/>
            </a:pPr>
            <a:r>
              <a:rPr lang="en-US" sz="2300" dirty="0">
                <a:solidFill>
                  <a:srgbClr val="333333"/>
                </a:solidFill>
                <a:latin typeface="Calibri" panose="020F0502020204030204" pitchFamily="34" charset="0"/>
                <a:cs typeface="Calibri" panose="020F0502020204030204" pitchFamily="34" charset="0"/>
              </a:rPr>
              <a:t>Onsite and offsite surveys for hazard recognition and program review</a:t>
            </a:r>
          </a:p>
          <a:p>
            <a:pPr>
              <a:buFont typeface="Arial" panose="020B0604020202020204" pitchFamily="34" charset="0"/>
              <a:buChar char="•"/>
            </a:pPr>
            <a:r>
              <a:rPr lang="en-US" sz="2300" dirty="0">
                <a:solidFill>
                  <a:srgbClr val="333333"/>
                </a:solidFill>
                <a:latin typeface="Calibri" panose="020F0502020204030204" pitchFamily="34" charset="0"/>
                <a:cs typeface="Calibri" panose="020F0502020204030204" pitchFamily="34" charset="0"/>
              </a:rPr>
              <a:t>Provide abatement assistance</a:t>
            </a:r>
          </a:p>
          <a:p>
            <a:pPr>
              <a:buFont typeface="Arial" panose="020B0604020202020204" pitchFamily="34" charset="0"/>
              <a:buChar char="•"/>
            </a:pPr>
            <a:r>
              <a:rPr lang="en-US" sz="2300" dirty="0">
                <a:solidFill>
                  <a:srgbClr val="333333"/>
                </a:solidFill>
                <a:latin typeface="Calibri" panose="020F0502020204030204" pitchFamily="34" charset="0"/>
                <a:cs typeface="Calibri" panose="020F0502020204030204" pitchFamily="34" charset="0"/>
              </a:rPr>
              <a:t>Informal onsite training in hazard recognition</a:t>
            </a:r>
          </a:p>
          <a:p>
            <a:pPr>
              <a:buFont typeface="Arial" panose="020B0604020202020204" pitchFamily="34" charset="0"/>
              <a:buChar char="•"/>
            </a:pPr>
            <a:r>
              <a:rPr lang="en-US" sz="2300" dirty="0">
                <a:solidFill>
                  <a:srgbClr val="333333"/>
                </a:solidFill>
                <a:latin typeface="Calibri" panose="020F0502020204030204" pitchFamily="34" charset="0"/>
                <a:cs typeface="Calibri" panose="020F0502020204030204" pitchFamily="34" charset="0"/>
              </a:rPr>
              <a:t>Help employers develop an effective safety and health program</a:t>
            </a:r>
          </a:p>
          <a:p>
            <a:pPr>
              <a:buFont typeface="Arial" panose="020B0604020202020204" pitchFamily="34" charset="0"/>
              <a:buChar char="•"/>
            </a:pPr>
            <a:r>
              <a:rPr lang="en-US" sz="2300" dirty="0">
                <a:solidFill>
                  <a:srgbClr val="333333"/>
                </a:solidFill>
                <a:latin typeface="Calibri" panose="020F0502020204030204" pitchFamily="34" charset="0"/>
                <a:cs typeface="Calibri" panose="020F0502020204030204" pitchFamily="34" charset="0"/>
              </a:rPr>
              <a:t>Identify ways to reduce costs and injuries</a:t>
            </a:r>
          </a:p>
          <a:p>
            <a:pPr>
              <a:buFont typeface="Arial" panose="020B0604020202020204" pitchFamily="34" charset="0"/>
              <a:buChar char="•"/>
            </a:pPr>
            <a:r>
              <a:rPr lang="en-US" sz="2300" dirty="0">
                <a:solidFill>
                  <a:srgbClr val="333333"/>
                </a:solidFill>
                <a:latin typeface="Calibri" panose="020F0502020204030204" pitchFamily="34" charset="0"/>
                <a:cs typeface="Calibri" panose="020F0502020204030204" pitchFamily="34" charset="0"/>
              </a:rPr>
              <a:t>Provide industrial hygiene sampling</a:t>
            </a:r>
          </a:p>
          <a:p>
            <a:pPr>
              <a:buFont typeface="Arial" panose="020B0604020202020204" pitchFamily="34" charset="0"/>
              <a:buChar char="•"/>
            </a:pPr>
            <a:r>
              <a:rPr lang="en-US" sz="2300" dirty="0">
                <a:solidFill>
                  <a:srgbClr val="333333"/>
                </a:solidFill>
                <a:latin typeface="Calibri" panose="020F0502020204030204" pitchFamily="34" charset="0"/>
                <a:cs typeface="Calibri" panose="020F0502020204030204" pitchFamily="34" charset="0"/>
              </a:rPr>
              <a:t>TOSHA’s SHARP (Safety and Health Achievement and Recognition Program) award</a:t>
            </a:r>
          </a:p>
        </p:txBody>
      </p:sp>
      <p:pic>
        <p:nvPicPr>
          <p:cNvPr id="4" name="Picture 3"/>
          <p:cNvPicPr>
            <a:picLocks noChangeAspect="1"/>
          </p:cNvPicPr>
          <p:nvPr/>
        </p:nvPicPr>
        <p:blipFill rotWithShape="1">
          <a:blip r:embed="rId3">
            <a:duotone>
              <a:schemeClr val="bg2">
                <a:shade val="45000"/>
                <a:satMod val="135000"/>
              </a:schemeClr>
              <a:prstClr val="white"/>
            </a:duotone>
          </a:blip>
          <a:srcRect t="29978" b="38426"/>
          <a:stretch/>
        </p:blipFill>
        <p:spPr>
          <a:xfrm>
            <a:off x="2106457" y="5977122"/>
            <a:ext cx="2152437" cy="619421"/>
          </a:xfrm>
          <a:prstGeom prst="rect">
            <a:avLst/>
          </a:prstGeom>
        </p:spPr>
      </p:pic>
      <p:sp>
        <p:nvSpPr>
          <p:cNvPr id="6" name="TextBox 5"/>
          <p:cNvSpPr txBox="1"/>
          <p:nvPr/>
        </p:nvSpPr>
        <p:spPr>
          <a:xfrm>
            <a:off x="6691745" y="5936494"/>
            <a:ext cx="4447309" cy="835662"/>
          </a:xfrm>
          <a:prstGeom prst="rect">
            <a:avLst/>
          </a:prstGeom>
          <a:solidFill>
            <a:schemeClr val="bg1"/>
          </a:solidFill>
        </p:spPr>
        <p:txBody>
          <a:bodyPr wrap="square" rtlCol="0">
            <a:spAutoFit/>
          </a:bodyPr>
          <a:lstStyle/>
          <a:p>
            <a:endParaRPr lang="en-US" dirty="0"/>
          </a:p>
        </p:txBody>
      </p:sp>
      <p:pic>
        <p:nvPicPr>
          <p:cNvPr id="8" name="Shape 165">
            <a:extLst>
              <a:ext uri="{FF2B5EF4-FFF2-40B4-BE49-F238E27FC236}">
                <a16:creationId xmlns:a16="http://schemas.microsoft.com/office/drawing/2014/main" id="{55234D00-B0B1-41A8-86F8-ECFD428F79E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040" y="5936494"/>
            <a:ext cx="2911954" cy="7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D6AF92D-9BC6-4F9F-87AA-B85D17C614E4}"/>
              </a:ext>
            </a:extLst>
          </p:cNvPr>
          <p:cNvSpPr txBox="1">
            <a:spLocks/>
          </p:cNvSpPr>
          <p:nvPr/>
        </p:nvSpPr>
        <p:spPr>
          <a:xfrm>
            <a:off x="3346704" y="231356"/>
            <a:ext cx="5498592" cy="8683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pPr algn="ctr" fontAlgn="auto">
              <a:spcAft>
                <a:spcPts val="0"/>
              </a:spcAft>
            </a:pPr>
            <a:r>
              <a:rPr lang="en-US" altLang="en-US" dirty="0">
                <a:effectLst>
                  <a:outerShdw blurRad="38100" dist="38100" dir="2700000" algn="tl">
                    <a:srgbClr val="000000">
                      <a:alpha val="43137"/>
                    </a:srgbClr>
                  </a:outerShdw>
                </a:effectLst>
                <a:latin typeface="Calibri" pitchFamily="34" charset="0"/>
              </a:rPr>
              <a:t>TOSHA Consultation</a:t>
            </a:r>
          </a:p>
        </p:txBody>
      </p:sp>
      <p:pic>
        <p:nvPicPr>
          <p:cNvPr id="3" name="Picture 2">
            <a:extLst>
              <a:ext uri="{FF2B5EF4-FFF2-40B4-BE49-F238E27FC236}">
                <a16:creationId xmlns:a16="http://schemas.microsoft.com/office/drawing/2014/main" id="{D8F088CE-3810-4B8F-B626-C1D8394BCEF0}"/>
              </a:ext>
            </a:extLst>
          </p:cNvPr>
          <p:cNvPicPr>
            <a:picLocks noChangeAspect="1"/>
          </p:cNvPicPr>
          <p:nvPr/>
        </p:nvPicPr>
        <p:blipFill>
          <a:blip r:embed="rId5"/>
          <a:stretch>
            <a:fillRect/>
          </a:stretch>
        </p:blipFill>
        <p:spPr>
          <a:xfrm>
            <a:off x="9539918" y="1978700"/>
            <a:ext cx="2652082" cy="3537857"/>
          </a:xfrm>
          <a:prstGeom prst="rect">
            <a:avLst/>
          </a:prstGeom>
        </p:spPr>
      </p:pic>
      <p:sp>
        <p:nvSpPr>
          <p:cNvPr id="10" name="TextBox 9">
            <a:extLst>
              <a:ext uri="{FF2B5EF4-FFF2-40B4-BE49-F238E27FC236}">
                <a16:creationId xmlns:a16="http://schemas.microsoft.com/office/drawing/2014/main" id="{400E1ABF-DAF4-4705-ACFF-1905A013A873}"/>
              </a:ext>
            </a:extLst>
          </p:cNvPr>
          <p:cNvSpPr txBox="1"/>
          <p:nvPr/>
        </p:nvSpPr>
        <p:spPr>
          <a:xfrm>
            <a:off x="3182675" y="5895740"/>
            <a:ext cx="4447309" cy="835662"/>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C58D45D7-E74D-4D11-96AE-0B9B8FC98DD1}"/>
              </a:ext>
            </a:extLst>
          </p:cNvPr>
          <p:cNvSpPr txBox="1"/>
          <p:nvPr/>
        </p:nvSpPr>
        <p:spPr>
          <a:xfrm>
            <a:off x="748146" y="5895740"/>
            <a:ext cx="4447309" cy="835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2804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646388" y="1566440"/>
            <a:ext cx="5638800"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692150" indent="-2921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buClr>
                <a:srgbClr val="0070C0"/>
              </a:buClr>
              <a:buSzPct val="110000"/>
            </a:pPr>
            <a:r>
              <a:rPr lang="en-US" altLang="en-US" sz="2000" b="1" dirty="0">
                <a:solidFill>
                  <a:srgbClr val="000000"/>
                </a:solidFill>
                <a:latin typeface="Calibri" panose="020F0502020204030204" pitchFamily="34" charset="0"/>
                <a:cs typeface="Calibri" panose="020F0502020204030204" pitchFamily="34" charset="0"/>
              </a:rPr>
              <a:t>Why use TOSHA Consultation?</a:t>
            </a:r>
          </a:p>
          <a:p>
            <a:pPr lvl="1">
              <a:spcAft>
                <a:spcPts val="600"/>
              </a:spcAft>
              <a:buClr>
                <a:srgbClr val="0070C0"/>
              </a:buClr>
              <a:buSzPct val="110000"/>
              <a:buFont typeface="Wingdings" panose="05000000000000000000" pitchFamily="2" charset="2"/>
              <a:buChar char="§"/>
            </a:pPr>
            <a:r>
              <a:rPr lang="en-US" altLang="en-US" dirty="0">
                <a:latin typeface="Calibri" panose="020F0502020204030204" pitchFamily="34" charset="0"/>
              </a:rPr>
              <a:t>No fees for services – taxpayer funded</a:t>
            </a:r>
          </a:p>
          <a:p>
            <a:pPr lvl="1">
              <a:spcAft>
                <a:spcPts val="600"/>
              </a:spcAft>
              <a:buClr>
                <a:srgbClr val="0070C0"/>
              </a:buClr>
              <a:buSzPct val="110000"/>
              <a:buFont typeface="Wingdings" panose="05000000000000000000" pitchFamily="2" charset="2"/>
              <a:buChar char="§"/>
            </a:pPr>
            <a:r>
              <a:rPr lang="en-US" altLang="en-US" dirty="0">
                <a:latin typeface="Calibri" panose="020F0502020204030204" pitchFamily="34" charset="0"/>
              </a:rPr>
              <a:t>Does not issue citations or penalties</a:t>
            </a:r>
          </a:p>
          <a:p>
            <a:pPr lvl="1">
              <a:spcAft>
                <a:spcPts val="600"/>
              </a:spcAft>
              <a:buClr>
                <a:srgbClr val="0070C0"/>
              </a:buClr>
              <a:buSzPct val="110000"/>
              <a:buFont typeface="Wingdings" panose="05000000000000000000" pitchFamily="2" charset="2"/>
              <a:buChar char="§"/>
            </a:pPr>
            <a:r>
              <a:rPr lang="en-US" altLang="en-US" dirty="0">
                <a:latin typeface="Calibri" panose="020F0502020204030204" pitchFamily="34" charset="0"/>
              </a:rPr>
              <a:t>Is confidential and separate from TOSHA Enforcement</a:t>
            </a:r>
          </a:p>
          <a:p>
            <a:pPr lvl="1">
              <a:spcAft>
                <a:spcPts val="600"/>
              </a:spcAft>
              <a:buClr>
                <a:srgbClr val="0070C0"/>
              </a:buClr>
              <a:buSzPct val="110000"/>
              <a:buFont typeface="Wingdings" panose="05000000000000000000" pitchFamily="2" charset="2"/>
              <a:buChar char="§"/>
            </a:pPr>
            <a:r>
              <a:rPr lang="en-US" altLang="en-US" dirty="0">
                <a:latin typeface="Calibri" panose="020F0502020204030204" pitchFamily="34" charset="0"/>
              </a:rPr>
              <a:t>Provides written reports of findings</a:t>
            </a:r>
          </a:p>
          <a:p>
            <a:pPr lvl="1">
              <a:spcAft>
                <a:spcPts val="600"/>
              </a:spcAft>
              <a:buClr>
                <a:srgbClr val="0070C0"/>
              </a:buClr>
              <a:buSzPct val="110000"/>
              <a:buFont typeface="Wingdings" panose="05000000000000000000" pitchFamily="2" charset="2"/>
              <a:buChar char="§"/>
            </a:pPr>
            <a:r>
              <a:rPr lang="en-US" altLang="en-US" dirty="0">
                <a:latin typeface="Calibri" panose="020F0502020204030204" pitchFamily="34" charset="0"/>
              </a:rPr>
              <a:t>Employer agrees to correct/abate hazards</a:t>
            </a:r>
          </a:p>
          <a:p>
            <a:pPr lvl="1">
              <a:spcAft>
                <a:spcPts val="600"/>
              </a:spcAft>
              <a:buClr>
                <a:srgbClr val="0070C0"/>
              </a:buClr>
              <a:buSzPct val="110000"/>
              <a:buFont typeface="Wingdings" panose="05000000000000000000" pitchFamily="2" charset="2"/>
              <a:buChar char="§"/>
            </a:pPr>
            <a:r>
              <a:rPr lang="en-US" altLang="en-US" dirty="0">
                <a:latin typeface="Calibri" panose="020F0502020204030204" pitchFamily="34" charset="0"/>
              </a:rPr>
              <a:t>Identify injury/illness trends and reduce costs</a:t>
            </a:r>
          </a:p>
        </p:txBody>
      </p:sp>
      <p:sp>
        <p:nvSpPr>
          <p:cNvPr id="7" name="Title 1"/>
          <p:cNvSpPr>
            <a:spLocks noGrp="1"/>
          </p:cNvSpPr>
          <p:nvPr>
            <p:ph type="title"/>
          </p:nvPr>
        </p:nvSpPr>
        <p:spPr>
          <a:xfrm>
            <a:off x="2705100" y="267564"/>
            <a:ext cx="6781800" cy="868362"/>
          </a:xfrm>
        </p:spPr>
        <p:txBody>
          <a:bodyPr>
            <a:normAutofit/>
          </a:bodyPr>
          <a:lstStyle/>
          <a:p>
            <a:pPr eaLnBrk="1" hangingPunct="1"/>
            <a:r>
              <a:rPr lang="en-US" altLang="en-US" dirty="0">
                <a:solidFill>
                  <a:schemeClr val="bg1"/>
                </a:solidFill>
                <a:effectLst>
                  <a:outerShdw blurRad="38100" dist="38100" dir="2700000" algn="tl">
                    <a:srgbClr val="000000">
                      <a:alpha val="43137"/>
                    </a:srgbClr>
                  </a:outerShdw>
                </a:effectLst>
                <a:latin typeface="Calibri" pitchFamily="34" charset="0"/>
              </a:rPr>
              <a:t>Key Features of Consultation</a:t>
            </a:r>
          </a:p>
        </p:txBody>
      </p:sp>
      <p:sp>
        <p:nvSpPr>
          <p:cNvPr id="5" name="TextBox 4"/>
          <p:cNvSpPr txBox="1"/>
          <p:nvPr/>
        </p:nvSpPr>
        <p:spPr>
          <a:xfrm>
            <a:off x="2895600" y="5828374"/>
            <a:ext cx="4447309" cy="835662"/>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rotWithShape="1">
          <a:blip r:embed="rId3">
            <a:duotone>
              <a:schemeClr val="bg2">
                <a:shade val="45000"/>
                <a:satMod val="135000"/>
              </a:schemeClr>
              <a:prstClr val="white"/>
            </a:duotone>
          </a:blip>
          <a:srcRect t="29978" b="38426"/>
          <a:stretch/>
        </p:blipFill>
        <p:spPr>
          <a:xfrm>
            <a:off x="2073542" y="5936494"/>
            <a:ext cx="2152437" cy="619421"/>
          </a:xfrm>
          <a:prstGeom prst="rect">
            <a:avLst/>
          </a:prstGeom>
        </p:spPr>
      </p:pic>
      <p:sp>
        <p:nvSpPr>
          <p:cNvPr id="9" name="TextBox 8"/>
          <p:cNvSpPr txBox="1"/>
          <p:nvPr/>
        </p:nvSpPr>
        <p:spPr>
          <a:xfrm>
            <a:off x="6691745" y="5936494"/>
            <a:ext cx="4447309" cy="835662"/>
          </a:xfrm>
          <a:prstGeom prst="rect">
            <a:avLst/>
          </a:prstGeom>
          <a:solidFill>
            <a:schemeClr val="bg1"/>
          </a:solidFill>
        </p:spPr>
        <p:txBody>
          <a:bodyPr wrap="square" rtlCol="0">
            <a:spAutoFit/>
          </a:bodyPr>
          <a:lstStyle/>
          <a:p>
            <a:endParaRPr lang="en-US" dirty="0"/>
          </a:p>
        </p:txBody>
      </p:sp>
      <p:pic>
        <p:nvPicPr>
          <p:cNvPr id="10" name="Shape 165">
            <a:extLst>
              <a:ext uri="{FF2B5EF4-FFF2-40B4-BE49-F238E27FC236}">
                <a16:creationId xmlns:a16="http://schemas.microsoft.com/office/drawing/2014/main" id="{9C7BE7B4-4A22-470B-AFDE-A409ADDC98E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040" y="5936494"/>
            <a:ext cx="2911954" cy="7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AD31F53-C922-4ABA-BBFB-6EDF27E0A6CD}"/>
              </a:ext>
            </a:extLst>
          </p:cNvPr>
          <p:cNvPicPr>
            <a:picLocks noChangeAspect="1"/>
          </p:cNvPicPr>
          <p:nvPr/>
        </p:nvPicPr>
        <p:blipFill>
          <a:blip r:embed="rId5"/>
          <a:stretch>
            <a:fillRect/>
          </a:stretch>
        </p:blipFill>
        <p:spPr>
          <a:xfrm>
            <a:off x="723551" y="1851253"/>
            <a:ext cx="4517889" cy="3395303"/>
          </a:xfrm>
          <a:prstGeom prst="rect">
            <a:avLst/>
          </a:prstGeom>
        </p:spPr>
      </p:pic>
      <p:sp>
        <p:nvSpPr>
          <p:cNvPr id="11" name="TextBox 10">
            <a:extLst>
              <a:ext uri="{FF2B5EF4-FFF2-40B4-BE49-F238E27FC236}">
                <a16:creationId xmlns:a16="http://schemas.microsoft.com/office/drawing/2014/main" id="{0A47D1EA-EF2B-4393-B76C-1859B5006113}"/>
              </a:ext>
            </a:extLst>
          </p:cNvPr>
          <p:cNvSpPr txBox="1"/>
          <p:nvPr/>
        </p:nvSpPr>
        <p:spPr>
          <a:xfrm>
            <a:off x="3104455" y="5822738"/>
            <a:ext cx="4447309" cy="83566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A5A6D6D6-8564-4F39-81F1-F1248B1B6D79}"/>
              </a:ext>
            </a:extLst>
          </p:cNvPr>
          <p:cNvSpPr txBox="1"/>
          <p:nvPr/>
        </p:nvSpPr>
        <p:spPr>
          <a:xfrm>
            <a:off x="671945" y="5879616"/>
            <a:ext cx="4447309" cy="835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05928031"/>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C6BC4B1EFDC4409E1522139A1FFAD1" ma:contentTypeVersion="10" ma:contentTypeDescription="Create a new document." ma:contentTypeScope="" ma:versionID="1ee52b1c8e1cbad4fedbd0a8e9a921e9">
  <xsd:schema xmlns:xsd="http://www.w3.org/2001/XMLSchema" xmlns:xs="http://www.w3.org/2001/XMLSchema" xmlns:p="http://schemas.microsoft.com/office/2006/metadata/properties" xmlns:ns3="9f75c5af-d26c-4511-82f9-262aceebea2e" xmlns:ns4="14ca70b7-b93c-4334-ab56-eeed2676982a" targetNamespace="http://schemas.microsoft.com/office/2006/metadata/properties" ma:root="true" ma:fieldsID="7ff1ccddf6d7bd470ec5a1041d278b14" ns3:_="" ns4:_="">
    <xsd:import namespace="9f75c5af-d26c-4511-82f9-262aceebea2e"/>
    <xsd:import namespace="14ca70b7-b93c-4334-ab56-eeed2676982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5c5af-d26c-4511-82f9-262aceebea2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ca70b7-b93c-4334-ab56-eeed267698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32FD3D-4C1F-4026-B290-F44B390AE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75c5af-d26c-4511-82f9-262aceebea2e"/>
    <ds:schemaRef ds:uri="14ca70b7-b93c-4334-ab56-eeed267698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8C5EEF-0CF6-452E-9565-03DB7F092A3A}">
  <ds:schemaRefs>
    <ds:schemaRef ds:uri="http://schemas.microsoft.com/sharepoint/v3/contenttype/forms"/>
  </ds:schemaRefs>
</ds:datastoreItem>
</file>

<file path=customXml/itemProps3.xml><?xml version="1.0" encoding="utf-8"?>
<ds:datastoreItem xmlns:ds="http://schemas.openxmlformats.org/officeDocument/2006/customXml" ds:itemID="{2A34EF16-EDA8-4A00-88B7-5143A099191D}">
  <ds:schemaRefs>
    <ds:schemaRef ds:uri="http://schemas.microsoft.com/office/2006/metadata/properties"/>
    <ds:schemaRef ds:uri="9f75c5af-d26c-4511-82f9-262aceebea2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14ca70b7-b93c-4334-ab56-eeed2676982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5670</TotalTime>
  <Words>2030</Words>
  <Application>Microsoft Office PowerPoint</Application>
  <PresentationFormat>Widescreen</PresentationFormat>
  <Paragraphs>225</Paragraphs>
  <Slides>15</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Arial</vt:lpstr>
      <vt:lpstr>Calibri</vt:lpstr>
      <vt:lpstr>Courier New</vt:lpstr>
      <vt:lpstr>David</vt:lpstr>
      <vt:lpstr>Old English Text MT</vt:lpstr>
      <vt:lpstr>Symbol</vt:lpstr>
      <vt:lpstr>Verdana</vt:lpstr>
      <vt:lpstr>Wingdings</vt:lpstr>
      <vt:lpstr>3_Custom Design</vt:lpstr>
      <vt:lpstr>2_Custom Design</vt:lpstr>
      <vt:lpstr>Custom Design</vt:lpstr>
      <vt:lpstr>4_Custom Design</vt:lpstr>
      <vt:lpstr>2021 TOSHA  Employer Resources</vt:lpstr>
      <vt:lpstr>Disclaimer</vt:lpstr>
      <vt:lpstr>Tennessee Occupational Safety and Health Administration (TOSHA)</vt:lpstr>
      <vt:lpstr>Overview and History of TOSHA</vt:lpstr>
      <vt:lpstr> OSHA State Plans </vt:lpstr>
      <vt:lpstr>TOSHA’s Mission</vt:lpstr>
      <vt:lpstr>Employer Resources – Outreach Training</vt:lpstr>
      <vt:lpstr>PowerPoint Presentation</vt:lpstr>
      <vt:lpstr>Key Features of Consultation</vt:lpstr>
      <vt:lpstr>Overall Safety and Health Program</vt:lpstr>
      <vt:lpstr>TOSHA Recognition Programs</vt:lpstr>
      <vt:lpstr>Recognition Programs </vt:lpstr>
      <vt:lpstr>Online Resources</vt:lpstr>
      <vt:lpstr>PowerPoint Presentation</vt:lpstr>
      <vt:lpstr>Contact Us and Thank You</vt:lpstr>
    </vt:vector>
  </TitlesOfParts>
  <Company>Slice,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Wage and Hour Division Overview</dc:title>
  <dc:creator>Diana Flores</dc:creator>
  <cp:lastModifiedBy>Garrett Rea</cp:lastModifiedBy>
  <cp:revision>567</cp:revision>
  <cp:lastPrinted>2017-07-21T19:42:16Z</cp:lastPrinted>
  <dcterms:created xsi:type="dcterms:W3CDTF">2010-03-26T16:08:16Z</dcterms:created>
  <dcterms:modified xsi:type="dcterms:W3CDTF">2021-08-11T16:25:51Z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0x010100DFC6BC4B1EFDC4409E1522139A1FFAD1</vt:lpwstr>
  </property>
  <property fmtid="{D5CDD505-2E9C-101B-9397-08002B2CF9AE}" pid="3" name="_dlc_DocIdItemGuid">
    <vt:lpwstr>ef027bc7-c78b-4ba5-a462-2deadc623f56</vt:lpwstr>
  </property>
  <property fmtid="{D5CDD505-2E9C-101B-9397-08002B2CF9AE}" pid="4" name="Geographic Coverage">
    <vt:lpwstr>330;#National Office|65ba569a-3cff-4780-af0e-91b99f89038f</vt:lpwstr>
  </property>
  <property fmtid="{D5CDD505-2E9C-101B-9397-08002B2CF9AE}" pid="5" name="WHD Subject">
    <vt:lpwstr>443;#Enforcement|3d7c188d-b144-4ce6-a824-6fd7f396b4bd</vt:lpwstr>
  </property>
  <property fmtid="{D5CDD505-2E9C-101B-9397-08002B2CF9AE}" pid="6" name="Authorities">
    <vt:lpwstr/>
  </property>
  <property fmtid="{D5CDD505-2E9C-101B-9397-08002B2CF9AE}" pid="7" name="Industry (NAICS)">
    <vt:lpwstr/>
  </property>
  <property fmtid="{D5CDD505-2E9C-101B-9397-08002B2CF9AE}" pid="8" name="WHD Record Type">
    <vt:lpwstr>2491;#Outreach and Public Contact Records|c6032c5a-5c87-4496-9b75-26f58939e47c</vt:lpwstr>
  </property>
  <property fmtid="{D5CDD505-2E9C-101B-9397-08002B2CF9AE}" pid="9" name="SharedWithUsers">
    <vt:lpwstr>2152;#Blue, Leah K - WHD;#488;#Eagle, Lindsay - WHD;#2150;#Johnson, Wendy D - WHD;#885;#Sanchez, Karen H - WHD;#2151;#Tariq, Ambreen F - WHD;#2148;#Weeks, Daniel - WHD;#5877;#Wycinsky, David L - WHD</vt:lpwstr>
  </property>
</Properties>
</file>