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68" r:id="rId2"/>
    <p:sldId id="275" r:id="rId3"/>
    <p:sldId id="272" r:id="rId4"/>
    <p:sldId id="284" r:id="rId5"/>
    <p:sldId id="276" r:id="rId6"/>
    <p:sldId id="429" r:id="rId7"/>
    <p:sldId id="285" r:id="rId8"/>
    <p:sldId id="419" r:id="rId9"/>
    <p:sldId id="420" r:id="rId10"/>
    <p:sldId id="421" r:id="rId11"/>
    <p:sldId id="410" r:id="rId12"/>
    <p:sldId id="422" r:id="rId13"/>
    <p:sldId id="423" r:id="rId14"/>
    <p:sldId id="428" r:id="rId15"/>
    <p:sldId id="427" r:id="rId16"/>
    <p:sldId id="286" r:id="rId17"/>
    <p:sldId id="287" r:id="rId18"/>
    <p:sldId id="288" r:id="rId19"/>
    <p:sldId id="282" r:id="rId20"/>
    <p:sldId id="259"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246"/>
    <a:srgbClr val="011D5F"/>
    <a:srgbClr val="1A2343"/>
    <a:srgbClr val="959697"/>
    <a:srgbClr val="D9D9D9"/>
    <a:srgbClr val="99FFCC"/>
    <a:srgbClr val="00CC99"/>
    <a:srgbClr val="00FF99"/>
    <a:srgbClr val="E71B1B"/>
    <a:srgbClr val="7E7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3792" autoAdjust="0"/>
  </p:normalViewPr>
  <p:slideViewPr>
    <p:cSldViewPr>
      <p:cViewPr varScale="1">
        <p:scale>
          <a:sx n="72" d="100"/>
          <a:sy n="72" d="100"/>
        </p:scale>
        <p:origin x="1338" y="66"/>
      </p:cViewPr>
      <p:guideLst>
        <p:guide orient="horz" pos="2160"/>
        <p:guide pos="2880"/>
      </p:guideLst>
    </p:cSldViewPr>
  </p:slideViewPr>
  <p:outlineViewPr>
    <p:cViewPr>
      <p:scale>
        <a:sx n="33" d="100"/>
        <a:sy n="33" d="100"/>
      </p:scale>
      <p:origin x="0" y="3006"/>
    </p:cViewPr>
  </p:outlin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DE685E-9B36-4CED-B25E-48ADB5B29DB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E26998-27DE-4108-9D03-90B53B61FA57}">
      <dgm:prSet phldrT="[Text]"/>
      <dgm:spPr/>
      <dgm:t>
        <a:bodyPr/>
        <a:lstStyle/>
        <a:p>
          <a:r>
            <a:rPr lang="en-US" dirty="0">
              <a:latin typeface="PermianSlabSerifTypeface" panose="02000000000000000000" pitchFamily="50" charset="0"/>
            </a:rPr>
            <a:t>Sponsor</a:t>
          </a:r>
        </a:p>
      </dgm:t>
    </dgm:pt>
    <dgm:pt modelId="{7CBCB67D-F6EF-41A0-9F61-EE5BD2597315}" type="parTrans" cxnId="{A51B1B6F-60AD-4783-B373-2DD7226EDC68}">
      <dgm:prSet/>
      <dgm:spPr/>
      <dgm:t>
        <a:bodyPr/>
        <a:lstStyle/>
        <a:p>
          <a:endParaRPr lang="en-US"/>
        </a:p>
      </dgm:t>
    </dgm:pt>
    <dgm:pt modelId="{DA10E3C3-5362-4166-BAF9-32F6905A48E6}" type="sibTrans" cxnId="{A51B1B6F-60AD-4783-B373-2DD7226EDC68}">
      <dgm:prSet/>
      <dgm:spPr/>
      <dgm:t>
        <a:bodyPr/>
        <a:lstStyle/>
        <a:p>
          <a:endParaRPr lang="en-US"/>
        </a:p>
      </dgm:t>
    </dgm:pt>
    <dgm:pt modelId="{15F7CE2A-923A-43AD-A775-14CE33AA9624}">
      <dgm:prSet phldrT="[Text]"/>
      <dgm:spPr/>
      <dgm:t>
        <a:bodyPr/>
        <a:lstStyle/>
        <a:p>
          <a:r>
            <a:rPr lang="en-US" dirty="0">
              <a:latin typeface="PermianSlabSerifTypeface" panose="02000000000000000000" pitchFamily="50" charset="0"/>
            </a:rPr>
            <a:t>Registers apprentices in RAPIDS 2.0</a:t>
          </a:r>
        </a:p>
      </dgm:t>
    </dgm:pt>
    <dgm:pt modelId="{B9E5AFD8-9DCD-4F0B-8A11-935F7DAF7C7A}" type="parTrans" cxnId="{AF0DF4CC-DB53-418B-8ECF-5B25BD245012}">
      <dgm:prSet/>
      <dgm:spPr/>
      <dgm:t>
        <a:bodyPr/>
        <a:lstStyle/>
        <a:p>
          <a:endParaRPr lang="en-US"/>
        </a:p>
      </dgm:t>
    </dgm:pt>
    <dgm:pt modelId="{3CB35D95-FEB2-4C4E-BC73-155C64D12E15}" type="sibTrans" cxnId="{AF0DF4CC-DB53-418B-8ECF-5B25BD245012}">
      <dgm:prSet/>
      <dgm:spPr/>
      <dgm:t>
        <a:bodyPr/>
        <a:lstStyle/>
        <a:p>
          <a:endParaRPr lang="en-US"/>
        </a:p>
      </dgm:t>
    </dgm:pt>
    <dgm:pt modelId="{081F347F-995E-43BF-8BE2-E024F9CA330B}">
      <dgm:prSet phldrT="[Text]"/>
      <dgm:spPr/>
      <dgm:t>
        <a:bodyPr/>
        <a:lstStyle/>
        <a:p>
          <a:r>
            <a:rPr lang="en-US" dirty="0">
              <a:latin typeface="PermianSlabSerifTypeface" panose="02000000000000000000" pitchFamily="50" charset="0"/>
            </a:rPr>
            <a:t>Documents OJL &amp; RTI hours</a:t>
          </a:r>
        </a:p>
      </dgm:t>
    </dgm:pt>
    <dgm:pt modelId="{03343146-D5B9-4F1A-848D-9103E52AE053}" type="parTrans" cxnId="{E129FCBB-0A8D-4570-9AC1-4D4B462D3FCD}">
      <dgm:prSet/>
      <dgm:spPr/>
      <dgm:t>
        <a:bodyPr/>
        <a:lstStyle/>
        <a:p>
          <a:endParaRPr lang="en-US"/>
        </a:p>
      </dgm:t>
    </dgm:pt>
    <dgm:pt modelId="{E96329E6-319C-4E7D-A34B-27CF730EBD42}" type="sibTrans" cxnId="{E129FCBB-0A8D-4570-9AC1-4D4B462D3FCD}">
      <dgm:prSet/>
      <dgm:spPr/>
      <dgm:t>
        <a:bodyPr/>
        <a:lstStyle/>
        <a:p>
          <a:endParaRPr lang="en-US"/>
        </a:p>
      </dgm:t>
    </dgm:pt>
    <dgm:pt modelId="{C18DD179-686E-4342-B062-7908F4408F38}">
      <dgm:prSet phldrT="[Text]"/>
      <dgm:spPr/>
      <dgm:t>
        <a:bodyPr/>
        <a:lstStyle/>
        <a:p>
          <a:r>
            <a:rPr lang="en-US" dirty="0">
              <a:latin typeface="PermianSlabSerifTypeface" panose="02000000000000000000" pitchFamily="50" charset="0"/>
            </a:rPr>
            <a:t>Employer</a:t>
          </a:r>
        </a:p>
      </dgm:t>
    </dgm:pt>
    <dgm:pt modelId="{C8BBFE7D-2103-4347-AD4E-707A53142DF5}" type="parTrans" cxnId="{1966F5B3-384F-4C9C-BBF4-F10B2274E045}">
      <dgm:prSet/>
      <dgm:spPr/>
      <dgm:t>
        <a:bodyPr/>
        <a:lstStyle/>
        <a:p>
          <a:endParaRPr lang="en-US"/>
        </a:p>
      </dgm:t>
    </dgm:pt>
    <dgm:pt modelId="{FC86AA4F-1821-4F39-A13B-8A74F24CE620}" type="sibTrans" cxnId="{1966F5B3-384F-4C9C-BBF4-F10B2274E045}">
      <dgm:prSet/>
      <dgm:spPr/>
      <dgm:t>
        <a:bodyPr/>
        <a:lstStyle/>
        <a:p>
          <a:endParaRPr lang="en-US"/>
        </a:p>
      </dgm:t>
    </dgm:pt>
    <dgm:pt modelId="{A0C92428-88E4-4935-A90E-3D26A9F81EBA}">
      <dgm:prSet phldrT="[Text]" custT="1"/>
      <dgm:spPr/>
      <dgm:t>
        <a:bodyPr/>
        <a:lstStyle/>
        <a:p>
          <a:r>
            <a:rPr lang="en-US" sz="1400" dirty="0">
              <a:latin typeface="PermianSlabSerifTypeface" panose="02000000000000000000" pitchFamily="50" charset="0"/>
            </a:rPr>
            <a:t>Hires apprentices</a:t>
          </a:r>
        </a:p>
      </dgm:t>
    </dgm:pt>
    <dgm:pt modelId="{8047CCCA-0D98-4467-874A-D79A9CB7F2E5}" type="parTrans" cxnId="{B3D24C9C-FC2B-452B-BD8B-DC7F305F8881}">
      <dgm:prSet/>
      <dgm:spPr/>
      <dgm:t>
        <a:bodyPr/>
        <a:lstStyle/>
        <a:p>
          <a:endParaRPr lang="en-US"/>
        </a:p>
      </dgm:t>
    </dgm:pt>
    <dgm:pt modelId="{11554445-2974-4B39-94D0-7E8A2BDA9CBD}" type="sibTrans" cxnId="{B3D24C9C-FC2B-452B-BD8B-DC7F305F8881}">
      <dgm:prSet/>
      <dgm:spPr/>
      <dgm:t>
        <a:bodyPr/>
        <a:lstStyle/>
        <a:p>
          <a:endParaRPr lang="en-US"/>
        </a:p>
      </dgm:t>
    </dgm:pt>
    <dgm:pt modelId="{E90B51FB-E772-4CDB-B61C-1C4DB51AE2A6}">
      <dgm:prSet phldrT="[Text]" custT="1"/>
      <dgm:spPr/>
      <dgm:t>
        <a:bodyPr/>
        <a:lstStyle/>
        <a:p>
          <a:r>
            <a:rPr lang="en-US" sz="1400" dirty="0">
              <a:latin typeface="PermianSlabSerifTypeface" panose="02000000000000000000" pitchFamily="50" charset="0"/>
            </a:rPr>
            <a:t>Assumes cost of training</a:t>
          </a:r>
        </a:p>
      </dgm:t>
    </dgm:pt>
    <dgm:pt modelId="{05F7D6B1-D177-491E-8D75-8A02DDC09442}" type="parTrans" cxnId="{00F33664-3718-4841-955E-4C235864768B}">
      <dgm:prSet/>
      <dgm:spPr/>
      <dgm:t>
        <a:bodyPr/>
        <a:lstStyle/>
        <a:p>
          <a:endParaRPr lang="en-US"/>
        </a:p>
      </dgm:t>
    </dgm:pt>
    <dgm:pt modelId="{FEC034B1-AA84-4C9D-A69D-150A991EF832}" type="sibTrans" cxnId="{00F33664-3718-4841-955E-4C235864768B}">
      <dgm:prSet/>
      <dgm:spPr/>
      <dgm:t>
        <a:bodyPr/>
        <a:lstStyle/>
        <a:p>
          <a:endParaRPr lang="en-US"/>
        </a:p>
      </dgm:t>
    </dgm:pt>
    <dgm:pt modelId="{BBCA2833-2C2A-4415-91EB-D4B77C973352}">
      <dgm:prSet phldrT="[Text]"/>
      <dgm:spPr/>
      <dgm:t>
        <a:bodyPr/>
        <a:lstStyle/>
        <a:p>
          <a:r>
            <a:rPr lang="en-US" dirty="0">
              <a:latin typeface="PermianSlabSerifTypeface" panose="02000000000000000000" pitchFamily="50" charset="0"/>
            </a:rPr>
            <a:t>Training Provider</a:t>
          </a:r>
        </a:p>
      </dgm:t>
    </dgm:pt>
    <dgm:pt modelId="{5348F1AC-8FFF-455F-A886-7FBEDC129D7F}" type="parTrans" cxnId="{2F5D31C8-CFCC-4B50-B1DC-2E13CDFA5D6D}">
      <dgm:prSet/>
      <dgm:spPr/>
      <dgm:t>
        <a:bodyPr/>
        <a:lstStyle/>
        <a:p>
          <a:endParaRPr lang="en-US"/>
        </a:p>
      </dgm:t>
    </dgm:pt>
    <dgm:pt modelId="{510A59D1-3254-4009-A3F8-BF43A2E800A6}" type="sibTrans" cxnId="{2F5D31C8-CFCC-4B50-B1DC-2E13CDFA5D6D}">
      <dgm:prSet/>
      <dgm:spPr/>
      <dgm:t>
        <a:bodyPr/>
        <a:lstStyle/>
        <a:p>
          <a:endParaRPr lang="en-US"/>
        </a:p>
      </dgm:t>
    </dgm:pt>
    <dgm:pt modelId="{E24374A0-06A5-4566-A46B-250215C3946C}">
      <dgm:prSet phldrT="[Text]" custT="1"/>
      <dgm:spPr/>
      <dgm:t>
        <a:bodyPr/>
        <a:lstStyle/>
        <a:p>
          <a:r>
            <a:rPr lang="en-US" sz="2400" dirty="0">
              <a:latin typeface="PermianSlabSerifTypeface" panose="02000000000000000000" pitchFamily="50" charset="0"/>
            </a:rPr>
            <a:t>Provides required RTI</a:t>
          </a:r>
        </a:p>
      </dgm:t>
    </dgm:pt>
    <dgm:pt modelId="{A052B053-1690-4EA8-B828-1F6AF16B449C}" type="parTrans" cxnId="{EAD4FEC3-8572-451D-8866-AE1960BFB32F}">
      <dgm:prSet/>
      <dgm:spPr/>
      <dgm:t>
        <a:bodyPr/>
        <a:lstStyle/>
        <a:p>
          <a:endParaRPr lang="en-US"/>
        </a:p>
      </dgm:t>
    </dgm:pt>
    <dgm:pt modelId="{8E9C3C93-9046-4CE2-BF3A-34E30CBBEC01}" type="sibTrans" cxnId="{EAD4FEC3-8572-451D-8866-AE1960BFB32F}">
      <dgm:prSet/>
      <dgm:spPr/>
      <dgm:t>
        <a:bodyPr/>
        <a:lstStyle/>
        <a:p>
          <a:endParaRPr lang="en-US"/>
        </a:p>
      </dgm:t>
    </dgm:pt>
    <dgm:pt modelId="{3D35D648-525A-4A2D-8515-F9FE9C3BD1E6}">
      <dgm:prSet phldrT="[Text]" custT="1"/>
      <dgm:spPr/>
      <dgm:t>
        <a:bodyPr/>
        <a:lstStyle/>
        <a:p>
          <a:r>
            <a:rPr lang="en-US" sz="1400" dirty="0">
              <a:latin typeface="PermianSlabSerifTypeface" panose="02000000000000000000" pitchFamily="50" charset="0"/>
            </a:rPr>
            <a:t>Pays apprentices according to a structured wage progressions scale</a:t>
          </a:r>
        </a:p>
      </dgm:t>
    </dgm:pt>
    <dgm:pt modelId="{961A4E04-FE05-42C5-80C1-570E544E7AED}" type="parTrans" cxnId="{EA0781F8-58CF-4F9F-B790-85BAD30CC93E}">
      <dgm:prSet/>
      <dgm:spPr/>
      <dgm:t>
        <a:bodyPr/>
        <a:lstStyle/>
        <a:p>
          <a:endParaRPr lang="en-US"/>
        </a:p>
      </dgm:t>
    </dgm:pt>
    <dgm:pt modelId="{C6D18BE4-5C9B-4552-B712-134A337CD538}" type="sibTrans" cxnId="{EA0781F8-58CF-4F9F-B790-85BAD30CC93E}">
      <dgm:prSet/>
      <dgm:spPr/>
      <dgm:t>
        <a:bodyPr/>
        <a:lstStyle/>
        <a:p>
          <a:endParaRPr lang="en-US"/>
        </a:p>
      </dgm:t>
    </dgm:pt>
    <dgm:pt modelId="{874A09A7-F698-411E-A8BF-A1B4D8F4469A}">
      <dgm:prSet phldrT="[Text]" custT="1"/>
      <dgm:spPr/>
      <dgm:t>
        <a:bodyPr/>
        <a:lstStyle/>
        <a:p>
          <a:r>
            <a:rPr lang="en-US" sz="1400" dirty="0">
              <a:latin typeface="PermianSlabSerifTypeface" panose="02000000000000000000" pitchFamily="50" charset="0"/>
            </a:rPr>
            <a:t>Provides required OJL</a:t>
          </a:r>
        </a:p>
      </dgm:t>
    </dgm:pt>
    <dgm:pt modelId="{78CFF4DE-7F67-4251-A993-2788787B4933}" type="parTrans" cxnId="{2E6A8E12-888A-4724-971B-11E16CAF2C44}">
      <dgm:prSet/>
      <dgm:spPr/>
      <dgm:t>
        <a:bodyPr/>
        <a:lstStyle/>
        <a:p>
          <a:endParaRPr lang="en-US"/>
        </a:p>
      </dgm:t>
    </dgm:pt>
    <dgm:pt modelId="{B60E9B21-BAEE-4BE9-B1A3-1FBF75CCE67F}" type="sibTrans" cxnId="{2E6A8E12-888A-4724-971B-11E16CAF2C44}">
      <dgm:prSet/>
      <dgm:spPr/>
      <dgm:t>
        <a:bodyPr/>
        <a:lstStyle/>
        <a:p>
          <a:endParaRPr lang="en-US"/>
        </a:p>
      </dgm:t>
    </dgm:pt>
    <dgm:pt modelId="{F88C7AFD-5EF4-428D-B6C0-1A9D1B95D009}" type="pres">
      <dgm:prSet presAssocID="{D8DE685E-9B36-4CED-B25E-48ADB5B29DB5}" presName="Name0" presStyleCnt="0">
        <dgm:presLayoutVars>
          <dgm:dir/>
          <dgm:animLvl val="lvl"/>
          <dgm:resizeHandles val="exact"/>
        </dgm:presLayoutVars>
      </dgm:prSet>
      <dgm:spPr/>
    </dgm:pt>
    <dgm:pt modelId="{8696D9DA-7B98-455E-85F3-D56F9493A65D}" type="pres">
      <dgm:prSet presAssocID="{CBE26998-27DE-4108-9D03-90B53B61FA57}" presName="linNode" presStyleCnt="0"/>
      <dgm:spPr/>
    </dgm:pt>
    <dgm:pt modelId="{49F48579-A59F-4D35-A80C-A681E05F14BE}" type="pres">
      <dgm:prSet presAssocID="{CBE26998-27DE-4108-9D03-90B53B61FA57}" presName="parentText" presStyleLbl="node1" presStyleIdx="0" presStyleCnt="3" custLinFactNeighborX="292" custLinFactNeighborY="-9522">
        <dgm:presLayoutVars>
          <dgm:chMax val="1"/>
          <dgm:bulletEnabled val="1"/>
        </dgm:presLayoutVars>
      </dgm:prSet>
      <dgm:spPr/>
    </dgm:pt>
    <dgm:pt modelId="{48B4E77C-7752-4192-ABDE-74AD603F3E5A}" type="pres">
      <dgm:prSet presAssocID="{CBE26998-27DE-4108-9D03-90B53B61FA57}" presName="descendantText" presStyleLbl="alignAccFollowNode1" presStyleIdx="0" presStyleCnt="3" custLinFactNeighborX="1702" custLinFactNeighborY="1713">
        <dgm:presLayoutVars>
          <dgm:bulletEnabled val="1"/>
        </dgm:presLayoutVars>
      </dgm:prSet>
      <dgm:spPr/>
    </dgm:pt>
    <dgm:pt modelId="{C14ABBAC-A9C5-4EAB-BA05-A73646E239A9}" type="pres">
      <dgm:prSet presAssocID="{DA10E3C3-5362-4166-BAF9-32F6905A48E6}" presName="sp" presStyleCnt="0"/>
      <dgm:spPr/>
    </dgm:pt>
    <dgm:pt modelId="{B88E0E4A-ADB6-426D-B524-F2AB20ECC78D}" type="pres">
      <dgm:prSet presAssocID="{C18DD179-686E-4342-B062-7908F4408F38}" presName="linNode" presStyleCnt="0"/>
      <dgm:spPr/>
    </dgm:pt>
    <dgm:pt modelId="{14764F55-C3A5-4602-B5AB-743502B87A19}" type="pres">
      <dgm:prSet presAssocID="{C18DD179-686E-4342-B062-7908F4408F38}" presName="parentText" presStyleLbl="node1" presStyleIdx="1" presStyleCnt="3">
        <dgm:presLayoutVars>
          <dgm:chMax val="1"/>
          <dgm:bulletEnabled val="1"/>
        </dgm:presLayoutVars>
      </dgm:prSet>
      <dgm:spPr/>
    </dgm:pt>
    <dgm:pt modelId="{9CDB8ABB-891A-4AEF-97E3-0019D5D73A4C}" type="pres">
      <dgm:prSet presAssocID="{C18DD179-686E-4342-B062-7908F4408F38}" presName="descendantText" presStyleLbl="alignAccFollowNode1" presStyleIdx="1" presStyleCnt="3" custScaleY="116194">
        <dgm:presLayoutVars>
          <dgm:bulletEnabled val="1"/>
        </dgm:presLayoutVars>
      </dgm:prSet>
      <dgm:spPr/>
    </dgm:pt>
    <dgm:pt modelId="{97069A07-B0A9-4F17-9D74-D3EC0E853DDC}" type="pres">
      <dgm:prSet presAssocID="{FC86AA4F-1821-4F39-A13B-8A74F24CE620}" presName="sp" presStyleCnt="0"/>
      <dgm:spPr/>
    </dgm:pt>
    <dgm:pt modelId="{1EDF96CA-20C7-43C4-89BA-F7E7FAE31F4C}" type="pres">
      <dgm:prSet presAssocID="{BBCA2833-2C2A-4415-91EB-D4B77C973352}" presName="linNode" presStyleCnt="0"/>
      <dgm:spPr/>
    </dgm:pt>
    <dgm:pt modelId="{566AA3F7-8ECC-4C68-95D1-3EB41B6C7B06}" type="pres">
      <dgm:prSet presAssocID="{BBCA2833-2C2A-4415-91EB-D4B77C973352}" presName="parentText" presStyleLbl="node1" presStyleIdx="2" presStyleCnt="3">
        <dgm:presLayoutVars>
          <dgm:chMax val="1"/>
          <dgm:bulletEnabled val="1"/>
        </dgm:presLayoutVars>
      </dgm:prSet>
      <dgm:spPr/>
    </dgm:pt>
    <dgm:pt modelId="{6564C925-B9BE-49B1-83EE-937AEDA67C0E}" type="pres">
      <dgm:prSet presAssocID="{BBCA2833-2C2A-4415-91EB-D4B77C973352}" presName="descendantText" presStyleLbl="alignAccFollowNode1" presStyleIdx="2" presStyleCnt="3" custLinFactNeighborX="1702" custLinFactNeighborY="-1550">
        <dgm:presLayoutVars>
          <dgm:bulletEnabled val="1"/>
        </dgm:presLayoutVars>
      </dgm:prSet>
      <dgm:spPr/>
    </dgm:pt>
  </dgm:ptLst>
  <dgm:cxnLst>
    <dgm:cxn modelId="{2E6A8E12-888A-4724-971B-11E16CAF2C44}" srcId="{C18DD179-686E-4342-B062-7908F4408F38}" destId="{874A09A7-F698-411E-A8BF-A1B4D8F4469A}" srcOrd="2" destOrd="0" parTransId="{78CFF4DE-7F67-4251-A993-2788787B4933}" sibTransId="{B60E9B21-BAEE-4BE9-B1A3-1FBF75CCE67F}"/>
    <dgm:cxn modelId="{8DBE5A35-7E0A-4354-B927-4BBAC7BBDB8C}" type="presOf" srcId="{D8DE685E-9B36-4CED-B25E-48ADB5B29DB5}" destId="{F88C7AFD-5EF4-428D-B6C0-1A9D1B95D009}" srcOrd="0" destOrd="0" presId="urn:microsoft.com/office/officeart/2005/8/layout/vList5"/>
    <dgm:cxn modelId="{F70EBD5E-510E-4DA3-9377-A273FD78B831}" type="presOf" srcId="{081F347F-995E-43BF-8BE2-E024F9CA330B}" destId="{48B4E77C-7752-4192-ABDE-74AD603F3E5A}" srcOrd="0" destOrd="1" presId="urn:microsoft.com/office/officeart/2005/8/layout/vList5"/>
    <dgm:cxn modelId="{F0EA8D41-31EE-4F99-8CEC-5C119B465910}" type="presOf" srcId="{A0C92428-88E4-4935-A90E-3D26A9F81EBA}" destId="{9CDB8ABB-891A-4AEF-97E3-0019D5D73A4C}" srcOrd="0" destOrd="0" presId="urn:microsoft.com/office/officeart/2005/8/layout/vList5"/>
    <dgm:cxn modelId="{00F33664-3718-4841-955E-4C235864768B}" srcId="{C18DD179-686E-4342-B062-7908F4408F38}" destId="{E90B51FB-E772-4CDB-B61C-1C4DB51AE2A6}" srcOrd="3" destOrd="0" parTransId="{05F7D6B1-D177-491E-8D75-8A02DDC09442}" sibTransId="{FEC034B1-AA84-4C9D-A69D-150A991EF832}"/>
    <dgm:cxn modelId="{4C53A44E-18AF-4F78-9EE1-819E69675B4A}" type="presOf" srcId="{874A09A7-F698-411E-A8BF-A1B4D8F4469A}" destId="{9CDB8ABB-891A-4AEF-97E3-0019D5D73A4C}" srcOrd="0" destOrd="2" presId="urn:microsoft.com/office/officeart/2005/8/layout/vList5"/>
    <dgm:cxn modelId="{A51B1B6F-60AD-4783-B373-2DD7226EDC68}" srcId="{D8DE685E-9B36-4CED-B25E-48ADB5B29DB5}" destId="{CBE26998-27DE-4108-9D03-90B53B61FA57}" srcOrd="0" destOrd="0" parTransId="{7CBCB67D-F6EF-41A0-9F61-EE5BD2597315}" sibTransId="{DA10E3C3-5362-4166-BAF9-32F6905A48E6}"/>
    <dgm:cxn modelId="{725D6354-CD5A-4F5E-B429-C0B6DACC4AA4}" type="presOf" srcId="{CBE26998-27DE-4108-9D03-90B53B61FA57}" destId="{49F48579-A59F-4D35-A80C-A681E05F14BE}" srcOrd="0" destOrd="0" presId="urn:microsoft.com/office/officeart/2005/8/layout/vList5"/>
    <dgm:cxn modelId="{B3D24C9C-FC2B-452B-BD8B-DC7F305F8881}" srcId="{C18DD179-686E-4342-B062-7908F4408F38}" destId="{A0C92428-88E4-4935-A90E-3D26A9F81EBA}" srcOrd="0" destOrd="0" parTransId="{8047CCCA-0D98-4467-874A-D79A9CB7F2E5}" sibTransId="{11554445-2974-4B39-94D0-7E8A2BDA9CBD}"/>
    <dgm:cxn modelId="{742889A8-0D84-4554-BE19-E7F73F3CD9C9}" type="presOf" srcId="{C18DD179-686E-4342-B062-7908F4408F38}" destId="{14764F55-C3A5-4602-B5AB-743502B87A19}" srcOrd="0" destOrd="0" presId="urn:microsoft.com/office/officeart/2005/8/layout/vList5"/>
    <dgm:cxn modelId="{9BABEAAC-720A-412A-8C88-08DD082EE072}" type="presOf" srcId="{15F7CE2A-923A-43AD-A775-14CE33AA9624}" destId="{48B4E77C-7752-4192-ABDE-74AD603F3E5A}" srcOrd="0" destOrd="0" presId="urn:microsoft.com/office/officeart/2005/8/layout/vList5"/>
    <dgm:cxn modelId="{1966F5B3-384F-4C9C-BBF4-F10B2274E045}" srcId="{D8DE685E-9B36-4CED-B25E-48ADB5B29DB5}" destId="{C18DD179-686E-4342-B062-7908F4408F38}" srcOrd="1" destOrd="0" parTransId="{C8BBFE7D-2103-4347-AD4E-707A53142DF5}" sibTransId="{FC86AA4F-1821-4F39-A13B-8A74F24CE620}"/>
    <dgm:cxn modelId="{DA9DBEB7-B229-4061-A320-405CB4BD508D}" type="presOf" srcId="{3D35D648-525A-4A2D-8515-F9FE9C3BD1E6}" destId="{9CDB8ABB-891A-4AEF-97E3-0019D5D73A4C}" srcOrd="0" destOrd="1" presId="urn:microsoft.com/office/officeart/2005/8/layout/vList5"/>
    <dgm:cxn modelId="{E129FCBB-0A8D-4570-9AC1-4D4B462D3FCD}" srcId="{CBE26998-27DE-4108-9D03-90B53B61FA57}" destId="{081F347F-995E-43BF-8BE2-E024F9CA330B}" srcOrd="1" destOrd="0" parTransId="{03343146-D5B9-4F1A-848D-9103E52AE053}" sibTransId="{E96329E6-319C-4E7D-A34B-27CF730EBD42}"/>
    <dgm:cxn modelId="{EAD4FEC3-8572-451D-8866-AE1960BFB32F}" srcId="{BBCA2833-2C2A-4415-91EB-D4B77C973352}" destId="{E24374A0-06A5-4566-A46B-250215C3946C}" srcOrd="0" destOrd="0" parTransId="{A052B053-1690-4EA8-B828-1F6AF16B449C}" sibTransId="{8E9C3C93-9046-4CE2-BF3A-34E30CBBEC01}"/>
    <dgm:cxn modelId="{4C61E7C4-0595-4698-8D19-D486118A23BA}" type="presOf" srcId="{E24374A0-06A5-4566-A46B-250215C3946C}" destId="{6564C925-B9BE-49B1-83EE-937AEDA67C0E}" srcOrd="0" destOrd="0" presId="urn:microsoft.com/office/officeart/2005/8/layout/vList5"/>
    <dgm:cxn modelId="{CC6F8CC7-635A-4A2D-BF4C-6DE6FCF30DBE}" type="presOf" srcId="{BBCA2833-2C2A-4415-91EB-D4B77C973352}" destId="{566AA3F7-8ECC-4C68-95D1-3EB41B6C7B06}" srcOrd="0" destOrd="0" presId="urn:microsoft.com/office/officeart/2005/8/layout/vList5"/>
    <dgm:cxn modelId="{2F5D31C8-CFCC-4B50-B1DC-2E13CDFA5D6D}" srcId="{D8DE685E-9B36-4CED-B25E-48ADB5B29DB5}" destId="{BBCA2833-2C2A-4415-91EB-D4B77C973352}" srcOrd="2" destOrd="0" parTransId="{5348F1AC-8FFF-455F-A886-7FBEDC129D7F}" sibTransId="{510A59D1-3254-4009-A3F8-BF43A2E800A6}"/>
    <dgm:cxn modelId="{7C6A97C9-1BB1-4458-99E5-F9A30C7F78AF}" type="presOf" srcId="{E90B51FB-E772-4CDB-B61C-1C4DB51AE2A6}" destId="{9CDB8ABB-891A-4AEF-97E3-0019D5D73A4C}" srcOrd="0" destOrd="3" presId="urn:microsoft.com/office/officeart/2005/8/layout/vList5"/>
    <dgm:cxn modelId="{AF0DF4CC-DB53-418B-8ECF-5B25BD245012}" srcId="{CBE26998-27DE-4108-9D03-90B53B61FA57}" destId="{15F7CE2A-923A-43AD-A775-14CE33AA9624}" srcOrd="0" destOrd="0" parTransId="{B9E5AFD8-9DCD-4F0B-8A11-935F7DAF7C7A}" sibTransId="{3CB35D95-FEB2-4C4E-BC73-155C64D12E15}"/>
    <dgm:cxn modelId="{EA0781F8-58CF-4F9F-B790-85BAD30CC93E}" srcId="{C18DD179-686E-4342-B062-7908F4408F38}" destId="{3D35D648-525A-4A2D-8515-F9FE9C3BD1E6}" srcOrd="1" destOrd="0" parTransId="{961A4E04-FE05-42C5-80C1-570E544E7AED}" sibTransId="{C6D18BE4-5C9B-4552-B712-134A337CD538}"/>
    <dgm:cxn modelId="{7AF866E4-C90F-4CEA-9489-8FCD7D45BE07}" type="presParOf" srcId="{F88C7AFD-5EF4-428D-B6C0-1A9D1B95D009}" destId="{8696D9DA-7B98-455E-85F3-D56F9493A65D}" srcOrd="0" destOrd="0" presId="urn:microsoft.com/office/officeart/2005/8/layout/vList5"/>
    <dgm:cxn modelId="{5CC65C57-EF81-4A61-9876-16E56A358EB0}" type="presParOf" srcId="{8696D9DA-7B98-455E-85F3-D56F9493A65D}" destId="{49F48579-A59F-4D35-A80C-A681E05F14BE}" srcOrd="0" destOrd="0" presId="urn:microsoft.com/office/officeart/2005/8/layout/vList5"/>
    <dgm:cxn modelId="{BA6CF735-10AD-48B1-ACA5-F059CF4A9596}" type="presParOf" srcId="{8696D9DA-7B98-455E-85F3-D56F9493A65D}" destId="{48B4E77C-7752-4192-ABDE-74AD603F3E5A}" srcOrd="1" destOrd="0" presId="urn:microsoft.com/office/officeart/2005/8/layout/vList5"/>
    <dgm:cxn modelId="{0CFBDFA4-C487-4801-BFE0-ACAD83212E85}" type="presParOf" srcId="{F88C7AFD-5EF4-428D-B6C0-1A9D1B95D009}" destId="{C14ABBAC-A9C5-4EAB-BA05-A73646E239A9}" srcOrd="1" destOrd="0" presId="urn:microsoft.com/office/officeart/2005/8/layout/vList5"/>
    <dgm:cxn modelId="{D3C1A38A-37D3-4E92-957E-E5586569586A}" type="presParOf" srcId="{F88C7AFD-5EF4-428D-B6C0-1A9D1B95D009}" destId="{B88E0E4A-ADB6-426D-B524-F2AB20ECC78D}" srcOrd="2" destOrd="0" presId="urn:microsoft.com/office/officeart/2005/8/layout/vList5"/>
    <dgm:cxn modelId="{00F6E798-9F4E-4E0A-802D-D4FCFD9DE3C0}" type="presParOf" srcId="{B88E0E4A-ADB6-426D-B524-F2AB20ECC78D}" destId="{14764F55-C3A5-4602-B5AB-743502B87A19}" srcOrd="0" destOrd="0" presId="urn:microsoft.com/office/officeart/2005/8/layout/vList5"/>
    <dgm:cxn modelId="{E3489810-5CC0-4D94-8C57-3182E2E8CE70}" type="presParOf" srcId="{B88E0E4A-ADB6-426D-B524-F2AB20ECC78D}" destId="{9CDB8ABB-891A-4AEF-97E3-0019D5D73A4C}" srcOrd="1" destOrd="0" presId="urn:microsoft.com/office/officeart/2005/8/layout/vList5"/>
    <dgm:cxn modelId="{9F719F92-02FC-4FF8-8FAF-53F59134C17D}" type="presParOf" srcId="{F88C7AFD-5EF4-428D-B6C0-1A9D1B95D009}" destId="{97069A07-B0A9-4F17-9D74-D3EC0E853DDC}" srcOrd="3" destOrd="0" presId="urn:microsoft.com/office/officeart/2005/8/layout/vList5"/>
    <dgm:cxn modelId="{B668CA3D-D06F-4D4F-B3AC-D9A46C2ECABB}" type="presParOf" srcId="{F88C7AFD-5EF4-428D-B6C0-1A9D1B95D009}" destId="{1EDF96CA-20C7-43C4-89BA-F7E7FAE31F4C}" srcOrd="4" destOrd="0" presId="urn:microsoft.com/office/officeart/2005/8/layout/vList5"/>
    <dgm:cxn modelId="{D4D96E05-BB13-446D-937A-C59D91275A38}" type="presParOf" srcId="{1EDF96CA-20C7-43C4-89BA-F7E7FAE31F4C}" destId="{566AA3F7-8ECC-4C68-95D1-3EB41B6C7B06}" srcOrd="0" destOrd="0" presId="urn:microsoft.com/office/officeart/2005/8/layout/vList5"/>
    <dgm:cxn modelId="{F121410E-9014-4F7A-B688-3B5F51CF62A2}" type="presParOf" srcId="{1EDF96CA-20C7-43C4-89BA-F7E7FAE31F4C}" destId="{6564C925-B9BE-49B1-83EE-937AEDA67C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E685E-9B36-4CED-B25E-48ADB5B29DB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E26998-27DE-4108-9D03-90B53B61FA57}">
      <dgm:prSet phldrT="[Text]"/>
      <dgm:spPr>
        <a:xfrm>
          <a:off x="15955" y="0"/>
          <a:ext cx="3073659" cy="1308697"/>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ermianSlabSerifTypeface" panose="02000000000000000000" pitchFamily="50" charset="0"/>
              <a:ea typeface="+mn-ea"/>
              <a:cs typeface="+mn-cs"/>
            </a:rPr>
            <a:t>Apprenticeship State Expansion Grant (ASE)</a:t>
          </a:r>
        </a:p>
      </dgm:t>
    </dgm:pt>
    <dgm:pt modelId="{7CBCB67D-F6EF-41A0-9F61-EE5BD2597315}" type="parTrans" cxnId="{A51B1B6F-60AD-4783-B373-2DD7226EDC68}">
      <dgm:prSet/>
      <dgm:spPr/>
      <dgm:t>
        <a:bodyPr/>
        <a:lstStyle/>
        <a:p>
          <a:endParaRPr lang="en-US"/>
        </a:p>
      </dgm:t>
    </dgm:pt>
    <dgm:pt modelId="{DA10E3C3-5362-4166-BAF9-32F6905A48E6}" type="sibTrans" cxnId="{A51B1B6F-60AD-4783-B373-2DD7226EDC68}">
      <dgm:prSet/>
      <dgm:spPr/>
      <dgm:t>
        <a:bodyPr/>
        <a:lstStyle/>
        <a:p>
          <a:endParaRPr lang="en-US"/>
        </a:p>
      </dgm:t>
    </dgm:pt>
    <dgm:pt modelId="{15F7CE2A-923A-43AD-A775-14CE33AA9624}">
      <dgm:prSet phldrT="[Text]"/>
      <dgm:spPr>
        <a:xfrm rot="5400000">
          <a:off x="5282322" y="-2094367"/>
          <a:ext cx="1046957" cy="5464284"/>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PermianSlabSerifTypeface" panose="02000000000000000000" pitchFamily="50" charset="0"/>
              <a:ea typeface="+mn-ea"/>
              <a:cs typeface="+mn-cs"/>
            </a:rPr>
            <a:t>Grant funds provided for each workforce area. This funding stream does not require WIOA eligibility for apprentices.  Amount is $593.75 per apprentice. Check with local workforce area for availability</a:t>
          </a:r>
        </a:p>
      </dgm:t>
    </dgm:pt>
    <dgm:pt modelId="{B9E5AFD8-9DCD-4F0B-8A11-935F7DAF7C7A}" type="parTrans" cxnId="{AF0DF4CC-DB53-418B-8ECF-5B25BD245012}">
      <dgm:prSet/>
      <dgm:spPr/>
      <dgm:t>
        <a:bodyPr/>
        <a:lstStyle/>
        <a:p>
          <a:endParaRPr lang="en-US"/>
        </a:p>
      </dgm:t>
    </dgm:pt>
    <dgm:pt modelId="{3CB35D95-FEB2-4C4E-BC73-155C64D12E15}" type="sibTrans" cxnId="{AF0DF4CC-DB53-418B-8ECF-5B25BD245012}">
      <dgm:prSet/>
      <dgm:spPr/>
      <dgm:t>
        <a:bodyPr/>
        <a:lstStyle/>
        <a:p>
          <a:endParaRPr lang="en-US"/>
        </a:p>
      </dgm:t>
    </dgm:pt>
    <dgm:pt modelId="{C18DD179-686E-4342-B062-7908F4408F38}">
      <dgm:prSet phldrT="[Text]"/>
      <dgm:spPr>
        <a:xfrm>
          <a:off x="0" y="1397881"/>
          <a:ext cx="3070658" cy="1308697"/>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ermianSlabSerifTypeface" panose="02000000000000000000" pitchFamily="50" charset="0"/>
              <a:ea typeface="+mn-ea"/>
              <a:cs typeface="+mn-cs"/>
            </a:rPr>
            <a:t>Incumbent Worker Training Grant</a:t>
          </a:r>
        </a:p>
      </dgm:t>
    </dgm:pt>
    <dgm:pt modelId="{C8BBFE7D-2103-4347-AD4E-707A53142DF5}" type="parTrans" cxnId="{1966F5B3-384F-4C9C-BBF4-F10B2274E045}">
      <dgm:prSet/>
      <dgm:spPr/>
      <dgm:t>
        <a:bodyPr/>
        <a:lstStyle/>
        <a:p>
          <a:endParaRPr lang="en-US"/>
        </a:p>
      </dgm:t>
    </dgm:pt>
    <dgm:pt modelId="{FC86AA4F-1821-4F39-A13B-8A74F24CE620}" type="sibTrans" cxnId="{1966F5B3-384F-4C9C-BBF4-F10B2274E045}">
      <dgm:prSet/>
      <dgm:spPr/>
      <dgm:t>
        <a:bodyPr/>
        <a:lstStyle/>
        <a:p>
          <a:endParaRPr lang="en-US"/>
        </a:p>
      </dgm:t>
    </dgm:pt>
    <dgm:pt modelId="{A0C92428-88E4-4935-A90E-3D26A9F81EBA}">
      <dgm:prSet phldrT="[Text]" custT="1"/>
      <dgm:spPr>
        <a:xfrm rot="5400000">
          <a:off x="5122043" y="-677243"/>
          <a:ext cx="1356176" cy="5458947"/>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sz="1400" dirty="0">
              <a:solidFill>
                <a:sysClr val="windowText" lastClr="000000">
                  <a:hueOff val="0"/>
                  <a:satOff val="0"/>
                  <a:lumOff val="0"/>
                  <a:alphaOff val="0"/>
                </a:sysClr>
              </a:solidFill>
              <a:latin typeface="PermianSlabSerifTypeface" panose="02000000000000000000" pitchFamily="50" charset="0"/>
              <a:ea typeface="+mn-ea"/>
              <a:cs typeface="+mn-cs"/>
            </a:rPr>
            <a:t>IWT Grant funds can be allocated by the local board to support apprenticeships. The local board determines parameters, and limits. If using this funding stream, IWT guidelines apply. For example, at least 50% of the cohort must be incumbent workers with more than six months employment with the apprenticeship employer.</a:t>
          </a:r>
        </a:p>
      </dgm:t>
    </dgm:pt>
    <dgm:pt modelId="{8047CCCA-0D98-4467-874A-D79A9CB7F2E5}" type="parTrans" cxnId="{B3D24C9C-FC2B-452B-BD8B-DC7F305F8881}">
      <dgm:prSet/>
      <dgm:spPr/>
      <dgm:t>
        <a:bodyPr/>
        <a:lstStyle/>
        <a:p>
          <a:endParaRPr lang="en-US"/>
        </a:p>
      </dgm:t>
    </dgm:pt>
    <dgm:pt modelId="{11554445-2974-4B39-94D0-7E8A2BDA9CBD}" type="sibTrans" cxnId="{B3D24C9C-FC2B-452B-BD8B-DC7F305F8881}">
      <dgm:prSet/>
      <dgm:spPr/>
      <dgm:t>
        <a:bodyPr/>
        <a:lstStyle/>
        <a:p>
          <a:endParaRPr lang="en-US"/>
        </a:p>
      </dgm:t>
    </dgm:pt>
    <dgm:pt modelId="{BBCA2833-2C2A-4415-91EB-D4B77C973352}">
      <dgm:prSet phldrT="[Text]"/>
      <dgm:spPr>
        <a:xfrm>
          <a:off x="0" y="2795753"/>
          <a:ext cx="3073659" cy="1308697"/>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ermianSlabSerifTypeface" panose="02000000000000000000" pitchFamily="50" charset="0"/>
              <a:ea typeface="+mn-ea"/>
              <a:cs typeface="+mn-cs"/>
            </a:rPr>
            <a:t>Other Grants</a:t>
          </a:r>
        </a:p>
      </dgm:t>
    </dgm:pt>
    <dgm:pt modelId="{5348F1AC-8FFF-455F-A886-7FBEDC129D7F}" type="parTrans" cxnId="{2F5D31C8-CFCC-4B50-B1DC-2E13CDFA5D6D}">
      <dgm:prSet/>
      <dgm:spPr/>
      <dgm:t>
        <a:bodyPr/>
        <a:lstStyle/>
        <a:p>
          <a:endParaRPr lang="en-US"/>
        </a:p>
      </dgm:t>
    </dgm:pt>
    <dgm:pt modelId="{510A59D1-3254-4009-A3F8-BF43A2E800A6}" type="sibTrans" cxnId="{2F5D31C8-CFCC-4B50-B1DC-2E13CDFA5D6D}">
      <dgm:prSet/>
      <dgm:spPr/>
      <dgm:t>
        <a:bodyPr/>
        <a:lstStyle/>
        <a:p>
          <a:endParaRPr lang="en-US"/>
        </a:p>
      </dgm:t>
    </dgm:pt>
    <dgm:pt modelId="{E24374A0-06A5-4566-A46B-250215C3946C}">
      <dgm:prSet phldrT="[Text]" custT="1"/>
      <dgm:spPr>
        <a:xfrm rot="5400000">
          <a:off x="5229990" y="713667"/>
          <a:ext cx="1151622" cy="5464284"/>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PermianSlabSerifTypeface" panose="02000000000000000000" pitchFamily="50" charset="0"/>
              <a:ea typeface="+mn-ea"/>
              <a:cs typeface="+mn-cs"/>
            </a:rPr>
            <a:t>The local workforce board may apply for and receive additional grants to support apprenticeship training. The local board determines parameters limits.</a:t>
          </a:r>
        </a:p>
      </dgm:t>
    </dgm:pt>
    <dgm:pt modelId="{A052B053-1690-4EA8-B828-1F6AF16B449C}" type="parTrans" cxnId="{EAD4FEC3-8572-451D-8866-AE1960BFB32F}">
      <dgm:prSet/>
      <dgm:spPr/>
      <dgm:t>
        <a:bodyPr/>
        <a:lstStyle/>
        <a:p>
          <a:endParaRPr lang="en-US"/>
        </a:p>
      </dgm:t>
    </dgm:pt>
    <dgm:pt modelId="{8E9C3C93-9046-4CE2-BF3A-34E30CBBEC01}" type="sibTrans" cxnId="{EAD4FEC3-8572-451D-8866-AE1960BFB32F}">
      <dgm:prSet/>
      <dgm:spPr/>
      <dgm:t>
        <a:bodyPr/>
        <a:lstStyle/>
        <a:p>
          <a:endParaRPr lang="en-US"/>
        </a:p>
      </dgm:t>
    </dgm:pt>
    <dgm:pt modelId="{F88C7AFD-5EF4-428D-B6C0-1A9D1B95D009}" type="pres">
      <dgm:prSet presAssocID="{D8DE685E-9B36-4CED-B25E-48ADB5B29DB5}" presName="Name0" presStyleCnt="0">
        <dgm:presLayoutVars>
          <dgm:dir/>
          <dgm:animLvl val="lvl"/>
          <dgm:resizeHandles val="exact"/>
        </dgm:presLayoutVars>
      </dgm:prSet>
      <dgm:spPr/>
    </dgm:pt>
    <dgm:pt modelId="{8696D9DA-7B98-455E-85F3-D56F9493A65D}" type="pres">
      <dgm:prSet presAssocID="{CBE26998-27DE-4108-9D03-90B53B61FA57}" presName="linNode" presStyleCnt="0"/>
      <dgm:spPr/>
    </dgm:pt>
    <dgm:pt modelId="{49F48579-A59F-4D35-A80C-A681E05F14BE}" type="pres">
      <dgm:prSet presAssocID="{CBE26998-27DE-4108-9D03-90B53B61FA57}" presName="parentText" presStyleLbl="node1" presStyleIdx="0" presStyleCnt="3" custLinFactNeighborX="292" custLinFactNeighborY="-9522">
        <dgm:presLayoutVars>
          <dgm:chMax val="1"/>
          <dgm:bulletEnabled val="1"/>
        </dgm:presLayoutVars>
      </dgm:prSet>
      <dgm:spPr/>
    </dgm:pt>
    <dgm:pt modelId="{48B4E77C-7752-4192-ABDE-74AD603F3E5A}" type="pres">
      <dgm:prSet presAssocID="{CBE26998-27DE-4108-9D03-90B53B61FA57}" presName="descendantText" presStyleLbl="alignAccFollowNode1" presStyleIdx="0" presStyleCnt="3" custLinFactNeighborX="1240" custLinFactNeighborY="-1584">
        <dgm:presLayoutVars>
          <dgm:bulletEnabled val="1"/>
        </dgm:presLayoutVars>
      </dgm:prSet>
      <dgm:spPr/>
    </dgm:pt>
    <dgm:pt modelId="{C14ABBAC-A9C5-4EAB-BA05-A73646E239A9}" type="pres">
      <dgm:prSet presAssocID="{DA10E3C3-5362-4166-BAF9-32F6905A48E6}" presName="sp" presStyleCnt="0"/>
      <dgm:spPr/>
    </dgm:pt>
    <dgm:pt modelId="{B88E0E4A-ADB6-426D-B524-F2AB20ECC78D}" type="pres">
      <dgm:prSet presAssocID="{C18DD179-686E-4342-B062-7908F4408F38}" presName="linNode" presStyleCnt="0"/>
      <dgm:spPr/>
    </dgm:pt>
    <dgm:pt modelId="{14764F55-C3A5-4602-B5AB-743502B87A19}" type="pres">
      <dgm:prSet presAssocID="{C18DD179-686E-4342-B062-7908F4408F38}" presName="parentText" presStyleLbl="node1" presStyleIdx="1" presStyleCnt="3">
        <dgm:presLayoutVars>
          <dgm:chMax val="1"/>
          <dgm:bulletEnabled val="1"/>
        </dgm:presLayoutVars>
      </dgm:prSet>
      <dgm:spPr/>
    </dgm:pt>
    <dgm:pt modelId="{9CDB8ABB-891A-4AEF-97E3-0019D5D73A4C}" type="pres">
      <dgm:prSet presAssocID="{C18DD179-686E-4342-B062-7908F4408F38}" presName="descendantText" presStyleLbl="alignAccFollowNode1" presStyleIdx="1" presStyleCnt="3" custScaleY="129535">
        <dgm:presLayoutVars>
          <dgm:bulletEnabled val="1"/>
        </dgm:presLayoutVars>
      </dgm:prSet>
      <dgm:spPr/>
    </dgm:pt>
    <dgm:pt modelId="{97069A07-B0A9-4F17-9D74-D3EC0E853DDC}" type="pres">
      <dgm:prSet presAssocID="{FC86AA4F-1821-4F39-A13B-8A74F24CE620}" presName="sp" presStyleCnt="0"/>
      <dgm:spPr/>
    </dgm:pt>
    <dgm:pt modelId="{1EDF96CA-20C7-43C4-89BA-F7E7FAE31F4C}" type="pres">
      <dgm:prSet presAssocID="{BBCA2833-2C2A-4415-91EB-D4B77C973352}" presName="linNode" presStyleCnt="0"/>
      <dgm:spPr/>
    </dgm:pt>
    <dgm:pt modelId="{566AA3F7-8ECC-4C68-95D1-3EB41B6C7B06}" type="pres">
      <dgm:prSet presAssocID="{BBCA2833-2C2A-4415-91EB-D4B77C973352}" presName="parentText" presStyleLbl="node1" presStyleIdx="2" presStyleCnt="3">
        <dgm:presLayoutVars>
          <dgm:chMax val="1"/>
          <dgm:bulletEnabled val="1"/>
        </dgm:presLayoutVars>
      </dgm:prSet>
      <dgm:spPr/>
    </dgm:pt>
    <dgm:pt modelId="{6564C925-B9BE-49B1-83EE-937AEDA67C0E}" type="pres">
      <dgm:prSet presAssocID="{BBCA2833-2C2A-4415-91EB-D4B77C973352}" presName="descendantText" presStyleLbl="alignAccFollowNode1" presStyleIdx="2" presStyleCnt="3" custScaleY="109997" custLinFactNeighborX="310" custLinFactNeighborY="-410">
        <dgm:presLayoutVars>
          <dgm:bulletEnabled val="1"/>
        </dgm:presLayoutVars>
      </dgm:prSet>
      <dgm:spPr/>
    </dgm:pt>
  </dgm:ptLst>
  <dgm:cxnLst>
    <dgm:cxn modelId="{8DBE5A35-7E0A-4354-B927-4BBAC7BBDB8C}" type="presOf" srcId="{D8DE685E-9B36-4CED-B25E-48ADB5B29DB5}" destId="{F88C7AFD-5EF4-428D-B6C0-1A9D1B95D009}" srcOrd="0" destOrd="0" presId="urn:microsoft.com/office/officeart/2005/8/layout/vList5"/>
    <dgm:cxn modelId="{F0EA8D41-31EE-4F99-8CEC-5C119B465910}" type="presOf" srcId="{A0C92428-88E4-4935-A90E-3D26A9F81EBA}" destId="{9CDB8ABB-891A-4AEF-97E3-0019D5D73A4C}" srcOrd="0" destOrd="0" presId="urn:microsoft.com/office/officeart/2005/8/layout/vList5"/>
    <dgm:cxn modelId="{A51B1B6F-60AD-4783-B373-2DD7226EDC68}" srcId="{D8DE685E-9B36-4CED-B25E-48ADB5B29DB5}" destId="{CBE26998-27DE-4108-9D03-90B53B61FA57}" srcOrd="0" destOrd="0" parTransId="{7CBCB67D-F6EF-41A0-9F61-EE5BD2597315}" sibTransId="{DA10E3C3-5362-4166-BAF9-32F6905A48E6}"/>
    <dgm:cxn modelId="{725D6354-CD5A-4F5E-B429-C0B6DACC4AA4}" type="presOf" srcId="{CBE26998-27DE-4108-9D03-90B53B61FA57}" destId="{49F48579-A59F-4D35-A80C-A681E05F14BE}" srcOrd="0" destOrd="0" presId="urn:microsoft.com/office/officeart/2005/8/layout/vList5"/>
    <dgm:cxn modelId="{B3D24C9C-FC2B-452B-BD8B-DC7F305F8881}" srcId="{C18DD179-686E-4342-B062-7908F4408F38}" destId="{A0C92428-88E4-4935-A90E-3D26A9F81EBA}" srcOrd="0" destOrd="0" parTransId="{8047CCCA-0D98-4467-874A-D79A9CB7F2E5}" sibTransId="{11554445-2974-4B39-94D0-7E8A2BDA9CBD}"/>
    <dgm:cxn modelId="{742889A8-0D84-4554-BE19-E7F73F3CD9C9}" type="presOf" srcId="{C18DD179-686E-4342-B062-7908F4408F38}" destId="{14764F55-C3A5-4602-B5AB-743502B87A19}" srcOrd="0" destOrd="0" presId="urn:microsoft.com/office/officeart/2005/8/layout/vList5"/>
    <dgm:cxn modelId="{9BABEAAC-720A-412A-8C88-08DD082EE072}" type="presOf" srcId="{15F7CE2A-923A-43AD-A775-14CE33AA9624}" destId="{48B4E77C-7752-4192-ABDE-74AD603F3E5A}" srcOrd="0" destOrd="0" presId="urn:microsoft.com/office/officeart/2005/8/layout/vList5"/>
    <dgm:cxn modelId="{1966F5B3-384F-4C9C-BBF4-F10B2274E045}" srcId="{D8DE685E-9B36-4CED-B25E-48ADB5B29DB5}" destId="{C18DD179-686E-4342-B062-7908F4408F38}" srcOrd="1" destOrd="0" parTransId="{C8BBFE7D-2103-4347-AD4E-707A53142DF5}" sibTransId="{FC86AA4F-1821-4F39-A13B-8A74F24CE620}"/>
    <dgm:cxn modelId="{EAD4FEC3-8572-451D-8866-AE1960BFB32F}" srcId="{BBCA2833-2C2A-4415-91EB-D4B77C973352}" destId="{E24374A0-06A5-4566-A46B-250215C3946C}" srcOrd="0" destOrd="0" parTransId="{A052B053-1690-4EA8-B828-1F6AF16B449C}" sibTransId="{8E9C3C93-9046-4CE2-BF3A-34E30CBBEC01}"/>
    <dgm:cxn modelId="{4C61E7C4-0595-4698-8D19-D486118A23BA}" type="presOf" srcId="{E24374A0-06A5-4566-A46B-250215C3946C}" destId="{6564C925-B9BE-49B1-83EE-937AEDA67C0E}" srcOrd="0" destOrd="0" presId="urn:microsoft.com/office/officeart/2005/8/layout/vList5"/>
    <dgm:cxn modelId="{CC6F8CC7-635A-4A2D-BF4C-6DE6FCF30DBE}" type="presOf" srcId="{BBCA2833-2C2A-4415-91EB-D4B77C973352}" destId="{566AA3F7-8ECC-4C68-95D1-3EB41B6C7B06}" srcOrd="0" destOrd="0" presId="urn:microsoft.com/office/officeart/2005/8/layout/vList5"/>
    <dgm:cxn modelId="{2F5D31C8-CFCC-4B50-B1DC-2E13CDFA5D6D}" srcId="{D8DE685E-9B36-4CED-B25E-48ADB5B29DB5}" destId="{BBCA2833-2C2A-4415-91EB-D4B77C973352}" srcOrd="2" destOrd="0" parTransId="{5348F1AC-8FFF-455F-A886-7FBEDC129D7F}" sibTransId="{510A59D1-3254-4009-A3F8-BF43A2E800A6}"/>
    <dgm:cxn modelId="{AF0DF4CC-DB53-418B-8ECF-5B25BD245012}" srcId="{CBE26998-27DE-4108-9D03-90B53B61FA57}" destId="{15F7CE2A-923A-43AD-A775-14CE33AA9624}" srcOrd="0" destOrd="0" parTransId="{B9E5AFD8-9DCD-4F0B-8A11-935F7DAF7C7A}" sibTransId="{3CB35D95-FEB2-4C4E-BC73-155C64D12E15}"/>
    <dgm:cxn modelId="{7AF866E4-C90F-4CEA-9489-8FCD7D45BE07}" type="presParOf" srcId="{F88C7AFD-5EF4-428D-B6C0-1A9D1B95D009}" destId="{8696D9DA-7B98-455E-85F3-D56F9493A65D}" srcOrd="0" destOrd="0" presId="urn:microsoft.com/office/officeart/2005/8/layout/vList5"/>
    <dgm:cxn modelId="{5CC65C57-EF81-4A61-9876-16E56A358EB0}" type="presParOf" srcId="{8696D9DA-7B98-455E-85F3-D56F9493A65D}" destId="{49F48579-A59F-4D35-A80C-A681E05F14BE}" srcOrd="0" destOrd="0" presId="urn:microsoft.com/office/officeart/2005/8/layout/vList5"/>
    <dgm:cxn modelId="{BA6CF735-10AD-48B1-ACA5-F059CF4A9596}" type="presParOf" srcId="{8696D9DA-7B98-455E-85F3-D56F9493A65D}" destId="{48B4E77C-7752-4192-ABDE-74AD603F3E5A}" srcOrd="1" destOrd="0" presId="urn:microsoft.com/office/officeart/2005/8/layout/vList5"/>
    <dgm:cxn modelId="{0CFBDFA4-C487-4801-BFE0-ACAD83212E85}" type="presParOf" srcId="{F88C7AFD-5EF4-428D-B6C0-1A9D1B95D009}" destId="{C14ABBAC-A9C5-4EAB-BA05-A73646E239A9}" srcOrd="1" destOrd="0" presId="urn:microsoft.com/office/officeart/2005/8/layout/vList5"/>
    <dgm:cxn modelId="{D3C1A38A-37D3-4E92-957E-E5586569586A}" type="presParOf" srcId="{F88C7AFD-5EF4-428D-B6C0-1A9D1B95D009}" destId="{B88E0E4A-ADB6-426D-B524-F2AB20ECC78D}" srcOrd="2" destOrd="0" presId="urn:microsoft.com/office/officeart/2005/8/layout/vList5"/>
    <dgm:cxn modelId="{00F6E798-9F4E-4E0A-802D-D4FCFD9DE3C0}" type="presParOf" srcId="{B88E0E4A-ADB6-426D-B524-F2AB20ECC78D}" destId="{14764F55-C3A5-4602-B5AB-743502B87A19}" srcOrd="0" destOrd="0" presId="urn:microsoft.com/office/officeart/2005/8/layout/vList5"/>
    <dgm:cxn modelId="{E3489810-5CC0-4D94-8C57-3182E2E8CE70}" type="presParOf" srcId="{B88E0E4A-ADB6-426D-B524-F2AB20ECC78D}" destId="{9CDB8ABB-891A-4AEF-97E3-0019D5D73A4C}" srcOrd="1" destOrd="0" presId="urn:microsoft.com/office/officeart/2005/8/layout/vList5"/>
    <dgm:cxn modelId="{9F719F92-02FC-4FF8-8FAF-53F59134C17D}" type="presParOf" srcId="{F88C7AFD-5EF4-428D-B6C0-1A9D1B95D009}" destId="{97069A07-B0A9-4F17-9D74-D3EC0E853DDC}" srcOrd="3" destOrd="0" presId="urn:microsoft.com/office/officeart/2005/8/layout/vList5"/>
    <dgm:cxn modelId="{B668CA3D-D06F-4D4F-B3AC-D9A46C2ECABB}" type="presParOf" srcId="{F88C7AFD-5EF4-428D-B6C0-1A9D1B95D009}" destId="{1EDF96CA-20C7-43C4-89BA-F7E7FAE31F4C}" srcOrd="4" destOrd="0" presId="urn:microsoft.com/office/officeart/2005/8/layout/vList5"/>
    <dgm:cxn modelId="{D4D96E05-BB13-446D-937A-C59D91275A38}" type="presParOf" srcId="{1EDF96CA-20C7-43C4-89BA-F7E7FAE31F4C}" destId="{566AA3F7-8ECC-4C68-95D1-3EB41B6C7B06}" srcOrd="0" destOrd="0" presId="urn:microsoft.com/office/officeart/2005/8/layout/vList5"/>
    <dgm:cxn modelId="{F121410E-9014-4F7A-B688-3B5F51CF62A2}" type="presParOf" srcId="{1EDF96CA-20C7-43C4-89BA-F7E7FAE31F4C}" destId="{6564C925-B9BE-49B1-83EE-937AEDA67C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DE685E-9B36-4CED-B25E-48ADB5B29D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BE26998-27DE-4108-9D03-90B53B61FA57}">
      <dgm:prSet phldrT="[Text]"/>
      <dgm:spPr>
        <a:xfrm>
          <a:off x="2668" y="9303"/>
          <a:ext cx="2601404" cy="660093"/>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ermianSlabSerifTypeface" panose="02000000000000000000" pitchFamily="50" charset="0"/>
              <a:ea typeface="+mn-ea"/>
              <a:cs typeface="+mn-cs"/>
            </a:rPr>
            <a:t>Documents Needed from Employer</a:t>
          </a:r>
        </a:p>
      </dgm:t>
    </dgm:pt>
    <dgm:pt modelId="{7CBCB67D-F6EF-41A0-9F61-EE5BD2597315}" type="parTrans" cxnId="{A51B1B6F-60AD-4783-B373-2DD7226EDC68}">
      <dgm:prSet/>
      <dgm:spPr/>
      <dgm:t>
        <a:bodyPr/>
        <a:lstStyle/>
        <a:p>
          <a:endParaRPr lang="en-US"/>
        </a:p>
      </dgm:t>
    </dgm:pt>
    <dgm:pt modelId="{DA10E3C3-5362-4166-BAF9-32F6905A48E6}" type="sibTrans" cxnId="{A51B1B6F-60AD-4783-B373-2DD7226EDC68}">
      <dgm:prSet/>
      <dgm:spPr/>
      <dgm:t>
        <a:bodyPr/>
        <a:lstStyle/>
        <a:p>
          <a:endParaRPr lang="en-US"/>
        </a:p>
      </dgm:t>
    </dgm:pt>
    <dgm:pt modelId="{15F7CE2A-923A-43AD-A775-14CE33AA9624}">
      <dgm:prSet phldrT="[Text]"/>
      <dgm:spPr>
        <a:xfrm>
          <a:off x="2668"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PermianSlabSerifTypeface" panose="02000000000000000000" pitchFamily="50" charset="0"/>
              <a:ea typeface="+mn-ea"/>
              <a:cs typeface="+mn-cs"/>
            </a:rPr>
            <a:t>Completed and Signed Employer Application</a:t>
          </a:r>
        </a:p>
      </dgm:t>
    </dgm:pt>
    <dgm:pt modelId="{B9E5AFD8-9DCD-4F0B-8A11-935F7DAF7C7A}" type="parTrans" cxnId="{AF0DF4CC-DB53-418B-8ECF-5B25BD245012}">
      <dgm:prSet/>
      <dgm:spPr/>
      <dgm:t>
        <a:bodyPr/>
        <a:lstStyle/>
        <a:p>
          <a:endParaRPr lang="en-US"/>
        </a:p>
      </dgm:t>
    </dgm:pt>
    <dgm:pt modelId="{3CB35D95-FEB2-4C4E-BC73-155C64D12E15}" type="sibTrans" cxnId="{AF0DF4CC-DB53-418B-8ECF-5B25BD245012}">
      <dgm:prSet/>
      <dgm:spPr/>
      <dgm:t>
        <a:bodyPr/>
        <a:lstStyle/>
        <a:p>
          <a:endParaRPr lang="en-US"/>
        </a:p>
      </dgm:t>
    </dgm:pt>
    <dgm:pt modelId="{C18DD179-686E-4342-B062-7908F4408F38}">
      <dgm:prSet phldrT="[Text]"/>
      <dgm:spPr>
        <a:xfrm>
          <a:off x="2968269" y="9303"/>
          <a:ext cx="2601404" cy="660093"/>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ermianSlabSerifTypeface" panose="02000000000000000000" pitchFamily="50" charset="0"/>
              <a:ea typeface="+mn-ea"/>
              <a:cs typeface="+mn-cs"/>
            </a:rPr>
            <a:t>Information Needed from Training Provider</a:t>
          </a:r>
        </a:p>
      </dgm:t>
    </dgm:pt>
    <dgm:pt modelId="{C8BBFE7D-2103-4347-AD4E-707A53142DF5}" type="parTrans" cxnId="{1966F5B3-384F-4C9C-BBF4-F10B2274E045}">
      <dgm:prSet/>
      <dgm:spPr/>
      <dgm:t>
        <a:bodyPr/>
        <a:lstStyle/>
        <a:p>
          <a:endParaRPr lang="en-US"/>
        </a:p>
      </dgm:t>
    </dgm:pt>
    <dgm:pt modelId="{FC86AA4F-1821-4F39-A13B-8A74F24CE620}" type="sibTrans" cxnId="{1966F5B3-384F-4C9C-BBF4-F10B2274E045}">
      <dgm:prSet/>
      <dgm:spPr/>
      <dgm:t>
        <a:bodyPr/>
        <a:lstStyle/>
        <a:p>
          <a:endParaRPr lang="en-US"/>
        </a:p>
      </dgm:t>
    </dgm:pt>
    <dgm:pt modelId="{A0C92428-88E4-4935-A90E-3D26A9F81EBA}">
      <dgm:prSet phldrT="[Text]" custT="1"/>
      <dgm:spPr>
        <a:xfrm>
          <a:off x="2968269"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sz="1400" dirty="0">
              <a:solidFill>
                <a:sysClr val="windowText" lastClr="000000">
                  <a:hueOff val="0"/>
                  <a:satOff val="0"/>
                  <a:lumOff val="0"/>
                  <a:alphaOff val="0"/>
                </a:sysClr>
              </a:solidFill>
              <a:latin typeface="PermianSlabSerifTypeface" panose="02000000000000000000" pitchFamily="50" charset="0"/>
              <a:ea typeface="+mn-ea"/>
              <a:cs typeface="+mn-cs"/>
            </a:rPr>
            <a:t>Program Costs (Tuition, Books, Supplies)</a:t>
          </a:r>
        </a:p>
      </dgm:t>
    </dgm:pt>
    <dgm:pt modelId="{8047CCCA-0D98-4467-874A-D79A9CB7F2E5}" type="parTrans" cxnId="{B3D24C9C-FC2B-452B-BD8B-DC7F305F8881}">
      <dgm:prSet/>
      <dgm:spPr/>
      <dgm:t>
        <a:bodyPr/>
        <a:lstStyle/>
        <a:p>
          <a:endParaRPr lang="en-US"/>
        </a:p>
      </dgm:t>
    </dgm:pt>
    <dgm:pt modelId="{11554445-2974-4B39-94D0-7E8A2BDA9CBD}" type="sibTrans" cxnId="{B3D24C9C-FC2B-452B-BD8B-DC7F305F8881}">
      <dgm:prSet/>
      <dgm:spPr/>
      <dgm:t>
        <a:bodyPr/>
        <a:lstStyle/>
        <a:p>
          <a:endParaRPr lang="en-US"/>
        </a:p>
      </dgm:t>
    </dgm:pt>
    <dgm:pt modelId="{BBCA2833-2C2A-4415-91EB-D4B77C973352}">
      <dgm:prSet phldrT="[Text]"/>
      <dgm:spPr>
        <a:xfrm>
          <a:off x="5933871" y="9303"/>
          <a:ext cx="2601404" cy="660093"/>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PermianSlabSerifTypeface" panose="02000000000000000000" pitchFamily="50" charset="0"/>
              <a:ea typeface="+mn-ea"/>
              <a:cs typeface="+mn-cs"/>
            </a:rPr>
            <a:t>Information Needed from Sponsor</a:t>
          </a:r>
        </a:p>
      </dgm:t>
    </dgm:pt>
    <dgm:pt modelId="{5348F1AC-8FFF-455F-A886-7FBEDC129D7F}" type="parTrans" cxnId="{2F5D31C8-CFCC-4B50-B1DC-2E13CDFA5D6D}">
      <dgm:prSet/>
      <dgm:spPr/>
      <dgm:t>
        <a:bodyPr/>
        <a:lstStyle/>
        <a:p>
          <a:endParaRPr lang="en-US"/>
        </a:p>
      </dgm:t>
    </dgm:pt>
    <dgm:pt modelId="{510A59D1-3254-4009-A3F8-BF43A2E800A6}" type="sibTrans" cxnId="{2F5D31C8-CFCC-4B50-B1DC-2E13CDFA5D6D}">
      <dgm:prSet/>
      <dgm:spPr/>
      <dgm:t>
        <a:bodyPr/>
        <a:lstStyle/>
        <a:p>
          <a:endParaRPr lang="en-US"/>
        </a:p>
      </dgm:t>
    </dgm:pt>
    <dgm:pt modelId="{E24374A0-06A5-4566-A46B-250215C3946C}">
      <dgm:prSet phldrT="[Text]" custT="1"/>
      <dgm:spPr>
        <a:xfrm>
          <a:off x="5933871"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PermianSlabSerifTypeface" panose="02000000000000000000" pitchFamily="50" charset="0"/>
              <a:ea typeface="+mn-ea"/>
              <a:cs typeface="+mn-cs"/>
            </a:rPr>
            <a:t>RAPIDS Number for Individual Apprentices</a:t>
          </a:r>
        </a:p>
      </dgm:t>
    </dgm:pt>
    <dgm:pt modelId="{A052B053-1690-4EA8-B828-1F6AF16B449C}" type="parTrans" cxnId="{EAD4FEC3-8572-451D-8866-AE1960BFB32F}">
      <dgm:prSet/>
      <dgm:spPr/>
      <dgm:t>
        <a:bodyPr/>
        <a:lstStyle/>
        <a:p>
          <a:endParaRPr lang="en-US"/>
        </a:p>
      </dgm:t>
    </dgm:pt>
    <dgm:pt modelId="{8E9C3C93-9046-4CE2-BF3A-34E30CBBEC01}" type="sibTrans" cxnId="{EAD4FEC3-8572-451D-8866-AE1960BFB32F}">
      <dgm:prSet/>
      <dgm:spPr/>
      <dgm:t>
        <a:bodyPr/>
        <a:lstStyle/>
        <a:p>
          <a:endParaRPr lang="en-US"/>
        </a:p>
      </dgm:t>
    </dgm:pt>
    <dgm:pt modelId="{3473360E-7CBE-4E90-ABC9-BC48B2BE0404}">
      <dgm:prSet phldrT="[Text]"/>
      <dgm:spPr>
        <a:xfrm>
          <a:off x="2668"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PermianSlabSerifTypeface" panose="02000000000000000000" pitchFamily="50" charset="0"/>
              <a:ea typeface="+mn-ea"/>
              <a:cs typeface="+mn-cs"/>
            </a:rPr>
            <a:t>W-9 (For Accounting)</a:t>
          </a:r>
        </a:p>
      </dgm:t>
    </dgm:pt>
    <dgm:pt modelId="{EC1B25C9-56EE-4120-98BA-9F759E94C20C}" type="parTrans" cxnId="{C9F2D8F7-7E63-4F69-BF3B-1425502550E8}">
      <dgm:prSet/>
      <dgm:spPr/>
      <dgm:t>
        <a:bodyPr/>
        <a:lstStyle/>
        <a:p>
          <a:endParaRPr lang="en-US"/>
        </a:p>
      </dgm:t>
    </dgm:pt>
    <dgm:pt modelId="{CB1042A5-B589-44BA-9997-1B0A2843C700}" type="sibTrans" cxnId="{C9F2D8F7-7E63-4F69-BF3B-1425502550E8}">
      <dgm:prSet/>
      <dgm:spPr/>
      <dgm:t>
        <a:bodyPr/>
        <a:lstStyle/>
        <a:p>
          <a:endParaRPr lang="en-US"/>
        </a:p>
      </dgm:t>
    </dgm:pt>
    <dgm:pt modelId="{A6CBC9FC-63DA-4800-A537-750115B68E3D}">
      <dgm:prSet phldrT="[Text]"/>
      <dgm:spPr>
        <a:xfrm>
          <a:off x="2668"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PermianSlabSerifTypeface" panose="02000000000000000000" pitchFamily="50" charset="0"/>
              <a:ea typeface="+mn-ea"/>
              <a:cs typeface="+mn-cs"/>
            </a:rPr>
            <a:t>Completed and Signed Employee applications</a:t>
          </a:r>
        </a:p>
      </dgm:t>
    </dgm:pt>
    <dgm:pt modelId="{9AF12336-668B-482B-A84A-68AF99295055}" type="parTrans" cxnId="{DD743AE9-9BE2-425C-9D23-93705FC0523C}">
      <dgm:prSet/>
      <dgm:spPr/>
      <dgm:t>
        <a:bodyPr/>
        <a:lstStyle/>
        <a:p>
          <a:endParaRPr lang="en-US"/>
        </a:p>
      </dgm:t>
    </dgm:pt>
    <dgm:pt modelId="{1A9AEA57-6CE5-42C2-8D5D-3C233F2ECB9F}" type="sibTrans" cxnId="{DD743AE9-9BE2-425C-9D23-93705FC0523C}">
      <dgm:prSet/>
      <dgm:spPr/>
      <dgm:t>
        <a:bodyPr/>
        <a:lstStyle/>
        <a:p>
          <a:endParaRPr lang="en-US"/>
        </a:p>
      </dgm:t>
    </dgm:pt>
    <dgm:pt modelId="{E5B72D80-B06D-46BC-A36D-882BE37B0937}">
      <dgm:prSet phldrT="[Text]"/>
      <dgm:spPr>
        <a:xfrm>
          <a:off x="2668"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PermianSlabSerifTypeface" panose="02000000000000000000" pitchFamily="50" charset="0"/>
              <a:ea typeface="+mn-ea"/>
              <a:cs typeface="+mn-cs"/>
            </a:rPr>
            <a:t>Signed contract</a:t>
          </a:r>
        </a:p>
      </dgm:t>
    </dgm:pt>
    <dgm:pt modelId="{387181DE-69B3-44CF-B3EB-8FCFC9670E93}" type="parTrans" cxnId="{862BDCBA-86A1-4F0E-B8DB-C2C687E05C99}">
      <dgm:prSet/>
      <dgm:spPr/>
      <dgm:t>
        <a:bodyPr/>
        <a:lstStyle/>
        <a:p>
          <a:endParaRPr lang="en-US"/>
        </a:p>
      </dgm:t>
    </dgm:pt>
    <dgm:pt modelId="{4D96ABA8-E24B-4A3A-B5EE-9F34CDE9F981}" type="sibTrans" cxnId="{862BDCBA-86A1-4F0E-B8DB-C2C687E05C99}">
      <dgm:prSet/>
      <dgm:spPr/>
      <dgm:t>
        <a:bodyPr/>
        <a:lstStyle/>
        <a:p>
          <a:endParaRPr lang="en-US"/>
        </a:p>
      </dgm:t>
    </dgm:pt>
    <dgm:pt modelId="{986516C0-1865-40F6-BBE1-04FA3A186F14}">
      <dgm:prSet phldrT="[Text]" custT="1"/>
      <dgm:spPr>
        <a:xfrm>
          <a:off x="2968269"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sz="1400" dirty="0">
              <a:solidFill>
                <a:sysClr val="windowText" lastClr="000000">
                  <a:hueOff val="0"/>
                  <a:satOff val="0"/>
                  <a:lumOff val="0"/>
                  <a:alphaOff val="0"/>
                </a:sysClr>
              </a:solidFill>
              <a:latin typeface="PermianSlabSerifTypeface" panose="02000000000000000000" pitchFamily="50" charset="0"/>
              <a:ea typeface="+mn-ea"/>
              <a:cs typeface="+mn-cs"/>
            </a:rPr>
            <a:t>Trainer Salary, Books and Supplies if using Internal Training Model</a:t>
          </a:r>
        </a:p>
      </dgm:t>
    </dgm:pt>
    <dgm:pt modelId="{DA116B31-4B91-4DD4-888D-B7A91ADD373B}" type="parTrans" cxnId="{1BC59EB3-2851-4162-88E4-CE87801D7D5F}">
      <dgm:prSet/>
      <dgm:spPr/>
      <dgm:t>
        <a:bodyPr/>
        <a:lstStyle/>
        <a:p>
          <a:endParaRPr lang="en-US"/>
        </a:p>
      </dgm:t>
    </dgm:pt>
    <dgm:pt modelId="{96A0487B-5D89-4325-96EF-88A56EF4F479}" type="sibTrans" cxnId="{1BC59EB3-2851-4162-88E4-CE87801D7D5F}">
      <dgm:prSet/>
      <dgm:spPr/>
      <dgm:t>
        <a:bodyPr/>
        <a:lstStyle/>
        <a:p>
          <a:endParaRPr lang="en-US"/>
        </a:p>
      </dgm:t>
    </dgm:pt>
    <dgm:pt modelId="{243223FE-452E-4086-9106-A1E238659215}">
      <dgm:prSet phldrT="[Text]" custT="1"/>
      <dgm:spPr>
        <a:xfrm>
          <a:off x="2968269"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sz="1400" dirty="0">
              <a:solidFill>
                <a:sysClr val="windowText" lastClr="000000">
                  <a:hueOff val="0"/>
                  <a:satOff val="0"/>
                  <a:lumOff val="0"/>
                  <a:alphaOff val="0"/>
                </a:sysClr>
              </a:solidFill>
              <a:latin typeface="PermianSlabSerifTypeface" panose="02000000000000000000" pitchFamily="50" charset="0"/>
              <a:ea typeface="+mn-ea"/>
              <a:cs typeface="+mn-cs"/>
            </a:rPr>
            <a:t>Program Start Date and Projected End Date</a:t>
          </a:r>
        </a:p>
      </dgm:t>
    </dgm:pt>
    <dgm:pt modelId="{B77AF390-56A2-47FD-A573-8B713745E629}" type="parTrans" cxnId="{B863F522-9098-4348-BBEA-7A8740086ED6}">
      <dgm:prSet/>
      <dgm:spPr/>
      <dgm:t>
        <a:bodyPr/>
        <a:lstStyle/>
        <a:p>
          <a:endParaRPr lang="en-US"/>
        </a:p>
      </dgm:t>
    </dgm:pt>
    <dgm:pt modelId="{4C5F870B-958B-4269-84F4-EF56ECF77417}" type="sibTrans" cxnId="{B863F522-9098-4348-BBEA-7A8740086ED6}">
      <dgm:prSet/>
      <dgm:spPr/>
      <dgm:t>
        <a:bodyPr/>
        <a:lstStyle/>
        <a:p>
          <a:endParaRPr lang="en-US"/>
        </a:p>
      </dgm:t>
    </dgm:pt>
    <dgm:pt modelId="{BABF52D8-58BB-436D-ACEA-8DA8EFF28652}">
      <dgm:prSet phldrT="[Text]" custT="1"/>
      <dgm:spPr>
        <a:xfrm>
          <a:off x="5933871"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PermianSlabSerifTypeface" panose="02000000000000000000" pitchFamily="50" charset="0"/>
              <a:ea typeface="+mn-ea"/>
              <a:cs typeface="+mn-cs"/>
            </a:rPr>
            <a:t>Copy of USDOL Apprenticeship Form</a:t>
          </a:r>
        </a:p>
      </dgm:t>
    </dgm:pt>
    <dgm:pt modelId="{7CAEFEBB-B14D-4EA2-A285-0F801F9665D7}" type="parTrans" cxnId="{680F0F61-6CCF-4E39-9A5B-CA7D4EAEF753}">
      <dgm:prSet/>
      <dgm:spPr/>
      <dgm:t>
        <a:bodyPr/>
        <a:lstStyle/>
        <a:p>
          <a:endParaRPr lang="en-US"/>
        </a:p>
      </dgm:t>
    </dgm:pt>
    <dgm:pt modelId="{22A6396A-D5F0-4970-8339-A6362BD7C7BA}" type="sibTrans" cxnId="{680F0F61-6CCF-4E39-9A5B-CA7D4EAEF753}">
      <dgm:prSet/>
      <dgm:spPr/>
      <dgm:t>
        <a:bodyPr/>
        <a:lstStyle/>
        <a:p>
          <a:endParaRPr lang="en-US"/>
        </a:p>
      </dgm:t>
    </dgm:pt>
    <dgm:pt modelId="{6559B06C-9392-4C77-915E-83FDA00FB104}">
      <dgm:prSet phldrT="[Text]"/>
      <dgm:spPr>
        <a:xfrm>
          <a:off x="2668"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PermianSlabSerifTypeface" panose="02000000000000000000" pitchFamily="50" charset="0"/>
            <a:ea typeface="+mn-ea"/>
            <a:cs typeface="+mn-cs"/>
          </a:endParaRPr>
        </a:p>
      </dgm:t>
    </dgm:pt>
    <dgm:pt modelId="{CD6EFF2B-A5F7-4ECE-85DA-4701F55F07C8}" type="parTrans" cxnId="{BE642B8E-A92D-4BBB-A0CC-07F8788ED5B3}">
      <dgm:prSet/>
      <dgm:spPr/>
      <dgm:t>
        <a:bodyPr/>
        <a:lstStyle/>
        <a:p>
          <a:endParaRPr lang="en-US"/>
        </a:p>
      </dgm:t>
    </dgm:pt>
    <dgm:pt modelId="{65633C47-4AE1-46F8-9AFC-4B0036A7D7B4}" type="sibTrans" cxnId="{BE642B8E-A92D-4BBB-A0CC-07F8788ED5B3}">
      <dgm:prSet/>
      <dgm:spPr/>
      <dgm:t>
        <a:bodyPr/>
        <a:lstStyle/>
        <a:p>
          <a:endParaRPr lang="en-US"/>
        </a:p>
      </dgm:t>
    </dgm:pt>
    <dgm:pt modelId="{8711B7BC-7CE8-4D0D-928C-4B0E944BCB32}">
      <dgm:prSet phldrT="[Text]"/>
      <dgm:spPr>
        <a:xfrm>
          <a:off x="2668"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PermianSlabSerifTypeface" panose="02000000000000000000" pitchFamily="50" charset="0"/>
            <a:ea typeface="+mn-ea"/>
            <a:cs typeface="+mn-cs"/>
          </a:endParaRPr>
        </a:p>
      </dgm:t>
    </dgm:pt>
    <dgm:pt modelId="{408A4550-D736-43A1-8494-8BE2A799C056}" type="parTrans" cxnId="{96A378D4-6C86-4CB5-AA4C-8D86DA7FE891}">
      <dgm:prSet/>
      <dgm:spPr/>
      <dgm:t>
        <a:bodyPr/>
        <a:lstStyle/>
        <a:p>
          <a:endParaRPr lang="en-US"/>
        </a:p>
      </dgm:t>
    </dgm:pt>
    <dgm:pt modelId="{B45BA892-C9C4-4A6D-8758-6888019B04A3}" type="sibTrans" cxnId="{96A378D4-6C86-4CB5-AA4C-8D86DA7FE891}">
      <dgm:prSet/>
      <dgm:spPr/>
      <dgm:t>
        <a:bodyPr/>
        <a:lstStyle/>
        <a:p>
          <a:endParaRPr lang="en-US"/>
        </a:p>
      </dgm:t>
    </dgm:pt>
    <dgm:pt modelId="{B6477347-12C0-48FF-BE92-3A655F40C3B6}">
      <dgm:prSet phldrT="[Text]"/>
      <dgm:spPr>
        <a:xfrm>
          <a:off x="2668"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PermianSlabSerifTypeface" panose="02000000000000000000" pitchFamily="50" charset="0"/>
            <a:ea typeface="+mn-ea"/>
            <a:cs typeface="+mn-cs"/>
          </a:endParaRPr>
        </a:p>
      </dgm:t>
    </dgm:pt>
    <dgm:pt modelId="{97F26C3F-73D7-46EB-BEFB-C665E778322A}" type="parTrans" cxnId="{C7A62F18-8C01-440D-B500-202679533C72}">
      <dgm:prSet/>
      <dgm:spPr/>
      <dgm:t>
        <a:bodyPr/>
        <a:lstStyle/>
        <a:p>
          <a:endParaRPr lang="en-US"/>
        </a:p>
      </dgm:t>
    </dgm:pt>
    <dgm:pt modelId="{2CD76A31-B3A3-4DDD-92AA-5CFFF275E2F6}" type="sibTrans" cxnId="{C7A62F18-8C01-440D-B500-202679533C72}">
      <dgm:prSet/>
      <dgm:spPr/>
      <dgm:t>
        <a:bodyPr/>
        <a:lstStyle/>
        <a:p>
          <a:endParaRPr lang="en-US"/>
        </a:p>
      </dgm:t>
    </dgm:pt>
    <dgm:pt modelId="{E10F4BD9-B357-4B7F-8A2B-DFA79087DADD}">
      <dgm:prSet phldrT="[Text]" custT="1"/>
      <dgm:spPr>
        <a:xfrm>
          <a:off x="2968269"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None/>
          </a:pPr>
          <a:endParaRPr lang="en-US" sz="1400" dirty="0">
            <a:solidFill>
              <a:sysClr val="windowText" lastClr="000000">
                <a:hueOff val="0"/>
                <a:satOff val="0"/>
                <a:lumOff val="0"/>
                <a:alphaOff val="0"/>
              </a:sysClr>
            </a:solidFill>
            <a:latin typeface="PermianSlabSerifTypeface" panose="02000000000000000000" pitchFamily="50" charset="0"/>
            <a:ea typeface="+mn-ea"/>
            <a:cs typeface="+mn-cs"/>
          </a:endParaRPr>
        </a:p>
      </dgm:t>
    </dgm:pt>
    <dgm:pt modelId="{1D38774B-C6E5-4316-82D0-A6CE2EA9AEB4}" type="parTrans" cxnId="{B53A70E2-4E90-4DFC-B109-403962EBD0B4}">
      <dgm:prSet/>
      <dgm:spPr/>
      <dgm:t>
        <a:bodyPr/>
        <a:lstStyle/>
        <a:p>
          <a:endParaRPr lang="en-US"/>
        </a:p>
      </dgm:t>
    </dgm:pt>
    <dgm:pt modelId="{ED418370-90B7-4D8A-B7CD-C01B69BB8E68}" type="sibTrans" cxnId="{B53A70E2-4E90-4DFC-B109-403962EBD0B4}">
      <dgm:prSet/>
      <dgm:spPr/>
      <dgm:t>
        <a:bodyPr/>
        <a:lstStyle/>
        <a:p>
          <a:endParaRPr lang="en-US"/>
        </a:p>
      </dgm:t>
    </dgm:pt>
    <dgm:pt modelId="{D2A6DDC1-9529-446A-9F24-6FC9CBDC236A}">
      <dgm:prSet phldrT="[Text]" custT="1"/>
      <dgm:spPr>
        <a:xfrm>
          <a:off x="2968269"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None/>
          </a:pPr>
          <a:endParaRPr lang="en-US" sz="1400" dirty="0">
            <a:solidFill>
              <a:sysClr val="windowText" lastClr="000000">
                <a:hueOff val="0"/>
                <a:satOff val="0"/>
                <a:lumOff val="0"/>
                <a:alphaOff val="0"/>
              </a:sysClr>
            </a:solidFill>
            <a:latin typeface="PermianSlabSerifTypeface" panose="02000000000000000000" pitchFamily="50" charset="0"/>
            <a:ea typeface="+mn-ea"/>
            <a:cs typeface="+mn-cs"/>
          </a:endParaRPr>
        </a:p>
      </dgm:t>
    </dgm:pt>
    <dgm:pt modelId="{F87F3886-A76F-4604-BBF0-64467F228E63}" type="parTrans" cxnId="{03E8AF4E-E1CF-4587-BA54-AA31A0821773}">
      <dgm:prSet/>
      <dgm:spPr/>
      <dgm:t>
        <a:bodyPr/>
        <a:lstStyle/>
        <a:p>
          <a:endParaRPr lang="en-US"/>
        </a:p>
      </dgm:t>
    </dgm:pt>
    <dgm:pt modelId="{F3A03E2C-EDB7-4D4D-BEB5-0E8109EBE7C2}" type="sibTrans" cxnId="{03E8AF4E-E1CF-4587-BA54-AA31A0821773}">
      <dgm:prSet/>
      <dgm:spPr/>
      <dgm:t>
        <a:bodyPr/>
        <a:lstStyle/>
        <a:p>
          <a:endParaRPr lang="en-US"/>
        </a:p>
      </dgm:t>
    </dgm:pt>
    <dgm:pt modelId="{898B4C6D-F4FF-43E6-A1AA-F244AF510C8F}">
      <dgm:prSet phldrT="[Text]" custT="1"/>
      <dgm:spPr>
        <a:xfrm>
          <a:off x="5933871"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gm:spPr>
      <dgm:t>
        <a:bodyPr/>
        <a:lstStyle/>
        <a:p>
          <a:pPr>
            <a:buNone/>
          </a:pPr>
          <a:endParaRPr lang="en-US" sz="1600" dirty="0">
            <a:solidFill>
              <a:sysClr val="windowText" lastClr="000000">
                <a:hueOff val="0"/>
                <a:satOff val="0"/>
                <a:lumOff val="0"/>
                <a:alphaOff val="0"/>
              </a:sysClr>
            </a:solidFill>
            <a:latin typeface="PermianSlabSerifTypeface" panose="02000000000000000000" pitchFamily="50" charset="0"/>
            <a:ea typeface="+mn-ea"/>
            <a:cs typeface="+mn-cs"/>
          </a:endParaRPr>
        </a:p>
      </dgm:t>
    </dgm:pt>
    <dgm:pt modelId="{6FBCE188-E0B9-4CAB-87AE-EA028BD502AF}" type="parTrans" cxnId="{FB8A37F4-A24D-447C-8EEA-E50351A27C18}">
      <dgm:prSet/>
      <dgm:spPr/>
      <dgm:t>
        <a:bodyPr/>
        <a:lstStyle/>
        <a:p>
          <a:endParaRPr lang="en-US"/>
        </a:p>
      </dgm:t>
    </dgm:pt>
    <dgm:pt modelId="{514F1B5F-C955-44E6-AC58-4D05F4DD21A7}" type="sibTrans" cxnId="{FB8A37F4-A24D-447C-8EEA-E50351A27C18}">
      <dgm:prSet/>
      <dgm:spPr/>
      <dgm:t>
        <a:bodyPr/>
        <a:lstStyle/>
        <a:p>
          <a:endParaRPr lang="en-US"/>
        </a:p>
      </dgm:t>
    </dgm:pt>
    <dgm:pt modelId="{E0476E2E-C616-4869-8910-AFBEA1A9C0A1}" type="pres">
      <dgm:prSet presAssocID="{D8DE685E-9B36-4CED-B25E-48ADB5B29DB5}" presName="Name0" presStyleCnt="0">
        <dgm:presLayoutVars>
          <dgm:dir/>
          <dgm:animLvl val="lvl"/>
          <dgm:resizeHandles val="exact"/>
        </dgm:presLayoutVars>
      </dgm:prSet>
      <dgm:spPr/>
    </dgm:pt>
    <dgm:pt modelId="{FDE1DDAE-3521-4FC5-82EF-848270B907A3}" type="pres">
      <dgm:prSet presAssocID="{CBE26998-27DE-4108-9D03-90B53B61FA57}" presName="composite" presStyleCnt="0"/>
      <dgm:spPr/>
    </dgm:pt>
    <dgm:pt modelId="{5680A90A-21FD-413E-9326-BECBC62535B2}" type="pres">
      <dgm:prSet presAssocID="{CBE26998-27DE-4108-9D03-90B53B61FA57}" presName="parTx" presStyleLbl="alignNode1" presStyleIdx="0" presStyleCnt="3">
        <dgm:presLayoutVars>
          <dgm:chMax val="0"/>
          <dgm:chPref val="0"/>
          <dgm:bulletEnabled val="1"/>
        </dgm:presLayoutVars>
      </dgm:prSet>
      <dgm:spPr>
        <a:prstGeom prst="roundRect">
          <a:avLst/>
        </a:prstGeom>
      </dgm:spPr>
    </dgm:pt>
    <dgm:pt modelId="{FDC8EEC1-B67A-4BBA-8AA4-157F3BECDADD}" type="pres">
      <dgm:prSet presAssocID="{CBE26998-27DE-4108-9D03-90B53B61FA57}" presName="desTx" presStyleLbl="alignAccFollowNode1" presStyleIdx="0" presStyleCnt="3">
        <dgm:presLayoutVars>
          <dgm:bulletEnabled val="1"/>
        </dgm:presLayoutVars>
      </dgm:prSet>
      <dgm:spPr>
        <a:prstGeom prst="round2SameRect">
          <a:avLst/>
        </a:prstGeom>
      </dgm:spPr>
    </dgm:pt>
    <dgm:pt modelId="{93E3A584-88BD-4146-BCBD-8FEB0C0DF23E}" type="pres">
      <dgm:prSet presAssocID="{DA10E3C3-5362-4166-BAF9-32F6905A48E6}" presName="space" presStyleCnt="0"/>
      <dgm:spPr/>
    </dgm:pt>
    <dgm:pt modelId="{2A2187C7-A63F-4655-B879-1EB7C3A8A0E0}" type="pres">
      <dgm:prSet presAssocID="{C18DD179-686E-4342-B062-7908F4408F38}" presName="composite" presStyleCnt="0"/>
      <dgm:spPr/>
    </dgm:pt>
    <dgm:pt modelId="{E0593712-C82E-474A-9BBA-F5C204DBC0D6}" type="pres">
      <dgm:prSet presAssocID="{C18DD179-686E-4342-B062-7908F4408F38}" presName="parTx" presStyleLbl="alignNode1" presStyleIdx="1" presStyleCnt="3">
        <dgm:presLayoutVars>
          <dgm:chMax val="0"/>
          <dgm:chPref val="0"/>
          <dgm:bulletEnabled val="1"/>
        </dgm:presLayoutVars>
      </dgm:prSet>
      <dgm:spPr>
        <a:prstGeom prst="roundRect">
          <a:avLst/>
        </a:prstGeom>
      </dgm:spPr>
    </dgm:pt>
    <dgm:pt modelId="{3CE2FDFA-F765-4537-BB95-0D798C3ACF5B}" type="pres">
      <dgm:prSet presAssocID="{C18DD179-686E-4342-B062-7908F4408F38}" presName="desTx" presStyleLbl="alignAccFollowNode1" presStyleIdx="1" presStyleCnt="3">
        <dgm:presLayoutVars>
          <dgm:bulletEnabled val="1"/>
        </dgm:presLayoutVars>
      </dgm:prSet>
      <dgm:spPr>
        <a:prstGeom prst="round2SameRect">
          <a:avLst/>
        </a:prstGeom>
      </dgm:spPr>
    </dgm:pt>
    <dgm:pt modelId="{1DCE3A21-8FF9-4B8B-A89F-4FA4D005E8BA}" type="pres">
      <dgm:prSet presAssocID="{FC86AA4F-1821-4F39-A13B-8A74F24CE620}" presName="space" presStyleCnt="0"/>
      <dgm:spPr/>
    </dgm:pt>
    <dgm:pt modelId="{C739721A-EA4D-47F9-8D66-D031D1D91746}" type="pres">
      <dgm:prSet presAssocID="{BBCA2833-2C2A-4415-91EB-D4B77C973352}" presName="composite" presStyleCnt="0"/>
      <dgm:spPr/>
    </dgm:pt>
    <dgm:pt modelId="{28F0AC26-53E3-46E4-A130-F4E4E7AFF990}" type="pres">
      <dgm:prSet presAssocID="{BBCA2833-2C2A-4415-91EB-D4B77C973352}" presName="parTx" presStyleLbl="alignNode1" presStyleIdx="2" presStyleCnt="3">
        <dgm:presLayoutVars>
          <dgm:chMax val="0"/>
          <dgm:chPref val="0"/>
          <dgm:bulletEnabled val="1"/>
        </dgm:presLayoutVars>
      </dgm:prSet>
      <dgm:spPr>
        <a:prstGeom prst="roundRect">
          <a:avLst/>
        </a:prstGeom>
      </dgm:spPr>
    </dgm:pt>
    <dgm:pt modelId="{61FFC172-8968-4421-B1C9-FD14B7A1801F}" type="pres">
      <dgm:prSet presAssocID="{BBCA2833-2C2A-4415-91EB-D4B77C973352}" presName="desTx" presStyleLbl="alignAccFollowNode1" presStyleIdx="2" presStyleCnt="3">
        <dgm:presLayoutVars>
          <dgm:bulletEnabled val="1"/>
        </dgm:presLayoutVars>
      </dgm:prSet>
      <dgm:spPr>
        <a:prstGeom prst="round2SameRect">
          <a:avLst/>
        </a:prstGeom>
      </dgm:spPr>
    </dgm:pt>
  </dgm:ptLst>
  <dgm:cxnLst>
    <dgm:cxn modelId="{C7A62F18-8C01-440D-B500-202679533C72}" srcId="{CBE26998-27DE-4108-9D03-90B53B61FA57}" destId="{B6477347-12C0-48FF-BE92-3A655F40C3B6}" srcOrd="5" destOrd="0" parTransId="{97F26C3F-73D7-46EB-BEFB-C665E778322A}" sibTransId="{2CD76A31-B3A3-4DDD-92AA-5CFFF275E2F6}"/>
    <dgm:cxn modelId="{B863F522-9098-4348-BBEA-7A8740086ED6}" srcId="{C18DD179-686E-4342-B062-7908F4408F38}" destId="{243223FE-452E-4086-9106-A1E238659215}" srcOrd="4" destOrd="0" parTransId="{B77AF390-56A2-47FD-A573-8B713745E629}" sibTransId="{4C5F870B-958B-4269-84F4-EF56ECF77417}"/>
    <dgm:cxn modelId="{DCA61826-A09B-4D54-A2EA-82AEE6CCBD21}" type="presOf" srcId="{243223FE-452E-4086-9106-A1E238659215}" destId="{3CE2FDFA-F765-4537-BB95-0D798C3ACF5B}" srcOrd="0" destOrd="4" presId="urn:microsoft.com/office/officeart/2005/8/layout/hList1"/>
    <dgm:cxn modelId="{DE34243F-5DE8-4498-BE79-C330ED364092}" type="presOf" srcId="{898B4C6D-F4FF-43E6-A1AA-F244AF510C8F}" destId="{61FFC172-8968-4421-B1C9-FD14B7A1801F}" srcOrd="0" destOrd="1" presId="urn:microsoft.com/office/officeart/2005/8/layout/hList1"/>
    <dgm:cxn modelId="{21DB7B5D-BA4B-4879-AE0E-1B9C9740A371}" type="presOf" srcId="{8711B7BC-7CE8-4D0D-928C-4B0E944BCB32}" destId="{FDC8EEC1-B67A-4BBA-8AA4-157F3BECDADD}" srcOrd="0" destOrd="3" presId="urn:microsoft.com/office/officeart/2005/8/layout/hList1"/>
    <dgm:cxn modelId="{0D1ADD5E-7412-4C3E-997D-F2581FC85420}" type="presOf" srcId="{CBE26998-27DE-4108-9D03-90B53B61FA57}" destId="{5680A90A-21FD-413E-9326-BECBC62535B2}" srcOrd="0" destOrd="0" presId="urn:microsoft.com/office/officeart/2005/8/layout/hList1"/>
    <dgm:cxn modelId="{680F0F61-6CCF-4E39-9A5B-CA7D4EAEF753}" srcId="{BBCA2833-2C2A-4415-91EB-D4B77C973352}" destId="{BABF52D8-58BB-436D-ACEA-8DA8EFF28652}" srcOrd="2" destOrd="0" parTransId="{7CAEFEBB-B14D-4EA2-A285-0F801F9665D7}" sibTransId="{22A6396A-D5F0-4970-8339-A6362BD7C7BA}"/>
    <dgm:cxn modelId="{8C171A49-ED78-4D14-B1FC-E442DCD636BD}" type="presOf" srcId="{BABF52D8-58BB-436D-ACEA-8DA8EFF28652}" destId="{61FFC172-8968-4421-B1C9-FD14B7A1801F}" srcOrd="0" destOrd="2" presId="urn:microsoft.com/office/officeart/2005/8/layout/hList1"/>
    <dgm:cxn modelId="{03E8AF4E-E1CF-4587-BA54-AA31A0821773}" srcId="{C18DD179-686E-4342-B062-7908F4408F38}" destId="{D2A6DDC1-9529-446A-9F24-6FC9CBDC236A}" srcOrd="3" destOrd="0" parTransId="{F87F3886-A76F-4604-BBF0-64467F228E63}" sibTransId="{F3A03E2C-EDB7-4D4D-BEB5-0E8109EBE7C2}"/>
    <dgm:cxn modelId="{A51B1B6F-60AD-4783-B373-2DD7226EDC68}" srcId="{D8DE685E-9B36-4CED-B25E-48ADB5B29DB5}" destId="{CBE26998-27DE-4108-9D03-90B53B61FA57}" srcOrd="0" destOrd="0" parTransId="{7CBCB67D-F6EF-41A0-9F61-EE5BD2597315}" sibTransId="{DA10E3C3-5362-4166-BAF9-32F6905A48E6}"/>
    <dgm:cxn modelId="{307F267F-3BAE-4E10-B8F3-CB576FE7A42E}" type="presOf" srcId="{B6477347-12C0-48FF-BE92-3A655F40C3B6}" destId="{FDC8EEC1-B67A-4BBA-8AA4-157F3BECDADD}" srcOrd="0" destOrd="5" presId="urn:microsoft.com/office/officeart/2005/8/layout/hList1"/>
    <dgm:cxn modelId="{4589CA83-0725-429D-818A-819B986FABE7}" type="presOf" srcId="{E5B72D80-B06D-46BC-A36D-882BE37B0937}" destId="{FDC8EEC1-B67A-4BBA-8AA4-157F3BECDADD}" srcOrd="0" destOrd="6" presId="urn:microsoft.com/office/officeart/2005/8/layout/hList1"/>
    <dgm:cxn modelId="{990A478A-620F-4F59-9997-089213C0EB3E}" type="presOf" srcId="{BBCA2833-2C2A-4415-91EB-D4B77C973352}" destId="{28F0AC26-53E3-46E4-A130-F4E4E7AFF990}" srcOrd="0" destOrd="0" presId="urn:microsoft.com/office/officeart/2005/8/layout/hList1"/>
    <dgm:cxn modelId="{BE642B8E-A92D-4BBB-A0CC-07F8788ED5B3}" srcId="{CBE26998-27DE-4108-9D03-90B53B61FA57}" destId="{6559B06C-9392-4C77-915E-83FDA00FB104}" srcOrd="1" destOrd="0" parTransId="{CD6EFF2B-A5F7-4ECE-85DA-4701F55F07C8}" sibTransId="{65633C47-4AE1-46F8-9AFC-4B0036A7D7B4}"/>
    <dgm:cxn modelId="{ECAAAA96-DA4F-405F-BEAC-585D667135C4}" type="presOf" srcId="{6559B06C-9392-4C77-915E-83FDA00FB104}" destId="{FDC8EEC1-B67A-4BBA-8AA4-157F3BECDADD}" srcOrd="0" destOrd="1" presId="urn:microsoft.com/office/officeart/2005/8/layout/hList1"/>
    <dgm:cxn modelId="{B3D24C9C-FC2B-452B-BD8B-DC7F305F8881}" srcId="{C18DD179-686E-4342-B062-7908F4408F38}" destId="{A0C92428-88E4-4935-A90E-3D26A9F81EBA}" srcOrd="0" destOrd="0" parTransId="{8047CCCA-0D98-4467-874A-D79A9CB7F2E5}" sibTransId="{11554445-2974-4B39-94D0-7E8A2BDA9CBD}"/>
    <dgm:cxn modelId="{93F006A1-8AF2-4AFF-9B7B-C762D80E5B8E}" type="presOf" srcId="{C18DD179-686E-4342-B062-7908F4408F38}" destId="{E0593712-C82E-474A-9BBA-F5C204DBC0D6}" srcOrd="0" destOrd="0" presId="urn:microsoft.com/office/officeart/2005/8/layout/hList1"/>
    <dgm:cxn modelId="{1BC59EB3-2851-4162-88E4-CE87801D7D5F}" srcId="{C18DD179-686E-4342-B062-7908F4408F38}" destId="{986516C0-1865-40F6-BBE1-04FA3A186F14}" srcOrd="2" destOrd="0" parTransId="{DA116B31-4B91-4DD4-888D-B7A91ADD373B}" sibTransId="{96A0487B-5D89-4325-96EF-88A56EF4F479}"/>
    <dgm:cxn modelId="{1966F5B3-384F-4C9C-BBF4-F10B2274E045}" srcId="{D8DE685E-9B36-4CED-B25E-48ADB5B29DB5}" destId="{C18DD179-686E-4342-B062-7908F4408F38}" srcOrd="1" destOrd="0" parTransId="{C8BBFE7D-2103-4347-AD4E-707A53142DF5}" sibTransId="{FC86AA4F-1821-4F39-A13B-8A74F24CE620}"/>
    <dgm:cxn modelId="{515A8FBA-4040-4768-9675-67ACFFB0EE79}" type="presOf" srcId="{3473360E-7CBE-4E90-ABC9-BC48B2BE0404}" destId="{FDC8EEC1-B67A-4BBA-8AA4-157F3BECDADD}" srcOrd="0" destOrd="2" presId="urn:microsoft.com/office/officeart/2005/8/layout/hList1"/>
    <dgm:cxn modelId="{9CA494BA-B109-4E6B-AE46-C690F2CB08D5}" type="presOf" srcId="{A0C92428-88E4-4935-A90E-3D26A9F81EBA}" destId="{3CE2FDFA-F765-4537-BB95-0D798C3ACF5B}" srcOrd="0" destOrd="0" presId="urn:microsoft.com/office/officeart/2005/8/layout/hList1"/>
    <dgm:cxn modelId="{8ED0DBBA-65E6-48E3-B6B2-EAF0191C9DBA}" type="presOf" srcId="{D2A6DDC1-9529-446A-9F24-6FC9CBDC236A}" destId="{3CE2FDFA-F765-4537-BB95-0D798C3ACF5B}" srcOrd="0" destOrd="3" presId="urn:microsoft.com/office/officeart/2005/8/layout/hList1"/>
    <dgm:cxn modelId="{862BDCBA-86A1-4F0E-B8DB-C2C687E05C99}" srcId="{CBE26998-27DE-4108-9D03-90B53B61FA57}" destId="{E5B72D80-B06D-46BC-A36D-882BE37B0937}" srcOrd="6" destOrd="0" parTransId="{387181DE-69B3-44CF-B3EB-8FCFC9670E93}" sibTransId="{4D96ABA8-E24B-4A3A-B5EE-9F34CDE9F981}"/>
    <dgm:cxn modelId="{76B781BE-8B89-4953-B068-E84E995C6FDE}" type="presOf" srcId="{15F7CE2A-923A-43AD-A775-14CE33AA9624}" destId="{FDC8EEC1-B67A-4BBA-8AA4-157F3BECDADD}" srcOrd="0" destOrd="0" presId="urn:microsoft.com/office/officeart/2005/8/layout/hList1"/>
    <dgm:cxn modelId="{C6D543C0-9CE1-45A6-BD43-F5F01579F95D}" type="presOf" srcId="{A6CBC9FC-63DA-4800-A537-750115B68E3D}" destId="{FDC8EEC1-B67A-4BBA-8AA4-157F3BECDADD}" srcOrd="0" destOrd="4" presId="urn:microsoft.com/office/officeart/2005/8/layout/hList1"/>
    <dgm:cxn modelId="{EAD4FEC3-8572-451D-8866-AE1960BFB32F}" srcId="{BBCA2833-2C2A-4415-91EB-D4B77C973352}" destId="{E24374A0-06A5-4566-A46B-250215C3946C}" srcOrd="0" destOrd="0" parTransId="{A052B053-1690-4EA8-B828-1F6AF16B449C}" sibTransId="{8E9C3C93-9046-4CE2-BF3A-34E30CBBEC01}"/>
    <dgm:cxn modelId="{2F5D31C8-CFCC-4B50-B1DC-2E13CDFA5D6D}" srcId="{D8DE685E-9B36-4CED-B25E-48ADB5B29DB5}" destId="{BBCA2833-2C2A-4415-91EB-D4B77C973352}" srcOrd="2" destOrd="0" parTransId="{5348F1AC-8FFF-455F-A886-7FBEDC129D7F}" sibTransId="{510A59D1-3254-4009-A3F8-BF43A2E800A6}"/>
    <dgm:cxn modelId="{B139B0CB-0870-4E26-A098-5C028891825C}" type="presOf" srcId="{E10F4BD9-B357-4B7F-8A2B-DFA79087DADD}" destId="{3CE2FDFA-F765-4537-BB95-0D798C3ACF5B}" srcOrd="0" destOrd="1" presId="urn:microsoft.com/office/officeart/2005/8/layout/hList1"/>
    <dgm:cxn modelId="{AF0DF4CC-DB53-418B-8ECF-5B25BD245012}" srcId="{CBE26998-27DE-4108-9D03-90B53B61FA57}" destId="{15F7CE2A-923A-43AD-A775-14CE33AA9624}" srcOrd="0" destOrd="0" parTransId="{B9E5AFD8-9DCD-4F0B-8A11-935F7DAF7C7A}" sibTransId="{3CB35D95-FEB2-4C4E-BC73-155C64D12E15}"/>
    <dgm:cxn modelId="{96A378D4-6C86-4CB5-AA4C-8D86DA7FE891}" srcId="{CBE26998-27DE-4108-9D03-90B53B61FA57}" destId="{8711B7BC-7CE8-4D0D-928C-4B0E944BCB32}" srcOrd="3" destOrd="0" parTransId="{408A4550-D736-43A1-8494-8BE2A799C056}" sibTransId="{B45BA892-C9C4-4A6D-8758-6888019B04A3}"/>
    <dgm:cxn modelId="{B53A70E2-4E90-4DFC-B109-403962EBD0B4}" srcId="{C18DD179-686E-4342-B062-7908F4408F38}" destId="{E10F4BD9-B357-4B7F-8A2B-DFA79087DADD}" srcOrd="1" destOrd="0" parTransId="{1D38774B-C6E5-4316-82D0-A6CE2EA9AEB4}" sibTransId="{ED418370-90B7-4D8A-B7CD-C01B69BB8E68}"/>
    <dgm:cxn modelId="{2D6A66E5-218E-450D-A1DD-5DEA59770C6F}" type="presOf" srcId="{E24374A0-06A5-4566-A46B-250215C3946C}" destId="{61FFC172-8968-4421-B1C9-FD14B7A1801F}" srcOrd="0" destOrd="0" presId="urn:microsoft.com/office/officeart/2005/8/layout/hList1"/>
    <dgm:cxn modelId="{DD743AE9-9BE2-425C-9D23-93705FC0523C}" srcId="{CBE26998-27DE-4108-9D03-90B53B61FA57}" destId="{A6CBC9FC-63DA-4800-A537-750115B68E3D}" srcOrd="4" destOrd="0" parTransId="{9AF12336-668B-482B-A84A-68AF99295055}" sibTransId="{1A9AEA57-6CE5-42C2-8D5D-3C233F2ECB9F}"/>
    <dgm:cxn modelId="{0A240DEA-28F3-489B-86C2-9478BB52FC83}" type="presOf" srcId="{986516C0-1865-40F6-BBE1-04FA3A186F14}" destId="{3CE2FDFA-F765-4537-BB95-0D798C3ACF5B}" srcOrd="0" destOrd="2" presId="urn:microsoft.com/office/officeart/2005/8/layout/hList1"/>
    <dgm:cxn modelId="{FB8A37F4-A24D-447C-8EEA-E50351A27C18}" srcId="{BBCA2833-2C2A-4415-91EB-D4B77C973352}" destId="{898B4C6D-F4FF-43E6-A1AA-F244AF510C8F}" srcOrd="1" destOrd="0" parTransId="{6FBCE188-E0B9-4CAB-87AE-EA028BD502AF}" sibTransId="{514F1B5F-C955-44E6-AC58-4D05F4DD21A7}"/>
    <dgm:cxn modelId="{C9F2D8F7-7E63-4F69-BF3B-1425502550E8}" srcId="{CBE26998-27DE-4108-9D03-90B53B61FA57}" destId="{3473360E-7CBE-4E90-ABC9-BC48B2BE0404}" srcOrd="2" destOrd="0" parTransId="{EC1B25C9-56EE-4120-98BA-9F759E94C20C}" sibTransId="{CB1042A5-B589-44BA-9997-1B0A2843C700}"/>
    <dgm:cxn modelId="{ACFD27FE-D8DF-4769-B62B-22806DAE57FF}" type="presOf" srcId="{D8DE685E-9B36-4CED-B25E-48ADB5B29DB5}" destId="{E0476E2E-C616-4869-8910-AFBEA1A9C0A1}" srcOrd="0" destOrd="0" presId="urn:microsoft.com/office/officeart/2005/8/layout/hList1"/>
    <dgm:cxn modelId="{DB5D3187-493F-4F64-991D-C518EC578E97}" type="presParOf" srcId="{E0476E2E-C616-4869-8910-AFBEA1A9C0A1}" destId="{FDE1DDAE-3521-4FC5-82EF-848270B907A3}" srcOrd="0" destOrd="0" presId="urn:microsoft.com/office/officeart/2005/8/layout/hList1"/>
    <dgm:cxn modelId="{941D88DD-1266-43EE-B45A-8A3EB686B6CF}" type="presParOf" srcId="{FDE1DDAE-3521-4FC5-82EF-848270B907A3}" destId="{5680A90A-21FD-413E-9326-BECBC62535B2}" srcOrd="0" destOrd="0" presId="urn:microsoft.com/office/officeart/2005/8/layout/hList1"/>
    <dgm:cxn modelId="{C425BA53-F591-432F-B84D-FE454E0AD8A7}" type="presParOf" srcId="{FDE1DDAE-3521-4FC5-82EF-848270B907A3}" destId="{FDC8EEC1-B67A-4BBA-8AA4-157F3BECDADD}" srcOrd="1" destOrd="0" presId="urn:microsoft.com/office/officeart/2005/8/layout/hList1"/>
    <dgm:cxn modelId="{FA995C1B-A569-4CBC-B8D5-B73CC0531C7F}" type="presParOf" srcId="{E0476E2E-C616-4869-8910-AFBEA1A9C0A1}" destId="{93E3A584-88BD-4146-BCBD-8FEB0C0DF23E}" srcOrd="1" destOrd="0" presId="urn:microsoft.com/office/officeart/2005/8/layout/hList1"/>
    <dgm:cxn modelId="{4C853767-90DE-48A7-A3DD-50BD0FAFF531}" type="presParOf" srcId="{E0476E2E-C616-4869-8910-AFBEA1A9C0A1}" destId="{2A2187C7-A63F-4655-B879-1EB7C3A8A0E0}" srcOrd="2" destOrd="0" presId="urn:microsoft.com/office/officeart/2005/8/layout/hList1"/>
    <dgm:cxn modelId="{426B8349-E5D2-4248-823F-B15D9DAEF23F}" type="presParOf" srcId="{2A2187C7-A63F-4655-B879-1EB7C3A8A0E0}" destId="{E0593712-C82E-474A-9BBA-F5C204DBC0D6}" srcOrd="0" destOrd="0" presId="urn:microsoft.com/office/officeart/2005/8/layout/hList1"/>
    <dgm:cxn modelId="{D52DE9AE-9118-45B6-B162-93325B1B3398}" type="presParOf" srcId="{2A2187C7-A63F-4655-B879-1EB7C3A8A0E0}" destId="{3CE2FDFA-F765-4537-BB95-0D798C3ACF5B}" srcOrd="1" destOrd="0" presId="urn:microsoft.com/office/officeart/2005/8/layout/hList1"/>
    <dgm:cxn modelId="{F1F9E793-3F99-43D0-918B-D1F3F9BD74A0}" type="presParOf" srcId="{E0476E2E-C616-4869-8910-AFBEA1A9C0A1}" destId="{1DCE3A21-8FF9-4B8B-A89F-4FA4D005E8BA}" srcOrd="3" destOrd="0" presId="urn:microsoft.com/office/officeart/2005/8/layout/hList1"/>
    <dgm:cxn modelId="{06BA35FC-B1BD-4C28-BB78-C4742EE69EDB}" type="presParOf" srcId="{E0476E2E-C616-4869-8910-AFBEA1A9C0A1}" destId="{C739721A-EA4D-47F9-8D66-D031D1D91746}" srcOrd="4" destOrd="0" presId="urn:microsoft.com/office/officeart/2005/8/layout/hList1"/>
    <dgm:cxn modelId="{C6E101D9-3FD1-42E0-82AD-2C07DC7AD334}" type="presParOf" srcId="{C739721A-EA4D-47F9-8D66-D031D1D91746}" destId="{28F0AC26-53E3-46E4-A130-F4E4E7AFF990}" srcOrd="0" destOrd="0" presId="urn:microsoft.com/office/officeart/2005/8/layout/hList1"/>
    <dgm:cxn modelId="{A69C1278-02BD-429A-8860-081F6622833B}" type="presParOf" srcId="{C739721A-EA4D-47F9-8D66-D031D1D91746}" destId="{61FFC172-8968-4421-B1C9-FD14B7A180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4E77C-7752-4192-ABDE-74AD603F3E5A}">
      <dsp:nvSpPr>
        <dsp:cNvPr id="0" name=""/>
        <dsp:cNvSpPr/>
      </dsp:nvSpPr>
      <dsp:spPr>
        <a:xfrm rot="5400000">
          <a:off x="5276711" y="-2050648"/>
          <a:ext cx="1058181" cy="54642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PermianSlabSerifTypeface" panose="02000000000000000000" pitchFamily="50" charset="0"/>
            </a:rPr>
            <a:t>Registers apprentices in RAPIDS 2.0</a:t>
          </a:r>
        </a:p>
        <a:p>
          <a:pPr marL="228600" lvl="1" indent="-228600" algn="l" defTabSz="1022350">
            <a:lnSpc>
              <a:spcPct val="90000"/>
            </a:lnSpc>
            <a:spcBef>
              <a:spcPct val="0"/>
            </a:spcBef>
            <a:spcAft>
              <a:spcPct val="15000"/>
            </a:spcAft>
            <a:buChar char="•"/>
          </a:pPr>
          <a:r>
            <a:rPr lang="en-US" sz="2300" kern="1200" dirty="0">
              <a:latin typeface="PermianSlabSerifTypeface" panose="02000000000000000000" pitchFamily="50" charset="0"/>
            </a:rPr>
            <a:t>Documents OJL &amp; RTI hours</a:t>
          </a:r>
        </a:p>
      </dsp:txBody>
      <dsp:txXfrm rot="-5400000">
        <a:off x="3073660" y="204059"/>
        <a:ext cx="5412628" cy="954869"/>
      </dsp:txXfrm>
    </dsp:sp>
    <dsp:sp modelId="{49F48579-A59F-4D35-A80C-A681E05F14BE}">
      <dsp:nvSpPr>
        <dsp:cNvPr id="0" name=""/>
        <dsp:cNvSpPr/>
      </dsp:nvSpPr>
      <dsp:spPr>
        <a:xfrm>
          <a:off x="15955" y="0"/>
          <a:ext cx="3073659" cy="13227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PermianSlabSerifTypeface" panose="02000000000000000000" pitchFamily="50" charset="0"/>
            </a:rPr>
            <a:t>Sponsor</a:t>
          </a:r>
        </a:p>
      </dsp:txBody>
      <dsp:txXfrm>
        <a:off x="80525" y="64570"/>
        <a:ext cx="2944519" cy="1193586"/>
      </dsp:txXfrm>
    </dsp:sp>
    <dsp:sp modelId="{9CDB8ABB-891A-4AEF-97E3-0019D5D73A4C}">
      <dsp:nvSpPr>
        <dsp:cNvPr id="0" name=""/>
        <dsp:cNvSpPr/>
      </dsp:nvSpPr>
      <dsp:spPr>
        <a:xfrm rot="5400000">
          <a:off x="5191030" y="-679912"/>
          <a:ext cx="1229542" cy="54642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PermianSlabSerifTypeface" panose="02000000000000000000" pitchFamily="50" charset="0"/>
            </a:rPr>
            <a:t>Hires apprentices</a:t>
          </a:r>
        </a:p>
        <a:p>
          <a:pPr marL="114300" lvl="1" indent="-114300" algn="l" defTabSz="622300">
            <a:lnSpc>
              <a:spcPct val="90000"/>
            </a:lnSpc>
            <a:spcBef>
              <a:spcPct val="0"/>
            </a:spcBef>
            <a:spcAft>
              <a:spcPct val="15000"/>
            </a:spcAft>
            <a:buChar char="•"/>
          </a:pPr>
          <a:r>
            <a:rPr lang="en-US" sz="1400" kern="1200" dirty="0">
              <a:latin typeface="PermianSlabSerifTypeface" panose="02000000000000000000" pitchFamily="50" charset="0"/>
            </a:rPr>
            <a:t>Pays apprentices according to a structured wage progressions scale</a:t>
          </a:r>
        </a:p>
        <a:p>
          <a:pPr marL="114300" lvl="1" indent="-114300" algn="l" defTabSz="622300">
            <a:lnSpc>
              <a:spcPct val="90000"/>
            </a:lnSpc>
            <a:spcBef>
              <a:spcPct val="0"/>
            </a:spcBef>
            <a:spcAft>
              <a:spcPct val="15000"/>
            </a:spcAft>
            <a:buChar char="•"/>
          </a:pPr>
          <a:r>
            <a:rPr lang="en-US" sz="1400" kern="1200" dirty="0">
              <a:latin typeface="PermianSlabSerifTypeface" panose="02000000000000000000" pitchFamily="50" charset="0"/>
            </a:rPr>
            <a:t>Provides required OJL</a:t>
          </a:r>
        </a:p>
        <a:p>
          <a:pPr marL="114300" lvl="1" indent="-114300" algn="l" defTabSz="622300">
            <a:lnSpc>
              <a:spcPct val="90000"/>
            </a:lnSpc>
            <a:spcBef>
              <a:spcPct val="0"/>
            </a:spcBef>
            <a:spcAft>
              <a:spcPct val="15000"/>
            </a:spcAft>
            <a:buChar char="•"/>
          </a:pPr>
          <a:r>
            <a:rPr lang="en-US" sz="1400" kern="1200" dirty="0">
              <a:latin typeface="PermianSlabSerifTypeface" panose="02000000000000000000" pitchFamily="50" charset="0"/>
            </a:rPr>
            <a:t>Assumes cost of training</a:t>
          </a:r>
        </a:p>
      </dsp:txBody>
      <dsp:txXfrm rot="-5400000">
        <a:off x="3073660" y="1497479"/>
        <a:ext cx="5404263" cy="1109500"/>
      </dsp:txXfrm>
    </dsp:sp>
    <dsp:sp modelId="{14764F55-C3A5-4602-B5AB-743502B87A19}">
      <dsp:nvSpPr>
        <dsp:cNvPr id="0" name=""/>
        <dsp:cNvSpPr/>
      </dsp:nvSpPr>
      <dsp:spPr>
        <a:xfrm>
          <a:off x="0" y="1390866"/>
          <a:ext cx="3073659" cy="13227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PermianSlabSerifTypeface" panose="02000000000000000000" pitchFamily="50" charset="0"/>
            </a:rPr>
            <a:t>Employer</a:t>
          </a:r>
        </a:p>
      </dsp:txBody>
      <dsp:txXfrm>
        <a:off x="64570" y="1455436"/>
        <a:ext cx="2944519" cy="1193586"/>
      </dsp:txXfrm>
    </dsp:sp>
    <dsp:sp modelId="{6564C925-B9BE-49B1-83EE-937AEDA67C0E}">
      <dsp:nvSpPr>
        <dsp:cNvPr id="0" name=""/>
        <dsp:cNvSpPr/>
      </dsp:nvSpPr>
      <dsp:spPr>
        <a:xfrm rot="5400000">
          <a:off x="5276711" y="692548"/>
          <a:ext cx="1058181" cy="54642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PermianSlabSerifTypeface" panose="02000000000000000000" pitchFamily="50" charset="0"/>
            </a:rPr>
            <a:t>Provides required RTI</a:t>
          </a:r>
        </a:p>
      </dsp:txBody>
      <dsp:txXfrm rot="-5400000">
        <a:off x="3073660" y="2947255"/>
        <a:ext cx="5412628" cy="954869"/>
      </dsp:txXfrm>
    </dsp:sp>
    <dsp:sp modelId="{566AA3F7-8ECC-4C68-95D1-3EB41B6C7B06}">
      <dsp:nvSpPr>
        <dsp:cNvPr id="0" name=""/>
        <dsp:cNvSpPr/>
      </dsp:nvSpPr>
      <dsp:spPr>
        <a:xfrm>
          <a:off x="0" y="2779729"/>
          <a:ext cx="3073659" cy="13227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PermianSlabSerifTypeface" panose="02000000000000000000" pitchFamily="50" charset="0"/>
            </a:rPr>
            <a:t>Training Provider</a:t>
          </a:r>
        </a:p>
      </dsp:txBody>
      <dsp:txXfrm>
        <a:off x="64570" y="2844299"/>
        <a:ext cx="2944519" cy="1193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4E77C-7752-4192-ABDE-74AD603F3E5A}">
      <dsp:nvSpPr>
        <dsp:cNvPr id="0" name=""/>
        <dsp:cNvSpPr/>
      </dsp:nvSpPr>
      <dsp:spPr>
        <a:xfrm rot="5400000">
          <a:off x="5282322" y="-2094367"/>
          <a:ext cx="1046957" cy="5464284"/>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PermianSlabSerifTypeface" panose="02000000000000000000" pitchFamily="50" charset="0"/>
              <a:ea typeface="+mn-ea"/>
              <a:cs typeface="+mn-cs"/>
            </a:rPr>
            <a:t>Grant funds provided for each workforce area. This funding stream does not require WIOA eligibility for apprentices.  Amount is $593.75 per apprentice. Check with local workforce area for availability</a:t>
          </a:r>
        </a:p>
      </dsp:txBody>
      <dsp:txXfrm rot="-5400000">
        <a:off x="3073659" y="165404"/>
        <a:ext cx="5413176" cy="944741"/>
      </dsp:txXfrm>
    </dsp:sp>
    <dsp:sp modelId="{49F48579-A59F-4D35-A80C-A681E05F14BE}">
      <dsp:nvSpPr>
        <dsp:cNvPr id="0" name=""/>
        <dsp:cNvSpPr/>
      </dsp:nvSpPr>
      <dsp:spPr>
        <a:xfrm>
          <a:off x="15955" y="0"/>
          <a:ext cx="3073659" cy="1308697"/>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PermianSlabSerifTypeface" panose="02000000000000000000" pitchFamily="50" charset="0"/>
              <a:ea typeface="+mn-ea"/>
              <a:cs typeface="+mn-cs"/>
            </a:rPr>
            <a:t>Apprenticeship State Expansion Grant (ASE)</a:t>
          </a:r>
        </a:p>
      </dsp:txBody>
      <dsp:txXfrm>
        <a:off x="79840" y="63885"/>
        <a:ext cx="2945889" cy="1180927"/>
      </dsp:txXfrm>
    </dsp:sp>
    <dsp:sp modelId="{9CDB8ABB-891A-4AEF-97E3-0019D5D73A4C}">
      <dsp:nvSpPr>
        <dsp:cNvPr id="0" name=""/>
        <dsp:cNvSpPr/>
      </dsp:nvSpPr>
      <dsp:spPr>
        <a:xfrm rot="5400000">
          <a:off x="5122043" y="-677243"/>
          <a:ext cx="1356176" cy="5458947"/>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PermianSlabSerifTypeface" panose="02000000000000000000" pitchFamily="50" charset="0"/>
              <a:ea typeface="+mn-ea"/>
              <a:cs typeface="+mn-cs"/>
            </a:rPr>
            <a:t>IWT Grant funds can be allocated by the local board to support apprenticeships. The local board determines parameters, and limits. If using this funding stream, IWT guidelines apply. For example, at least 50% of the cohort must be incumbent workers with more than six months employment with the apprenticeship employer.</a:t>
          </a:r>
        </a:p>
      </dsp:txBody>
      <dsp:txXfrm rot="-5400000">
        <a:off x="3070658" y="1440345"/>
        <a:ext cx="5392744" cy="1223770"/>
      </dsp:txXfrm>
    </dsp:sp>
    <dsp:sp modelId="{14764F55-C3A5-4602-B5AB-743502B87A19}">
      <dsp:nvSpPr>
        <dsp:cNvPr id="0" name=""/>
        <dsp:cNvSpPr/>
      </dsp:nvSpPr>
      <dsp:spPr>
        <a:xfrm>
          <a:off x="0" y="1397881"/>
          <a:ext cx="3070658" cy="1308697"/>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PermianSlabSerifTypeface" panose="02000000000000000000" pitchFamily="50" charset="0"/>
              <a:ea typeface="+mn-ea"/>
              <a:cs typeface="+mn-cs"/>
            </a:rPr>
            <a:t>Incumbent Worker Training Grant</a:t>
          </a:r>
        </a:p>
      </dsp:txBody>
      <dsp:txXfrm>
        <a:off x="63885" y="1461766"/>
        <a:ext cx="2942888" cy="1180927"/>
      </dsp:txXfrm>
    </dsp:sp>
    <dsp:sp modelId="{6564C925-B9BE-49B1-83EE-937AEDA67C0E}">
      <dsp:nvSpPr>
        <dsp:cNvPr id="0" name=""/>
        <dsp:cNvSpPr/>
      </dsp:nvSpPr>
      <dsp:spPr>
        <a:xfrm rot="5400000">
          <a:off x="5229990" y="713667"/>
          <a:ext cx="1151622" cy="5464284"/>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PermianSlabSerifTypeface" panose="02000000000000000000" pitchFamily="50" charset="0"/>
              <a:ea typeface="+mn-ea"/>
              <a:cs typeface="+mn-cs"/>
            </a:rPr>
            <a:t>The local workforce board may apply for and receive additional grants to support apprenticeship training. The local board determines parameters limits.</a:t>
          </a:r>
        </a:p>
      </dsp:txBody>
      <dsp:txXfrm rot="-5400000">
        <a:off x="3073659" y="2926216"/>
        <a:ext cx="5408066" cy="1039186"/>
      </dsp:txXfrm>
    </dsp:sp>
    <dsp:sp modelId="{566AA3F7-8ECC-4C68-95D1-3EB41B6C7B06}">
      <dsp:nvSpPr>
        <dsp:cNvPr id="0" name=""/>
        <dsp:cNvSpPr/>
      </dsp:nvSpPr>
      <dsp:spPr>
        <a:xfrm>
          <a:off x="0" y="2795753"/>
          <a:ext cx="3073659" cy="1308697"/>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PermianSlabSerifTypeface" panose="02000000000000000000" pitchFamily="50" charset="0"/>
              <a:ea typeface="+mn-ea"/>
              <a:cs typeface="+mn-cs"/>
            </a:rPr>
            <a:t>Other Grants</a:t>
          </a:r>
        </a:p>
      </dsp:txBody>
      <dsp:txXfrm>
        <a:off x="63885" y="2859638"/>
        <a:ext cx="2945889" cy="1180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0A90A-21FD-413E-9326-BECBC62535B2}">
      <dsp:nvSpPr>
        <dsp:cNvPr id="0" name=""/>
        <dsp:cNvSpPr/>
      </dsp:nvSpPr>
      <dsp:spPr>
        <a:xfrm>
          <a:off x="2668" y="9303"/>
          <a:ext cx="2601404" cy="660093"/>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PermianSlabSerifTypeface" panose="02000000000000000000" pitchFamily="50" charset="0"/>
              <a:ea typeface="+mn-ea"/>
              <a:cs typeface="+mn-cs"/>
            </a:rPr>
            <a:t>Documents Needed from Employer</a:t>
          </a:r>
        </a:p>
      </dsp:txBody>
      <dsp:txXfrm>
        <a:off x="34891" y="41526"/>
        <a:ext cx="2536958" cy="595647"/>
      </dsp:txXfrm>
    </dsp:sp>
    <dsp:sp modelId="{FDC8EEC1-B67A-4BBA-8AA4-157F3BECDADD}">
      <dsp:nvSpPr>
        <dsp:cNvPr id="0" name=""/>
        <dsp:cNvSpPr/>
      </dsp:nvSpPr>
      <dsp:spPr>
        <a:xfrm>
          <a:off x="2668"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PermianSlabSerifTypeface" panose="02000000000000000000" pitchFamily="50" charset="0"/>
              <a:ea typeface="+mn-ea"/>
              <a:cs typeface="+mn-cs"/>
            </a:rPr>
            <a:t>Completed and Signed Employer Application</a:t>
          </a:r>
        </a:p>
        <a:p>
          <a:pPr marL="171450" lvl="1" indent="-171450" algn="l" defTabSz="711200">
            <a:lnSpc>
              <a:spcPct val="90000"/>
            </a:lnSpc>
            <a:spcBef>
              <a:spcPct val="0"/>
            </a:spcBef>
            <a:spcAft>
              <a:spcPct val="15000"/>
            </a:spcAft>
            <a:buNone/>
          </a:pPr>
          <a:endParaRPr lang="en-US" sz="1600" kern="1200" dirty="0">
            <a:solidFill>
              <a:sysClr val="windowText" lastClr="000000">
                <a:hueOff val="0"/>
                <a:satOff val="0"/>
                <a:lumOff val="0"/>
                <a:alphaOff val="0"/>
              </a:sysClr>
            </a:solidFill>
            <a:latin typeface="PermianSlabSerifTypeface" panose="02000000000000000000" pitchFamily="50" charset="0"/>
            <a:ea typeface="+mn-ea"/>
            <a:cs typeface="+mn-cs"/>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PermianSlabSerifTypeface" panose="02000000000000000000" pitchFamily="50" charset="0"/>
              <a:ea typeface="+mn-ea"/>
              <a:cs typeface="+mn-cs"/>
            </a:rPr>
            <a:t>W-9 (For Accounting)</a:t>
          </a:r>
        </a:p>
        <a:p>
          <a:pPr marL="171450" lvl="1" indent="-171450" algn="l" defTabSz="711200">
            <a:lnSpc>
              <a:spcPct val="90000"/>
            </a:lnSpc>
            <a:spcBef>
              <a:spcPct val="0"/>
            </a:spcBef>
            <a:spcAft>
              <a:spcPct val="15000"/>
            </a:spcAft>
            <a:buNone/>
          </a:pPr>
          <a:endParaRPr lang="en-US" sz="1600" kern="1200" dirty="0">
            <a:solidFill>
              <a:sysClr val="windowText" lastClr="000000">
                <a:hueOff val="0"/>
                <a:satOff val="0"/>
                <a:lumOff val="0"/>
                <a:alphaOff val="0"/>
              </a:sysClr>
            </a:solidFill>
            <a:latin typeface="PermianSlabSerifTypeface" panose="02000000000000000000" pitchFamily="50" charset="0"/>
            <a:ea typeface="+mn-ea"/>
            <a:cs typeface="+mn-cs"/>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PermianSlabSerifTypeface" panose="02000000000000000000" pitchFamily="50" charset="0"/>
              <a:ea typeface="+mn-ea"/>
              <a:cs typeface="+mn-cs"/>
            </a:rPr>
            <a:t>Completed and Signed Employee applications</a:t>
          </a:r>
        </a:p>
        <a:p>
          <a:pPr marL="171450" lvl="1" indent="-171450" algn="l" defTabSz="711200">
            <a:lnSpc>
              <a:spcPct val="90000"/>
            </a:lnSpc>
            <a:spcBef>
              <a:spcPct val="0"/>
            </a:spcBef>
            <a:spcAft>
              <a:spcPct val="15000"/>
            </a:spcAft>
            <a:buNone/>
          </a:pPr>
          <a:endParaRPr lang="en-US" sz="1600" kern="1200" dirty="0">
            <a:solidFill>
              <a:sysClr val="windowText" lastClr="000000">
                <a:hueOff val="0"/>
                <a:satOff val="0"/>
                <a:lumOff val="0"/>
                <a:alphaOff val="0"/>
              </a:sysClr>
            </a:solidFill>
            <a:latin typeface="PermianSlabSerifTypeface" panose="02000000000000000000" pitchFamily="50" charset="0"/>
            <a:ea typeface="+mn-ea"/>
            <a:cs typeface="+mn-cs"/>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PermianSlabSerifTypeface" panose="02000000000000000000" pitchFamily="50" charset="0"/>
              <a:ea typeface="+mn-ea"/>
              <a:cs typeface="+mn-cs"/>
            </a:rPr>
            <a:t>Signed contract</a:t>
          </a:r>
        </a:p>
      </dsp:txBody>
      <dsp:txXfrm>
        <a:off x="129658" y="796386"/>
        <a:ext cx="2347424" cy="3298770"/>
      </dsp:txXfrm>
    </dsp:sp>
    <dsp:sp modelId="{E0593712-C82E-474A-9BBA-F5C204DBC0D6}">
      <dsp:nvSpPr>
        <dsp:cNvPr id="0" name=""/>
        <dsp:cNvSpPr/>
      </dsp:nvSpPr>
      <dsp:spPr>
        <a:xfrm>
          <a:off x="2968269" y="9303"/>
          <a:ext cx="2601404" cy="660093"/>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PermianSlabSerifTypeface" panose="02000000000000000000" pitchFamily="50" charset="0"/>
              <a:ea typeface="+mn-ea"/>
              <a:cs typeface="+mn-cs"/>
            </a:rPr>
            <a:t>Information Needed from Training Provider</a:t>
          </a:r>
        </a:p>
      </dsp:txBody>
      <dsp:txXfrm>
        <a:off x="3000492" y="41526"/>
        <a:ext cx="2536958" cy="595647"/>
      </dsp:txXfrm>
    </dsp:sp>
    <dsp:sp modelId="{3CE2FDFA-F765-4537-BB95-0D798C3ACF5B}">
      <dsp:nvSpPr>
        <dsp:cNvPr id="0" name=""/>
        <dsp:cNvSpPr/>
      </dsp:nvSpPr>
      <dsp:spPr>
        <a:xfrm>
          <a:off x="2968269"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PermianSlabSerifTypeface" panose="02000000000000000000" pitchFamily="50" charset="0"/>
              <a:ea typeface="+mn-ea"/>
              <a:cs typeface="+mn-cs"/>
            </a:rPr>
            <a:t>Program Costs (Tuition, Books, Supplies)</a:t>
          </a:r>
        </a:p>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PermianSlabSerifTypeface" panose="02000000000000000000" pitchFamily="50" charset="0"/>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PermianSlabSerifTypeface" panose="02000000000000000000" pitchFamily="50" charset="0"/>
              <a:ea typeface="+mn-ea"/>
              <a:cs typeface="+mn-cs"/>
            </a:rPr>
            <a:t>Trainer Salary, Books and Supplies if using Internal Training Model</a:t>
          </a:r>
        </a:p>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PermianSlabSerifTypeface" panose="02000000000000000000" pitchFamily="50" charset="0"/>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PermianSlabSerifTypeface" panose="02000000000000000000" pitchFamily="50" charset="0"/>
              <a:ea typeface="+mn-ea"/>
              <a:cs typeface="+mn-cs"/>
            </a:rPr>
            <a:t>Program Start Date and Projected End Date</a:t>
          </a:r>
        </a:p>
      </dsp:txBody>
      <dsp:txXfrm>
        <a:off x="3095259" y="796386"/>
        <a:ext cx="2347424" cy="3298770"/>
      </dsp:txXfrm>
    </dsp:sp>
    <dsp:sp modelId="{28F0AC26-53E3-46E4-A130-F4E4E7AFF990}">
      <dsp:nvSpPr>
        <dsp:cNvPr id="0" name=""/>
        <dsp:cNvSpPr/>
      </dsp:nvSpPr>
      <dsp:spPr>
        <a:xfrm>
          <a:off x="5933871" y="9303"/>
          <a:ext cx="2601404" cy="660093"/>
        </a:xfrm>
        <a:prstGeom prst="roundRect">
          <a:avLst/>
        </a:prstGeom>
        <a:solidFill>
          <a:srgbClr val="2DCCD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PermianSlabSerifTypeface" panose="02000000000000000000" pitchFamily="50" charset="0"/>
              <a:ea typeface="+mn-ea"/>
              <a:cs typeface="+mn-cs"/>
            </a:rPr>
            <a:t>Information Needed from Sponsor</a:t>
          </a:r>
        </a:p>
      </dsp:txBody>
      <dsp:txXfrm>
        <a:off x="5966094" y="41526"/>
        <a:ext cx="2536958" cy="595647"/>
      </dsp:txXfrm>
    </dsp:sp>
    <dsp:sp modelId="{61FFC172-8968-4421-B1C9-FD14B7A1801F}">
      <dsp:nvSpPr>
        <dsp:cNvPr id="0" name=""/>
        <dsp:cNvSpPr/>
      </dsp:nvSpPr>
      <dsp:spPr>
        <a:xfrm>
          <a:off x="5933871" y="669396"/>
          <a:ext cx="2601404" cy="3425760"/>
        </a:xfrm>
        <a:prstGeom prst="round2SameRect">
          <a:avLst/>
        </a:prstGeom>
        <a:solidFill>
          <a:srgbClr val="2DCCD3">
            <a:alpha val="90000"/>
            <a:tint val="40000"/>
            <a:hueOff val="0"/>
            <a:satOff val="0"/>
            <a:lumOff val="0"/>
            <a:alphaOff val="0"/>
          </a:srgbClr>
        </a:solidFill>
        <a:ln w="25400" cap="flat" cmpd="sng" algn="ctr">
          <a:solidFill>
            <a:srgbClr val="2DCCD3">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PermianSlabSerifTypeface" panose="02000000000000000000" pitchFamily="50" charset="0"/>
              <a:ea typeface="+mn-ea"/>
              <a:cs typeface="+mn-cs"/>
            </a:rPr>
            <a:t>RAPIDS Number for Individual Apprentices</a:t>
          </a:r>
        </a:p>
        <a:p>
          <a:pPr marL="171450" lvl="1" indent="-171450" algn="l" defTabSz="711200">
            <a:lnSpc>
              <a:spcPct val="90000"/>
            </a:lnSpc>
            <a:spcBef>
              <a:spcPct val="0"/>
            </a:spcBef>
            <a:spcAft>
              <a:spcPct val="15000"/>
            </a:spcAft>
            <a:buNone/>
          </a:pPr>
          <a:endParaRPr lang="en-US" sz="1600" kern="1200" dirty="0">
            <a:solidFill>
              <a:sysClr val="windowText" lastClr="000000">
                <a:hueOff val="0"/>
                <a:satOff val="0"/>
                <a:lumOff val="0"/>
                <a:alphaOff val="0"/>
              </a:sysClr>
            </a:solidFill>
            <a:latin typeface="PermianSlabSerifTypeface" panose="02000000000000000000" pitchFamily="50" charset="0"/>
            <a:ea typeface="+mn-ea"/>
            <a:cs typeface="+mn-cs"/>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PermianSlabSerifTypeface" panose="02000000000000000000" pitchFamily="50" charset="0"/>
              <a:ea typeface="+mn-ea"/>
              <a:cs typeface="+mn-cs"/>
            </a:rPr>
            <a:t>Copy of USDOL Apprenticeship Form</a:t>
          </a:r>
        </a:p>
      </dsp:txBody>
      <dsp:txXfrm>
        <a:off x="6060861" y="796386"/>
        <a:ext cx="2347424" cy="32987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529B845-3DE4-C44E-82C8-700AB11ED3A6}" type="datetime1">
              <a:rPr lang="en-US" smtClean="0"/>
              <a:t>8/16/2021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796EF79-0BF4-924E-943E-33FECC0BC4E2}" type="slidenum">
              <a:rPr lang="en-US" smtClean="0"/>
              <a:t>‹#›</a:t>
            </a:fld>
            <a:endParaRPr lang="en-US"/>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idx="1"/>
          </p:nvPr>
        </p:nvSpPr>
        <p:spPr>
          <a:xfrm>
            <a:off x="3970734" y="2"/>
            <a:ext cx="3038145" cy="464205"/>
          </a:xfrm>
          <a:prstGeom prst="rect">
            <a:avLst/>
          </a:prstGeom>
        </p:spPr>
        <p:txBody>
          <a:bodyPr vert="horz" lIns="88126" tIns="44064" rIns="88126" bIns="44064" rtlCol="0"/>
          <a:lstStyle>
            <a:lvl1pPr algn="r">
              <a:defRPr sz="1200"/>
            </a:lvl1pPr>
          </a:lstStyle>
          <a:p>
            <a:fld id="{D55E2DDC-EEF2-C84C-B230-6800F23774E3}" type="datetime1">
              <a:rPr lang="en-US" smtClean="0"/>
              <a:t>8/16/2021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26" tIns="44064" rIns="88126" bIns="44064" rtlCol="0" anchor="ctr"/>
          <a:lstStyle/>
          <a:p>
            <a:endParaRPr lang="en-US"/>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88126" tIns="44064" rIns="88126" bIns="440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26" tIns="44064" rIns="88126" bIns="44064" rtlCol="0" anchor="b"/>
          <a:lstStyle>
            <a:lvl1pPr algn="r">
              <a:defRPr sz="1200"/>
            </a:lvl1pPr>
          </a:lstStyle>
          <a:p>
            <a:fld id="{DE8B79F1-B7B6-4FD2-9263-BB9B47A67CD8}" type="slidenum">
              <a:rPr lang="en-US" smtClean="0"/>
              <a:t>‹#›</a:t>
            </a:fld>
            <a:endParaRPr lang="en-US"/>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Holly – Slide 3: Progress to Date (1 minute 30 seconds)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6991 Registered Apprentices and 622 completers as of July 22nd</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2</a:t>
            </a:fld>
            <a:endParaRPr lang="en-US"/>
          </a:p>
        </p:txBody>
      </p:sp>
    </p:spTree>
    <p:extLst>
      <p:ext uri="{BB962C8B-B14F-4D97-AF65-F5344CB8AC3E}">
        <p14:creationId xmlns:p14="http://schemas.microsoft.com/office/powerpoint/2010/main" val="364759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 Slide 4: Progress to Date (1 minute)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Enrollment in WBL courses statewide has increased by </a:t>
            </a:r>
            <a:r>
              <a:rPr lang="en-US" sz="1200" kern="1200" dirty="0">
                <a:solidFill>
                  <a:schemeClr val="tx1"/>
                </a:solidFill>
                <a:effectLst/>
                <a:highlight>
                  <a:srgbClr val="FFFF00"/>
                </a:highlight>
                <a:latin typeface="+mn-lt"/>
                <a:ea typeface="+mn-ea"/>
                <a:cs typeface="+mn-cs"/>
              </a:rPr>
              <a:t>1,856, a 9.78</a:t>
            </a:r>
            <a:r>
              <a:rPr lang="en-US" sz="1200" kern="1200" dirty="0">
                <a:solidFill>
                  <a:schemeClr val="tx1"/>
                </a:solidFill>
                <a:effectLst/>
                <a:latin typeface="+mn-lt"/>
                <a:ea typeface="+mn-ea"/>
                <a:cs typeface="+mn-cs"/>
              </a:rPr>
              <a:t>% increase already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By the end of the 2020-21 school year, every student enrolled earned at least one WBL Credit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TDOE has awarded over 300 certificates for new WBL teachers in the 2020-21 school year, positioning schools to meet our goal of a 50% increase in enrollment by June 2023.</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5</a:t>
            </a:fld>
            <a:endParaRPr lang="en-US"/>
          </a:p>
        </p:txBody>
      </p:sp>
    </p:spTree>
    <p:extLst>
      <p:ext uri="{BB962C8B-B14F-4D97-AF65-F5344CB8AC3E}">
        <p14:creationId xmlns:p14="http://schemas.microsoft.com/office/powerpoint/2010/main" val="263993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Carla</a:t>
            </a:r>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a:p>
        </p:txBody>
      </p:sp>
    </p:spTree>
    <p:extLst>
      <p:ext uri="{BB962C8B-B14F-4D97-AF65-F5344CB8AC3E}">
        <p14:creationId xmlns:p14="http://schemas.microsoft.com/office/powerpoint/2010/main" val="89598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401"/>
            <a:ext cx="2133600" cy="419099"/>
          </a:xfrm>
        </p:spPr>
        <p:txBody>
          <a:bodyPr anchor="ctr">
            <a:normAutofit/>
          </a:bodyPr>
          <a:lstStyle>
            <a:lvl1pPr marL="0" indent="0">
              <a:buNone/>
              <a:defRPr sz="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a:t>
            </a:r>
          </a:p>
        </p:txBody>
      </p:sp>
      <p:sp>
        <p:nvSpPr>
          <p:cNvPr id="13" name="Title 1"/>
          <p:cNvSpPr>
            <a:spLocks noGrp="1"/>
          </p:cNvSpPr>
          <p:nvPr>
            <p:ph type="title" hasCustomPrompt="1"/>
          </p:nvPr>
        </p:nvSpPr>
        <p:spPr>
          <a:xfrm>
            <a:off x="3810000" y="3048002"/>
            <a:ext cx="5181600" cy="533399"/>
          </a:xfrm>
        </p:spPr>
        <p:txBody>
          <a:bodyPr anchor="ctr">
            <a:noAutofit/>
          </a:bodyPr>
          <a:lstStyle>
            <a:lvl1pPr algn="l">
              <a:defRPr sz="1500" b="1" cap="all">
                <a:solidFill>
                  <a:schemeClr val="tx2"/>
                </a:solidFill>
              </a:defRPr>
            </a:lvl1pPr>
          </a:lstStyle>
          <a:p>
            <a:r>
              <a:rPr lang="en-US" dirty="0"/>
              <a:t>Click to Edit</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2979991"/>
            <a:ext cx="2697480" cy="1078992"/>
          </a:xfrm>
          <a:prstGeom prst="rect">
            <a:avLst/>
          </a:prstGeom>
        </p:spPr>
      </p:pic>
    </p:spTree>
    <p:extLst>
      <p:ext uri="{BB962C8B-B14F-4D97-AF65-F5344CB8AC3E}">
        <p14:creationId xmlns:p14="http://schemas.microsoft.com/office/powerpoint/2010/main" val="2811257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457200" y="1701807"/>
            <a:ext cx="8229600" cy="4165599"/>
          </a:xfrm>
          <a:prstGeom prst="rect">
            <a:avLst/>
          </a:prstGeom>
        </p:spPr>
        <p:txBody>
          <a:bodyPr vert="horz" lIns="91440" tIns="45720" rIns="91440" bIns="45720" rtlCol="0">
            <a:normAutofit/>
          </a:bodyPr>
          <a:lstStyle>
            <a:lvl1pPr marL="257175" indent="-257175">
              <a:buFont typeface="Arial" panose="020B0604020202020204" pitchFamily="34" charset="0"/>
              <a:buChar char="•"/>
              <a:defRPr>
                <a:solidFill>
                  <a:schemeClr val="accent5"/>
                </a:solidFill>
              </a:defRPr>
            </a:lvl1pPr>
            <a:lvl2pPr marL="557213" indent="-214313">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1800" b="1" cap="all" baseline="0">
                <a:solidFill>
                  <a:schemeClr val="tx2"/>
                </a:solidFill>
              </a:defRPr>
            </a:lvl1pPr>
          </a:lstStyle>
          <a:p>
            <a:r>
              <a:rPr lang="en-US" dirty="0"/>
              <a:t>THANK YOU</a:t>
            </a:r>
            <a:endParaRPr lang="en-JM"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2600" y="2979991"/>
            <a:ext cx="2697480" cy="1078992"/>
          </a:xfrm>
          <a:prstGeom prst="rect">
            <a:avLst/>
          </a:prstGeom>
        </p:spPr>
      </p:pic>
    </p:spTree>
    <p:extLst>
      <p:ext uri="{BB962C8B-B14F-4D97-AF65-F5344CB8AC3E}">
        <p14:creationId xmlns:p14="http://schemas.microsoft.com/office/powerpoint/2010/main" val="2140251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dy Slide 2">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A85BA74E-E9CB-7E42-B5AD-A1CAA36183AB}"/>
              </a:ext>
            </a:extLst>
          </p:cNvPr>
          <p:cNvSpPr/>
          <p:nvPr userDrawn="1"/>
        </p:nvSpPr>
        <p:spPr>
          <a:xfrm flipH="1" flipV="1">
            <a:off x="8171098" y="0"/>
            <a:ext cx="972900" cy="68580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4">
            <a:extLst>
              <a:ext uri="{FF2B5EF4-FFF2-40B4-BE49-F238E27FC236}">
                <a16:creationId xmlns:a16="http://schemas.microsoft.com/office/drawing/2014/main" id="{4F8F17A6-18AF-124F-8B50-193FD3DAF1E9}"/>
              </a:ext>
            </a:extLst>
          </p:cNvPr>
          <p:cNvSpPr>
            <a:spLocks noGrp="1"/>
          </p:cNvSpPr>
          <p:nvPr>
            <p:ph type="body" sz="quarter" idx="10"/>
          </p:nvPr>
        </p:nvSpPr>
        <p:spPr>
          <a:xfrm>
            <a:off x="381000" y="1531917"/>
            <a:ext cx="7565662" cy="4308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42C84270-C0DF-E94A-9302-678BF07B926E}"/>
              </a:ext>
            </a:extLst>
          </p:cNvPr>
          <p:cNvSpPr>
            <a:spLocks noGrp="1"/>
          </p:cNvSpPr>
          <p:nvPr>
            <p:ph type="title"/>
          </p:nvPr>
        </p:nvSpPr>
        <p:spPr>
          <a:xfrm>
            <a:off x="381001" y="228600"/>
            <a:ext cx="7565662" cy="1208314"/>
          </a:xfrm>
          <a:prstGeom prst="rect">
            <a:avLst/>
          </a:prstGeom>
        </p:spPr>
        <p:txBody>
          <a:bodyPr vert="horz" lIns="91440" tIns="45720" rIns="91440" bIns="45720" rtlCol="0" anchor="ctr">
            <a:normAutofit/>
          </a:bodyPr>
          <a:lstStyle>
            <a:lvl1pPr>
              <a:defRPr>
                <a:solidFill>
                  <a:schemeClr val="accent2"/>
                </a:solidFill>
                <a:latin typeface="Georgia" panose="02040502050405020303" pitchFamily="18" charset="0"/>
              </a:defRPr>
            </a:lvl1pPr>
          </a:lstStyle>
          <a:p>
            <a:r>
              <a:rPr lang="en-US"/>
              <a:t>Click to edit Master title style</a:t>
            </a:r>
          </a:p>
        </p:txBody>
      </p:sp>
      <p:pic>
        <p:nvPicPr>
          <p:cNvPr id="5" name="Picture 4">
            <a:extLst>
              <a:ext uri="{FF2B5EF4-FFF2-40B4-BE49-F238E27FC236}">
                <a16:creationId xmlns:a16="http://schemas.microsoft.com/office/drawing/2014/main" id="{7BF58506-D6E6-E245-9B48-1A37A7D723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911"/>
          <a:stretch/>
        </p:blipFill>
        <p:spPr>
          <a:xfrm>
            <a:off x="7699192" y="5104913"/>
            <a:ext cx="1248864" cy="1933231"/>
          </a:xfrm>
          <a:prstGeom prst="rect">
            <a:avLst/>
          </a:prstGeom>
        </p:spPr>
      </p:pic>
      <p:pic>
        <p:nvPicPr>
          <p:cNvPr id="6" name="Picture 5">
            <a:extLst>
              <a:ext uri="{FF2B5EF4-FFF2-40B4-BE49-F238E27FC236}">
                <a16:creationId xmlns:a16="http://schemas.microsoft.com/office/drawing/2014/main" id="{054B8402-FFAA-644F-8EEE-FBEA1049A4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543" r="102" b="47182"/>
          <a:stretch/>
        </p:blipFill>
        <p:spPr>
          <a:xfrm>
            <a:off x="156565" y="5646463"/>
            <a:ext cx="1870085" cy="1015595"/>
          </a:xfrm>
          <a:prstGeom prst="rect">
            <a:avLst/>
          </a:prstGeom>
        </p:spPr>
      </p:pic>
    </p:spTree>
    <p:extLst>
      <p:ext uri="{BB962C8B-B14F-4D97-AF65-F5344CB8AC3E}">
        <p14:creationId xmlns:p14="http://schemas.microsoft.com/office/powerpoint/2010/main" val="2643866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457200" y="1701807"/>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900" smtClean="0">
                <a:solidFill>
                  <a:schemeClr val="accent5"/>
                </a:solidFill>
              </a:rPr>
              <a:t>‹#›</a:t>
            </a:fld>
            <a:endParaRPr lang="en-US" sz="900" dirty="0">
              <a:solidFill>
                <a:schemeClr val="accent5"/>
              </a:solidFill>
              <a:latin typeface="Open Sans"/>
              <a:cs typeface="Open Sans"/>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324" y="5943602"/>
            <a:ext cx="752475" cy="752475"/>
          </a:xfrm>
          <a:prstGeom prst="rect">
            <a:avLst/>
          </a:prstGeom>
        </p:spPr>
      </p:pic>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 id="2147483693" r:id="rId5"/>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685800" rtl="0" eaLnBrk="1" latinLnBrk="0" hangingPunct="1">
        <a:spcBef>
          <a:spcPct val="0"/>
        </a:spcBef>
        <a:buNone/>
        <a:defRPr sz="2400" b="1" i="0" kern="1200">
          <a:solidFill>
            <a:schemeClr val="tx2"/>
          </a:solidFill>
          <a:latin typeface="PermianSlabSerifTypeface"/>
          <a:ea typeface="Open Sans Light" panose="020B0306030504020204" pitchFamily="34" charset="0"/>
          <a:cs typeface="PermianSlabSerifTypeface"/>
        </a:defRPr>
      </a:lvl1pPr>
    </p:titleStyle>
    <p:bodyStyle>
      <a:lvl1pPr marL="257175" indent="-257175" algn="l" defTabSz="685800" rtl="0" eaLnBrk="1" latinLnBrk="0" hangingPunct="1">
        <a:spcBef>
          <a:spcPct val="20000"/>
        </a:spcBef>
        <a:buClr>
          <a:srgbClr val="E71B1B"/>
        </a:buClr>
        <a:buFont typeface="Arial" panose="020B0604020202020204" pitchFamily="34" charset="0"/>
        <a:buChar char="•"/>
        <a:defRPr sz="1350" kern="1200">
          <a:solidFill>
            <a:srgbClr val="7E7E82"/>
          </a:solidFill>
          <a:latin typeface="Open Sans"/>
          <a:ea typeface="+mn-ea"/>
          <a:cs typeface="Open Sans"/>
        </a:defRPr>
      </a:lvl1pPr>
      <a:lvl2pPr marL="557213" indent="-214313" algn="l" defTabSz="6858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2pPr>
      <a:lvl3pPr marL="857250" indent="-171450" algn="l" defTabSz="685800" rtl="0" eaLnBrk="1" latinLnBrk="0" hangingPunct="1">
        <a:spcBef>
          <a:spcPct val="20000"/>
        </a:spcBef>
        <a:buClr>
          <a:srgbClr val="E71B1B"/>
        </a:buClr>
        <a:buFont typeface="Calibri" panose="020F0502020204030204" pitchFamily="34" charset="0"/>
        <a:buChar char="–"/>
        <a:defRPr sz="1050" kern="1200">
          <a:solidFill>
            <a:srgbClr val="7E7E82"/>
          </a:solidFill>
          <a:latin typeface="Open Sans"/>
          <a:ea typeface="+mn-ea"/>
          <a:cs typeface="Open Sans"/>
        </a:defRPr>
      </a:lvl3pPr>
      <a:lvl4pPr marL="1200150" indent="-171450" algn="l" defTabSz="685800" rtl="0" eaLnBrk="1" latinLnBrk="0" hangingPunct="1">
        <a:spcBef>
          <a:spcPct val="20000"/>
        </a:spcBef>
        <a:buClr>
          <a:srgbClr val="E71B1B"/>
        </a:buClr>
        <a:buFont typeface="Wingdings" panose="05000000000000000000" pitchFamily="2" charset="2"/>
        <a:buChar char="§"/>
        <a:defRPr sz="900" kern="1200">
          <a:solidFill>
            <a:srgbClr val="7E7E82"/>
          </a:solidFill>
          <a:latin typeface="Open Sans"/>
          <a:ea typeface="+mn-ea"/>
          <a:cs typeface="Open Sans"/>
        </a:defRPr>
      </a:lvl4pPr>
      <a:lvl5pPr marL="1543050" indent="-171450" algn="l" defTabSz="685800" rtl="0" eaLnBrk="1" latinLnBrk="0" hangingPunct="1">
        <a:spcBef>
          <a:spcPct val="20000"/>
        </a:spcBef>
        <a:buClr>
          <a:srgbClr val="E71B1B"/>
        </a:buClr>
        <a:buFont typeface="Arial" pitchFamily="34" charset="0"/>
        <a:buChar char="»"/>
        <a:defRPr sz="900" kern="1200">
          <a:solidFill>
            <a:srgbClr val="7E7E82"/>
          </a:solidFill>
          <a:latin typeface="Open Sans"/>
          <a:ea typeface="+mn-ea"/>
          <a:cs typeface="Open San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tnvirtualajc.com/"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n.gov/workforce/employers/training-redirect/grants-for-training.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pprenticeshiptn.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mailto:Lynn.Kirby@tn.gov"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mailto:Jessica.L.Barnett@tn.gov" TargetMode="External"/><Relationship Id="rId5" Type="http://schemas.openxmlformats.org/officeDocument/2006/relationships/hyperlink" Target="mailto:Shalondria.Shaw@tn.gov" TargetMode="External"/><Relationship Id="rId4" Type="http://schemas.openxmlformats.org/officeDocument/2006/relationships/hyperlink" Target="mailto:Tyra.Copas@tn.go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8F2B04-0C8F-465F-9CA2-3F7D233E5016}"/>
              </a:ext>
            </a:extLst>
          </p:cNvPr>
          <p:cNvSpPr>
            <a:spLocks noGrp="1"/>
          </p:cNvSpPr>
          <p:nvPr>
            <p:ph type="body" idx="1"/>
          </p:nvPr>
        </p:nvSpPr>
        <p:spPr>
          <a:xfrm>
            <a:off x="3810000" y="3581401"/>
            <a:ext cx="2895600" cy="685799"/>
          </a:xfrm>
        </p:spPr>
        <p:txBody>
          <a:bodyPr>
            <a:normAutofit fontScale="85000" lnSpcReduction="20000"/>
          </a:bodyPr>
          <a:lstStyle/>
          <a:p>
            <a:r>
              <a:rPr lang="en-US" dirty="0"/>
              <a:t>Charlene Russell</a:t>
            </a:r>
          </a:p>
          <a:p>
            <a:r>
              <a:rPr lang="en-US" dirty="0"/>
              <a:t>Holly Free-Ollard</a:t>
            </a:r>
          </a:p>
          <a:p>
            <a:r>
              <a:rPr lang="en-US" dirty="0"/>
              <a:t>Jessica Barnett</a:t>
            </a:r>
          </a:p>
          <a:p>
            <a:r>
              <a:rPr lang="en-US" dirty="0"/>
              <a:t>Freda Herndon</a:t>
            </a:r>
          </a:p>
          <a:p>
            <a:endParaRPr lang="en-US" dirty="0"/>
          </a:p>
        </p:txBody>
      </p:sp>
      <p:sp>
        <p:nvSpPr>
          <p:cNvPr id="3" name="Title 2">
            <a:extLst>
              <a:ext uri="{FF2B5EF4-FFF2-40B4-BE49-F238E27FC236}">
                <a16:creationId xmlns:a16="http://schemas.microsoft.com/office/drawing/2014/main" id="{7ADF9258-9F22-4DD0-A03A-C3C2F7192FFE}"/>
              </a:ext>
            </a:extLst>
          </p:cNvPr>
          <p:cNvSpPr>
            <a:spLocks noGrp="1"/>
          </p:cNvSpPr>
          <p:nvPr>
            <p:ph type="title"/>
          </p:nvPr>
        </p:nvSpPr>
        <p:spPr/>
        <p:txBody>
          <a:bodyPr/>
          <a:lstStyle/>
          <a:p>
            <a:r>
              <a:rPr lang="en-US" dirty="0"/>
              <a:t>Apprenticeships &amp; Pre-Apprenticeships</a:t>
            </a:r>
          </a:p>
        </p:txBody>
      </p:sp>
      <p:sp>
        <p:nvSpPr>
          <p:cNvPr id="4" name="Text Placeholder 3">
            <a:extLst>
              <a:ext uri="{FF2B5EF4-FFF2-40B4-BE49-F238E27FC236}">
                <a16:creationId xmlns:a16="http://schemas.microsoft.com/office/drawing/2014/main" id="{803CA9F9-48A0-4E6E-AEC0-A0BE643076D4}"/>
              </a:ext>
            </a:extLst>
          </p:cNvPr>
          <p:cNvSpPr>
            <a:spLocks noGrp="1"/>
          </p:cNvSpPr>
          <p:nvPr>
            <p:ph type="body" idx="10"/>
          </p:nvPr>
        </p:nvSpPr>
        <p:spPr>
          <a:xfrm>
            <a:off x="6324600" y="6096000"/>
            <a:ext cx="2286000" cy="457200"/>
          </a:xfrm>
        </p:spPr>
        <p:txBody>
          <a:bodyPr/>
          <a:lstStyle/>
          <a:p>
            <a:endParaRPr lang="en-US" dirty="0"/>
          </a:p>
        </p:txBody>
      </p:sp>
    </p:spTree>
    <p:extLst>
      <p:ext uri="{BB962C8B-B14F-4D97-AF65-F5344CB8AC3E}">
        <p14:creationId xmlns:p14="http://schemas.microsoft.com/office/powerpoint/2010/main" val="3646459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846C-D798-4043-A8E8-0C20FFD26562}"/>
              </a:ext>
            </a:extLst>
          </p:cNvPr>
          <p:cNvSpPr>
            <a:spLocks noGrp="1"/>
          </p:cNvSpPr>
          <p:nvPr>
            <p:ph type="title"/>
          </p:nvPr>
        </p:nvSpPr>
        <p:spPr/>
        <p:txBody>
          <a:bodyPr/>
          <a:lstStyle/>
          <a:p>
            <a:r>
              <a:rPr lang="en-US" dirty="0"/>
              <a:t>Supportive Services</a:t>
            </a:r>
          </a:p>
        </p:txBody>
      </p:sp>
      <p:sp>
        <p:nvSpPr>
          <p:cNvPr id="3" name="Content Placeholder 2">
            <a:extLst>
              <a:ext uri="{FF2B5EF4-FFF2-40B4-BE49-F238E27FC236}">
                <a16:creationId xmlns:a16="http://schemas.microsoft.com/office/drawing/2014/main" id="{68F53B36-4D7A-43A7-A644-CE3F69016CEC}"/>
              </a:ext>
            </a:extLst>
          </p:cNvPr>
          <p:cNvSpPr>
            <a:spLocks noGrp="1"/>
          </p:cNvSpPr>
          <p:nvPr>
            <p:ph idx="1"/>
          </p:nvPr>
        </p:nvSpPr>
        <p:spPr>
          <a:xfrm>
            <a:off x="457200" y="1270003"/>
            <a:ext cx="8458200" cy="4317993"/>
          </a:xfrm>
          <a:solidFill>
            <a:schemeClr val="bg1"/>
          </a:solidFill>
        </p:spPr>
        <p:txBody>
          <a:bodyPr/>
          <a:lstStyle/>
          <a:p>
            <a:pPr>
              <a:buFont typeface="Wingdings" panose="05000000000000000000" pitchFamily="2" charset="2"/>
              <a:buChar char="Ø"/>
            </a:pPr>
            <a:r>
              <a:rPr lang="en-US" sz="1600" dirty="0">
                <a:solidFill>
                  <a:srgbClr val="011D5F"/>
                </a:solidFill>
                <a:latin typeface="PermianSlabSerifTypeface" panose="02000000000000000000" pitchFamily="50" charset="0"/>
              </a:rPr>
              <a:t>Enable youth to participate in WIOA activities</a:t>
            </a:r>
          </a:p>
          <a:p>
            <a:endParaRPr lang="en-US" sz="1400" dirty="0">
              <a:solidFill>
                <a:srgbClr val="011D5F"/>
              </a:solidFill>
            </a:endParaRPr>
          </a:p>
          <a:p>
            <a:pPr>
              <a:buFont typeface="Wingdings" panose="05000000000000000000" pitchFamily="2" charset="2"/>
              <a:buChar char="Ø"/>
            </a:pPr>
            <a:r>
              <a:rPr lang="en-US" sz="1600" dirty="0">
                <a:solidFill>
                  <a:srgbClr val="011D5F"/>
                </a:solidFill>
                <a:latin typeface="PermianSlabSerifTypeface" panose="02000000000000000000" pitchFamily="50" charset="0"/>
              </a:rPr>
              <a:t>Wrap around services to assist with:</a:t>
            </a:r>
          </a:p>
          <a:p>
            <a:pPr lvl="1">
              <a:buFont typeface="Arial" panose="020B0604020202020204" pitchFamily="34" charset="0"/>
              <a:buChar char="•"/>
            </a:pPr>
            <a:r>
              <a:rPr lang="en-US" sz="1600" dirty="0">
                <a:solidFill>
                  <a:srgbClr val="011D5F"/>
                </a:solidFill>
                <a:latin typeface="PermianSlabSerifTypeface" panose="02000000000000000000" pitchFamily="50" charset="0"/>
              </a:rPr>
              <a:t>Transportation</a:t>
            </a:r>
          </a:p>
          <a:p>
            <a:pPr lvl="1">
              <a:buFont typeface="Arial" panose="020B0604020202020204" pitchFamily="34" charset="0"/>
              <a:buChar char="•"/>
            </a:pPr>
            <a:r>
              <a:rPr lang="en-US" sz="1600" dirty="0">
                <a:solidFill>
                  <a:srgbClr val="011D5F"/>
                </a:solidFill>
                <a:latin typeface="PermianSlabSerifTypeface" panose="02000000000000000000" pitchFamily="50" charset="0"/>
              </a:rPr>
              <a:t>Child care/dependent care</a:t>
            </a:r>
          </a:p>
          <a:p>
            <a:pPr lvl="1">
              <a:buFont typeface="Arial" panose="020B0604020202020204" pitchFamily="34" charset="0"/>
              <a:buChar char="•"/>
            </a:pPr>
            <a:r>
              <a:rPr lang="en-US" sz="1600" dirty="0">
                <a:solidFill>
                  <a:srgbClr val="011D5F"/>
                </a:solidFill>
                <a:latin typeface="PermianSlabSerifTypeface" panose="02000000000000000000" pitchFamily="50" charset="0"/>
              </a:rPr>
              <a:t>Housing</a:t>
            </a:r>
          </a:p>
          <a:p>
            <a:pPr lvl="1">
              <a:buFont typeface="Arial" panose="020B0604020202020204" pitchFamily="34" charset="0"/>
              <a:buChar char="•"/>
            </a:pPr>
            <a:r>
              <a:rPr lang="en-US" sz="1600" dirty="0">
                <a:solidFill>
                  <a:srgbClr val="011D5F"/>
                </a:solidFill>
                <a:latin typeface="PermianSlabSerifTypeface" panose="02000000000000000000" pitchFamily="50" charset="0"/>
              </a:rPr>
              <a:t>Needs-related payments</a:t>
            </a:r>
          </a:p>
          <a:p>
            <a:pPr lvl="1">
              <a:buFont typeface="Arial" panose="020B0604020202020204" pitchFamily="34" charset="0"/>
              <a:buChar char="•"/>
            </a:pPr>
            <a:r>
              <a:rPr lang="en-US" sz="1600" dirty="0">
                <a:solidFill>
                  <a:srgbClr val="011D5F"/>
                </a:solidFill>
                <a:latin typeface="PermianSlabSerifTypeface" panose="02000000000000000000" pitchFamily="50" charset="0"/>
              </a:rPr>
              <a:t>Educational testing</a:t>
            </a:r>
          </a:p>
          <a:p>
            <a:pPr lvl="1">
              <a:buFont typeface="Arial" panose="020B0604020202020204" pitchFamily="34" charset="0"/>
              <a:buChar char="•"/>
            </a:pPr>
            <a:r>
              <a:rPr lang="en-US" sz="1600" dirty="0">
                <a:solidFill>
                  <a:srgbClr val="011D5F"/>
                </a:solidFill>
                <a:latin typeface="PermianSlabSerifTypeface" panose="02000000000000000000" pitchFamily="50" charset="0"/>
              </a:rPr>
              <a:t>Reasonable accommodations for youth with disabilities</a:t>
            </a:r>
          </a:p>
          <a:p>
            <a:pPr lvl="1">
              <a:buFont typeface="Arial" panose="020B0604020202020204" pitchFamily="34" charset="0"/>
              <a:buChar char="•"/>
            </a:pPr>
            <a:r>
              <a:rPr lang="en-US" sz="1600" dirty="0">
                <a:solidFill>
                  <a:srgbClr val="011D5F"/>
                </a:solidFill>
                <a:latin typeface="PermianSlabSerifTypeface" panose="02000000000000000000" pitchFamily="50" charset="0"/>
              </a:rPr>
              <a:t>Legal aid services </a:t>
            </a:r>
          </a:p>
          <a:p>
            <a:pPr lvl="1">
              <a:buFont typeface="Arial" panose="020B0604020202020204" pitchFamily="34" charset="0"/>
              <a:buChar char="•"/>
            </a:pPr>
            <a:r>
              <a:rPr lang="en-US" sz="1600" dirty="0">
                <a:solidFill>
                  <a:srgbClr val="011D5F"/>
                </a:solidFill>
                <a:latin typeface="PermianSlabSerifTypeface" panose="02000000000000000000" pitchFamily="50" charset="0"/>
              </a:rPr>
              <a:t>Uniforms or other appropriate work attire</a:t>
            </a:r>
          </a:p>
          <a:p>
            <a:pPr lvl="1">
              <a:buFont typeface="Arial" panose="020B0604020202020204" pitchFamily="34" charset="0"/>
              <a:buChar char="•"/>
            </a:pPr>
            <a:r>
              <a:rPr lang="en-US" sz="1600" dirty="0">
                <a:solidFill>
                  <a:srgbClr val="011D5F"/>
                </a:solidFill>
                <a:latin typeface="PermianSlabSerifTypeface" panose="02000000000000000000" pitchFamily="50" charset="0"/>
              </a:rPr>
              <a:t>Books, fees, school supplies, etc.</a:t>
            </a:r>
          </a:p>
          <a:p>
            <a:endParaRPr lang="en-US" sz="1400" dirty="0">
              <a:solidFill>
                <a:schemeClr val="tx1">
                  <a:lumMod val="50000"/>
                </a:schemeClr>
              </a:solidFill>
            </a:endParaRPr>
          </a:p>
          <a:p>
            <a:endParaRPr lang="en-US" dirty="0"/>
          </a:p>
        </p:txBody>
      </p:sp>
    </p:spTree>
    <p:extLst>
      <p:ext uri="{BB962C8B-B14F-4D97-AF65-F5344CB8AC3E}">
        <p14:creationId xmlns:p14="http://schemas.microsoft.com/office/powerpoint/2010/main" val="1759583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D369A-8891-4B84-BD71-DEEBF6A8754D}"/>
              </a:ext>
            </a:extLst>
          </p:cNvPr>
          <p:cNvSpPr>
            <a:spLocks noGrp="1"/>
          </p:cNvSpPr>
          <p:nvPr>
            <p:ph type="title"/>
          </p:nvPr>
        </p:nvSpPr>
        <p:spPr/>
        <p:txBody>
          <a:bodyPr/>
          <a:lstStyle/>
          <a:p>
            <a:r>
              <a:rPr lang="en-US" dirty="0">
                <a:solidFill>
                  <a:srgbClr val="192246"/>
                </a:solidFill>
                <a:latin typeface="PermianSlabSerifTypeface" panose="02000000000000000000" pitchFamily="50" charset="0"/>
              </a:rPr>
              <a:t>Virtual American Jobs Center</a:t>
            </a:r>
          </a:p>
        </p:txBody>
      </p:sp>
      <p:sp>
        <p:nvSpPr>
          <p:cNvPr id="5" name="Text Placeholder 4">
            <a:extLst>
              <a:ext uri="{FF2B5EF4-FFF2-40B4-BE49-F238E27FC236}">
                <a16:creationId xmlns:a16="http://schemas.microsoft.com/office/drawing/2014/main" id="{3D013310-E884-4EA0-AE3A-00441E1F28D4}"/>
              </a:ext>
            </a:extLst>
          </p:cNvPr>
          <p:cNvSpPr>
            <a:spLocks noGrp="1"/>
          </p:cNvSpPr>
          <p:nvPr>
            <p:ph idx="1"/>
          </p:nvPr>
        </p:nvSpPr>
        <p:spPr>
          <a:xfrm>
            <a:off x="457199" y="1828800"/>
            <a:ext cx="4572001" cy="4114800"/>
          </a:xfrm>
        </p:spPr>
        <p:txBody>
          <a:bodyPr>
            <a:normAutofit/>
          </a:bodyPr>
          <a:lstStyle/>
          <a:p>
            <a:pPr marL="0" indent="0">
              <a:buNone/>
            </a:pPr>
            <a:endParaRPr lang="en-US" sz="1500" dirty="0">
              <a:solidFill>
                <a:srgbClr val="192246"/>
              </a:solidFill>
            </a:endParaRPr>
          </a:p>
        </p:txBody>
      </p:sp>
      <p:pic>
        <p:nvPicPr>
          <p:cNvPr id="7" name="Picture 6">
            <a:extLst>
              <a:ext uri="{FF2B5EF4-FFF2-40B4-BE49-F238E27FC236}">
                <a16:creationId xmlns:a16="http://schemas.microsoft.com/office/drawing/2014/main" id="{BC593F63-BC7D-490D-9B79-7C8C5941232F}"/>
              </a:ext>
            </a:extLst>
          </p:cNvPr>
          <p:cNvPicPr>
            <a:picLocks noChangeAspect="1"/>
          </p:cNvPicPr>
          <p:nvPr/>
        </p:nvPicPr>
        <p:blipFill>
          <a:blip r:embed="rId3"/>
          <a:stretch>
            <a:fillRect/>
          </a:stretch>
        </p:blipFill>
        <p:spPr>
          <a:xfrm>
            <a:off x="228600" y="1072277"/>
            <a:ext cx="6153356" cy="4871324"/>
          </a:xfrm>
          <a:prstGeom prst="rect">
            <a:avLst/>
          </a:prstGeom>
        </p:spPr>
      </p:pic>
      <p:sp>
        <p:nvSpPr>
          <p:cNvPr id="2" name="TextBox 1">
            <a:extLst>
              <a:ext uri="{FF2B5EF4-FFF2-40B4-BE49-F238E27FC236}">
                <a16:creationId xmlns:a16="http://schemas.microsoft.com/office/drawing/2014/main" id="{9AD7D22D-2C50-4100-96BB-CB56D991D990}"/>
              </a:ext>
            </a:extLst>
          </p:cNvPr>
          <p:cNvSpPr txBox="1"/>
          <p:nvPr/>
        </p:nvSpPr>
        <p:spPr>
          <a:xfrm>
            <a:off x="6019800" y="2076778"/>
            <a:ext cx="2514600" cy="3416320"/>
          </a:xfrm>
          <a:prstGeom prst="rect">
            <a:avLst/>
          </a:prstGeom>
          <a:noFill/>
        </p:spPr>
        <p:txBody>
          <a:bodyPr wrap="square" rtlCol="0">
            <a:spAutoFit/>
          </a:bodyPr>
          <a:lstStyle/>
          <a:p>
            <a:pPr algn="ctr"/>
            <a:r>
              <a:rPr lang="en-US" sz="1800" dirty="0">
                <a:latin typeface="PermianSlabSerifTypeface" panose="02000000000000000000" pitchFamily="50" charset="0"/>
              </a:rPr>
              <a:t>The Virtual American Job Center provides an online service match to determine service eligibility.</a:t>
            </a:r>
          </a:p>
          <a:p>
            <a:pPr algn="ctr"/>
            <a:endParaRPr lang="en-US" sz="1800" dirty="0">
              <a:latin typeface="PermianSlabSerifTypeface" panose="02000000000000000000" pitchFamily="50" charset="0"/>
            </a:endParaRPr>
          </a:p>
          <a:p>
            <a:pPr algn="ctr"/>
            <a:r>
              <a:rPr lang="en-US" sz="1800" dirty="0">
                <a:latin typeface="PermianSlabSerifTypeface" panose="02000000000000000000" pitchFamily="50" charset="0"/>
              </a:rPr>
              <a:t>Access </a:t>
            </a:r>
            <a:r>
              <a:rPr lang="en-US" sz="1800" dirty="0">
                <a:latin typeface="PermianSlabSerifTypeface" panose="02000000000000000000" pitchFamily="50" charset="0"/>
                <a:hlinkClick r:id="rId4"/>
              </a:rPr>
              <a:t>www.tnvirtualajc.com </a:t>
            </a:r>
            <a:r>
              <a:rPr lang="en-US" sz="1800" dirty="0">
                <a:latin typeface="PermianSlabSerifTypeface" panose="02000000000000000000" pitchFamily="50" charset="0"/>
              </a:rPr>
              <a:t>and then click “Match with Services.”</a:t>
            </a:r>
          </a:p>
        </p:txBody>
      </p:sp>
    </p:spTree>
    <p:extLst>
      <p:ext uri="{BB962C8B-B14F-4D97-AF65-F5344CB8AC3E}">
        <p14:creationId xmlns:p14="http://schemas.microsoft.com/office/powerpoint/2010/main" val="3635597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598D-902F-4243-9CFE-6127C5C652D5}"/>
              </a:ext>
            </a:extLst>
          </p:cNvPr>
          <p:cNvSpPr>
            <a:spLocks noGrp="1"/>
          </p:cNvSpPr>
          <p:nvPr>
            <p:ph type="title"/>
          </p:nvPr>
        </p:nvSpPr>
        <p:spPr/>
        <p:txBody>
          <a:bodyPr/>
          <a:lstStyle/>
          <a:p>
            <a:r>
              <a:rPr lang="en-US" dirty="0"/>
              <a:t>Apprenticeship Funding Sources</a:t>
            </a:r>
          </a:p>
        </p:txBody>
      </p:sp>
      <p:graphicFrame>
        <p:nvGraphicFramePr>
          <p:cNvPr id="6" name="Content Placeholder 4">
            <a:extLst>
              <a:ext uri="{FF2B5EF4-FFF2-40B4-BE49-F238E27FC236}">
                <a16:creationId xmlns:a16="http://schemas.microsoft.com/office/drawing/2014/main" id="{5D08891B-28F0-41D1-B0A6-E5AFDF15B291}"/>
              </a:ext>
            </a:extLst>
          </p:cNvPr>
          <p:cNvGraphicFramePr>
            <a:graphicFrameLocks/>
          </p:cNvGraphicFramePr>
          <p:nvPr>
            <p:extLst>
              <p:ext uri="{D42A27DB-BD31-4B8C-83A1-F6EECF244321}">
                <p14:modId xmlns:p14="http://schemas.microsoft.com/office/powerpoint/2010/main" val="3172840873"/>
              </p:ext>
            </p:extLst>
          </p:nvPr>
        </p:nvGraphicFramePr>
        <p:xfrm>
          <a:off x="212652" y="1416686"/>
          <a:ext cx="8537944" cy="4104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9511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159C-6C67-4E48-BBC3-26AA5B06DB7A}"/>
              </a:ext>
            </a:extLst>
          </p:cNvPr>
          <p:cNvSpPr>
            <a:spLocks noGrp="1"/>
          </p:cNvSpPr>
          <p:nvPr>
            <p:ph type="title"/>
          </p:nvPr>
        </p:nvSpPr>
        <p:spPr/>
        <p:txBody>
          <a:bodyPr/>
          <a:lstStyle/>
          <a:p>
            <a:r>
              <a:rPr lang="en-US" sz="2400" b="1" dirty="0">
                <a:solidFill>
                  <a:srgbClr val="002060"/>
                </a:solidFill>
                <a:latin typeface="PermianSlabSerifTypeface"/>
              </a:rPr>
              <a:t>Apprenticeship Applications and Contracts</a:t>
            </a:r>
            <a:br>
              <a:rPr lang="en-US" sz="2400" b="1" dirty="0">
                <a:solidFill>
                  <a:srgbClr val="002060"/>
                </a:solidFill>
                <a:latin typeface="PermianSlabSerifTypeface"/>
              </a:rPr>
            </a:br>
            <a:endParaRPr lang="en-US" dirty="0"/>
          </a:p>
        </p:txBody>
      </p:sp>
      <p:sp>
        <p:nvSpPr>
          <p:cNvPr id="3" name="Content Placeholder 2">
            <a:extLst>
              <a:ext uri="{FF2B5EF4-FFF2-40B4-BE49-F238E27FC236}">
                <a16:creationId xmlns:a16="http://schemas.microsoft.com/office/drawing/2014/main" id="{1D6E9EB1-CE0A-4104-8F11-1BAC863E6173}"/>
              </a:ext>
            </a:extLst>
          </p:cNvPr>
          <p:cNvSpPr>
            <a:spLocks noGrp="1"/>
          </p:cNvSpPr>
          <p:nvPr>
            <p:ph idx="1"/>
          </p:nvPr>
        </p:nvSpPr>
        <p:spPr>
          <a:xfrm>
            <a:off x="457200" y="1219200"/>
            <a:ext cx="8229600" cy="4572000"/>
          </a:xfrm>
        </p:spPr>
        <p:txBody>
          <a:bodyPr>
            <a:normAutofit fontScale="25000" lnSpcReduction="20000"/>
          </a:bodyPr>
          <a:lstStyle/>
          <a:p>
            <a:pPr marL="64008" lvl="0">
              <a:spcBef>
                <a:spcPct val="20000"/>
              </a:spcBef>
              <a:spcAft>
                <a:spcPts val="1000"/>
              </a:spcAft>
              <a:buClr>
                <a:srgbClr val="FF0000"/>
              </a:buClr>
              <a:buSzPct val="80000"/>
            </a:pPr>
            <a:r>
              <a:rPr lang="en-US" sz="7200" b="1" dirty="0">
                <a:solidFill>
                  <a:srgbClr val="192246"/>
                </a:solidFill>
                <a:latin typeface="PermianSlabSerifTypeface" panose="02000000000000000000" pitchFamily="50" charset="0"/>
              </a:rPr>
              <a:t>EMPLOYER APPLICATION</a:t>
            </a:r>
          </a:p>
          <a:p>
            <a:pPr marL="748094" lvl="1" indent="-384048">
              <a:spcAft>
                <a:spcPts val="1000"/>
              </a:spcAft>
              <a:buClr>
                <a:srgbClr val="FF0000"/>
              </a:buClr>
              <a:buSzPct val="80000"/>
              <a:buFont typeface="Wingdings" panose="05000000000000000000" pitchFamily="2" charset="2"/>
              <a:buChar char="Ø"/>
            </a:pPr>
            <a:r>
              <a:rPr lang="en-US" sz="5600" dirty="0">
                <a:solidFill>
                  <a:srgbClr val="262626"/>
                </a:solidFill>
                <a:latin typeface="PermianSlabSerifTypeface" panose="02000000000000000000" pitchFamily="50" charset="0"/>
              </a:rPr>
              <a:t>The employer should complete the short “pre-application” on the JOBS4TN website to indicate they are applying for funding. </a:t>
            </a:r>
            <a:r>
              <a:rPr lang="en-US" sz="5600" u="sng" dirty="0">
                <a:solidFill>
                  <a:srgbClr val="262626"/>
                </a:solidFill>
                <a:latin typeface="PermianSlabSerifTypeface" panose="02000000000000000000" pitchFamily="50" charset="0"/>
                <a:hlinkClick r:id="rId2"/>
              </a:rPr>
              <a:t>https://www.tn.gov/workforce/employers/training-redirect/grants-for-training.html</a:t>
            </a:r>
            <a:endParaRPr lang="en-US" sz="5600" dirty="0">
              <a:solidFill>
                <a:srgbClr val="262626"/>
              </a:solidFill>
              <a:latin typeface="PermianSlabSerifTypeface" panose="02000000000000000000" pitchFamily="50" charset="0"/>
            </a:endParaRPr>
          </a:p>
          <a:p>
            <a:pPr marL="748094" lvl="1" indent="-384048">
              <a:spcAft>
                <a:spcPts val="1000"/>
              </a:spcAft>
              <a:buClr>
                <a:srgbClr val="FF0000"/>
              </a:buClr>
              <a:buSzPct val="80000"/>
              <a:buFont typeface="Wingdings" panose="05000000000000000000" pitchFamily="2" charset="2"/>
              <a:buChar char="Ø"/>
            </a:pPr>
            <a:r>
              <a:rPr lang="en-US" sz="5600" dirty="0">
                <a:solidFill>
                  <a:srgbClr val="262626"/>
                </a:solidFill>
                <a:latin typeface="PermianSlabSerifTypeface" panose="02000000000000000000" pitchFamily="50" charset="0"/>
              </a:rPr>
              <a:t>Once board staff confirms the apprenticeship is federally registered, the local board employer application is emailed to employer. </a:t>
            </a:r>
          </a:p>
          <a:p>
            <a:pPr marL="748094" lvl="1" indent="-384048">
              <a:spcAft>
                <a:spcPts val="1000"/>
              </a:spcAft>
              <a:buClr>
                <a:srgbClr val="FF0000"/>
              </a:buClr>
              <a:buSzPct val="80000"/>
              <a:buFont typeface="Wingdings" panose="05000000000000000000" pitchFamily="2" charset="2"/>
              <a:buChar char="Ø"/>
            </a:pPr>
            <a:r>
              <a:rPr lang="en-US" sz="5600" dirty="0">
                <a:solidFill>
                  <a:srgbClr val="262626"/>
                </a:solidFill>
                <a:latin typeface="PermianSlabSerifTypeface" panose="02000000000000000000" pitchFamily="50" charset="0"/>
              </a:rPr>
              <a:t>After application is reviewed, a contract is written and signed by the employer and the board and outlines the financial agreement. </a:t>
            </a:r>
          </a:p>
          <a:p>
            <a:pPr marL="448056" lvl="0" indent="-384048">
              <a:spcBef>
                <a:spcPct val="20000"/>
              </a:spcBef>
              <a:spcAft>
                <a:spcPts val="1000"/>
              </a:spcAft>
              <a:buClr>
                <a:srgbClr val="FF0000"/>
              </a:buClr>
              <a:buSzPct val="80000"/>
              <a:buFont typeface="Wingdings" panose="05000000000000000000" pitchFamily="2" charset="2"/>
              <a:buChar char="Ø"/>
            </a:pPr>
            <a:endParaRPr lang="en-US" sz="2300" dirty="0">
              <a:solidFill>
                <a:srgbClr val="262626"/>
              </a:solidFill>
              <a:latin typeface="PermianSlabSerifTypeface" panose="02000000000000000000" pitchFamily="50" charset="0"/>
            </a:endParaRPr>
          </a:p>
          <a:p>
            <a:pPr marL="64008" lvl="0" indent="0">
              <a:spcBef>
                <a:spcPct val="20000"/>
              </a:spcBef>
              <a:spcAft>
                <a:spcPts val="1000"/>
              </a:spcAft>
              <a:buClr>
                <a:srgbClr val="FF0000"/>
              </a:buClr>
              <a:buSzPct val="80000"/>
              <a:buNone/>
            </a:pPr>
            <a:endParaRPr lang="en-US" sz="2300" dirty="0">
              <a:solidFill>
                <a:srgbClr val="262626"/>
              </a:solidFill>
              <a:latin typeface="PermianSlabSerifTypeface" panose="02000000000000000000" pitchFamily="50" charset="0"/>
            </a:endParaRPr>
          </a:p>
          <a:p>
            <a:pPr marL="64008" lvl="0">
              <a:spcBef>
                <a:spcPct val="20000"/>
              </a:spcBef>
              <a:spcAft>
                <a:spcPts val="1000"/>
              </a:spcAft>
              <a:buClr>
                <a:srgbClr val="C94C25"/>
              </a:buClr>
              <a:buSzPct val="80000"/>
            </a:pPr>
            <a:r>
              <a:rPr lang="en-US" sz="7200" b="1" dirty="0">
                <a:solidFill>
                  <a:srgbClr val="192246"/>
                </a:solidFill>
                <a:latin typeface="PermianSlabSerifTypeface" panose="02000000000000000000" pitchFamily="50" charset="0"/>
              </a:rPr>
              <a:t>EMPLOYEE APPRENTICESHIP APPLICATION(S)</a:t>
            </a:r>
          </a:p>
          <a:p>
            <a:pPr marL="821246" lvl="1" indent="-457200">
              <a:spcAft>
                <a:spcPts val="1000"/>
              </a:spcAft>
              <a:buClr>
                <a:srgbClr val="FF0000"/>
              </a:buClr>
              <a:buSzPct val="80000"/>
              <a:buFont typeface="Wingdings" panose="05000000000000000000" pitchFamily="2" charset="2"/>
              <a:buChar char="Ø"/>
            </a:pPr>
            <a:r>
              <a:rPr lang="en-US" sz="5600" dirty="0">
                <a:solidFill>
                  <a:srgbClr val="262626"/>
                </a:solidFill>
                <a:latin typeface="PermianSlabSerifTypeface" panose="02000000000000000000" pitchFamily="50" charset="0"/>
              </a:rPr>
              <a:t>An Apprenticeship Signing Day can be planned to obtain complete paperwork and review documents for completeness. </a:t>
            </a:r>
          </a:p>
          <a:p>
            <a:pPr marL="821246" lvl="1" indent="-457200">
              <a:spcAft>
                <a:spcPts val="1000"/>
              </a:spcAft>
              <a:buClr>
                <a:srgbClr val="FF0000"/>
              </a:buClr>
              <a:buSzPct val="80000"/>
              <a:buFont typeface="Wingdings" panose="05000000000000000000" pitchFamily="2" charset="2"/>
              <a:buChar char="Ø"/>
            </a:pPr>
            <a:r>
              <a:rPr lang="en-US" sz="5600" dirty="0">
                <a:solidFill>
                  <a:srgbClr val="262626"/>
                </a:solidFill>
                <a:latin typeface="PermianSlabSerifTypeface" panose="02000000000000000000" pitchFamily="50" charset="0"/>
              </a:rPr>
              <a:t>Employee apprentices need to complete the following documents:</a:t>
            </a:r>
          </a:p>
          <a:p>
            <a:pPr marL="1122997" lvl="2" indent="-285750">
              <a:buClr>
                <a:srgbClr val="FF0000"/>
              </a:buClr>
              <a:buSzPct val="95000"/>
              <a:buFont typeface="Arial" panose="020B0604020202020204" pitchFamily="34" charset="0"/>
              <a:buChar char="•"/>
            </a:pPr>
            <a:r>
              <a:rPr lang="en-US" sz="5600" dirty="0">
                <a:solidFill>
                  <a:srgbClr val="262626"/>
                </a:solidFill>
                <a:latin typeface="PermianSlabSerifTypeface" panose="02000000000000000000" pitchFamily="50" charset="0"/>
              </a:rPr>
              <a:t>Local Board Apprentice Application</a:t>
            </a:r>
          </a:p>
          <a:p>
            <a:pPr marL="1122997" lvl="2" indent="-285750">
              <a:buClr>
                <a:srgbClr val="FF0000"/>
              </a:buClr>
              <a:buSzPct val="95000"/>
              <a:buFont typeface="Arial" panose="020B0604020202020204" pitchFamily="34" charset="0"/>
              <a:buChar char="•"/>
            </a:pPr>
            <a:r>
              <a:rPr lang="en-US" sz="5600" dirty="0">
                <a:solidFill>
                  <a:srgbClr val="262626"/>
                </a:solidFill>
                <a:latin typeface="PermianSlabSerifTypeface" panose="02000000000000000000" pitchFamily="50" charset="0"/>
              </a:rPr>
              <a:t>USDOL Apprenticeship application (to be shared with sponsor)</a:t>
            </a:r>
          </a:p>
          <a:p>
            <a:pPr marL="1122997" lvl="2" indent="-285750">
              <a:buClr>
                <a:srgbClr val="FF0000"/>
              </a:buClr>
              <a:buSzPct val="95000"/>
              <a:buFont typeface="Arial" panose="020B0604020202020204" pitchFamily="34" charset="0"/>
              <a:buChar char="•"/>
            </a:pPr>
            <a:r>
              <a:rPr lang="en-US" sz="5600" dirty="0">
                <a:solidFill>
                  <a:srgbClr val="262626"/>
                </a:solidFill>
                <a:latin typeface="PermianSlabSerifTypeface" panose="02000000000000000000" pitchFamily="50" charset="0"/>
              </a:rPr>
              <a:t>TDLWD Individual Apprenticeship Form</a:t>
            </a:r>
          </a:p>
          <a:p>
            <a:endParaRPr lang="en-US" dirty="0"/>
          </a:p>
        </p:txBody>
      </p:sp>
    </p:spTree>
    <p:extLst>
      <p:ext uri="{BB962C8B-B14F-4D97-AF65-F5344CB8AC3E}">
        <p14:creationId xmlns:p14="http://schemas.microsoft.com/office/powerpoint/2010/main" val="989177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2EB1-B9C4-4722-889B-8DDB68AE39B5}"/>
              </a:ext>
            </a:extLst>
          </p:cNvPr>
          <p:cNvSpPr>
            <a:spLocks noGrp="1"/>
          </p:cNvSpPr>
          <p:nvPr>
            <p:ph type="title"/>
          </p:nvPr>
        </p:nvSpPr>
        <p:spPr/>
        <p:txBody>
          <a:bodyPr/>
          <a:lstStyle/>
          <a:p>
            <a:r>
              <a:rPr lang="en-US" dirty="0"/>
              <a:t>Employer, Training Provider, and Sponsor Information Needed</a:t>
            </a:r>
          </a:p>
        </p:txBody>
      </p:sp>
      <p:graphicFrame>
        <p:nvGraphicFramePr>
          <p:cNvPr id="4" name="Content Placeholder 4">
            <a:extLst>
              <a:ext uri="{FF2B5EF4-FFF2-40B4-BE49-F238E27FC236}">
                <a16:creationId xmlns:a16="http://schemas.microsoft.com/office/drawing/2014/main" id="{2DFA2B43-1679-4770-B050-3ABD9F379E21}"/>
              </a:ext>
            </a:extLst>
          </p:cNvPr>
          <p:cNvGraphicFramePr>
            <a:graphicFrameLocks/>
          </p:cNvGraphicFramePr>
          <p:nvPr>
            <p:extLst>
              <p:ext uri="{D42A27DB-BD31-4B8C-83A1-F6EECF244321}">
                <p14:modId xmlns:p14="http://schemas.microsoft.com/office/powerpoint/2010/main" val="1330531321"/>
              </p:ext>
            </p:extLst>
          </p:nvPr>
        </p:nvGraphicFramePr>
        <p:xfrm>
          <a:off x="303028" y="1676400"/>
          <a:ext cx="8537944" cy="4104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501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9C19-CB84-409F-AF46-1D4A0DF19F8B}"/>
              </a:ext>
            </a:extLst>
          </p:cNvPr>
          <p:cNvSpPr>
            <a:spLocks noGrp="1"/>
          </p:cNvSpPr>
          <p:nvPr>
            <p:ph type="title"/>
          </p:nvPr>
        </p:nvSpPr>
        <p:spPr>
          <a:xfrm>
            <a:off x="198783" y="-76200"/>
            <a:ext cx="8229600" cy="1143000"/>
          </a:xfrm>
        </p:spPr>
        <p:txBody>
          <a:bodyPr>
            <a:normAutofit/>
          </a:bodyPr>
          <a:lstStyle/>
          <a:p>
            <a:r>
              <a:rPr lang="en-US" dirty="0"/>
              <a:t>Local boards are key to providing support for Apprenticeships through employer engagement</a:t>
            </a:r>
          </a:p>
        </p:txBody>
      </p:sp>
      <p:sp>
        <p:nvSpPr>
          <p:cNvPr id="3" name="Content Placeholder 2">
            <a:extLst>
              <a:ext uri="{FF2B5EF4-FFF2-40B4-BE49-F238E27FC236}">
                <a16:creationId xmlns:a16="http://schemas.microsoft.com/office/drawing/2014/main" id="{307ABC99-BAAE-4860-A196-B504717FD185}"/>
              </a:ext>
            </a:extLst>
          </p:cNvPr>
          <p:cNvSpPr>
            <a:spLocks noGrp="1"/>
          </p:cNvSpPr>
          <p:nvPr>
            <p:ph idx="1"/>
          </p:nvPr>
        </p:nvSpPr>
        <p:spPr>
          <a:xfrm>
            <a:off x="198783" y="1143000"/>
            <a:ext cx="8229600" cy="4317993"/>
          </a:xfrm>
        </p:spPr>
        <p:txBody>
          <a:bodyPr>
            <a:normAutofit/>
          </a:bodyPr>
          <a:lstStyle/>
          <a:p>
            <a:pPr>
              <a:buFont typeface="Wingdings" panose="05000000000000000000" pitchFamily="2" charset="2"/>
              <a:buChar char="Ø"/>
            </a:pPr>
            <a:r>
              <a:rPr lang="en-US" sz="1400" dirty="0">
                <a:latin typeface="PermianSlabSerifTypeface" panose="02000000000000000000" pitchFamily="50" charset="0"/>
              </a:rPr>
              <a:t>Develop professional relationships with </a:t>
            </a:r>
          </a:p>
          <a:p>
            <a:pPr marL="0" indent="0">
              <a:buNone/>
            </a:pPr>
            <a:r>
              <a:rPr lang="en-US" sz="1400" dirty="0">
                <a:latin typeface="PermianSlabSerifTypeface" panose="02000000000000000000" pitchFamily="50" charset="0"/>
              </a:rPr>
              <a:t>      strategic partners in Apprenticeship</a:t>
            </a:r>
          </a:p>
          <a:p>
            <a:pPr lvl="2">
              <a:buFont typeface="Arial" panose="020B0604020202020204" pitchFamily="34" charset="0"/>
              <a:buChar char="•"/>
            </a:pPr>
            <a:r>
              <a:rPr lang="en-US" sz="1400" dirty="0">
                <a:latin typeface="PermianSlabSerifTypeface" panose="02000000000000000000" pitchFamily="50" charset="0"/>
              </a:rPr>
              <a:t>Regional Apprenticeship Director</a:t>
            </a:r>
          </a:p>
          <a:p>
            <a:pPr lvl="2">
              <a:buFont typeface="Arial" panose="020B0604020202020204" pitchFamily="34" charset="0"/>
              <a:buChar char="•"/>
            </a:pPr>
            <a:r>
              <a:rPr lang="en-US" sz="1400" dirty="0">
                <a:latin typeface="PermianSlabSerifTypeface" panose="02000000000000000000" pitchFamily="50" charset="0"/>
              </a:rPr>
              <a:t>Employers</a:t>
            </a:r>
          </a:p>
          <a:p>
            <a:pPr lvl="2">
              <a:buFont typeface="Arial" panose="020B0604020202020204" pitchFamily="34" charset="0"/>
              <a:buChar char="•"/>
            </a:pPr>
            <a:r>
              <a:rPr lang="en-US" sz="1400" dirty="0">
                <a:latin typeface="PermianSlabSerifTypeface" panose="02000000000000000000" pitchFamily="50" charset="0"/>
              </a:rPr>
              <a:t>Training Providers</a:t>
            </a:r>
          </a:p>
          <a:p>
            <a:pPr lvl="2">
              <a:buFont typeface="Arial" panose="020B0604020202020204" pitchFamily="34" charset="0"/>
              <a:buChar char="•"/>
            </a:pPr>
            <a:r>
              <a:rPr lang="en-US" sz="1400" dirty="0">
                <a:latin typeface="PermianSlabSerifTypeface" panose="02000000000000000000" pitchFamily="50" charset="0"/>
              </a:rPr>
              <a:t>Counterparts in other Workforce Areas</a:t>
            </a:r>
          </a:p>
          <a:p>
            <a:pPr>
              <a:buFont typeface="Wingdings" panose="05000000000000000000" pitchFamily="2" charset="2"/>
              <a:buChar char="Ø"/>
            </a:pPr>
            <a:r>
              <a:rPr lang="en-US" sz="1400" dirty="0">
                <a:latin typeface="PermianSlabSerifTypeface" panose="02000000000000000000" pitchFamily="50" charset="0"/>
              </a:rPr>
              <a:t>Track data and report to Board. </a:t>
            </a:r>
          </a:p>
          <a:p>
            <a:pPr>
              <a:buFont typeface="Wingdings" panose="05000000000000000000" pitchFamily="2" charset="2"/>
              <a:buChar char="Ø"/>
            </a:pPr>
            <a:r>
              <a:rPr lang="en-US" sz="1400" dirty="0">
                <a:latin typeface="PermianSlabSerifTypeface" panose="02000000000000000000" pitchFamily="50" charset="0"/>
              </a:rPr>
              <a:t>Respond in a timely manner to apprenticeship inquiries.</a:t>
            </a:r>
          </a:p>
          <a:p>
            <a:pPr>
              <a:buFont typeface="Wingdings" panose="05000000000000000000" pitchFamily="2" charset="2"/>
              <a:buChar char="Ø"/>
            </a:pPr>
            <a:r>
              <a:rPr lang="en-US" sz="1400" dirty="0">
                <a:latin typeface="PermianSlabSerifTypeface" panose="02000000000000000000" pitchFamily="50" charset="0"/>
              </a:rPr>
              <a:t>Make the paperwork process as easy as possible for the employer and training provider.</a:t>
            </a:r>
          </a:p>
          <a:p>
            <a:pPr>
              <a:buFont typeface="Wingdings" panose="05000000000000000000" pitchFamily="2" charset="2"/>
              <a:buChar char="Ø"/>
            </a:pPr>
            <a:r>
              <a:rPr lang="en-US" sz="1400" dirty="0">
                <a:latin typeface="PermianSlabSerifTypeface" panose="02000000000000000000" pitchFamily="50" charset="0"/>
              </a:rPr>
              <a:t>Celebrate Signing Days and promote/market these events.</a:t>
            </a:r>
          </a:p>
          <a:p>
            <a:pPr>
              <a:buFont typeface="Wingdings" panose="05000000000000000000" pitchFamily="2" charset="2"/>
              <a:buChar char="Ø"/>
            </a:pPr>
            <a:r>
              <a:rPr lang="en-US" sz="1400" dirty="0">
                <a:latin typeface="PermianSlabSerifTypeface" panose="02000000000000000000" pitchFamily="50" charset="0"/>
              </a:rPr>
              <a:t>Develop forms and documents before needed. Adjust them as you learn about new requirements or processes from TDLWD. These are fluid documents.</a:t>
            </a:r>
          </a:p>
          <a:p>
            <a:pPr>
              <a:buFont typeface="Wingdings" panose="05000000000000000000" pitchFamily="2" charset="2"/>
              <a:buChar char="Ø"/>
            </a:pPr>
            <a:r>
              <a:rPr lang="en-US" sz="1400" dirty="0">
                <a:latin typeface="PermianSlabSerifTypeface" panose="02000000000000000000" pitchFamily="50" charset="0"/>
              </a:rPr>
              <a:t>Continue to learn about trends in apprenticeship development.</a:t>
            </a:r>
          </a:p>
          <a:p>
            <a:pPr>
              <a:buFont typeface="Wingdings" panose="05000000000000000000" pitchFamily="2" charset="2"/>
              <a:buChar char="Ø"/>
            </a:pPr>
            <a:r>
              <a:rPr lang="en-US" sz="1400" dirty="0">
                <a:latin typeface="PermianSlabSerifTypeface" panose="02000000000000000000" pitchFamily="50" charset="0"/>
              </a:rPr>
              <a:t>Learn how to complete the data entry at all levels, even if you will have assistance with this process.</a:t>
            </a:r>
          </a:p>
          <a:p>
            <a:pPr>
              <a:buFont typeface="Wingdings" panose="05000000000000000000" pitchFamily="2" charset="2"/>
              <a:buChar char="Ø"/>
            </a:pPr>
            <a:r>
              <a:rPr lang="en-US" sz="1400" dirty="0">
                <a:latin typeface="PermianSlabSerifTypeface" panose="02000000000000000000" pitchFamily="50" charset="0"/>
              </a:rPr>
              <a:t>Complete state apprenticeship reporting form quarterly.</a:t>
            </a:r>
          </a:p>
          <a:p>
            <a:pPr>
              <a:buFont typeface="Wingdings" panose="05000000000000000000" pitchFamily="2" charset="2"/>
              <a:buChar char="Ø"/>
            </a:pPr>
            <a:r>
              <a:rPr lang="en-US" sz="1400" dirty="0">
                <a:latin typeface="PermianSlabSerifTypeface" panose="02000000000000000000" pitchFamily="50" charset="0"/>
              </a:rPr>
              <a:t>Educate other board staff about the Apprenticeship process. Share your best practices.</a:t>
            </a:r>
          </a:p>
          <a:p>
            <a:endParaRPr lang="en-US" dirty="0"/>
          </a:p>
        </p:txBody>
      </p:sp>
      <p:pic>
        <p:nvPicPr>
          <p:cNvPr id="4" name="Picture 3">
            <a:extLst>
              <a:ext uri="{FF2B5EF4-FFF2-40B4-BE49-F238E27FC236}">
                <a16:creationId xmlns:a16="http://schemas.microsoft.com/office/drawing/2014/main" id="{4B55BB53-E921-46FF-B47A-724D4B632B29}"/>
              </a:ext>
            </a:extLst>
          </p:cNvPr>
          <p:cNvPicPr>
            <a:picLocks noChangeAspect="1"/>
          </p:cNvPicPr>
          <p:nvPr/>
        </p:nvPicPr>
        <p:blipFill>
          <a:blip r:embed="rId2"/>
          <a:stretch>
            <a:fillRect/>
          </a:stretch>
        </p:blipFill>
        <p:spPr>
          <a:xfrm rot="20924783">
            <a:off x="5893110" y="767729"/>
            <a:ext cx="3037202" cy="2489193"/>
          </a:xfrm>
          <a:prstGeom prst="rect">
            <a:avLst/>
          </a:prstGeom>
        </p:spPr>
      </p:pic>
    </p:spTree>
    <p:extLst>
      <p:ext uri="{BB962C8B-B14F-4D97-AF65-F5344CB8AC3E}">
        <p14:creationId xmlns:p14="http://schemas.microsoft.com/office/powerpoint/2010/main" val="3044116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3AC-CDE2-4DD9-B7CC-9D951EE42EAF}"/>
              </a:ext>
            </a:extLst>
          </p:cNvPr>
          <p:cNvSpPr>
            <a:spLocks noGrp="1"/>
          </p:cNvSpPr>
          <p:nvPr>
            <p:ph type="title"/>
          </p:nvPr>
        </p:nvSpPr>
        <p:spPr/>
        <p:txBody>
          <a:bodyPr/>
          <a:lstStyle/>
          <a:p>
            <a:r>
              <a:rPr lang="en-US" dirty="0">
                <a:latin typeface="PermianSlabSerifTypeface" panose="02000000000000000000" pitchFamily="50" charset="0"/>
                <a:ea typeface="Microsoft GothicNeo" panose="020B0500000101010101" pitchFamily="34" charset="-127"/>
                <a:cs typeface="Microsoft GothicNeo" panose="020B0500000101010101" pitchFamily="34" charset="-127"/>
              </a:rPr>
              <a:t>What Do We Do?</a:t>
            </a:r>
            <a:endParaRPr lang="en-US" dirty="0">
              <a:latin typeface="PermianSlabSerifTypeface" panose="02000000000000000000" pitchFamily="50" charset="0"/>
            </a:endParaRPr>
          </a:p>
        </p:txBody>
      </p:sp>
      <p:sp>
        <p:nvSpPr>
          <p:cNvPr id="3" name="Content Placeholder 2">
            <a:extLst>
              <a:ext uri="{FF2B5EF4-FFF2-40B4-BE49-F238E27FC236}">
                <a16:creationId xmlns:a16="http://schemas.microsoft.com/office/drawing/2014/main" id="{588D7985-B176-420B-8BDA-FC1FB69A7D25}"/>
              </a:ext>
            </a:extLst>
          </p:cNvPr>
          <p:cNvSpPr>
            <a:spLocks noGrp="1"/>
          </p:cNvSpPr>
          <p:nvPr>
            <p:ph idx="1"/>
          </p:nvPr>
        </p:nvSpPr>
        <p:spPr/>
        <p:txBody>
          <a:bodyPr/>
          <a:lstStyle/>
          <a:p>
            <a:pPr lvl="1">
              <a:buFont typeface="Wingdings" panose="05000000000000000000" pitchFamily="2" charset="2"/>
              <a:buChar char="Ø"/>
            </a:pPr>
            <a:r>
              <a:rPr lang="en-US" sz="1600" dirty="0">
                <a:latin typeface="Microsoft GothicNeo" panose="020B0500000101010101" pitchFamily="34" charset="-127"/>
                <a:ea typeface="Microsoft GothicNeo" panose="020B0500000101010101" pitchFamily="34" charset="-127"/>
                <a:cs typeface="Microsoft GothicNeo" panose="020B0500000101010101" pitchFamily="34" charset="-127"/>
              </a:rPr>
              <a:t> </a:t>
            </a:r>
            <a:r>
              <a:rPr lang="en-US" sz="1800" dirty="0">
                <a:solidFill>
                  <a:srgbClr val="1A2343"/>
                </a:solidFill>
                <a:latin typeface="PermianSlabSerifTypeface" panose="02000000000000000000" pitchFamily="50" charset="0"/>
                <a:ea typeface="Microsoft GothicNeo" panose="020B0500000101010101" pitchFamily="34" charset="-127"/>
                <a:cs typeface="Microsoft GothicNeo" panose="020B0500000101010101" pitchFamily="34" charset="-127"/>
              </a:rPr>
              <a:t>Outreach – Outreach – Outreach</a:t>
            </a:r>
          </a:p>
          <a:p>
            <a:pPr marL="457200" lvl="1" indent="0">
              <a:buNone/>
            </a:pPr>
            <a:endParaRPr lang="en-US" sz="1800" dirty="0">
              <a:solidFill>
                <a:srgbClr val="1A2343"/>
              </a:solidFill>
              <a:latin typeface="PermianSlabSerifTypeface" panose="02000000000000000000" pitchFamily="50" charset="0"/>
              <a:ea typeface="Microsoft GothicNeo" panose="020B0500000101010101" pitchFamily="34" charset="-127"/>
              <a:cs typeface="Microsoft GothicNeo" panose="020B0500000101010101" pitchFamily="34" charset="-127"/>
            </a:endParaRPr>
          </a:p>
          <a:p>
            <a:pPr lvl="1">
              <a:buFont typeface="Wingdings" panose="05000000000000000000" pitchFamily="2" charset="2"/>
              <a:buChar char="Ø"/>
            </a:pPr>
            <a:r>
              <a:rPr lang="en-US" sz="1800" dirty="0">
                <a:solidFill>
                  <a:srgbClr val="1A2343"/>
                </a:solidFill>
                <a:latin typeface="PermianSlabSerifTypeface" panose="02000000000000000000" pitchFamily="50" charset="0"/>
                <a:ea typeface="Microsoft GothicNeo" panose="020B0500000101010101" pitchFamily="34" charset="-127"/>
                <a:cs typeface="Microsoft GothicNeo" panose="020B0500000101010101" pitchFamily="34" charset="-127"/>
              </a:rPr>
              <a:t> Consultation with employers on program design</a:t>
            </a:r>
          </a:p>
          <a:p>
            <a:pPr lvl="1">
              <a:buFont typeface="Wingdings" panose="05000000000000000000" pitchFamily="2" charset="2"/>
              <a:buChar char="Ø"/>
            </a:pPr>
            <a:endParaRPr lang="en-US" sz="1800" dirty="0">
              <a:solidFill>
                <a:srgbClr val="1A2343"/>
              </a:solidFill>
              <a:latin typeface="PermianSlabSerifTypeface" panose="02000000000000000000" pitchFamily="50" charset="0"/>
              <a:ea typeface="Microsoft GothicNeo" panose="020B0500000101010101" pitchFamily="34" charset="-127"/>
              <a:cs typeface="Microsoft GothicNeo" panose="020B0500000101010101" pitchFamily="34" charset="-127"/>
            </a:endParaRPr>
          </a:p>
          <a:p>
            <a:pPr lvl="1">
              <a:buFont typeface="Wingdings" panose="05000000000000000000" pitchFamily="2" charset="2"/>
              <a:buChar char="Ø"/>
            </a:pPr>
            <a:r>
              <a:rPr lang="en-US" sz="1800" dirty="0">
                <a:solidFill>
                  <a:srgbClr val="1A2343"/>
                </a:solidFill>
                <a:latin typeface="PermianSlabSerifTypeface" panose="02000000000000000000" pitchFamily="50" charset="0"/>
                <a:ea typeface="Microsoft GothicNeo" panose="020B0500000101010101" pitchFamily="34" charset="-127"/>
                <a:cs typeface="Microsoft GothicNeo" panose="020B0500000101010101" pitchFamily="34" charset="-127"/>
              </a:rPr>
              <a:t> Development of documentation / registration paperwork to hand off to US DOL</a:t>
            </a:r>
          </a:p>
          <a:p>
            <a:pPr lvl="1">
              <a:buFont typeface="Wingdings" panose="05000000000000000000" pitchFamily="2" charset="2"/>
              <a:buChar char="Ø"/>
            </a:pPr>
            <a:endParaRPr lang="en-US" sz="1800" dirty="0">
              <a:solidFill>
                <a:srgbClr val="1A2343"/>
              </a:solidFill>
              <a:latin typeface="PermianSlabSerifTypeface" panose="02000000000000000000" pitchFamily="50" charset="0"/>
              <a:ea typeface="Microsoft GothicNeo" panose="020B0500000101010101" pitchFamily="34" charset="-127"/>
              <a:cs typeface="Microsoft GothicNeo" panose="020B0500000101010101" pitchFamily="34" charset="-127"/>
            </a:endParaRPr>
          </a:p>
          <a:p>
            <a:pPr lvl="1">
              <a:buFont typeface="Wingdings" panose="05000000000000000000" pitchFamily="2" charset="2"/>
              <a:buChar char="Ø"/>
            </a:pPr>
            <a:r>
              <a:rPr lang="en-US" sz="1800" dirty="0">
                <a:solidFill>
                  <a:srgbClr val="1A2343"/>
                </a:solidFill>
                <a:latin typeface="PermianSlabSerifTypeface" panose="02000000000000000000" pitchFamily="50" charset="0"/>
                <a:ea typeface="Microsoft GothicNeo" panose="020B0500000101010101" pitchFamily="34" charset="-127"/>
                <a:cs typeface="Microsoft GothicNeo" panose="020B0500000101010101" pitchFamily="34" charset="-127"/>
              </a:rPr>
              <a:t> Work with US DOL on employer's behalf</a:t>
            </a:r>
          </a:p>
          <a:p>
            <a:pPr lvl="1">
              <a:buFont typeface="Wingdings" panose="05000000000000000000" pitchFamily="2" charset="2"/>
              <a:buChar char="Ø"/>
            </a:pPr>
            <a:endParaRPr lang="en-US" sz="1800" dirty="0">
              <a:solidFill>
                <a:srgbClr val="1A2343"/>
              </a:solidFill>
              <a:latin typeface="PermianSlabSerifTypeface" panose="02000000000000000000" pitchFamily="50" charset="0"/>
              <a:ea typeface="Microsoft GothicNeo" panose="020B0500000101010101" pitchFamily="34" charset="-127"/>
              <a:cs typeface="Microsoft GothicNeo" panose="020B0500000101010101" pitchFamily="34" charset="-127"/>
            </a:endParaRPr>
          </a:p>
          <a:p>
            <a:pPr lvl="1">
              <a:buFont typeface="Wingdings" panose="05000000000000000000" pitchFamily="2" charset="2"/>
              <a:buChar char="Ø"/>
            </a:pPr>
            <a:r>
              <a:rPr lang="en-US" sz="1800" dirty="0">
                <a:solidFill>
                  <a:srgbClr val="1A2343"/>
                </a:solidFill>
                <a:latin typeface="PermianSlabSerifTypeface" panose="02000000000000000000" pitchFamily="50" charset="0"/>
                <a:ea typeface="Microsoft GothicNeo" panose="020B0500000101010101" pitchFamily="34" charset="-127"/>
                <a:cs typeface="Microsoft GothicNeo" panose="020B0500000101010101" pitchFamily="34" charset="-127"/>
              </a:rPr>
              <a:t> Provide technical assistance to program sponsors/employers</a:t>
            </a:r>
          </a:p>
          <a:p>
            <a:endParaRPr lang="en-US" dirty="0"/>
          </a:p>
        </p:txBody>
      </p:sp>
    </p:spTree>
    <p:extLst>
      <p:ext uri="{BB962C8B-B14F-4D97-AF65-F5344CB8AC3E}">
        <p14:creationId xmlns:p14="http://schemas.microsoft.com/office/powerpoint/2010/main" val="3753183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86F6-6736-4F33-96C6-C7082EAC6076}"/>
              </a:ext>
            </a:extLst>
          </p:cNvPr>
          <p:cNvSpPr>
            <a:spLocks noGrp="1"/>
          </p:cNvSpPr>
          <p:nvPr>
            <p:ph type="title"/>
          </p:nvPr>
        </p:nvSpPr>
        <p:spPr/>
        <p:txBody>
          <a:bodyPr/>
          <a:lstStyle/>
          <a:p>
            <a:r>
              <a:rPr lang="en-US" sz="2400" dirty="0" err="1"/>
              <a:t>ApprenticeshipTN</a:t>
            </a:r>
            <a:r>
              <a:rPr lang="en-US" sz="2400" dirty="0"/>
              <a:t> Website: </a:t>
            </a:r>
            <a:endParaRPr lang="en-US" dirty="0"/>
          </a:p>
        </p:txBody>
      </p:sp>
      <p:sp>
        <p:nvSpPr>
          <p:cNvPr id="3" name="Content Placeholder 2">
            <a:extLst>
              <a:ext uri="{FF2B5EF4-FFF2-40B4-BE49-F238E27FC236}">
                <a16:creationId xmlns:a16="http://schemas.microsoft.com/office/drawing/2014/main" id="{6597F5E6-CDAD-44D9-9E30-9D58453A51B3}"/>
              </a:ext>
            </a:extLst>
          </p:cNvPr>
          <p:cNvSpPr>
            <a:spLocks noGrp="1"/>
          </p:cNvSpPr>
          <p:nvPr>
            <p:ph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odern Gothic"/>
              <a:ea typeface="+mn-ea"/>
              <a:cs typeface="+mn-cs"/>
              <a:hlinkClick r:id="rId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Modern Gothic"/>
              <a:cs typeface="+mn-cs"/>
              <a:hlinkClick r:id="rId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odern Gothic"/>
              <a:ea typeface="+mn-ea"/>
              <a:cs typeface="+mn-cs"/>
              <a:hlinkClick r:id="rId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odern Gothic"/>
                <a:ea typeface="+mn-ea"/>
                <a:cs typeface="+mn-cs"/>
                <a:hlinkClick r:id="rId2"/>
              </a:rPr>
              <a:t>www.ApprenticeshipTN.com</a:t>
            </a:r>
            <a:endParaRPr kumimoji="0" lang="en-US" sz="2800" b="0" i="0" u="none" strike="noStrike" kern="1200" cap="none" spc="0" normalizeH="0" baseline="0" noProof="0" dirty="0">
              <a:ln>
                <a:noFill/>
              </a:ln>
              <a:solidFill>
                <a:prstClr val="black"/>
              </a:solidFill>
              <a:effectLst/>
              <a:uLnTx/>
              <a:uFillTx/>
              <a:latin typeface="Modern Gothic"/>
              <a:ea typeface="+mn-ea"/>
              <a:cs typeface="+mn-cs"/>
            </a:endParaRPr>
          </a:p>
          <a:p>
            <a:pPr algn="ctr"/>
            <a:endParaRPr lang="en-US" sz="1800" dirty="0">
              <a:latin typeface="PermianSlabSerifTypeface" panose="02000000000000000000" pitchFamily="50" charset="0"/>
            </a:endParaRPr>
          </a:p>
          <a:p>
            <a:pPr marL="342900" indent="-342900" algn="ctr">
              <a:buFont typeface="Wingdings" panose="05000000000000000000" pitchFamily="2" charset="2"/>
              <a:buChar char="Ø"/>
            </a:pPr>
            <a:r>
              <a:rPr lang="en-US" sz="1800" dirty="0">
                <a:solidFill>
                  <a:schemeClr val="bg2"/>
                </a:solidFill>
                <a:latin typeface="PermianSlabSerifTypeface" panose="02000000000000000000" pitchFamily="50" charset="0"/>
              </a:rPr>
              <a:t>  </a:t>
            </a:r>
            <a:r>
              <a:rPr lang="en-US" sz="1800" dirty="0">
                <a:latin typeface="PermianSlabSerifTypeface" panose="02000000000000000000" pitchFamily="50" charset="0"/>
              </a:rPr>
              <a:t>Find a program</a:t>
            </a:r>
          </a:p>
          <a:p>
            <a:pPr marL="342900" indent="-342900" algn="ctr">
              <a:buFont typeface="Wingdings" panose="05000000000000000000" pitchFamily="2" charset="2"/>
              <a:buChar char="Ø"/>
            </a:pPr>
            <a:r>
              <a:rPr lang="en-US" sz="1800" dirty="0">
                <a:solidFill>
                  <a:schemeClr val="bg2"/>
                </a:solidFill>
                <a:latin typeface="PermianSlabSerifTypeface" panose="02000000000000000000" pitchFamily="50" charset="0"/>
              </a:rPr>
              <a:t>   </a:t>
            </a:r>
            <a:r>
              <a:rPr lang="en-US" sz="1800" dirty="0">
                <a:latin typeface="PermianSlabSerifTypeface" panose="02000000000000000000" pitchFamily="50" charset="0"/>
              </a:rPr>
              <a:t>Pre-Apprenticeship Policy location</a:t>
            </a:r>
          </a:p>
        </p:txBody>
      </p:sp>
    </p:spTree>
    <p:extLst>
      <p:ext uri="{BB962C8B-B14F-4D97-AF65-F5344CB8AC3E}">
        <p14:creationId xmlns:p14="http://schemas.microsoft.com/office/powerpoint/2010/main" val="2189556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F510C3-11F7-4859-9179-F6E16532A3F8}"/>
              </a:ext>
            </a:extLst>
          </p:cNvPr>
          <p:cNvPicPr>
            <a:picLocks noGrp="1" noChangeAspect="1"/>
          </p:cNvPicPr>
          <p:nvPr>
            <p:ph idx="1"/>
          </p:nvPr>
        </p:nvPicPr>
        <p:blipFill>
          <a:blip r:embed="rId2"/>
          <a:stretch>
            <a:fillRect/>
          </a:stretch>
        </p:blipFill>
        <p:spPr>
          <a:xfrm>
            <a:off x="1004271" y="2381089"/>
            <a:ext cx="7307813" cy="3011667"/>
          </a:xfrm>
          <a:prstGeom prst="rect">
            <a:avLst/>
          </a:prstGeom>
        </p:spPr>
      </p:pic>
      <p:pic>
        <p:nvPicPr>
          <p:cNvPr id="5" name="Picture 4">
            <a:extLst>
              <a:ext uri="{FF2B5EF4-FFF2-40B4-BE49-F238E27FC236}">
                <a16:creationId xmlns:a16="http://schemas.microsoft.com/office/drawing/2014/main" id="{4E57C0B8-BEC4-403E-A079-6960E02A0406}"/>
              </a:ext>
            </a:extLst>
          </p:cNvPr>
          <p:cNvPicPr>
            <a:picLocks noChangeAspect="1"/>
          </p:cNvPicPr>
          <p:nvPr/>
        </p:nvPicPr>
        <p:blipFill>
          <a:blip r:embed="rId3"/>
          <a:stretch>
            <a:fillRect/>
          </a:stretch>
        </p:blipFill>
        <p:spPr>
          <a:xfrm>
            <a:off x="355822" y="251791"/>
            <a:ext cx="3997761" cy="1121761"/>
          </a:xfrm>
          <a:prstGeom prst="rect">
            <a:avLst/>
          </a:prstGeom>
        </p:spPr>
      </p:pic>
      <p:sp>
        <p:nvSpPr>
          <p:cNvPr id="6" name="TextBox 5">
            <a:extLst>
              <a:ext uri="{FF2B5EF4-FFF2-40B4-BE49-F238E27FC236}">
                <a16:creationId xmlns:a16="http://schemas.microsoft.com/office/drawing/2014/main" id="{5D4AC42D-26D9-467A-914A-A8AB2563A826}"/>
              </a:ext>
            </a:extLst>
          </p:cNvPr>
          <p:cNvSpPr txBox="1"/>
          <p:nvPr/>
        </p:nvSpPr>
        <p:spPr>
          <a:xfrm>
            <a:off x="4251779" y="2008149"/>
            <a:ext cx="4680178" cy="1077218"/>
          </a:xfrm>
          <a:prstGeom prst="rect">
            <a:avLst/>
          </a:prstGeom>
          <a:noFill/>
        </p:spPr>
        <p:txBody>
          <a:bodyPr wrap="square" rtlCol="0">
            <a:spAutoFit/>
          </a:bodyPr>
          <a:lstStyle/>
          <a:p>
            <a:r>
              <a:rPr lang="en-US" sz="1600" dirty="0">
                <a:solidFill>
                  <a:srgbClr val="011D5F"/>
                </a:solidFill>
                <a:latin typeface="PermianSlabSerifTypeface" panose="02000000000000000000" pitchFamily="50" charset="0"/>
              </a:rPr>
              <a:t>Charlene Sands Russell</a:t>
            </a:r>
          </a:p>
          <a:p>
            <a:r>
              <a:rPr lang="en-US" sz="1600" dirty="0">
                <a:solidFill>
                  <a:srgbClr val="011D5F"/>
                </a:solidFill>
                <a:latin typeface="PermianSlabSerifTypeface" panose="02000000000000000000" pitchFamily="50" charset="0"/>
              </a:rPr>
              <a:t>Middle TN Regional Apprenticeship Director</a:t>
            </a:r>
          </a:p>
          <a:p>
            <a:r>
              <a:rPr lang="en-US" sz="1600" dirty="0">
                <a:solidFill>
                  <a:srgbClr val="011D5F"/>
                </a:solidFill>
                <a:latin typeface="PermianSlabSerifTypeface" panose="02000000000000000000" pitchFamily="50" charset="0"/>
                <a:hlinkClick r:id="rId4">
                  <a:extLst>
                    <a:ext uri="{A12FA001-AC4F-418D-AE19-62706E023703}">
                      <ahyp:hlinkClr xmlns:ahyp="http://schemas.microsoft.com/office/drawing/2018/hyperlinkcolor" val="tx"/>
                    </a:ext>
                  </a:extLst>
                </a:hlinkClick>
              </a:rPr>
              <a:t>Charlene. Russell@tn.gov</a:t>
            </a:r>
            <a:endParaRPr lang="en-US" sz="1600" dirty="0">
              <a:solidFill>
                <a:srgbClr val="011D5F"/>
              </a:solidFill>
              <a:latin typeface="PermianSlabSerifTypeface" panose="02000000000000000000" pitchFamily="50" charset="0"/>
            </a:endParaRPr>
          </a:p>
          <a:p>
            <a:r>
              <a:rPr lang="en-US" sz="1600" dirty="0">
                <a:solidFill>
                  <a:srgbClr val="011D5F"/>
                </a:solidFill>
                <a:latin typeface="PermianSlabSerifTypeface" panose="02000000000000000000" pitchFamily="50" charset="0"/>
              </a:rPr>
              <a:t>(931) 303-7638</a:t>
            </a:r>
          </a:p>
        </p:txBody>
      </p:sp>
      <p:sp>
        <p:nvSpPr>
          <p:cNvPr id="7" name="TextBox 6">
            <a:extLst>
              <a:ext uri="{FF2B5EF4-FFF2-40B4-BE49-F238E27FC236}">
                <a16:creationId xmlns:a16="http://schemas.microsoft.com/office/drawing/2014/main" id="{DC7183CA-0D5E-452D-9C90-16EC4A944729}"/>
              </a:ext>
            </a:extLst>
          </p:cNvPr>
          <p:cNvSpPr txBox="1"/>
          <p:nvPr/>
        </p:nvSpPr>
        <p:spPr>
          <a:xfrm>
            <a:off x="-28575" y="1992760"/>
            <a:ext cx="4280354" cy="1107996"/>
          </a:xfrm>
          <a:prstGeom prst="rect">
            <a:avLst/>
          </a:prstGeom>
          <a:noFill/>
        </p:spPr>
        <p:txBody>
          <a:bodyPr wrap="square" rtlCol="0">
            <a:spAutoFit/>
          </a:bodyPr>
          <a:lstStyle/>
          <a:p>
            <a:r>
              <a:rPr lang="en-US" sz="1600" dirty="0">
                <a:solidFill>
                  <a:srgbClr val="011D5F"/>
                </a:solidFill>
                <a:latin typeface="PermianSlabSerifTypeface" panose="02000000000000000000" pitchFamily="50" charset="0"/>
              </a:rPr>
              <a:t>Shalondria Shaw</a:t>
            </a:r>
          </a:p>
          <a:p>
            <a:r>
              <a:rPr lang="en-US" sz="1600" dirty="0">
                <a:solidFill>
                  <a:srgbClr val="011D5F"/>
                </a:solidFill>
                <a:latin typeface="PermianSlabSerifTypeface" panose="02000000000000000000" pitchFamily="50" charset="0"/>
              </a:rPr>
              <a:t>West TN Regional Apprenticeship Director</a:t>
            </a:r>
          </a:p>
          <a:p>
            <a:r>
              <a:rPr lang="en-US" sz="1600">
                <a:solidFill>
                  <a:srgbClr val="011D5F"/>
                </a:solidFill>
                <a:latin typeface="PermianSlabSerifTypeface" panose="02000000000000000000" pitchFamily="50" charset="0"/>
                <a:hlinkClick r:id="rId5">
                  <a:extLst>
                    <a:ext uri="{A12FA001-AC4F-418D-AE19-62706E023703}">
                      <ahyp:hlinkClr xmlns:ahyp="http://schemas.microsoft.com/office/drawing/2018/hyperlinkcolor" val="tx"/>
                    </a:ext>
                  </a:extLst>
                </a:hlinkClick>
              </a:rPr>
              <a:t>Shalondria.Shaw</a:t>
            </a:r>
            <a:r>
              <a:rPr lang="en-US" sz="1600" dirty="0">
                <a:solidFill>
                  <a:srgbClr val="011D5F"/>
                </a:solidFill>
                <a:latin typeface="PermianSlabSerifTypeface" panose="02000000000000000000" pitchFamily="50" charset="0"/>
                <a:hlinkClick r:id="rId5">
                  <a:extLst>
                    <a:ext uri="{A12FA001-AC4F-418D-AE19-62706E023703}">
                      <ahyp:hlinkClr xmlns:ahyp="http://schemas.microsoft.com/office/drawing/2018/hyperlinkcolor" val="tx"/>
                    </a:ext>
                  </a:extLst>
                </a:hlinkClick>
              </a:rPr>
              <a:t>@tn.gov</a:t>
            </a:r>
            <a:endParaRPr lang="en-US" sz="1600" dirty="0">
              <a:solidFill>
                <a:srgbClr val="011D5F"/>
              </a:solidFill>
              <a:latin typeface="PermianSlabSerifTypeface" panose="02000000000000000000" pitchFamily="50" charset="0"/>
            </a:endParaRPr>
          </a:p>
          <a:p>
            <a:endParaRPr lang="en-US" dirty="0"/>
          </a:p>
        </p:txBody>
      </p:sp>
      <p:sp>
        <p:nvSpPr>
          <p:cNvPr id="8" name="TextBox 7">
            <a:extLst>
              <a:ext uri="{FF2B5EF4-FFF2-40B4-BE49-F238E27FC236}">
                <a16:creationId xmlns:a16="http://schemas.microsoft.com/office/drawing/2014/main" id="{87789871-1AF4-4DEA-9101-EBFB43BF5EA9}"/>
              </a:ext>
            </a:extLst>
          </p:cNvPr>
          <p:cNvSpPr txBox="1"/>
          <p:nvPr/>
        </p:nvSpPr>
        <p:spPr>
          <a:xfrm>
            <a:off x="5979416" y="4708382"/>
            <a:ext cx="3164584" cy="1323439"/>
          </a:xfrm>
          <a:prstGeom prst="rect">
            <a:avLst/>
          </a:prstGeom>
          <a:noFill/>
        </p:spPr>
        <p:txBody>
          <a:bodyPr wrap="none" rtlCol="0">
            <a:spAutoFit/>
          </a:bodyPr>
          <a:lstStyle/>
          <a:p>
            <a:r>
              <a:rPr lang="en-US" sz="1600" dirty="0">
                <a:solidFill>
                  <a:srgbClr val="011D5F"/>
                </a:solidFill>
                <a:latin typeface="PermianSlabSerifTypeface" panose="02000000000000000000" pitchFamily="50" charset="0"/>
              </a:rPr>
              <a:t>Holly Free-Ollard</a:t>
            </a:r>
          </a:p>
          <a:p>
            <a:r>
              <a:rPr lang="en-US" sz="1600" dirty="0">
                <a:solidFill>
                  <a:srgbClr val="011D5F"/>
                </a:solidFill>
                <a:latin typeface="PermianSlabSerifTypeface" panose="02000000000000000000" pitchFamily="50" charset="0"/>
              </a:rPr>
              <a:t>State Apprenticeship Director/</a:t>
            </a:r>
          </a:p>
          <a:p>
            <a:r>
              <a:rPr lang="en-US" sz="1600" dirty="0">
                <a:solidFill>
                  <a:srgbClr val="011D5F"/>
                </a:solidFill>
                <a:latin typeface="PermianSlabSerifTypeface" panose="02000000000000000000" pitchFamily="50" charset="0"/>
              </a:rPr>
              <a:t>East TN Regional Director</a:t>
            </a:r>
          </a:p>
          <a:p>
            <a:r>
              <a:rPr lang="en-US" sz="1600" u="sng" dirty="0">
                <a:solidFill>
                  <a:srgbClr val="011D5F"/>
                </a:solidFill>
                <a:latin typeface="PermianSlabSerifTypeface" panose="02000000000000000000" pitchFamily="50" charset="0"/>
              </a:rPr>
              <a:t>Holly.Free-Ollard@tn.gov</a:t>
            </a:r>
          </a:p>
          <a:p>
            <a:r>
              <a:rPr lang="en-US" sz="1600" dirty="0">
                <a:solidFill>
                  <a:srgbClr val="011D5F"/>
                </a:solidFill>
                <a:latin typeface="PermianSlabSerifTypeface" panose="02000000000000000000" pitchFamily="50" charset="0"/>
              </a:rPr>
              <a:t>(865)973-8157</a:t>
            </a:r>
          </a:p>
        </p:txBody>
      </p:sp>
      <p:sp>
        <p:nvSpPr>
          <p:cNvPr id="9" name="TextBox 8">
            <a:extLst>
              <a:ext uri="{FF2B5EF4-FFF2-40B4-BE49-F238E27FC236}">
                <a16:creationId xmlns:a16="http://schemas.microsoft.com/office/drawing/2014/main" id="{626B6589-228D-46BC-A127-57FCEFDAE4FF}"/>
              </a:ext>
            </a:extLst>
          </p:cNvPr>
          <p:cNvSpPr txBox="1"/>
          <p:nvPr/>
        </p:nvSpPr>
        <p:spPr>
          <a:xfrm>
            <a:off x="355823" y="4792591"/>
            <a:ext cx="3997761" cy="1077218"/>
          </a:xfrm>
          <a:prstGeom prst="rect">
            <a:avLst/>
          </a:prstGeom>
          <a:noFill/>
        </p:spPr>
        <p:txBody>
          <a:bodyPr wrap="none" rtlCol="0">
            <a:spAutoFit/>
          </a:bodyPr>
          <a:lstStyle/>
          <a:p>
            <a:r>
              <a:rPr lang="en-US" sz="1600" dirty="0">
                <a:solidFill>
                  <a:srgbClr val="011D5F"/>
                </a:solidFill>
                <a:latin typeface="PermianSlabSerifTypeface" panose="02000000000000000000" pitchFamily="50" charset="0"/>
              </a:rPr>
              <a:t>Jessica Barnett</a:t>
            </a:r>
          </a:p>
          <a:p>
            <a:r>
              <a:rPr lang="en-US" sz="1600" dirty="0">
                <a:solidFill>
                  <a:srgbClr val="011D5F"/>
                </a:solidFill>
                <a:latin typeface="PermianSlabSerifTypeface" panose="02000000000000000000" pitchFamily="50" charset="0"/>
              </a:rPr>
              <a:t>State Apprenticeship Assistant Director</a:t>
            </a:r>
          </a:p>
          <a:p>
            <a:r>
              <a:rPr lang="en-US" sz="1600" dirty="0">
                <a:solidFill>
                  <a:srgbClr val="011D5F"/>
                </a:solidFill>
                <a:latin typeface="PermianSlabSerifTypeface" panose="02000000000000000000" pitchFamily="50" charset="0"/>
                <a:hlinkClick r:id="rId6">
                  <a:extLst>
                    <a:ext uri="{A12FA001-AC4F-418D-AE19-62706E023703}">
                      <ahyp:hlinkClr xmlns:ahyp="http://schemas.microsoft.com/office/drawing/2018/hyperlinkcolor" val="tx"/>
                    </a:ext>
                  </a:extLst>
                </a:hlinkClick>
              </a:rPr>
              <a:t>Jessica.L.Barnett@tn.gov</a:t>
            </a:r>
            <a:endParaRPr lang="en-US" sz="1600" dirty="0">
              <a:solidFill>
                <a:srgbClr val="011D5F"/>
              </a:solidFill>
              <a:latin typeface="PermianSlabSerifTypeface" panose="02000000000000000000" pitchFamily="50" charset="0"/>
            </a:endParaRPr>
          </a:p>
          <a:p>
            <a:r>
              <a:rPr lang="en-US" sz="1600" dirty="0">
                <a:solidFill>
                  <a:srgbClr val="011D5F"/>
                </a:solidFill>
                <a:latin typeface="PermianSlabSerifTypeface" panose="02000000000000000000" pitchFamily="50" charset="0"/>
              </a:rPr>
              <a:t>(423) 408-0128</a:t>
            </a:r>
          </a:p>
        </p:txBody>
      </p:sp>
      <p:sp>
        <p:nvSpPr>
          <p:cNvPr id="10" name="TextBox 9">
            <a:extLst>
              <a:ext uri="{FF2B5EF4-FFF2-40B4-BE49-F238E27FC236}">
                <a16:creationId xmlns:a16="http://schemas.microsoft.com/office/drawing/2014/main" id="{694AA59A-E42B-4C72-B2D2-B21525AC864C}"/>
              </a:ext>
            </a:extLst>
          </p:cNvPr>
          <p:cNvSpPr txBox="1"/>
          <p:nvPr/>
        </p:nvSpPr>
        <p:spPr>
          <a:xfrm>
            <a:off x="4658177" y="251791"/>
            <a:ext cx="4249368" cy="1354217"/>
          </a:xfrm>
          <a:prstGeom prst="rect">
            <a:avLst/>
          </a:prstGeom>
          <a:noFill/>
        </p:spPr>
        <p:txBody>
          <a:bodyPr wrap="none" rtlCol="0">
            <a:spAutoFit/>
          </a:bodyPr>
          <a:lstStyle/>
          <a:p>
            <a:r>
              <a:rPr lang="en-US" sz="1600" dirty="0">
                <a:solidFill>
                  <a:srgbClr val="011D5F"/>
                </a:solidFill>
                <a:latin typeface="PermianSlabSerifTypeface" panose="02000000000000000000" pitchFamily="50" charset="0"/>
              </a:rPr>
              <a:t>Lynn Kirby</a:t>
            </a:r>
          </a:p>
          <a:p>
            <a:r>
              <a:rPr lang="en-US" sz="1600" dirty="0">
                <a:solidFill>
                  <a:srgbClr val="011D5F"/>
                </a:solidFill>
                <a:latin typeface="PermianSlabSerifTypeface" panose="02000000000000000000" pitchFamily="50" charset="0"/>
              </a:rPr>
              <a:t>Apprenticeship Grants Programs Manager</a:t>
            </a:r>
          </a:p>
          <a:p>
            <a:r>
              <a:rPr lang="en-US" sz="1600" dirty="0">
                <a:solidFill>
                  <a:srgbClr val="011D5F"/>
                </a:solidFill>
                <a:latin typeface="PermianSlabSerifTypeface" panose="02000000000000000000" pitchFamily="50" charset="0"/>
                <a:hlinkClick r:id="rId7">
                  <a:extLst>
                    <a:ext uri="{A12FA001-AC4F-418D-AE19-62706E023703}">
                      <ahyp:hlinkClr xmlns:ahyp="http://schemas.microsoft.com/office/drawing/2018/hyperlinkcolor" val="tx"/>
                    </a:ext>
                  </a:extLst>
                </a:hlinkClick>
              </a:rPr>
              <a:t>Lynn.Kirby@tn.gov</a:t>
            </a:r>
            <a:endParaRPr lang="en-US" sz="1600" dirty="0">
              <a:solidFill>
                <a:srgbClr val="011D5F"/>
              </a:solidFill>
              <a:latin typeface="PermianSlabSerifTypeface" panose="02000000000000000000" pitchFamily="50" charset="0"/>
            </a:endParaRPr>
          </a:p>
          <a:p>
            <a:r>
              <a:rPr lang="en-US" sz="1600" dirty="0">
                <a:solidFill>
                  <a:srgbClr val="011D5F"/>
                </a:solidFill>
                <a:effectLst/>
                <a:latin typeface="PermianSlabSerifTypeface" panose="02000000000000000000" pitchFamily="50" charset="0"/>
                <a:ea typeface="Calibri" panose="020F0502020204030204" pitchFamily="34" charset="0"/>
              </a:rPr>
              <a:t>o. (615)532-0148 c. (615)330-1631</a:t>
            </a:r>
          </a:p>
          <a:p>
            <a:endParaRPr lang="en-US" dirty="0"/>
          </a:p>
        </p:txBody>
      </p:sp>
    </p:spTree>
    <p:extLst>
      <p:ext uri="{BB962C8B-B14F-4D97-AF65-F5344CB8AC3E}">
        <p14:creationId xmlns:p14="http://schemas.microsoft.com/office/powerpoint/2010/main" val="1347912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7D84-2FE2-43F0-B9A3-22608A9686E9}"/>
              </a:ext>
            </a:extLst>
          </p:cNvPr>
          <p:cNvSpPr>
            <a:spLocks noGrp="1"/>
          </p:cNvSpPr>
          <p:nvPr>
            <p:ph type="title"/>
          </p:nvPr>
        </p:nvSpPr>
        <p:spPr/>
        <p:txBody>
          <a:bodyPr/>
          <a:lstStyle/>
          <a:p>
            <a:r>
              <a:rPr lang="en-US" dirty="0"/>
              <a:t>Questions</a:t>
            </a:r>
          </a:p>
        </p:txBody>
      </p:sp>
      <p:pic>
        <p:nvPicPr>
          <p:cNvPr id="4" name="Content Placeholder 4">
            <a:extLst>
              <a:ext uri="{FF2B5EF4-FFF2-40B4-BE49-F238E27FC236}">
                <a16:creationId xmlns:a16="http://schemas.microsoft.com/office/drawing/2014/main" id="{6E2EED56-5D02-45E0-A487-D21EA9B321B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524000"/>
            <a:ext cx="4114800" cy="4439180"/>
          </a:xfrm>
        </p:spPr>
      </p:pic>
    </p:spTree>
    <p:extLst>
      <p:ext uri="{BB962C8B-B14F-4D97-AF65-F5344CB8AC3E}">
        <p14:creationId xmlns:p14="http://schemas.microsoft.com/office/powerpoint/2010/main" val="1857537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3D89-D5F9-40F6-BE14-E18B196C81B8}"/>
              </a:ext>
            </a:extLst>
          </p:cNvPr>
          <p:cNvSpPr>
            <a:spLocks noGrp="1"/>
          </p:cNvSpPr>
          <p:nvPr>
            <p:ph type="title"/>
          </p:nvPr>
        </p:nvSpPr>
        <p:spPr/>
        <p:txBody>
          <a:bodyPr/>
          <a:lstStyle/>
          <a:p>
            <a:r>
              <a:rPr lang="en-US" dirty="0"/>
              <a:t>What is An Apprenticeship?</a:t>
            </a:r>
          </a:p>
        </p:txBody>
      </p:sp>
      <p:sp>
        <p:nvSpPr>
          <p:cNvPr id="3" name="Content Placeholder 2">
            <a:extLst>
              <a:ext uri="{FF2B5EF4-FFF2-40B4-BE49-F238E27FC236}">
                <a16:creationId xmlns:a16="http://schemas.microsoft.com/office/drawing/2014/main" id="{CE41FCB4-46E0-45DF-9CA4-5ED874EE3F8E}"/>
              </a:ext>
            </a:extLst>
          </p:cNvPr>
          <p:cNvSpPr>
            <a:spLocks noGrp="1"/>
          </p:cNvSpPr>
          <p:nvPr>
            <p:ph idx="1"/>
          </p:nvPr>
        </p:nvSpPr>
        <p:spPr>
          <a:xfrm>
            <a:off x="457200" y="1371600"/>
            <a:ext cx="8458200" cy="4495807"/>
          </a:xfrm>
        </p:spPr>
        <p:txBody>
          <a:bodyPr>
            <a:noAutofit/>
          </a:bodyPr>
          <a:lstStyle/>
          <a:p>
            <a:pPr marL="0" indent="0">
              <a:buNone/>
            </a:pPr>
            <a:r>
              <a:rPr lang="en-US" sz="2200" b="1" dirty="0"/>
              <a:t> </a:t>
            </a:r>
          </a:p>
          <a:p>
            <a:endParaRPr lang="en-US" sz="2000" dirty="0"/>
          </a:p>
        </p:txBody>
      </p:sp>
      <p:pic>
        <p:nvPicPr>
          <p:cNvPr id="4" name="Picture 4">
            <a:extLst>
              <a:ext uri="{FF2B5EF4-FFF2-40B4-BE49-F238E27FC236}">
                <a16:creationId xmlns:a16="http://schemas.microsoft.com/office/drawing/2014/main" id="{0D8E6353-5BFD-4AB6-8EEC-8AF7D0CCEADD}"/>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906007" y="1371600"/>
            <a:ext cx="7628393" cy="4724400"/>
          </a:xfrm>
          <a:prstGeom prst="rect">
            <a:avLst/>
          </a:prstGeom>
          <a:solidFill>
            <a:schemeClr val="bg1">
              <a:lumMod val="85000"/>
            </a:schemeClr>
          </a:solidFill>
        </p:spPr>
      </p:pic>
      <p:sp>
        <p:nvSpPr>
          <p:cNvPr id="6" name="TextBox 5">
            <a:extLst>
              <a:ext uri="{FF2B5EF4-FFF2-40B4-BE49-F238E27FC236}">
                <a16:creationId xmlns:a16="http://schemas.microsoft.com/office/drawing/2014/main" id="{DC09EAD3-CD98-447A-ABB2-0C82A894C8E5}"/>
              </a:ext>
            </a:extLst>
          </p:cNvPr>
          <p:cNvSpPr txBox="1"/>
          <p:nvPr/>
        </p:nvSpPr>
        <p:spPr>
          <a:xfrm>
            <a:off x="2434203" y="2551837"/>
            <a:ext cx="2286000" cy="1754326"/>
          </a:xfrm>
          <a:prstGeom prst="rect">
            <a:avLst/>
          </a:prstGeom>
          <a:noFill/>
        </p:spPr>
        <p:txBody>
          <a:bodyPr wrap="square">
            <a:spAutoFit/>
          </a:bodyPr>
          <a:lstStyle/>
          <a:p>
            <a:pPr algn="ctr"/>
            <a:r>
              <a:rPr lang="en-US" sz="1800" dirty="0">
                <a:solidFill>
                  <a:schemeClr val="accent1">
                    <a:lumMod val="75000"/>
                  </a:schemeClr>
                </a:solidFill>
                <a:effectLst>
                  <a:outerShdw blurRad="444500" dist="114300" sx="102000" sy="102000" algn="ctr" rotWithShape="0">
                    <a:prstClr val="black"/>
                  </a:outerShdw>
                </a:effectLst>
                <a:latin typeface="PermianSlabSerifTypeface" panose="02000000000000000000" pitchFamily="50" charset="0"/>
                <a:ea typeface="Segoe UI" panose="020B0502040204020203" pitchFamily="34" charset="0"/>
                <a:cs typeface="Segoe UI" panose="020B0502040204020203" pitchFamily="34" charset="0"/>
              </a:rPr>
              <a:t>Apprenticeship is a flexible and proven  development strategy that can help grow talent at your company.</a:t>
            </a:r>
          </a:p>
        </p:txBody>
      </p:sp>
    </p:spTree>
    <p:extLst>
      <p:ext uri="{BB962C8B-B14F-4D97-AF65-F5344CB8AC3E}">
        <p14:creationId xmlns:p14="http://schemas.microsoft.com/office/powerpoint/2010/main" val="2158387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40700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3D89-D5F9-40F6-BE14-E18B196C81B8}"/>
              </a:ext>
            </a:extLst>
          </p:cNvPr>
          <p:cNvSpPr>
            <a:spLocks noGrp="1"/>
          </p:cNvSpPr>
          <p:nvPr>
            <p:ph type="title"/>
          </p:nvPr>
        </p:nvSpPr>
        <p:spPr/>
        <p:txBody>
          <a:bodyPr/>
          <a:lstStyle/>
          <a:p>
            <a:r>
              <a:rPr lang="en-US" dirty="0">
                <a:latin typeface="PermianSlabSerifTypeface" panose="02000000000000000000" pitchFamily="50" charset="0"/>
              </a:rPr>
              <a:t>What are the Components of  Apprenticeship?</a:t>
            </a:r>
          </a:p>
        </p:txBody>
      </p:sp>
      <p:grpSp>
        <p:nvGrpSpPr>
          <p:cNvPr id="11" name="Group 10">
            <a:extLst>
              <a:ext uri="{FF2B5EF4-FFF2-40B4-BE49-F238E27FC236}">
                <a16:creationId xmlns:a16="http://schemas.microsoft.com/office/drawing/2014/main" id="{62076D88-0C4D-46F0-9D5C-7997B53779E3}"/>
              </a:ext>
            </a:extLst>
          </p:cNvPr>
          <p:cNvGrpSpPr/>
          <p:nvPr/>
        </p:nvGrpSpPr>
        <p:grpSpPr>
          <a:xfrm>
            <a:off x="176749" y="1543175"/>
            <a:ext cx="1614610" cy="2009750"/>
            <a:chOff x="-151991" y="1667716"/>
            <a:chExt cx="1500508" cy="1900278"/>
          </a:xfrm>
          <a:solidFill>
            <a:schemeClr val="accent1">
              <a:lumMod val="75000"/>
            </a:schemeClr>
          </a:solidFill>
        </p:grpSpPr>
        <p:pic>
          <p:nvPicPr>
            <p:cNvPr id="12" name="Picture 2">
              <a:extLst>
                <a:ext uri="{FF2B5EF4-FFF2-40B4-BE49-F238E27FC236}">
                  <a16:creationId xmlns:a16="http://schemas.microsoft.com/office/drawing/2014/main" id="{F41578DE-BFB9-41CC-926C-1FD74BD285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080" y="1667716"/>
              <a:ext cx="1112027" cy="1165581"/>
            </a:xfrm>
            <a:prstGeom prst="rect">
              <a:avLst/>
            </a:prstGeom>
            <a:grpFill/>
          </p:spPr>
        </p:pic>
        <p:sp>
          <p:nvSpPr>
            <p:cNvPr id="13" name="TextBox 12">
              <a:extLst>
                <a:ext uri="{FF2B5EF4-FFF2-40B4-BE49-F238E27FC236}">
                  <a16:creationId xmlns:a16="http://schemas.microsoft.com/office/drawing/2014/main" id="{3D769A3E-6FBE-4493-9786-4DC343ED1CD2}"/>
                </a:ext>
              </a:extLst>
            </p:cNvPr>
            <p:cNvSpPr txBox="1"/>
            <p:nvPr/>
          </p:nvSpPr>
          <p:spPr>
            <a:xfrm>
              <a:off x="-151991" y="2956869"/>
              <a:ext cx="1500508" cy="611125"/>
            </a:xfrm>
            <a:prstGeom prst="rect">
              <a:avLst/>
            </a:prstGeom>
            <a:grpFill/>
          </p:spPr>
          <p:txBody>
            <a:bodyPr wrap="square" rtlCol="0">
              <a:spAutoFit/>
            </a:bodyPr>
            <a:lstStyle/>
            <a:p>
              <a:pPr algn="ctr"/>
              <a:r>
                <a:rPr lang="en-US" dirty="0">
                  <a:solidFill>
                    <a:schemeClr val="bg1"/>
                  </a:solidFill>
                  <a:latin typeface="PermianSlabSerifTypeface" panose="02000000000000000000" pitchFamily="50" charset="0"/>
                  <a:ea typeface="Segoe UI" panose="020B0502040204020203" pitchFamily="34" charset="0"/>
                  <a:cs typeface="Segoe UI" panose="020B0502040204020203" pitchFamily="34" charset="0"/>
                </a:rPr>
                <a:t>Employer Involvement</a:t>
              </a:r>
            </a:p>
          </p:txBody>
        </p:sp>
      </p:grpSp>
      <p:grpSp>
        <p:nvGrpSpPr>
          <p:cNvPr id="14" name="Group 13">
            <a:extLst>
              <a:ext uri="{FF2B5EF4-FFF2-40B4-BE49-F238E27FC236}">
                <a16:creationId xmlns:a16="http://schemas.microsoft.com/office/drawing/2014/main" id="{B95702BE-01DA-41B5-BEE4-E59AA89F4C13}"/>
              </a:ext>
            </a:extLst>
          </p:cNvPr>
          <p:cNvGrpSpPr/>
          <p:nvPr/>
        </p:nvGrpSpPr>
        <p:grpSpPr>
          <a:xfrm>
            <a:off x="1867817" y="1543173"/>
            <a:ext cx="1698423" cy="2625305"/>
            <a:chOff x="1964419" y="1525261"/>
            <a:chExt cx="1698423" cy="2625305"/>
          </a:xfrm>
          <a:solidFill>
            <a:schemeClr val="accent1">
              <a:lumMod val="75000"/>
            </a:schemeClr>
          </a:solidFill>
        </p:grpSpPr>
        <p:sp>
          <p:nvSpPr>
            <p:cNvPr id="15" name="TextBox 14">
              <a:extLst>
                <a:ext uri="{FF2B5EF4-FFF2-40B4-BE49-F238E27FC236}">
                  <a16:creationId xmlns:a16="http://schemas.microsoft.com/office/drawing/2014/main" id="{5BB579FA-0931-4C1E-BA87-F6192256C3B8}"/>
                </a:ext>
              </a:extLst>
            </p:cNvPr>
            <p:cNvSpPr txBox="1"/>
            <p:nvPr/>
          </p:nvSpPr>
          <p:spPr>
            <a:xfrm>
              <a:off x="1964419" y="2888682"/>
              <a:ext cx="1698423" cy="1261884"/>
            </a:xfrm>
            <a:prstGeom prst="rect">
              <a:avLst/>
            </a:prstGeom>
            <a:grpFill/>
          </p:spPr>
          <p:txBody>
            <a:bodyPr wrap="square" rtlCol="0">
              <a:spAutoFit/>
            </a:bodyPr>
            <a:lstStyle/>
            <a:p>
              <a:pPr algn="ctr"/>
              <a:r>
                <a:rPr lang="en-US" dirty="0">
                  <a:solidFill>
                    <a:schemeClr val="bg1"/>
                  </a:solidFill>
                  <a:latin typeface="PermianSlabSerifTypeface" panose="02000000000000000000" pitchFamily="50" charset="0"/>
                  <a:ea typeface="Segoe UI" panose="020B0502040204020203" pitchFamily="34" charset="0"/>
                  <a:cs typeface="Segoe UI" panose="020B0502040204020203" pitchFamily="34" charset="0"/>
                </a:rPr>
                <a:t>Structured </a:t>
              </a:r>
            </a:p>
            <a:p>
              <a:pPr algn="ctr"/>
              <a:r>
                <a:rPr lang="en-US" dirty="0">
                  <a:solidFill>
                    <a:schemeClr val="bg1"/>
                  </a:solidFill>
                  <a:latin typeface="PermianSlabSerifTypeface" panose="02000000000000000000" pitchFamily="50" charset="0"/>
                  <a:ea typeface="Segoe UI" panose="020B0502040204020203" pitchFamily="34" charset="0"/>
                  <a:cs typeface="Segoe UI" panose="020B0502040204020203" pitchFamily="34" charset="0"/>
                </a:rPr>
                <a:t>On-the-Job Learning (OJL</a:t>
              </a:r>
              <a:r>
                <a:rPr lang="en-US" sz="2200" dirty="0">
                  <a:solidFill>
                    <a:schemeClr val="bg1"/>
                  </a:solidFill>
                  <a:latin typeface="PermianSlabSerifTypeface" panose="02000000000000000000" pitchFamily="50" charset="0"/>
                  <a:ea typeface="Segoe UI" panose="020B0502040204020203" pitchFamily="34" charset="0"/>
                  <a:cs typeface="Segoe UI" panose="020B0502040204020203" pitchFamily="34" charset="0"/>
                </a:rPr>
                <a:t>)</a:t>
              </a:r>
            </a:p>
          </p:txBody>
        </p:sp>
        <p:pic>
          <p:nvPicPr>
            <p:cNvPr id="16" name="Picture 2">
              <a:extLst>
                <a:ext uri="{FF2B5EF4-FFF2-40B4-BE49-F238E27FC236}">
                  <a16:creationId xmlns:a16="http://schemas.microsoft.com/office/drawing/2014/main" id="{86FBB75C-20C2-4E14-AD1D-5AAD967ED7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67977" y="1525261"/>
              <a:ext cx="1232729" cy="1232729"/>
            </a:xfrm>
            <a:prstGeom prst="rect">
              <a:avLst/>
            </a:prstGeom>
            <a:grpFill/>
          </p:spPr>
        </p:pic>
      </p:grpSp>
      <p:grpSp>
        <p:nvGrpSpPr>
          <p:cNvPr id="17" name="Group 16">
            <a:extLst>
              <a:ext uri="{FF2B5EF4-FFF2-40B4-BE49-F238E27FC236}">
                <a16:creationId xmlns:a16="http://schemas.microsoft.com/office/drawing/2014/main" id="{8ED377E8-555E-4FBF-B13A-92AEF0C1498B}"/>
              </a:ext>
            </a:extLst>
          </p:cNvPr>
          <p:cNvGrpSpPr/>
          <p:nvPr/>
        </p:nvGrpSpPr>
        <p:grpSpPr>
          <a:xfrm>
            <a:off x="3742523" y="1555482"/>
            <a:ext cx="1626909" cy="2940317"/>
            <a:chOff x="3096249" y="1576778"/>
            <a:chExt cx="1481202" cy="3960773"/>
          </a:xfrm>
          <a:solidFill>
            <a:schemeClr val="accent1">
              <a:lumMod val="75000"/>
            </a:schemeClr>
          </a:solidFill>
        </p:grpSpPr>
        <p:sp>
          <p:nvSpPr>
            <p:cNvPr id="18" name="TextBox 17">
              <a:extLst>
                <a:ext uri="{FF2B5EF4-FFF2-40B4-BE49-F238E27FC236}">
                  <a16:creationId xmlns:a16="http://schemas.microsoft.com/office/drawing/2014/main" id="{D5AA30C9-67D2-4667-9D76-75A37F235055}"/>
                </a:ext>
              </a:extLst>
            </p:cNvPr>
            <p:cNvSpPr txBox="1"/>
            <p:nvPr/>
          </p:nvSpPr>
          <p:spPr>
            <a:xfrm>
              <a:off x="3096249" y="3373743"/>
              <a:ext cx="1481202" cy="2163808"/>
            </a:xfrm>
            <a:prstGeom prst="rect">
              <a:avLst/>
            </a:prstGeom>
            <a:grpFill/>
          </p:spPr>
          <p:txBody>
            <a:bodyPr wrap="square" rtlCol="0">
              <a:spAutoFit/>
            </a:bodyPr>
            <a:lstStyle/>
            <a:p>
              <a:pPr algn="ctr"/>
              <a:r>
                <a:rPr lang="en-US" dirty="0">
                  <a:solidFill>
                    <a:schemeClr val="bg1"/>
                  </a:solidFill>
                  <a:latin typeface="PermianSlabSerifTypeface" panose="02000000000000000000" pitchFamily="50" charset="0"/>
                  <a:ea typeface="Segoe UI" panose="020B0502040204020203" pitchFamily="34" charset="0"/>
                  <a:cs typeface="Segoe UI" panose="020B0502040204020203" pitchFamily="34" charset="0"/>
                </a:rPr>
                <a:t>Related Technical/ Training and Instruction (RTI)</a:t>
              </a:r>
            </a:p>
          </p:txBody>
        </p:sp>
        <p:pic>
          <p:nvPicPr>
            <p:cNvPr id="19" name="Picture 2">
              <a:extLst>
                <a:ext uri="{FF2B5EF4-FFF2-40B4-BE49-F238E27FC236}">
                  <a16:creationId xmlns:a16="http://schemas.microsoft.com/office/drawing/2014/main" id="{42AF6298-C6F5-45AF-A3C4-894AA77E16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08914" y="1576778"/>
              <a:ext cx="1293557" cy="1526374"/>
            </a:xfrm>
            <a:prstGeom prst="rect">
              <a:avLst/>
            </a:prstGeom>
            <a:grpFill/>
          </p:spPr>
        </p:pic>
      </p:grpSp>
      <p:grpSp>
        <p:nvGrpSpPr>
          <p:cNvPr id="20" name="Group 19">
            <a:extLst>
              <a:ext uri="{FF2B5EF4-FFF2-40B4-BE49-F238E27FC236}">
                <a16:creationId xmlns:a16="http://schemas.microsoft.com/office/drawing/2014/main" id="{118E09FD-99B4-455C-86F6-2EF7049346B3}"/>
              </a:ext>
            </a:extLst>
          </p:cNvPr>
          <p:cNvGrpSpPr/>
          <p:nvPr/>
        </p:nvGrpSpPr>
        <p:grpSpPr>
          <a:xfrm>
            <a:off x="5511145" y="1543173"/>
            <a:ext cx="1626909" cy="2009752"/>
            <a:chOff x="5086945" y="1627270"/>
            <a:chExt cx="1626909" cy="2009752"/>
          </a:xfrm>
          <a:solidFill>
            <a:schemeClr val="accent1">
              <a:lumMod val="75000"/>
            </a:schemeClr>
          </a:solidFill>
        </p:grpSpPr>
        <p:sp>
          <p:nvSpPr>
            <p:cNvPr id="21" name="TextBox 20">
              <a:extLst>
                <a:ext uri="{FF2B5EF4-FFF2-40B4-BE49-F238E27FC236}">
                  <a16:creationId xmlns:a16="http://schemas.microsoft.com/office/drawing/2014/main" id="{22F5C025-6A0A-4882-9442-E63ED349C97F}"/>
                </a:ext>
              </a:extLst>
            </p:cNvPr>
            <p:cNvSpPr txBox="1"/>
            <p:nvPr/>
          </p:nvSpPr>
          <p:spPr>
            <a:xfrm>
              <a:off x="5086945" y="2990691"/>
              <a:ext cx="1626909" cy="646331"/>
            </a:xfrm>
            <a:prstGeom prst="rect">
              <a:avLst/>
            </a:prstGeom>
            <a:grpFill/>
          </p:spPr>
          <p:txBody>
            <a:bodyPr wrap="square" rtlCol="0">
              <a:spAutoFit/>
            </a:bodyPr>
            <a:lstStyle/>
            <a:p>
              <a:pPr algn="ctr"/>
              <a:r>
                <a:rPr lang="en-US" dirty="0">
                  <a:solidFill>
                    <a:schemeClr val="bg1"/>
                  </a:solidFill>
                  <a:latin typeface="PermianSlabSerifTypeface" panose="02000000000000000000" pitchFamily="50" charset="0"/>
                  <a:ea typeface="Segoe UI" panose="020B0502040204020203" pitchFamily="34" charset="0"/>
                  <a:cs typeface="Segoe UI" panose="020B0502040204020203" pitchFamily="34" charset="0"/>
                </a:rPr>
                <a:t>Rewards for Skill Gains</a:t>
              </a:r>
            </a:p>
          </p:txBody>
        </p:sp>
        <p:pic>
          <p:nvPicPr>
            <p:cNvPr id="22" name="Picture 2">
              <a:extLst>
                <a:ext uri="{FF2B5EF4-FFF2-40B4-BE49-F238E27FC236}">
                  <a16:creationId xmlns:a16="http://schemas.microsoft.com/office/drawing/2014/main" id="{097FB9F7-E1EE-4703-96D1-096CEB24CD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221227" y="1627270"/>
              <a:ext cx="1232729" cy="1143000"/>
            </a:xfrm>
            <a:prstGeom prst="rect">
              <a:avLst/>
            </a:prstGeom>
            <a:solidFill>
              <a:schemeClr val="accent1">
                <a:lumMod val="75000"/>
              </a:schemeClr>
            </a:solidFill>
          </p:spPr>
        </p:pic>
      </p:grpSp>
      <p:pic>
        <p:nvPicPr>
          <p:cNvPr id="25" name="Picture 2">
            <a:extLst>
              <a:ext uri="{FF2B5EF4-FFF2-40B4-BE49-F238E27FC236}">
                <a16:creationId xmlns:a16="http://schemas.microsoft.com/office/drawing/2014/main" id="{5E7CFF9B-FC73-4724-BB1C-05D2918671A7}"/>
              </a:ext>
            </a:extLst>
          </p:cNvPr>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tretch>
            <a:fillRect/>
          </a:stretch>
        </p:blipFill>
        <p:spPr bwMode="auto">
          <a:xfrm>
            <a:off x="7365013" y="1531600"/>
            <a:ext cx="1321787" cy="1078767"/>
          </a:xfrm>
          <a:prstGeom prst="rect">
            <a:avLst/>
          </a:prstGeom>
          <a:solidFill>
            <a:schemeClr val="accent1">
              <a:lumMod val="75000"/>
            </a:schemeClr>
          </a:solidFill>
        </p:spPr>
      </p:pic>
      <p:sp>
        <p:nvSpPr>
          <p:cNvPr id="27" name="TextBox 26">
            <a:extLst>
              <a:ext uri="{FF2B5EF4-FFF2-40B4-BE49-F238E27FC236}">
                <a16:creationId xmlns:a16="http://schemas.microsoft.com/office/drawing/2014/main" id="{647A6B8C-726B-494E-81D9-8998EA83FE33}"/>
              </a:ext>
            </a:extLst>
          </p:cNvPr>
          <p:cNvSpPr txBox="1"/>
          <p:nvPr/>
        </p:nvSpPr>
        <p:spPr>
          <a:xfrm>
            <a:off x="7320597" y="2886618"/>
            <a:ext cx="1626907" cy="923330"/>
          </a:xfrm>
          <a:prstGeom prst="rect">
            <a:avLst/>
          </a:prstGeom>
          <a:solidFill>
            <a:schemeClr val="accent1">
              <a:lumMod val="75000"/>
            </a:schemeClr>
          </a:solidFill>
        </p:spPr>
        <p:txBody>
          <a:bodyPr wrap="square">
            <a:spAutoFit/>
          </a:bodyPr>
          <a:lstStyle/>
          <a:p>
            <a:pPr algn="ctr"/>
            <a:r>
              <a:rPr lang="en-US" sz="1800" dirty="0">
                <a:solidFill>
                  <a:schemeClr val="bg1"/>
                </a:solidFill>
                <a:latin typeface="PermianSlabSerifTypeface" panose="02000000000000000000" pitchFamily="50" charset="0"/>
                <a:ea typeface="Segoe UI" panose="020B0502040204020203" pitchFamily="34" charset="0"/>
                <a:cs typeface="Segoe UI" panose="020B0502040204020203" pitchFamily="34" charset="0"/>
              </a:rPr>
              <a:t>National Occupational Credential</a:t>
            </a:r>
          </a:p>
        </p:txBody>
      </p:sp>
      <p:cxnSp>
        <p:nvCxnSpPr>
          <p:cNvPr id="30" name="Straight Connector 29">
            <a:extLst>
              <a:ext uri="{FF2B5EF4-FFF2-40B4-BE49-F238E27FC236}">
                <a16:creationId xmlns:a16="http://schemas.microsoft.com/office/drawing/2014/main" id="{EAAFC168-4C53-43C3-8EBE-92AE5A3FF8CB}"/>
              </a:ext>
            </a:extLst>
          </p:cNvPr>
          <p:cNvCxnSpPr>
            <a:cxnSpLocks/>
          </p:cNvCxnSpPr>
          <p:nvPr/>
        </p:nvCxnSpPr>
        <p:spPr>
          <a:xfrm>
            <a:off x="457200" y="4953000"/>
            <a:ext cx="845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86224FA-6F3B-4FB3-9AB9-C2BF7341B896}"/>
              </a:ext>
            </a:extLst>
          </p:cNvPr>
          <p:cNvCxnSpPr>
            <a:cxnSpLocks/>
          </p:cNvCxnSpPr>
          <p:nvPr/>
        </p:nvCxnSpPr>
        <p:spPr>
          <a:xfrm flipV="1">
            <a:off x="899000" y="3873647"/>
            <a:ext cx="1" cy="1066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08E357-68B8-49C3-99DA-5362F67040C3}"/>
              </a:ext>
            </a:extLst>
          </p:cNvPr>
          <p:cNvCxnSpPr/>
          <p:nvPr/>
        </p:nvCxnSpPr>
        <p:spPr>
          <a:xfrm flipV="1">
            <a:off x="2667000" y="43434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A1B225-5F06-4A08-9156-1651FA12821F}"/>
              </a:ext>
            </a:extLst>
          </p:cNvPr>
          <p:cNvCxnSpPr/>
          <p:nvPr/>
        </p:nvCxnSpPr>
        <p:spPr>
          <a:xfrm flipV="1">
            <a:off x="4572000" y="4648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E7DD654-DDA2-468C-BF58-586D7202E249}"/>
              </a:ext>
            </a:extLst>
          </p:cNvPr>
          <p:cNvCxnSpPr/>
          <p:nvPr/>
        </p:nvCxnSpPr>
        <p:spPr>
          <a:xfrm flipV="1">
            <a:off x="6324600" y="3809948"/>
            <a:ext cx="0" cy="1143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789348-E7C2-4C93-B562-9547A55F10AB}"/>
              </a:ext>
            </a:extLst>
          </p:cNvPr>
          <p:cNvCxnSpPr/>
          <p:nvPr/>
        </p:nvCxnSpPr>
        <p:spPr>
          <a:xfrm flipV="1">
            <a:off x="8077200" y="4168478"/>
            <a:ext cx="0" cy="78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169B22F-EEB0-437A-8494-4F5141060824}"/>
              </a:ext>
            </a:extLst>
          </p:cNvPr>
          <p:cNvCxnSpPr>
            <a:cxnSpLocks/>
          </p:cNvCxnSpPr>
          <p:nvPr/>
        </p:nvCxnSpPr>
        <p:spPr>
          <a:xfrm flipH="1">
            <a:off x="176749" y="4953000"/>
            <a:ext cx="2804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4A6AED5-7088-4EEA-8B81-F639DBF2C37D}"/>
              </a:ext>
            </a:extLst>
          </p:cNvPr>
          <p:cNvCxnSpPr/>
          <p:nvPr/>
        </p:nvCxnSpPr>
        <p:spPr>
          <a:xfrm>
            <a:off x="4572000" y="4876800"/>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ABD6326-83D5-4362-8FBC-A08EDF239B23}"/>
              </a:ext>
            </a:extLst>
          </p:cNvPr>
          <p:cNvSpPr txBox="1"/>
          <p:nvPr/>
        </p:nvSpPr>
        <p:spPr>
          <a:xfrm>
            <a:off x="1867817" y="5865219"/>
            <a:ext cx="5865789" cy="461665"/>
          </a:xfrm>
          <a:prstGeom prst="rect">
            <a:avLst/>
          </a:prstGeom>
          <a:noFill/>
        </p:spPr>
        <p:txBody>
          <a:bodyPr wrap="square" rtlCol="0">
            <a:spAutoFit/>
          </a:bodyPr>
          <a:lstStyle/>
          <a:p>
            <a:r>
              <a:rPr lang="en-US" sz="2400" dirty="0">
                <a:solidFill>
                  <a:srgbClr val="011D5F"/>
                </a:solidFill>
                <a:latin typeface="PermianSlabSerifTypeface" panose="02000000000000000000" pitchFamily="50" charset="0"/>
              </a:rPr>
              <a:t>Five Components of Apprenticeship </a:t>
            </a:r>
          </a:p>
        </p:txBody>
      </p:sp>
    </p:spTree>
    <p:extLst>
      <p:ext uri="{BB962C8B-B14F-4D97-AF65-F5344CB8AC3E}">
        <p14:creationId xmlns:p14="http://schemas.microsoft.com/office/powerpoint/2010/main" val="4205325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0D03-2D9B-46D6-9237-AFC0480044BA}"/>
              </a:ext>
            </a:extLst>
          </p:cNvPr>
          <p:cNvSpPr>
            <a:spLocks noGrp="1"/>
          </p:cNvSpPr>
          <p:nvPr>
            <p:ph type="title"/>
          </p:nvPr>
        </p:nvSpPr>
        <p:spPr/>
        <p:txBody>
          <a:bodyPr/>
          <a:lstStyle/>
          <a:p>
            <a:r>
              <a:rPr lang="en-US" dirty="0">
                <a:latin typeface="PermianSlabSerifTypeface" panose="02000000000000000000" pitchFamily="50" charset="0"/>
              </a:rPr>
              <a:t>On-the-Job Learning &amp; Related Technical Instruction</a:t>
            </a:r>
          </a:p>
        </p:txBody>
      </p:sp>
      <p:graphicFrame>
        <p:nvGraphicFramePr>
          <p:cNvPr id="7" name="Table 7">
            <a:extLst>
              <a:ext uri="{FF2B5EF4-FFF2-40B4-BE49-F238E27FC236}">
                <a16:creationId xmlns:a16="http://schemas.microsoft.com/office/drawing/2014/main" id="{0031066E-F35E-4D46-A3CF-657ED78BA6B4}"/>
              </a:ext>
            </a:extLst>
          </p:cNvPr>
          <p:cNvGraphicFramePr>
            <a:graphicFrameLocks noGrp="1"/>
          </p:cNvGraphicFramePr>
          <p:nvPr>
            <p:ph idx="1"/>
            <p:extLst>
              <p:ext uri="{D42A27DB-BD31-4B8C-83A1-F6EECF244321}">
                <p14:modId xmlns:p14="http://schemas.microsoft.com/office/powerpoint/2010/main" val="3556154068"/>
              </p:ext>
            </p:extLst>
          </p:nvPr>
        </p:nvGraphicFramePr>
        <p:xfrm>
          <a:off x="457200" y="1701800"/>
          <a:ext cx="8077200" cy="3785824"/>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3015584051"/>
                    </a:ext>
                  </a:extLst>
                </a:gridCol>
                <a:gridCol w="2692400">
                  <a:extLst>
                    <a:ext uri="{9D8B030D-6E8A-4147-A177-3AD203B41FA5}">
                      <a16:colId xmlns:a16="http://schemas.microsoft.com/office/drawing/2014/main" val="533019488"/>
                    </a:ext>
                  </a:extLst>
                </a:gridCol>
                <a:gridCol w="2692400">
                  <a:extLst>
                    <a:ext uri="{9D8B030D-6E8A-4147-A177-3AD203B41FA5}">
                      <a16:colId xmlns:a16="http://schemas.microsoft.com/office/drawing/2014/main" val="2803665127"/>
                    </a:ext>
                  </a:extLst>
                </a:gridCol>
              </a:tblGrid>
              <a:tr h="1317035">
                <a:tc>
                  <a:txBody>
                    <a:bodyPr/>
                    <a:lstStyle/>
                    <a:p>
                      <a:pPr algn="ctr"/>
                      <a:r>
                        <a:rPr lang="en-US" sz="1800" dirty="0">
                          <a:latin typeface="PermianSlabSerifTypeface" panose="02000000000000000000" pitchFamily="50" charset="0"/>
                        </a:rPr>
                        <a:t>On-The-Job Learning</a:t>
                      </a:r>
                    </a:p>
                    <a:p>
                      <a:pPr algn="ctr"/>
                      <a:r>
                        <a:rPr lang="en-US" sz="1800" dirty="0">
                          <a:latin typeface="PermianSlabSerifTypeface" panose="02000000000000000000" pitchFamily="50" charset="0"/>
                        </a:rPr>
                        <a:t>OJL</a:t>
                      </a:r>
                    </a:p>
                    <a:p>
                      <a:endParaRPr lang="en-US" dirty="0"/>
                    </a:p>
                  </a:txBody>
                  <a:tcPr/>
                </a:tc>
                <a:tc>
                  <a:txBody>
                    <a:bodyPr/>
                    <a:lstStyle/>
                    <a:p>
                      <a:pPr algn="ctr"/>
                      <a:r>
                        <a:rPr lang="en-US" sz="1800" dirty="0">
                          <a:latin typeface="PermianSlabSerifTypeface" panose="02000000000000000000" pitchFamily="50" charset="0"/>
                        </a:rPr>
                        <a:t>Related Technical Instruction</a:t>
                      </a:r>
                    </a:p>
                    <a:p>
                      <a:pPr algn="ctr"/>
                      <a:r>
                        <a:rPr lang="en-US" sz="1800" dirty="0">
                          <a:latin typeface="PermianSlabSerifTypeface" panose="02000000000000000000" pitchFamily="50" charset="0"/>
                        </a:rPr>
                        <a:t>(RTI) </a:t>
                      </a:r>
                    </a:p>
                    <a:p>
                      <a:pPr algn="ctr"/>
                      <a:r>
                        <a:rPr lang="en-US" sz="1800" dirty="0">
                          <a:latin typeface="PermianSlabSerifTypeface" panose="02000000000000000000" pitchFamily="50" charset="0"/>
                        </a:rPr>
                        <a:t>minimum</a:t>
                      </a:r>
                    </a:p>
                    <a:p>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latin typeface="Modern Gothic"/>
                        </a:rPr>
                        <a:t>Approximate Time (</a:t>
                      </a:r>
                      <a:r>
                        <a:rPr lang="en-US" sz="1800" dirty="0" err="1">
                          <a:latin typeface="Modern Gothic"/>
                        </a:rPr>
                        <a:t>Yrs</a:t>
                      </a:r>
                      <a:r>
                        <a:rPr lang="en-US" sz="1800" dirty="0">
                          <a:latin typeface="Modern Gothic"/>
                        </a:rPr>
                        <a:t>)</a:t>
                      </a:r>
                    </a:p>
                    <a:p>
                      <a:endParaRPr lang="en-US" dirty="0"/>
                    </a:p>
                  </a:txBody>
                  <a:tcPr/>
                </a:tc>
                <a:extLst>
                  <a:ext uri="{0D108BD9-81ED-4DB2-BD59-A6C34878D82A}">
                    <a16:rowId xmlns:a16="http://schemas.microsoft.com/office/drawing/2014/main" val="843595387"/>
                  </a:ext>
                </a:extLst>
              </a:tr>
              <a:tr h="597841">
                <a:tc>
                  <a:txBody>
                    <a:bodyPr/>
                    <a:lstStyle/>
                    <a:p>
                      <a:pPr algn="ctr"/>
                      <a:r>
                        <a:rPr lang="en-US" dirty="0">
                          <a:latin typeface="PermianSlabSerifTypeface" panose="02000000000000000000" pitchFamily="50" charset="0"/>
                        </a:rPr>
                        <a:t>2000 Hours </a:t>
                      </a:r>
                    </a:p>
                  </a:txBody>
                  <a:tcPr/>
                </a:tc>
                <a:tc>
                  <a:txBody>
                    <a:bodyPr/>
                    <a:lstStyle/>
                    <a:p>
                      <a:pPr algn="ctr"/>
                      <a:r>
                        <a:rPr lang="en-US" dirty="0">
                          <a:latin typeface="PermianSlabSerifTypeface" panose="02000000000000000000" pitchFamily="50" charset="0"/>
                        </a:rPr>
                        <a:t>144 Hours  or More</a:t>
                      </a:r>
                    </a:p>
                  </a:txBody>
                  <a:tcPr/>
                </a:tc>
                <a:tc>
                  <a:txBody>
                    <a:bodyPr/>
                    <a:lstStyle/>
                    <a:p>
                      <a:pPr algn="ctr"/>
                      <a:r>
                        <a:rPr lang="en-US" dirty="0">
                          <a:latin typeface="PermianSlabSerifTypeface" panose="02000000000000000000" pitchFamily="50" charset="0"/>
                        </a:rPr>
                        <a:t>= 1 Year</a:t>
                      </a:r>
                    </a:p>
                  </a:txBody>
                  <a:tcPr/>
                </a:tc>
                <a:extLst>
                  <a:ext uri="{0D108BD9-81ED-4DB2-BD59-A6C34878D82A}">
                    <a16:rowId xmlns:a16="http://schemas.microsoft.com/office/drawing/2014/main" val="3404257565"/>
                  </a:ext>
                </a:extLst>
              </a:tr>
              <a:tr h="597841">
                <a:tc>
                  <a:txBody>
                    <a:bodyPr/>
                    <a:lstStyle/>
                    <a:p>
                      <a:pPr algn="ctr"/>
                      <a:r>
                        <a:rPr lang="en-US" dirty="0">
                          <a:latin typeface="PermianSlabSerifTypeface" panose="02000000000000000000" pitchFamily="50" charset="0"/>
                        </a:rPr>
                        <a:t>4000 Hours </a:t>
                      </a:r>
                    </a:p>
                  </a:txBody>
                  <a:tcPr/>
                </a:tc>
                <a:tc>
                  <a:txBody>
                    <a:bodyPr/>
                    <a:lstStyle/>
                    <a:p>
                      <a:pPr algn="ctr"/>
                      <a:r>
                        <a:rPr lang="en-US" dirty="0">
                          <a:latin typeface="PermianSlabSerifTypeface" panose="02000000000000000000" pitchFamily="50" charset="0"/>
                        </a:rPr>
                        <a:t>288 Hours or More</a:t>
                      </a:r>
                    </a:p>
                  </a:txBody>
                  <a:tcPr/>
                </a:tc>
                <a:tc>
                  <a:txBody>
                    <a:bodyPr/>
                    <a:lstStyle/>
                    <a:p>
                      <a:pPr algn="ctr"/>
                      <a:r>
                        <a:rPr lang="en-US" dirty="0">
                          <a:latin typeface="PermianSlabSerifTypeface" panose="02000000000000000000" pitchFamily="50" charset="0"/>
                        </a:rPr>
                        <a:t>= 2 Years</a:t>
                      </a:r>
                    </a:p>
                  </a:txBody>
                  <a:tcPr/>
                </a:tc>
                <a:extLst>
                  <a:ext uri="{0D108BD9-81ED-4DB2-BD59-A6C34878D82A}">
                    <a16:rowId xmlns:a16="http://schemas.microsoft.com/office/drawing/2014/main" val="2119496375"/>
                  </a:ext>
                </a:extLst>
              </a:tr>
              <a:tr h="597841">
                <a:tc>
                  <a:txBody>
                    <a:bodyPr/>
                    <a:lstStyle/>
                    <a:p>
                      <a:pPr algn="ctr"/>
                      <a:r>
                        <a:rPr lang="en-US" dirty="0">
                          <a:latin typeface="PermianSlabSerifTypeface" panose="02000000000000000000" pitchFamily="50" charset="0"/>
                        </a:rPr>
                        <a:t>6000 Hours</a:t>
                      </a:r>
                    </a:p>
                  </a:txBody>
                  <a:tcPr/>
                </a:tc>
                <a:tc>
                  <a:txBody>
                    <a:bodyPr/>
                    <a:lstStyle/>
                    <a:p>
                      <a:pPr algn="ctr"/>
                      <a:r>
                        <a:rPr lang="en-US" dirty="0">
                          <a:latin typeface="PermianSlabSerifTypeface" panose="02000000000000000000" pitchFamily="50" charset="0"/>
                        </a:rPr>
                        <a:t>432 Hours or More</a:t>
                      </a:r>
                    </a:p>
                  </a:txBody>
                  <a:tcPr/>
                </a:tc>
                <a:tc>
                  <a:txBody>
                    <a:bodyPr/>
                    <a:lstStyle/>
                    <a:p>
                      <a:pPr algn="ctr"/>
                      <a:r>
                        <a:rPr lang="en-US" dirty="0">
                          <a:latin typeface="PermianSlabSerifTypeface" panose="02000000000000000000" pitchFamily="50" charset="0"/>
                        </a:rPr>
                        <a:t>= 3 Years</a:t>
                      </a:r>
                    </a:p>
                  </a:txBody>
                  <a:tcPr/>
                </a:tc>
                <a:extLst>
                  <a:ext uri="{0D108BD9-81ED-4DB2-BD59-A6C34878D82A}">
                    <a16:rowId xmlns:a16="http://schemas.microsoft.com/office/drawing/2014/main" val="1652726997"/>
                  </a:ext>
                </a:extLst>
              </a:tr>
              <a:tr h="597841">
                <a:tc>
                  <a:txBody>
                    <a:bodyPr/>
                    <a:lstStyle/>
                    <a:p>
                      <a:pPr algn="ctr"/>
                      <a:r>
                        <a:rPr lang="en-US" dirty="0">
                          <a:latin typeface="PermianSlabSerifTypeface" panose="02000000000000000000" pitchFamily="50" charset="0"/>
                        </a:rPr>
                        <a:t>8000 Hours</a:t>
                      </a:r>
                    </a:p>
                  </a:txBody>
                  <a:tcPr/>
                </a:tc>
                <a:tc>
                  <a:txBody>
                    <a:bodyPr/>
                    <a:lstStyle/>
                    <a:p>
                      <a:pPr algn="ctr"/>
                      <a:r>
                        <a:rPr lang="en-US" dirty="0">
                          <a:latin typeface="PermianSlabSerifTypeface" panose="02000000000000000000" pitchFamily="50" charset="0"/>
                        </a:rPr>
                        <a:t>576 Hours or More</a:t>
                      </a:r>
                    </a:p>
                  </a:txBody>
                  <a:tcPr/>
                </a:tc>
                <a:tc>
                  <a:txBody>
                    <a:bodyPr/>
                    <a:lstStyle/>
                    <a:p>
                      <a:pPr algn="ctr"/>
                      <a:r>
                        <a:rPr lang="en-US" dirty="0">
                          <a:latin typeface="PermianSlabSerifTypeface" panose="02000000000000000000" pitchFamily="50" charset="0"/>
                        </a:rPr>
                        <a:t>= 4 Years</a:t>
                      </a:r>
                    </a:p>
                  </a:txBody>
                  <a:tcPr/>
                </a:tc>
                <a:extLst>
                  <a:ext uri="{0D108BD9-81ED-4DB2-BD59-A6C34878D82A}">
                    <a16:rowId xmlns:a16="http://schemas.microsoft.com/office/drawing/2014/main" val="2275301648"/>
                  </a:ext>
                </a:extLst>
              </a:tr>
            </a:tbl>
          </a:graphicData>
        </a:graphic>
      </p:graphicFrame>
    </p:spTree>
    <p:extLst>
      <p:ext uri="{BB962C8B-B14F-4D97-AF65-F5344CB8AC3E}">
        <p14:creationId xmlns:p14="http://schemas.microsoft.com/office/powerpoint/2010/main" val="1473081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313A-D71A-4B42-8F14-27945C78A140}"/>
              </a:ext>
            </a:extLst>
          </p:cNvPr>
          <p:cNvSpPr>
            <a:spLocks noGrp="1"/>
          </p:cNvSpPr>
          <p:nvPr>
            <p:ph type="title"/>
          </p:nvPr>
        </p:nvSpPr>
        <p:spPr/>
        <p:txBody>
          <a:bodyPr/>
          <a:lstStyle/>
          <a:p>
            <a:r>
              <a:rPr lang="en-US" dirty="0">
                <a:latin typeface="PermianSlabSerifTypeface" panose="02000000000000000000" pitchFamily="50" charset="0"/>
              </a:rPr>
              <a:t>What are the Benefits?</a:t>
            </a:r>
          </a:p>
        </p:txBody>
      </p:sp>
      <p:pic>
        <p:nvPicPr>
          <p:cNvPr id="6" name="Content Placeholder 5">
            <a:extLst>
              <a:ext uri="{FF2B5EF4-FFF2-40B4-BE49-F238E27FC236}">
                <a16:creationId xmlns:a16="http://schemas.microsoft.com/office/drawing/2014/main" id="{F2F3158F-654A-4BF4-8ABA-05F64E69673C}"/>
              </a:ext>
            </a:extLst>
          </p:cNvPr>
          <p:cNvPicPr>
            <a:picLocks noGrp="1" noChangeAspect="1"/>
          </p:cNvPicPr>
          <p:nvPr>
            <p:ph idx="1"/>
          </p:nvPr>
        </p:nvPicPr>
        <p:blipFill>
          <a:blip r:embed="rId3"/>
          <a:stretch>
            <a:fillRect/>
          </a:stretch>
        </p:blipFill>
        <p:spPr>
          <a:xfrm>
            <a:off x="683459" y="1346200"/>
            <a:ext cx="7777082" cy="4165600"/>
          </a:xfrm>
          <a:prstGeom prst="rect">
            <a:avLst/>
          </a:prstGeom>
          <a:solidFill>
            <a:schemeClr val="accent1">
              <a:lumMod val="75000"/>
            </a:schemeClr>
          </a:solidFill>
        </p:spPr>
      </p:pic>
      <p:pic>
        <p:nvPicPr>
          <p:cNvPr id="7" name="Picture 6">
            <a:extLst>
              <a:ext uri="{FF2B5EF4-FFF2-40B4-BE49-F238E27FC236}">
                <a16:creationId xmlns:a16="http://schemas.microsoft.com/office/drawing/2014/main" id="{E692B60C-D279-4A3C-9A5B-4EB92B862516}"/>
              </a:ext>
            </a:extLst>
          </p:cNvPr>
          <p:cNvPicPr>
            <a:picLocks noChangeAspect="1"/>
          </p:cNvPicPr>
          <p:nvPr/>
        </p:nvPicPr>
        <p:blipFill>
          <a:blip r:embed="rId4">
            <a:duotone>
              <a:schemeClr val="accent1">
                <a:shade val="45000"/>
                <a:satMod val="135000"/>
              </a:schemeClr>
              <a:prstClr val="white"/>
            </a:duotone>
          </a:blip>
          <a:stretch>
            <a:fillRect/>
          </a:stretch>
        </p:blipFill>
        <p:spPr>
          <a:xfrm>
            <a:off x="0" y="980122"/>
            <a:ext cx="9144000" cy="4897755"/>
          </a:xfrm>
          <a:prstGeom prst="rect">
            <a:avLst/>
          </a:prstGeom>
          <a:noFill/>
        </p:spPr>
      </p:pic>
    </p:spTree>
    <p:extLst>
      <p:ext uri="{BB962C8B-B14F-4D97-AF65-F5344CB8AC3E}">
        <p14:creationId xmlns:p14="http://schemas.microsoft.com/office/powerpoint/2010/main" val="3565543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7DF6-F4DA-4B5D-B006-A0C7DDAE310D}"/>
              </a:ext>
            </a:extLst>
          </p:cNvPr>
          <p:cNvSpPr>
            <a:spLocks noGrp="1"/>
          </p:cNvSpPr>
          <p:nvPr>
            <p:ph type="title"/>
          </p:nvPr>
        </p:nvSpPr>
        <p:spPr/>
        <p:txBody>
          <a:bodyPr/>
          <a:lstStyle/>
          <a:p>
            <a:r>
              <a:rPr lang="en-US" dirty="0"/>
              <a:t>Three Responsibilities of RAPs</a:t>
            </a:r>
          </a:p>
        </p:txBody>
      </p:sp>
      <p:graphicFrame>
        <p:nvGraphicFramePr>
          <p:cNvPr id="4" name="Content Placeholder 4">
            <a:extLst>
              <a:ext uri="{FF2B5EF4-FFF2-40B4-BE49-F238E27FC236}">
                <a16:creationId xmlns:a16="http://schemas.microsoft.com/office/drawing/2014/main" id="{5D822786-A89E-4D34-A0FC-F6E2B63280FC}"/>
              </a:ext>
            </a:extLst>
          </p:cNvPr>
          <p:cNvGraphicFramePr>
            <a:graphicFrameLocks noGrp="1"/>
          </p:cNvGraphicFramePr>
          <p:nvPr>
            <p:ph idx="1"/>
            <p:extLst>
              <p:ext uri="{D42A27DB-BD31-4B8C-83A1-F6EECF244321}">
                <p14:modId xmlns:p14="http://schemas.microsoft.com/office/powerpoint/2010/main" val="2286881362"/>
              </p:ext>
            </p:extLst>
          </p:nvPr>
        </p:nvGraphicFramePr>
        <p:xfrm>
          <a:off x="303028" y="1219200"/>
          <a:ext cx="8537944" cy="4104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C322DE6-A868-4616-A96F-A598E83C5735}"/>
              </a:ext>
            </a:extLst>
          </p:cNvPr>
          <p:cNvSpPr txBox="1"/>
          <p:nvPr/>
        </p:nvSpPr>
        <p:spPr>
          <a:xfrm>
            <a:off x="466769" y="5354593"/>
            <a:ext cx="8220031" cy="646331"/>
          </a:xfrm>
          <a:prstGeom prst="rect">
            <a:avLst/>
          </a:prstGeom>
          <a:noFill/>
        </p:spPr>
        <p:txBody>
          <a:bodyPr wrap="square" rtlCol="0">
            <a:spAutoFit/>
          </a:bodyPr>
          <a:lstStyle/>
          <a:p>
            <a:pPr algn="ctr"/>
            <a:r>
              <a:rPr lang="en-US" b="1" dirty="0">
                <a:solidFill>
                  <a:schemeClr val="tx2"/>
                </a:solidFill>
                <a:latin typeface="PermianSlabSerifTypeface" panose="02000000000000000000" pitchFamily="50" charset="0"/>
              </a:rPr>
              <a:t>An employer may assume all three responsibilities or partner with other organizations who may serve as the sponsor and/or training provider. </a:t>
            </a:r>
          </a:p>
        </p:txBody>
      </p:sp>
    </p:spTree>
    <p:extLst>
      <p:ext uri="{BB962C8B-B14F-4D97-AF65-F5344CB8AC3E}">
        <p14:creationId xmlns:p14="http://schemas.microsoft.com/office/powerpoint/2010/main" val="382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3266-D8C3-4F4C-9CFB-93E978FA9CE8}"/>
              </a:ext>
            </a:extLst>
          </p:cNvPr>
          <p:cNvSpPr>
            <a:spLocks noGrp="1"/>
          </p:cNvSpPr>
          <p:nvPr>
            <p:ph type="title"/>
          </p:nvPr>
        </p:nvSpPr>
        <p:spPr/>
        <p:txBody>
          <a:bodyPr/>
          <a:lstStyle/>
          <a:p>
            <a:r>
              <a:rPr lang="en-US" sz="2400" dirty="0">
                <a:latin typeface="PermianSlabSerifTypeface" panose="02000000000000000000" pitchFamily="50" charset="0"/>
              </a:rPr>
              <a:t>How Apprenticeship and Pre-Apprenticeship Work Together</a:t>
            </a:r>
            <a:endParaRPr lang="en-US" dirty="0">
              <a:latin typeface="PermianSlabSerifTypeface" panose="02000000000000000000" pitchFamily="50" charset="0"/>
            </a:endParaRPr>
          </a:p>
        </p:txBody>
      </p:sp>
      <p:pic>
        <p:nvPicPr>
          <p:cNvPr id="4" name="Content Placeholder 3">
            <a:extLst>
              <a:ext uri="{FF2B5EF4-FFF2-40B4-BE49-F238E27FC236}">
                <a16:creationId xmlns:a16="http://schemas.microsoft.com/office/drawing/2014/main" id="{C6B15D7F-7A54-45F4-A0FA-A94464A61B81}"/>
              </a:ext>
            </a:extLst>
          </p:cNvPr>
          <p:cNvPicPr>
            <a:picLocks noGrp="1" noChangeAspect="1"/>
          </p:cNvPicPr>
          <p:nvPr>
            <p:ph idx="1"/>
          </p:nvPr>
        </p:nvPicPr>
        <p:blipFill rotWithShape="1">
          <a:blip r:embed="rId2"/>
          <a:srcRect l="1131" t="15612" r="46867"/>
          <a:stretch/>
        </p:blipFill>
        <p:spPr>
          <a:xfrm>
            <a:off x="335394" y="1446143"/>
            <a:ext cx="4974803" cy="4165600"/>
          </a:xfrm>
          <a:prstGeom prst="rect">
            <a:avLst/>
          </a:prstGeom>
        </p:spPr>
      </p:pic>
      <p:pic>
        <p:nvPicPr>
          <p:cNvPr id="5" name="Picture 4">
            <a:extLst>
              <a:ext uri="{FF2B5EF4-FFF2-40B4-BE49-F238E27FC236}">
                <a16:creationId xmlns:a16="http://schemas.microsoft.com/office/drawing/2014/main" id="{9FF15025-180E-4509-8966-604C08EFDFCD}"/>
              </a:ext>
            </a:extLst>
          </p:cNvPr>
          <p:cNvPicPr>
            <a:picLocks noChangeAspect="1"/>
          </p:cNvPicPr>
          <p:nvPr/>
        </p:nvPicPr>
        <p:blipFill>
          <a:blip r:embed="rId3"/>
          <a:stretch>
            <a:fillRect/>
          </a:stretch>
        </p:blipFill>
        <p:spPr>
          <a:xfrm>
            <a:off x="5257800" y="1442122"/>
            <a:ext cx="3886200" cy="4173643"/>
          </a:xfrm>
          <a:prstGeom prst="rect">
            <a:avLst/>
          </a:prstGeom>
        </p:spPr>
      </p:pic>
    </p:spTree>
    <p:extLst>
      <p:ext uri="{BB962C8B-B14F-4D97-AF65-F5344CB8AC3E}">
        <p14:creationId xmlns:p14="http://schemas.microsoft.com/office/powerpoint/2010/main" val="2458120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EE90-25E6-4F04-8B52-D0A1DBF8ED60}"/>
              </a:ext>
            </a:extLst>
          </p:cNvPr>
          <p:cNvSpPr>
            <a:spLocks noGrp="1"/>
          </p:cNvSpPr>
          <p:nvPr>
            <p:ph type="title"/>
          </p:nvPr>
        </p:nvSpPr>
        <p:spPr>
          <a:xfrm>
            <a:off x="457200" y="0"/>
            <a:ext cx="8229600" cy="1143000"/>
          </a:xfrm>
        </p:spPr>
        <p:txBody>
          <a:bodyPr/>
          <a:lstStyle/>
          <a:p>
            <a:r>
              <a:rPr lang="en-US" dirty="0"/>
              <a:t>WIOA Youth Program Serves</a:t>
            </a:r>
          </a:p>
        </p:txBody>
      </p:sp>
      <p:sp>
        <p:nvSpPr>
          <p:cNvPr id="3" name="Content Placeholder 2">
            <a:extLst>
              <a:ext uri="{FF2B5EF4-FFF2-40B4-BE49-F238E27FC236}">
                <a16:creationId xmlns:a16="http://schemas.microsoft.com/office/drawing/2014/main" id="{891D538D-1429-45B1-9CFD-E6BFBC425EE0}"/>
              </a:ext>
            </a:extLst>
          </p:cNvPr>
          <p:cNvSpPr>
            <a:spLocks noGrp="1"/>
          </p:cNvSpPr>
          <p:nvPr>
            <p:ph idx="1"/>
          </p:nvPr>
        </p:nvSpPr>
        <p:spPr>
          <a:xfrm>
            <a:off x="311426" y="1295400"/>
            <a:ext cx="3117574" cy="4495800"/>
          </a:xfrm>
          <a:noFill/>
          <a:ln>
            <a:solidFill>
              <a:schemeClr val="bg1">
                <a:lumMod val="75000"/>
              </a:schemeClr>
            </a:solidFill>
          </a:ln>
        </p:spPr>
        <p:txBody>
          <a:bodyPr>
            <a:normAutofit/>
          </a:bodyPr>
          <a:lstStyle/>
          <a:p>
            <a:pPr marL="0" indent="0">
              <a:spcBef>
                <a:spcPts val="0"/>
              </a:spcBef>
              <a:buClrTx/>
              <a:buFont typeface="Wingdings" panose="05000000000000000000" pitchFamily="2" charset="2"/>
              <a:buNone/>
            </a:pPr>
            <a:r>
              <a:rPr lang="en-US" sz="1600" b="1" dirty="0">
                <a:solidFill>
                  <a:srgbClr val="011D5F"/>
                </a:solidFill>
                <a:latin typeface="PermianSlabSerifTypeface" panose="02000000000000000000" pitchFamily="50" charset="0"/>
              </a:rPr>
              <a:t>In-School Youth must be:</a:t>
            </a:r>
          </a:p>
          <a:p>
            <a:pPr marL="342900" indent="-342900">
              <a:lnSpc>
                <a:spcPct val="150000"/>
              </a:lnSpc>
              <a:spcBef>
                <a:spcPts val="0"/>
              </a:spcBef>
              <a:buClr>
                <a:srgbClr val="FF0000"/>
              </a:buClr>
              <a:buFont typeface="+mj-lt"/>
              <a:buAutoNum type="alphaLcParenR"/>
            </a:pPr>
            <a:r>
              <a:rPr lang="en-US" sz="1600" dirty="0">
                <a:solidFill>
                  <a:srgbClr val="011D5F"/>
                </a:solidFill>
                <a:latin typeface="PermianSlabSerifTypeface" panose="02000000000000000000" pitchFamily="50" charset="0"/>
              </a:rPr>
              <a:t>14 – 21 years of age</a:t>
            </a:r>
          </a:p>
          <a:p>
            <a:pPr>
              <a:lnSpc>
                <a:spcPct val="150000"/>
              </a:lnSpc>
              <a:spcBef>
                <a:spcPts val="0"/>
              </a:spcBef>
              <a:buClr>
                <a:srgbClr val="FF0000"/>
              </a:buClr>
              <a:buFont typeface="+mj-lt"/>
              <a:buAutoNum type="alphaLcParenR"/>
            </a:pPr>
            <a:r>
              <a:rPr lang="en-US" sz="1600" dirty="0">
                <a:solidFill>
                  <a:srgbClr val="011D5F"/>
                </a:solidFill>
                <a:latin typeface="PermianSlabSerifTypeface" panose="02000000000000000000" pitchFamily="50" charset="0"/>
              </a:rPr>
              <a:t>Attending secondary or post-secondary school</a:t>
            </a:r>
          </a:p>
          <a:p>
            <a:pPr>
              <a:lnSpc>
                <a:spcPct val="150000"/>
              </a:lnSpc>
              <a:spcBef>
                <a:spcPts val="0"/>
              </a:spcBef>
              <a:buClr>
                <a:srgbClr val="FF0000"/>
              </a:buClr>
              <a:buFont typeface="+mj-lt"/>
              <a:buAutoNum type="alphaLcParenR"/>
            </a:pPr>
            <a:r>
              <a:rPr lang="en-US" sz="1600" dirty="0">
                <a:solidFill>
                  <a:srgbClr val="011D5F"/>
                </a:solidFill>
                <a:latin typeface="PermianSlabSerifTypeface" panose="02000000000000000000" pitchFamily="50" charset="0"/>
              </a:rPr>
              <a:t>Low-income</a:t>
            </a:r>
          </a:p>
          <a:p>
            <a:pPr marL="0" indent="0">
              <a:spcBef>
                <a:spcPts val="0"/>
              </a:spcBef>
              <a:buClrTx/>
              <a:buFont typeface="Wingdings" panose="05000000000000000000" pitchFamily="2" charset="2"/>
              <a:buNone/>
            </a:pPr>
            <a:endParaRPr lang="en-US" sz="1600" b="1" dirty="0">
              <a:solidFill>
                <a:srgbClr val="011D5F"/>
              </a:solidFill>
              <a:latin typeface="PermianSlabSerifTypeface" panose="02000000000000000000" pitchFamily="50" charset="0"/>
            </a:endParaRPr>
          </a:p>
          <a:p>
            <a:pPr marL="0" indent="0">
              <a:spcBef>
                <a:spcPts val="0"/>
              </a:spcBef>
              <a:buClrTx/>
              <a:buFont typeface="Wingdings" panose="05000000000000000000" pitchFamily="2" charset="2"/>
              <a:buNone/>
            </a:pPr>
            <a:r>
              <a:rPr lang="en-US" sz="1600" b="1" dirty="0">
                <a:solidFill>
                  <a:srgbClr val="011D5F"/>
                </a:solidFill>
                <a:latin typeface="PermianSlabSerifTypeface" panose="02000000000000000000" pitchFamily="50" charset="0"/>
              </a:rPr>
              <a:t>Out-of-School Youth must be:</a:t>
            </a:r>
          </a:p>
          <a:p>
            <a:pPr>
              <a:lnSpc>
                <a:spcPct val="150000"/>
              </a:lnSpc>
              <a:spcBef>
                <a:spcPts val="0"/>
              </a:spcBef>
              <a:buClr>
                <a:srgbClr val="FF0000"/>
              </a:buClr>
              <a:buFont typeface="+mj-lt"/>
              <a:buAutoNum type="alphaLcParenR"/>
            </a:pPr>
            <a:r>
              <a:rPr lang="en-US" sz="1600" dirty="0">
                <a:solidFill>
                  <a:srgbClr val="011D5F"/>
                </a:solidFill>
                <a:latin typeface="PermianSlabSerifTypeface" panose="02000000000000000000" pitchFamily="50" charset="0"/>
              </a:rPr>
              <a:t>16 – 24 years of age</a:t>
            </a:r>
          </a:p>
          <a:p>
            <a:pPr marL="342900" indent="-342900">
              <a:lnSpc>
                <a:spcPct val="150000"/>
              </a:lnSpc>
              <a:spcBef>
                <a:spcPts val="0"/>
              </a:spcBef>
              <a:buClr>
                <a:srgbClr val="FF0000"/>
              </a:buClr>
              <a:buFont typeface="+mj-lt"/>
              <a:buAutoNum type="alphaLcParenR"/>
            </a:pPr>
            <a:r>
              <a:rPr lang="en-US" sz="1600" dirty="0">
                <a:solidFill>
                  <a:srgbClr val="011D5F"/>
                </a:solidFill>
                <a:latin typeface="PermianSlabSerifTypeface" panose="02000000000000000000" pitchFamily="50" charset="0"/>
              </a:rPr>
              <a:t>Not attending secondary or post- secondary school</a:t>
            </a:r>
          </a:p>
          <a:p>
            <a:pPr marL="0" indent="0">
              <a:lnSpc>
                <a:spcPct val="150000"/>
              </a:lnSpc>
              <a:spcBef>
                <a:spcPts val="0"/>
              </a:spcBef>
              <a:buClrTx/>
              <a:buFont typeface="Wingdings" panose="05000000000000000000" pitchFamily="2" charset="2"/>
              <a:buNone/>
            </a:pPr>
            <a:r>
              <a:rPr lang="en-US" sz="1600" dirty="0">
                <a:solidFill>
                  <a:srgbClr val="011D5F"/>
                </a:solidFill>
                <a:latin typeface="PermianSlabSerifTypeface" panose="02000000000000000000" pitchFamily="50" charset="0"/>
              </a:rPr>
              <a:t>(*OSY must also be low-income for these barriers) </a:t>
            </a:r>
          </a:p>
          <a:p>
            <a:endParaRPr lang="en-US" dirty="0"/>
          </a:p>
        </p:txBody>
      </p:sp>
      <p:sp>
        <p:nvSpPr>
          <p:cNvPr id="5" name="TextBox 4">
            <a:extLst>
              <a:ext uri="{FF2B5EF4-FFF2-40B4-BE49-F238E27FC236}">
                <a16:creationId xmlns:a16="http://schemas.microsoft.com/office/drawing/2014/main" id="{F4D6CA42-20FB-4515-B199-DD57231C4BD6}"/>
              </a:ext>
            </a:extLst>
          </p:cNvPr>
          <p:cNvSpPr txBox="1"/>
          <p:nvPr/>
        </p:nvSpPr>
        <p:spPr>
          <a:xfrm>
            <a:off x="3733800" y="1210203"/>
            <a:ext cx="5105400" cy="5227328"/>
          </a:xfrm>
          <a:prstGeom prst="rect">
            <a:avLst/>
          </a:prstGeom>
          <a:noFill/>
          <a:ln>
            <a:noFill/>
          </a:ln>
        </p:spPr>
        <p:txBody>
          <a:bodyPr wrap="square">
            <a:spAutoFit/>
          </a:bodyPr>
          <a:lstStyle/>
          <a:p>
            <a:pPr algn="ctr">
              <a:lnSpc>
                <a:spcPct val="150000"/>
              </a:lnSpc>
            </a:pPr>
            <a:r>
              <a:rPr lang="en-US" sz="1400" b="1" dirty="0">
                <a:solidFill>
                  <a:srgbClr val="011D5F"/>
                </a:solidFill>
                <a:latin typeface="PermianSlabSerifTypeface" panose="02000000000000000000" pitchFamily="50" charset="0"/>
                <a:ea typeface="Open Sans" panose="020B0606030504020204" pitchFamily="34" charset="0"/>
                <a:cs typeface="Open Sans" panose="020B0606030504020204" pitchFamily="34" charset="0"/>
              </a:rPr>
              <a:t>And one or more of the following:</a:t>
            </a:r>
          </a:p>
          <a:p>
            <a:pPr marL="342900" indent="-342900">
              <a:lnSpc>
                <a:spcPct val="150000"/>
              </a:lnSpc>
              <a:buClr>
                <a:srgbClr val="FF0000"/>
              </a:buClr>
              <a:buFont typeface="+mj-lt"/>
              <a:buAutoNum type="arabicPeriod"/>
            </a:pPr>
            <a:r>
              <a:rPr lang="en-US" sz="1400" dirty="0">
                <a:solidFill>
                  <a:srgbClr val="011D5F"/>
                </a:solidFill>
                <a:latin typeface="PermianSlabSerifTypeface" panose="02000000000000000000" pitchFamily="50" charset="0"/>
                <a:ea typeface="Open Sans" panose="020B0606030504020204" pitchFamily="34" charset="0"/>
                <a:cs typeface="Open Sans" panose="020B0606030504020204" pitchFamily="34" charset="0"/>
              </a:rPr>
              <a:t>Basic skills deficient*</a:t>
            </a:r>
          </a:p>
          <a:p>
            <a:pPr marL="342900" indent="-342900">
              <a:lnSpc>
                <a:spcPct val="150000"/>
              </a:lnSpc>
              <a:buClr>
                <a:srgbClr val="FF0000"/>
              </a:buClr>
              <a:buFont typeface="+mj-lt"/>
              <a:buAutoNum type="arabicPeriod"/>
            </a:pPr>
            <a:r>
              <a:rPr lang="en-US" sz="1400" dirty="0">
                <a:solidFill>
                  <a:srgbClr val="011D5F"/>
                </a:solidFill>
                <a:latin typeface="PermianSlabSerifTypeface" panose="02000000000000000000" pitchFamily="50" charset="0"/>
                <a:ea typeface="Open Sans" panose="020B0606030504020204" pitchFamily="34" charset="0"/>
                <a:cs typeface="Open Sans" panose="020B0606030504020204" pitchFamily="34" charset="0"/>
              </a:rPr>
              <a:t>An English language learner*</a:t>
            </a:r>
          </a:p>
          <a:p>
            <a:pPr marL="342900" indent="-342900">
              <a:lnSpc>
                <a:spcPct val="150000"/>
              </a:lnSpc>
              <a:buClr>
                <a:srgbClr val="FF0000"/>
              </a:buClr>
              <a:buFont typeface="+mj-lt"/>
              <a:buAutoNum type="arabicPeriod"/>
            </a:pPr>
            <a:r>
              <a:rPr lang="en-US" sz="1400" dirty="0">
                <a:solidFill>
                  <a:srgbClr val="011D5F"/>
                </a:solidFill>
                <a:latin typeface="PermianSlabSerifTypeface" panose="02000000000000000000" pitchFamily="50" charset="0"/>
                <a:ea typeface="Open Sans" panose="020B0606030504020204" pitchFamily="34" charset="0"/>
                <a:cs typeface="Open Sans" panose="020B0606030504020204" pitchFamily="34" charset="0"/>
              </a:rPr>
              <a:t>An offender (any touch point with the justice system)</a:t>
            </a:r>
          </a:p>
          <a:p>
            <a:pPr marL="342900" indent="-342900">
              <a:lnSpc>
                <a:spcPct val="150000"/>
              </a:lnSpc>
              <a:buClr>
                <a:srgbClr val="FF0000"/>
              </a:buClr>
              <a:buFont typeface="+mj-lt"/>
              <a:buAutoNum type="arabicPeriod"/>
            </a:pPr>
            <a:r>
              <a:rPr lang="en-US" sz="1400" dirty="0">
                <a:solidFill>
                  <a:srgbClr val="011D5F"/>
                </a:solidFill>
                <a:latin typeface="PermianSlabSerifTypeface" panose="02000000000000000000" pitchFamily="50" charset="0"/>
                <a:ea typeface="Open Sans" panose="020B0606030504020204" pitchFamily="34" charset="0"/>
                <a:cs typeface="Open Sans" panose="020B0606030504020204" pitchFamily="34" charset="0"/>
              </a:rPr>
              <a:t>Homeless</a:t>
            </a:r>
          </a:p>
          <a:p>
            <a:pPr marL="342900" indent="-342900">
              <a:lnSpc>
                <a:spcPct val="150000"/>
              </a:lnSpc>
              <a:buClr>
                <a:srgbClr val="FF0000"/>
              </a:buClr>
              <a:buFont typeface="+mj-lt"/>
              <a:buAutoNum type="arabicPeriod"/>
            </a:pPr>
            <a:r>
              <a:rPr lang="en-US" sz="1400" dirty="0">
                <a:solidFill>
                  <a:srgbClr val="011D5F"/>
                </a:solidFill>
                <a:latin typeface="PermianSlabSerifTypeface" panose="02000000000000000000" pitchFamily="50" charset="0"/>
                <a:ea typeface="Open Sans" panose="020B0606030504020204" pitchFamily="34" charset="0"/>
                <a:cs typeface="Open Sans" panose="020B0606030504020204" pitchFamily="34" charset="0"/>
              </a:rPr>
              <a:t>Individual in foster care or aged out of foster care, or a runaway</a:t>
            </a:r>
          </a:p>
          <a:p>
            <a:pPr marL="342900" indent="-342900">
              <a:lnSpc>
                <a:spcPct val="150000"/>
              </a:lnSpc>
              <a:buClr>
                <a:srgbClr val="FF0000"/>
              </a:buClr>
              <a:buFont typeface="+mj-lt"/>
              <a:buAutoNum type="arabicPeriod"/>
            </a:pPr>
            <a:r>
              <a:rPr lang="en-US" sz="1400" dirty="0">
                <a:solidFill>
                  <a:srgbClr val="011D5F"/>
                </a:solidFill>
                <a:latin typeface="PermianSlabSerifTypeface" panose="02000000000000000000" pitchFamily="50" charset="0"/>
                <a:ea typeface="Open Sans" panose="020B0606030504020204" pitchFamily="34" charset="0"/>
                <a:cs typeface="Open Sans" panose="020B0606030504020204" pitchFamily="34" charset="0"/>
              </a:rPr>
              <a:t>Pregnant or parenting</a:t>
            </a:r>
          </a:p>
          <a:p>
            <a:pPr marL="342900" indent="-342900">
              <a:lnSpc>
                <a:spcPct val="150000"/>
              </a:lnSpc>
              <a:buClr>
                <a:srgbClr val="FF0000"/>
              </a:buClr>
              <a:buFont typeface="+mj-lt"/>
              <a:buAutoNum type="arabicPeriod"/>
            </a:pPr>
            <a:r>
              <a:rPr lang="en-US" sz="1400" dirty="0">
                <a:solidFill>
                  <a:srgbClr val="011D5F"/>
                </a:solidFill>
                <a:latin typeface="PermianSlabSerifTypeface" panose="02000000000000000000" pitchFamily="50" charset="0"/>
                <a:ea typeface="Open Sans" panose="020B0606030504020204" pitchFamily="34" charset="0"/>
                <a:cs typeface="Open Sans" panose="020B0606030504020204" pitchFamily="34" charset="0"/>
              </a:rPr>
              <a:t>Individual with a disability</a:t>
            </a:r>
          </a:p>
          <a:p>
            <a:pPr marL="342900" indent="-342900">
              <a:lnSpc>
                <a:spcPct val="150000"/>
              </a:lnSpc>
              <a:buClr>
                <a:srgbClr val="FF0000"/>
              </a:buClr>
              <a:buFont typeface="+mj-lt"/>
              <a:buAutoNum type="arabicPeriod"/>
            </a:pPr>
            <a:r>
              <a:rPr lang="en-US" sz="1400" dirty="0">
                <a:solidFill>
                  <a:srgbClr val="011D5F"/>
                </a:solidFill>
                <a:latin typeface="PermianSlabSerifTypeface" panose="02000000000000000000" pitchFamily="50" charset="0"/>
                <a:ea typeface="Open Sans" panose="020B0606030504020204" pitchFamily="34" charset="0"/>
                <a:cs typeface="Open Sans" panose="020B0606030504020204" pitchFamily="34" charset="0"/>
              </a:rPr>
              <a:t>A school dropout</a:t>
            </a:r>
          </a:p>
          <a:p>
            <a:pPr marL="342900" indent="-342900">
              <a:lnSpc>
                <a:spcPct val="150000"/>
              </a:lnSpc>
              <a:buClr>
                <a:srgbClr val="FF0000"/>
              </a:buClr>
              <a:buFont typeface="+mj-lt"/>
              <a:buAutoNum type="arabicPeriod"/>
            </a:pPr>
            <a:r>
              <a:rPr lang="en-US" sz="1400" dirty="0">
                <a:solidFill>
                  <a:srgbClr val="011D5F"/>
                </a:solidFill>
                <a:latin typeface="PermianSlabSerifTypeface" panose="02000000000000000000" pitchFamily="50" charset="0"/>
                <a:ea typeface="Open Sans" panose="020B0606030504020204" pitchFamily="34" charset="0"/>
                <a:cs typeface="Open Sans" panose="020B0606030504020204" pitchFamily="34" charset="0"/>
              </a:rPr>
              <a:t>Within age of compulsory school attendance, but has not attended for at least the most recent complete school year</a:t>
            </a:r>
          </a:p>
          <a:p>
            <a:pPr marL="342900" indent="-342900">
              <a:lnSpc>
                <a:spcPct val="150000"/>
              </a:lnSpc>
              <a:buClr>
                <a:srgbClr val="FF0000"/>
              </a:buClr>
              <a:buFont typeface="+mj-lt"/>
              <a:buAutoNum type="arabicPeriod"/>
            </a:pPr>
            <a:r>
              <a:rPr lang="en-US" sz="1400" dirty="0">
                <a:solidFill>
                  <a:srgbClr val="011D5F"/>
                </a:solidFill>
                <a:latin typeface="PermianSlabSerifTypeface" panose="02000000000000000000" pitchFamily="50" charset="0"/>
                <a:ea typeface="Open Sans" panose="020B0606030504020204" pitchFamily="34" charset="0"/>
                <a:cs typeface="Open Sans" panose="020B0606030504020204" pitchFamily="34" charset="0"/>
              </a:rPr>
              <a:t>Requires additional assistance to complete an educational program or to secure or hold employment*</a:t>
            </a:r>
          </a:p>
        </p:txBody>
      </p:sp>
    </p:spTree>
    <p:extLst>
      <p:ext uri="{BB962C8B-B14F-4D97-AF65-F5344CB8AC3E}">
        <p14:creationId xmlns:p14="http://schemas.microsoft.com/office/powerpoint/2010/main" val="811068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BFBA-1C3E-40F6-A694-0F7D436995F0}"/>
              </a:ext>
            </a:extLst>
          </p:cNvPr>
          <p:cNvSpPr>
            <a:spLocks noGrp="1"/>
          </p:cNvSpPr>
          <p:nvPr>
            <p:ph type="title"/>
          </p:nvPr>
        </p:nvSpPr>
        <p:spPr/>
        <p:txBody>
          <a:bodyPr/>
          <a:lstStyle/>
          <a:p>
            <a:r>
              <a:rPr lang="en-US" dirty="0"/>
              <a:t>W</a:t>
            </a:r>
            <a:r>
              <a:rPr lang="en-US" dirty="0">
                <a:latin typeface="PermianSlabSerifTypeface" panose="02000000000000000000" pitchFamily="50" charset="0"/>
              </a:rPr>
              <a:t>IOA Youth Program Offers</a:t>
            </a:r>
          </a:p>
        </p:txBody>
      </p:sp>
      <p:sp>
        <p:nvSpPr>
          <p:cNvPr id="3" name="Content Placeholder 2">
            <a:extLst>
              <a:ext uri="{FF2B5EF4-FFF2-40B4-BE49-F238E27FC236}">
                <a16:creationId xmlns:a16="http://schemas.microsoft.com/office/drawing/2014/main" id="{B12D48EF-56BD-45A0-ABFD-31700541918E}"/>
              </a:ext>
            </a:extLst>
          </p:cNvPr>
          <p:cNvSpPr>
            <a:spLocks noGrp="1"/>
          </p:cNvSpPr>
          <p:nvPr>
            <p:ph idx="1"/>
          </p:nvPr>
        </p:nvSpPr>
        <p:spPr>
          <a:xfrm>
            <a:off x="457200" y="1701807"/>
            <a:ext cx="4267200" cy="4165599"/>
          </a:xfrm>
          <a:noFill/>
        </p:spPr>
        <p:txBody>
          <a:bodyPr/>
          <a:lstStyle/>
          <a:p>
            <a:pPr>
              <a:buFont typeface="Wingdings" panose="05000000000000000000" pitchFamily="2" charset="2"/>
              <a:buChar char="Ø"/>
            </a:pPr>
            <a:r>
              <a:rPr lang="en-US" sz="1600" dirty="0">
                <a:solidFill>
                  <a:srgbClr val="011D5F"/>
                </a:solidFill>
                <a:latin typeface="PermianSlabSerifTypeface" panose="02000000000000000000" pitchFamily="50" charset="0"/>
              </a:rPr>
              <a:t>Tutoring</a:t>
            </a:r>
          </a:p>
          <a:p>
            <a:pPr>
              <a:buFont typeface="Wingdings" panose="05000000000000000000" pitchFamily="2" charset="2"/>
              <a:buChar char="Ø"/>
            </a:pPr>
            <a:r>
              <a:rPr lang="en-US" sz="1600" dirty="0">
                <a:solidFill>
                  <a:srgbClr val="011D5F"/>
                </a:solidFill>
                <a:latin typeface="PermianSlabSerifTypeface" panose="02000000000000000000" pitchFamily="50" charset="0"/>
              </a:rPr>
              <a:t>Alternative Secondary School services</a:t>
            </a:r>
          </a:p>
          <a:p>
            <a:pPr>
              <a:buFont typeface="Wingdings" panose="05000000000000000000" pitchFamily="2" charset="2"/>
              <a:buChar char="Ø"/>
            </a:pPr>
            <a:r>
              <a:rPr lang="en-US" sz="1600" dirty="0">
                <a:solidFill>
                  <a:srgbClr val="011D5F"/>
                </a:solidFill>
                <a:latin typeface="PermianSlabSerifTypeface" panose="02000000000000000000" pitchFamily="50" charset="0"/>
              </a:rPr>
              <a:t>Paid and unpaid work experience</a:t>
            </a:r>
          </a:p>
          <a:p>
            <a:pPr>
              <a:buFont typeface="Wingdings" panose="05000000000000000000" pitchFamily="2" charset="2"/>
              <a:buChar char="Ø"/>
            </a:pPr>
            <a:r>
              <a:rPr lang="en-US" sz="1600" dirty="0">
                <a:solidFill>
                  <a:srgbClr val="011D5F"/>
                </a:solidFill>
                <a:latin typeface="PermianSlabSerifTypeface" panose="02000000000000000000" pitchFamily="50" charset="0"/>
              </a:rPr>
              <a:t>Occupational Skills Training</a:t>
            </a:r>
          </a:p>
          <a:p>
            <a:pPr>
              <a:buFont typeface="Wingdings" panose="05000000000000000000" pitchFamily="2" charset="2"/>
              <a:buChar char="Ø"/>
            </a:pPr>
            <a:r>
              <a:rPr lang="en-US" sz="1600" dirty="0">
                <a:solidFill>
                  <a:srgbClr val="011D5F"/>
                </a:solidFill>
                <a:latin typeface="PermianSlabSerifTypeface" panose="02000000000000000000" pitchFamily="50" charset="0"/>
              </a:rPr>
              <a:t>Education offered concurrently with workforce preparation</a:t>
            </a:r>
          </a:p>
          <a:p>
            <a:pPr>
              <a:buFont typeface="Wingdings" panose="05000000000000000000" pitchFamily="2" charset="2"/>
              <a:buChar char="Ø"/>
            </a:pPr>
            <a:r>
              <a:rPr lang="en-US" sz="1600" dirty="0">
                <a:solidFill>
                  <a:srgbClr val="011D5F"/>
                </a:solidFill>
                <a:latin typeface="PermianSlabSerifTypeface" panose="02000000000000000000" pitchFamily="50" charset="0"/>
              </a:rPr>
              <a:t>Leadership development opportunities</a:t>
            </a:r>
          </a:p>
          <a:p>
            <a:pPr>
              <a:buFont typeface="Wingdings" panose="05000000000000000000" pitchFamily="2" charset="2"/>
              <a:buChar char="Ø"/>
            </a:pPr>
            <a:r>
              <a:rPr lang="en-US" sz="1600" dirty="0">
                <a:solidFill>
                  <a:srgbClr val="011D5F"/>
                </a:solidFill>
                <a:latin typeface="PermianSlabSerifTypeface" panose="02000000000000000000" pitchFamily="50" charset="0"/>
              </a:rPr>
              <a:t>Postsecondary preparation and transition activities</a:t>
            </a:r>
          </a:p>
          <a:p>
            <a:endParaRPr lang="en-US" dirty="0"/>
          </a:p>
        </p:txBody>
      </p:sp>
      <p:sp>
        <p:nvSpPr>
          <p:cNvPr id="11" name="TextBox 10">
            <a:extLst>
              <a:ext uri="{FF2B5EF4-FFF2-40B4-BE49-F238E27FC236}">
                <a16:creationId xmlns:a16="http://schemas.microsoft.com/office/drawing/2014/main" id="{3C3A0520-F33B-4E9F-A55C-7B0F18D977CC}"/>
              </a:ext>
            </a:extLst>
          </p:cNvPr>
          <p:cNvSpPr txBox="1"/>
          <p:nvPr/>
        </p:nvSpPr>
        <p:spPr>
          <a:xfrm>
            <a:off x="5181600" y="1701807"/>
            <a:ext cx="3352800" cy="2554545"/>
          </a:xfrm>
          <a:prstGeom prst="rect">
            <a:avLst/>
          </a:prstGeom>
          <a:noFill/>
        </p:spPr>
        <p:txBody>
          <a:bodyPr wrap="square">
            <a:spAutoFit/>
          </a:bodyPr>
          <a:lstStyle/>
          <a:p>
            <a:pPr marL="285750" marR="0" lvl="0" indent="-285750" algn="l" defTabSz="914217"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3C3E40">
                    <a:lumMod val="50000"/>
                  </a:srgbClr>
                </a:solidFill>
                <a:effectLst/>
                <a:uLnTx/>
                <a:uFillTx/>
                <a:latin typeface="PermianSlabSerifTypeface" panose="02000000000000000000" pitchFamily="50" charset="0"/>
              </a:rPr>
              <a:t> </a:t>
            </a:r>
            <a:r>
              <a:rPr kumimoji="0" lang="en-US" sz="1600" b="0" i="0" u="none" strike="noStrike" kern="1200" cap="none" spc="0" normalizeH="0" baseline="0" noProof="0" dirty="0">
                <a:ln>
                  <a:noFill/>
                </a:ln>
                <a:solidFill>
                  <a:srgbClr val="011D5F"/>
                </a:solidFill>
                <a:effectLst/>
                <a:uLnTx/>
                <a:uFillTx/>
                <a:latin typeface="PermianSlabSerifTypeface" panose="02000000000000000000" pitchFamily="50" charset="0"/>
              </a:rPr>
              <a:t>Adult mentoring </a:t>
            </a:r>
          </a:p>
          <a:p>
            <a:pPr marL="342900" marR="0" lvl="0" indent="-342900" algn="l" defTabSz="914217"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11D5F"/>
                </a:solidFill>
                <a:effectLst/>
                <a:uLnTx/>
                <a:uFillTx/>
                <a:latin typeface="PermianSlabSerifTypeface" panose="02000000000000000000" pitchFamily="50" charset="0"/>
              </a:rPr>
              <a:t>Supportive services</a:t>
            </a:r>
          </a:p>
          <a:p>
            <a:pPr marL="342900" marR="0" lvl="0" indent="-342900" algn="l" defTabSz="914217"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11D5F"/>
                </a:solidFill>
                <a:effectLst/>
                <a:uLnTx/>
                <a:uFillTx/>
                <a:latin typeface="PermianSlabSerifTypeface" panose="02000000000000000000" pitchFamily="50" charset="0"/>
              </a:rPr>
              <a:t>Comprehensive guidance and counseling</a:t>
            </a:r>
          </a:p>
          <a:p>
            <a:pPr marL="342900" marR="0" lvl="0" indent="-342900" algn="l" defTabSz="914217"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11D5F"/>
                </a:solidFill>
                <a:effectLst/>
                <a:uLnTx/>
                <a:uFillTx/>
                <a:latin typeface="PermianSlabSerifTypeface" panose="02000000000000000000" pitchFamily="50" charset="0"/>
              </a:rPr>
              <a:t>Financial literacy education</a:t>
            </a:r>
          </a:p>
          <a:p>
            <a:pPr marL="342900" marR="0" lvl="0" indent="-342900" algn="l" defTabSz="914217"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11D5F"/>
                </a:solidFill>
                <a:effectLst/>
                <a:uLnTx/>
                <a:uFillTx/>
                <a:latin typeface="PermianSlabSerifTypeface" panose="02000000000000000000" pitchFamily="50" charset="0"/>
              </a:rPr>
              <a:t>Entrepreneurial skills training</a:t>
            </a:r>
          </a:p>
          <a:p>
            <a:pPr marL="342900" marR="0" lvl="0" indent="-342900" algn="l" defTabSz="914217"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11D5F"/>
                </a:solidFill>
                <a:effectLst/>
                <a:uLnTx/>
                <a:uFillTx/>
                <a:latin typeface="PermianSlabSerifTypeface" panose="02000000000000000000" pitchFamily="50" charset="0"/>
              </a:rPr>
              <a:t>Services that provide labor market information</a:t>
            </a:r>
          </a:p>
          <a:p>
            <a:pPr marL="342900" marR="0" lvl="0" indent="-342900" algn="l" defTabSz="914217"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11D5F"/>
                </a:solidFill>
                <a:effectLst/>
                <a:uLnTx/>
                <a:uFillTx/>
                <a:latin typeface="PermianSlabSerifTypeface" panose="02000000000000000000" pitchFamily="50" charset="0"/>
              </a:rPr>
              <a:t>Follow-up services</a:t>
            </a:r>
            <a:endParaRPr lang="en-US" sz="1600" dirty="0">
              <a:solidFill>
                <a:srgbClr val="011D5F"/>
              </a:solidFill>
              <a:latin typeface="PermianSlabSerifTypeface" panose="02000000000000000000" pitchFamily="50" charset="0"/>
            </a:endParaRPr>
          </a:p>
        </p:txBody>
      </p:sp>
    </p:spTree>
    <p:extLst>
      <p:ext uri="{BB962C8B-B14F-4D97-AF65-F5344CB8AC3E}">
        <p14:creationId xmlns:p14="http://schemas.microsoft.com/office/powerpoint/2010/main" val="170740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17790</TotalTime>
  <Words>1233</Words>
  <Application>Microsoft Office PowerPoint</Application>
  <PresentationFormat>On-screen Show (4:3)</PresentationFormat>
  <Paragraphs>201</Paragraphs>
  <Slides>20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Microsoft GothicNeo</vt:lpstr>
      <vt:lpstr>Arial</vt:lpstr>
      <vt:lpstr>Calibri</vt:lpstr>
      <vt:lpstr>Georgia</vt:lpstr>
      <vt:lpstr>Modern Gothic</vt:lpstr>
      <vt:lpstr>Open Sans</vt:lpstr>
      <vt:lpstr>Open Sans Light</vt:lpstr>
      <vt:lpstr>PermianSlabSerifTypeface</vt:lpstr>
      <vt:lpstr>Wingdings</vt:lpstr>
      <vt:lpstr>PowerPoint A</vt:lpstr>
      <vt:lpstr>Apprenticeships &amp; Pre-Apprenticeships</vt:lpstr>
      <vt:lpstr>What is An Apprenticeship?</vt:lpstr>
      <vt:lpstr>What are the Components of  Apprenticeship?</vt:lpstr>
      <vt:lpstr>On-the-Job Learning &amp; Related Technical Instruction</vt:lpstr>
      <vt:lpstr>What are the Benefits?</vt:lpstr>
      <vt:lpstr>Three Responsibilities of RAPs</vt:lpstr>
      <vt:lpstr>How Apprenticeship and Pre-Apprenticeship Work Together</vt:lpstr>
      <vt:lpstr>WIOA Youth Program Serves</vt:lpstr>
      <vt:lpstr>WIOA Youth Program Offers</vt:lpstr>
      <vt:lpstr>Supportive Services</vt:lpstr>
      <vt:lpstr>Virtual American Jobs Center</vt:lpstr>
      <vt:lpstr>Apprenticeship Funding Sources</vt:lpstr>
      <vt:lpstr>Apprenticeship Applications and Contracts </vt:lpstr>
      <vt:lpstr>Employer, Training Provider, and Sponsor Information Needed</vt:lpstr>
      <vt:lpstr>Local boards are key to providing support for Apprenticeships through employer engagement</vt:lpstr>
      <vt:lpstr>What Do We Do?</vt:lpstr>
      <vt:lpstr>ApprenticeshipTN Website: </vt:lpstr>
      <vt:lpstr>PowerPoint Presentation</vt:lpstr>
      <vt:lpstr>Questions</vt:lpstr>
      <vt:lpstr>THANK YOU</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Holly Free-Ollard</cp:lastModifiedBy>
  <cp:revision>67</cp:revision>
  <cp:lastPrinted>2014-01-17T21:37:09Z</cp:lastPrinted>
  <dcterms:created xsi:type="dcterms:W3CDTF">2015-04-17T19:12:23Z</dcterms:created>
  <dcterms:modified xsi:type="dcterms:W3CDTF">2021-08-16T21:11:09Z</dcterms:modified>
</cp:coreProperties>
</file>