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8"/>
  </p:notesMasterIdLst>
  <p:handoutMasterIdLst>
    <p:handoutMasterId r:id="rId9"/>
  </p:handoutMasterIdLst>
  <p:sldIdLst>
    <p:sldId id="256" r:id="rId2"/>
    <p:sldId id="324" r:id="rId3"/>
    <p:sldId id="259" r:id="rId4"/>
    <p:sldId id="326" r:id="rId5"/>
    <p:sldId id="327" r:id="rId6"/>
    <p:sldId id="325" r:id="rId7"/>
  </p:sldIdLst>
  <p:sldSz cx="9144000" cy="6858000" type="screen4x3"/>
  <p:notesSz cx="6950075" cy="9236075"/>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CCECFF"/>
    <a:srgbClr val="CC0000"/>
    <a:srgbClr val="0000FF"/>
    <a:srgbClr val="000000"/>
    <a:srgbClr val="0099FF"/>
    <a:srgbClr val="FF6D09"/>
    <a:srgbClr val="FF964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73" autoAdjust="0"/>
    <p:restoredTop sz="94628" autoAdjust="0"/>
  </p:normalViewPr>
  <p:slideViewPr>
    <p:cSldViewPr>
      <p:cViewPr varScale="1">
        <p:scale>
          <a:sx n="101" d="100"/>
          <a:sy n="101" d="100"/>
        </p:scale>
        <p:origin x="120" y="96"/>
      </p:cViewPr>
      <p:guideLst>
        <p:guide orient="horz" pos="2160"/>
        <p:guide pos="2880"/>
      </p:guideLst>
    </p:cSldViewPr>
  </p:slideViewPr>
  <p:outlineViewPr>
    <p:cViewPr>
      <p:scale>
        <a:sx n="33" d="100"/>
        <a:sy n="33" d="100"/>
      </p:scale>
      <p:origin x="0" y="265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488" cy="4619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4"/>
          </a:xfrm>
          <a:prstGeom prst="rect">
            <a:avLst/>
          </a:prstGeom>
        </p:spPr>
        <p:txBody>
          <a:bodyPr vert="horz" lIns="91440" tIns="45720" rIns="91440" bIns="45720" rtlCol="0"/>
          <a:lstStyle>
            <a:lvl1pPr algn="r">
              <a:defRPr sz="1200"/>
            </a:lvl1pPr>
          </a:lstStyle>
          <a:p>
            <a:fld id="{3217E7D8-CA6F-4305-A9C9-2EBC5E89579E}" type="datetimeFigureOut">
              <a:rPr lang="en-US" smtClean="0"/>
              <a:pPr/>
              <a:t>8/17/2021</a:t>
            </a:fld>
            <a:endParaRPr lang="en-US"/>
          </a:p>
        </p:txBody>
      </p:sp>
      <p:sp>
        <p:nvSpPr>
          <p:cNvPr id="4" name="Footer Placeholder 3"/>
          <p:cNvSpPr>
            <a:spLocks noGrp="1"/>
          </p:cNvSpPr>
          <p:nvPr>
            <p:ph type="ftr" sz="quarter" idx="2"/>
          </p:nvPr>
        </p:nvSpPr>
        <p:spPr>
          <a:xfrm>
            <a:off x="1" y="8772524"/>
            <a:ext cx="3011488" cy="46196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4"/>
            <a:ext cx="3011488" cy="461964"/>
          </a:xfrm>
          <a:prstGeom prst="rect">
            <a:avLst/>
          </a:prstGeom>
        </p:spPr>
        <p:txBody>
          <a:bodyPr vert="horz" lIns="91440" tIns="45720" rIns="91440" bIns="45720" rtlCol="0" anchor="b"/>
          <a:lstStyle>
            <a:lvl1pPr algn="r">
              <a:defRPr sz="1200"/>
            </a:lvl1pPr>
          </a:lstStyle>
          <a:p>
            <a:fld id="{0A80037C-5240-4A37-A4A9-BA2376679CFC}" type="slidenum">
              <a:rPr lang="en-US" smtClean="0"/>
              <a:pPr/>
              <a:t>‹#›</a:t>
            </a:fld>
            <a:endParaRPr lang="en-US"/>
          </a:p>
        </p:txBody>
      </p:sp>
    </p:spTree>
    <p:extLst>
      <p:ext uri="{BB962C8B-B14F-4D97-AF65-F5344CB8AC3E}">
        <p14:creationId xmlns:p14="http://schemas.microsoft.com/office/powerpoint/2010/main" val="228324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9" y="0"/>
            <a:ext cx="3011699" cy="461804"/>
          </a:xfrm>
          <a:prstGeom prst="rect">
            <a:avLst/>
          </a:prstGeom>
        </p:spPr>
        <p:txBody>
          <a:bodyPr vert="horz" lIns="92492" tIns="46246" rIns="92492" bIns="46246" rtlCol="0"/>
          <a:lstStyle>
            <a:lvl1pPr algn="r">
              <a:defRPr sz="1200"/>
            </a:lvl1pPr>
          </a:lstStyle>
          <a:p>
            <a:fld id="{187593E5-27FB-4F74-8558-01D37BD6EBB2}" type="datetimeFigureOut">
              <a:rPr lang="en-US" smtClean="0"/>
              <a:pPr/>
              <a:t>8/17/2021</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92" tIns="46246" rIns="92492" bIns="46246" rtlCol="0" anchor="b"/>
          <a:lstStyle>
            <a:lvl1pPr algn="r">
              <a:defRPr sz="1200"/>
            </a:lvl1pPr>
          </a:lstStyle>
          <a:p>
            <a:fld id="{371EB387-3D64-4A29-8B11-0B8BE1B67F3C}" type="slidenum">
              <a:rPr lang="en-US" smtClean="0"/>
              <a:pPr/>
              <a:t>‹#›</a:t>
            </a:fld>
            <a:endParaRPr lang="en-US"/>
          </a:p>
        </p:txBody>
      </p:sp>
    </p:spTree>
    <p:extLst>
      <p:ext uri="{BB962C8B-B14F-4D97-AF65-F5344CB8AC3E}">
        <p14:creationId xmlns:p14="http://schemas.microsoft.com/office/powerpoint/2010/main" val="2789341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1EB387-3D64-4A29-8B11-0B8BE1B67F3C}" type="slidenum">
              <a:rPr lang="en-US" smtClean="0"/>
              <a:pPr/>
              <a:t>1</a:t>
            </a:fld>
            <a:endParaRPr lang="en-US"/>
          </a:p>
        </p:txBody>
      </p:sp>
    </p:spTree>
    <p:extLst>
      <p:ext uri="{BB962C8B-B14F-4D97-AF65-F5344CB8AC3E}">
        <p14:creationId xmlns:p14="http://schemas.microsoft.com/office/powerpoint/2010/main" val="3859552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1EB387-3D64-4A29-8B11-0B8BE1B67F3C}" type="slidenum">
              <a:rPr lang="en-US" smtClean="0"/>
              <a:pPr/>
              <a:t>3</a:t>
            </a:fld>
            <a:endParaRPr lang="en-US"/>
          </a:p>
        </p:txBody>
      </p:sp>
    </p:spTree>
    <p:extLst>
      <p:ext uri="{BB962C8B-B14F-4D97-AF65-F5344CB8AC3E}">
        <p14:creationId xmlns:p14="http://schemas.microsoft.com/office/powerpoint/2010/main" val="2480872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1EB387-3D64-4A29-8B11-0B8BE1B67F3C}" type="slidenum">
              <a:rPr lang="en-US" smtClean="0"/>
              <a:pPr/>
              <a:t>4</a:t>
            </a:fld>
            <a:endParaRPr lang="en-US"/>
          </a:p>
        </p:txBody>
      </p:sp>
    </p:spTree>
    <p:extLst>
      <p:ext uri="{BB962C8B-B14F-4D97-AF65-F5344CB8AC3E}">
        <p14:creationId xmlns:p14="http://schemas.microsoft.com/office/powerpoint/2010/main" val="139267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1EB387-3D64-4A29-8B11-0B8BE1B67F3C}" type="slidenum">
              <a:rPr lang="en-US" smtClean="0"/>
              <a:pPr/>
              <a:t>5</a:t>
            </a:fld>
            <a:endParaRPr lang="en-US"/>
          </a:p>
        </p:txBody>
      </p:sp>
    </p:spTree>
    <p:extLst>
      <p:ext uri="{BB962C8B-B14F-4D97-AF65-F5344CB8AC3E}">
        <p14:creationId xmlns:p14="http://schemas.microsoft.com/office/powerpoint/2010/main" val="23364187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 Standard">
    <p:spTree>
      <p:nvGrpSpPr>
        <p:cNvPr id="1" name=""/>
        <p:cNvGrpSpPr/>
        <p:nvPr/>
      </p:nvGrpSpPr>
      <p:grpSpPr>
        <a:xfrm>
          <a:off x="0" y="0"/>
          <a:ext cx="0" cy="0"/>
          <a:chOff x="0" y="0"/>
          <a:chExt cx="0" cy="0"/>
        </a:xfrm>
      </p:grpSpPr>
      <p:sp>
        <p:nvSpPr>
          <p:cNvPr id="3" name="Rectangle 2"/>
          <p:cNvSpPr/>
          <p:nvPr/>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600" y="4038603"/>
            <a:ext cx="86868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228600" y="5461001"/>
            <a:ext cx="86868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00" y="1143000"/>
            <a:ext cx="6858000" cy="27432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fld id="{13BCAF3F-E1DD-4967-A2EA-F89D1C58A5D1}" type="slidenum">
              <a:rPr lang="en-US" smtClean="0"/>
              <a:pPr>
                <a:defRPr/>
              </a:pPr>
              <a:t>‹#›</a:t>
            </a:fld>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1706231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fld id="{13BCAF3F-E1DD-4967-A2EA-F89D1C58A5D1}" type="slidenum">
              <a:rPr lang="en-US" smtClean="0"/>
              <a:pPr>
                <a:defRPr/>
              </a:pPr>
              <a:t>‹#›</a:t>
            </a:fld>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ouble-Column Body">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fld id="{13BCAF3F-E1DD-4967-A2EA-F89D1C58A5D1}" type="slidenum">
              <a:rPr lang="en-US" smtClean="0"/>
              <a:pPr>
                <a:defRPr/>
              </a:pPr>
              <a:t>‹#›</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7170"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717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xfrm>
            <a:off x="304800" y="6245225"/>
            <a:ext cx="22860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8D0742-E704-463A-8C73-DB0E865E5E2A}"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325755"/>
            <a:ext cx="320040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ub-Title">
    <p:spTree>
      <p:nvGrpSpPr>
        <p:cNvPr id="1" name=""/>
        <p:cNvGrpSpPr/>
        <p:nvPr/>
      </p:nvGrpSpPr>
      <p:grpSpPr>
        <a:xfrm>
          <a:off x="0" y="0"/>
          <a:ext cx="0" cy="0"/>
          <a:chOff x="0" y="0"/>
          <a:chExt cx="0" cy="0"/>
        </a:xfrm>
      </p:grpSpPr>
      <p:sp>
        <p:nvSpPr>
          <p:cNvPr id="5" name="Rectangle 4"/>
          <p:cNvSpPr/>
          <p:nvPr/>
        </p:nvSpPr>
        <p:spPr>
          <a:xfrm>
            <a:off x="3200400" y="3874770"/>
            <a:ext cx="59436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ctrTitle"/>
          </p:nvPr>
        </p:nvSpPr>
        <p:spPr>
          <a:xfrm>
            <a:off x="3276600" y="3962400"/>
            <a:ext cx="57150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2890" y="3322320"/>
            <a:ext cx="3345180" cy="3345180"/>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p:cNvSpPr/>
          <p:nvPr/>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fld id="{13BCAF3F-E1DD-4967-A2EA-F89D1C58A5D1}" type="slidenum">
              <a:rPr lang="en-US" smtClean="0"/>
              <a:pPr>
                <a:defRPr/>
              </a:pPr>
              <a:t>‹#›</a:t>
            </a:fld>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fld id="{13BCAF3F-E1DD-4967-A2EA-F89D1C58A5D1}" type="slidenum">
              <a:rPr lang="en-US" smtClean="0"/>
              <a:pPr>
                <a:defRPr/>
              </a:pPr>
              <a:t>‹#›</a:t>
            </a:fld>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ody - Orange">
    <p:spTree>
      <p:nvGrpSpPr>
        <p:cNvPr id="1" name=""/>
        <p:cNvGrpSpPr/>
        <p:nvPr/>
      </p:nvGrpSpPr>
      <p:grpSpPr>
        <a:xfrm>
          <a:off x="0" y="0"/>
          <a:ext cx="0" cy="0"/>
          <a:chOff x="0" y="0"/>
          <a:chExt cx="0" cy="0"/>
        </a:xfrm>
      </p:grpSpPr>
      <p:sp>
        <p:nvSpPr>
          <p:cNvPr id="12" name="Rectangle 11"/>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fld id="{13BCAF3F-E1DD-4967-A2EA-F89D1C58A5D1}" type="slidenum">
              <a:rPr lang="en-US" smtClean="0"/>
              <a:pPr>
                <a:defRPr/>
              </a:pPr>
              <a:t>‹#›</a:t>
            </a:fld>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fld id="{13BCAF3F-E1DD-4967-A2EA-F89D1C58A5D1}" type="slidenum">
              <a:rPr lang="en-US" smtClean="0"/>
              <a:pPr>
                <a:defRPr/>
              </a:pPr>
              <a:t>‹#›</a:t>
            </a:fld>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fld id="{13BCAF3F-E1DD-4967-A2EA-F89D1C58A5D1}" type="slidenum">
              <a:rPr lang="en-US" smtClean="0"/>
              <a:pPr>
                <a:defRPr/>
              </a:pPr>
              <a:t>‹#›</a:t>
            </a:fld>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fld id="{13BCAF3F-E1DD-4967-A2EA-F89D1C58A5D1}" type="slidenum">
              <a:rPr lang="en-US" smtClean="0"/>
              <a:pPr>
                <a:defRPr/>
              </a:pPr>
              <a:t>‹#›</a:t>
            </a:fld>
            <a:endParaRPr lang="en-US"/>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 id="2147484044" r:id="rId12"/>
    <p:sldLayoutId id="2147484045" r:id="rId13"/>
    <p:sldLayoutId id="2147484046" r:id="rId14"/>
    <p:sldLayoutId id="2147484047" r:id="rId15"/>
    <p:sldLayoutId id="2147484048" r:id="rId16"/>
    <p:sldLayoutId id="2147484049" r:id="rId17"/>
    <p:sldLayoutId id="2147484050" r:id="rId1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p:txBody>
          <a:bodyPr>
            <a:noAutofit/>
          </a:bodyPr>
          <a:lstStyle/>
          <a:p>
            <a:pPr lvl="0"/>
            <a:r>
              <a:rPr lang="en-US" sz="2400" dirty="0"/>
              <a:t> Workplace  Regulations &amp; Compliance (WRC) Division</a:t>
            </a:r>
            <a:br>
              <a:rPr lang="en-US" sz="2800" dirty="0"/>
            </a:br>
            <a:r>
              <a:rPr lang="en-US" sz="3600" dirty="0"/>
              <a:t>Labor Standards Unit</a:t>
            </a:r>
            <a:endParaRPr lang="en-US" sz="2800" dirty="0"/>
          </a:p>
        </p:txBody>
      </p:sp>
      <p:sp>
        <p:nvSpPr>
          <p:cNvPr id="6" name="Text Placeholder 5"/>
          <p:cNvSpPr>
            <a:spLocks noGrp="1"/>
          </p:cNvSpPr>
          <p:nvPr>
            <p:ph type="body" sz="quarter" idx="12"/>
          </p:nvPr>
        </p:nvSpPr>
        <p:spPr/>
        <p:txBody>
          <a:bodyPr>
            <a:normAutofit/>
          </a:bodyPr>
          <a:lstStyle/>
          <a:p>
            <a:r>
              <a:rPr lang="en-US" dirty="0"/>
              <a:t>Supporting the Workplace</a:t>
            </a:r>
          </a:p>
        </p:txBody>
      </p:sp>
      <p:sp>
        <p:nvSpPr>
          <p:cNvPr id="4" name="Text Placeholder 3"/>
          <p:cNvSpPr>
            <a:spLocks noGrp="1"/>
          </p:cNvSpPr>
          <p:nvPr>
            <p:ph type="body" sz="quarter" idx="11"/>
          </p:nvPr>
        </p:nvSpPr>
        <p:spPr/>
        <p:txBody>
          <a:bodyPr>
            <a:normAutofit/>
          </a:bodyPr>
          <a:lstStyle/>
          <a:p>
            <a:r>
              <a:rPr lang="en-US" dirty="0"/>
              <a:t>Kenneth Nealy,  Assistant Administrator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lstStyle/>
          <a:p>
            <a:r>
              <a:rPr lang="en-US" dirty="0"/>
              <a:t>The information contained in this document is intended for training purposes.  In the event that you find a discrepancy, please contact the Labor Standards Unit for further explanation.  </a:t>
            </a:r>
          </a:p>
        </p:txBody>
      </p:sp>
    </p:spTree>
    <p:extLst>
      <p:ext uri="{BB962C8B-B14F-4D97-AF65-F5344CB8AC3E}">
        <p14:creationId xmlns:p14="http://schemas.microsoft.com/office/powerpoint/2010/main" val="259825502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algn="ctr"/>
            <a:r>
              <a:rPr lang="en-US" dirty="0"/>
              <a:t>Supporting the Workplace</a:t>
            </a:r>
          </a:p>
        </p:txBody>
      </p:sp>
      <p:sp>
        <p:nvSpPr>
          <p:cNvPr id="15363" name="Rectangle 3"/>
          <p:cNvSpPr>
            <a:spLocks noGrp="1" noRot="1" noChangeArrowheads="1"/>
          </p:cNvSpPr>
          <p:nvPr>
            <p:ph idx="1"/>
          </p:nvPr>
        </p:nvSpPr>
        <p:spPr/>
        <p:txBody>
          <a:bodyPr>
            <a:normAutofit lnSpcReduction="10000"/>
          </a:bodyPr>
          <a:lstStyle/>
          <a:p>
            <a:r>
              <a:rPr lang="en-US" dirty="0"/>
              <a:t>Tenn. Code Ann. 50-5-107 Exempt Minors</a:t>
            </a:r>
          </a:p>
          <a:p>
            <a:pPr marL="0" indent="0">
              <a:buNone/>
            </a:pPr>
            <a:endParaRPr lang="en-US" dirty="0">
              <a:solidFill>
                <a:srgbClr val="212121"/>
              </a:solidFill>
              <a:effectLst/>
              <a:latin typeface="Helvetica" panose="020B0604020202020204" pitchFamily="34" charset="0"/>
            </a:endParaRPr>
          </a:p>
          <a:p>
            <a:pPr algn="l">
              <a:spcBef>
                <a:spcPts val="0"/>
              </a:spcBef>
            </a:pPr>
            <a:r>
              <a:rPr lang="en-US" b="1" dirty="0">
                <a:solidFill>
                  <a:srgbClr val="212121"/>
                </a:solidFill>
                <a:effectLst/>
                <a:latin typeface="Helvetica" panose="020B0604020202020204" pitchFamily="34" charset="0"/>
              </a:rPr>
              <a:t>(10)</a:t>
            </a:r>
            <a:r>
              <a:rPr lang="en-US" dirty="0">
                <a:solidFill>
                  <a:srgbClr val="212121"/>
                </a:solidFill>
                <a:effectLst/>
                <a:latin typeface="Helvetica" panose="020B0604020202020204" pitchFamily="34" charset="0"/>
              </a:rPr>
              <a:t> Is sixteen (16) or seventeen (17) years of age and is an apprentice employed in a craft recognized as an apprenticable trade and is registered by the bureau of apprenticeship and training of the United States department of labor and is employed in accordance with the standards established by that bureau;</a:t>
            </a:r>
          </a:p>
          <a:p>
            <a:pPr algn="l">
              <a:spcBef>
                <a:spcPts val="0"/>
              </a:spcBef>
            </a:pPr>
            <a:r>
              <a:rPr lang="en-US" b="1" dirty="0">
                <a:solidFill>
                  <a:srgbClr val="212121"/>
                </a:solidFill>
                <a:effectLst/>
                <a:latin typeface="Helvetica" panose="020B0604020202020204" pitchFamily="34" charset="0"/>
              </a:rPr>
              <a:t>(11)</a:t>
            </a:r>
            <a:r>
              <a:rPr lang="en-US" dirty="0">
                <a:solidFill>
                  <a:srgbClr val="212121"/>
                </a:solidFill>
                <a:effectLst/>
                <a:latin typeface="Helvetica" panose="020B0604020202020204" pitchFamily="34" charset="0"/>
              </a:rPr>
              <a:t> Is sixteen (16) or seventeen (17) years of age and is a student learner enrolled in a course of study and training in a cooperative vocational training program under a recognized state or local educational authority or in a course of study in a substantially similar program conducted by a private school. The student learner must be employed under a written agreement, a copy of which must be retained by the employer in the employer's personnel records;</a:t>
            </a:r>
          </a:p>
          <a:p>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algn="ctr"/>
            <a:r>
              <a:rPr lang="en-US" dirty="0"/>
              <a:t>Supporting the Workplace</a:t>
            </a:r>
          </a:p>
        </p:txBody>
      </p:sp>
      <p:sp>
        <p:nvSpPr>
          <p:cNvPr id="15363" name="Rectangle 3"/>
          <p:cNvSpPr>
            <a:spLocks noGrp="1" noRot="1" noChangeArrowheads="1"/>
          </p:cNvSpPr>
          <p:nvPr>
            <p:ph idx="1"/>
          </p:nvPr>
        </p:nvSpPr>
        <p:spPr/>
        <p:txBody>
          <a:bodyPr>
            <a:normAutofit/>
          </a:bodyPr>
          <a:lstStyle/>
          <a:p>
            <a:r>
              <a:rPr lang="en-US" dirty="0"/>
              <a:t>Tenn. Code Ann. 50-5-107 Exempt Minors</a:t>
            </a:r>
          </a:p>
          <a:p>
            <a:pPr algn="l">
              <a:spcBef>
                <a:spcPts val="0"/>
              </a:spcBef>
            </a:pPr>
            <a:endParaRPr lang="en-US" dirty="0">
              <a:solidFill>
                <a:srgbClr val="212121"/>
              </a:solidFill>
              <a:effectLst/>
              <a:latin typeface="Helvetica" panose="020B0604020202020204" pitchFamily="34" charset="0"/>
            </a:endParaRPr>
          </a:p>
          <a:p>
            <a:pPr algn="l">
              <a:spcBef>
                <a:spcPts val="0"/>
              </a:spcBef>
            </a:pPr>
            <a:r>
              <a:rPr lang="en-US" b="1" dirty="0">
                <a:solidFill>
                  <a:srgbClr val="212121"/>
                </a:solidFill>
                <a:effectLst/>
                <a:latin typeface="Helvetica" panose="020B0604020202020204" pitchFamily="34" charset="0"/>
              </a:rPr>
              <a:t>(12)</a:t>
            </a:r>
            <a:r>
              <a:rPr lang="en-US" dirty="0">
                <a:solidFill>
                  <a:srgbClr val="212121"/>
                </a:solidFill>
                <a:effectLst/>
                <a:latin typeface="Helvetica" panose="020B0604020202020204" pitchFamily="34" charset="0"/>
              </a:rPr>
              <a:t> Is an enrollee in a public employment program that is conducted or funded by the federal government; provided, that the employer has on file in the employer's personnel records an unrevoked written statement from a representative of the federal agency administering that program certifying the enrollment of the minor in the program;</a:t>
            </a:r>
          </a:p>
          <a:p>
            <a:pPr algn="l">
              <a:spcBef>
                <a:spcPts val="0"/>
              </a:spcBef>
            </a:pPr>
            <a:endParaRPr lang="en-US" dirty="0"/>
          </a:p>
        </p:txBody>
      </p:sp>
    </p:spTree>
    <p:extLst>
      <p:ext uri="{BB962C8B-B14F-4D97-AF65-F5344CB8AC3E}">
        <p14:creationId xmlns:p14="http://schemas.microsoft.com/office/powerpoint/2010/main" val="350818874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algn="ctr"/>
            <a:r>
              <a:rPr lang="en-US" dirty="0"/>
              <a:t>Supporting the Workplace</a:t>
            </a:r>
          </a:p>
        </p:txBody>
      </p:sp>
      <p:sp>
        <p:nvSpPr>
          <p:cNvPr id="15363" name="Rectangle 3"/>
          <p:cNvSpPr>
            <a:spLocks noGrp="1" noRot="1" noChangeArrowheads="1"/>
          </p:cNvSpPr>
          <p:nvPr>
            <p:ph idx="1"/>
          </p:nvPr>
        </p:nvSpPr>
        <p:spPr/>
        <p:txBody>
          <a:bodyPr>
            <a:normAutofit/>
          </a:bodyPr>
          <a:lstStyle/>
          <a:p>
            <a:r>
              <a:rPr lang="en-US" dirty="0"/>
              <a:t>Tenn. Code Ann. 50-5-107 Exempt Minors</a:t>
            </a:r>
          </a:p>
          <a:p>
            <a:pPr algn="l">
              <a:spcBef>
                <a:spcPts val="0"/>
              </a:spcBef>
            </a:pPr>
            <a:endParaRPr lang="en-US" dirty="0">
              <a:solidFill>
                <a:srgbClr val="212121"/>
              </a:solidFill>
              <a:effectLst/>
              <a:latin typeface="Helvetica" panose="020B0604020202020204" pitchFamily="34" charset="0"/>
            </a:endParaRPr>
          </a:p>
          <a:p>
            <a:pPr algn="l">
              <a:spcBef>
                <a:spcPts val="0"/>
              </a:spcBef>
            </a:pPr>
            <a:r>
              <a:rPr lang="en-US" b="1" dirty="0">
                <a:solidFill>
                  <a:srgbClr val="212121"/>
                </a:solidFill>
                <a:effectLst/>
                <a:latin typeface="Helvetica" panose="020B0604020202020204" pitchFamily="34" charset="0"/>
              </a:rPr>
              <a:t>(14)</a:t>
            </a:r>
            <a:r>
              <a:rPr lang="en-US" dirty="0">
                <a:solidFill>
                  <a:srgbClr val="212121"/>
                </a:solidFill>
                <a:effectLst/>
                <a:latin typeface="Helvetica" panose="020B0604020202020204" pitchFamily="34" charset="0"/>
              </a:rPr>
              <a:t> Is fourteen (14) years of age or older and who is a student enrolled in a course of study and training in a cooperative career and technical training program, including a work experience and career exploration program, that is approved and authorized by the department of education and that complies with all applicable federal laws. The student learner must be employed under a written agreement, a copy of which must be retained by the employer in the employer's personnel records.</a:t>
            </a:r>
            <a:endParaRPr lang="en-US" dirty="0"/>
          </a:p>
        </p:txBody>
      </p:sp>
    </p:spTree>
    <p:extLst>
      <p:ext uri="{BB962C8B-B14F-4D97-AF65-F5344CB8AC3E}">
        <p14:creationId xmlns:p14="http://schemas.microsoft.com/office/powerpoint/2010/main" val="64989073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66738-B240-4FD3-97A2-F33F7C74146D}"/>
              </a:ext>
            </a:extLst>
          </p:cNvPr>
          <p:cNvSpPr>
            <a:spLocks noGrp="1"/>
          </p:cNvSpPr>
          <p:nvPr>
            <p:ph type="title"/>
          </p:nvPr>
        </p:nvSpPr>
        <p:spPr/>
        <p:txBody>
          <a:bodyPr/>
          <a:lstStyle/>
          <a:p>
            <a:pPr algn="ctr"/>
            <a:r>
              <a:rPr lang="en-US" sz="2000" dirty="0"/>
              <a:t>Work-Based Learning vs Direct Hire </a:t>
            </a:r>
          </a:p>
        </p:txBody>
      </p:sp>
      <p:sp>
        <p:nvSpPr>
          <p:cNvPr id="3" name="Content Placeholder 2">
            <a:extLst>
              <a:ext uri="{FF2B5EF4-FFF2-40B4-BE49-F238E27FC236}">
                <a16:creationId xmlns:a16="http://schemas.microsoft.com/office/drawing/2014/main" id="{1F4C9D8A-5F8B-4C4F-B11A-227C2CEB7531}"/>
              </a:ext>
            </a:extLst>
          </p:cNvPr>
          <p:cNvSpPr>
            <a:spLocks noGrp="1"/>
          </p:cNvSpPr>
          <p:nvPr>
            <p:ph idx="1"/>
          </p:nvPr>
        </p:nvSpPr>
        <p:spPr/>
        <p:txBody>
          <a:bodyPr/>
          <a:lstStyle/>
          <a:p>
            <a:pPr marL="0" indent="0">
              <a:buNone/>
            </a:pPr>
            <a:r>
              <a:rPr lang="en-US" dirty="0"/>
              <a:t>WBL Student</a:t>
            </a:r>
          </a:p>
          <a:p>
            <a:pPr>
              <a:buFont typeface="Wingdings" panose="05000000000000000000" pitchFamily="2" charset="2"/>
              <a:buChar char="q"/>
            </a:pPr>
            <a:r>
              <a:rPr lang="en-US" dirty="0"/>
              <a:t>Student is interested in the industry</a:t>
            </a:r>
          </a:p>
          <a:p>
            <a:pPr>
              <a:buFont typeface="Wingdings" panose="05000000000000000000" pitchFamily="2" charset="2"/>
              <a:buChar char="q"/>
            </a:pPr>
            <a:r>
              <a:rPr lang="en-US" dirty="0"/>
              <a:t>Interviewed/selected the student learner</a:t>
            </a:r>
          </a:p>
          <a:p>
            <a:pPr>
              <a:buFont typeface="Wingdings" panose="05000000000000000000" pitchFamily="2" charset="2"/>
              <a:buChar char="q"/>
            </a:pPr>
            <a:r>
              <a:rPr lang="en-US" dirty="0"/>
              <a:t>Good student</a:t>
            </a:r>
          </a:p>
          <a:p>
            <a:pPr>
              <a:buFont typeface="Wingdings" panose="05000000000000000000" pitchFamily="2" charset="2"/>
              <a:buChar char="q"/>
            </a:pPr>
            <a:r>
              <a:rPr lang="en-US" dirty="0"/>
              <a:t>Training your next shift leader/supervisor/30- year employee</a:t>
            </a:r>
          </a:p>
          <a:p>
            <a:pPr>
              <a:buFont typeface="Wingdings" panose="05000000000000000000" pitchFamily="2" charset="2"/>
              <a:buChar char="q"/>
            </a:pPr>
            <a:r>
              <a:rPr lang="en-US" dirty="0"/>
              <a:t>Safety Training Course</a:t>
            </a:r>
          </a:p>
          <a:p>
            <a:pPr>
              <a:buFont typeface="Wingdings" panose="05000000000000000000" pitchFamily="2" charset="2"/>
              <a:buChar char="q"/>
            </a:pPr>
            <a:r>
              <a:rPr lang="en-US" dirty="0"/>
              <a:t>Certification</a:t>
            </a:r>
          </a:p>
        </p:txBody>
      </p:sp>
      <p:sp>
        <p:nvSpPr>
          <p:cNvPr id="4" name="Content Placeholder 3">
            <a:extLst>
              <a:ext uri="{FF2B5EF4-FFF2-40B4-BE49-F238E27FC236}">
                <a16:creationId xmlns:a16="http://schemas.microsoft.com/office/drawing/2014/main" id="{5B0FD7E3-D35A-4713-B4F4-B23704278BDA}"/>
              </a:ext>
            </a:extLst>
          </p:cNvPr>
          <p:cNvSpPr>
            <a:spLocks noGrp="1"/>
          </p:cNvSpPr>
          <p:nvPr>
            <p:ph idx="13"/>
          </p:nvPr>
        </p:nvSpPr>
        <p:spPr/>
        <p:txBody>
          <a:bodyPr/>
          <a:lstStyle/>
          <a:p>
            <a:pPr marL="0" indent="0">
              <a:buNone/>
            </a:pPr>
            <a:r>
              <a:rPr lang="en-US" dirty="0"/>
              <a:t>Direct Hire</a:t>
            </a:r>
          </a:p>
          <a:p>
            <a:pPr>
              <a:buFont typeface="Wingdings" panose="05000000000000000000" pitchFamily="2" charset="2"/>
              <a:buChar char="q"/>
            </a:pPr>
            <a:r>
              <a:rPr lang="en-US" dirty="0"/>
              <a:t>$$$</a:t>
            </a:r>
          </a:p>
          <a:p>
            <a:pPr>
              <a:buFont typeface="Wingdings" panose="05000000000000000000" pitchFamily="2" charset="2"/>
              <a:buChar char="q"/>
            </a:pPr>
            <a:r>
              <a:rPr lang="en-US" dirty="0"/>
              <a:t>No Safety Training Course</a:t>
            </a:r>
          </a:p>
          <a:p>
            <a:pPr>
              <a:buFont typeface="Wingdings" panose="05000000000000000000" pitchFamily="2" charset="2"/>
              <a:buChar char="q"/>
            </a:pPr>
            <a:r>
              <a:rPr lang="en-US" dirty="0"/>
              <a:t>Not looking for a career path or a long-term stay with the organization</a:t>
            </a:r>
          </a:p>
          <a:p>
            <a:pPr>
              <a:buFont typeface="Wingdings" panose="05000000000000000000" pitchFamily="2" charset="2"/>
              <a:buChar char="q"/>
            </a:pPr>
            <a:r>
              <a:rPr lang="en-US" dirty="0"/>
              <a:t>Not interested in any certification</a:t>
            </a:r>
          </a:p>
          <a:p>
            <a:pPr>
              <a:buFont typeface="Wingdings" panose="05000000000000000000" pitchFamily="2" charset="2"/>
              <a:buChar char="q"/>
            </a:pPr>
            <a:endParaRPr lang="en-US" dirty="0"/>
          </a:p>
          <a:p>
            <a:pPr>
              <a:buFont typeface="Wingdings" panose="05000000000000000000" pitchFamily="2" charset="2"/>
              <a:buChar char="q"/>
            </a:pPr>
            <a:endParaRPr lang="en-US" dirty="0"/>
          </a:p>
          <a:p>
            <a:pPr>
              <a:buFont typeface="Wingdings" panose="05000000000000000000" pitchFamily="2" charset="2"/>
              <a:buChar char="q"/>
            </a:pPr>
            <a:endParaRPr lang="en-US" dirty="0"/>
          </a:p>
          <a:p>
            <a:pPr>
              <a:buFont typeface="Wingdings" panose="05000000000000000000" pitchFamily="2" charset="2"/>
              <a:buChar char="q"/>
            </a:pPr>
            <a:endParaRPr lang="en-US" dirty="0"/>
          </a:p>
          <a:p>
            <a:pPr>
              <a:buFont typeface="Wingdings" panose="05000000000000000000" pitchFamily="2" charset="2"/>
              <a:buChar char="q"/>
            </a:pPr>
            <a:endParaRPr lang="en-US" dirty="0"/>
          </a:p>
          <a:p>
            <a:pPr>
              <a:buFont typeface="Wingdings" panose="05000000000000000000" pitchFamily="2" charset="2"/>
              <a:buChar char="q"/>
            </a:pPr>
            <a:endParaRPr lang="en-US" dirty="0"/>
          </a:p>
          <a:p>
            <a:pPr>
              <a:buFont typeface="Wingdings" panose="05000000000000000000" pitchFamily="2" charset="2"/>
              <a:buChar char="q"/>
            </a:pPr>
            <a:endParaRPr lang="en-US" dirty="0"/>
          </a:p>
          <a:p>
            <a:endParaRPr lang="en-US" dirty="0"/>
          </a:p>
        </p:txBody>
      </p:sp>
    </p:spTree>
    <p:extLst>
      <p:ext uri="{BB962C8B-B14F-4D97-AF65-F5344CB8AC3E}">
        <p14:creationId xmlns:p14="http://schemas.microsoft.com/office/powerpoint/2010/main" val="1969241934"/>
      </p:ext>
    </p:extLst>
  </p:cSld>
  <p:clrMapOvr>
    <a:masterClrMapping/>
  </p:clrMapOvr>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4776</TotalTime>
  <Words>445</Words>
  <Application>Microsoft Office PowerPoint</Application>
  <PresentationFormat>On-screen Show (4:3)</PresentationFormat>
  <Paragraphs>41</Paragraphs>
  <Slides>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Helvetica</vt:lpstr>
      <vt:lpstr>Open Sans</vt:lpstr>
      <vt:lpstr>PermianSlabSerifTypeface</vt:lpstr>
      <vt:lpstr>Wingdings</vt:lpstr>
      <vt:lpstr>PowerPoint B</vt:lpstr>
      <vt:lpstr> Workplace  Regulations &amp; Compliance (WRC) Division Labor Standards Unit</vt:lpstr>
      <vt:lpstr>Disclaimer</vt:lpstr>
      <vt:lpstr>Supporting the Workplace</vt:lpstr>
      <vt:lpstr>Supporting the Workplace</vt:lpstr>
      <vt:lpstr>Supporting the Workplace</vt:lpstr>
      <vt:lpstr>Work-Based Learning vs Direct Hire </vt:lpstr>
    </vt:vector>
  </TitlesOfParts>
  <Company>of Labor and Workforce Development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State of Tennessee Dept.</dc:creator>
  <cp:lastModifiedBy>Patrice Kendrick</cp:lastModifiedBy>
  <cp:revision>445</cp:revision>
  <cp:lastPrinted>2016-05-23T13:52:04Z</cp:lastPrinted>
  <dcterms:created xsi:type="dcterms:W3CDTF">2011-07-05T15:19:52Z</dcterms:created>
  <dcterms:modified xsi:type="dcterms:W3CDTF">2021-08-17T19:30:41Z</dcterms:modified>
</cp:coreProperties>
</file>