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5" r:id="rId2"/>
  </p:sldMasterIdLst>
  <p:notesMasterIdLst>
    <p:notesMasterId r:id="rId17"/>
  </p:notesMasterIdLst>
  <p:sldIdLst>
    <p:sldId id="326" r:id="rId3"/>
    <p:sldId id="319" r:id="rId4"/>
    <p:sldId id="332" r:id="rId5"/>
    <p:sldId id="335" r:id="rId6"/>
    <p:sldId id="331" r:id="rId7"/>
    <p:sldId id="320" r:id="rId8"/>
    <p:sldId id="336" r:id="rId9"/>
    <p:sldId id="337" r:id="rId10"/>
    <p:sldId id="330" r:id="rId11"/>
    <p:sldId id="321" r:id="rId12"/>
    <p:sldId id="322" r:id="rId13"/>
    <p:sldId id="329" r:id="rId14"/>
    <p:sldId id="333" r:id="rId15"/>
    <p:sldId id="334" r:id="rId1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7EF1925-A0E5-44CB-A869-D1EBE988954B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B3A580A-8FC6-43E6-B26C-C3319556FA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6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 defTabSz="924916">
              <a:buFont typeface="Arial" panose="020B0604020202020204" pitchFamily="34" charset="0"/>
              <a:buChar char="•"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24916">
              <a:buClr>
                <a:srgbClr val="000000"/>
              </a:buClr>
              <a:defRPr/>
            </a:pPr>
            <a:fld id="{8D91FDE6-6240-45D8-B882-F5169407440E}" type="slidenum">
              <a:rPr lang="en-US" sz="1400" kern="0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algn="l" defTabSz="924916">
                <a:buClr>
                  <a:srgbClr val="000000"/>
                </a:buClr>
                <a:defRPr/>
              </a:pPr>
              <a:t>2</a:t>
            </a:fld>
            <a:endParaRPr lang="en-US" sz="1400" kern="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35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Go through each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24916">
              <a:buClr>
                <a:srgbClr val="000000"/>
              </a:buClr>
              <a:defRPr/>
            </a:pPr>
            <a:fld id="{8D91FDE6-6240-45D8-B882-F5169407440E}" type="slidenum">
              <a:rPr lang="en-US" sz="1400" kern="0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algn="l" defTabSz="924916">
                <a:buClr>
                  <a:srgbClr val="000000"/>
                </a:buClr>
                <a:defRPr/>
              </a:pPr>
              <a:t>14</a:t>
            </a:fld>
            <a:endParaRPr lang="en-US" sz="1400" kern="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091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Go through each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24916">
              <a:buClr>
                <a:srgbClr val="000000"/>
              </a:buClr>
              <a:defRPr/>
            </a:pPr>
            <a:fld id="{8D91FDE6-6240-45D8-B882-F5169407440E}" type="slidenum">
              <a:rPr lang="en-US" sz="1400" kern="0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algn="l" defTabSz="924916">
                <a:buClr>
                  <a:srgbClr val="000000"/>
                </a:buClr>
                <a:defRPr/>
              </a:pPr>
              <a:t>3</a:t>
            </a:fld>
            <a:endParaRPr lang="en-US" sz="1400" kern="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57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 defTabSz="924916">
              <a:buFont typeface="Arial" panose="020B0604020202020204" pitchFamily="34" charset="0"/>
              <a:buChar char="•"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24916">
              <a:buClr>
                <a:srgbClr val="000000"/>
              </a:buClr>
              <a:defRPr/>
            </a:pPr>
            <a:fld id="{8D91FDE6-6240-45D8-B882-F5169407440E}" type="slidenum">
              <a:rPr lang="en-US" sz="1400" kern="0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algn="l" defTabSz="924916">
                <a:buClr>
                  <a:srgbClr val="000000"/>
                </a:buClr>
                <a:defRPr/>
              </a:pPr>
              <a:t>5</a:t>
            </a:fld>
            <a:endParaRPr lang="en-US" sz="1400" kern="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25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Go through each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24916">
              <a:buClr>
                <a:srgbClr val="000000"/>
              </a:buClr>
              <a:defRPr/>
            </a:pPr>
            <a:fld id="{8D91FDE6-6240-45D8-B882-F5169407440E}" type="slidenum">
              <a:rPr lang="en-US" sz="1400" kern="0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algn="l" defTabSz="924916">
                <a:buClr>
                  <a:srgbClr val="000000"/>
                </a:buClr>
                <a:defRPr/>
              </a:pPr>
              <a:t>6</a:t>
            </a:fld>
            <a:endParaRPr lang="en-US" sz="1400" kern="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86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Go through each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24916">
              <a:buClr>
                <a:srgbClr val="000000"/>
              </a:buClr>
              <a:defRPr/>
            </a:pPr>
            <a:fld id="{8D91FDE6-6240-45D8-B882-F5169407440E}" type="slidenum">
              <a:rPr lang="en-US" sz="1400" kern="0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algn="l" defTabSz="924916">
                <a:buClr>
                  <a:srgbClr val="000000"/>
                </a:buClr>
                <a:defRPr/>
              </a:pPr>
              <a:t>9</a:t>
            </a:fld>
            <a:endParaRPr lang="en-US" sz="1400" kern="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83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Go through each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24916">
              <a:buClr>
                <a:srgbClr val="000000"/>
              </a:buClr>
              <a:defRPr/>
            </a:pPr>
            <a:fld id="{8D91FDE6-6240-45D8-B882-F5169407440E}" type="slidenum">
              <a:rPr lang="en-US" sz="1400" kern="0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algn="l" defTabSz="924916">
                <a:buClr>
                  <a:srgbClr val="000000"/>
                </a:buClr>
                <a:defRPr/>
              </a:pPr>
              <a:t>10</a:t>
            </a:fld>
            <a:endParaRPr lang="en-US" sz="1400" kern="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71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Go through each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24916">
              <a:buClr>
                <a:srgbClr val="000000"/>
              </a:buClr>
              <a:defRPr/>
            </a:pPr>
            <a:fld id="{8D91FDE6-6240-45D8-B882-F5169407440E}" type="slidenum">
              <a:rPr lang="en-US" sz="1400" kern="0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algn="l" defTabSz="924916">
                <a:buClr>
                  <a:srgbClr val="000000"/>
                </a:buClr>
                <a:defRPr/>
              </a:pPr>
              <a:t>11</a:t>
            </a:fld>
            <a:endParaRPr lang="en-US" sz="1400" kern="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46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Go through each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24916">
              <a:buClr>
                <a:srgbClr val="000000"/>
              </a:buClr>
              <a:defRPr/>
            </a:pPr>
            <a:fld id="{8D91FDE6-6240-45D8-B882-F5169407440E}" type="slidenum">
              <a:rPr lang="en-US" sz="1400" kern="0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algn="l" defTabSz="924916">
                <a:buClr>
                  <a:srgbClr val="000000"/>
                </a:buClr>
                <a:defRPr/>
              </a:pPr>
              <a:t>12</a:t>
            </a:fld>
            <a:endParaRPr lang="en-US" sz="1400" kern="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699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baseline="0" dirty="0"/>
              <a:t>Go through each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24916">
              <a:buClr>
                <a:srgbClr val="000000"/>
              </a:buClr>
              <a:defRPr/>
            </a:pPr>
            <a:fld id="{8D91FDE6-6240-45D8-B882-F5169407440E}" type="slidenum">
              <a:rPr lang="en-US" sz="1400" kern="0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algn="l" defTabSz="924916">
                <a:buClr>
                  <a:srgbClr val="000000"/>
                </a:buClr>
                <a:defRPr/>
              </a:pPr>
              <a:t>13</a:t>
            </a:fld>
            <a:endParaRPr lang="en-US" sz="1400" kern="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93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- Red" type="obj">
  <p:cSld name="Body - Red">
    <p:bg>
      <p:bgPr>
        <a:solidFill>
          <a:schemeClr val="dk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304800" y="1193801"/>
            <a:ext cx="11684000" cy="4958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FF0F00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FF0F00"/>
              </a:buClr>
              <a:buSzPts val="2000"/>
              <a:buChar char="–"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0F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FF0F00"/>
              </a:buClr>
              <a:buSzPts val="1600"/>
              <a:buChar char="–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0F00"/>
              </a:buClr>
              <a:buSzPts val="1600"/>
              <a:buChar char="»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4165600" y="637540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6" name="Google Shape;86;p10" descr="C:\Users\cg00199\Desktop\Misc\AE Logo 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63" y="6169816"/>
            <a:ext cx="3759200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92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42629-F5F2-491F-9493-E5075FF2F889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7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- YellowGreen">
  <p:cSld name="1_Body - YellowGreen">
    <p:bg>
      <p:bgPr>
        <a:solidFill>
          <a:schemeClr val="dk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304800" y="1193801"/>
            <a:ext cx="11684000" cy="4958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–"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–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 txBox="1">
            <a:spLocks noGrp="1"/>
          </p:cNvSpPr>
          <p:nvPr>
            <p:ph type="ftr" idx="11"/>
          </p:nvPr>
        </p:nvSpPr>
        <p:spPr>
          <a:xfrm>
            <a:off x="4165600" y="637540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0" name="Google Shape;110;p13" descr="C:\Users\cg00199\Desktop\Misc\AE Logo 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63" y="6169816"/>
            <a:ext cx="3759200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51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- Blue">
  <p:cSld name="Body - Blue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304800" y="1193801"/>
            <a:ext cx="11684000" cy="4958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–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»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/>
          <p:nvPr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4165600" y="637540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" name="Google Shape;102;p12" descr="C:\Users\cg00199\Desktop\Misc\AE Logo 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63" y="6169816"/>
            <a:ext cx="3759200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64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B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12192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038604"/>
            <a:ext cx="115824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461001"/>
            <a:ext cx="115824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12192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7" y="1457603"/>
            <a:ext cx="11863527" cy="222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7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050" name="Picture 2" descr="C:\Users\cg00199\Desktop\Misc\AE Logo Transpar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" y="6169816"/>
            <a:ext cx="37592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0" name="Picture 2" descr="C:\Users\cg00199\Desktop\Misc\AE Logo Transpar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" y="6169816"/>
            <a:ext cx="37592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75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0" name="Picture 2" descr="C:\Users\cg00199\Desktop\Misc\AE Logo Transpar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" y="6169816"/>
            <a:ext cx="37592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00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0" name="Picture 2" descr="C:\Users\cg00199\Desktop\Misc\AE Logo Transpar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" y="6169816"/>
            <a:ext cx="37592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73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4"/>
            <a:ext cx="11684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1" name="Picture 2" descr="C:\Users\cg00199\Desktop\Misc\AE Logo Transpar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" y="6169816"/>
            <a:ext cx="37592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14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11684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75401"/>
            <a:ext cx="38608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0" name="Picture 2" descr="C:\Users\cg00199\Desktop\Misc\AE Logo Transpar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" y="6169816"/>
            <a:ext cx="37592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98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9144000" y="64103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1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1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1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1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1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1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1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1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1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1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buClrTx/>
              <a:buFontTx/>
              <a:buNone/>
            </a:pPr>
            <a:endParaRPr lang="en-US" kern="1200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10327"/>
            <a:ext cx="28448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buClrTx/>
              <a:buFontTx/>
              <a:buNone/>
            </a:pPr>
            <a:fld id="{5C76A076-0EB6-4ACF-BC93-AE169B35ECF5}" type="slidenum">
              <a:rPr lang="en-US" kern="1200" smtClean="0">
                <a:solidFill>
                  <a:srgbClr val="666666"/>
                </a:solidFill>
              </a:rPr>
              <a:pPr>
                <a:buClrTx/>
                <a:buFontTx/>
                <a:buNone/>
              </a:pPr>
              <a:t>‹#›</a:t>
            </a:fld>
            <a:endParaRPr lang="en-US" kern="12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4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dison.Bumpus@tn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CC81-A6E7-4136-AF8A-284FEDFC7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Virtual Access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EA257-CFAD-48D6-86A2-F1491228D2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Increasing Awareness of Virtual Pathways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A5144-53EA-4930-895B-A9C8864D7F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Teresa Smith  |  4-23-2021</a:t>
            </a:r>
          </a:p>
        </p:txBody>
      </p:sp>
    </p:spTree>
    <p:extLst>
      <p:ext uri="{BB962C8B-B14F-4D97-AF65-F5344CB8AC3E}">
        <p14:creationId xmlns:p14="http://schemas.microsoft.com/office/powerpoint/2010/main" val="141518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Access Points</a:t>
            </a: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D184B0-8093-4358-9742-6F40BA8DDB4C}"/>
              </a:ext>
            </a:extLst>
          </p:cNvPr>
          <p:cNvSpPr txBox="1">
            <a:spLocks/>
          </p:cNvSpPr>
          <p:nvPr/>
        </p:nvSpPr>
        <p:spPr>
          <a:xfrm>
            <a:off x="228600" y="1559399"/>
            <a:ext cx="11963400" cy="410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F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F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b="1" i="1" kern="0" dirty="0"/>
              <a:t>Phase 1:  	All American Job Center Locations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i="1" kern="0" dirty="0"/>
              <a:t>		Adult Education Locations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i="1" kern="0" dirty="0"/>
              <a:t>Phase 2:	Vocational Rehabilitation 		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i="1" kern="0" dirty="0"/>
              <a:t>		Libraries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b="1" i="1" kern="0" dirty="0"/>
              <a:t>		Probation &amp; Parole 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b="1" i="1" kern="0" dirty="0"/>
              <a:t>		UT Extension Offices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2000" b="1" i="1" kern="0" dirty="0"/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2000" b="1" i="1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8B7E9-6100-41FD-AEE4-918FE87AEB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474200" y="139703"/>
            <a:ext cx="2489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1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12061"/>
            <a:ext cx="7575826" cy="3262454"/>
          </a:xfrm>
        </p:spPr>
        <p:txBody>
          <a:bodyPr>
            <a:normAutofit/>
          </a:bodyPr>
          <a:lstStyle/>
          <a:p>
            <a:pPr marL="76200" indent="0">
              <a:spcAft>
                <a:spcPts val="1200"/>
              </a:spcAft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MOU Statement:</a:t>
            </a:r>
          </a:p>
          <a:p>
            <a:pPr marL="76200" indent="0">
              <a:spcAft>
                <a:spcPts val="1200"/>
              </a:spcAft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LWDB, in collaboration with American Job Centers, Adult Education, and Vocational Rehabilitation, will be providing a process for virtual access for all participants to access services start-to-finish via virtual platforms.</a:t>
            </a: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23F78F-1526-45CA-AFBF-515F064D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i="1" dirty="0"/>
              <a:t>MOU Statement 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D2687-D595-43EA-A200-CD6A1F90CF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52" y="1797773"/>
            <a:ext cx="3567010" cy="3262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08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23F78F-1526-45CA-AFBF-515F064D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Training Needed</a:t>
            </a:r>
            <a:endParaRPr lang="en-US" sz="5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3ECC04-4E56-4B83-8564-367B819D0FAE}"/>
              </a:ext>
            </a:extLst>
          </p:cNvPr>
          <p:cNvSpPr txBox="1">
            <a:spLocks/>
          </p:cNvSpPr>
          <p:nvPr/>
        </p:nvSpPr>
        <p:spPr>
          <a:xfrm>
            <a:off x="1762373" y="1487923"/>
            <a:ext cx="6304500" cy="454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F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F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i="1" kern="0" dirty="0"/>
              <a:t>WFS Regional Directors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i="1" kern="0" dirty="0"/>
              <a:t>OSO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i="1" kern="0" dirty="0"/>
              <a:t>Team Leads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i="1" kern="0" dirty="0"/>
              <a:t>Executive Directors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i="1" kern="0" dirty="0"/>
              <a:t>Case Managers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i="1" kern="0" dirty="0"/>
              <a:t>AE Program Directors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i="1" kern="0" dirty="0"/>
              <a:t>AE Instructors &amp; Career Coaches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i="1" kern="0" dirty="0"/>
              <a:t>AE Student Coordinators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b="1" i="1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BC75D8-FC35-4E34-B8CB-03A374A04C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26046" y="130178"/>
            <a:ext cx="2362754" cy="17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3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2275"/>
            <a:ext cx="8991600" cy="495846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D184B0-8093-4358-9742-6F40BA8DDB4C}"/>
              </a:ext>
            </a:extLst>
          </p:cNvPr>
          <p:cNvSpPr txBox="1">
            <a:spLocks/>
          </p:cNvSpPr>
          <p:nvPr/>
        </p:nvSpPr>
        <p:spPr>
          <a:xfrm>
            <a:off x="887103" y="1068980"/>
            <a:ext cx="11659737" cy="516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F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F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lvl="1" indent="0">
              <a:spcAft>
                <a:spcPts val="1200"/>
              </a:spcAft>
              <a:buNone/>
            </a:pPr>
            <a:r>
              <a:rPr lang="en-US" sz="3200" b="1" i="1" kern="0" dirty="0"/>
              <a:t>For the plan ------ Identify all AE, VR, and AJC locations    </a:t>
            </a:r>
            <a:r>
              <a:rPr lang="en-US" b="1" i="1" kern="0" dirty="0"/>
              <a:t>   </a:t>
            </a:r>
          </a:p>
          <a:p>
            <a:pPr marL="1257300" lvl="2">
              <a:spcAft>
                <a:spcPts val="1200"/>
              </a:spcAft>
            </a:pPr>
            <a:r>
              <a:rPr lang="en-US" sz="2800" b="1" i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computers or identified stations </a:t>
            </a:r>
          </a:p>
          <a:p>
            <a:pPr marL="1257300" lvl="2">
              <a:spcAft>
                <a:spcPts val="1200"/>
              </a:spcAft>
            </a:pPr>
            <a:r>
              <a:rPr lang="en-US" sz="2800" b="1" i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reserved or at will</a:t>
            </a:r>
          </a:p>
          <a:p>
            <a:pPr marL="1257300" lvl="2">
              <a:spcAft>
                <a:spcPts val="1200"/>
              </a:spcAft>
            </a:pPr>
            <a:r>
              <a:rPr lang="en-US" sz="2800" b="1" i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High traffic areas-----how to---- think through the potential increase in usage</a:t>
            </a:r>
          </a:p>
          <a:p>
            <a:pPr marL="1257300" lvl="2">
              <a:spcAft>
                <a:spcPts val="1200"/>
              </a:spcAft>
            </a:pPr>
            <a:r>
              <a:rPr lang="en-US" sz="2800" b="1" i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flow </a:t>
            </a:r>
          </a:p>
          <a:p>
            <a:pPr marL="1257300" lvl="2">
              <a:spcAft>
                <a:spcPts val="1200"/>
              </a:spcAft>
            </a:pPr>
            <a:r>
              <a:rPr lang="en-US" sz="2800" b="1" i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Times when center is open and computers available</a:t>
            </a:r>
            <a:endParaRPr lang="en-US" sz="2800" b="1" i="1" kern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23F78F-1526-45CA-AFBF-515F064D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Considerations</a:t>
            </a:r>
            <a:endParaRPr lang="en-US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E542C-ACF3-4056-88BF-C08B0B38A2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4609" y="4471087"/>
            <a:ext cx="13462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29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2275"/>
            <a:ext cx="8991600" cy="495846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FC9CCB-8E98-48A7-8CD2-2FCE1901A3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23712" y="1292275"/>
            <a:ext cx="4578592" cy="44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9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39485" y="1215572"/>
            <a:ext cx="11713029" cy="480943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b="1" i="1" dirty="0"/>
              <a:t>Purpose: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600" b="1" i="1" dirty="0"/>
              <a:t>To bring awareness to each local workforce area regarding Virtual Access Points and start-to-finish virtual services for all WIOA partner participants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600" b="1" i="1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600" b="1" i="1" dirty="0"/>
              <a:t>Start Date: 		Public Awareness Campaign Begins – September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725C0-B38F-4427-8C0A-DB51689CD8CE}"/>
              </a:ext>
            </a:extLst>
          </p:cNvPr>
          <p:cNvSpPr/>
          <p:nvPr/>
        </p:nvSpPr>
        <p:spPr>
          <a:xfrm>
            <a:off x="239485" y="125107"/>
            <a:ext cx="11713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Access Points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2275"/>
            <a:ext cx="8991600" cy="495846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D184B0-8093-4358-9742-6F40BA8DDB4C}"/>
              </a:ext>
            </a:extLst>
          </p:cNvPr>
          <p:cNvSpPr txBox="1">
            <a:spLocks/>
          </p:cNvSpPr>
          <p:nvPr/>
        </p:nvSpPr>
        <p:spPr>
          <a:xfrm>
            <a:off x="203200" y="1081216"/>
            <a:ext cx="11918778" cy="516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F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F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800" b="1" i="1" kern="0" dirty="0"/>
              <a:t>Virtual Access Awareness Campaign</a:t>
            </a:r>
          </a:p>
          <a:p>
            <a:pPr lvl="1" indent="-457200">
              <a:spcAft>
                <a:spcPts val="1200"/>
              </a:spcAft>
            </a:pPr>
            <a:r>
              <a:rPr lang="en-US" sz="2400" b="1" i="1" kern="0" dirty="0"/>
              <a:t>Public Service Announcements</a:t>
            </a:r>
          </a:p>
          <a:p>
            <a:pPr lvl="2" indent="-457200">
              <a:spcAft>
                <a:spcPts val="1200"/>
              </a:spcAft>
            </a:pPr>
            <a:r>
              <a:rPr lang="en-US" sz="2200" b="1" i="1" kern="0" dirty="0"/>
              <a:t>social media, paper, radio, VAJC tagline, tn.gov/workforce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b="1" i="1" kern="0" dirty="0"/>
              <a:t>Calendar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kern="0" dirty="0"/>
              <a:t>LWDA Board Calendar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kern="0" dirty="0"/>
              <a:t>Calendar updated by local boards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kern="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Madison.Bumpus@tn.gov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/>
              <a:t>managing calendar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kern="0" dirty="0"/>
              <a:t>Shareable with state staff, required partners, and local boards</a:t>
            </a:r>
          </a:p>
          <a:p>
            <a:pPr marL="0" indent="0" algn="ctr">
              <a:spcAft>
                <a:spcPts val="1200"/>
              </a:spcAft>
              <a:buFont typeface="Arial"/>
              <a:buNone/>
            </a:pPr>
            <a:endParaRPr lang="en-US" sz="1400" b="1" i="1" kern="0" dirty="0"/>
          </a:p>
          <a:p>
            <a:pPr marL="0" indent="0" algn="ctr">
              <a:spcAft>
                <a:spcPts val="1200"/>
              </a:spcAft>
              <a:buFont typeface="Arial"/>
              <a:buNone/>
            </a:pPr>
            <a:endParaRPr lang="en-US" sz="2000" b="1" i="1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51C541-08B8-4F62-8F19-42040F8B927C}"/>
              </a:ext>
            </a:extLst>
          </p:cNvPr>
          <p:cNvSpPr/>
          <p:nvPr/>
        </p:nvSpPr>
        <p:spPr>
          <a:xfrm>
            <a:off x="126962" y="206245"/>
            <a:ext cx="6035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Access Points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7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2D8C-046D-4F87-9A84-47D8D12C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TN American Job Center Virtual Pathways</a:t>
            </a:r>
            <a:r>
              <a:rPr lang="en-US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A8D0-DE2E-460B-BA54-46F9A817E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Virtual AJC Service Pathway via AE Locations</a:t>
            </a:r>
          </a:p>
          <a:p>
            <a:r>
              <a:rPr lang="en-US" sz="3200" dirty="0"/>
              <a:t>Virtual AE Service Pathway via AJC Locations</a:t>
            </a:r>
          </a:p>
          <a:p>
            <a:pPr marL="76200" indent="0">
              <a:buNone/>
            </a:pPr>
            <a:endParaRPr lang="en-US" sz="3200" dirty="0"/>
          </a:p>
          <a:p>
            <a:r>
              <a:rPr lang="en-US" sz="3200" dirty="0"/>
              <a:t>Virtual Voc Rehab Service Pathway via AJC and AE Locations</a:t>
            </a:r>
          </a:p>
          <a:p>
            <a:r>
              <a:rPr lang="en-US" sz="3200" dirty="0"/>
              <a:t>Voc Rehab Locations will be identified as part of Phase 2</a:t>
            </a:r>
          </a:p>
          <a:p>
            <a:pPr marL="76200" indent="0">
              <a:buNone/>
            </a:pPr>
            <a:endParaRPr lang="en-US" sz="3200" dirty="0"/>
          </a:p>
          <a:p>
            <a:r>
              <a:rPr lang="en-US" sz="3200" dirty="0"/>
              <a:t>Library Locations for AE, AJC, Voc Rehab Services Pathway are in Phase 2</a:t>
            </a:r>
          </a:p>
        </p:txBody>
      </p:sp>
    </p:spTree>
    <p:extLst>
      <p:ext uri="{BB962C8B-B14F-4D97-AF65-F5344CB8AC3E}">
        <p14:creationId xmlns:p14="http://schemas.microsoft.com/office/powerpoint/2010/main" val="312129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39485" y="1215572"/>
            <a:ext cx="11713029" cy="480943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b="1" i="1" dirty="0"/>
              <a:t>All 95 counties have a virtual pathway available</a:t>
            </a:r>
          </a:p>
          <a:p>
            <a:pPr marL="76200" indent="0">
              <a:buNone/>
            </a:pPr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start to finish, a student can participate in our programs virtually</a:t>
            </a:r>
          </a:p>
          <a:p>
            <a:pPr fontAlgn="base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enrollment and orientation</a:t>
            </a:r>
          </a:p>
          <a:p>
            <a:pPr fontAlgn="base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pre-testing (TABE and CASAS)</a:t>
            </a:r>
          </a:p>
          <a:p>
            <a:pPr fontAlgn="base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referrals/transitions co-enrollment/dual enrollment</a:t>
            </a:r>
          </a:p>
          <a:p>
            <a:pPr fontAlgn="base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classroom</a:t>
            </a:r>
          </a:p>
          <a:p>
            <a:pPr fontAlgn="base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post-testing (TABE and CASAS) </a:t>
            </a:r>
          </a:p>
          <a:p>
            <a:pPr fontAlgn="base"/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OPT and virtual HiSET</a:t>
            </a:r>
          </a:p>
          <a:p>
            <a:pPr marL="76200" indent="0"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fully virtual student pathway is a permeant part of our service model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725C0-B38F-4427-8C0A-DB51689CD8CE}"/>
              </a:ext>
            </a:extLst>
          </p:cNvPr>
          <p:cNvSpPr/>
          <p:nvPr/>
        </p:nvSpPr>
        <p:spPr>
          <a:xfrm>
            <a:off x="478971" y="146878"/>
            <a:ext cx="1171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 Adult Education Virtual Pathway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6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 Adult Education Virtual Pathway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84459-9084-457C-B0EF-5CD46011E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53" y="2542756"/>
            <a:ext cx="9144000" cy="3108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C6D782-2A97-4BD4-96A3-552B8D17174D}"/>
              </a:ext>
            </a:extLst>
          </p:cNvPr>
          <p:cNvSpPr txBox="1"/>
          <p:nvPr/>
        </p:nvSpPr>
        <p:spPr>
          <a:xfrm>
            <a:off x="0" y="1364975"/>
            <a:ext cx="1198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Pathway Student Process</a:t>
            </a:r>
            <a:endParaRPr lang="en-US" sz="4000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9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3A4E63-E1DB-479A-B141-EC725DA4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753" y="1143521"/>
            <a:ext cx="7912301" cy="48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9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DDFFF3-9D61-4B3F-ACC9-88BB8D74D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485" y="436659"/>
            <a:ext cx="4417459" cy="5450574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62AF94F-45B4-4428-BDFF-7B043EED2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043" y="1150643"/>
            <a:ext cx="6414362" cy="432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2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2275"/>
            <a:ext cx="8991600" cy="495846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D184B0-8093-4358-9742-6F40BA8DDB4C}"/>
              </a:ext>
            </a:extLst>
          </p:cNvPr>
          <p:cNvSpPr txBox="1">
            <a:spLocks/>
          </p:cNvSpPr>
          <p:nvPr/>
        </p:nvSpPr>
        <p:spPr>
          <a:xfrm>
            <a:off x="335048" y="1003303"/>
            <a:ext cx="11856952" cy="516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F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F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F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F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2000" b="1" i="1" kern="0" dirty="0"/>
          </a:p>
          <a:p>
            <a:pPr marL="800100" lvl="1" indent="-342900">
              <a:spcAft>
                <a:spcPts val="1200"/>
              </a:spcAft>
            </a:pPr>
            <a:r>
              <a:rPr lang="en-US" sz="3200" b="1" i="1" kern="0" dirty="0"/>
              <a:t>LWDA’s have identified locations for AE and AJC’s that are ready  for September rollout &amp; have identified those that will need additional TA</a:t>
            </a:r>
          </a:p>
          <a:p>
            <a:pPr marL="800100" lvl="1" indent="-342900">
              <a:spcAft>
                <a:spcPts val="1200"/>
              </a:spcAft>
            </a:pPr>
            <a:endParaRPr lang="en-US" sz="3200" b="1" i="1" kern="0" dirty="0"/>
          </a:p>
          <a:p>
            <a:pPr marL="800100" lvl="1" indent="-342900">
              <a:spcAft>
                <a:spcPts val="1200"/>
              </a:spcAft>
            </a:pPr>
            <a:r>
              <a:rPr lang="en-US" sz="3200" b="1" i="1" kern="0" dirty="0"/>
              <a:t>Determine how to show locations</a:t>
            </a:r>
          </a:p>
          <a:p>
            <a:pPr marL="1257300" lvl="2">
              <a:spcAft>
                <a:spcPts val="1200"/>
              </a:spcAft>
            </a:pPr>
            <a:r>
              <a:rPr lang="en-US" sz="2800" b="1" i="1" kern="0" dirty="0"/>
              <a:t>interactive map  </a:t>
            </a:r>
          </a:p>
          <a:p>
            <a:pPr marL="1257300" lvl="2">
              <a:spcAft>
                <a:spcPts val="1200"/>
              </a:spcAft>
            </a:pPr>
            <a:r>
              <a:rPr lang="en-US" sz="2800" b="1" i="1" kern="0" dirty="0"/>
              <a:t>track &amp; share identified locations with address &amp; phone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23F78F-1526-45CA-AFBF-515F064D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Steps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11134973"/>
      </p:ext>
    </p:extLst>
  </p:cSld>
  <p:clrMapOvr>
    <a:masterClrMapping/>
  </p:clrMapOvr>
</p:sld>
</file>

<file path=ppt/theme/theme1.xml><?xml version="1.0" encoding="utf-8"?>
<a:theme xmlns:a="http://schemas.openxmlformats.org/drawingml/2006/main" name="JB Custom">
  <a:themeElements>
    <a:clrScheme name="Custom 2">
      <a:dk1>
        <a:srgbClr val="000000"/>
      </a:dk1>
      <a:lt1>
        <a:srgbClr val="FFFFFF"/>
      </a:lt1>
      <a:dk2>
        <a:srgbClr val="1B365D"/>
      </a:dk2>
      <a:lt2>
        <a:srgbClr val="BFBFBF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JB Custom">
  <a:themeElements>
    <a:clrScheme name="Custom 2">
      <a:dk1>
        <a:sysClr val="windowText" lastClr="000000"/>
      </a:dk1>
      <a:lt1>
        <a:sysClr val="window" lastClr="FFFFFF"/>
      </a:lt1>
      <a:dk2>
        <a:srgbClr val="1B365D"/>
      </a:dk2>
      <a:lt2>
        <a:srgbClr val="BFBFBF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15306</TotalTime>
  <Words>478</Words>
  <Application>Microsoft Office PowerPoint</Application>
  <PresentationFormat>Widescreen</PresentationFormat>
  <Paragraphs>104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Open Sans</vt:lpstr>
      <vt:lpstr>PermianSlabSerifTypeface</vt:lpstr>
      <vt:lpstr>Wingdings</vt:lpstr>
      <vt:lpstr>JB Custom</vt:lpstr>
      <vt:lpstr>1_JB Custom</vt:lpstr>
      <vt:lpstr>Virtual Access Points</vt:lpstr>
      <vt:lpstr>PowerPoint Presentation</vt:lpstr>
      <vt:lpstr>PowerPoint Presentation</vt:lpstr>
      <vt:lpstr>TN American Job Center Virtual Pathways </vt:lpstr>
      <vt:lpstr>PowerPoint Presentation</vt:lpstr>
      <vt:lpstr>TN Adult Education Virtual Pathway</vt:lpstr>
      <vt:lpstr>PowerPoint Presentation</vt:lpstr>
      <vt:lpstr>PowerPoint Presentation</vt:lpstr>
      <vt:lpstr>Action Steps</vt:lpstr>
      <vt:lpstr>Virtual Access Points</vt:lpstr>
      <vt:lpstr>MOU Statement </vt:lpstr>
      <vt:lpstr>Team Training Needed</vt:lpstr>
      <vt:lpstr>Plan Considerations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TL Smith</dc:creator>
  <cp:lastModifiedBy>TL Smith</cp:lastModifiedBy>
  <cp:revision>50</cp:revision>
  <cp:lastPrinted>2021-04-07T14:55:06Z</cp:lastPrinted>
  <dcterms:created xsi:type="dcterms:W3CDTF">2021-03-18T12:51:05Z</dcterms:created>
  <dcterms:modified xsi:type="dcterms:W3CDTF">2021-08-19T03:28:29Z</dcterms:modified>
</cp:coreProperties>
</file>