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33"/>
  </p:notesMasterIdLst>
  <p:sldIdLst>
    <p:sldId id="537" r:id="rId2"/>
    <p:sldId id="575" r:id="rId3"/>
    <p:sldId id="554" r:id="rId4"/>
    <p:sldId id="546" r:id="rId5"/>
    <p:sldId id="557" r:id="rId6"/>
    <p:sldId id="558" r:id="rId7"/>
    <p:sldId id="559" r:id="rId8"/>
    <p:sldId id="560" r:id="rId9"/>
    <p:sldId id="561" r:id="rId10"/>
    <p:sldId id="547" r:id="rId11"/>
    <p:sldId id="305" r:id="rId12"/>
    <p:sldId id="549" r:id="rId13"/>
    <p:sldId id="586" r:id="rId14"/>
    <p:sldId id="588" r:id="rId15"/>
    <p:sldId id="280" r:id="rId16"/>
    <p:sldId id="578" r:id="rId17"/>
    <p:sldId id="589" r:id="rId18"/>
    <p:sldId id="596" r:id="rId19"/>
    <p:sldId id="598" r:id="rId20"/>
    <p:sldId id="599" r:id="rId21"/>
    <p:sldId id="300" r:id="rId22"/>
    <p:sldId id="571" r:id="rId23"/>
    <p:sldId id="573" r:id="rId24"/>
    <p:sldId id="568" r:id="rId25"/>
    <p:sldId id="569" r:id="rId26"/>
    <p:sldId id="570" r:id="rId27"/>
    <p:sldId id="567" r:id="rId28"/>
    <p:sldId id="606" r:id="rId29"/>
    <p:sldId id="576" r:id="rId30"/>
    <p:sldId id="607" r:id="rId31"/>
    <p:sldId id="270" r:id="rId32"/>
  </p:sldIdLst>
  <p:sldSz cx="9144000" cy="5143500" type="screen16x9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054"/>
    <a:srgbClr val="1D4B7B"/>
    <a:srgbClr val="F3F4F6"/>
    <a:srgbClr val="518F50"/>
    <a:srgbClr val="A8CF46"/>
    <a:srgbClr val="F3CE46"/>
    <a:srgbClr val="F3CD40"/>
    <a:srgbClr val="9E9F9F"/>
    <a:srgbClr val="4A90CD"/>
    <a:srgbClr val="228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7" autoAdjust="0"/>
    <p:restoredTop sz="79791" autoAdjust="0"/>
  </p:normalViewPr>
  <p:slideViewPr>
    <p:cSldViewPr>
      <p:cViewPr varScale="1">
        <p:scale>
          <a:sx n="70" d="100"/>
          <a:sy n="70" d="100"/>
        </p:scale>
        <p:origin x="1260" y="5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05" d="100"/>
          <a:sy n="105" d="100"/>
        </p:scale>
        <p:origin x="44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9C3B314-9496-DF47-9393-D72768CF6FD9}" type="datetimeFigureOut">
              <a:rPr lang="en-US" smtClean="0"/>
              <a:t>8/18/2021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A62A8CF-5707-8C43-87F7-90D79F3F72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1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Page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445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Blank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581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Blank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79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017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Blank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274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needs to be embedded on this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Blank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690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54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987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Embedded Video slide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371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Embedded Video slide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79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610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Embedded Video slide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128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Blank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249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Blank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700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CG: What photo should we use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621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111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Blank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370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Blank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268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7305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Embedded Video slide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3731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Longer term success</a:t>
            </a:r>
          </a:p>
          <a:p>
            <a:r>
              <a:rPr lang="en-US" dirty="0"/>
              <a:t>Pathways from crisis into career pathways</a:t>
            </a:r>
          </a:p>
          <a:p>
            <a:r>
              <a:rPr lang="en-US" dirty="0"/>
              <a:t>Supportive services along the way</a:t>
            </a:r>
          </a:p>
          <a:p>
            <a:r>
              <a:rPr lang="en-US" dirty="0"/>
              <a:t>Benefits cliffs</a:t>
            </a:r>
          </a:p>
          <a:p>
            <a:r>
              <a:rPr lang="en-US" dirty="0"/>
              <a:t>Addressing workforce needs</a:t>
            </a:r>
          </a:p>
          <a:p>
            <a:r>
              <a:rPr lang="en-US" dirty="0"/>
              <a:t>Be at tables/ apply for funding/ large tables/ collective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118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221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Embedded Video slide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6308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964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Blank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1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39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Blank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174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Blank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830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Blank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723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Blank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36998-7F35-4699-807B-5D7ED7383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9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C030-147D-4E1B-8529-97E2ECC1B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7B90A-9246-4F3F-8488-2DE700C8F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980A1-17DF-4FDC-BF7F-B7CA4237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B948-7ECC-4B6F-A08C-3B06ED7D9354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2C841-1C47-4A30-B517-883DADB9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6D15B-2CA2-4BA8-A75D-CEEBDDC5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fld id="{9FA37467-A415-40DC-8E3C-3B687F98E6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7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28B6B-D082-4E61-8405-CEF69E2F0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9524C-00AF-4784-B996-E6D2E3FC6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2C189-BC1B-4CE5-A179-55473CE9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99C5-8A3D-4377-A7DD-C7AEED71BA3F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56324-24C5-4843-B1F9-895846BC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A3D86-8400-4E20-BA91-F76994CA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7467-A415-40DC-8E3C-3B687F98E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50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9935E2-4E6C-47F3-A349-619B3CC4CE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26D69-74B8-4FE2-95BB-77A31309D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3F032-4786-4633-83BB-9153A1974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C740-4210-4032-9E3A-F427189A566B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58B93-F17A-4FD4-A6E5-13EBEC6E3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0C68F-01D7-4A10-98DE-FE7A3DDB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7467-A415-40DC-8E3C-3B687F98E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63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68952-6660-4050-873E-B305B7FD6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92BAA-E16B-4A8A-9FF2-0F6587CA2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01BC4-8758-40B5-AFF8-0E56ED22F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FEC8-FD14-48C3-9935-48C6EE7FCE5B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AE71A-FBE1-4EEB-AF4F-D7782B25E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F0788-6C15-4671-B8BF-97149866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7467-A415-40DC-8E3C-3B687F98E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3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59924-B0E8-46D7-BB51-A51E4530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7768A-3850-4AB6-9987-BE7ED35DD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CBD24-B5CD-4A59-BBDA-6477AA519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178F9-6EFE-481B-90B4-8636252A26C1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9B68E-0630-4825-94BA-75A98A98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DB3BE-E772-4FA2-AF33-6F6B9ACB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fld id="{9FA37467-A415-40DC-8E3C-3B687F98E6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6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77DF-BB1C-44AF-A862-1EF29A43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C7588-23EA-464D-A1ED-0DFCA76B2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ECD6B-9B1A-4BC9-A89B-7924B36A6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442C2-8E31-4941-BA6A-934F4A85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E28CA-8689-4F20-A825-2242DE1B9203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C8BD0-FB41-40A4-8CC2-16074F63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0855-7EED-42E8-88E6-2971A2B4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fld id="{9FA37467-A415-40DC-8E3C-3B687F98E6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2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82AC-9D9D-4CB9-B94C-2DB03F5C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6EEF4-A30B-4FA8-86E3-583195FEB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8CFB3-21D3-4634-8CE2-3BF98FAB1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32985A-DC97-43B5-9E76-835193BF4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5892EC-4C00-4D6C-B68B-43D1F484E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961378-3244-44C0-A434-18F5D5BC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5A64-8D60-4B8B-B3BF-8C5B805DC013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28931-EB07-49CB-8BC4-F49CE3115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AE92D2-4FD0-46E7-B9CE-F4CD761B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7467-A415-40DC-8E3C-3B687F98E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40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EDDE1-DD07-42AC-9E4D-365FA4498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567E5-9BBA-417C-B6B0-704BC746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30A0-6EF2-463D-8C6A-431A2C7CF377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76B009-8108-4018-A115-1D9C470A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F2E63-6722-42B1-9DBB-E501DF81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7467-A415-40DC-8E3C-3B687F98E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8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1FE1FA-5C6D-41CA-B42E-FC9194AE6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E383D-4EB3-4966-B96C-774B8D1A5CD2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0E31C8-00CE-4104-982B-0D892115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42966-5508-4D28-94E2-4D29D36D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7467-A415-40DC-8E3C-3B687F98E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65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68F95-6408-4879-868D-3B322650E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5EE3F-EBC9-4EE2-8FDD-E442834B4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EF20C-6C54-4592-B2FA-946C9AC87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EF18D-B437-46CB-8FC2-D28FB5A4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5DEF-E7CD-4311-8DEE-65DCB9A54DA9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03DFA-3C20-4880-8502-6C86EE4C1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49B14-718E-476E-BCAE-DE93D1C2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7467-A415-40DC-8E3C-3B687F98E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27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0C2F-B1CD-4032-8453-28EE6F88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77003E-7417-44C9-ABC9-594050168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D277B-71DD-4FBA-A84B-73F848010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D6081-5F2C-47F7-80B5-C81C0F2F6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F385-61F0-4938-B2B3-C63D963C6BDD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818E6-8223-4CA3-B9B8-8D32EF70A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299B2-3DCF-4E43-92FF-3B0EF5E0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37467-A415-40DC-8E3C-3B687F98E6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644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BE30FB-90A3-43A5-8F5B-384BD3F4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5FAF7-91CA-487F-A326-365FB7683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E8C8A-C8E6-4CAA-9E03-15D39D5F1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A2D49-AFEB-494E-B9D2-AC25D6610495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94FAC-5E22-42B3-B6C0-045A97B5A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AF80B-8B6F-4E3D-A603-2766D025E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fld id="{9FA37467-A415-40DC-8E3C-3B687F98E69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A670BC-ED8E-4DE4-BE61-4E522F749C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2" y="4692687"/>
            <a:ext cx="976194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1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G_7IZpwdMU?feature=oembed" TargetMode="Externa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humanservices/tanf-opportunity-act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C70B71D-C884-40D6-96FC-2970A15ECFEE}"/>
              </a:ext>
            </a:extLst>
          </p:cNvPr>
          <p:cNvSpPr/>
          <p:nvPr/>
        </p:nvSpPr>
        <p:spPr>
          <a:xfrm>
            <a:off x="1015568" y="3851521"/>
            <a:ext cx="7112865" cy="472829"/>
          </a:xfrm>
          <a:prstGeom prst="rect">
            <a:avLst/>
          </a:prstGeom>
          <a:solidFill>
            <a:srgbClr val="EC6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796AE3-3880-423F-99A3-4F698D471871}"/>
              </a:ext>
            </a:extLst>
          </p:cNvPr>
          <p:cNvSpPr txBox="1"/>
          <p:nvPr/>
        </p:nvSpPr>
        <p:spPr>
          <a:xfrm>
            <a:off x="1066801" y="3940373"/>
            <a:ext cx="7061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400" b="1" dirty="0">
                <a:solidFill>
                  <a:srgbClr val="DFDFDF"/>
                </a:solidFill>
                <a:latin typeface="PermianSlabSerifTypeface" panose="02000000000000000000" pitchFamily="50" charset="0"/>
              </a:rPr>
              <a:t>August 19, 2021 | 2021 Refocus TN Workforce Convening</a:t>
            </a:r>
          </a:p>
        </p:txBody>
      </p:sp>
      <p:pic>
        <p:nvPicPr>
          <p:cNvPr id="22" name="Picture 2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F5CB8E-88F0-45E3-8FF3-567D4B64D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5" y="4548700"/>
            <a:ext cx="1292951" cy="3379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AEB29D1-2EED-4832-A1AE-BFEF91A6B424}"/>
              </a:ext>
            </a:extLst>
          </p:cNvPr>
          <p:cNvGrpSpPr/>
          <p:nvPr/>
        </p:nvGrpSpPr>
        <p:grpSpPr>
          <a:xfrm>
            <a:off x="355565" y="535232"/>
            <a:ext cx="8002546" cy="3380052"/>
            <a:chOff x="300039" y="800727"/>
            <a:chExt cx="10670061" cy="450673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59C0F55-455C-41B6-AC75-2375F4F62EC0}"/>
                </a:ext>
              </a:extLst>
            </p:cNvPr>
            <p:cNvGrpSpPr/>
            <p:nvPr/>
          </p:nvGrpSpPr>
          <p:grpSpPr>
            <a:xfrm>
              <a:off x="300039" y="800727"/>
              <a:ext cx="3754551" cy="3592514"/>
              <a:chOff x="6279871" y="719599"/>
              <a:chExt cx="5916142" cy="5660815"/>
            </a:xfrm>
          </p:grpSpPr>
          <p:pic>
            <p:nvPicPr>
              <p:cNvPr id="28" name="Picture 27" descr="A picture containing photo, food, bowl, posing&#10;&#10;Description automatically generated">
                <a:extLst>
                  <a:ext uri="{FF2B5EF4-FFF2-40B4-BE49-F238E27FC236}">
                    <a16:creationId xmlns:a16="http://schemas.microsoft.com/office/drawing/2014/main" id="{909620D9-65EC-4851-89F9-63168945C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76899"/>
              <a:stretch/>
            </p:blipFill>
            <p:spPr>
              <a:xfrm>
                <a:off x="6279871" y="719599"/>
                <a:ext cx="5916142" cy="5660815"/>
              </a:xfrm>
              <a:prstGeom prst="rect">
                <a:avLst/>
              </a:prstGeom>
            </p:spPr>
          </p:pic>
          <p:pic>
            <p:nvPicPr>
              <p:cNvPr id="29" name="Picture 28" descr="A picture containing person&#10;&#10;Description automatically generated">
                <a:extLst>
                  <a:ext uri="{FF2B5EF4-FFF2-40B4-BE49-F238E27FC236}">
                    <a16:creationId xmlns:a16="http://schemas.microsoft.com/office/drawing/2014/main" id="{F42D4A91-4D39-4B7F-AA12-8AA347AD9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2532" y="1018409"/>
                <a:ext cx="4490858" cy="4496566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5C62FB-8C06-4A86-AC35-7BAF37118EB0}"/>
                </a:ext>
              </a:extLst>
            </p:cNvPr>
            <p:cNvSpPr txBox="1"/>
            <p:nvPr/>
          </p:nvSpPr>
          <p:spPr>
            <a:xfrm>
              <a:off x="2585612" y="3874576"/>
              <a:ext cx="215529" cy="1354217"/>
            </a:xfrm>
            <a:prstGeom prst="rect">
              <a:avLst/>
            </a:prstGeom>
            <a:noFill/>
          </p:spPr>
          <p:txBody>
            <a:bodyPr wrap="none" lIns="68580" rtlCol="0">
              <a:spAutoFit/>
            </a:bodyPr>
            <a:lstStyle/>
            <a:p>
              <a:pPr defTabSz="685800"/>
              <a:endParaRPr lang="en-US" sz="6000" i="1" dirty="0">
                <a:solidFill>
                  <a:prstClr val="whit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AEFD33E-EED5-463C-BAF1-E4D76B410693}"/>
                </a:ext>
              </a:extLst>
            </p:cNvPr>
            <p:cNvGrpSpPr/>
            <p:nvPr/>
          </p:nvGrpSpPr>
          <p:grpSpPr>
            <a:xfrm>
              <a:off x="8597223" y="1255345"/>
              <a:ext cx="2372877" cy="2263282"/>
              <a:chOff x="10539523" y="2785261"/>
              <a:chExt cx="2159520" cy="2059780"/>
            </a:xfrm>
            <a:effectLst>
              <a:outerShdw blurRad="152400" dist="38100" dir="2700000" algn="tl" rotWithShape="0">
                <a:prstClr val="black">
                  <a:alpha val="28000"/>
                </a:prstClr>
              </a:outerShdw>
            </a:effectLst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1AA7F9F-55D9-4ED0-BAF9-CA58A4D17AE2}"/>
                  </a:ext>
                </a:extLst>
              </p:cNvPr>
              <p:cNvSpPr/>
              <p:nvPr/>
            </p:nvSpPr>
            <p:spPr>
              <a:xfrm>
                <a:off x="10639265" y="2785261"/>
                <a:ext cx="2059778" cy="20597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F91D282-B7FB-4D5E-81AD-2B9487CC6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88" t="54825"/>
              <a:stretch/>
            </p:blipFill>
            <p:spPr>
              <a:xfrm>
                <a:off x="10539523" y="2837155"/>
                <a:ext cx="2050106" cy="1913977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83FEFD-79D2-4806-B19B-F1B7BFD2AB5A}"/>
                </a:ext>
              </a:extLst>
            </p:cNvPr>
            <p:cNvSpPr txBox="1"/>
            <p:nvPr/>
          </p:nvSpPr>
          <p:spPr>
            <a:xfrm>
              <a:off x="3290339" y="2500837"/>
              <a:ext cx="5261697" cy="1477328"/>
            </a:xfrm>
            <a:prstGeom prst="rect">
              <a:avLst/>
            </a:prstGeom>
            <a:noFill/>
          </p:spPr>
          <p:txBody>
            <a:bodyPr wrap="none" lIns="68580" rtlCol="0">
              <a:spAutoFit/>
            </a:bodyPr>
            <a:lstStyle/>
            <a:p>
              <a:pPr defTabSz="685800"/>
              <a:r>
                <a:rPr lang="en-US" sz="6600" i="1" dirty="0">
                  <a:solidFill>
                    <a:srgbClr val="EC6054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SERVICES</a:t>
              </a:r>
              <a:endParaRPr lang="en-US" sz="6000" i="1" dirty="0">
                <a:solidFill>
                  <a:srgbClr val="EC6054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8EE3B5-268E-4DFF-A8EC-57655B98B7CF}"/>
                </a:ext>
              </a:extLst>
            </p:cNvPr>
            <p:cNvSpPr txBox="1"/>
            <p:nvPr/>
          </p:nvSpPr>
          <p:spPr>
            <a:xfrm>
              <a:off x="3094918" y="1201337"/>
              <a:ext cx="5804581" cy="1892825"/>
            </a:xfrm>
            <a:prstGeom prst="rect">
              <a:avLst/>
            </a:prstGeom>
            <a:noFill/>
          </p:spPr>
          <p:txBody>
            <a:bodyPr wrap="none" lIns="68580" rtlCol="0">
              <a:spAutoFit/>
            </a:bodyPr>
            <a:lstStyle/>
            <a:p>
              <a:pPr defTabSz="685800"/>
              <a:r>
                <a:rPr lang="en-US" sz="8625" i="1" dirty="0">
                  <a:solidFill>
                    <a:srgbClr val="EC6054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HUMAN</a:t>
              </a:r>
              <a:endParaRPr lang="en-US" sz="6000" i="1" dirty="0">
                <a:solidFill>
                  <a:srgbClr val="EC6054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2DF5A6-F18B-42E9-8505-2DD5F8C52E77}"/>
                </a:ext>
              </a:extLst>
            </p:cNvPr>
            <p:cNvSpPr txBox="1"/>
            <p:nvPr/>
          </p:nvSpPr>
          <p:spPr>
            <a:xfrm>
              <a:off x="3381952" y="1074524"/>
              <a:ext cx="5512449" cy="569387"/>
            </a:xfrm>
            <a:prstGeom prst="rect">
              <a:avLst/>
            </a:prstGeom>
            <a:noFill/>
          </p:spPr>
          <p:txBody>
            <a:bodyPr wrap="none" lIns="68580" rtlCol="0">
              <a:spAutoFit/>
            </a:bodyPr>
            <a:lstStyle/>
            <a:p>
              <a:pPr defTabSz="685800"/>
              <a:r>
                <a:rPr lang="en-US" sz="2175" dirty="0">
                  <a:solidFill>
                    <a:srgbClr val="F2CC49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TENNESSEE DEPARTMENT OF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382B68-3B5F-486E-94F0-806D74D9FC63}"/>
                </a:ext>
              </a:extLst>
            </p:cNvPr>
            <p:cNvSpPr txBox="1"/>
            <p:nvPr/>
          </p:nvSpPr>
          <p:spPr>
            <a:xfrm>
              <a:off x="2466287" y="3616727"/>
              <a:ext cx="6329948" cy="954108"/>
            </a:xfrm>
            <a:prstGeom prst="rect">
              <a:avLst/>
            </a:prstGeom>
            <a:noFill/>
          </p:spPr>
          <p:txBody>
            <a:bodyPr wrap="square" lIns="68580" rtlCol="0">
              <a:spAutoFit/>
            </a:bodyPr>
            <a:lstStyle/>
            <a:p>
              <a:pPr defTabSz="685800"/>
              <a:r>
                <a:rPr lang="en-US" sz="4050" i="1" dirty="0">
                  <a:solidFill>
                    <a:prstClr val="white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TANF Opportunity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2C1EC4-458C-4BE0-BC39-9A8F084912A6}"/>
                </a:ext>
              </a:extLst>
            </p:cNvPr>
            <p:cNvSpPr txBox="1"/>
            <p:nvPr/>
          </p:nvSpPr>
          <p:spPr>
            <a:xfrm>
              <a:off x="2616392" y="4261023"/>
              <a:ext cx="6329948" cy="1046440"/>
            </a:xfrm>
            <a:prstGeom prst="rect">
              <a:avLst/>
            </a:prstGeom>
            <a:noFill/>
          </p:spPr>
          <p:txBody>
            <a:bodyPr wrap="square" lIns="68580" rtlCol="0">
              <a:spAutoFit/>
            </a:bodyPr>
            <a:lstStyle/>
            <a:p>
              <a:pPr defTabSz="685800"/>
              <a:r>
                <a:rPr lang="en-US" sz="4500" i="1" dirty="0">
                  <a:solidFill>
                    <a:prstClr val="white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Act Overview</a:t>
              </a:r>
            </a:p>
          </p:txBody>
        </p:sp>
        <p:pic>
          <p:nvPicPr>
            <p:cNvPr id="5" name="Picture 4" descr="Logo, icon&#10;&#10;Description automatically generated">
              <a:extLst>
                <a:ext uri="{FF2B5EF4-FFF2-40B4-BE49-F238E27FC236}">
                  <a16:creationId xmlns:a16="http://schemas.microsoft.com/office/drawing/2014/main" id="{CC29F60A-75F5-4737-BAF9-D28A16C6B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7395" y="3430272"/>
              <a:ext cx="1615295" cy="1615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048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61" y="346566"/>
            <a:ext cx="5535155" cy="1957036"/>
          </a:xfrm>
        </p:spPr>
        <p:txBody>
          <a:bodyPr anchor="t">
            <a:noAutofit/>
          </a:bodyPr>
          <a:lstStyle/>
          <a:p>
            <a:r>
              <a:rPr lang="en-US" sz="4000" b="1" i="1" dirty="0">
                <a:solidFill>
                  <a:srgbClr val="F5F7F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Tennessee’s Vision for </a:t>
            </a:r>
            <a:r>
              <a:rPr lang="en-US" sz="4000" b="1" dirty="0">
                <a:solidFill>
                  <a:srgbClr val="EC6054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Redesigning the Safety Net</a:t>
            </a:r>
            <a:endParaRPr lang="en-US" sz="40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45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D156840-5A5B-43C6-95AD-65E338831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961" y="2239741"/>
            <a:ext cx="5799305" cy="305604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2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safety net should be a mile-marker in life’s journey, not a destination unto itself.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2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shared vision is to </a:t>
            </a:r>
            <a:r>
              <a:rPr lang="en-US" sz="2500" b="1" i="1" dirty="0">
                <a:solidFill>
                  <a:srgbClr val="EC60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grow capacity to reduce dependency.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F24CD0-90B9-4827-A2BF-74A726997BFE}"/>
              </a:ext>
            </a:extLst>
          </p:cNvPr>
          <p:cNvGrpSpPr/>
          <p:nvPr/>
        </p:nvGrpSpPr>
        <p:grpSpPr>
          <a:xfrm>
            <a:off x="6151731" y="346566"/>
            <a:ext cx="1144080" cy="4796934"/>
            <a:chOff x="6151731" y="346566"/>
            <a:chExt cx="1144080" cy="4796934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39B3AD5B-10D0-47A7-A527-B771DE1E83BF}"/>
                </a:ext>
              </a:extLst>
            </p:cNvPr>
            <p:cNvSpPr/>
            <p:nvPr/>
          </p:nvSpPr>
          <p:spPr>
            <a:xfrm rot="10800000">
              <a:off x="6151731" y="346566"/>
              <a:ext cx="1144080" cy="4796934"/>
            </a:xfrm>
            <a:prstGeom prst="downArrow">
              <a:avLst/>
            </a:prstGeom>
            <a:solidFill>
              <a:srgbClr val="F3F4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ontent Placeholder 4">
              <a:extLst>
                <a:ext uri="{FF2B5EF4-FFF2-40B4-BE49-F238E27FC236}">
                  <a16:creationId xmlns:a16="http://schemas.microsoft.com/office/drawing/2014/main" id="{1F43EFB6-5DE2-4499-9695-49F62B30E6A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522924" y="2873615"/>
              <a:ext cx="2555285" cy="5316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1D4B7B"/>
                </a:buClr>
                <a:buFont typeface="Arial" panose="020B0604020202020204" pitchFamily="34" charset="0"/>
                <a:buNone/>
              </a:pPr>
              <a:r>
                <a:rPr lang="en-US" sz="3600" b="1" dirty="0">
                  <a:solidFill>
                    <a:srgbClr val="EC605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CAPACITY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980331-2629-45FD-B0FC-DCE09E414FA5}"/>
              </a:ext>
            </a:extLst>
          </p:cNvPr>
          <p:cNvGrpSpPr/>
          <p:nvPr/>
        </p:nvGrpSpPr>
        <p:grpSpPr>
          <a:xfrm>
            <a:off x="7374275" y="0"/>
            <a:ext cx="1144080" cy="4796934"/>
            <a:chOff x="7374275" y="0"/>
            <a:chExt cx="1144080" cy="4796934"/>
          </a:xfrm>
        </p:grpSpPr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BEFF2885-CC16-489A-BDFB-FEF9A12DC7F9}"/>
                </a:ext>
              </a:extLst>
            </p:cNvPr>
            <p:cNvSpPr/>
            <p:nvPr/>
          </p:nvSpPr>
          <p:spPr>
            <a:xfrm>
              <a:off x="7374275" y="0"/>
              <a:ext cx="1144080" cy="4796934"/>
            </a:xfrm>
            <a:prstGeom prst="downArrow">
              <a:avLst/>
            </a:prstGeom>
            <a:solidFill>
              <a:srgbClr val="F3F4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ontent Placeholder 4">
              <a:extLst>
                <a:ext uri="{FF2B5EF4-FFF2-40B4-BE49-F238E27FC236}">
                  <a16:creationId xmlns:a16="http://schemas.microsoft.com/office/drawing/2014/main" id="{CEBF3F24-6230-4A41-8CFA-835C08B426B0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6473256" y="1973921"/>
              <a:ext cx="2993582" cy="5316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rgbClr val="1D4B7B"/>
                </a:buClr>
                <a:buFont typeface="Arial" panose="020B0604020202020204" pitchFamily="34" charset="0"/>
                <a:buNone/>
              </a:pPr>
              <a:r>
                <a:rPr lang="en-US" sz="3300" b="1" dirty="0">
                  <a:solidFill>
                    <a:srgbClr val="1D4B7B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DEPENDENCY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276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66608"/>
            <a:ext cx="4352925" cy="624691"/>
          </a:xfrm>
        </p:spPr>
        <p:txBody>
          <a:bodyPr anchor="t">
            <a:normAutofit fontScale="90000"/>
          </a:bodyPr>
          <a:lstStyle/>
          <a:p>
            <a:r>
              <a:rPr lang="en-US" sz="4050" i="1" dirty="0">
                <a:solidFill>
                  <a:srgbClr val="F5F7F9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Re-defining </a:t>
            </a:r>
            <a:endParaRPr lang="en-US" sz="4050" i="1" dirty="0">
              <a:solidFill>
                <a:srgbClr val="F5F7F9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428625" y="943398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4500" b="1" dirty="0">
                <a:solidFill>
                  <a:srgbClr val="EC6054"/>
                </a:solidFill>
                <a:latin typeface="PermianSlabSerifTypeface" panose="02000000000000000000" pitchFamily="50" charset="0"/>
              </a:rPr>
              <a:t>Success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D156840-5A5B-43C6-95AD-65E338831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82" y="1687294"/>
            <a:ext cx="4118018" cy="37188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metrics for measuring poverty either capture a Snapshot or population-level data (poverty rate, unemployment, etc.)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developing a framework for moving through and out of poverty and beyond dependency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beginning of the pilots, we will aggregate the cohort’s dependency</a:t>
            </a:r>
            <a:endParaRPr lang="en-US"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7C96D4-3CAA-4F80-8BC0-E15BB59B88C3}"/>
              </a:ext>
            </a:extLst>
          </p:cNvPr>
          <p:cNvGrpSpPr/>
          <p:nvPr/>
        </p:nvGrpSpPr>
        <p:grpSpPr>
          <a:xfrm>
            <a:off x="4495800" y="285750"/>
            <a:ext cx="4516381" cy="4343400"/>
            <a:chOff x="4495800" y="285750"/>
            <a:chExt cx="4516381" cy="4343400"/>
          </a:xfrm>
          <a:effectLst>
            <a:outerShdw blurRad="165100" dist="38100" dir="2700000" sx="101000" sy="101000" algn="tl" rotWithShape="0">
              <a:prstClr val="black">
                <a:alpha val="30000"/>
              </a:prstClr>
            </a:outerShdw>
          </a:effectLst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ABC7EBD-9579-4FCF-A2EC-7484FE66C68D}"/>
                </a:ext>
              </a:extLst>
            </p:cNvPr>
            <p:cNvSpPr/>
            <p:nvPr/>
          </p:nvSpPr>
          <p:spPr>
            <a:xfrm>
              <a:off x="4590972" y="398441"/>
              <a:ext cx="4118018" cy="4118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49F37478-57FA-4153-BA0C-882BA920F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81" t="56003" b="-777"/>
            <a:stretch/>
          </p:blipFill>
          <p:spPr>
            <a:xfrm>
              <a:off x="4495800" y="285750"/>
              <a:ext cx="4516381" cy="434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2438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EC6054"/>
              </a:solidFill>
              <a:effectLst/>
              <a:uLnTx/>
              <a:uFillTx/>
              <a:latin typeface="PermianSlabSerifTypeface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D156840-5A5B-43C6-95AD-65E338831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8" y="1726411"/>
            <a:ext cx="7610472" cy="308401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1600" b="1" dirty="0">
                <a:solidFill>
                  <a:srgbClr val="EC60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Goals: </a:t>
            </a:r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purpose of TANF is to reduce intergenerational dependency on public benefits by increasing self-sufficiency, education, and economic mobility of families with children.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</a:pP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1600" b="1" dirty="0">
                <a:solidFill>
                  <a:srgbClr val="EC60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four federal goals of TANF are to: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assistance to needy families with children so that they can live in their own homes or the homes of relatives;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 dependence of needy parents on government benefits through work, job preparation, and marriage;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out of wedlock pregnancies; and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Encourage the formation and maintenance of two-parent families.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endParaRPr lang="en-US" sz="2000" b="1" dirty="0">
              <a:solidFill>
                <a:srgbClr val="FF99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866B29-1168-472D-91A4-876BF54624CE}"/>
              </a:ext>
            </a:extLst>
          </p:cNvPr>
          <p:cNvSpPr/>
          <p:nvPr/>
        </p:nvSpPr>
        <p:spPr>
          <a:xfrm>
            <a:off x="1981200" y="374722"/>
            <a:ext cx="1684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Temporary</a:t>
            </a:r>
          </a:p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Assistance</a:t>
            </a:r>
          </a:p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Needy</a:t>
            </a:r>
          </a:p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Families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7076-7B36-49FB-9139-5E0DC9725C2C}"/>
              </a:ext>
            </a:extLst>
          </p:cNvPr>
          <p:cNvSpPr/>
          <p:nvPr/>
        </p:nvSpPr>
        <p:spPr>
          <a:xfrm>
            <a:off x="3733800" y="199912"/>
            <a:ext cx="3431580" cy="156966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EC6054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TANF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6C333E-E915-4E44-8B63-1F6FA2674E0E}"/>
              </a:ext>
            </a:extLst>
          </p:cNvPr>
          <p:cNvCxnSpPr>
            <a:cxnSpLocks/>
          </p:cNvCxnSpPr>
          <p:nvPr/>
        </p:nvCxnSpPr>
        <p:spPr>
          <a:xfrm>
            <a:off x="3581400" y="430271"/>
            <a:ext cx="0" cy="1067690"/>
          </a:xfrm>
          <a:prstGeom prst="line">
            <a:avLst/>
          </a:prstGeom>
          <a:ln w="38100">
            <a:solidFill>
              <a:srgbClr val="EC605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979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4" y="375862"/>
            <a:ext cx="8763000" cy="748088"/>
          </a:xfrm>
        </p:spPr>
        <p:txBody>
          <a:bodyPr anchor="t">
            <a:normAutofit/>
          </a:bodyPr>
          <a:lstStyle/>
          <a:p>
            <a:r>
              <a:rPr lang="en-US" sz="4000" i="1" dirty="0">
                <a:solidFill>
                  <a:srgbClr val="EC6054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Community </a:t>
            </a:r>
            <a:r>
              <a:rPr lang="en-US" sz="400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Grants</a:t>
            </a:r>
            <a:endParaRPr lang="en-US" sz="4000" dirty="0">
              <a:solidFill>
                <a:schemeClr val="bg1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37467-A415-40DC-8E3C-3B687F98E69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EC6054"/>
              </a:solidFill>
              <a:effectLst/>
              <a:uLnTx/>
              <a:uFillTx/>
              <a:latin typeface="PermianSlabSerifTypeface" panose="02000000000000000000" pitchFamily="50" charset="0"/>
              <a:ea typeface="+mj-ea"/>
              <a:cs typeface="+mj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881B3E-0EAE-4292-981F-D3FA0CDFD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4985"/>
            <a:ext cx="8610600" cy="3759200"/>
          </a:xfrm>
        </p:spPr>
        <p:txBody>
          <a:bodyPr/>
          <a:lstStyle/>
          <a:p>
            <a:pPr marL="182880" indent="-18288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grants aim to make stronger partnerships within communities to serve low-income families.</a:t>
            </a:r>
          </a:p>
          <a:p>
            <a:pPr marL="182880" indent="-18288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Programs and services are aligned with the Department’s mission and meets one of the four TANF goals.</a:t>
            </a:r>
          </a:p>
          <a:p>
            <a:pPr marL="182880" indent="-18288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 are well established within the communities and offer a uniqueness to addressing their community’s specific needs.</a:t>
            </a:r>
          </a:p>
          <a:p>
            <a:pPr marL="182880" indent="-18288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Grants are reimbursable.</a:t>
            </a:r>
          </a:p>
        </p:txBody>
      </p:sp>
    </p:spTree>
    <p:extLst>
      <p:ext uri="{BB962C8B-B14F-4D97-AF65-F5344CB8AC3E}">
        <p14:creationId xmlns:p14="http://schemas.microsoft.com/office/powerpoint/2010/main" val="534096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4" y="375862"/>
            <a:ext cx="8763000" cy="748088"/>
          </a:xfrm>
        </p:spPr>
        <p:txBody>
          <a:bodyPr anchor="t">
            <a:normAutofit/>
          </a:bodyPr>
          <a:lstStyle/>
          <a:p>
            <a:r>
              <a:rPr lang="en-US" sz="4000" i="1" dirty="0">
                <a:solidFill>
                  <a:srgbClr val="EC6054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Program </a:t>
            </a:r>
            <a:r>
              <a:rPr lang="en-US" sz="400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 Action</a:t>
            </a:r>
            <a:endParaRPr lang="en-US" sz="4000" dirty="0">
              <a:solidFill>
                <a:schemeClr val="bg1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37467-A415-40DC-8E3C-3B687F98E69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EC6054"/>
              </a:solidFill>
              <a:effectLst/>
              <a:uLnTx/>
              <a:uFillTx/>
              <a:latin typeface="PermianSlabSerifTypeface" panose="02000000000000000000" pitchFamily="50" charset="0"/>
              <a:ea typeface="+mj-ea"/>
              <a:cs typeface="+mj-cs"/>
            </a:endParaRPr>
          </a:p>
        </p:txBody>
      </p:sp>
      <p:pic>
        <p:nvPicPr>
          <p:cNvPr id="4" name="Online Media 3" title="Family Empowerment Program">
            <a:hlinkClick r:id="" action="ppaction://media"/>
            <a:extLst>
              <a:ext uri="{FF2B5EF4-FFF2-40B4-BE49-F238E27FC236}">
                <a16:creationId xmlns:a16="http://schemas.microsoft.com/office/drawing/2014/main" id="{F04248DE-B97E-4C22-90F0-641CDA11E8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90693" y="1123950"/>
            <a:ext cx="6448342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9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FACC192-4990-4DD6-9F37-A3E59E1DA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8" y="3545809"/>
            <a:ext cx="1535084" cy="9398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37467-A415-40DC-8E3C-3B687F98E69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970" y="333009"/>
            <a:ext cx="7886700" cy="591971"/>
          </a:xfrm>
        </p:spPr>
        <p:txBody>
          <a:bodyPr anchor="t">
            <a:noAutofit/>
          </a:bodyPr>
          <a:lstStyle/>
          <a:p>
            <a:r>
              <a:rPr lang="en-US" sz="4050" i="1" dirty="0">
                <a:solidFill>
                  <a:srgbClr val="1D4B7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TANF</a:t>
            </a:r>
            <a:endParaRPr lang="en-US" sz="4050" i="1" dirty="0">
              <a:solidFill>
                <a:srgbClr val="1D4B7B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2752775" y="325035"/>
            <a:ext cx="5355039" cy="72962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EC6054"/>
                </a:solidFill>
                <a:effectLst/>
                <a:uLnTx/>
                <a:uFillTx/>
                <a:latin typeface="PermianSlabSerifTypeface" panose="02000000000000000000" pitchFamily="50" charset="0"/>
                <a:ea typeface="+mj-ea"/>
                <a:cs typeface="+mj-cs"/>
              </a:rPr>
              <a:t>Reserve Obligations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03BAC6A-455D-4EC3-AFE6-10C56F9AB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0" y="4754770"/>
            <a:ext cx="899531" cy="25233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6D17E26-A20B-4622-ACB8-BBE75A6BD4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10" y="2588594"/>
            <a:ext cx="1535087" cy="779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1734F6-5830-4C14-977B-6B5463B01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075" y="3250800"/>
            <a:ext cx="2160767" cy="981617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CF4F8514-C0A8-49EE-9F22-2506C5847D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887" y="2324875"/>
            <a:ext cx="3285498" cy="213677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36D4259-EC0B-4A6C-BD3F-B7857161812F}"/>
              </a:ext>
            </a:extLst>
          </p:cNvPr>
          <p:cNvSpPr txBox="1">
            <a:spLocks/>
          </p:cNvSpPr>
          <p:nvPr/>
        </p:nvSpPr>
        <p:spPr>
          <a:xfrm>
            <a:off x="2928193" y="1149442"/>
            <a:ext cx="1371927" cy="36783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4243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Total Reserve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4243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$710.4M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F3238B-7789-4A83-836E-AB544DE919FC}"/>
              </a:ext>
            </a:extLst>
          </p:cNvPr>
          <p:cNvGrpSpPr/>
          <p:nvPr/>
        </p:nvGrpSpPr>
        <p:grpSpPr>
          <a:xfrm>
            <a:off x="1454609" y="2629274"/>
            <a:ext cx="1371927" cy="1656681"/>
            <a:chOff x="1939479" y="3505698"/>
            <a:chExt cx="1829236" cy="2208908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2E048EC4-0177-4FC8-9CF4-749B8AC49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665" y="3505698"/>
              <a:ext cx="552227" cy="2208908"/>
            </a:xfrm>
            <a:prstGeom prst="rect">
              <a:avLst/>
            </a:prstGeom>
          </p:spPr>
        </p:pic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D74F862E-807A-4556-9004-A4D1936008A1}"/>
                </a:ext>
              </a:extLst>
            </p:cNvPr>
            <p:cNvSpPr txBox="1">
              <a:spLocks/>
            </p:cNvSpPr>
            <p:nvPr/>
          </p:nvSpPr>
          <p:spPr>
            <a:xfrm>
              <a:off x="1939479" y="4261474"/>
              <a:ext cx="1829236" cy="871998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404243"/>
                  </a:solidFill>
                  <a:effectLst/>
                  <a:uLnTx/>
                  <a:uFillTx/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Current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404243"/>
                  </a:solidFill>
                  <a:effectLst/>
                  <a:uLnTx/>
                  <a:uFillTx/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Obligations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404243"/>
                  </a:solidFill>
                  <a:effectLst/>
                  <a:uLnTx/>
                  <a:uFillTx/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= $479.5M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9E5B6EE6-6016-4758-8280-B6FC98A8CC66}"/>
              </a:ext>
            </a:extLst>
          </p:cNvPr>
          <p:cNvSpPr txBox="1">
            <a:spLocks/>
          </p:cNvSpPr>
          <p:nvPr/>
        </p:nvSpPr>
        <p:spPr>
          <a:xfrm>
            <a:off x="2752775" y="4547215"/>
            <a:ext cx="1774260" cy="65399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04243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As of December 2020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CFF2DC5-850A-4F05-811A-A3B7D228C2DC}"/>
              </a:ext>
            </a:extLst>
          </p:cNvPr>
          <p:cNvSpPr txBox="1">
            <a:spLocks/>
          </p:cNvSpPr>
          <p:nvPr/>
        </p:nvSpPr>
        <p:spPr>
          <a:xfrm>
            <a:off x="4364512" y="1850904"/>
            <a:ext cx="2414609" cy="65399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40424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*The TANF Opportunity Act will obligate these funds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2D2BB7-1E90-4BE5-B851-7CAA946F2FAD}"/>
              </a:ext>
            </a:extLst>
          </p:cNvPr>
          <p:cNvGrpSpPr/>
          <p:nvPr/>
        </p:nvGrpSpPr>
        <p:grpSpPr>
          <a:xfrm>
            <a:off x="2765037" y="1550728"/>
            <a:ext cx="1535086" cy="1149305"/>
            <a:chOff x="3686715" y="2067636"/>
            <a:chExt cx="2046781" cy="15324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3617A9-2629-404F-975F-5C7B6CF5F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715" y="2067636"/>
              <a:ext cx="2046781" cy="1532407"/>
            </a:xfrm>
            <a:prstGeom prst="rect">
              <a:avLst/>
            </a:prstGeom>
          </p:spPr>
        </p:pic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427F99C9-5792-4ADE-BF8E-940279C83A2E}"/>
                </a:ext>
              </a:extLst>
            </p:cNvPr>
            <p:cNvSpPr txBox="1">
              <a:spLocks/>
            </p:cNvSpPr>
            <p:nvPr/>
          </p:nvSpPr>
          <p:spPr>
            <a:xfrm>
              <a:off x="4925849" y="2948087"/>
              <a:ext cx="456346" cy="173912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49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FD0AFE5-AE4C-4B2C-8E1F-BFDD23489579}"/>
              </a:ext>
            </a:extLst>
          </p:cNvPr>
          <p:cNvSpPr/>
          <p:nvPr/>
        </p:nvSpPr>
        <p:spPr>
          <a:xfrm>
            <a:off x="-19050" y="1269029"/>
            <a:ext cx="9163050" cy="3874471"/>
          </a:xfrm>
          <a:prstGeom prst="rect">
            <a:avLst/>
          </a:prstGeom>
          <a:solidFill>
            <a:srgbClr val="1D4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1F9E970-149A-4894-85EB-4D742DAFAA8D}"/>
              </a:ext>
            </a:extLst>
          </p:cNvPr>
          <p:cNvSpPr/>
          <p:nvPr/>
        </p:nvSpPr>
        <p:spPr>
          <a:xfrm>
            <a:off x="733523" y="1452362"/>
            <a:ext cx="8106203" cy="3530729"/>
          </a:xfrm>
          <a:prstGeom prst="rect">
            <a:avLst/>
          </a:prstGeom>
          <a:solidFill>
            <a:srgbClr val="F3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37467-A415-40DC-8E3C-3B687F98E69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EC6054"/>
              </a:solidFill>
              <a:effectLst/>
              <a:uLnTx/>
              <a:uFillTx/>
              <a:latin typeface="PermianSlabSerifTypeface" panose="02000000000000000000" pitchFamily="50" charset="0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0A34E9-EDD0-4DBA-BD9F-3E67A3020E4C}"/>
              </a:ext>
            </a:extLst>
          </p:cNvPr>
          <p:cNvGrpSpPr/>
          <p:nvPr/>
        </p:nvGrpSpPr>
        <p:grpSpPr>
          <a:xfrm>
            <a:off x="562662" y="166910"/>
            <a:ext cx="7814574" cy="959290"/>
            <a:chOff x="415026" y="133350"/>
            <a:chExt cx="7814574" cy="9592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104D4A-6A29-441C-9C2B-EAE04FAEDFA8}"/>
                </a:ext>
              </a:extLst>
            </p:cNvPr>
            <p:cNvSpPr/>
            <p:nvPr/>
          </p:nvSpPr>
          <p:spPr>
            <a:xfrm>
              <a:off x="415026" y="133350"/>
              <a:ext cx="2010935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rgbClr val="EC6054"/>
                  </a:solidFill>
                  <a:latin typeface="PermianSlabSerifTypeface" panose="02000000000000000000" pitchFamily="50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TANF</a:t>
              </a:r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7B980C12-6A8D-4424-949B-9EF6640C3390}"/>
                </a:ext>
              </a:extLst>
            </p:cNvPr>
            <p:cNvSpPr/>
            <p:nvPr/>
          </p:nvSpPr>
          <p:spPr>
            <a:xfrm>
              <a:off x="2321579" y="169310"/>
              <a:ext cx="4634821" cy="923330"/>
            </a:xfrm>
            <a:prstGeom prst="parallelogram">
              <a:avLst/>
            </a:prstGeom>
            <a:solidFill>
              <a:srgbClr val="1D4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AAD4EE-725C-4984-A2CC-65B7E184D1A3}"/>
                </a:ext>
              </a:extLst>
            </p:cNvPr>
            <p:cNvSpPr/>
            <p:nvPr/>
          </p:nvSpPr>
          <p:spPr>
            <a:xfrm>
              <a:off x="2464905" y="141805"/>
              <a:ext cx="4352474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5400" b="1" i="1" dirty="0">
                  <a:solidFill>
                    <a:srgbClr val="F3F4F6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Opportunity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4731F6-E42E-4727-82CE-D4A56A793358}"/>
                </a:ext>
              </a:extLst>
            </p:cNvPr>
            <p:cNvSpPr/>
            <p:nvPr/>
          </p:nvSpPr>
          <p:spPr>
            <a:xfrm>
              <a:off x="6911610" y="141805"/>
              <a:ext cx="131799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rgbClr val="EC6054"/>
                  </a:solidFill>
                  <a:latin typeface="PermianSlabSerifTypeface" panose="02000000000000000000" pitchFamily="50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Act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0EC4841-CFCF-4AEB-9A68-B4E3F4750966}"/>
              </a:ext>
            </a:extLst>
          </p:cNvPr>
          <p:cNvGrpSpPr/>
          <p:nvPr/>
        </p:nvGrpSpPr>
        <p:grpSpPr>
          <a:xfrm>
            <a:off x="250122" y="1452362"/>
            <a:ext cx="654700" cy="564396"/>
            <a:chOff x="250122" y="1452362"/>
            <a:chExt cx="654700" cy="564396"/>
          </a:xfrm>
        </p:grpSpPr>
        <p:sp>
          <p:nvSpPr>
            <p:cNvPr id="59" name="Hexagon 58">
              <a:extLst>
                <a:ext uri="{FF2B5EF4-FFF2-40B4-BE49-F238E27FC236}">
                  <a16:creationId xmlns:a16="http://schemas.microsoft.com/office/drawing/2014/main" id="{EEE2927A-0DF3-4226-B9E5-F007FBE3B351}"/>
                </a:ext>
              </a:extLst>
            </p:cNvPr>
            <p:cNvSpPr/>
            <p:nvPr/>
          </p:nvSpPr>
          <p:spPr bwMode="gray">
            <a:xfrm>
              <a:off x="250122" y="1452362"/>
              <a:ext cx="654700" cy="564396"/>
            </a:xfrm>
            <a:prstGeom prst="hexagon">
              <a:avLst/>
            </a:prstGeom>
            <a:solidFill>
              <a:srgbClr val="F3F4F6"/>
            </a:solidFill>
            <a:ln w="9525" cap="flat" cmpd="sng" algn="ctr">
              <a:noFill/>
              <a:prstDash val="solid"/>
            </a:ln>
            <a:effectLst/>
          </p:spPr>
          <p:txBody>
            <a:bodyPr lIns="91440" tIns="91440" rIns="91440" bIns="91440" rtlCol="0" anchor="ctr"/>
            <a:lstStyle/>
            <a:p>
              <a:pPr algn="ctr">
                <a:defRPr/>
              </a:pPr>
              <a:endParaRPr lang="en-US" sz="1000" b="1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" name="Freeform 29">
              <a:extLst>
                <a:ext uri="{FF2B5EF4-FFF2-40B4-BE49-F238E27FC236}">
                  <a16:creationId xmlns:a16="http://schemas.microsoft.com/office/drawing/2014/main" id="{F6AB75AE-621A-4B00-9421-EFDB9AF4469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19027" y="1593939"/>
              <a:ext cx="318240" cy="321572"/>
            </a:xfrm>
            <a:custGeom>
              <a:avLst/>
              <a:gdLst>
                <a:gd name="T0" fmla="*/ 175 w 181"/>
                <a:gd name="T1" fmla="*/ 150 h 182"/>
                <a:gd name="T2" fmla="*/ 109 w 181"/>
                <a:gd name="T3" fmla="*/ 84 h 182"/>
                <a:gd name="T4" fmla="*/ 109 w 181"/>
                <a:gd name="T5" fmla="*/ 84 h 182"/>
                <a:gd name="T6" fmla="*/ 115 w 181"/>
                <a:gd name="T7" fmla="*/ 58 h 182"/>
                <a:gd name="T8" fmla="*/ 98 w 181"/>
                <a:gd name="T9" fmla="*/ 17 h 182"/>
                <a:gd name="T10" fmla="*/ 57 w 181"/>
                <a:gd name="T11" fmla="*/ 0 h 182"/>
                <a:gd name="T12" fmla="*/ 17 w 181"/>
                <a:gd name="T13" fmla="*/ 17 h 182"/>
                <a:gd name="T14" fmla="*/ 0 w 181"/>
                <a:gd name="T15" fmla="*/ 58 h 182"/>
                <a:gd name="T16" fmla="*/ 17 w 181"/>
                <a:gd name="T17" fmla="*/ 99 h 182"/>
                <a:gd name="T18" fmla="*/ 57 w 181"/>
                <a:gd name="T19" fmla="*/ 116 h 182"/>
                <a:gd name="T20" fmla="*/ 57 w 181"/>
                <a:gd name="T21" fmla="*/ 116 h 182"/>
                <a:gd name="T22" fmla="*/ 83 w 181"/>
                <a:gd name="T23" fmla="*/ 109 h 182"/>
                <a:gd name="T24" fmla="*/ 83 w 181"/>
                <a:gd name="T25" fmla="*/ 109 h 182"/>
                <a:gd name="T26" fmla="*/ 150 w 181"/>
                <a:gd name="T27" fmla="*/ 176 h 182"/>
                <a:gd name="T28" fmla="*/ 171 w 181"/>
                <a:gd name="T29" fmla="*/ 173 h 182"/>
                <a:gd name="T30" fmla="*/ 173 w 181"/>
                <a:gd name="T31" fmla="*/ 171 h 182"/>
                <a:gd name="T32" fmla="*/ 175 w 181"/>
                <a:gd name="T33" fmla="*/ 150 h 182"/>
                <a:gd name="T34" fmla="*/ 57 w 181"/>
                <a:gd name="T35" fmla="*/ 99 h 182"/>
                <a:gd name="T36" fmla="*/ 28 w 181"/>
                <a:gd name="T37" fmla="*/ 87 h 182"/>
                <a:gd name="T38" fmla="*/ 16 w 181"/>
                <a:gd name="T39" fmla="*/ 58 h 182"/>
                <a:gd name="T40" fmla="*/ 28 w 181"/>
                <a:gd name="T41" fmla="*/ 29 h 182"/>
                <a:gd name="T42" fmla="*/ 57 w 181"/>
                <a:gd name="T43" fmla="*/ 17 h 182"/>
                <a:gd name="T44" fmla="*/ 87 w 181"/>
                <a:gd name="T45" fmla="*/ 29 h 182"/>
                <a:gd name="T46" fmla="*/ 99 w 181"/>
                <a:gd name="T47" fmla="*/ 58 h 182"/>
                <a:gd name="T48" fmla="*/ 87 w 181"/>
                <a:gd name="T49" fmla="*/ 87 h 182"/>
                <a:gd name="T50" fmla="*/ 57 w 181"/>
                <a:gd name="T51" fmla="*/ 9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1" h="182">
                  <a:moveTo>
                    <a:pt x="175" y="150"/>
                  </a:moveTo>
                  <a:cubicBezTo>
                    <a:pt x="109" y="84"/>
                    <a:pt x="109" y="84"/>
                    <a:pt x="109" y="84"/>
                  </a:cubicBezTo>
                  <a:cubicBezTo>
                    <a:pt x="109" y="84"/>
                    <a:pt x="109" y="84"/>
                    <a:pt x="109" y="84"/>
                  </a:cubicBezTo>
                  <a:cubicBezTo>
                    <a:pt x="113" y="76"/>
                    <a:pt x="115" y="67"/>
                    <a:pt x="115" y="58"/>
                  </a:cubicBezTo>
                  <a:cubicBezTo>
                    <a:pt x="115" y="43"/>
                    <a:pt x="109" y="28"/>
                    <a:pt x="98" y="17"/>
                  </a:cubicBezTo>
                  <a:cubicBezTo>
                    <a:pt x="87" y="6"/>
                    <a:pt x="72" y="0"/>
                    <a:pt x="57" y="0"/>
                  </a:cubicBezTo>
                  <a:cubicBezTo>
                    <a:pt x="43" y="0"/>
                    <a:pt x="28" y="6"/>
                    <a:pt x="17" y="17"/>
                  </a:cubicBezTo>
                  <a:cubicBezTo>
                    <a:pt x="5" y="28"/>
                    <a:pt x="0" y="43"/>
                    <a:pt x="0" y="58"/>
                  </a:cubicBezTo>
                  <a:cubicBezTo>
                    <a:pt x="0" y="73"/>
                    <a:pt x="5" y="88"/>
                    <a:pt x="17" y="99"/>
                  </a:cubicBezTo>
                  <a:cubicBezTo>
                    <a:pt x="28" y="110"/>
                    <a:pt x="43" y="116"/>
                    <a:pt x="57" y="116"/>
                  </a:cubicBezTo>
                  <a:cubicBezTo>
                    <a:pt x="57" y="116"/>
                    <a:pt x="57" y="116"/>
                    <a:pt x="57" y="116"/>
                  </a:cubicBezTo>
                  <a:cubicBezTo>
                    <a:pt x="66" y="116"/>
                    <a:pt x="75" y="114"/>
                    <a:pt x="83" y="109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150" y="176"/>
                    <a:pt x="150" y="176"/>
                    <a:pt x="150" y="176"/>
                  </a:cubicBezTo>
                  <a:cubicBezTo>
                    <a:pt x="156" y="182"/>
                    <a:pt x="164" y="180"/>
                    <a:pt x="171" y="173"/>
                  </a:cubicBezTo>
                  <a:cubicBezTo>
                    <a:pt x="173" y="171"/>
                    <a:pt x="173" y="171"/>
                    <a:pt x="173" y="171"/>
                  </a:cubicBezTo>
                  <a:cubicBezTo>
                    <a:pt x="179" y="165"/>
                    <a:pt x="181" y="157"/>
                    <a:pt x="175" y="150"/>
                  </a:cubicBezTo>
                  <a:close/>
                  <a:moveTo>
                    <a:pt x="57" y="99"/>
                  </a:moveTo>
                  <a:cubicBezTo>
                    <a:pt x="47" y="99"/>
                    <a:pt x="36" y="95"/>
                    <a:pt x="28" y="87"/>
                  </a:cubicBezTo>
                  <a:cubicBezTo>
                    <a:pt x="20" y="79"/>
                    <a:pt x="16" y="69"/>
                    <a:pt x="16" y="58"/>
                  </a:cubicBezTo>
                  <a:cubicBezTo>
                    <a:pt x="16" y="47"/>
                    <a:pt x="20" y="37"/>
                    <a:pt x="28" y="29"/>
                  </a:cubicBezTo>
                  <a:cubicBezTo>
                    <a:pt x="36" y="21"/>
                    <a:pt x="47" y="17"/>
                    <a:pt x="57" y="17"/>
                  </a:cubicBezTo>
                  <a:cubicBezTo>
                    <a:pt x="68" y="17"/>
                    <a:pt x="78" y="21"/>
                    <a:pt x="87" y="29"/>
                  </a:cubicBezTo>
                  <a:cubicBezTo>
                    <a:pt x="95" y="37"/>
                    <a:pt x="99" y="47"/>
                    <a:pt x="99" y="58"/>
                  </a:cubicBezTo>
                  <a:cubicBezTo>
                    <a:pt x="99" y="69"/>
                    <a:pt x="95" y="79"/>
                    <a:pt x="87" y="87"/>
                  </a:cubicBezTo>
                  <a:cubicBezTo>
                    <a:pt x="78" y="95"/>
                    <a:pt x="68" y="99"/>
                    <a:pt x="57" y="99"/>
                  </a:cubicBezTo>
                  <a:close/>
                </a:path>
              </a:pathLst>
            </a:custGeom>
            <a:solidFill>
              <a:srgbClr val="EC605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56986DD-BC82-4FDA-A345-40C5FD2F4F55}"/>
              </a:ext>
            </a:extLst>
          </p:cNvPr>
          <p:cNvGrpSpPr/>
          <p:nvPr/>
        </p:nvGrpSpPr>
        <p:grpSpPr>
          <a:xfrm>
            <a:off x="249636" y="3825243"/>
            <a:ext cx="654700" cy="564396"/>
            <a:chOff x="259700" y="3238350"/>
            <a:chExt cx="654700" cy="564396"/>
          </a:xfrm>
        </p:grpSpPr>
        <p:sp>
          <p:nvSpPr>
            <p:cNvPr id="64" name="Hexagon 63">
              <a:extLst>
                <a:ext uri="{FF2B5EF4-FFF2-40B4-BE49-F238E27FC236}">
                  <a16:creationId xmlns:a16="http://schemas.microsoft.com/office/drawing/2014/main" id="{94C2AD56-BFAC-4406-BADE-9BA6394F8FFE}"/>
                </a:ext>
              </a:extLst>
            </p:cNvPr>
            <p:cNvSpPr/>
            <p:nvPr/>
          </p:nvSpPr>
          <p:spPr bwMode="gray">
            <a:xfrm>
              <a:off x="259700" y="3238350"/>
              <a:ext cx="654700" cy="564396"/>
            </a:xfrm>
            <a:prstGeom prst="hexagon">
              <a:avLst/>
            </a:prstGeom>
            <a:solidFill>
              <a:srgbClr val="F3F4F6"/>
            </a:solidFill>
            <a:ln w="9525" cap="flat" cmpd="sng" algn="ctr">
              <a:noFill/>
              <a:prstDash val="solid"/>
            </a:ln>
            <a:effectLst/>
          </p:spPr>
          <p:txBody>
            <a:bodyPr lIns="91440" tIns="91440" rIns="91440" bIns="91440" rtlCol="0" anchor="ctr"/>
            <a:lstStyle/>
            <a:p>
              <a:pPr algn="ctr">
                <a:defRPr/>
              </a:pPr>
              <a:endParaRPr lang="en-US" sz="1000" b="1" kern="0" dirty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83" name="Freeform 63">
              <a:extLst>
                <a:ext uri="{FF2B5EF4-FFF2-40B4-BE49-F238E27FC236}">
                  <a16:creationId xmlns:a16="http://schemas.microsoft.com/office/drawing/2014/main" id="{02EB7EC8-3E0A-4DDF-AA47-CF853EF7779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2967" y="3430490"/>
              <a:ext cx="437790" cy="203329"/>
            </a:xfrm>
            <a:custGeom>
              <a:avLst/>
              <a:gdLst>
                <a:gd name="T0" fmla="*/ 211 w 214"/>
                <a:gd name="T1" fmla="*/ 35 h 99"/>
                <a:gd name="T2" fmla="*/ 112 w 214"/>
                <a:gd name="T3" fmla="*/ 1 h 99"/>
                <a:gd name="T4" fmla="*/ 103 w 214"/>
                <a:gd name="T5" fmla="*/ 1 h 99"/>
                <a:gd name="T6" fmla="*/ 2 w 214"/>
                <a:gd name="T7" fmla="*/ 36 h 99"/>
                <a:gd name="T8" fmla="*/ 2 w 214"/>
                <a:gd name="T9" fmla="*/ 39 h 99"/>
                <a:gd name="T10" fmla="*/ 43 w 214"/>
                <a:gd name="T11" fmla="*/ 53 h 99"/>
                <a:gd name="T12" fmla="*/ 43 w 214"/>
                <a:gd name="T13" fmla="*/ 83 h 99"/>
                <a:gd name="T14" fmla="*/ 76 w 214"/>
                <a:gd name="T15" fmla="*/ 83 h 99"/>
                <a:gd name="T16" fmla="*/ 104 w 214"/>
                <a:gd name="T17" fmla="*/ 99 h 99"/>
                <a:gd name="T18" fmla="*/ 107 w 214"/>
                <a:gd name="T19" fmla="*/ 99 h 99"/>
                <a:gd name="T20" fmla="*/ 135 w 214"/>
                <a:gd name="T21" fmla="*/ 83 h 99"/>
                <a:gd name="T22" fmla="*/ 166 w 214"/>
                <a:gd name="T23" fmla="*/ 82 h 99"/>
                <a:gd name="T24" fmla="*/ 166 w 214"/>
                <a:gd name="T25" fmla="*/ 54 h 99"/>
                <a:gd name="T26" fmla="*/ 183 w 214"/>
                <a:gd name="T27" fmla="*/ 48 h 99"/>
                <a:gd name="T28" fmla="*/ 183 w 214"/>
                <a:gd name="T29" fmla="*/ 55 h 99"/>
                <a:gd name="T30" fmla="*/ 180 w 214"/>
                <a:gd name="T31" fmla="*/ 61 h 99"/>
                <a:gd name="T32" fmla="*/ 182 w 214"/>
                <a:gd name="T33" fmla="*/ 65 h 99"/>
                <a:gd name="T34" fmla="*/ 177 w 214"/>
                <a:gd name="T35" fmla="*/ 94 h 99"/>
                <a:gd name="T36" fmla="*/ 194 w 214"/>
                <a:gd name="T37" fmla="*/ 94 h 99"/>
                <a:gd name="T38" fmla="*/ 189 w 214"/>
                <a:gd name="T39" fmla="*/ 65 h 99"/>
                <a:gd name="T40" fmla="*/ 191 w 214"/>
                <a:gd name="T41" fmla="*/ 61 h 99"/>
                <a:gd name="T42" fmla="*/ 188 w 214"/>
                <a:gd name="T43" fmla="*/ 55 h 99"/>
                <a:gd name="T44" fmla="*/ 188 w 214"/>
                <a:gd name="T45" fmla="*/ 47 h 99"/>
                <a:gd name="T46" fmla="*/ 211 w 214"/>
                <a:gd name="T47" fmla="*/ 38 h 99"/>
                <a:gd name="T48" fmla="*/ 211 w 214"/>
                <a:gd name="T49" fmla="*/ 3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4" h="99">
                  <a:moveTo>
                    <a:pt x="211" y="35"/>
                  </a:moveTo>
                  <a:cubicBezTo>
                    <a:pt x="112" y="1"/>
                    <a:pt x="112" y="1"/>
                    <a:pt x="112" y="1"/>
                  </a:cubicBezTo>
                  <a:cubicBezTo>
                    <a:pt x="109" y="0"/>
                    <a:pt x="105" y="0"/>
                    <a:pt x="103" y="1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7"/>
                    <a:pt x="0" y="38"/>
                    <a:pt x="2" y="39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50" y="80"/>
                    <a:pt x="63" y="79"/>
                    <a:pt x="76" y="83"/>
                  </a:cubicBezTo>
                  <a:cubicBezTo>
                    <a:pt x="89" y="87"/>
                    <a:pt x="100" y="93"/>
                    <a:pt x="104" y="99"/>
                  </a:cubicBezTo>
                  <a:cubicBezTo>
                    <a:pt x="105" y="99"/>
                    <a:pt x="107" y="98"/>
                    <a:pt x="107" y="99"/>
                  </a:cubicBezTo>
                  <a:cubicBezTo>
                    <a:pt x="112" y="93"/>
                    <a:pt x="122" y="87"/>
                    <a:pt x="135" y="83"/>
                  </a:cubicBezTo>
                  <a:cubicBezTo>
                    <a:pt x="147" y="80"/>
                    <a:pt x="158" y="80"/>
                    <a:pt x="166" y="82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83" y="48"/>
                    <a:pt x="183" y="48"/>
                    <a:pt x="183" y="48"/>
                  </a:cubicBezTo>
                  <a:cubicBezTo>
                    <a:pt x="183" y="55"/>
                    <a:pt x="183" y="55"/>
                    <a:pt x="183" y="55"/>
                  </a:cubicBezTo>
                  <a:cubicBezTo>
                    <a:pt x="181" y="56"/>
                    <a:pt x="180" y="58"/>
                    <a:pt x="180" y="61"/>
                  </a:cubicBezTo>
                  <a:cubicBezTo>
                    <a:pt x="180" y="62"/>
                    <a:pt x="180" y="64"/>
                    <a:pt x="182" y="65"/>
                  </a:cubicBezTo>
                  <a:cubicBezTo>
                    <a:pt x="177" y="94"/>
                    <a:pt x="177" y="94"/>
                    <a:pt x="177" y="94"/>
                  </a:cubicBezTo>
                  <a:cubicBezTo>
                    <a:pt x="194" y="94"/>
                    <a:pt x="194" y="94"/>
                    <a:pt x="194" y="94"/>
                  </a:cubicBezTo>
                  <a:cubicBezTo>
                    <a:pt x="189" y="65"/>
                    <a:pt x="189" y="65"/>
                    <a:pt x="189" y="65"/>
                  </a:cubicBezTo>
                  <a:cubicBezTo>
                    <a:pt x="190" y="64"/>
                    <a:pt x="191" y="63"/>
                    <a:pt x="191" y="61"/>
                  </a:cubicBezTo>
                  <a:cubicBezTo>
                    <a:pt x="191" y="58"/>
                    <a:pt x="190" y="56"/>
                    <a:pt x="188" y="55"/>
                  </a:cubicBezTo>
                  <a:cubicBezTo>
                    <a:pt x="188" y="47"/>
                    <a:pt x="188" y="47"/>
                    <a:pt x="188" y="47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14" y="38"/>
                    <a:pt x="214" y="36"/>
                    <a:pt x="211" y="35"/>
                  </a:cubicBezTo>
                  <a:close/>
                </a:path>
              </a:pathLst>
            </a:custGeom>
            <a:solidFill>
              <a:srgbClr val="EC605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A5E11C0-5C10-446C-8507-B496F59CDA62}"/>
              </a:ext>
            </a:extLst>
          </p:cNvPr>
          <p:cNvGrpSpPr/>
          <p:nvPr/>
        </p:nvGrpSpPr>
        <p:grpSpPr>
          <a:xfrm>
            <a:off x="254448" y="3239255"/>
            <a:ext cx="654700" cy="564396"/>
            <a:chOff x="259700" y="4445754"/>
            <a:chExt cx="654700" cy="564396"/>
          </a:xfrm>
        </p:grpSpPr>
        <p:sp>
          <p:nvSpPr>
            <p:cNvPr id="60" name="Hexagon 59">
              <a:extLst>
                <a:ext uri="{FF2B5EF4-FFF2-40B4-BE49-F238E27FC236}">
                  <a16:creationId xmlns:a16="http://schemas.microsoft.com/office/drawing/2014/main" id="{AEEF82C1-1782-4ECB-AB10-0F699EC70A62}"/>
                </a:ext>
              </a:extLst>
            </p:cNvPr>
            <p:cNvSpPr/>
            <p:nvPr/>
          </p:nvSpPr>
          <p:spPr bwMode="gray">
            <a:xfrm>
              <a:off x="259700" y="4445754"/>
              <a:ext cx="654700" cy="564396"/>
            </a:xfrm>
            <a:prstGeom prst="hexagon">
              <a:avLst/>
            </a:prstGeom>
            <a:solidFill>
              <a:srgbClr val="F3F4F6"/>
            </a:solidFill>
            <a:ln w="9525" cap="flat" cmpd="sng" algn="ctr">
              <a:noFill/>
              <a:prstDash val="solid"/>
            </a:ln>
            <a:effectLst/>
          </p:spPr>
          <p:txBody>
            <a:bodyPr lIns="91440" tIns="91440" rIns="91440" bIns="91440" rtlCol="0" anchor="ctr"/>
            <a:lstStyle/>
            <a:p>
              <a:pPr algn="ctr">
                <a:defRPr/>
              </a:pPr>
              <a:endParaRPr lang="en-US" sz="1000" b="1" kern="0" dirty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87" name="Freeform 302">
              <a:extLst>
                <a:ext uri="{FF2B5EF4-FFF2-40B4-BE49-F238E27FC236}">
                  <a16:creationId xmlns:a16="http://schemas.microsoft.com/office/drawing/2014/main" id="{D0918D0B-7202-417F-8B72-456F86E3F2E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98246" y="4549149"/>
              <a:ext cx="385567" cy="325032"/>
            </a:xfrm>
            <a:custGeom>
              <a:avLst/>
              <a:gdLst>
                <a:gd name="T0" fmla="*/ 5863 w 6522"/>
                <a:gd name="T1" fmla="*/ 1280 h 5498"/>
                <a:gd name="T2" fmla="*/ 5871 w 6522"/>
                <a:gd name="T3" fmla="*/ 1300 h 5498"/>
                <a:gd name="T4" fmla="*/ 5875 w 6522"/>
                <a:gd name="T5" fmla="*/ 1970 h 5498"/>
                <a:gd name="T6" fmla="*/ 5857 w 6522"/>
                <a:gd name="T7" fmla="*/ 1980 h 5498"/>
                <a:gd name="T8" fmla="*/ 5837 w 6522"/>
                <a:gd name="T9" fmla="*/ 1974 h 5498"/>
                <a:gd name="T10" fmla="*/ 4474 w 6522"/>
                <a:gd name="T11" fmla="*/ 3088 h 5498"/>
                <a:gd name="T12" fmla="*/ 4480 w 6522"/>
                <a:gd name="T13" fmla="*/ 3223 h 5498"/>
                <a:gd name="T14" fmla="*/ 4399 w 6522"/>
                <a:gd name="T15" fmla="*/ 3373 h 5498"/>
                <a:gd name="T16" fmla="*/ 4248 w 6522"/>
                <a:gd name="T17" fmla="*/ 3454 h 5498"/>
                <a:gd name="T18" fmla="*/ 4084 w 6522"/>
                <a:gd name="T19" fmla="*/ 3440 h 5498"/>
                <a:gd name="T20" fmla="*/ 3962 w 6522"/>
                <a:gd name="T21" fmla="*/ 3351 h 5498"/>
                <a:gd name="T22" fmla="*/ 2976 w 6522"/>
                <a:gd name="T23" fmla="*/ 3256 h 5498"/>
                <a:gd name="T24" fmla="*/ 2836 w 6522"/>
                <a:gd name="T25" fmla="*/ 3326 h 5498"/>
                <a:gd name="T26" fmla="*/ 2665 w 6522"/>
                <a:gd name="T27" fmla="*/ 3308 h 5498"/>
                <a:gd name="T28" fmla="*/ 1640 w 6522"/>
                <a:gd name="T29" fmla="*/ 4101 h 5498"/>
                <a:gd name="T30" fmla="*/ 1534 w 6522"/>
                <a:gd name="T31" fmla="*/ 4230 h 5498"/>
                <a:gd name="T32" fmla="*/ 1367 w 6522"/>
                <a:gd name="T33" fmla="*/ 4281 h 5498"/>
                <a:gd name="T34" fmla="*/ 1203 w 6522"/>
                <a:gd name="T35" fmla="*/ 4230 h 5498"/>
                <a:gd name="T36" fmla="*/ 1094 w 6522"/>
                <a:gd name="T37" fmla="*/ 4099 h 5498"/>
                <a:gd name="T38" fmla="*/ 1078 w 6522"/>
                <a:gd name="T39" fmla="*/ 3925 h 5498"/>
                <a:gd name="T40" fmla="*/ 1158 w 6522"/>
                <a:gd name="T41" fmla="*/ 3775 h 5498"/>
                <a:gd name="T42" fmla="*/ 1308 w 6522"/>
                <a:gd name="T43" fmla="*/ 3694 h 5498"/>
                <a:gd name="T44" fmla="*/ 1470 w 6522"/>
                <a:gd name="T45" fmla="*/ 3708 h 5498"/>
                <a:gd name="T46" fmla="*/ 2485 w 6522"/>
                <a:gd name="T47" fmla="*/ 3053 h 5498"/>
                <a:gd name="T48" fmla="*/ 2507 w 6522"/>
                <a:gd name="T49" fmla="*/ 2918 h 5498"/>
                <a:gd name="T50" fmla="*/ 2616 w 6522"/>
                <a:gd name="T51" fmla="*/ 2788 h 5498"/>
                <a:gd name="T52" fmla="*/ 2780 w 6522"/>
                <a:gd name="T53" fmla="*/ 2738 h 5498"/>
                <a:gd name="T54" fmla="*/ 2929 w 6522"/>
                <a:gd name="T55" fmla="*/ 2778 h 5498"/>
                <a:gd name="T56" fmla="*/ 3033 w 6522"/>
                <a:gd name="T57" fmla="*/ 2881 h 5498"/>
                <a:gd name="T58" fmla="*/ 3964 w 6522"/>
                <a:gd name="T59" fmla="*/ 2972 h 5498"/>
                <a:gd name="T60" fmla="*/ 4086 w 6522"/>
                <a:gd name="T61" fmla="*/ 2884 h 5498"/>
                <a:gd name="T62" fmla="*/ 4227 w 6522"/>
                <a:gd name="T63" fmla="*/ 2871 h 5498"/>
                <a:gd name="T64" fmla="*/ 5329 w 6522"/>
                <a:gd name="T65" fmla="*/ 1555 h 5498"/>
                <a:gd name="T66" fmla="*/ 5177 w 6522"/>
                <a:gd name="T67" fmla="*/ 1424 h 5498"/>
                <a:gd name="T68" fmla="*/ 5178 w 6522"/>
                <a:gd name="T69" fmla="*/ 1405 h 5498"/>
                <a:gd name="T70" fmla="*/ 5194 w 6522"/>
                <a:gd name="T71" fmla="*/ 1393 h 5498"/>
                <a:gd name="T72" fmla="*/ 0 w 6522"/>
                <a:gd name="T73" fmla="*/ 0 h 5498"/>
                <a:gd name="T74" fmla="*/ 629 w 6522"/>
                <a:gd name="T75" fmla="*/ 807 h 5498"/>
                <a:gd name="T76" fmla="*/ 416 w 6522"/>
                <a:gd name="T77" fmla="*/ 2398 h 5498"/>
                <a:gd name="T78" fmla="*/ 416 w 6522"/>
                <a:gd name="T79" fmla="*/ 2695 h 5498"/>
                <a:gd name="T80" fmla="*/ 629 w 6522"/>
                <a:gd name="T81" fmla="*/ 4271 h 5498"/>
                <a:gd name="T82" fmla="*/ 1217 w 6522"/>
                <a:gd name="T83" fmla="*/ 5083 h 5498"/>
                <a:gd name="T84" fmla="*/ 1514 w 6522"/>
                <a:gd name="T85" fmla="*/ 5083 h 5498"/>
                <a:gd name="T86" fmla="*/ 2925 w 6522"/>
                <a:gd name="T87" fmla="*/ 4891 h 5498"/>
                <a:gd name="T88" fmla="*/ 4039 w 6522"/>
                <a:gd name="T89" fmla="*/ 4891 h 5498"/>
                <a:gd name="T90" fmla="*/ 5448 w 6522"/>
                <a:gd name="T91" fmla="*/ 5083 h 5498"/>
                <a:gd name="T92" fmla="*/ 5744 w 6522"/>
                <a:gd name="T93" fmla="*/ 5083 h 5498"/>
                <a:gd name="T94" fmla="*/ 208 w 6522"/>
                <a:gd name="T95" fmla="*/ 5498 h 5498"/>
                <a:gd name="T96" fmla="*/ 77 w 6522"/>
                <a:gd name="T97" fmla="*/ 5452 h 5498"/>
                <a:gd name="T98" fmla="*/ 6 w 6522"/>
                <a:gd name="T99" fmla="*/ 5338 h 5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522" h="5498">
                  <a:moveTo>
                    <a:pt x="5847" y="1274"/>
                  </a:moveTo>
                  <a:lnTo>
                    <a:pt x="5855" y="1274"/>
                  </a:lnTo>
                  <a:lnTo>
                    <a:pt x="5863" y="1280"/>
                  </a:lnTo>
                  <a:lnTo>
                    <a:pt x="5867" y="1286"/>
                  </a:lnTo>
                  <a:lnTo>
                    <a:pt x="5871" y="1292"/>
                  </a:lnTo>
                  <a:lnTo>
                    <a:pt x="5871" y="1300"/>
                  </a:lnTo>
                  <a:lnTo>
                    <a:pt x="5879" y="1957"/>
                  </a:lnTo>
                  <a:lnTo>
                    <a:pt x="5879" y="1965"/>
                  </a:lnTo>
                  <a:lnTo>
                    <a:pt x="5875" y="1970"/>
                  </a:lnTo>
                  <a:lnTo>
                    <a:pt x="5869" y="1974"/>
                  </a:lnTo>
                  <a:lnTo>
                    <a:pt x="5863" y="1978"/>
                  </a:lnTo>
                  <a:lnTo>
                    <a:pt x="5857" y="1980"/>
                  </a:lnTo>
                  <a:lnTo>
                    <a:pt x="5851" y="1980"/>
                  </a:lnTo>
                  <a:lnTo>
                    <a:pt x="5843" y="1978"/>
                  </a:lnTo>
                  <a:lnTo>
                    <a:pt x="5837" y="1974"/>
                  </a:lnTo>
                  <a:lnTo>
                    <a:pt x="5693" y="1856"/>
                  </a:lnTo>
                  <a:lnTo>
                    <a:pt x="5626" y="1800"/>
                  </a:lnTo>
                  <a:lnTo>
                    <a:pt x="4474" y="3088"/>
                  </a:lnTo>
                  <a:lnTo>
                    <a:pt x="4482" y="3126"/>
                  </a:lnTo>
                  <a:lnTo>
                    <a:pt x="4486" y="3163"/>
                  </a:lnTo>
                  <a:lnTo>
                    <a:pt x="4480" y="3223"/>
                  </a:lnTo>
                  <a:lnTo>
                    <a:pt x="4462" y="3278"/>
                  </a:lnTo>
                  <a:lnTo>
                    <a:pt x="4434" y="3330"/>
                  </a:lnTo>
                  <a:lnTo>
                    <a:pt x="4399" y="3373"/>
                  </a:lnTo>
                  <a:lnTo>
                    <a:pt x="4355" y="3409"/>
                  </a:lnTo>
                  <a:lnTo>
                    <a:pt x="4304" y="3436"/>
                  </a:lnTo>
                  <a:lnTo>
                    <a:pt x="4248" y="3454"/>
                  </a:lnTo>
                  <a:lnTo>
                    <a:pt x="4189" y="3460"/>
                  </a:lnTo>
                  <a:lnTo>
                    <a:pt x="4136" y="3454"/>
                  </a:lnTo>
                  <a:lnTo>
                    <a:pt x="4084" y="3440"/>
                  </a:lnTo>
                  <a:lnTo>
                    <a:pt x="4039" y="3419"/>
                  </a:lnTo>
                  <a:lnTo>
                    <a:pt x="3997" y="3389"/>
                  </a:lnTo>
                  <a:lnTo>
                    <a:pt x="3962" y="3351"/>
                  </a:lnTo>
                  <a:lnTo>
                    <a:pt x="3932" y="3310"/>
                  </a:lnTo>
                  <a:lnTo>
                    <a:pt x="3012" y="3219"/>
                  </a:lnTo>
                  <a:lnTo>
                    <a:pt x="2976" y="3256"/>
                  </a:lnTo>
                  <a:lnTo>
                    <a:pt x="2935" y="3288"/>
                  </a:lnTo>
                  <a:lnTo>
                    <a:pt x="2887" y="3310"/>
                  </a:lnTo>
                  <a:lnTo>
                    <a:pt x="2836" y="3326"/>
                  </a:lnTo>
                  <a:lnTo>
                    <a:pt x="2780" y="3332"/>
                  </a:lnTo>
                  <a:lnTo>
                    <a:pt x="2721" y="3324"/>
                  </a:lnTo>
                  <a:lnTo>
                    <a:pt x="2665" y="3308"/>
                  </a:lnTo>
                  <a:lnTo>
                    <a:pt x="1664" y="3986"/>
                  </a:lnTo>
                  <a:lnTo>
                    <a:pt x="1658" y="4046"/>
                  </a:lnTo>
                  <a:lnTo>
                    <a:pt x="1640" y="4101"/>
                  </a:lnTo>
                  <a:lnTo>
                    <a:pt x="1613" y="4151"/>
                  </a:lnTo>
                  <a:lnTo>
                    <a:pt x="1577" y="4194"/>
                  </a:lnTo>
                  <a:lnTo>
                    <a:pt x="1534" y="4230"/>
                  </a:lnTo>
                  <a:lnTo>
                    <a:pt x="1484" y="4258"/>
                  </a:lnTo>
                  <a:lnTo>
                    <a:pt x="1427" y="4275"/>
                  </a:lnTo>
                  <a:lnTo>
                    <a:pt x="1367" y="4281"/>
                  </a:lnTo>
                  <a:lnTo>
                    <a:pt x="1308" y="4275"/>
                  </a:lnTo>
                  <a:lnTo>
                    <a:pt x="1253" y="4258"/>
                  </a:lnTo>
                  <a:lnTo>
                    <a:pt x="1203" y="4230"/>
                  </a:lnTo>
                  <a:lnTo>
                    <a:pt x="1158" y="4194"/>
                  </a:lnTo>
                  <a:lnTo>
                    <a:pt x="1122" y="4151"/>
                  </a:lnTo>
                  <a:lnTo>
                    <a:pt x="1094" y="4099"/>
                  </a:lnTo>
                  <a:lnTo>
                    <a:pt x="1078" y="4044"/>
                  </a:lnTo>
                  <a:lnTo>
                    <a:pt x="1071" y="3984"/>
                  </a:lnTo>
                  <a:lnTo>
                    <a:pt x="1078" y="3925"/>
                  </a:lnTo>
                  <a:lnTo>
                    <a:pt x="1094" y="3870"/>
                  </a:lnTo>
                  <a:lnTo>
                    <a:pt x="1122" y="3818"/>
                  </a:lnTo>
                  <a:lnTo>
                    <a:pt x="1158" y="3775"/>
                  </a:lnTo>
                  <a:lnTo>
                    <a:pt x="1203" y="3739"/>
                  </a:lnTo>
                  <a:lnTo>
                    <a:pt x="1253" y="3711"/>
                  </a:lnTo>
                  <a:lnTo>
                    <a:pt x="1308" y="3694"/>
                  </a:lnTo>
                  <a:lnTo>
                    <a:pt x="1367" y="3688"/>
                  </a:lnTo>
                  <a:lnTo>
                    <a:pt x="1421" y="3694"/>
                  </a:lnTo>
                  <a:lnTo>
                    <a:pt x="1470" y="3708"/>
                  </a:lnTo>
                  <a:lnTo>
                    <a:pt x="1516" y="3729"/>
                  </a:lnTo>
                  <a:lnTo>
                    <a:pt x="2487" y="3070"/>
                  </a:lnTo>
                  <a:lnTo>
                    <a:pt x="2485" y="3053"/>
                  </a:lnTo>
                  <a:lnTo>
                    <a:pt x="2485" y="3035"/>
                  </a:lnTo>
                  <a:lnTo>
                    <a:pt x="2491" y="2974"/>
                  </a:lnTo>
                  <a:lnTo>
                    <a:pt x="2507" y="2918"/>
                  </a:lnTo>
                  <a:lnTo>
                    <a:pt x="2535" y="2869"/>
                  </a:lnTo>
                  <a:lnTo>
                    <a:pt x="2570" y="2825"/>
                  </a:lnTo>
                  <a:lnTo>
                    <a:pt x="2616" y="2788"/>
                  </a:lnTo>
                  <a:lnTo>
                    <a:pt x="2665" y="2762"/>
                  </a:lnTo>
                  <a:lnTo>
                    <a:pt x="2721" y="2744"/>
                  </a:lnTo>
                  <a:lnTo>
                    <a:pt x="2780" y="2738"/>
                  </a:lnTo>
                  <a:lnTo>
                    <a:pt x="2834" y="2742"/>
                  </a:lnTo>
                  <a:lnTo>
                    <a:pt x="2883" y="2756"/>
                  </a:lnTo>
                  <a:lnTo>
                    <a:pt x="2929" y="2778"/>
                  </a:lnTo>
                  <a:lnTo>
                    <a:pt x="2968" y="2805"/>
                  </a:lnTo>
                  <a:lnTo>
                    <a:pt x="3004" y="2839"/>
                  </a:lnTo>
                  <a:lnTo>
                    <a:pt x="3033" y="2881"/>
                  </a:lnTo>
                  <a:lnTo>
                    <a:pt x="3055" y="2924"/>
                  </a:lnTo>
                  <a:lnTo>
                    <a:pt x="3934" y="3011"/>
                  </a:lnTo>
                  <a:lnTo>
                    <a:pt x="3964" y="2972"/>
                  </a:lnTo>
                  <a:lnTo>
                    <a:pt x="3999" y="2936"/>
                  </a:lnTo>
                  <a:lnTo>
                    <a:pt x="4041" y="2906"/>
                  </a:lnTo>
                  <a:lnTo>
                    <a:pt x="4086" y="2884"/>
                  </a:lnTo>
                  <a:lnTo>
                    <a:pt x="4136" y="2871"/>
                  </a:lnTo>
                  <a:lnTo>
                    <a:pt x="4189" y="2867"/>
                  </a:lnTo>
                  <a:lnTo>
                    <a:pt x="4227" y="2871"/>
                  </a:lnTo>
                  <a:lnTo>
                    <a:pt x="4264" y="2879"/>
                  </a:lnTo>
                  <a:lnTo>
                    <a:pt x="5398" y="1612"/>
                  </a:lnTo>
                  <a:lnTo>
                    <a:pt x="5329" y="1555"/>
                  </a:lnTo>
                  <a:lnTo>
                    <a:pt x="5184" y="1436"/>
                  </a:lnTo>
                  <a:lnTo>
                    <a:pt x="5180" y="1430"/>
                  </a:lnTo>
                  <a:lnTo>
                    <a:pt x="5177" y="1424"/>
                  </a:lnTo>
                  <a:lnTo>
                    <a:pt x="5175" y="1418"/>
                  </a:lnTo>
                  <a:lnTo>
                    <a:pt x="5175" y="1411"/>
                  </a:lnTo>
                  <a:lnTo>
                    <a:pt x="5178" y="1405"/>
                  </a:lnTo>
                  <a:lnTo>
                    <a:pt x="5182" y="1399"/>
                  </a:lnTo>
                  <a:lnTo>
                    <a:pt x="5186" y="1395"/>
                  </a:lnTo>
                  <a:lnTo>
                    <a:pt x="5194" y="1393"/>
                  </a:lnTo>
                  <a:lnTo>
                    <a:pt x="5839" y="1274"/>
                  </a:lnTo>
                  <a:lnTo>
                    <a:pt x="5847" y="1274"/>
                  </a:lnTo>
                  <a:close/>
                  <a:moveTo>
                    <a:pt x="0" y="0"/>
                  </a:moveTo>
                  <a:lnTo>
                    <a:pt x="416" y="0"/>
                  </a:lnTo>
                  <a:lnTo>
                    <a:pt x="416" y="807"/>
                  </a:lnTo>
                  <a:lnTo>
                    <a:pt x="629" y="807"/>
                  </a:lnTo>
                  <a:lnTo>
                    <a:pt x="629" y="1104"/>
                  </a:lnTo>
                  <a:lnTo>
                    <a:pt x="416" y="1104"/>
                  </a:lnTo>
                  <a:lnTo>
                    <a:pt x="416" y="2398"/>
                  </a:lnTo>
                  <a:lnTo>
                    <a:pt x="629" y="2398"/>
                  </a:lnTo>
                  <a:lnTo>
                    <a:pt x="629" y="2695"/>
                  </a:lnTo>
                  <a:lnTo>
                    <a:pt x="416" y="2695"/>
                  </a:lnTo>
                  <a:lnTo>
                    <a:pt x="416" y="3975"/>
                  </a:lnTo>
                  <a:lnTo>
                    <a:pt x="629" y="3975"/>
                  </a:lnTo>
                  <a:lnTo>
                    <a:pt x="629" y="4271"/>
                  </a:lnTo>
                  <a:lnTo>
                    <a:pt x="416" y="4271"/>
                  </a:lnTo>
                  <a:lnTo>
                    <a:pt x="416" y="5083"/>
                  </a:lnTo>
                  <a:lnTo>
                    <a:pt x="1217" y="5083"/>
                  </a:lnTo>
                  <a:lnTo>
                    <a:pt x="1217" y="4891"/>
                  </a:lnTo>
                  <a:lnTo>
                    <a:pt x="1514" y="4891"/>
                  </a:lnTo>
                  <a:lnTo>
                    <a:pt x="1514" y="5083"/>
                  </a:lnTo>
                  <a:lnTo>
                    <a:pt x="2628" y="5083"/>
                  </a:lnTo>
                  <a:lnTo>
                    <a:pt x="2628" y="4891"/>
                  </a:lnTo>
                  <a:lnTo>
                    <a:pt x="2925" y="4891"/>
                  </a:lnTo>
                  <a:lnTo>
                    <a:pt x="2925" y="5083"/>
                  </a:lnTo>
                  <a:lnTo>
                    <a:pt x="4039" y="5083"/>
                  </a:lnTo>
                  <a:lnTo>
                    <a:pt x="4039" y="4891"/>
                  </a:lnTo>
                  <a:lnTo>
                    <a:pt x="4334" y="4891"/>
                  </a:lnTo>
                  <a:lnTo>
                    <a:pt x="4334" y="5083"/>
                  </a:lnTo>
                  <a:lnTo>
                    <a:pt x="5448" y="5083"/>
                  </a:lnTo>
                  <a:lnTo>
                    <a:pt x="5448" y="4891"/>
                  </a:lnTo>
                  <a:lnTo>
                    <a:pt x="5744" y="4891"/>
                  </a:lnTo>
                  <a:lnTo>
                    <a:pt x="5744" y="5083"/>
                  </a:lnTo>
                  <a:lnTo>
                    <a:pt x="6522" y="5083"/>
                  </a:lnTo>
                  <a:lnTo>
                    <a:pt x="6522" y="5498"/>
                  </a:lnTo>
                  <a:lnTo>
                    <a:pt x="208" y="5498"/>
                  </a:lnTo>
                  <a:lnTo>
                    <a:pt x="160" y="5492"/>
                  </a:lnTo>
                  <a:lnTo>
                    <a:pt x="117" y="5478"/>
                  </a:lnTo>
                  <a:lnTo>
                    <a:pt x="77" y="5452"/>
                  </a:lnTo>
                  <a:lnTo>
                    <a:pt x="46" y="5421"/>
                  </a:lnTo>
                  <a:lnTo>
                    <a:pt x="22" y="5381"/>
                  </a:lnTo>
                  <a:lnTo>
                    <a:pt x="6" y="5338"/>
                  </a:lnTo>
                  <a:lnTo>
                    <a:pt x="0" y="5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605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8F0A22F-0F92-40F6-B149-9AD9F9C92AA3}"/>
              </a:ext>
            </a:extLst>
          </p:cNvPr>
          <p:cNvGrpSpPr/>
          <p:nvPr/>
        </p:nvGrpSpPr>
        <p:grpSpPr>
          <a:xfrm>
            <a:off x="256185" y="2044180"/>
            <a:ext cx="654700" cy="564396"/>
            <a:chOff x="253984" y="2044836"/>
            <a:chExt cx="654700" cy="564396"/>
          </a:xfrm>
        </p:grpSpPr>
        <p:sp>
          <p:nvSpPr>
            <p:cNvPr id="62" name="Hexagon 61">
              <a:extLst>
                <a:ext uri="{FF2B5EF4-FFF2-40B4-BE49-F238E27FC236}">
                  <a16:creationId xmlns:a16="http://schemas.microsoft.com/office/drawing/2014/main" id="{CD475E4E-A785-4B48-B98E-1338DCE2176F}"/>
                </a:ext>
              </a:extLst>
            </p:cNvPr>
            <p:cNvSpPr/>
            <p:nvPr/>
          </p:nvSpPr>
          <p:spPr bwMode="gray">
            <a:xfrm>
              <a:off x="253984" y="2044836"/>
              <a:ext cx="654700" cy="564396"/>
            </a:xfrm>
            <a:prstGeom prst="hexagon">
              <a:avLst/>
            </a:prstGeom>
            <a:solidFill>
              <a:srgbClr val="F3F4F6"/>
            </a:solidFill>
            <a:ln w="9525" cap="flat" cmpd="sng" algn="ctr">
              <a:noFill/>
              <a:prstDash val="solid"/>
            </a:ln>
            <a:effectLst/>
          </p:spPr>
          <p:txBody>
            <a:bodyPr lIns="91440" tIns="91440" rIns="91440" bIns="91440" rtlCol="0" anchor="ctr"/>
            <a:lstStyle/>
            <a:p>
              <a:pPr algn="ctr">
                <a:defRPr/>
              </a:pPr>
              <a:endParaRPr lang="en-US" sz="1000" b="1" kern="0" dirty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C3F77BF2-D253-4E99-BB3E-B9C34E617A6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00143" y="2151334"/>
              <a:ext cx="362383" cy="333704"/>
            </a:xfrm>
            <a:custGeom>
              <a:avLst/>
              <a:gdLst>
                <a:gd name="T0" fmla="*/ 630 w 676"/>
                <a:gd name="T1" fmla="*/ 155 h 627"/>
                <a:gd name="T2" fmla="*/ 520 w 676"/>
                <a:gd name="T3" fmla="*/ 160 h 627"/>
                <a:gd name="T4" fmla="*/ 378 w 676"/>
                <a:gd name="T5" fmla="*/ 135 h 627"/>
                <a:gd name="T6" fmla="*/ 299 w 676"/>
                <a:gd name="T7" fmla="*/ 128 h 627"/>
                <a:gd name="T8" fmla="*/ 153 w 676"/>
                <a:gd name="T9" fmla="*/ 171 h 627"/>
                <a:gd name="T10" fmla="*/ 45 w 676"/>
                <a:gd name="T11" fmla="*/ 166 h 627"/>
                <a:gd name="T12" fmla="*/ 0 w 676"/>
                <a:gd name="T13" fmla="*/ 349 h 627"/>
                <a:gd name="T14" fmla="*/ 30 w 676"/>
                <a:gd name="T15" fmla="*/ 349 h 627"/>
                <a:gd name="T16" fmla="*/ 50 w 676"/>
                <a:gd name="T17" fmla="*/ 211 h 627"/>
                <a:gd name="T18" fmla="*/ 81 w 676"/>
                <a:gd name="T19" fmla="*/ 581 h 627"/>
                <a:gd name="T20" fmla="*/ 131 w 676"/>
                <a:gd name="T21" fmla="*/ 541 h 627"/>
                <a:gd name="T22" fmla="*/ 150 w 676"/>
                <a:gd name="T23" fmla="*/ 211 h 627"/>
                <a:gd name="T24" fmla="*/ 165 w 676"/>
                <a:gd name="T25" fmla="*/ 370 h 627"/>
                <a:gd name="T26" fmla="*/ 179 w 676"/>
                <a:gd name="T27" fmla="*/ 187 h 627"/>
                <a:gd name="T28" fmla="*/ 198 w 676"/>
                <a:gd name="T29" fmla="*/ 579 h 627"/>
                <a:gd name="T30" fmla="*/ 271 w 676"/>
                <a:gd name="T31" fmla="*/ 627 h 627"/>
                <a:gd name="T32" fmla="*/ 304 w 676"/>
                <a:gd name="T33" fmla="*/ 187 h 627"/>
                <a:gd name="T34" fmla="*/ 323 w 676"/>
                <a:gd name="T35" fmla="*/ 347 h 627"/>
                <a:gd name="T36" fmla="*/ 350 w 676"/>
                <a:gd name="T37" fmla="*/ 348 h 627"/>
                <a:gd name="T38" fmla="*/ 369 w 676"/>
                <a:gd name="T39" fmla="*/ 196 h 627"/>
                <a:gd name="T40" fmla="*/ 408 w 676"/>
                <a:gd name="T41" fmla="*/ 623 h 627"/>
                <a:gd name="T42" fmla="*/ 479 w 676"/>
                <a:gd name="T43" fmla="*/ 568 h 627"/>
                <a:gd name="T44" fmla="*/ 498 w 676"/>
                <a:gd name="T45" fmla="*/ 196 h 627"/>
                <a:gd name="T46" fmla="*/ 511 w 676"/>
                <a:gd name="T47" fmla="*/ 370 h 627"/>
                <a:gd name="T48" fmla="*/ 528 w 676"/>
                <a:gd name="T49" fmla="*/ 211 h 627"/>
                <a:gd name="T50" fmla="*/ 546 w 676"/>
                <a:gd name="T51" fmla="*/ 529 h 627"/>
                <a:gd name="T52" fmla="*/ 604 w 676"/>
                <a:gd name="T53" fmla="*/ 570 h 627"/>
                <a:gd name="T54" fmla="*/ 628 w 676"/>
                <a:gd name="T55" fmla="*/ 211 h 627"/>
                <a:gd name="T56" fmla="*/ 647 w 676"/>
                <a:gd name="T57" fmla="*/ 352 h 627"/>
                <a:gd name="T58" fmla="*/ 676 w 676"/>
                <a:gd name="T59" fmla="*/ 353 h 627"/>
                <a:gd name="T60" fmla="*/ 630 w 676"/>
                <a:gd name="T61" fmla="*/ 155 h 627"/>
                <a:gd name="T62" fmla="*/ 584 w 676"/>
                <a:gd name="T63" fmla="*/ 135 h 627"/>
                <a:gd name="T64" fmla="*/ 584 w 676"/>
                <a:gd name="T65" fmla="*/ 52 h 627"/>
                <a:gd name="T66" fmla="*/ 584 w 676"/>
                <a:gd name="T67" fmla="*/ 135 h 627"/>
                <a:gd name="T68" fmla="*/ 88 w 676"/>
                <a:gd name="T69" fmla="*/ 147 h 627"/>
                <a:gd name="T70" fmla="*/ 88 w 676"/>
                <a:gd name="T71" fmla="*/ 64 h 627"/>
                <a:gd name="T72" fmla="*/ 88 w 676"/>
                <a:gd name="T73" fmla="*/ 147 h 627"/>
                <a:gd name="T74" fmla="*/ 423 w 676"/>
                <a:gd name="T75" fmla="*/ 115 h 627"/>
                <a:gd name="T76" fmla="*/ 423 w 676"/>
                <a:gd name="T77" fmla="*/ 15 h 627"/>
                <a:gd name="T78" fmla="*/ 423 w 676"/>
                <a:gd name="T79" fmla="*/ 115 h 627"/>
                <a:gd name="T80" fmla="*/ 250 w 676"/>
                <a:gd name="T81" fmla="*/ 100 h 627"/>
                <a:gd name="T82" fmla="*/ 250 w 676"/>
                <a:gd name="T83" fmla="*/ 0 h 627"/>
                <a:gd name="T84" fmla="*/ 250 w 676"/>
                <a:gd name="T85" fmla="*/ 10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76" h="627">
                  <a:moveTo>
                    <a:pt x="630" y="155"/>
                  </a:moveTo>
                  <a:lnTo>
                    <a:pt x="630" y="155"/>
                  </a:lnTo>
                  <a:lnTo>
                    <a:pt x="538" y="155"/>
                  </a:lnTo>
                  <a:cubicBezTo>
                    <a:pt x="532" y="155"/>
                    <a:pt x="525" y="157"/>
                    <a:pt x="520" y="160"/>
                  </a:cubicBezTo>
                  <a:cubicBezTo>
                    <a:pt x="510" y="141"/>
                    <a:pt x="492" y="135"/>
                    <a:pt x="472" y="135"/>
                  </a:cubicBezTo>
                  <a:lnTo>
                    <a:pt x="378" y="135"/>
                  </a:lnTo>
                  <a:cubicBezTo>
                    <a:pt x="362" y="135"/>
                    <a:pt x="348" y="135"/>
                    <a:pt x="338" y="148"/>
                  </a:cubicBezTo>
                  <a:cubicBezTo>
                    <a:pt x="328" y="135"/>
                    <a:pt x="314" y="128"/>
                    <a:pt x="299" y="128"/>
                  </a:cubicBezTo>
                  <a:lnTo>
                    <a:pt x="204" y="128"/>
                  </a:lnTo>
                  <a:cubicBezTo>
                    <a:pt x="180" y="128"/>
                    <a:pt x="160" y="146"/>
                    <a:pt x="153" y="171"/>
                  </a:cubicBezTo>
                  <a:cubicBezTo>
                    <a:pt x="147" y="168"/>
                    <a:pt x="130" y="166"/>
                    <a:pt x="124" y="166"/>
                  </a:cubicBezTo>
                  <a:lnTo>
                    <a:pt x="45" y="166"/>
                  </a:lnTo>
                  <a:cubicBezTo>
                    <a:pt x="20" y="166"/>
                    <a:pt x="0" y="190"/>
                    <a:pt x="0" y="220"/>
                  </a:cubicBezTo>
                  <a:lnTo>
                    <a:pt x="0" y="349"/>
                  </a:lnTo>
                  <a:cubicBezTo>
                    <a:pt x="0" y="359"/>
                    <a:pt x="2" y="369"/>
                    <a:pt x="15" y="369"/>
                  </a:cubicBezTo>
                  <a:cubicBezTo>
                    <a:pt x="28" y="369"/>
                    <a:pt x="30" y="359"/>
                    <a:pt x="30" y="349"/>
                  </a:cubicBezTo>
                  <a:cubicBezTo>
                    <a:pt x="30" y="337"/>
                    <a:pt x="31" y="211"/>
                    <a:pt x="31" y="211"/>
                  </a:cubicBezTo>
                  <a:lnTo>
                    <a:pt x="50" y="211"/>
                  </a:lnTo>
                  <a:cubicBezTo>
                    <a:pt x="50" y="211"/>
                    <a:pt x="49" y="530"/>
                    <a:pt x="49" y="546"/>
                  </a:cubicBezTo>
                  <a:cubicBezTo>
                    <a:pt x="50" y="580"/>
                    <a:pt x="69" y="581"/>
                    <a:pt x="81" y="581"/>
                  </a:cubicBezTo>
                  <a:lnTo>
                    <a:pt x="101" y="581"/>
                  </a:lnTo>
                  <a:cubicBezTo>
                    <a:pt x="112" y="581"/>
                    <a:pt x="129" y="580"/>
                    <a:pt x="131" y="541"/>
                  </a:cubicBezTo>
                  <a:cubicBezTo>
                    <a:pt x="131" y="524"/>
                    <a:pt x="131" y="211"/>
                    <a:pt x="131" y="211"/>
                  </a:cubicBezTo>
                  <a:lnTo>
                    <a:pt x="150" y="211"/>
                  </a:lnTo>
                  <a:lnTo>
                    <a:pt x="150" y="353"/>
                  </a:lnTo>
                  <a:cubicBezTo>
                    <a:pt x="150" y="367"/>
                    <a:pt x="155" y="370"/>
                    <a:pt x="165" y="370"/>
                  </a:cubicBezTo>
                  <a:cubicBezTo>
                    <a:pt x="175" y="370"/>
                    <a:pt x="180" y="363"/>
                    <a:pt x="180" y="351"/>
                  </a:cubicBezTo>
                  <a:cubicBezTo>
                    <a:pt x="180" y="344"/>
                    <a:pt x="179" y="187"/>
                    <a:pt x="179" y="187"/>
                  </a:cubicBezTo>
                  <a:lnTo>
                    <a:pt x="198" y="187"/>
                  </a:lnTo>
                  <a:cubicBezTo>
                    <a:pt x="198" y="187"/>
                    <a:pt x="198" y="555"/>
                    <a:pt x="198" y="579"/>
                  </a:cubicBezTo>
                  <a:cubicBezTo>
                    <a:pt x="199" y="620"/>
                    <a:pt x="221" y="627"/>
                    <a:pt x="235" y="627"/>
                  </a:cubicBezTo>
                  <a:lnTo>
                    <a:pt x="271" y="627"/>
                  </a:lnTo>
                  <a:cubicBezTo>
                    <a:pt x="285" y="627"/>
                    <a:pt x="303" y="620"/>
                    <a:pt x="305" y="573"/>
                  </a:cubicBezTo>
                  <a:cubicBezTo>
                    <a:pt x="306" y="554"/>
                    <a:pt x="304" y="187"/>
                    <a:pt x="304" y="187"/>
                  </a:cubicBezTo>
                  <a:lnTo>
                    <a:pt x="323" y="187"/>
                  </a:lnTo>
                  <a:lnTo>
                    <a:pt x="323" y="347"/>
                  </a:lnTo>
                  <a:cubicBezTo>
                    <a:pt x="323" y="363"/>
                    <a:pt x="325" y="369"/>
                    <a:pt x="338" y="369"/>
                  </a:cubicBezTo>
                  <a:cubicBezTo>
                    <a:pt x="348" y="369"/>
                    <a:pt x="350" y="362"/>
                    <a:pt x="350" y="348"/>
                  </a:cubicBezTo>
                  <a:cubicBezTo>
                    <a:pt x="350" y="338"/>
                    <a:pt x="351" y="196"/>
                    <a:pt x="351" y="196"/>
                  </a:cubicBezTo>
                  <a:lnTo>
                    <a:pt x="369" y="196"/>
                  </a:lnTo>
                  <a:cubicBezTo>
                    <a:pt x="369" y="196"/>
                    <a:pt x="370" y="551"/>
                    <a:pt x="370" y="575"/>
                  </a:cubicBezTo>
                  <a:cubicBezTo>
                    <a:pt x="371" y="615"/>
                    <a:pt x="395" y="623"/>
                    <a:pt x="408" y="623"/>
                  </a:cubicBezTo>
                  <a:lnTo>
                    <a:pt x="445" y="623"/>
                  </a:lnTo>
                  <a:cubicBezTo>
                    <a:pt x="458" y="623"/>
                    <a:pt x="477" y="615"/>
                    <a:pt x="479" y="568"/>
                  </a:cubicBezTo>
                  <a:cubicBezTo>
                    <a:pt x="480" y="546"/>
                    <a:pt x="479" y="196"/>
                    <a:pt x="479" y="196"/>
                  </a:cubicBezTo>
                  <a:lnTo>
                    <a:pt x="498" y="196"/>
                  </a:lnTo>
                  <a:cubicBezTo>
                    <a:pt x="498" y="196"/>
                    <a:pt x="498" y="333"/>
                    <a:pt x="498" y="348"/>
                  </a:cubicBezTo>
                  <a:cubicBezTo>
                    <a:pt x="498" y="360"/>
                    <a:pt x="501" y="370"/>
                    <a:pt x="511" y="370"/>
                  </a:cubicBezTo>
                  <a:cubicBezTo>
                    <a:pt x="523" y="370"/>
                    <a:pt x="526" y="365"/>
                    <a:pt x="527" y="354"/>
                  </a:cubicBezTo>
                  <a:cubicBezTo>
                    <a:pt x="527" y="372"/>
                    <a:pt x="528" y="211"/>
                    <a:pt x="528" y="211"/>
                  </a:cubicBezTo>
                  <a:lnTo>
                    <a:pt x="546" y="211"/>
                  </a:lnTo>
                  <a:cubicBezTo>
                    <a:pt x="546" y="211"/>
                    <a:pt x="546" y="524"/>
                    <a:pt x="546" y="529"/>
                  </a:cubicBezTo>
                  <a:cubicBezTo>
                    <a:pt x="547" y="563"/>
                    <a:pt x="558" y="570"/>
                    <a:pt x="569" y="570"/>
                  </a:cubicBezTo>
                  <a:lnTo>
                    <a:pt x="604" y="570"/>
                  </a:lnTo>
                  <a:cubicBezTo>
                    <a:pt x="615" y="570"/>
                    <a:pt x="627" y="563"/>
                    <a:pt x="628" y="524"/>
                  </a:cubicBezTo>
                  <a:cubicBezTo>
                    <a:pt x="629" y="504"/>
                    <a:pt x="628" y="211"/>
                    <a:pt x="628" y="211"/>
                  </a:cubicBezTo>
                  <a:lnTo>
                    <a:pt x="647" y="211"/>
                  </a:lnTo>
                  <a:lnTo>
                    <a:pt x="647" y="352"/>
                  </a:lnTo>
                  <a:cubicBezTo>
                    <a:pt x="647" y="362"/>
                    <a:pt x="653" y="369"/>
                    <a:pt x="662" y="369"/>
                  </a:cubicBezTo>
                  <a:cubicBezTo>
                    <a:pt x="671" y="369"/>
                    <a:pt x="676" y="363"/>
                    <a:pt x="676" y="353"/>
                  </a:cubicBezTo>
                  <a:lnTo>
                    <a:pt x="676" y="215"/>
                  </a:lnTo>
                  <a:cubicBezTo>
                    <a:pt x="676" y="186"/>
                    <a:pt x="655" y="155"/>
                    <a:pt x="630" y="155"/>
                  </a:cubicBezTo>
                  <a:close/>
                  <a:moveTo>
                    <a:pt x="584" y="135"/>
                  </a:moveTo>
                  <a:lnTo>
                    <a:pt x="584" y="135"/>
                  </a:lnTo>
                  <a:cubicBezTo>
                    <a:pt x="607" y="135"/>
                    <a:pt x="626" y="116"/>
                    <a:pt x="626" y="93"/>
                  </a:cubicBezTo>
                  <a:cubicBezTo>
                    <a:pt x="626" y="70"/>
                    <a:pt x="607" y="52"/>
                    <a:pt x="584" y="52"/>
                  </a:cubicBezTo>
                  <a:cubicBezTo>
                    <a:pt x="562" y="52"/>
                    <a:pt x="543" y="70"/>
                    <a:pt x="543" y="93"/>
                  </a:cubicBezTo>
                  <a:cubicBezTo>
                    <a:pt x="543" y="116"/>
                    <a:pt x="562" y="135"/>
                    <a:pt x="584" y="135"/>
                  </a:cubicBezTo>
                  <a:close/>
                  <a:moveTo>
                    <a:pt x="88" y="147"/>
                  </a:moveTo>
                  <a:lnTo>
                    <a:pt x="88" y="147"/>
                  </a:lnTo>
                  <a:cubicBezTo>
                    <a:pt x="111" y="147"/>
                    <a:pt x="130" y="128"/>
                    <a:pt x="130" y="105"/>
                  </a:cubicBezTo>
                  <a:cubicBezTo>
                    <a:pt x="130" y="82"/>
                    <a:pt x="111" y="64"/>
                    <a:pt x="88" y="64"/>
                  </a:cubicBezTo>
                  <a:cubicBezTo>
                    <a:pt x="65" y="64"/>
                    <a:pt x="47" y="82"/>
                    <a:pt x="47" y="105"/>
                  </a:cubicBezTo>
                  <a:cubicBezTo>
                    <a:pt x="47" y="128"/>
                    <a:pt x="65" y="147"/>
                    <a:pt x="88" y="147"/>
                  </a:cubicBezTo>
                  <a:close/>
                  <a:moveTo>
                    <a:pt x="423" y="115"/>
                  </a:moveTo>
                  <a:lnTo>
                    <a:pt x="423" y="115"/>
                  </a:lnTo>
                  <a:cubicBezTo>
                    <a:pt x="451" y="115"/>
                    <a:pt x="473" y="93"/>
                    <a:pt x="473" y="65"/>
                  </a:cubicBezTo>
                  <a:cubicBezTo>
                    <a:pt x="473" y="37"/>
                    <a:pt x="451" y="15"/>
                    <a:pt x="423" y="15"/>
                  </a:cubicBezTo>
                  <a:cubicBezTo>
                    <a:pt x="396" y="15"/>
                    <a:pt x="373" y="37"/>
                    <a:pt x="373" y="65"/>
                  </a:cubicBezTo>
                  <a:cubicBezTo>
                    <a:pt x="373" y="93"/>
                    <a:pt x="396" y="115"/>
                    <a:pt x="423" y="115"/>
                  </a:cubicBezTo>
                  <a:close/>
                  <a:moveTo>
                    <a:pt x="250" y="100"/>
                  </a:moveTo>
                  <a:lnTo>
                    <a:pt x="250" y="100"/>
                  </a:lnTo>
                  <a:cubicBezTo>
                    <a:pt x="277" y="100"/>
                    <a:pt x="300" y="77"/>
                    <a:pt x="300" y="49"/>
                  </a:cubicBezTo>
                  <a:cubicBezTo>
                    <a:pt x="300" y="22"/>
                    <a:pt x="277" y="0"/>
                    <a:pt x="250" y="0"/>
                  </a:cubicBezTo>
                  <a:cubicBezTo>
                    <a:pt x="222" y="0"/>
                    <a:pt x="200" y="22"/>
                    <a:pt x="200" y="49"/>
                  </a:cubicBezTo>
                  <a:cubicBezTo>
                    <a:pt x="200" y="77"/>
                    <a:pt x="222" y="100"/>
                    <a:pt x="250" y="100"/>
                  </a:cubicBezTo>
                  <a:close/>
                </a:path>
              </a:pathLst>
            </a:custGeom>
            <a:solidFill>
              <a:srgbClr val="EC605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AAD1FF3-CD2C-41DF-AA79-A209C808C2DD}"/>
              </a:ext>
            </a:extLst>
          </p:cNvPr>
          <p:cNvGrpSpPr/>
          <p:nvPr/>
        </p:nvGrpSpPr>
        <p:grpSpPr>
          <a:xfrm>
            <a:off x="255205" y="2644304"/>
            <a:ext cx="654700" cy="564396"/>
            <a:chOff x="255404" y="2644848"/>
            <a:chExt cx="654700" cy="564396"/>
          </a:xfrm>
        </p:grpSpPr>
        <p:sp>
          <p:nvSpPr>
            <p:cNvPr id="61" name="Hexagon 60">
              <a:extLst>
                <a:ext uri="{FF2B5EF4-FFF2-40B4-BE49-F238E27FC236}">
                  <a16:creationId xmlns:a16="http://schemas.microsoft.com/office/drawing/2014/main" id="{985CCD31-849E-491C-A967-34C3FF6DD7F4}"/>
                </a:ext>
              </a:extLst>
            </p:cNvPr>
            <p:cNvSpPr/>
            <p:nvPr/>
          </p:nvSpPr>
          <p:spPr bwMode="gray">
            <a:xfrm>
              <a:off x="255404" y="2644848"/>
              <a:ext cx="654700" cy="564396"/>
            </a:xfrm>
            <a:prstGeom prst="hexagon">
              <a:avLst/>
            </a:prstGeom>
            <a:solidFill>
              <a:srgbClr val="F3F4F6"/>
            </a:solidFill>
            <a:ln w="9525" cap="flat" cmpd="sng" algn="ctr">
              <a:noFill/>
              <a:prstDash val="solid"/>
            </a:ln>
            <a:effectLst/>
          </p:spPr>
          <p:txBody>
            <a:bodyPr lIns="91440" tIns="91440" rIns="91440" bIns="91440" rtlCol="0" anchor="ctr"/>
            <a:lstStyle/>
            <a:p>
              <a:pPr algn="ctr">
                <a:defRPr/>
              </a:pPr>
              <a:endParaRPr lang="en-US" sz="1000" b="1" kern="0" dirty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5AC2451D-8664-48DC-86AB-CC794321CF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6150" y="2764451"/>
              <a:ext cx="321672" cy="335202"/>
            </a:xfrm>
            <a:custGeom>
              <a:avLst/>
              <a:gdLst>
                <a:gd name="T0" fmla="*/ 38 w 101"/>
                <a:gd name="T1" fmla="*/ 105 h 105"/>
                <a:gd name="T2" fmla="*/ 29 w 101"/>
                <a:gd name="T3" fmla="*/ 101 h 105"/>
                <a:gd name="T4" fmla="*/ 3 w 101"/>
                <a:gd name="T5" fmla="*/ 66 h 105"/>
                <a:gd name="T6" fmla="*/ 5 w 101"/>
                <a:gd name="T7" fmla="*/ 52 h 105"/>
                <a:gd name="T8" fmla="*/ 19 w 101"/>
                <a:gd name="T9" fmla="*/ 54 h 105"/>
                <a:gd name="T10" fmla="*/ 37 w 101"/>
                <a:gd name="T11" fmla="*/ 77 h 105"/>
                <a:gd name="T12" fmla="*/ 80 w 101"/>
                <a:gd name="T13" fmla="*/ 7 h 105"/>
                <a:gd name="T14" fmla="*/ 94 w 101"/>
                <a:gd name="T15" fmla="*/ 3 h 105"/>
                <a:gd name="T16" fmla="*/ 98 w 101"/>
                <a:gd name="T17" fmla="*/ 18 h 105"/>
                <a:gd name="T18" fmla="*/ 46 w 101"/>
                <a:gd name="T19" fmla="*/ 100 h 105"/>
                <a:gd name="T20" fmla="*/ 38 w 101"/>
                <a:gd name="T21" fmla="*/ 105 h 105"/>
                <a:gd name="T22" fmla="*/ 38 w 101"/>
                <a:gd name="T2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05">
                  <a:moveTo>
                    <a:pt x="38" y="105"/>
                  </a:moveTo>
                  <a:cubicBezTo>
                    <a:pt x="34" y="105"/>
                    <a:pt x="31" y="104"/>
                    <a:pt x="29" y="101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0" y="62"/>
                    <a:pt x="0" y="55"/>
                    <a:pt x="5" y="52"/>
                  </a:cubicBezTo>
                  <a:cubicBezTo>
                    <a:pt x="9" y="48"/>
                    <a:pt x="16" y="49"/>
                    <a:pt x="19" y="54"/>
                  </a:cubicBezTo>
                  <a:cubicBezTo>
                    <a:pt x="37" y="77"/>
                    <a:pt x="37" y="77"/>
                    <a:pt x="37" y="7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3" y="2"/>
                    <a:pt x="90" y="0"/>
                    <a:pt x="94" y="3"/>
                  </a:cubicBezTo>
                  <a:cubicBezTo>
                    <a:pt x="99" y="6"/>
                    <a:pt x="101" y="13"/>
                    <a:pt x="98" y="18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4" y="103"/>
                    <a:pt x="41" y="105"/>
                    <a:pt x="38" y="105"/>
                  </a:cubicBezTo>
                  <a:cubicBezTo>
                    <a:pt x="38" y="105"/>
                    <a:pt x="38" y="105"/>
                    <a:pt x="38" y="105"/>
                  </a:cubicBezTo>
                  <a:close/>
                </a:path>
              </a:pathLst>
            </a:custGeom>
            <a:solidFill>
              <a:srgbClr val="EC605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A3020E0-7400-42C4-BE92-B1E318204AFC}"/>
              </a:ext>
            </a:extLst>
          </p:cNvPr>
          <p:cNvGrpSpPr/>
          <p:nvPr/>
        </p:nvGrpSpPr>
        <p:grpSpPr>
          <a:xfrm>
            <a:off x="254448" y="4414908"/>
            <a:ext cx="654700" cy="564396"/>
            <a:chOff x="262686" y="3837334"/>
            <a:chExt cx="654700" cy="564396"/>
          </a:xfrm>
        </p:grpSpPr>
        <p:sp>
          <p:nvSpPr>
            <p:cNvPr id="63" name="Hexagon 62">
              <a:extLst>
                <a:ext uri="{FF2B5EF4-FFF2-40B4-BE49-F238E27FC236}">
                  <a16:creationId xmlns:a16="http://schemas.microsoft.com/office/drawing/2014/main" id="{98B99218-2E22-4566-BC04-72ECBA57CE11}"/>
                </a:ext>
              </a:extLst>
            </p:cNvPr>
            <p:cNvSpPr/>
            <p:nvPr/>
          </p:nvSpPr>
          <p:spPr bwMode="gray">
            <a:xfrm>
              <a:off x="262686" y="3837334"/>
              <a:ext cx="654700" cy="564396"/>
            </a:xfrm>
            <a:prstGeom prst="hexagon">
              <a:avLst/>
            </a:prstGeom>
            <a:solidFill>
              <a:srgbClr val="F3F4F6"/>
            </a:solidFill>
            <a:ln w="9525" cap="flat" cmpd="sng" algn="ctr">
              <a:noFill/>
              <a:prstDash val="solid"/>
            </a:ln>
            <a:effectLst/>
          </p:spPr>
          <p:txBody>
            <a:bodyPr lIns="91440" tIns="91440" rIns="91440" bIns="91440" rtlCol="0" anchor="ctr"/>
            <a:lstStyle/>
            <a:p>
              <a:pPr algn="ctr">
                <a:defRPr/>
              </a:pPr>
              <a:endParaRPr lang="en-US" sz="1000" b="1" kern="0" dirty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88" name="Freeform 46">
              <a:extLst>
                <a:ext uri="{FF2B5EF4-FFF2-40B4-BE49-F238E27FC236}">
                  <a16:creationId xmlns:a16="http://schemas.microsoft.com/office/drawing/2014/main" id="{14CD0F95-5348-43BB-A0D5-85F46D139DE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73435" y="3968563"/>
              <a:ext cx="241699" cy="281496"/>
            </a:xfrm>
            <a:custGeom>
              <a:avLst/>
              <a:gdLst>
                <a:gd name="T0" fmla="*/ 86 w 118"/>
                <a:gd name="T1" fmla="*/ 51 h 137"/>
                <a:gd name="T2" fmla="*/ 97 w 118"/>
                <a:gd name="T3" fmla="*/ 5 h 137"/>
                <a:gd name="T4" fmla="*/ 63 w 118"/>
                <a:gd name="T5" fmla="*/ 39 h 137"/>
                <a:gd name="T6" fmla="*/ 30 w 118"/>
                <a:gd name="T7" fmla="*/ 67 h 137"/>
                <a:gd name="T8" fmla="*/ 30 w 118"/>
                <a:gd name="T9" fmla="*/ 118 h 137"/>
                <a:gd name="T10" fmla="*/ 94 w 118"/>
                <a:gd name="T11" fmla="*/ 137 h 137"/>
                <a:gd name="T12" fmla="*/ 118 w 118"/>
                <a:gd name="T13" fmla="*/ 64 h 137"/>
                <a:gd name="T14" fmla="*/ 86 w 118"/>
                <a:gd name="T15" fmla="*/ 51 h 137"/>
                <a:gd name="T16" fmla="*/ 22 w 118"/>
                <a:gd name="T17" fmla="*/ 52 h 137"/>
                <a:gd name="T18" fmla="*/ 0 w 118"/>
                <a:gd name="T19" fmla="*/ 75 h 137"/>
                <a:gd name="T20" fmla="*/ 0 w 118"/>
                <a:gd name="T21" fmla="*/ 111 h 137"/>
                <a:gd name="T22" fmla="*/ 22 w 118"/>
                <a:gd name="T23" fmla="*/ 133 h 137"/>
                <a:gd name="T24" fmla="*/ 15 w 118"/>
                <a:gd name="T25" fmla="*/ 116 h 137"/>
                <a:gd name="T26" fmla="*/ 15 w 118"/>
                <a:gd name="T27" fmla="*/ 69 h 137"/>
                <a:gd name="T28" fmla="*/ 22 w 118"/>
                <a:gd name="T29" fmla="*/ 5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37">
                  <a:moveTo>
                    <a:pt x="86" y="51"/>
                  </a:moveTo>
                  <a:cubicBezTo>
                    <a:pt x="85" y="49"/>
                    <a:pt x="112" y="24"/>
                    <a:pt x="97" y="5"/>
                  </a:cubicBezTo>
                  <a:cubicBezTo>
                    <a:pt x="93" y="0"/>
                    <a:pt x="80" y="27"/>
                    <a:pt x="63" y="39"/>
                  </a:cubicBezTo>
                  <a:cubicBezTo>
                    <a:pt x="53" y="45"/>
                    <a:pt x="30" y="60"/>
                    <a:pt x="30" y="67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0" y="127"/>
                    <a:pt x="66" y="137"/>
                    <a:pt x="94" y="137"/>
                  </a:cubicBezTo>
                  <a:cubicBezTo>
                    <a:pt x="104" y="137"/>
                    <a:pt x="118" y="74"/>
                    <a:pt x="118" y="64"/>
                  </a:cubicBezTo>
                  <a:cubicBezTo>
                    <a:pt x="118" y="54"/>
                    <a:pt x="87" y="54"/>
                    <a:pt x="86" y="51"/>
                  </a:cubicBezTo>
                  <a:close/>
                  <a:moveTo>
                    <a:pt x="22" y="52"/>
                  </a:moveTo>
                  <a:cubicBezTo>
                    <a:pt x="18" y="52"/>
                    <a:pt x="0" y="55"/>
                    <a:pt x="0" y="75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31"/>
                    <a:pt x="18" y="133"/>
                    <a:pt x="22" y="133"/>
                  </a:cubicBezTo>
                  <a:cubicBezTo>
                    <a:pt x="27" y="133"/>
                    <a:pt x="15" y="129"/>
                    <a:pt x="15" y="116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56"/>
                    <a:pt x="27" y="52"/>
                    <a:pt x="22" y="52"/>
                  </a:cubicBezTo>
                  <a:close/>
                </a:path>
              </a:pathLst>
            </a:custGeom>
            <a:solidFill>
              <a:srgbClr val="EC605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16120DF-6C8A-46E4-9A30-BAE9DB93878D}"/>
              </a:ext>
            </a:extLst>
          </p:cNvPr>
          <p:cNvCxnSpPr/>
          <p:nvPr/>
        </p:nvCxnSpPr>
        <p:spPr>
          <a:xfrm>
            <a:off x="810757" y="2016758"/>
            <a:ext cx="7876043" cy="0"/>
          </a:xfrm>
          <a:prstGeom prst="line">
            <a:avLst/>
          </a:prstGeom>
          <a:ln w="28575">
            <a:solidFill>
              <a:srgbClr val="1D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1D038C1-0C26-4895-9B66-5B3A0FC245FC}"/>
              </a:ext>
            </a:extLst>
          </p:cNvPr>
          <p:cNvCxnSpPr/>
          <p:nvPr/>
        </p:nvCxnSpPr>
        <p:spPr>
          <a:xfrm>
            <a:off x="810757" y="2611653"/>
            <a:ext cx="7876043" cy="0"/>
          </a:xfrm>
          <a:prstGeom prst="line">
            <a:avLst/>
          </a:prstGeom>
          <a:ln w="28575">
            <a:solidFill>
              <a:srgbClr val="1D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8D321E0-AE0F-44F4-ADC6-E6A25FAE8F22}"/>
              </a:ext>
            </a:extLst>
          </p:cNvPr>
          <p:cNvCxnSpPr/>
          <p:nvPr/>
        </p:nvCxnSpPr>
        <p:spPr>
          <a:xfrm>
            <a:off x="810757" y="3197641"/>
            <a:ext cx="7876043" cy="0"/>
          </a:xfrm>
          <a:prstGeom prst="line">
            <a:avLst/>
          </a:prstGeom>
          <a:ln w="28575">
            <a:solidFill>
              <a:srgbClr val="1D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CA5898F-7759-47F1-B81C-7669B7B30F7D}"/>
              </a:ext>
            </a:extLst>
          </p:cNvPr>
          <p:cNvCxnSpPr/>
          <p:nvPr/>
        </p:nvCxnSpPr>
        <p:spPr>
          <a:xfrm>
            <a:off x="810757" y="3799973"/>
            <a:ext cx="7876043" cy="0"/>
          </a:xfrm>
          <a:prstGeom prst="line">
            <a:avLst/>
          </a:prstGeom>
          <a:ln w="28575">
            <a:solidFill>
              <a:srgbClr val="1D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A6125A8B-2FF1-4A42-B662-BF067963CA49}"/>
              </a:ext>
            </a:extLst>
          </p:cNvPr>
          <p:cNvCxnSpPr/>
          <p:nvPr/>
        </p:nvCxnSpPr>
        <p:spPr>
          <a:xfrm>
            <a:off x="810757" y="4399143"/>
            <a:ext cx="7876043" cy="0"/>
          </a:xfrm>
          <a:prstGeom prst="line">
            <a:avLst/>
          </a:prstGeom>
          <a:ln w="28575">
            <a:solidFill>
              <a:srgbClr val="1D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14A0AD9-08F3-4647-B334-64BB4DF6A435}"/>
              </a:ext>
            </a:extLst>
          </p:cNvPr>
          <p:cNvSpPr/>
          <p:nvPr/>
        </p:nvSpPr>
        <p:spPr>
          <a:xfrm>
            <a:off x="909900" y="1553630"/>
            <a:ext cx="78073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b="1" dirty="0">
                <a:solidFill>
                  <a:srgbClr val="EC60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</a:t>
            </a:r>
          </a:p>
          <a:p>
            <a:r>
              <a:rPr lang="en-US" sz="1200" b="1" dirty="0">
                <a:solidFill>
                  <a:srgbClr val="EC60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</a:t>
            </a:r>
            <a:endParaRPr lang="en-US" sz="1200" dirty="0">
              <a:solidFill>
                <a:srgbClr val="EC60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34A78A7-5037-4AB1-9AE3-FB33810D2444}"/>
              </a:ext>
            </a:extLst>
          </p:cNvPr>
          <p:cNvSpPr/>
          <p:nvPr/>
        </p:nvSpPr>
        <p:spPr>
          <a:xfrm>
            <a:off x="2282331" y="1553630"/>
            <a:ext cx="64426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procurement of third-party vendors to provide technical assistance, research and program evaluation, and other needed supportive services for the Tennessee Opportunity Act (TOA).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BEE4A50-6ECA-4906-885D-F03C2D6D8FA2}"/>
              </a:ext>
            </a:extLst>
          </p:cNvPr>
          <p:cNvSpPr/>
          <p:nvPr/>
        </p:nvSpPr>
        <p:spPr>
          <a:xfrm>
            <a:off x="938307" y="2124871"/>
            <a:ext cx="75232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b="1" dirty="0">
                <a:solidFill>
                  <a:srgbClr val="EC60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Advisory Board </a:t>
            </a:r>
            <a:endParaRPr lang="en-US" sz="1200" dirty="0">
              <a:solidFill>
                <a:srgbClr val="EC60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8235074-567F-4217-96C5-CF5DF7A02192}"/>
              </a:ext>
            </a:extLst>
          </p:cNvPr>
          <p:cNvSpPr/>
          <p:nvPr/>
        </p:nvSpPr>
        <p:spPr>
          <a:xfrm>
            <a:off x="2292179" y="2114550"/>
            <a:ext cx="6394619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establishment and ongoing convening of the Families First Community Advisory Board.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E79A0A57-59D3-484F-B61B-66410A67223B}"/>
              </a:ext>
            </a:extLst>
          </p:cNvPr>
          <p:cNvSpPr/>
          <p:nvPr/>
        </p:nvSpPr>
        <p:spPr>
          <a:xfrm>
            <a:off x="907666" y="2718033"/>
            <a:ext cx="20116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b="1" dirty="0">
                <a:solidFill>
                  <a:srgbClr val="EC60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</a:t>
            </a:r>
          </a:p>
          <a:p>
            <a:r>
              <a:rPr lang="en-US" sz="1200" b="1" dirty="0">
                <a:solidFill>
                  <a:srgbClr val="EC60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Grants</a:t>
            </a:r>
            <a:endParaRPr lang="en-US" sz="1200" dirty="0">
              <a:solidFill>
                <a:srgbClr val="EC60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DDFEA87-4BCD-4DAC-95D5-28A22E08648C}"/>
              </a:ext>
            </a:extLst>
          </p:cNvPr>
          <p:cNvSpPr/>
          <p:nvPr/>
        </p:nvSpPr>
        <p:spPr>
          <a:xfrm>
            <a:off x="2289023" y="2695731"/>
            <a:ext cx="6226327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050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creation and administration of Planning Grants, which will prepare communities to submit proposals to be selected for the TN Opportunity Pilot Program.</a:t>
            </a:r>
            <a:endParaRPr lang="en-US" sz="1200" dirty="0">
              <a:solidFill>
                <a:srgbClr val="1D4B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85D861C-2E5F-49A7-8DC7-9CCC6081CAF1}"/>
              </a:ext>
            </a:extLst>
          </p:cNvPr>
          <p:cNvSpPr/>
          <p:nvPr/>
        </p:nvSpPr>
        <p:spPr>
          <a:xfrm>
            <a:off x="905111" y="3404892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b="1" dirty="0">
                <a:solidFill>
                  <a:srgbClr val="EC60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Pilots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017EEC3-5BF6-44E2-A474-4E27A2F7D9BA}"/>
              </a:ext>
            </a:extLst>
          </p:cNvPr>
          <p:cNvSpPr/>
          <p:nvPr/>
        </p:nvSpPr>
        <p:spPr>
          <a:xfrm>
            <a:off x="2292178" y="3336774"/>
            <a:ext cx="6394619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creation, administration, and monitoring of the Tennessee Opportunity Pilot Program, which will include 6 pilots statewide to be selected by the Advisory Board and 1 pilot operated by TDHS.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B549E20A-79BC-4085-A091-223F1F607684}"/>
              </a:ext>
            </a:extLst>
          </p:cNvPr>
          <p:cNvSpPr/>
          <p:nvPr/>
        </p:nvSpPr>
        <p:spPr>
          <a:xfrm>
            <a:off x="899435" y="4473000"/>
            <a:ext cx="22079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b="1" dirty="0">
                <a:solidFill>
                  <a:srgbClr val="EC60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</a:t>
            </a:r>
          </a:p>
          <a:p>
            <a:r>
              <a:rPr lang="en-US" sz="1200" b="1" dirty="0">
                <a:solidFill>
                  <a:srgbClr val="EC60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Grants</a:t>
            </a:r>
            <a:endParaRPr lang="en-US" sz="1200" dirty="0">
              <a:solidFill>
                <a:srgbClr val="EC60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A23D4AB0-DED8-45F9-983E-A5DB20CF83B7}"/>
              </a:ext>
            </a:extLst>
          </p:cNvPr>
          <p:cNvSpPr/>
          <p:nvPr/>
        </p:nvSpPr>
        <p:spPr>
          <a:xfrm>
            <a:off x="890938" y="3921532"/>
            <a:ext cx="1828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b="1" dirty="0">
                <a:solidFill>
                  <a:srgbClr val="EC60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Sector-Based Conversations</a:t>
            </a:r>
            <a:endParaRPr lang="en-US" sz="1200" dirty="0">
              <a:solidFill>
                <a:srgbClr val="EC60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5402D9B-A336-4F0C-B115-5ADD301ACDE8}"/>
              </a:ext>
            </a:extLst>
          </p:cNvPr>
          <p:cNvSpPr/>
          <p:nvPr/>
        </p:nvSpPr>
        <p:spPr>
          <a:xfrm>
            <a:off x="2283166" y="4587284"/>
            <a:ext cx="635547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100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administration of the Families First Community Grants program. 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BACC38A-6509-489F-8950-80613DC6C95D}"/>
              </a:ext>
            </a:extLst>
          </p:cNvPr>
          <p:cNvSpPr/>
          <p:nvPr/>
        </p:nvSpPr>
        <p:spPr>
          <a:xfrm>
            <a:off x="2271172" y="3856643"/>
            <a:ext cx="6065157" cy="484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050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convening of various stakeholders through Sector-Based Conversations to engage a broad range of partners to communicate the vision for using TOA as a catalyst to redesign the safety net and encourage partnership opportunities aligned with TOA.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F212F341-860E-4110-B60A-502CA8B036C5}"/>
              </a:ext>
            </a:extLst>
          </p:cNvPr>
          <p:cNvCxnSpPr/>
          <p:nvPr/>
        </p:nvCxnSpPr>
        <p:spPr>
          <a:xfrm>
            <a:off x="2133600" y="1452362"/>
            <a:ext cx="0" cy="3530729"/>
          </a:xfrm>
          <a:prstGeom prst="line">
            <a:avLst/>
          </a:prstGeom>
          <a:ln w="57150">
            <a:solidFill>
              <a:srgbClr val="1D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717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36506"/>
            <a:ext cx="2057400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37467-A415-40DC-8E3C-3B687F98E69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19CF1B-AEB7-48B1-9EEA-B5C88B9B24FF}"/>
              </a:ext>
            </a:extLst>
          </p:cNvPr>
          <p:cNvSpPr txBox="1">
            <a:spLocks/>
          </p:cNvSpPr>
          <p:nvPr/>
        </p:nvSpPr>
        <p:spPr>
          <a:xfrm>
            <a:off x="5486400" y="514350"/>
            <a:ext cx="4352925" cy="13278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5F7F9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Advisory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C6054"/>
                </a:solidFill>
                <a:effectLst/>
                <a:uLnTx/>
                <a:uFillTx/>
                <a:latin typeface="PermianSlabSerifTypeface" panose="02000000000000000000" pitchFamily="50" charset="0"/>
                <a:ea typeface="+mj-ea"/>
                <a:cs typeface="+mj-cs"/>
              </a:rPr>
              <a:t>Board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5F7F9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5F7F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B47C014-D136-4759-AE86-F5137BA74C17}"/>
              </a:ext>
            </a:extLst>
          </p:cNvPr>
          <p:cNvSpPr txBox="1">
            <a:spLocks/>
          </p:cNvSpPr>
          <p:nvPr/>
        </p:nvSpPr>
        <p:spPr>
          <a:xfrm>
            <a:off x="5410200" y="1657350"/>
            <a:ext cx="3332304" cy="3751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 meet monthly until pilots are awarded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Upcoming Advisory Board Meetings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 21, 2021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 19, 2021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November 16, 2021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December 14, 2021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January 18, 2022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February 15, 2022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March 15, 2022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19, 2022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17, 2022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359575-1119-4B74-B8B6-A045027B4DF4}"/>
              </a:ext>
            </a:extLst>
          </p:cNvPr>
          <p:cNvGrpSpPr/>
          <p:nvPr/>
        </p:nvGrpSpPr>
        <p:grpSpPr>
          <a:xfrm>
            <a:off x="533400" y="476250"/>
            <a:ext cx="4191000" cy="4191000"/>
            <a:chOff x="533400" y="476250"/>
            <a:chExt cx="4191000" cy="4191000"/>
          </a:xfr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8817B1-8896-4AAE-A259-DE07A81417F0}"/>
                </a:ext>
              </a:extLst>
            </p:cNvPr>
            <p:cNvSpPr/>
            <p:nvPr/>
          </p:nvSpPr>
          <p:spPr>
            <a:xfrm>
              <a:off x="533400" y="476250"/>
              <a:ext cx="4191000" cy="419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05C087-DC61-4366-A6D1-00135B80C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99" y="590829"/>
              <a:ext cx="3952177" cy="396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957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4" y="223462"/>
            <a:ext cx="8763000" cy="748088"/>
          </a:xfrm>
        </p:spPr>
        <p:txBody>
          <a:bodyPr anchor="t">
            <a:normAutofit/>
          </a:bodyPr>
          <a:lstStyle/>
          <a:p>
            <a:r>
              <a:rPr lang="en-US" sz="4000" i="1" dirty="0">
                <a:solidFill>
                  <a:srgbClr val="EC6054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Planning </a:t>
            </a:r>
            <a:r>
              <a:rPr lang="en-US" sz="400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Grants</a:t>
            </a:r>
            <a:endParaRPr lang="en-US" sz="4000" dirty="0">
              <a:solidFill>
                <a:schemeClr val="bg1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37467-A415-40DC-8E3C-3B687F98E69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813105-94B8-45D2-A16C-62B01D78C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46150"/>
            <a:ext cx="5410200" cy="4749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$5M for 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 to 50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planning grants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Advisory Board can award 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 to $500,000 per grant 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earlier than 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 1, 2021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Period Fall 2021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Grants will assist community partners with technical assistance, visioning, program design, budgeting, and partnership development for the TN Opportunity Pilot Program proposals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Grantees will have three (3) months to complete proposals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A83FE9-A177-4E66-9E0E-55032524A7F0}"/>
              </a:ext>
            </a:extLst>
          </p:cNvPr>
          <p:cNvGrpSpPr/>
          <p:nvPr/>
        </p:nvGrpSpPr>
        <p:grpSpPr>
          <a:xfrm>
            <a:off x="5664200" y="985110"/>
            <a:ext cx="3357564" cy="3182340"/>
            <a:chOff x="5664200" y="985110"/>
            <a:chExt cx="3357564" cy="31823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1C72F98-27C5-4D96-808C-82BB6DAD5107}"/>
                </a:ext>
              </a:extLst>
            </p:cNvPr>
            <p:cNvSpPr/>
            <p:nvPr/>
          </p:nvSpPr>
          <p:spPr>
            <a:xfrm>
              <a:off x="5795675" y="1075244"/>
              <a:ext cx="2993011" cy="29930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23E18FCF-5135-4761-B5FE-94B80E570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06" t="53540" r="-5000" b="21275"/>
            <a:stretch/>
          </p:blipFill>
          <p:spPr>
            <a:xfrm>
              <a:off x="5664200" y="985110"/>
              <a:ext cx="3357564" cy="3182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90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4" y="271268"/>
            <a:ext cx="8763000" cy="748088"/>
          </a:xfrm>
        </p:spPr>
        <p:txBody>
          <a:bodyPr anchor="t">
            <a:normAutofit/>
          </a:bodyPr>
          <a:lstStyle/>
          <a:p>
            <a:r>
              <a:rPr lang="en-US" sz="4000" i="1" dirty="0">
                <a:solidFill>
                  <a:srgbClr val="EC6054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Planning </a:t>
            </a:r>
            <a:r>
              <a:rPr lang="en-US" sz="400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Grantees: Eligibility</a:t>
            </a:r>
            <a:endParaRPr lang="en-US" sz="4000" dirty="0">
              <a:solidFill>
                <a:schemeClr val="bg1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37467-A415-40DC-8E3C-3B687F98E69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EC6054"/>
              </a:solidFill>
              <a:effectLst/>
              <a:uLnTx/>
              <a:uFillTx/>
              <a:latin typeface="PermianSlabSerifTypeface" panose="02000000000000000000" pitchFamily="50" charset="0"/>
              <a:ea typeface="+mj-ea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077315-0823-4ED5-BBCE-6B7B3C208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098551"/>
            <a:ext cx="8763000" cy="4063999"/>
          </a:xfrm>
        </p:spPr>
        <p:txBody>
          <a:bodyPr>
            <a:normAutofit/>
          </a:bodyPr>
          <a:lstStyle/>
          <a:p>
            <a:pPr marL="347472" lvl="1" indent="-347472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Grantees must be selected from each grand region and represent a mix of urban, rural, and suburban populations.</a:t>
            </a:r>
          </a:p>
          <a:p>
            <a:pPr marL="347472" lvl="1" indent="-347472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following four types of entities are eligible to apply for pilot planning grants:</a:t>
            </a:r>
          </a:p>
          <a:p>
            <a:pPr marL="1204722" lvl="3" indent="-347472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political subdivision of this state;</a:t>
            </a:r>
          </a:p>
          <a:p>
            <a:pPr marL="1204722" lvl="3" indent="-347472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nonprofit corporation, created pursuant to title 48;</a:t>
            </a:r>
          </a:p>
          <a:p>
            <a:pPr marL="1204722" lvl="3" indent="-347472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development district, created pursuant to the Development District Act of 1965, compiled in title 13, chapter 14; and</a:t>
            </a:r>
          </a:p>
          <a:p>
            <a:pPr marL="1204722" lvl="3" indent="-347472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human resource agency, created pursuant to the Human Resource Agency Act of 1973, compiled in title 13, chapter 26.</a:t>
            </a:r>
          </a:p>
        </p:txBody>
      </p:sp>
    </p:spTree>
    <p:extLst>
      <p:ext uri="{BB962C8B-B14F-4D97-AF65-F5344CB8AC3E}">
        <p14:creationId xmlns:p14="http://schemas.microsoft.com/office/powerpoint/2010/main" val="2512218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95" y="400728"/>
            <a:ext cx="5535155" cy="1957036"/>
          </a:xfrm>
        </p:spPr>
        <p:txBody>
          <a:bodyPr anchor="t">
            <a:noAutofit/>
          </a:bodyPr>
          <a:lstStyle/>
          <a:p>
            <a:r>
              <a:rPr lang="en-US" sz="6000" b="1" i="1" dirty="0">
                <a:solidFill>
                  <a:srgbClr val="EC60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en-US" sz="60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45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D156840-5A5B-43C6-95AD-65E338831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01" y="1420708"/>
            <a:ext cx="4371308" cy="30560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</a:pPr>
            <a:r>
              <a:rPr lang="en-US" sz="2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American Public Safety Net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</a:pPr>
            <a:r>
              <a:rPr lang="en-US" sz="2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Flaws of Design and Operation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</a:pPr>
            <a:r>
              <a:rPr lang="en-US" sz="2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Tennessee Vision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</a:pPr>
            <a:r>
              <a:rPr lang="en-US" sz="2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TANF Opportunity Act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</a:pPr>
            <a:r>
              <a:rPr lang="en-US" sz="2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Role of the TN Workforce System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CEBF3F24-6230-4A41-8CFA-835C08B426B0}"/>
              </a:ext>
            </a:extLst>
          </p:cNvPr>
          <p:cNvSpPr txBox="1">
            <a:spLocks/>
          </p:cNvSpPr>
          <p:nvPr/>
        </p:nvSpPr>
        <p:spPr>
          <a:xfrm rot="5400000">
            <a:off x="6473256" y="1973921"/>
            <a:ext cx="2993582" cy="531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DEPEDENCY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CCDAAF-6D93-43EC-A380-A0369749A20D}"/>
              </a:ext>
            </a:extLst>
          </p:cNvPr>
          <p:cNvGrpSpPr/>
          <p:nvPr/>
        </p:nvGrpSpPr>
        <p:grpSpPr>
          <a:xfrm>
            <a:off x="5054237" y="742950"/>
            <a:ext cx="3691200" cy="3691200"/>
            <a:chOff x="5054237" y="742950"/>
            <a:chExt cx="3691200" cy="3691200"/>
          </a:xfrm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9545C9B-4127-4BF8-8C17-02E837EBB0BF}"/>
                </a:ext>
              </a:extLst>
            </p:cNvPr>
            <p:cNvSpPr/>
            <p:nvPr/>
          </p:nvSpPr>
          <p:spPr>
            <a:xfrm>
              <a:off x="5054237" y="742950"/>
              <a:ext cx="3691200" cy="3691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A29498-E5F3-4F77-9F75-EB4B1D89B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075" y="860788"/>
              <a:ext cx="3455524" cy="3455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086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61950"/>
            <a:ext cx="8763000" cy="748088"/>
          </a:xfrm>
        </p:spPr>
        <p:txBody>
          <a:bodyPr anchor="t">
            <a:normAutofit fontScale="90000"/>
          </a:bodyPr>
          <a:lstStyle/>
          <a:p>
            <a:r>
              <a:rPr lang="en-US" sz="4000" i="1" dirty="0">
                <a:solidFill>
                  <a:srgbClr val="EC6054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Process for </a:t>
            </a:r>
            <a:r>
              <a:rPr lang="en-US" sz="400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Awarding Planning Grants</a:t>
            </a:r>
            <a:endParaRPr lang="en-US" sz="4000" dirty="0">
              <a:solidFill>
                <a:schemeClr val="bg1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37467-A415-40DC-8E3C-3B687F98E69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EC6054"/>
              </a:solidFill>
              <a:effectLst/>
              <a:uLnTx/>
              <a:uFillTx/>
              <a:latin typeface="PermianSlabSerifTypeface" panose="02000000000000000000" pitchFamily="50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764FFDE-DB0E-4D3E-940C-7F62BA984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16388"/>
            <a:ext cx="8737600" cy="495846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TDHS will notify the community of the upcoming application period</a:t>
            </a:r>
          </a:p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Interested partners will have thirty (30) days to submit applications</a:t>
            </a:r>
          </a:p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Applicants must meet the mandatory minimum requirements to be considered by the Advisory Board</a:t>
            </a:r>
          </a:p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TDHS will provide evaluation criteria for the Advisory Board selection process </a:t>
            </a:r>
          </a:p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Advisory Board will have four (4) weeks to review and select final grantees</a:t>
            </a:r>
          </a:p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TDHS will announce grantees</a:t>
            </a:r>
          </a:p>
          <a:p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16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650" y="346859"/>
            <a:ext cx="4352925" cy="1212002"/>
          </a:xfrm>
        </p:spPr>
        <p:txBody>
          <a:bodyPr anchor="t">
            <a:normAutofit/>
          </a:bodyPr>
          <a:lstStyle/>
          <a:p>
            <a:r>
              <a:rPr lang="en-US" sz="4050" i="1" dirty="0">
                <a:solidFill>
                  <a:srgbClr val="F5F7F9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TN Opportunity </a:t>
            </a:r>
            <a:endParaRPr lang="en-US" sz="4050" i="1" dirty="0">
              <a:solidFill>
                <a:srgbClr val="F5F7F9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37467-A415-40DC-8E3C-3B687F98E69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4486275" y="952860"/>
            <a:ext cx="4257675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C6054"/>
                </a:solidFill>
                <a:effectLst/>
                <a:uLnTx/>
                <a:uFillTx/>
                <a:latin typeface="PermianSlabSerifTypeface" panose="02000000000000000000" pitchFamily="50" charset="0"/>
                <a:ea typeface="+mj-ea"/>
                <a:cs typeface="+mj-cs"/>
              </a:rPr>
              <a:t>Pilots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AD2045A-F109-4EFD-A014-CACDEBE26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650" y="1966027"/>
            <a:ext cx="4476750" cy="37188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$180M across 7 pilot programs </a:t>
            </a: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(6 pilots to be selected by the TANF Advisory board, with 2 in each grand division; 1 pilot to be operated by TDHS)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Demonstrating effectiveness of growing capacity to reduce dependency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Encouraging collaboration and collective impact to provide comprehensive supports and wraparound services to families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Selected by </a:t>
            </a:r>
            <a:r>
              <a:rPr lang="en-US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1, 2022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$25M per pilot over 3 years</a:t>
            </a:r>
            <a:endParaRPr lang="en-US" sz="15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003F61-FF7A-454E-B896-EC268A1A1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798458"/>
            <a:ext cx="3712685" cy="348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44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36506"/>
            <a:ext cx="2057400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37467-A415-40DC-8E3C-3B687F98E69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40AEAFB-3B61-435E-A822-BB73BA56EC54}"/>
              </a:ext>
            </a:extLst>
          </p:cNvPr>
          <p:cNvSpPr txBox="1">
            <a:spLocks/>
          </p:cNvSpPr>
          <p:nvPr/>
        </p:nvSpPr>
        <p:spPr>
          <a:xfrm>
            <a:off x="5623045" y="2374271"/>
            <a:ext cx="2768480" cy="2254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assistance and support for TN Opportunity Pilots through suite of shared services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/>
            </a:pPr>
            <a:r>
              <a:rPr lang="en-US" sz="13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RFP to be issued </a:t>
            </a:r>
            <a:r>
              <a:rPr lang="en-US" sz="13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Fall/Winter 2021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90A021-4BE1-43C7-A775-0B644D01B3F5}"/>
              </a:ext>
            </a:extLst>
          </p:cNvPr>
          <p:cNvSpPr txBox="1">
            <a:spLocks/>
          </p:cNvSpPr>
          <p:nvPr/>
        </p:nvSpPr>
        <p:spPr>
          <a:xfrm>
            <a:off x="5562600" y="1123950"/>
            <a:ext cx="428635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1" u="none" strike="noStrike" kern="1200" cap="none" spc="0" normalizeH="0" baseline="0" noProof="0" dirty="0">
                <a:ln>
                  <a:noFill/>
                </a:ln>
                <a:solidFill>
                  <a:srgbClr val="F5F7F9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Training &amp;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C6054"/>
                </a:solidFill>
                <a:effectLst/>
                <a:uLnTx/>
                <a:uFillTx/>
                <a:latin typeface="PermianSlabSerifTypeface" panose="02000000000000000000" pitchFamily="50" charset="0"/>
                <a:ea typeface="+mj-ea"/>
                <a:cs typeface="+mj-cs"/>
              </a:rPr>
              <a:t>TA Partner</a:t>
            </a:r>
            <a:r>
              <a:rPr kumimoji="0" lang="en-US" sz="3800" b="0" i="1" u="none" strike="noStrike" kern="1200" cap="none" spc="0" normalizeH="0" baseline="0" noProof="0" dirty="0">
                <a:ln>
                  <a:noFill/>
                </a:ln>
                <a:solidFill>
                  <a:srgbClr val="F5F7F9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srgbClr val="F5F7F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8C5FC9-E33E-4AE1-A376-0C4CDDD50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5" y="209550"/>
            <a:ext cx="524850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61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36506"/>
            <a:ext cx="2057400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37467-A415-40DC-8E3C-3B687F98E69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19F4C83-0C35-442E-AC07-44FE4CF229CA}"/>
              </a:ext>
            </a:extLst>
          </p:cNvPr>
          <p:cNvSpPr txBox="1">
            <a:spLocks/>
          </p:cNvSpPr>
          <p:nvPr/>
        </p:nvSpPr>
        <p:spPr>
          <a:xfrm>
            <a:off x="5257800" y="338800"/>
            <a:ext cx="3474013" cy="1821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5F7F9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Program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6054"/>
                </a:solidFill>
                <a:effectLst/>
                <a:uLnTx/>
                <a:uFillTx/>
                <a:latin typeface="PermianSlabSerifTypeface" panose="02000000000000000000" pitchFamily="50" charset="0"/>
                <a:ea typeface="+mj-ea"/>
                <a:cs typeface="+mj-cs"/>
              </a:rPr>
              <a:t>Evaluation Partner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5F7F9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5F7F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FFD79138-DC83-4CD0-91DB-038B728027EA}"/>
              </a:ext>
            </a:extLst>
          </p:cNvPr>
          <p:cNvSpPr txBox="1">
            <a:spLocks/>
          </p:cNvSpPr>
          <p:nvPr/>
        </p:nvSpPr>
        <p:spPr>
          <a:xfrm>
            <a:off x="5257800" y="1324849"/>
            <a:ext cx="3474013" cy="3351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earlier than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 1, 2021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 TANF Advisory Board must select a research partner or partners that will support the research and evaluation of the TN Opportunity Pilot Program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 regularly gather and present research and data to pilot program leaders and Advisory Board to aid continuous improvement; must produce regular reports and final reports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TDHS to outline proposed scope and process for selecting partner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RFP to be issued </a:t>
            </a:r>
            <a:r>
              <a:rPr lang="en-US" sz="1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Fall/Winter 2021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89EDF5-56AC-46C0-B439-06310C50291D}"/>
              </a:ext>
            </a:extLst>
          </p:cNvPr>
          <p:cNvGrpSpPr/>
          <p:nvPr/>
        </p:nvGrpSpPr>
        <p:grpSpPr>
          <a:xfrm>
            <a:off x="533400" y="476250"/>
            <a:ext cx="4191000" cy="4191000"/>
            <a:chOff x="533400" y="476250"/>
            <a:chExt cx="4191000" cy="4191000"/>
          </a:xfrm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A2964E-976A-49F4-9D91-764FFA6B2BD9}"/>
                </a:ext>
              </a:extLst>
            </p:cNvPr>
            <p:cNvSpPr/>
            <p:nvPr/>
          </p:nvSpPr>
          <p:spPr>
            <a:xfrm>
              <a:off x="533400" y="476250"/>
              <a:ext cx="4191000" cy="4191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erson holding a book&#10;&#10;Description automatically generated with low confidence">
              <a:extLst>
                <a:ext uri="{FF2B5EF4-FFF2-40B4-BE49-F238E27FC236}">
                  <a16:creationId xmlns:a16="http://schemas.microsoft.com/office/drawing/2014/main" id="{2DBE6A8B-27EC-42B4-A1BE-7414D78D0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32" y="590550"/>
              <a:ext cx="3952735" cy="396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927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F0B88A5-C7D0-48F5-8D66-8022F7B516D9}"/>
              </a:ext>
            </a:extLst>
          </p:cNvPr>
          <p:cNvSpPr/>
          <p:nvPr/>
        </p:nvSpPr>
        <p:spPr>
          <a:xfrm>
            <a:off x="5181600" y="1650691"/>
            <a:ext cx="3429000" cy="368852"/>
          </a:xfrm>
          <a:prstGeom prst="roundRect">
            <a:avLst/>
          </a:prstGeom>
          <a:solidFill>
            <a:srgbClr val="9E9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CB3372F-B33D-41F4-873D-59C16D7C8097}"/>
              </a:ext>
            </a:extLst>
          </p:cNvPr>
          <p:cNvSpPr/>
          <p:nvPr/>
        </p:nvSpPr>
        <p:spPr>
          <a:xfrm>
            <a:off x="5181600" y="2311154"/>
            <a:ext cx="3429000" cy="368852"/>
          </a:xfrm>
          <a:prstGeom prst="roundRect">
            <a:avLst/>
          </a:prstGeom>
          <a:solidFill>
            <a:srgbClr val="F3C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63A5946-6C95-4D21-8E34-06E4C9918E04}"/>
              </a:ext>
            </a:extLst>
          </p:cNvPr>
          <p:cNvSpPr/>
          <p:nvPr/>
        </p:nvSpPr>
        <p:spPr>
          <a:xfrm>
            <a:off x="5181600" y="2992026"/>
            <a:ext cx="3429000" cy="368852"/>
          </a:xfrm>
          <a:prstGeom prst="roundRect">
            <a:avLst/>
          </a:prstGeom>
          <a:solidFill>
            <a:srgbClr val="A8C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85376CA-DF8F-4BCA-B382-3EDDEEFAFC23}"/>
              </a:ext>
            </a:extLst>
          </p:cNvPr>
          <p:cNvSpPr/>
          <p:nvPr/>
        </p:nvSpPr>
        <p:spPr>
          <a:xfrm>
            <a:off x="5181600" y="3678571"/>
            <a:ext cx="3429000" cy="368852"/>
          </a:xfrm>
          <a:prstGeom prst="roundRect">
            <a:avLst/>
          </a:prstGeom>
          <a:solidFill>
            <a:srgbClr val="1D4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9DAD7B1-1B31-4FC3-A0F3-15BA37E0467E}"/>
              </a:ext>
            </a:extLst>
          </p:cNvPr>
          <p:cNvSpPr/>
          <p:nvPr/>
        </p:nvSpPr>
        <p:spPr>
          <a:xfrm>
            <a:off x="5181600" y="4400516"/>
            <a:ext cx="3429000" cy="368852"/>
          </a:xfrm>
          <a:prstGeom prst="roundRect">
            <a:avLst/>
          </a:prstGeom>
          <a:solidFill>
            <a:srgbClr val="518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5B2127B-1FC9-4882-AAC5-47458524DCA2}"/>
              </a:ext>
            </a:extLst>
          </p:cNvPr>
          <p:cNvSpPr/>
          <p:nvPr/>
        </p:nvSpPr>
        <p:spPr>
          <a:xfrm>
            <a:off x="5181600" y="966166"/>
            <a:ext cx="3429000" cy="368852"/>
          </a:xfrm>
          <a:prstGeom prst="roundRect">
            <a:avLst/>
          </a:prstGeom>
          <a:solidFill>
            <a:srgbClr val="EC6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D00BDFB-9115-4F94-8CA6-78E5374DC397}"/>
              </a:ext>
            </a:extLst>
          </p:cNvPr>
          <p:cNvSpPr/>
          <p:nvPr/>
        </p:nvSpPr>
        <p:spPr>
          <a:xfrm>
            <a:off x="5181600" y="285751"/>
            <a:ext cx="3429000" cy="368852"/>
          </a:xfrm>
          <a:prstGeom prst="roundRect">
            <a:avLst/>
          </a:prstGeom>
          <a:solidFill>
            <a:srgbClr val="4A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A37467-A415-40DC-8E3C-3B687F98E699}" type="slidenum">
              <a:rPr lang="en-US">
                <a:solidFill>
                  <a:prstClr val="white"/>
                </a:solidFill>
              </a:rPr>
              <a:pPr defTabSz="685800"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45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4C03AB-2B0D-4629-92E4-6C960A51B168}"/>
              </a:ext>
            </a:extLst>
          </p:cNvPr>
          <p:cNvGrpSpPr/>
          <p:nvPr/>
        </p:nvGrpSpPr>
        <p:grpSpPr>
          <a:xfrm rot="15641586">
            <a:off x="-1835091" y="1937257"/>
            <a:ext cx="3765137" cy="3396766"/>
            <a:chOff x="-648343" y="-314370"/>
            <a:chExt cx="5291828" cy="47740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250E74-DF5D-404A-8A1D-FB9932022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24" b="87666"/>
            <a:stretch/>
          </p:blipFill>
          <p:spPr>
            <a:xfrm rot="4337327">
              <a:off x="-651279" y="761698"/>
              <a:ext cx="1775757" cy="176988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839AAA0-D809-46BC-A811-235C3619D0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96" t="11876" r="15028" b="75790"/>
            <a:stretch/>
          </p:blipFill>
          <p:spPr>
            <a:xfrm rot="6970092">
              <a:off x="1310929" y="931553"/>
              <a:ext cx="1775757" cy="176988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EEBD1E3-4BDE-481A-8AA7-DD67C0E17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80" t="26574" r="54604" b="61092"/>
            <a:stretch/>
          </p:blipFill>
          <p:spPr>
            <a:xfrm rot="2080091">
              <a:off x="319672" y="-314370"/>
              <a:ext cx="1775757" cy="176988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B82259A-1739-4C99-9381-ECE04EFD5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245" t="58395" r="49986" b="29271"/>
            <a:stretch/>
          </p:blipFill>
          <p:spPr>
            <a:xfrm rot="1920542">
              <a:off x="2178013" y="-142045"/>
              <a:ext cx="2138566" cy="176988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F786490-C3BF-408D-84F5-2BE959931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08" t="69013" r="-6167" b="18653"/>
            <a:stretch/>
          </p:blipFill>
          <p:spPr>
            <a:xfrm rot="8145722">
              <a:off x="942825" y="2689834"/>
              <a:ext cx="2138566" cy="176988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88B5AD7-8E07-4703-AF82-03B90235B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" t="88332" r="41486" b="-666"/>
            <a:stretch/>
          </p:blipFill>
          <p:spPr>
            <a:xfrm rot="19898745">
              <a:off x="2504919" y="1995907"/>
              <a:ext cx="2138566" cy="1769886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F83F78C-7767-4B7C-98F5-F1332633F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6667" b="50000"/>
            <a:stretch/>
          </p:blipFill>
          <p:spPr>
            <a:xfrm rot="1447074">
              <a:off x="-502412" y="2129176"/>
              <a:ext cx="1957499" cy="2117270"/>
            </a:xfrm>
            <a:prstGeom prst="rect">
              <a:avLst/>
            </a:prstGeom>
          </p:spPr>
        </p:pic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0A0E4E33-1077-44DB-AEE4-E3E17459B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31099"/>
            <a:ext cx="535665" cy="4605552"/>
          </a:xfrm>
          <a:prstGeom prst="rect">
            <a:avLst/>
          </a:prstGeom>
        </p:spPr>
      </p:pic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7246F7A3-622A-4975-872D-9D7FA5E1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193" y="323261"/>
            <a:ext cx="3023607" cy="34348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None/>
            </a:pPr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Faith Based Organizations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A38F1599-DBCB-4C77-B366-3B7E1E5569E8}"/>
              </a:ext>
            </a:extLst>
          </p:cNvPr>
          <p:cNvSpPr txBox="1">
            <a:spLocks/>
          </p:cNvSpPr>
          <p:nvPr/>
        </p:nvSpPr>
        <p:spPr>
          <a:xfrm>
            <a:off x="5282193" y="995639"/>
            <a:ext cx="3023607" cy="343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AE49769A-C73B-4096-9EAF-1794119FC346}"/>
              </a:ext>
            </a:extLst>
          </p:cNvPr>
          <p:cNvSpPr txBox="1">
            <a:spLocks/>
          </p:cNvSpPr>
          <p:nvPr/>
        </p:nvSpPr>
        <p:spPr>
          <a:xfrm>
            <a:off x="5282193" y="1670054"/>
            <a:ext cx="3023607" cy="343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Philanthropic</a:t>
            </a:r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F35A6B50-97AD-401E-B268-2232E99FC6C3}"/>
              </a:ext>
            </a:extLst>
          </p:cNvPr>
          <p:cNvSpPr txBox="1">
            <a:spLocks/>
          </p:cNvSpPr>
          <p:nvPr/>
        </p:nvSpPr>
        <p:spPr>
          <a:xfrm>
            <a:off x="5282193" y="2339052"/>
            <a:ext cx="3023607" cy="343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 Agencies</a:t>
            </a: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4397D70-2E1E-430F-8CCF-747059979E23}"/>
              </a:ext>
            </a:extLst>
          </p:cNvPr>
          <p:cNvSpPr txBox="1">
            <a:spLocks/>
          </p:cNvSpPr>
          <p:nvPr/>
        </p:nvSpPr>
        <p:spPr>
          <a:xfrm>
            <a:off x="5257800" y="3054476"/>
            <a:ext cx="3195635" cy="291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CSBG Community Action Agencies &amp; HRAs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A1685EBD-9264-47E9-88F2-4F4481EC177B}"/>
              </a:ext>
            </a:extLst>
          </p:cNvPr>
          <p:cNvSpPr txBox="1">
            <a:spLocks/>
          </p:cNvSpPr>
          <p:nvPr/>
        </p:nvSpPr>
        <p:spPr>
          <a:xfrm>
            <a:off x="5282193" y="3713790"/>
            <a:ext cx="3023607" cy="343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Academic</a:t>
            </a: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FBDF149C-B968-4D06-BF02-009E1C02CEE0}"/>
              </a:ext>
            </a:extLst>
          </p:cNvPr>
          <p:cNvSpPr txBox="1">
            <a:spLocks/>
          </p:cNvSpPr>
          <p:nvPr/>
        </p:nvSpPr>
        <p:spPr>
          <a:xfrm>
            <a:off x="5251423" y="4430290"/>
            <a:ext cx="3054378" cy="343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Non-governmental Organizations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F07C914A-A888-468D-91FA-D9391DC60139}"/>
              </a:ext>
            </a:extLst>
          </p:cNvPr>
          <p:cNvSpPr txBox="1">
            <a:spLocks/>
          </p:cNvSpPr>
          <p:nvPr/>
        </p:nvSpPr>
        <p:spPr>
          <a:xfrm>
            <a:off x="234492" y="133350"/>
            <a:ext cx="5088400" cy="782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EC6054"/>
                </a:solidFill>
                <a:latin typeface="PermianSlabSerifTypeface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Selected Tennessee</a:t>
            </a:r>
            <a:endParaRPr lang="en-US" sz="4000" b="1" dirty="0">
              <a:solidFill>
                <a:srgbClr val="EC6054"/>
              </a:solidFill>
              <a:latin typeface="PermianSlabSerifTypeface" panose="020000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27B104-686E-4E7E-AB34-43DD242844F9}"/>
              </a:ext>
            </a:extLst>
          </p:cNvPr>
          <p:cNvSpPr txBox="1"/>
          <p:nvPr/>
        </p:nvSpPr>
        <p:spPr>
          <a:xfrm>
            <a:off x="374481" y="473322"/>
            <a:ext cx="4584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i="1" dirty="0">
                <a:solidFill>
                  <a:srgbClr val="1D4B7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Sectors</a:t>
            </a:r>
            <a:endParaRPr lang="en-US" sz="8000" i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9B6B89-CCC2-4B94-A9EC-2B3F3D87AB47}"/>
              </a:ext>
            </a:extLst>
          </p:cNvPr>
          <p:cNvGrpSpPr/>
          <p:nvPr/>
        </p:nvGrpSpPr>
        <p:grpSpPr>
          <a:xfrm rot="10800000">
            <a:off x="1304019" y="1765783"/>
            <a:ext cx="3765137" cy="3396766"/>
            <a:chOff x="-648343" y="-314370"/>
            <a:chExt cx="5291828" cy="477409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71E5EED-EB2F-4EEE-ACD4-130006A2F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24" b="87666"/>
            <a:stretch/>
          </p:blipFill>
          <p:spPr>
            <a:xfrm rot="4337327">
              <a:off x="-651279" y="761698"/>
              <a:ext cx="1775757" cy="176988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558ABA-317A-45E7-BC65-54CE5AA9C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96" t="11876" r="15028" b="75790"/>
            <a:stretch/>
          </p:blipFill>
          <p:spPr>
            <a:xfrm rot="6970092">
              <a:off x="1310929" y="931553"/>
              <a:ext cx="1775757" cy="176988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DECFD59-001F-418A-A44D-E54CA1ED8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80" t="26574" r="54604" b="61092"/>
            <a:stretch/>
          </p:blipFill>
          <p:spPr>
            <a:xfrm rot="2080091">
              <a:off x="319672" y="-314370"/>
              <a:ext cx="1775757" cy="176988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81A9CDA-21B7-437B-A3A5-B74AAF9BE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245" t="58395" r="49986" b="29271"/>
            <a:stretch/>
          </p:blipFill>
          <p:spPr>
            <a:xfrm rot="1920542">
              <a:off x="2178013" y="-142045"/>
              <a:ext cx="2138566" cy="176988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1B8AFE5-9D32-4A52-969F-2E3E329C7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08" t="69013" r="-6167" b="18653"/>
            <a:stretch/>
          </p:blipFill>
          <p:spPr>
            <a:xfrm rot="8145722">
              <a:off x="942825" y="2689834"/>
              <a:ext cx="2138566" cy="176988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B87723F-A0D6-438E-989A-ABD047B2A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" t="88332" r="41486" b="-666"/>
            <a:stretch/>
          </p:blipFill>
          <p:spPr>
            <a:xfrm rot="19898745">
              <a:off x="2504919" y="1995907"/>
              <a:ext cx="2138566" cy="176988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C6A3839-16EF-4649-BDE0-C1FA4BC41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6667" b="50000"/>
            <a:stretch/>
          </p:blipFill>
          <p:spPr>
            <a:xfrm rot="1447074">
              <a:off x="-502412" y="2129176"/>
              <a:ext cx="1957499" cy="2117270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8FF9D8-8281-47C5-AD83-7C674568DD19}"/>
              </a:ext>
            </a:extLst>
          </p:cNvPr>
          <p:cNvCxnSpPr>
            <a:cxnSpLocks/>
          </p:cNvCxnSpPr>
          <p:nvPr/>
        </p:nvCxnSpPr>
        <p:spPr>
          <a:xfrm>
            <a:off x="433508" y="1616436"/>
            <a:ext cx="3727067" cy="0"/>
          </a:xfrm>
          <a:prstGeom prst="line">
            <a:avLst/>
          </a:prstGeom>
          <a:ln w="38100">
            <a:solidFill>
              <a:srgbClr val="EC6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97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A37467-A415-40DC-8E3C-3B687F98E699}" type="slidenum">
              <a:rPr lang="en-US">
                <a:solidFill>
                  <a:prstClr val="white"/>
                </a:solidFill>
              </a:rPr>
              <a:pPr defTabSz="685800"/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45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340466-AF17-429A-903F-3E075E7532BC}"/>
              </a:ext>
            </a:extLst>
          </p:cNvPr>
          <p:cNvSpPr/>
          <p:nvPr/>
        </p:nvSpPr>
        <p:spPr>
          <a:xfrm>
            <a:off x="0" y="4493229"/>
            <a:ext cx="9144000" cy="650271"/>
          </a:xfrm>
          <a:prstGeom prst="rect">
            <a:avLst/>
          </a:prstGeom>
          <a:solidFill>
            <a:srgbClr val="1D4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F9815-903A-49CE-AF7C-30E3F6EE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5" y="230886"/>
            <a:ext cx="8324890" cy="426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2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A37467-A415-40DC-8E3C-3B687F98E699}" type="slidenum">
              <a:rPr lang="en-US">
                <a:solidFill>
                  <a:prstClr val="white"/>
                </a:solidFill>
              </a:rPr>
              <a:pPr defTabSz="685800"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45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340466-AF17-429A-903F-3E075E7532BC}"/>
              </a:ext>
            </a:extLst>
          </p:cNvPr>
          <p:cNvSpPr/>
          <p:nvPr/>
        </p:nvSpPr>
        <p:spPr>
          <a:xfrm>
            <a:off x="0" y="4493229"/>
            <a:ext cx="9144000" cy="650271"/>
          </a:xfrm>
          <a:prstGeom prst="rect">
            <a:avLst/>
          </a:prstGeom>
          <a:solidFill>
            <a:srgbClr val="1D4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E412D-9157-451C-9B33-34FABD526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3" y="742950"/>
            <a:ext cx="8026173" cy="34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DD303A8-CFDC-4B61-BB47-AEBF977C6101}"/>
              </a:ext>
            </a:extLst>
          </p:cNvPr>
          <p:cNvSpPr/>
          <p:nvPr/>
        </p:nvSpPr>
        <p:spPr>
          <a:xfrm>
            <a:off x="0" y="-21598"/>
            <a:ext cx="9144000" cy="857203"/>
          </a:xfrm>
          <a:prstGeom prst="rect">
            <a:avLst/>
          </a:prstGeom>
          <a:solidFill>
            <a:srgbClr val="1D4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7AE277-E1F4-4A82-9A38-4BDBC80DE47E}"/>
              </a:ext>
            </a:extLst>
          </p:cNvPr>
          <p:cNvSpPr/>
          <p:nvPr/>
        </p:nvSpPr>
        <p:spPr>
          <a:xfrm>
            <a:off x="0" y="4324349"/>
            <a:ext cx="9144000" cy="857203"/>
          </a:xfrm>
          <a:prstGeom prst="rect">
            <a:avLst/>
          </a:prstGeom>
          <a:solidFill>
            <a:srgbClr val="1D4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9367"/>
            <a:ext cx="8686800" cy="726683"/>
          </a:xfrm>
        </p:spPr>
        <p:txBody>
          <a:bodyPr anchor="t">
            <a:no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 WHOLE OF TENNESSEE APPROACH 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45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F1529E-9A25-44D8-8E3F-0EB904121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1" y="1168750"/>
            <a:ext cx="7985998" cy="2012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8A4BAC-4B2F-46D8-BAEB-47E7C0105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07" y="3361761"/>
            <a:ext cx="5691187" cy="69404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FAC7BB6-CEA6-4B43-9BE5-032F594ED1E0}"/>
              </a:ext>
            </a:extLst>
          </p:cNvPr>
          <p:cNvSpPr txBox="1">
            <a:spLocks/>
          </p:cNvSpPr>
          <p:nvPr/>
        </p:nvSpPr>
        <p:spPr>
          <a:xfrm>
            <a:off x="38100" y="4458577"/>
            <a:ext cx="9067800" cy="7266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TO GROWING CAPACITY &amp; REDUCING DEPENDENCY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6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61950"/>
            <a:ext cx="8763000" cy="748088"/>
          </a:xfrm>
        </p:spPr>
        <p:txBody>
          <a:bodyPr anchor="t">
            <a:normAutofit/>
          </a:bodyPr>
          <a:lstStyle/>
          <a:p>
            <a:r>
              <a:rPr lang="en-US" sz="4000" i="1" dirty="0">
                <a:solidFill>
                  <a:srgbClr val="EC6054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Next Steps </a:t>
            </a:r>
            <a:r>
              <a:rPr lang="en-US" sz="400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and Key Dates</a:t>
            </a:r>
            <a:endParaRPr lang="en-US" sz="4000" dirty="0">
              <a:solidFill>
                <a:schemeClr val="bg1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37467-A415-40DC-8E3C-3B687F98E69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EC6054"/>
              </a:solidFill>
              <a:effectLst/>
              <a:uLnTx/>
              <a:uFillTx/>
              <a:latin typeface="PermianSlabSerifTypeface" panose="02000000000000000000" pitchFamily="50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764FFDE-DB0E-4D3E-940C-7F62BA984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16388"/>
            <a:ext cx="8737600" cy="4958465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Grant Application Period: 		September 1 – September 30, 2022</a:t>
            </a:r>
          </a:p>
          <a:p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Grant Application Review:		Fall 2022</a:t>
            </a:r>
          </a:p>
          <a:p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Grant Contract Term (90 days):	Winter 2021/2022</a:t>
            </a:r>
          </a:p>
          <a:p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TN Opportunity Pilot Proposal Review:	Spring 2022</a:t>
            </a:r>
          </a:p>
          <a:p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TN Opportunity Pilots Implementation:	Fall 2022 – Fall 2025</a:t>
            </a:r>
          </a:p>
          <a:p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Partner Selected:			Spring 2022</a:t>
            </a:r>
          </a:p>
        </p:txBody>
      </p:sp>
    </p:spTree>
    <p:extLst>
      <p:ext uri="{BB962C8B-B14F-4D97-AF65-F5344CB8AC3E}">
        <p14:creationId xmlns:p14="http://schemas.microsoft.com/office/powerpoint/2010/main" val="2246691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00C581-F9A9-47E2-B522-9A35FE1AFE69}"/>
              </a:ext>
            </a:extLst>
          </p:cNvPr>
          <p:cNvSpPr/>
          <p:nvPr/>
        </p:nvSpPr>
        <p:spPr>
          <a:xfrm>
            <a:off x="0" y="1276350"/>
            <a:ext cx="9144000" cy="2289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9D64CA-1C65-40AC-AC69-52943E5FEDCF}"/>
              </a:ext>
            </a:extLst>
          </p:cNvPr>
          <p:cNvSpPr txBox="1"/>
          <p:nvPr/>
        </p:nvSpPr>
        <p:spPr>
          <a:xfrm>
            <a:off x="152400" y="1636024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6054"/>
                </a:solidFill>
                <a:effectLst/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Role of </a:t>
            </a:r>
          </a:p>
          <a:p>
            <a:pPr algn="ctr"/>
            <a:r>
              <a:rPr lang="en-US" sz="4000" i="1" dirty="0">
                <a:solidFill>
                  <a:srgbClr val="EC6054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Tennessee Workforce System</a:t>
            </a:r>
            <a:endParaRPr lang="en-US" sz="6000" b="1" i="1" dirty="0">
              <a:solidFill>
                <a:srgbClr val="EC6054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4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ADDC582-4DF5-4D44-802B-85C1973A6B80}"/>
              </a:ext>
            </a:extLst>
          </p:cNvPr>
          <p:cNvSpPr/>
          <p:nvPr/>
        </p:nvSpPr>
        <p:spPr>
          <a:xfrm>
            <a:off x="0" y="0"/>
            <a:ext cx="838203" cy="5143499"/>
          </a:xfrm>
          <a:prstGeom prst="rect">
            <a:avLst/>
          </a:prstGeom>
          <a:solidFill>
            <a:srgbClr val="1D4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96890" y="2208407"/>
            <a:ext cx="5143501" cy="726683"/>
          </a:xfrm>
        </p:spPr>
        <p:txBody>
          <a:bodyPr anchor="t">
            <a:normAutofit/>
          </a:bodyPr>
          <a:lstStyle/>
          <a:p>
            <a:pPr algn="ctr"/>
            <a:r>
              <a:rPr lang="en-US" sz="4400" i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Federal Programs</a:t>
            </a:r>
            <a:endParaRPr lang="en-US" sz="4400" i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A37467-A415-40DC-8E3C-3B687F98E699}" type="slidenum">
              <a:rPr lang="en-US">
                <a:solidFill>
                  <a:prstClr val="white"/>
                </a:solidFill>
              </a:rPr>
              <a:pPr defTabSz="685800"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45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0BB3B586-B903-4E96-9D3E-D76B5DCF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10" y="177002"/>
            <a:ext cx="8000172" cy="48641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DF0A9F-2BE7-4A8E-8BFB-116E9A4C1DB0}"/>
              </a:ext>
            </a:extLst>
          </p:cNvPr>
          <p:cNvSpPr/>
          <p:nvPr/>
        </p:nvSpPr>
        <p:spPr>
          <a:xfrm>
            <a:off x="857615" y="-2"/>
            <a:ext cx="45719" cy="5143499"/>
          </a:xfrm>
          <a:prstGeom prst="rect">
            <a:avLst/>
          </a:prstGeom>
          <a:solidFill>
            <a:srgbClr val="EC6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03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61950"/>
            <a:ext cx="8763000" cy="748088"/>
          </a:xfrm>
        </p:spPr>
        <p:txBody>
          <a:bodyPr anchor="t">
            <a:normAutofit/>
          </a:bodyPr>
          <a:lstStyle/>
          <a:p>
            <a:r>
              <a:rPr lang="en-US" sz="4000" i="1" dirty="0">
                <a:solidFill>
                  <a:srgbClr val="EC6054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Reminders </a:t>
            </a:r>
            <a:r>
              <a:rPr lang="en-US" sz="4000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and Important Info</a:t>
            </a:r>
            <a:endParaRPr lang="en-US" sz="4000" dirty="0">
              <a:solidFill>
                <a:schemeClr val="bg1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37467-A415-40DC-8E3C-3B687F98E69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EC6054"/>
              </a:solidFill>
              <a:effectLst/>
              <a:uLnTx/>
              <a:uFillTx/>
              <a:latin typeface="PermianSlabSerifTypeface" panose="02000000000000000000" pitchFamily="50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764FFDE-DB0E-4D3E-940C-7F62BA984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16388"/>
            <a:ext cx="8737600" cy="495846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Advisory Board Meeting: </a:t>
            </a:r>
            <a:r>
              <a:rPr lang="en-US" sz="2000" b="1" i="1" u="sng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 21</a:t>
            </a:r>
            <a:r>
              <a:rPr lang="en-US" sz="2000" b="1" i="1" u="sng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US" sz="2000" b="1" i="1" u="sng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2021</a:t>
            </a:r>
          </a:p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TDHS will continue to post updated information online about the TANF Opportunity Act: </a:t>
            </a:r>
          </a:p>
          <a:p>
            <a:pPr lvl="1"/>
            <a:r>
              <a:rPr lang="en-US" sz="17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https://www.tn.gov/humanservices/tanf-opportunity-act.html</a:t>
            </a:r>
            <a:r>
              <a:rPr lang="en-US" sz="17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can sign up online to join the TANF Opportunity Act contact list and receive the latest updates.</a:t>
            </a:r>
          </a:p>
        </p:txBody>
      </p:sp>
    </p:spTree>
    <p:extLst>
      <p:ext uri="{BB962C8B-B14F-4D97-AF65-F5344CB8AC3E}">
        <p14:creationId xmlns:p14="http://schemas.microsoft.com/office/powerpoint/2010/main" val="2962366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Speech">
            <a:extLst>
              <a:ext uri="{FF2B5EF4-FFF2-40B4-BE49-F238E27FC236}">
                <a16:creationId xmlns:a16="http://schemas.microsoft.com/office/drawing/2014/main" id="{6ABB145D-4701-449E-A99C-8EA85B1A0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350352" y="-505326"/>
            <a:ext cx="8328724" cy="54088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88C0AD-9DE1-4ECB-862A-92E7F9B0586D}"/>
              </a:ext>
            </a:extLst>
          </p:cNvPr>
          <p:cNvSpPr txBox="1"/>
          <p:nvPr/>
        </p:nvSpPr>
        <p:spPr>
          <a:xfrm>
            <a:off x="1509245" y="1069337"/>
            <a:ext cx="4609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7200" dirty="0">
                <a:solidFill>
                  <a:srgbClr val="1D4B7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</a:t>
            </a:r>
          </a:p>
        </p:txBody>
      </p:sp>
      <p:pic>
        <p:nvPicPr>
          <p:cNvPr id="15" name="Graphic 14" descr="Speech">
            <a:extLst>
              <a:ext uri="{FF2B5EF4-FFF2-40B4-BE49-F238E27FC236}">
                <a16:creationId xmlns:a16="http://schemas.microsoft.com/office/drawing/2014/main" id="{FDD57B31-523F-4D8C-A2EB-1DF35F96E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5972" y="1475598"/>
            <a:ext cx="6465605" cy="4198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85060D-59DE-43FC-9D2B-3AC5993BFAC5}"/>
              </a:ext>
            </a:extLst>
          </p:cNvPr>
          <p:cNvSpPr txBox="1"/>
          <p:nvPr/>
        </p:nvSpPr>
        <p:spPr>
          <a:xfrm>
            <a:off x="4319338" y="2660137"/>
            <a:ext cx="4609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7200" dirty="0">
                <a:solidFill>
                  <a:srgbClr val="1D4B7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Answer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8BEB6-752E-434A-BC5C-A31C8E761C05}"/>
              </a:ext>
            </a:extLst>
          </p:cNvPr>
          <p:cNvSpPr txBox="1"/>
          <p:nvPr/>
        </p:nvSpPr>
        <p:spPr>
          <a:xfrm>
            <a:off x="2682957" y="1744279"/>
            <a:ext cx="18995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0" b="1" dirty="0">
                <a:solidFill>
                  <a:prstClr val="white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&amp;</a:t>
            </a:r>
            <a:endParaRPr lang="en-US" sz="15000" dirty="0">
              <a:solidFill>
                <a:prstClr val="white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06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3644C4C-FF82-480A-9C28-9303400A4432}"/>
              </a:ext>
            </a:extLst>
          </p:cNvPr>
          <p:cNvSpPr/>
          <p:nvPr/>
        </p:nvSpPr>
        <p:spPr>
          <a:xfrm>
            <a:off x="0" y="1"/>
            <a:ext cx="9144000" cy="1782573"/>
          </a:xfrm>
          <a:prstGeom prst="rect">
            <a:avLst/>
          </a:prstGeom>
          <a:solidFill>
            <a:srgbClr val="1D4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7" y="230760"/>
            <a:ext cx="8148636" cy="1883790"/>
          </a:xfrm>
        </p:spPr>
        <p:txBody>
          <a:bodyPr anchor="t">
            <a:normAutofit/>
          </a:bodyPr>
          <a:lstStyle/>
          <a:p>
            <a:pPr algn="ctr"/>
            <a:r>
              <a:rPr lang="en-US" sz="4400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</a:t>
            </a:r>
            <a:r>
              <a:rPr lang="en-US" sz="4400" b="1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flaws</a:t>
            </a:r>
            <a:r>
              <a:rPr lang="en-US" sz="4400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of the </a:t>
            </a:r>
            <a:br>
              <a:rPr lang="en-US" sz="4400" i="1" dirty="0">
                <a:solidFill>
                  <a:srgbClr val="1D4B7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5400" b="1" dirty="0">
                <a:solidFill>
                  <a:srgbClr val="EC6054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Public</a:t>
            </a:r>
            <a:r>
              <a:rPr lang="en-US" sz="5400" b="1" dirty="0">
                <a:solidFill>
                  <a:srgbClr val="EC6054"/>
                </a:solidFill>
                <a:latin typeface="PermianSlabSerifTypeface" panose="02000000000000000000" pitchFamily="50" charset="0"/>
              </a:rPr>
              <a:t> Safety Net</a:t>
            </a:r>
            <a:endParaRPr lang="en-US" sz="4400" i="1" dirty="0">
              <a:solidFill>
                <a:srgbClr val="1D4B7B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A37467-A415-40DC-8E3C-3B687F98E699}" type="slidenum">
              <a:rPr lang="en-US">
                <a:solidFill>
                  <a:prstClr val="white"/>
                </a:solidFill>
              </a:rPr>
              <a:pPr defTabSz="685800"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45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74FBD2-8B84-44EC-84B6-EFED243B01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0"/>
          <a:stretch/>
        </p:blipFill>
        <p:spPr>
          <a:xfrm>
            <a:off x="1116672" y="2345309"/>
            <a:ext cx="6910657" cy="255887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0CCC025-3581-4E44-A16F-FBE30A4C3D66}"/>
              </a:ext>
            </a:extLst>
          </p:cNvPr>
          <p:cNvSpPr/>
          <p:nvPr/>
        </p:nvSpPr>
        <p:spPr>
          <a:xfrm>
            <a:off x="0" y="2095883"/>
            <a:ext cx="9163050" cy="750981"/>
          </a:xfrm>
          <a:prstGeom prst="rect">
            <a:avLst/>
          </a:prstGeom>
          <a:solidFill>
            <a:srgbClr val="EC6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9BB391F-5874-4A1C-9FB8-EAC9E18B2E97}"/>
              </a:ext>
            </a:extLst>
          </p:cNvPr>
          <p:cNvSpPr txBox="1">
            <a:spLocks/>
          </p:cNvSpPr>
          <p:nvPr/>
        </p:nvSpPr>
        <p:spPr>
          <a:xfrm>
            <a:off x="1676995" y="2095884"/>
            <a:ext cx="5790009" cy="3590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None/>
            </a:pPr>
            <a:r>
              <a:rPr lang="en-US" sz="4400" b="1" dirty="0">
                <a:solidFill>
                  <a:srgbClr val="F3F4F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Lack of a shared</a:t>
            </a:r>
          </a:p>
        </p:txBody>
      </p:sp>
    </p:spTree>
    <p:extLst>
      <p:ext uri="{BB962C8B-B14F-4D97-AF65-F5344CB8AC3E}">
        <p14:creationId xmlns:p14="http://schemas.microsoft.com/office/powerpoint/2010/main" val="2726306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1217DA-4C9D-47CA-B45D-58D9B75EBE24}"/>
              </a:ext>
            </a:extLst>
          </p:cNvPr>
          <p:cNvSpPr/>
          <p:nvPr/>
        </p:nvSpPr>
        <p:spPr>
          <a:xfrm>
            <a:off x="0" y="1"/>
            <a:ext cx="9144000" cy="1782573"/>
          </a:xfrm>
          <a:prstGeom prst="rect">
            <a:avLst/>
          </a:prstGeom>
          <a:solidFill>
            <a:srgbClr val="1D4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82" y="84905"/>
            <a:ext cx="8148636" cy="1883790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</a:t>
            </a:r>
            <a:r>
              <a:rPr lang="en-US" sz="4400" b="1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flaws</a:t>
            </a:r>
            <a:r>
              <a:rPr lang="en-US" sz="4400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of the </a:t>
            </a:r>
            <a:br>
              <a:rPr lang="en-US" sz="4400" i="1" dirty="0">
                <a:solidFill>
                  <a:srgbClr val="1D4B7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5400" b="1" dirty="0">
                <a:solidFill>
                  <a:srgbClr val="EC6054"/>
                </a:solidFill>
                <a:latin typeface="PermianSlabSerifTypeface" panose="02000000000000000000" pitchFamily="50" charset="0"/>
              </a:rPr>
              <a:t>Public Safety Net</a:t>
            </a:r>
            <a:endParaRPr lang="en-US" sz="4400" i="1" dirty="0">
              <a:solidFill>
                <a:srgbClr val="1D4B7B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A37467-A415-40DC-8E3C-3B687F98E699}" type="slidenum">
              <a:rPr lang="en-US">
                <a:solidFill>
                  <a:prstClr val="white"/>
                </a:solidFill>
              </a:rPr>
              <a:pPr defTabSz="685800"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45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D156840-5A5B-43C6-95AD-65E338831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46" y="4402310"/>
            <a:ext cx="3436654" cy="53164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None/>
            </a:pPr>
            <a:r>
              <a:rPr lang="en-US" sz="2400" b="1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Program-centric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BCA6FEE-10F3-4C1D-9BE8-B32369F39957}"/>
              </a:ext>
            </a:extLst>
          </p:cNvPr>
          <p:cNvSpPr txBox="1">
            <a:spLocks/>
          </p:cNvSpPr>
          <p:nvPr/>
        </p:nvSpPr>
        <p:spPr>
          <a:xfrm>
            <a:off x="5097746" y="4393365"/>
            <a:ext cx="3436654" cy="531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Person-centric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C3CAC0-B7B2-4AB1-954C-1C4987234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0" b="76349"/>
          <a:stretch/>
        </p:blipFill>
        <p:spPr>
          <a:xfrm>
            <a:off x="5383182" y="1947831"/>
            <a:ext cx="2707371" cy="2556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6FF25B-82EE-4C8D-A382-7E6CB86C5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09" b="76349"/>
          <a:stretch/>
        </p:blipFill>
        <p:spPr>
          <a:xfrm>
            <a:off x="1102425" y="1898676"/>
            <a:ext cx="2598006" cy="25563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D9643F-C6C2-43C9-B3B7-62567CF547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1"/>
          <a:stretch/>
        </p:blipFill>
        <p:spPr>
          <a:xfrm>
            <a:off x="3760819" y="1782573"/>
            <a:ext cx="1733534" cy="219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1217DA-4C9D-47CA-B45D-58D9B75EBE24}"/>
              </a:ext>
            </a:extLst>
          </p:cNvPr>
          <p:cNvSpPr/>
          <p:nvPr/>
        </p:nvSpPr>
        <p:spPr>
          <a:xfrm>
            <a:off x="0" y="1"/>
            <a:ext cx="9144000" cy="1782573"/>
          </a:xfrm>
          <a:prstGeom prst="rect">
            <a:avLst/>
          </a:prstGeom>
          <a:solidFill>
            <a:srgbClr val="1D4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82" y="84905"/>
            <a:ext cx="8148636" cy="1883790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</a:t>
            </a:r>
            <a:r>
              <a:rPr lang="en-US" sz="4400" b="1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flaws</a:t>
            </a:r>
            <a:r>
              <a:rPr lang="en-US" sz="4400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of the </a:t>
            </a:r>
            <a:br>
              <a:rPr lang="en-US" sz="4400" i="1" dirty="0">
                <a:solidFill>
                  <a:srgbClr val="1D4B7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5400" b="1" dirty="0">
                <a:solidFill>
                  <a:srgbClr val="EC6054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Public</a:t>
            </a:r>
            <a:r>
              <a:rPr lang="en-US" sz="5400" b="1" dirty="0">
                <a:solidFill>
                  <a:srgbClr val="EC6054"/>
                </a:solidFill>
                <a:latin typeface="PermianSlabSerifTypeface" panose="02000000000000000000" pitchFamily="50" charset="0"/>
              </a:rPr>
              <a:t> Safety Net</a:t>
            </a:r>
            <a:endParaRPr lang="en-US" sz="4400" i="1" dirty="0">
              <a:solidFill>
                <a:srgbClr val="1D4B7B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A37467-A415-40DC-8E3C-3B687F98E699}" type="slidenum">
              <a:rPr lang="en-US">
                <a:solidFill>
                  <a:prstClr val="white"/>
                </a:solidFill>
              </a:rPr>
              <a:pPr defTabSz="685800"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45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D156840-5A5B-43C6-95AD-65E338831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46" y="4402310"/>
            <a:ext cx="3436654" cy="53164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None/>
            </a:pPr>
            <a:r>
              <a:rPr lang="en-US" sz="2400" b="1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Transactional 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BCA6FEE-10F3-4C1D-9BE8-B32369F39957}"/>
              </a:ext>
            </a:extLst>
          </p:cNvPr>
          <p:cNvSpPr txBox="1">
            <a:spLocks/>
          </p:cNvSpPr>
          <p:nvPr/>
        </p:nvSpPr>
        <p:spPr>
          <a:xfrm>
            <a:off x="5181600" y="4393365"/>
            <a:ext cx="3124648" cy="531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Relational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C3CAC0-B7B2-4AB1-954C-1C4987234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5" t="25047" r="165" b="51302"/>
          <a:stretch/>
        </p:blipFill>
        <p:spPr>
          <a:xfrm>
            <a:off x="5294077" y="1784451"/>
            <a:ext cx="2707371" cy="2556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6FF25B-82EE-4C8D-A382-7E6CB86C5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4" r="54409" b="50455"/>
          <a:stretch/>
        </p:blipFill>
        <p:spPr>
          <a:xfrm>
            <a:off x="1102425" y="1898676"/>
            <a:ext cx="2598006" cy="25563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7416E7-FCD5-44B0-8876-DA0404F082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1"/>
          <a:stretch/>
        </p:blipFill>
        <p:spPr>
          <a:xfrm>
            <a:off x="3760819" y="1782573"/>
            <a:ext cx="1733534" cy="219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5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1217DA-4C9D-47CA-B45D-58D9B75EBE24}"/>
              </a:ext>
            </a:extLst>
          </p:cNvPr>
          <p:cNvSpPr/>
          <p:nvPr/>
        </p:nvSpPr>
        <p:spPr>
          <a:xfrm>
            <a:off x="0" y="1"/>
            <a:ext cx="9144000" cy="1782573"/>
          </a:xfrm>
          <a:prstGeom prst="rect">
            <a:avLst/>
          </a:prstGeom>
          <a:solidFill>
            <a:srgbClr val="1D4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82" y="84905"/>
            <a:ext cx="8148636" cy="1883790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</a:t>
            </a:r>
            <a:r>
              <a:rPr lang="en-US" sz="4400" b="1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flaws</a:t>
            </a:r>
            <a:r>
              <a:rPr lang="en-US" sz="4400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of the </a:t>
            </a:r>
            <a:br>
              <a:rPr lang="en-US" sz="4400" i="1" dirty="0">
                <a:solidFill>
                  <a:srgbClr val="1D4B7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5400" b="1" dirty="0">
                <a:solidFill>
                  <a:srgbClr val="EC6054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Public</a:t>
            </a:r>
            <a:r>
              <a:rPr lang="en-US" sz="5400" b="1" dirty="0">
                <a:solidFill>
                  <a:srgbClr val="EC6054"/>
                </a:solidFill>
                <a:latin typeface="PermianSlabSerifTypeface" panose="02000000000000000000" pitchFamily="50" charset="0"/>
              </a:rPr>
              <a:t> Safety Net</a:t>
            </a:r>
            <a:endParaRPr lang="en-US" sz="4400" i="1" dirty="0">
              <a:solidFill>
                <a:srgbClr val="1D4B7B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A37467-A415-40DC-8E3C-3B687F98E699}" type="slidenum">
              <a:rPr lang="en-US">
                <a:solidFill>
                  <a:prstClr val="white"/>
                </a:solidFill>
              </a:rPr>
              <a:pPr defTabSz="685800"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45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D156840-5A5B-43C6-95AD-65E338831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46" y="4466933"/>
            <a:ext cx="3436654" cy="53164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None/>
            </a:pPr>
            <a:r>
              <a:rPr lang="en-US" sz="2400" b="1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Siloed 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BCA6FEE-10F3-4C1D-9BE8-B32369F39957}"/>
              </a:ext>
            </a:extLst>
          </p:cNvPr>
          <p:cNvSpPr txBox="1">
            <a:spLocks/>
          </p:cNvSpPr>
          <p:nvPr/>
        </p:nvSpPr>
        <p:spPr>
          <a:xfrm>
            <a:off x="5294077" y="4206385"/>
            <a:ext cx="3124648" cy="112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Cohesive &amp; Coordinated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C3CAC0-B7B2-4AB1-954C-1C4987234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5" t="50017" r="165" b="26332"/>
          <a:stretch/>
        </p:blipFill>
        <p:spPr>
          <a:xfrm>
            <a:off x="5294077" y="1653796"/>
            <a:ext cx="2707371" cy="2556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6FF25B-82EE-4C8D-A382-7E6CB86C5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4" r="54409" b="25275"/>
          <a:stretch/>
        </p:blipFill>
        <p:spPr>
          <a:xfrm>
            <a:off x="1102425" y="1768021"/>
            <a:ext cx="2598006" cy="25563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150A95-086F-4772-9C22-2B24805D08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1"/>
          <a:stretch/>
        </p:blipFill>
        <p:spPr>
          <a:xfrm>
            <a:off x="3760819" y="1782573"/>
            <a:ext cx="1733534" cy="219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3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1217DA-4C9D-47CA-B45D-58D9B75EBE24}"/>
              </a:ext>
            </a:extLst>
          </p:cNvPr>
          <p:cNvSpPr/>
          <p:nvPr/>
        </p:nvSpPr>
        <p:spPr>
          <a:xfrm>
            <a:off x="0" y="1"/>
            <a:ext cx="9144000" cy="1782573"/>
          </a:xfrm>
          <a:prstGeom prst="rect">
            <a:avLst/>
          </a:prstGeom>
          <a:solidFill>
            <a:srgbClr val="1D4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82" y="84905"/>
            <a:ext cx="8148636" cy="1883790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</a:t>
            </a:r>
            <a:r>
              <a:rPr lang="en-US" sz="4400" b="1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flaws</a:t>
            </a:r>
            <a:r>
              <a:rPr lang="en-US" sz="4400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of the </a:t>
            </a:r>
            <a:br>
              <a:rPr lang="en-US" sz="4400" i="1" dirty="0">
                <a:solidFill>
                  <a:srgbClr val="1D4B7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5400" b="1" dirty="0">
                <a:solidFill>
                  <a:srgbClr val="EC6054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Public</a:t>
            </a:r>
            <a:r>
              <a:rPr lang="en-US" sz="5400" b="1" dirty="0">
                <a:solidFill>
                  <a:srgbClr val="EC6054"/>
                </a:solidFill>
                <a:latin typeface="PermianSlabSerifTypeface" panose="02000000000000000000" pitchFamily="50" charset="0"/>
              </a:rPr>
              <a:t> Safety Net</a:t>
            </a:r>
            <a:endParaRPr lang="en-US" sz="4400" i="1" dirty="0">
              <a:solidFill>
                <a:srgbClr val="1D4B7B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A37467-A415-40DC-8E3C-3B687F98E699}" type="slidenum">
              <a:rPr lang="en-US">
                <a:solidFill>
                  <a:prstClr val="white"/>
                </a:solidFill>
              </a:rPr>
              <a:pPr defTabSz="685800"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45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D156840-5A5B-43C6-95AD-65E338831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46" y="4466933"/>
            <a:ext cx="3436654" cy="53164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None/>
            </a:pPr>
            <a:r>
              <a:rPr lang="en-US" sz="2400" b="1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Measuring Outputs 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BCA6FEE-10F3-4C1D-9BE8-B32369F39957}"/>
              </a:ext>
            </a:extLst>
          </p:cNvPr>
          <p:cNvSpPr txBox="1">
            <a:spLocks/>
          </p:cNvSpPr>
          <p:nvPr/>
        </p:nvSpPr>
        <p:spPr>
          <a:xfrm>
            <a:off x="5294077" y="4466933"/>
            <a:ext cx="3124648" cy="861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1D4B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C3CAC0-B7B2-4AB1-954C-1C4987234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5" t="76628" r="165" b="-279"/>
          <a:stretch/>
        </p:blipFill>
        <p:spPr>
          <a:xfrm>
            <a:off x="5294077" y="1834625"/>
            <a:ext cx="2707371" cy="2556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6FF25B-82EE-4C8D-A382-7E6CB86C5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0" r="54409" b="-1091"/>
          <a:stretch/>
        </p:blipFill>
        <p:spPr>
          <a:xfrm>
            <a:off x="1102425" y="1948850"/>
            <a:ext cx="2598006" cy="25563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ED2325-D882-49FC-A617-86FF2A767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1"/>
          <a:stretch/>
        </p:blipFill>
        <p:spPr>
          <a:xfrm>
            <a:off x="3760819" y="1782573"/>
            <a:ext cx="1733534" cy="219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2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F70355-E994-4A18-89FE-AF3EE150C8B6}"/>
              </a:ext>
            </a:extLst>
          </p:cNvPr>
          <p:cNvSpPr/>
          <p:nvPr/>
        </p:nvSpPr>
        <p:spPr>
          <a:xfrm>
            <a:off x="0" y="1"/>
            <a:ext cx="9144000" cy="1782573"/>
          </a:xfrm>
          <a:prstGeom prst="rect">
            <a:avLst/>
          </a:prstGeom>
          <a:solidFill>
            <a:srgbClr val="1D4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CC1DD-533D-48A0-A2B7-55E77CA7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7" y="230760"/>
            <a:ext cx="8148636" cy="1883790"/>
          </a:xfrm>
        </p:spPr>
        <p:txBody>
          <a:bodyPr anchor="t">
            <a:normAutofit/>
          </a:bodyPr>
          <a:lstStyle/>
          <a:p>
            <a:pPr algn="ctr"/>
            <a:r>
              <a:rPr lang="en-US" sz="4400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</a:t>
            </a:r>
            <a:r>
              <a:rPr lang="en-US" sz="4400" b="1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flaws</a:t>
            </a:r>
            <a:r>
              <a:rPr lang="en-US" sz="4400" i="1" dirty="0">
                <a:solidFill>
                  <a:srgbClr val="F3F4F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of the </a:t>
            </a:r>
            <a:br>
              <a:rPr lang="en-US" sz="4400" i="1" dirty="0">
                <a:solidFill>
                  <a:srgbClr val="1D4B7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5400" b="1" dirty="0">
                <a:solidFill>
                  <a:srgbClr val="EC6054"/>
                </a:solidFill>
                <a:latin typeface="PermianSlabSerifTypeface" panose="020000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Public</a:t>
            </a:r>
            <a:r>
              <a:rPr lang="en-US" sz="5400" b="1" dirty="0">
                <a:solidFill>
                  <a:srgbClr val="EC6054"/>
                </a:solidFill>
                <a:latin typeface="PermianSlabSerifTypeface" panose="02000000000000000000" pitchFamily="50" charset="0"/>
              </a:rPr>
              <a:t> Safety Net</a:t>
            </a:r>
            <a:endParaRPr lang="en-US" sz="4400" i="1" dirty="0">
              <a:solidFill>
                <a:srgbClr val="1D4B7B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508AD-AC47-4CE1-B42E-09612D1B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A37467-A415-40DC-8E3C-3B687F98E699}" type="slidenum">
              <a:rPr lang="en-US">
                <a:solidFill>
                  <a:prstClr val="white"/>
                </a:solidFill>
              </a:rPr>
              <a:pPr defTabSz="685800"/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6913AE-834E-4A9F-A174-F23AFC29B1A5}"/>
              </a:ext>
            </a:extLst>
          </p:cNvPr>
          <p:cNvSpPr txBox="1">
            <a:spLocks/>
          </p:cNvSpPr>
          <p:nvPr/>
        </p:nvSpPr>
        <p:spPr>
          <a:xfrm>
            <a:off x="766764" y="976050"/>
            <a:ext cx="5691187" cy="219039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en-US" sz="4500" b="1" dirty="0">
              <a:solidFill>
                <a:srgbClr val="EC6054"/>
              </a:solidFill>
              <a:latin typeface="PermianSlabSerifTypeface" panose="020000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A40E1E-F5C4-46A7-B20D-CD4B4288D1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0"/>
          <a:stretch/>
        </p:blipFill>
        <p:spPr>
          <a:xfrm>
            <a:off x="668654" y="2427858"/>
            <a:ext cx="7806692" cy="24727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D064C-92B1-4C55-A8A3-A374DAA8E2F9}"/>
              </a:ext>
            </a:extLst>
          </p:cNvPr>
          <p:cNvSpPr/>
          <p:nvPr/>
        </p:nvSpPr>
        <p:spPr>
          <a:xfrm>
            <a:off x="0" y="2095883"/>
            <a:ext cx="9163050" cy="750981"/>
          </a:xfrm>
          <a:prstGeom prst="rect">
            <a:avLst/>
          </a:prstGeom>
          <a:solidFill>
            <a:srgbClr val="EC6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4D778E-0345-4D9A-ADE2-9DE70AEAA9DC}"/>
              </a:ext>
            </a:extLst>
          </p:cNvPr>
          <p:cNvSpPr txBox="1">
            <a:spLocks/>
          </p:cNvSpPr>
          <p:nvPr/>
        </p:nvSpPr>
        <p:spPr>
          <a:xfrm>
            <a:off x="1676995" y="2095884"/>
            <a:ext cx="5790009" cy="3590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D4B7B"/>
              </a:buClr>
              <a:buNone/>
            </a:pPr>
            <a:r>
              <a:rPr lang="en-US" sz="4400" b="1" dirty="0">
                <a:solidFill>
                  <a:srgbClr val="F3F4F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Government</a:t>
            </a:r>
          </a:p>
        </p:txBody>
      </p:sp>
    </p:spTree>
    <p:extLst>
      <p:ext uri="{BB962C8B-B14F-4D97-AF65-F5344CB8AC3E}">
        <p14:creationId xmlns:p14="http://schemas.microsoft.com/office/powerpoint/2010/main" val="1211816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31785</TotalTime>
  <Words>1349</Words>
  <Application>Microsoft Office PowerPoint</Application>
  <PresentationFormat>On-screen Show (16:9)</PresentationFormat>
  <Paragraphs>246</Paragraphs>
  <Slides>31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Open Sans</vt:lpstr>
      <vt:lpstr>Open Sans Extrabold</vt:lpstr>
      <vt:lpstr>PermianSlabSerifTypeface</vt:lpstr>
      <vt:lpstr>Office Theme</vt:lpstr>
      <vt:lpstr>PowerPoint Presentation</vt:lpstr>
      <vt:lpstr>OVERVIEW</vt:lpstr>
      <vt:lpstr>Federal Programs</vt:lpstr>
      <vt:lpstr>The flaws of the  Public Safety Net</vt:lpstr>
      <vt:lpstr>The flaws of the  Public Safety Net</vt:lpstr>
      <vt:lpstr>The flaws of the  Public Safety Net</vt:lpstr>
      <vt:lpstr>The flaws of the  Public Safety Net</vt:lpstr>
      <vt:lpstr>The flaws of the  Public Safety Net</vt:lpstr>
      <vt:lpstr>The flaws of the  Public Safety Net</vt:lpstr>
      <vt:lpstr>Tennessee’s Vision for Redesigning the Safety Net</vt:lpstr>
      <vt:lpstr>Re-defining </vt:lpstr>
      <vt:lpstr>PowerPoint Presentation</vt:lpstr>
      <vt:lpstr>Community Grants</vt:lpstr>
      <vt:lpstr>Program In Action</vt:lpstr>
      <vt:lpstr>TANF</vt:lpstr>
      <vt:lpstr>PowerPoint Presentation</vt:lpstr>
      <vt:lpstr>PowerPoint Presentation</vt:lpstr>
      <vt:lpstr>Planning Grants</vt:lpstr>
      <vt:lpstr>Planning Grantees: Eligibility</vt:lpstr>
      <vt:lpstr>Process for Awarding Planning Grants</vt:lpstr>
      <vt:lpstr>TN Opportunity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WHOLE OF TENNESSEE APPROACH </vt:lpstr>
      <vt:lpstr>Next Steps and Key Dates</vt:lpstr>
      <vt:lpstr>PowerPoint Presentation</vt:lpstr>
      <vt:lpstr>Reminders and Important Info</vt:lpstr>
      <vt:lpstr>PowerPoint Presentation</vt:lpstr>
    </vt:vector>
  </TitlesOfParts>
  <Company>State of Tennessee: Finance &amp;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Courtney Gaither</dc:creator>
  <cp:lastModifiedBy>Anne Havard</cp:lastModifiedBy>
  <cp:revision>172</cp:revision>
  <cp:lastPrinted>2021-07-14T18:33:31Z</cp:lastPrinted>
  <dcterms:created xsi:type="dcterms:W3CDTF">2015-04-20T19:52:55Z</dcterms:created>
  <dcterms:modified xsi:type="dcterms:W3CDTF">2021-08-18T21:54:46Z</dcterms:modified>
</cp:coreProperties>
</file>