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347" r:id="rId3"/>
    <p:sldId id="353" r:id="rId4"/>
    <p:sldId id="348" r:id="rId5"/>
    <p:sldId id="370" r:id="rId6"/>
    <p:sldId id="346" r:id="rId7"/>
    <p:sldId id="351" r:id="rId8"/>
    <p:sldId id="260" r:id="rId9"/>
    <p:sldId id="359" r:id="rId10"/>
    <p:sldId id="363" r:id="rId11"/>
    <p:sldId id="364" r:id="rId12"/>
    <p:sldId id="350" r:id="rId13"/>
    <p:sldId id="365" r:id="rId14"/>
    <p:sldId id="366" r:id="rId15"/>
    <p:sldId id="367" r:id="rId16"/>
    <p:sldId id="368" r:id="rId17"/>
    <p:sldId id="384" r:id="rId18"/>
    <p:sldId id="369" r:id="rId19"/>
    <p:sldId id="349" r:id="rId20"/>
    <p:sldId id="372" r:id="rId21"/>
    <p:sldId id="373" r:id="rId22"/>
    <p:sldId id="374" r:id="rId23"/>
    <p:sldId id="375" r:id="rId24"/>
    <p:sldId id="376" r:id="rId25"/>
    <p:sldId id="377" r:id="rId26"/>
    <p:sldId id="378" r:id="rId27"/>
    <p:sldId id="361" r:id="rId28"/>
    <p:sldId id="379" r:id="rId29"/>
    <p:sldId id="380" r:id="rId30"/>
    <p:sldId id="360" r:id="rId31"/>
    <p:sldId id="381" r:id="rId32"/>
    <p:sldId id="382" r:id="rId33"/>
    <p:sldId id="362" r:id="rId34"/>
    <p:sldId id="383" r:id="rId35"/>
    <p:sldId id="354" r:id="rId36"/>
    <p:sldId id="355" r:id="rId37"/>
    <p:sldId id="356" r:id="rId38"/>
    <p:sldId id="357" r:id="rId39"/>
    <p:sldId id="358" r:id="rId40"/>
    <p:sldId id="35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335" autoAdjust="0"/>
  </p:normalViewPr>
  <p:slideViewPr>
    <p:cSldViewPr>
      <p:cViewPr varScale="1">
        <p:scale>
          <a:sx n="44" d="100"/>
          <a:sy n="44" d="100"/>
        </p:scale>
        <p:origin x="192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5BFDDD-B3C7-4AC4-8EC4-E770E6017983}" type="datetimeFigureOut">
              <a:rPr lang="en-US" smtClean="0"/>
              <a:t>8/12/2021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E22902-8F5D-41B3-B522-A3C4C6BBA836}" type="slidenum">
              <a:rPr lang="en-US" smtClean="0"/>
              <a:t>‹#›</a:t>
            </a:fld>
            <a:endParaRPr lang="en-US"/>
          </a:p>
        </p:txBody>
      </p:sp>
    </p:spTree>
    <p:extLst>
      <p:ext uri="{BB962C8B-B14F-4D97-AF65-F5344CB8AC3E}">
        <p14:creationId xmlns:p14="http://schemas.microsoft.com/office/powerpoint/2010/main" val="3091960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(Selina)</a:t>
            </a:r>
          </a:p>
        </p:txBody>
      </p:sp>
      <p:sp>
        <p:nvSpPr>
          <p:cNvPr id="4" name="Slide Number Placeholder 3"/>
          <p:cNvSpPr>
            <a:spLocks noGrp="1"/>
          </p:cNvSpPr>
          <p:nvPr>
            <p:ph type="sldNum" sz="quarter" idx="5"/>
          </p:nvPr>
        </p:nvSpPr>
        <p:spPr/>
        <p:txBody>
          <a:bodyPr/>
          <a:lstStyle/>
          <a:p>
            <a:fld id="{2EE22902-8F5D-41B3-B522-A3C4C6BBA836}" type="slidenum">
              <a:rPr lang="en-US" smtClean="0"/>
              <a:t>1</a:t>
            </a:fld>
            <a:endParaRPr lang="en-US"/>
          </a:p>
        </p:txBody>
      </p:sp>
    </p:spTree>
    <p:extLst>
      <p:ext uri="{BB962C8B-B14F-4D97-AF65-F5344CB8AC3E}">
        <p14:creationId xmlns:p14="http://schemas.microsoft.com/office/powerpoint/2010/main" val="234496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E22902-8F5D-41B3-B522-A3C4C6BBA836}" type="slidenum">
              <a:rPr lang="en-US" smtClean="0"/>
              <a:t>19</a:t>
            </a:fld>
            <a:endParaRPr lang="en-US"/>
          </a:p>
        </p:txBody>
      </p:sp>
    </p:spTree>
    <p:extLst>
      <p:ext uri="{BB962C8B-B14F-4D97-AF65-F5344CB8AC3E}">
        <p14:creationId xmlns:p14="http://schemas.microsoft.com/office/powerpoint/2010/main" val="3905964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***Selina insert VR info here***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E22902-8F5D-41B3-B522-A3C4C6BBA8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494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E22902-8F5D-41B3-B522-A3C4C6BBA836}" type="slidenum">
              <a:rPr lang="en-US" smtClean="0"/>
              <a:t>35</a:t>
            </a:fld>
            <a:endParaRPr lang="en-US"/>
          </a:p>
        </p:txBody>
      </p:sp>
    </p:spTree>
    <p:extLst>
      <p:ext uri="{BB962C8B-B14F-4D97-AF65-F5344CB8AC3E}">
        <p14:creationId xmlns:p14="http://schemas.microsoft.com/office/powerpoint/2010/main" val="3919716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E22902-8F5D-41B3-B522-A3C4C6BBA8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1559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E22902-8F5D-41B3-B522-A3C4C6BBA8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5577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E22902-8F5D-41B3-B522-A3C4C6BBA8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6062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E22902-8F5D-41B3-B522-A3C4C6BBA8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734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for </a:t>
            </a:r>
            <a:r>
              <a:rPr lang="en-US"/>
              <a:t>video link(s)</a:t>
            </a:r>
            <a:endParaRPr lang="en-US" dirty="0"/>
          </a:p>
        </p:txBody>
      </p:sp>
      <p:sp>
        <p:nvSpPr>
          <p:cNvPr id="4" name="Slide Number Placeholder 3"/>
          <p:cNvSpPr>
            <a:spLocks noGrp="1"/>
          </p:cNvSpPr>
          <p:nvPr>
            <p:ph type="sldNum" sz="quarter" idx="5"/>
          </p:nvPr>
        </p:nvSpPr>
        <p:spPr/>
        <p:txBody>
          <a:bodyPr/>
          <a:lstStyle/>
          <a:p>
            <a:fld id="{2EE22902-8F5D-41B3-B522-A3C4C6BBA836}" type="slidenum">
              <a:rPr lang="en-US" smtClean="0"/>
              <a:t>40</a:t>
            </a:fld>
            <a:endParaRPr lang="en-US"/>
          </a:p>
        </p:txBody>
      </p:sp>
    </p:spTree>
    <p:extLst>
      <p:ext uri="{BB962C8B-B14F-4D97-AF65-F5344CB8AC3E}">
        <p14:creationId xmlns:p14="http://schemas.microsoft.com/office/powerpoint/2010/main" val="1999472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(Selina)</a:t>
            </a:r>
          </a:p>
        </p:txBody>
      </p:sp>
      <p:sp>
        <p:nvSpPr>
          <p:cNvPr id="4" name="Slide Number Placeholder 3"/>
          <p:cNvSpPr>
            <a:spLocks noGrp="1"/>
          </p:cNvSpPr>
          <p:nvPr>
            <p:ph type="sldNum" sz="quarter" idx="5"/>
          </p:nvPr>
        </p:nvSpPr>
        <p:spPr/>
        <p:txBody>
          <a:bodyPr/>
          <a:lstStyle/>
          <a:p>
            <a:fld id="{2EE22902-8F5D-41B3-B522-A3C4C6BBA836}" type="slidenum">
              <a:rPr lang="en-US" smtClean="0"/>
              <a:t>2</a:t>
            </a:fld>
            <a:endParaRPr lang="en-US"/>
          </a:p>
        </p:txBody>
      </p:sp>
    </p:spTree>
    <p:extLst>
      <p:ext uri="{BB962C8B-B14F-4D97-AF65-F5344CB8AC3E}">
        <p14:creationId xmlns:p14="http://schemas.microsoft.com/office/powerpoint/2010/main" val="3452859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(Selina)</a:t>
            </a:r>
          </a:p>
        </p:txBody>
      </p:sp>
      <p:sp>
        <p:nvSpPr>
          <p:cNvPr id="4" name="Slide Number Placeholder 3"/>
          <p:cNvSpPr>
            <a:spLocks noGrp="1"/>
          </p:cNvSpPr>
          <p:nvPr>
            <p:ph type="sldNum" sz="quarter" idx="5"/>
          </p:nvPr>
        </p:nvSpPr>
        <p:spPr/>
        <p:txBody>
          <a:bodyPr/>
          <a:lstStyle/>
          <a:p>
            <a:fld id="{2EE22902-8F5D-41B3-B522-A3C4C6BBA836}" type="slidenum">
              <a:rPr lang="en-US" smtClean="0"/>
              <a:t>3</a:t>
            </a:fld>
            <a:endParaRPr lang="en-US"/>
          </a:p>
        </p:txBody>
      </p:sp>
    </p:spTree>
    <p:extLst>
      <p:ext uri="{BB962C8B-B14F-4D97-AF65-F5344CB8AC3E}">
        <p14:creationId xmlns:p14="http://schemas.microsoft.com/office/powerpoint/2010/main" val="2485892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(Selina)</a:t>
            </a:r>
          </a:p>
        </p:txBody>
      </p:sp>
      <p:sp>
        <p:nvSpPr>
          <p:cNvPr id="4" name="Slide Number Placeholder 3"/>
          <p:cNvSpPr>
            <a:spLocks noGrp="1"/>
          </p:cNvSpPr>
          <p:nvPr>
            <p:ph type="sldNum" sz="quarter" idx="5"/>
          </p:nvPr>
        </p:nvSpPr>
        <p:spPr/>
        <p:txBody>
          <a:bodyPr/>
          <a:lstStyle/>
          <a:p>
            <a:fld id="{2EE22902-8F5D-41B3-B522-A3C4C6BBA836}" type="slidenum">
              <a:rPr lang="en-US" smtClean="0"/>
              <a:t>4</a:t>
            </a:fld>
            <a:endParaRPr lang="en-US"/>
          </a:p>
        </p:txBody>
      </p:sp>
    </p:spTree>
    <p:extLst>
      <p:ext uri="{BB962C8B-B14F-4D97-AF65-F5344CB8AC3E}">
        <p14:creationId xmlns:p14="http://schemas.microsoft.com/office/powerpoint/2010/main" val="2519494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(Selina)</a:t>
            </a:r>
          </a:p>
        </p:txBody>
      </p:sp>
      <p:sp>
        <p:nvSpPr>
          <p:cNvPr id="4" name="Slide Number Placeholder 3"/>
          <p:cNvSpPr>
            <a:spLocks noGrp="1"/>
          </p:cNvSpPr>
          <p:nvPr>
            <p:ph type="sldNum" sz="quarter" idx="5"/>
          </p:nvPr>
        </p:nvSpPr>
        <p:spPr/>
        <p:txBody>
          <a:bodyPr/>
          <a:lstStyle/>
          <a:p>
            <a:fld id="{2EE22902-8F5D-41B3-B522-A3C4C6BBA836}" type="slidenum">
              <a:rPr lang="en-US" smtClean="0"/>
              <a:t>5</a:t>
            </a:fld>
            <a:endParaRPr lang="en-US"/>
          </a:p>
        </p:txBody>
      </p:sp>
    </p:spTree>
    <p:extLst>
      <p:ext uri="{BB962C8B-B14F-4D97-AF65-F5344CB8AC3E}">
        <p14:creationId xmlns:p14="http://schemas.microsoft.com/office/powerpoint/2010/main" val="686735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(Selina)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Once center-based traditional vocational rehabilitation services like vocational evaluation, career assessment, and vocational adjustment training have been transformed into community-based vocational rehabilitation services that provide a broad array of services to support individuals on their employment path.  Under the new service delivery framework – Road to Independence, Success, and Employment (RISE) – the centers have become community-based vocational rehabilitation services provided in the local community with the support of the local community.  Under this framework all communities have access to core vocational rehabilitation services that prepare and support individuals in going to work.  And, in addition to these core services, the model offers the opportunity to customize community-based vocational rehabilitation services to the unique needs and circumstances of the community.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B2BA25-3AB8-4F59-AC0C-D7875F6485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7937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(Selina)</a:t>
            </a:r>
          </a:p>
          <a:p>
            <a:endParaRPr lang="en-US" dirty="0"/>
          </a:p>
        </p:txBody>
      </p:sp>
      <p:sp>
        <p:nvSpPr>
          <p:cNvPr id="4" name="Slide Number Placeholder 3"/>
          <p:cNvSpPr>
            <a:spLocks noGrp="1"/>
          </p:cNvSpPr>
          <p:nvPr>
            <p:ph type="sldNum" sz="quarter" idx="5"/>
          </p:nvPr>
        </p:nvSpPr>
        <p:spPr/>
        <p:txBody>
          <a:bodyPr/>
          <a:lstStyle/>
          <a:p>
            <a:fld id="{2EE22902-8F5D-41B3-B522-A3C4C6BBA836}" type="slidenum">
              <a:rPr lang="en-US" smtClean="0"/>
              <a:t>7</a:t>
            </a:fld>
            <a:endParaRPr lang="en-US"/>
          </a:p>
        </p:txBody>
      </p:sp>
    </p:spTree>
    <p:extLst>
      <p:ext uri="{BB962C8B-B14F-4D97-AF65-F5344CB8AC3E}">
        <p14:creationId xmlns:p14="http://schemas.microsoft.com/office/powerpoint/2010/main" val="1237035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E22902-8F5D-41B3-B522-A3C4C6BBA836}" type="slidenum">
              <a:rPr lang="en-US" smtClean="0"/>
              <a:t>8</a:t>
            </a:fld>
            <a:endParaRPr lang="en-US"/>
          </a:p>
        </p:txBody>
      </p:sp>
    </p:spTree>
    <p:extLst>
      <p:ext uri="{BB962C8B-B14F-4D97-AF65-F5344CB8AC3E}">
        <p14:creationId xmlns:p14="http://schemas.microsoft.com/office/powerpoint/2010/main" val="3619011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E22902-8F5D-41B3-B522-A3C4C6BBA8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494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1" y="5461001"/>
            <a:ext cx="8848724"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200" y="1143000"/>
            <a:ext cx="69596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107" y="6152266"/>
            <a:ext cx="1855893" cy="731519"/>
          </a:xfrm>
          <a:prstGeom prst="rect">
            <a:avLst/>
          </a:prstGeom>
        </p:spPr>
      </p:pic>
    </p:spTree>
    <p:extLst>
      <p:ext uri="{BB962C8B-B14F-4D97-AF65-F5344CB8AC3E}">
        <p14:creationId xmlns:p14="http://schemas.microsoft.com/office/powerpoint/2010/main" val="3732702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107" y="6152266"/>
            <a:ext cx="1855893" cy="731519"/>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107" y="6152266"/>
            <a:ext cx="1855893" cy="731519"/>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dirty="0"/>
              <a:t>Click to edit Master title style</a:t>
            </a:r>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304800"/>
            <a:ext cx="3247813" cy="1280159"/>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5" name="Rectangle 4"/>
          <p:cNvSpPr/>
          <p:nvPr userDrawn="1"/>
        </p:nvSpPr>
        <p:spPr>
          <a:xfrm>
            <a:off x="3200400" y="3874770"/>
            <a:ext cx="59436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3276600" y="3962400"/>
            <a:ext cx="57150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890" y="3322320"/>
            <a:ext cx="3345180" cy="3345180"/>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107" y="6152266"/>
            <a:ext cx="1855893" cy="731519"/>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107" y="6152266"/>
            <a:ext cx="1855893" cy="731519"/>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107" y="6152266"/>
            <a:ext cx="1855893" cy="731519"/>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107" y="6152266"/>
            <a:ext cx="1855893" cy="731519"/>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107" y="6152266"/>
            <a:ext cx="1855893" cy="731519"/>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youtu.be/LxFANQag1us"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press.rebus.community/introductiontocommunitypsychology/chapter/community-organizing-partnerships-and-coalition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s://study.com/academy/lesson/what-is-at-risk-youth-definition-statistics.html"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morethaneoi.blogspot.com/2012/10/speaking-time.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s://www.actuaries.digital/2017/05/18/submit-your-question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2021 Refocus TN Workforce Convening</a:t>
            </a:r>
          </a:p>
        </p:txBody>
      </p:sp>
      <p:sp>
        <p:nvSpPr>
          <p:cNvPr id="3" name="Text Placeholder 2"/>
          <p:cNvSpPr>
            <a:spLocks noGrp="1"/>
          </p:cNvSpPr>
          <p:nvPr>
            <p:ph type="body" sz="quarter" idx="12"/>
          </p:nvPr>
        </p:nvSpPr>
        <p:spPr/>
        <p:txBody>
          <a:bodyPr/>
          <a:lstStyle/>
          <a:p>
            <a:r>
              <a:rPr lang="en-US" dirty="0"/>
              <a:t>Optimizing Partnerships</a:t>
            </a:r>
          </a:p>
        </p:txBody>
      </p:sp>
      <p:sp>
        <p:nvSpPr>
          <p:cNvPr id="4" name="Text Placeholder 3"/>
          <p:cNvSpPr>
            <a:spLocks noGrp="1"/>
          </p:cNvSpPr>
          <p:nvPr>
            <p:ph type="body" sz="quarter" idx="11"/>
          </p:nvPr>
        </p:nvSpPr>
        <p:spPr/>
        <p:txBody>
          <a:bodyPr/>
          <a:lstStyle/>
          <a:p>
            <a:r>
              <a:rPr lang="en-US" dirty="0"/>
              <a:t>Thursday, August 19th 1pm - 2pm</a:t>
            </a:r>
          </a:p>
        </p:txBody>
      </p:sp>
    </p:spTree>
    <p:extLst>
      <p:ext uri="{BB962C8B-B14F-4D97-AF65-F5344CB8AC3E}">
        <p14:creationId xmlns:p14="http://schemas.microsoft.com/office/powerpoint/2010/main" val="47926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5743F-89AF-4454-9E7F-157358331B93}"/>
              </a:ext>
            </a:extLst>
          </p:cNvPr>
          <p:cNvSpPr>
            <a:spLocks noGrp="1"/>
          </p:cNvSpPr>
          <p:nvPr>
            <p:ph type="title"/>
          </p:nvPr>
        </p:nvSpPr>
        <p:spPr/>
        <p:txBody>
          <a:bodyPr/>
          <a:lstStyle/>
          <a:p>
            <a:r>
              <a:rPr lang="en-US" dirty="0"/>
              <a:t>Pilot Background</a:t>
            </a:r>
          </a:p>
        </p:txBody>
      </p:sp>
      <p:sp>
        <p:nvSpPr>
          <p:cNvPr id="3" name="Content Placeholder 2">
            <a:extLst>
              <a:ext uri="{FF2B5EF4-FFF2-40B4-BE49-F238E27FC236}">
                <a16:creationId xmlns:a16="http://schemas.microsoft.com/office/drawing/2014/main" id="{E94917CB-6F5E-4836-9477-839BF8F084A7}"/>
              </a:ext>
            </a:extLst>
          </p:cNvPr>
          <p:cNvSpPr>
            <a:spLocks noGrp="1"/>
          </p:cNvSpPr>
          <p:nvPr>
            <p:ph idx="1"/>
          </p:nvPr>
        </p:nvSpPr>
        <p:spPr>
          <a:xfrm>
            <a:off x="228600" y="1718486"/>
            <a:ext cx="8763000" cy="3700131"/>
          </a:xfrm>
        </p:spPr>
        <p:txBody>
          <a:bodyPr>
            <a:normAutofit/>
          </a:bodyPr>
          <a:lstStyle/>
          <a:p>
            <a:endParaRPr lang="en-US" dirty="0"/>
          </a:p>
          <a:p>
            <a:pPr marL="0" indent="0">
              <a:buNone/>
            </a:pPr>
            <a:r>
              <a:rPr lang="en-US" b="1" dirty="0"/>
              <a:t>Requirements</a:t>
            </a:r>
            <a:endParaRPr lang="en-US" dirty="0"/>
          </a:p>
          <a:p>
            <a:pPr lvl="1">
              <a:lnSpc>
                <a:spcPct val="150000"/>
              </a:lnSpc>
            </a:pPr>
            <a:r>
              <a:rPr lang="en-US" sz="2400" dirty="0"/>
              <a:t>Pre-ETS students </a:t>
            </a:r>
          </a:p>
          <a:p>
            <a:pPr lvl="1">
              <a:lnSpc>
                <a:spcPct val="150000"/>
              </a:lnSpc>
            </a:pPr>
            <a:r>
              <a:rPr lang="en-US" sz="2400" dirty="0"/>
              <a:t>Ability and drive to work semi-independently </a:t>
            </a:r>
          </a:p>
          <a:p>
            <a:pPr lvl="1"/>
            <a:endParaRPr lang="en-US" dirty="0"/>
          </a:p>
        </p:txBody>
      </p:sp>
    </p:spTree>
    <p:extLst>
      <p:ext uri="{BB962C8B-B14F-4D97-AF65-F5344CB8AC3E}">
        <p14:creationId xmlns:p14="http://schemas.microsoft.com/office/powerpoint/2010/main" val="3732769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DFBA0-EA0E-4A1A-96B9-09B5061DE6B2}"/>
              </a:ext>
            </a:extLst>
          </p:cNvPr>
          <p:cNvSpPr>
            <a:spLocks noGrp="1"/>
          </p:cNvSpPr>
          <p:nvPr>
            <p:ph type="title"/>
          </p:nvPr>
        </p:nvSpPr>
        <p:spPr/>
        <p:txBody>
          <a:bodyPr/>
          <a:lstStyle/>
          <a:p>
            <a:r>
              <a:rPr lang="en-US" dirty="0"/>
              <a:t>Pilot Development</a:t>
            </a:r>
          </a:p>
        </p:txBody>
      </p:sp>
      <p:sp>
        <p:nvSpPr>
          <p:cNvPr id="3" name="Content Placeholder 2">
            <a:extLst>
              <a:ext uri="{FF2B5EF4-FFF2-40B4-BE49-F238E27FC236}">
                <a16:creationId xmlns:a16="http://schemas.microsoft.com/office/drawing/2014/main" id="{8E02CE88-6C31-43FE-B0D6-ABA3304F9A82}"/>
              </a:ext>
            </a:extLst>
          </p:cNvPr>
          <p:cNvSpPr>
            <a:spLocks noGrp="1"/>
          </p:cNvSpPr>
          <p:nvPr>
            <p:ph idx="1"/>
          </p:nvPr>
        </p:nvSpPr>
        <p:spPr>
          <a:xfrm>
            <a:off x="228600" y="1752602"/>
            <a:ext cx="8763000" cy="3570324"/>
          </a:xfrm>
        </p:spPr>
        <p:txBody>
          <a:bodyPr>
            <a:normAutofit fontScale="62500" lnSpcReduction="20000"/>
          </a:bodyPr>
          <a:lstStyle/>
          <a:p>
            <a:pPr marL="0">
              <a:spcBef>
                <a:spcPts val="0"/>
              </a:spcBef>
              <a:spcAft>
                <a:spcPts val="1024"/>
              </a:spcAft>
            </a:pPr>
            <a:r>
              <a:rPr lang="en-US" sz="2900" dirty="0">
                <a:solidFill>
                  <a:srgbClr val="000000"/>
                </a:solidFill>
              </a:rPr>
              <a:t>The VR Summer Work Experience is a service that is provided in collaboration Pre-Employment Transition Services (Pre-ETS’s), Vocational Rehabilitation (VR), Community Tennessee Rehabilitation Center’s (CTRC) and Department of Labor (DOL)</a:t>
            </a:r>
          </a:p>
          <a:p>
            <a:pPr marL="0">
              <a:spcBef>
                <a:spcPts val="0"/>
              </a:spcBef>
              <a:spcAft>
                <a:spcPts val="1024"/>
              </a:spcAft>
            </a:pPr>
            <a:r>
              <a:rPr lang="en-US" sz="2900" dirty="0">
                <a:solidFill>
                  <a:srgbClr val="000000"/>
                </a:solidFill>
              </a:rPr>
              <a:t> Participants must be students who are entering their final year of high school and have no prior successful formal work experience in a competitive integrated setting. </a:t>
            </a:r>
          </a:p>
          <a:p>
            <a:pPr marL="0">
              <a:spcBef>
                <a:spcPts val="0"/>
              </a:spcBef>
            </a:pPr>
            <a:r>
              <a:rPr lang="en-US" sz="2900" dirty="0">
                <a:solidFill>
                  <a:srgbClr val="000000"/>
                </a:solidFill>
              </a:rPr>
              <a:t>The VR Summer Work Experience will consist of one six-week, work-based learning experience during the summer. All six weeks must be completed within an eight-week window of time.  </a:t>
            </a:r>
          </a:p>
          <a:p>
            <a:pPr marL="0">
              <a:spcBef>
                <a:spcPts val="0"/>
              </a:spcBef>
            </a:pPr>
            <a:endParaRPr lang="en-US" sz="2900" dirty="0"/>
          </a:p>
          <a:p>
            <a:pPr marL="0">
              <a:lnSpc>
                <a:spcPct val="107000"/>
              </a:lnSpc>
              <a:spcBef>
                <a:spcPts val="0"/>
              </a:spcBef>
            </a:pPr>
            <a:r>
              <a:rPr lang="en-US" sz="2900" dirty="0">
                <a:solidFill>
                  <a:srgbClr val="000000"/>
                </a:solidFill>
              </a:rPr>
              <a:t>Total weekly hours will be 20 hours per participant. Preceding the work-based learning experience the student will undergo an intensive job readiness course facilitated by the CTRC Rehabilitation Assistant.</a:t>
            </a:r>
            <a:endParaRPr lang="en-US" sz="2900" dirty="0"/>
          </a:p>
          <a:p>
            <a:pPr marL="0" indent="0">
              <a:buNone/>
            </a:pPr>
            <a:endParaRPr lang="en-US" dirty="0"/>
          </a:p>
        </p:txBody>
      </p:sp>
    </p:spTree>
    <p:extLst>
      <p:ext uri="{BB962C8B-B14F-4D97-AF65-F5344CB8AC3E}">
        <p14:creationId xmlns:p14="http://schemas.microsoft.com/office/powerpoint/2010/main" val="2553699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08DE7-2489-4861-86F6-A33C9C1A86B4}"/>
              </a:ext>
            </a:extLst>
          </p:cNvPr>
          <p:cNvSpPr>
            <a:spLocks noGrp="1"/>
          </p:cNvSpPr>
          <p:nvPr>
            <p:ph type="title"/>
          </p:nvPr>
        </p:nvSpPr>
        <p:spPr/>
        <p:txBody>
          <a:bodyPr/>
          <a:lstStyle/>
          <a:p>
            <a:r>
              <a:rPr lang="en-US" dirty="0"/>
              <a:t>Pilot Development</a:t>
            </a:r>
          </a:p>
        </p:txBody>
      </p:sp>
      <p:sp>
        <p:nvSpPr>
          <p:cNvPr id="3" name="Content Placeholder 2">
            <a:extLst>
              <a:ext uri="{FF2B5EF4-FFF2-40B4-BE49-F238E27FC236}">
                <a16:creationId xmlns:a16="http://schemas.microsoft.com/office/drawing/2014/main" id="{B0D92CA7-DCEA-4E7B-8450-5F06D8B9D0F1}"/>
              </a:ext>
            </a:extLst>
          </p:cNvPr>
          <p:cNvSpPr>
            <a:spLocks noGrp="1"/>
          </p:cNvSpPr>
          <p:nvPr>
            <p:ph idx="1"/>
          </p:nvPr>
        </p:nvSpPr>
        <p:spPr>
          <a:xfrm>
            <a:off x="228600" y="1371600"/>
            <a:ext cx="8763000" cy="3879555"/>
          </a:xfrm>
        </p:spPr>
        <p:txBody>
          <a:bodyPr>
            <a:noAutofit/>
          </a:bodyPr>
          <a:lstStyle/>
          <a:p>
            <a:r>
              <a:rPr lang="en-US" sz="1800" dirty="0"/>
              <a:t>Discussions, Collaborations, and Planning</a:t>
            </a:r>
          </a:p>
          <a:p>
            <a:pPr lvl="1"/>
            <a:r>
              <a:rPr lang="en-US" sz="1800" dirty="0"/>
              <a:t>Maury County VR Team Members</a:t>
            </a:r>
          </a:p>
          <a:p>
            <a:pPr lvl="2"/>
            <a:r>
              <a:rPr lang="en-US" sz="1600" dirty="0"/>
              <a:t>Pre-ETS Staff </a:t>
            </a:r>
          </a:p>
          <a:p>
            <a:pPr lvl="2"/>
            <a:r>
              <a:rPr lang="en-US" sz="1600" dirty="0"/>
              <a:t>Vocational Rehabilitation (VR) Counselor / Field Staff</a:t>
            </a:r>
          </a:p>
          <a:p>
            <a:pPr lvl="2"/>
            <a:r>
              <a:rPr lang="en-US" sz="1600" dirty="0"/>
              <a:t>Business Employment Consultant</a:t>
            </a:r>
          </a:p>
          <a:p>
            <a:pPr lvl="1"/>
            <a:r>
              <a:rPr lang="en-US" sz="1800" dirty="0"/>
              <a:t>Discussions with WIOA Title 1 Career Advisor and Director of American Job Center (OSO)</a:t>
            </a:r>
          </a:p>
          <a:p>
            <a:pPr lvl="1"/>
            <a:r>
              <a:rPr lang="en-US" sz="1800" dirty="0"/>
              <a:t>Department of Labor</a:t>
            </a:r>
          </a:p>
          <a:p>
            <a:pPr lvl="1"/>
            <a:r>
              <a:rPr lang="en-US" sz="1800" dirty="0"/>
              <a:t>Discussions with Maury County Schools</a:t>
            </a:r>
          </a:p>
          <a:p>
            <a:pPr lvl="1"/>
            <a:r>
              <a:rPr lang="en-US" sz="1800" dirty="0"/>
              <a:t>Maury County Chamber of Commerce</a:t>
            </a:r>
          </a:p>
          <a:p>
            <a:pPr lvl="1"/>
            <a:r>
              <a:rPr lang="en-US" sz="1800" dirty="0"/>
              <a:t>CTRC Advisory Board (consists of community members and business partners)</a:t>
            </a:r>
          </a:p>
          <a:p>
            <a:pPr lvl="1"/>
            <a:endParaRPr lang="en-US" sz="1800" dirty="0"/>
          </a:p>
        </p:txBody>
      </p:sp>
    </p:spTree>
    <p:extLst>
      <p:ext uri="{BB962C8B-B14F-4D97-AF65-F5344CB8AC3E}">
        <p14:creationId xmlns:p14="http://schemas.microsoft.com/office/powerpoint/2010/main" val="4201072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3A7F3-C0FE-4829-93D3-9E4C240BBEE7}"/>
              </a:ext>
            </a:extLst>
          </p:cNvPr>
          <p:cNvSpPr>
            <a:spLocks noGrp="1"/>
          </p:cNvSpPr>
          <p:nvPr>
            <p:ph type="title"/>
          </p:nvPr>
        </p:nvSpPr>
        <p:spPr/>
        <p:txBody>
          <a:bodyPr/>
          <a:lstStyle/>
          <a:p>
            <a:r>
              <a:rPr lang="en-US" dirty="0"/>
              <a:t>Pilot in Action</a:t>
            </a:r>
          </a:p>
        </p:txBody>
      </p:sp>
      <p:sp>
        <p:nvSpPr>
          <p:cNvPr id="3" name="Content Placeholder 2">
            <a:extLst>
              <a:ext uri="{FF2B5EF4-FFF2-40B4-BE49-F238E27FC236}">
                <a16:creationId xmlns:a16="http://schemas.microsoft.com/office/drawing/2014/main" id="{19294D69-8BD3-4045-8D24-F1E11866A5A7}"/>
              </a:ext>
            </a:extLst>
          </p:cNvPr>
          <p:cNvSpPr>
            <a:spLocks noGrp="1"/>
          </p:cNvSpPr>
          <p:nvPr>
            <p:ph idx="1"/>
          </p:nvPr>
        </p:nvSpPr>
        <p:spPr>
          <a:xfrm>
            <a:off x="231457" y="1817370"/>
            <a:ext cx="8760143" cy="3437573"/>
          </a:xfrm>
        </p:spPr>
        <p:txBody>
          <a:bodyPr>
            <a:normAutofit/>
          </a:bodyPr>
          <a:lstStyle/>
          <a:p>
            <a:r>
              <a:rPr lang="en-US" b="1" dirty="0"/>
              <a:t>Work Based Learning Site</a:t>
            </a:r>
          </a:p>
          <a:p>
            <a:pPr lvl="1"/>
            <a:r>
              <a:rPr lang="en-US" sz="2400" dirty="0"/>
              <a:t> City of Columbia</a:t>
            </a:r>
          </a:p>
          <a:p>
            <a:pPr lvl="2"/>
            <a:r>
              <a:rPr lang="en-US" sz="2400" dirty="0"/>
              <a:t>Recreation Aide</a:t>
            </a:r>
          </a:p>
          <a:p>
            <a:pPr lvl="2"/>
            <a:r>
              <a:rPr lang="en-US" sz="2400" dirty="0"/>
              <a:t>Building and Grounds Maintenance </a:t>
            </a:r>
          </a:p>
          <a:p>
            <a:pPr lvl="2"/>
            <a:r>
              <a:rPr lang="en-US" sz="2400" dirty="0"/>
              <a:t>Building Maintenance Custodial Worker</a:t>
            </a:r>
          </a:p>
          <a:p>
            <a:pPr lvl="2"/>
            <a:r>
              <a:rPr lang="en-US" sz="2400" dirty="0"/>
              <a:t>Operation Worker</a:t>
            </a:r>
          </a:p>
          <a:p>
            <a:endParaRPr lang="en-US" dirty="0"/>
          </a:p>
          <a:p>
            <a:pPr marL="0" indent="0">
              <a:buNone/>
            </a:pPr>
            <a:endParaRPr lang="en-US" dirty="0"/>
          </a:p>
        </p:txBody>
      </p:sp>
    </p:spTree>
    <p:extLst>
      <p:ext uri="{BB962C8B-B14F-4D97-AF65-F5344CB8AC3E}">
        <p14:creationId xmlns:p14="http://schemas.microsoft.com/office/powerpoint/2010/main" val="3720219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CB6E-A51A-4A15-834B-108AB85C0229}"/>
              </a:ext>
            </a:extLst>
          </p:cNvPr>
          <p:cNvSpPr>
            <a:spLocks noGrp="1"/>
          </p:cNvSpPr>
          <p:nvPr>
            <p:ph type="title"/>
          </p:nvPr>
        </p:nvSpPr>
        <p:spPr/>
        <p:txBody>
          <a:bodyPr/>
          <a:lstStyle/>
          <a:p>
            <a:r>
              <a:rPr lang="en-US" dirty="0"/>
              <a:t>Plan in Action</a:t>
            </a:r>
          </a:p>
        </p:txBody>
      </p:sp>
      <p:sp>
        <p:nvSpPr>
          <p:cNvPr id="3" name="Content Placeholder 2">
            <a:extLst>
              <a:ext uri="{FF2B5EF4-FFF2-40B4-BE49-F238E27FC236}">
                <a16:creationId xmlns:a16="http://schemas.microsoft.com/office/drawing/2014/main" id="{92B00942-7ECC-4BAE-88ED-A512F0716B07}"/>
              </a:ext>
            </a:extLst>
          </p:cNvPr>
          <p:cNvSpPr>
            <a:spLocks noGrp="1"/>
          </p:cNvSpPr>
          <p:nvPr>
            <p:ph idx="1"/>
          </p:nvPr>
        </p:nvSpPr>
        <p:spPr>
          <a:xfrm>
            <a:off x="228600" y="1712729"/>
            <a:ext cx="8763000" cy="3718849"/>
          </a:xfrm>
        </p:spPr>
        <p:txBody>
          <a:bodyPr>
            <a:normAutofit fontScale="92500" lnSpcReduction="20000"/>
          </a:bodyPr>
          <a:lstStyle/>
          <a:p>
            <a:r>
              <a:rPr lang="en-US" b="1" dirty="0"/>
              <a:t>Enroll in the WIOA Title 1 Services</a:t>
            </a:r>
            <a:endParaRPr lang="en-US" dirty="0"/>
          </a:p>
          <a:p>
            <a:pPr lvl="1"/>
            <a:r>
              <a:rPr lang="en-US" dirty="0"/>
              <a:t>Presentations were done at local schools to establish interest in work opportunities</a:t>
            </a:r>
          </a:p>
          <a:p>
            <a:pPr lvl="1"/>
            <a:r>
              <a:rPr lang="en-US" dirty="0"/>
              <a:t>Meet with Title 1 Career Advisor to enroll in services</a:t>
            </a:r>
          </a:p>
          <a:p>
            <a:r>
              <a:rPr lang="en-US" b="1" dirty="0"/>
              <a:t>Job Readiness Course</a:t>
            </a:r>
          </a:p>
          <a:p>
            <a:pPr lvl="1"/>
            <a:r>
              <a:rPr lang="en-US" sz="1800" dirty="0"/>
              <a:t>The course was adapted from the current Employee Development course offered at the CTRC Columbia to cover the key job readiness components for the DOL/WIOA.  Participants received a $250 incentive bonus upon completion of course.</a:t>
            </a:r>
          </a:p>
          <a:p>
            <a:r>
              <a:rPr lang="en-US" b="1" dirty="0"/>
              <a:t>Time To Work! </a:t>
            </a:r>
          </a:p>
          <a:p>
            <a:pPr lvl="1"/>
            <a:r>
              <a:rPr lang="en-US" sz="1800" dirty="0"/>
              <a:t>Students participated in a competitive interview process with City Of Columbia supervisors where they learned of the summer work opportunities. </a:t>
            </a:r>
            <a:br>
              <a:rPr lang="en-US" dirty="0"/>
            </a:br>
            <a:endParaRPr lang="en-US" dirty="0"/>
          </a:p>
        </p:txBody>
      </p:sp>
    </p:spTree>
    <p:extLst>
      <p:ext uri="{BB962C8B-B14F-4D97-AF65-F5344CB8AC3E}">
        <p14:creationId xmlns:p14="http://schemas.microsoft.com/office/powerpoint/2010/main" val="840963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822BB-62E1-48D2-920A-CCE1B97FCC1E}"/>
              </a:ext>
            </a:extLst>
          </p:cNvPr>
          <p:cNvSpPr>
            <a:spLocks noGrp="1"/>
          </p:cNvSpPr>
          <p:nvPr>
            <p:ph type="title"/>
          </p:nvPr>
        </p:nvSpPr>
        <p:spPr/>
        <p:txBody>
          <a:bodyPr/>
          <a:lstStyle/>
          <a:p>
            <a:r>
              <a:rPr lang="en-US" dirty="0"/>
              <a:t>Partner Collaboration </a:t>
            </a:r>
          </a:p>
        </p:txBody>
      </p:sp>
      <p:sp>
        <p:nvSpPr>
          <p:cNvPr id="3" name="Content Placeholder 2">
            <a:extLst>
              <a:ext uri="{FF2B5EF4-FFF2-40B4-BE49-F238E27FC236}">
                <a16:creationId xmlns:a16="http://schemas.microsoft.com/office/drawing/2014/main" id="{C6C2E803-EAB2-47D3-BDB7-9EFFAD792964}"/>
              </a:ext>
            </a:extLst>
          </p:cNvPr>
          <p:cNvSpPr>
            <a:spLocks noGrp="1"/>
          </p:cNvSpPr>
          <p:nvPr>
            <p:ph idx="1"/>
          </p:nvPr>
        </p:nvSpPr>
        <p:spPr>
          <a:xfrm>
            <a:off x="190500" y="1701166"/>
            <a:ext cx="8763000" cy="3613784"/>
          </a:xfrm>
        </p:spPr>
        <p:txBody>
          <a:bodyPr>
            <a:normAutofit fontScale="32500" lnSpcReduction="20000"/>
          </a:bodyPr>
          <a:lstStyle/>
          <a:p>
            <a:pPr marL="0" indent="0">
              <a:lnSpc>
                <a:spcPct val="170000"/>
              </a:lnSpc>
              <a:buNone/>
            </a:pPr>
            <a:r>
              <a:rPr lang="en-US" sz="7200" b="1" dirty="0"/>
              <a:t>External Partners</a:t>
            </a:r>
          </a:p>
          <a:p>
            <a:pPr>
              <a:lnSpc>
                <a:spcPts val="2250"/>
              </a:lnSpc>
              <a:spcBef>
                <a:spcPts val="0"/>
              </a:spcBef>
            </a:pPr>
            <a:r>
              <a:rPr lang="en-US" sz="6000" dirty="0"/>
              <a:t>Maury County Schools</a:t>
            </a:r>
          </a:p>
          <a:p>
            <a:pPr>
              <a:lnSpc>
                <a:spcPts val="2250"/>
              </a:lnSpc>
              <a:spcBef>
                <a:spcPts val="0"/>
              </a:spcBef>
            </a:pPr>
            <a:r>
              <a:rPr lang="en-US" sz="6000" dirty="0"/>
              <a:t>American Job Center / South Central Human Resource Agency / WIOA Title 1 Career Advisor and AJC Director</a:t>
            </a:r>
          </a:p>
          <a:p>
            <a:pPr>
              <a:lnSpc>
                <a:spcPts val="2250"/>
              </a:lnSpc>
              <a:spcBef>
                <a:spcPts val="0"/>
              </a:spcBef>
            </a:pPr>
            <a:r>
              <a:rPr lang="en-US" sz="6000" dirty="0"/>
              <a:t>DOL Regional Director</a:t>
            </a:r>
          </a:p>
          <a:p>
            <a:pPr>
              <a:lnSpc>
                <a:spcPts val="2250"/>
              </a:lnSpc>
              <a:spcBef>
                <a:spcPts val="0"/>
              </a:spcBef>
            </a:pPr>
            <a:r>
              <a:rPr lang="en-US" sz="6000" dirty="0"/>
              <a:t>City of Columbia</a:t>
            </a:r>
          </a:p>
          <a:p>
            <a:pPr marL="0" indent="0">
              <a:lnSpc>
                <a:spcPct val="170000"/>
              </a:lnSpc>
              <a:spcBef>
                <a:spcPts val="225"/>
              </a:spcBef>
              <a:buNone/>
            </a:pPr>
            <a:r>
              <a:rPr lang="en-US" sz="7200" b="1" dirty="0"/>
              <a:t>Internal Partners</a:t>
            </a:r>
          </a:p>
          <a:p>
            <a:pPr>
              <a:lnSpc>
                <a:spcPts val="2250"/>
              </a:lnSpc>
              <a:spcBef>
                <a:spcPts val="0"/>
              </a:spcBef>
            </a:pPr>
            <a:r>
              <a:rPr lang="en-US" sz="6000" dirty="0"/>
              <a:t>Pre-Employment Transition Services (Pre-ETS)</a:t>
            </a:r>
          </a:p>
          <a:p>
            <a:pPr>
              <a:lnSpc>
                <a:spcPts val="2250"/>
              </a:lnSpc>
              <a:spcBef>
                <a:spcPts val="0"/>
              </a:spcBef>
            </a:pPr>
            <a:r>
              <a:rPr lang="en-US" sz="6000" dirty="0"/>
              <a:t>Vocational Rehabilitation Services (VRCM)</a:t>
            </a:r>
          </a:p>
          <a:p>
            <a:pPr>
              <a:lnSpc>
                <a:spcPts val="2250"/>
              </a:lnSpc>
              <a:spcBef>
                <a:spcPts val="0"/>
              </a:spcBef>
            </a:pPr>
            <a:r>
              <a:rPr lang="en-US" sz="6000" dirty="0"/>
              <a:t>Business Services Unit</a:t>
            </a:r>
          </a:p>
          <a:p>
            <a:endParaRPr lang="en-US" sz="7200" dirty="0"/>
          </a:p>
          <a:p>
            <a:endParaRPr lang="en-US" dirty="0"/>
          </a:p>
        </p:txBody>
      </p:sp>
    </p:spTree>
    <p:extLst>
      <p:ext uri="{BB962C8B-B14F-4D97-AF65-F5344CB8AC3E}">
        <p14:creationId xmlns:p14="http://schemas.microsoft.com/office/powerpoint/2010/main" val="1876398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9A802-BA2A-4713-9342-A327381722FE}"/>
              </a:ext>
            </a:extLst>
          </p:cNvPr>
          <p:cNvSpPr>
            <a:spLocks noGrp="1"/>
          </p:cNvSpPr>
          <p:nvPr>
            <p:ph type="title"/>
          </p:nvPr>
        </p:nvSpPr>
        <p:spPr/>
        <p:txBody>
          <a:bodyPr/>
          <a:lstStyle/>
          <a:p>
            <a:r>
              <a:rPr lang="en-US" dirty="0"/>
              <a:t>Pilot Results</a:t>
            </a:r>
          </a:p>
        </p:txBody>
      </p:sp>
      <p:sp>
        <p:nvSpPr>
          <p:cNvPr id="3" name="Content Placeholder 2">
            <a:extLst>
              <a:ext uri="{FF2B5EF4-FFF2-40B4-BE49-F238E27FC236}">
                <a16:creationId xmlns:a16="http://schemas.microsoft.com/office/drawing/2014/main" id="{A6FD7C76-6649-41B8-96F8-21731C3FA8A3}"/>
              </a:ext>
            </a:extLst>
          </p:cNvPr>
          <p:cNvSpPr>
            <a:spLocks noGrp="1"/>
          </p:cNvSpPr>
          <p:nvPr>
            <p:ph idx="1"/>
          </p:nvPr>
        </p:nvSpPr>
        <p:spPr>
          <a:xfrm>
            <a:off x="367665" y="2001204"/>
            <a:ext cx="8408670" cy="3193732"/>
          </a:xfrm>
        </p:spPr>
        <p:txBody>
          <a:bodyPr>
            <a:normAutofit lnSpcReduction="10000"/>
          </a:bodyPr>
          <a:lstStyle/>
          <a:p>
            <a:r>
              <a:rPr lang="en-US" dirty="0"/>
              <a:t>2 Participants in Community-Based Training/Internship Sites Paid through WIOA Youth Program</a:t>
            </a:r>
          </a:p>
          <a:p>
            <a:r>
              <a:rPr lang="en-US" dirty="0"/>
              <a:t>1 Participant has been offered a position once finished with the WIOA paid internship</a:t>
            </a:r>
          </a:p>
          <a:p>
            <a:r>
              <a:rPr lang="en-US" dirty="0"/>
              <a:t>Increased Knowledge of Community Services, Locations, Opportunities, and Career Requirements</a:t>
            </a:r>
          </a:p>
          <a:p>
            <a:r>
              <a:rPr lang="en-US" dirty="0"/>
              <a:t>Participants had the opportunity to learn the benefit of work and earning wages</a:t>
            </a:r>
          </a:p>
          <a:p>
            <a:endParaRPr lang="en-US" dirty="0"/>
          </a:p>
        </p:txBody>
      </p:sp>
    </p:spTree>
    <p:extLst>
      <p:ext uri="{BB962C8B-B14F-4D97-AF65-F5344CB8AC3E}">
        <p14:creationId xmlns:p14="http://schemas.microsoft.com/office/powerpoint/2010/main" val="1116586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1AD87-1374-488B-A170-374A844BC3DF}"/>
              </a:ext>
            </a:extLst>
          </p:cNvPr>
          <p:cNvSpPr>
            <a:spLocks noGrp="1"/>
          </p:cNvSpPr>
          <p:nvPr>
            <p:ph type="title"/>
          </p:nvPr>
        </p:nvSpPr>
        <p:spPr/>
        <p:txBody>
          <a:bodyPr/>
          <a:lstStyle/>
          <a:p>
            <a:r>
              <a:rPr lang="en-US" dirty="0"/>
              <a:t>Success Story</a:t>
            </a:r>
          </a:p>
        </p:txBody>
      </p:sp>
      <p:sp>
        <p:nvSpPr>
          <p:cNvPr id="3" name="Content Placeholder 2">
            <a:extLst>
              <a:ext uri="{FF2B5EF4-FFF2-40B4-BE49-F238E27FC236}">
                <a16:creationId xmlns:a16="http://schemas.microsoft.com/office/drawing/2014/main" id="{14FEE6CF-B0B6-4240-B579-2312759E8903}"/>
              </a:ext>
            </a:extLst>
          </p:cNvPr>
          <p:cNvSpPr>
            <a:spLocks noGrp="1"/>
          </p:cNvSpPr>
          <p:nvPr>
            <p:ph idx="1"/>
          </p:nvPr>
        </p:nvSpPr>
        <p:spPr/>
        <p:txBody>
          <a:bodyPr/>
          <a:lstStyle/>
          <a:p>
            <a:endParaRPr lang="en-US" dirty="0"/>
          </a:p>
          <a:p>
            <a:endParaRPr lang="en-US" dirty="0"/>
          </a:p>
          <a:p>
            <a:endParaRPr lang="en-US" dirty="0"/>
          </a:p>
          <a:p>
            <a:pPr marL="0" indent="0">
              <a:buNone/>
            </a:pPr>
            <a:r>
              <a:rPr lang="en-US" sz="3200" dirty="0">
                <a:hlinkClick r:id="rId2"/>
              </a:rPr>
              <a:t>https://youtu.be/LxFANQag1us</a:t>
            </a:r>
            <a:endParaRPr lang="en-US" sz="3200" dirty="0"/>
          </a:p>
          <a:p>
            <a:pPr marL="0" indent="0">
              <a:buNone/>
            </a:pPr>
            <a:endParaRPr lang="en-US" dirty="0"/>
          </a:p>
        </p:txBody>
      </p:sp>
    </p:spTree>
    <p:extLst>
      <p:ext uri="{BB962C8B-B14F-4D97-AF65-F5344CB8AC3E}">
        <p14:creationId xmlns:p14="http://schemas.microsoft.com/office/powerpoint/2010/main" val="1447200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7E0EF-71C3-4910-9AEF-7DA16155FAD8}"/>
              </a:ext>
            </a:extLst>
          </p:cNvPr>
          <p:cNvSpPr>
            <a:spLocks noGrp="1"/>
          </p:cNvSpPr>
          <p:nvPr>
            <p:ph type="title"/>
          </p:nvPr>
        </p:nvSpPr>
        <p:spPr/>
        <p:txBody>
          <a:bodyPr/>
          <a:lstStyle/>
          <a:p>
            <a:r>
              <a:rPr lang="en-US" dirty="0"/>
              <a:t>Future Plans for Pilot</a:t>
            </a:r>
          </a:p>
        </p:txBody>
      </p:sp>
      <p:sp>
        <p:nvSpPr>
          <p:cNvPr id="3" name="Content Placeholder 2">
            <a:extLst>
              <a:ext uri="{FF2B5EF4-FFF2-40B4-BE49-F238E27FC236}">
                <a16:creationId xmlns:a16="http://schemas.microsoft.com/office/drawing/2014/main" id="{11CD0A8E-CCAF-4E81-8C6F-67BB97A4C3FD}"/>
              </a:ext>
            </a:extLst>
          </p:cNvPr>
          <p:cNvSpPr>
            <a:spLocks noGrp="1"/>
          </p:cNvSpPr>
          <p:nvPr>
            <p:ph idx="1"/>
          </p:nvPr>
        </p:nvSpPr>
        <p:spPr>
          <a:xfrm>
            <a:off x="228600" y="1855471"/>
            <a:ext cx="8763000" cy="3459479"/>
          </a:xfrm>
        </p:spPr>
        <p:txBody>
          <a:bodyPr>
            <a:normAutofit/>
          </a:bodyPr>
          <a:lstStyle/>
          <a:p>
            <a:r>
              <a:rPr lang="en-US" sz="2100" dirty="0"/>
              <a:t>Replication and Individualization by other CTRCs</a:t>
            </a:r>
          </a:p>
          <a:p>
            <a:endParaRPr lang="en-US" sz="2100" dirty="0"/>
          </a:p>
          <a:p>
            <a:r>
              <a:rPr lang="en-US" sz="2100" dirty="0"/>
              <a:t>Incorporating throughout the year  </a:t>
            </a:r>
          </a:p>
          <a:p>
            <a:endParaRPr lang="en-US" sz="2100" dirty="0"/>
          </a:p>
          <a:p>
            <a:r>
              <a:rPr lang="en-US" sz="2100" dirty="0"/>
              <a:t>Enhanced community knowledge of the VR Program</a:t>
            </a:r>
          </a:p>
          <a:p>
            <a:endParaRPr lang="en-US" sz="2100" dirty="0"/>
          </a:p>
        </p:txBody>
      </p:sp>
    </p:spTree>
    <p:extLst>
      <p:ext uri="{BB962C8B-B14F-4D97-AF65-F5344CB8AC3E}">
        <p14:creationId xmlns:p14="http://schemas.microsoft.com/office/powerpoint/2010/main" val="1709269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Pilot #2 – Bedford County</a:t>
            </a:r>
          </a:p>
        </p:txBody>
      </p:sp>
      <p:sp>
        <p:nvSpPr>
          <p:cNvPr id="5" name="Content Placeholder 4"/>
          <p:cNvSpPr>
            <a:spLocks noGrp="1"/>
          </p:cNvSpPr>
          <p:nvPr>
            <p:ph idx="1"/>
          </p:nvPr>
        </p:nvSpPr>
        <p:spPr/>
        <p:txBody>
          <a:bodyPr>
            <a:normAutofit/>
          </a:bodyPr>
          <a:lstStyle/>
          <a:p>
            <a:pPr marL="0" indent="0">
              <a:buNone/>
            </a:pPr>
            <a:r>
              <a:rPr lang="en-US" dirty="0"/>
              <a:t>GOAL: Develop and implement a community-based pilot to serve youth ages 14 – 22, who are at risk to become employed or enrolled in an educational program.</a:t>
            </a:r>
          </a:p>
          <a:p>
            <a:pPr marL="0" indent="0">
              <a:buNone/>
            </a:pPr>
            <a:endParaRPr lang="en-US" dirty="0"/>
          </a:p>
          <a:p>
            <a:pPr lvl="1"/>
            <a:r>
              <a:rPr lang="en-US" dirty="0"/>
              <a:t>Background of how the pilot came to be</a:t>
            </a:r>
          </a:p>
          <a:p>
            <a:pPr lvl="1"/>
            <a:r>
              <a:rPr lang="en-US" dirty="0"/>
              <a:t>Pilot in development</a:t>
            </a:r>
          </a:p>
          <a:p>
            <a:pPr lvl="1"/>
            <a:r>
              <a:rPr lang="en-US" dirty="0"/>
              <a:t>Pilot in action</a:t>
            </a:r>
          </a:p>
          <a:p>
            <a:pPr lvl="1"/>
            <a:r>
              <a:rPr lang="en-US" dirty="0"/>
              <a:t>Partner Collaboration</a:t>
            </a:r>
          </a:p>
          <a:p>
            <a:pPr lvl="1"/>
            <a:r>
              <a:rPr lang="en-US" dirty="0"/>
              <a:t>Results</a:t>
            </a:r>
          </a:p>
          <a:p>
            <a:pPr lvl="1"/>
            <a:r>
              <a:rPr lang="en-US" dirty="0"/>
              <a:t>Future plans</a:t>
            </a:r>
          </a:p>
          <a:p>
            <a:endParaRPr lang="en-US" dirty="0"/>
          </a:p>
        </p:txBody>
      </p:sp>
    </p:spTree>
    <p:extLst>
      <p:ext uri="{BB962C8B-B14F-4D97-AF65-F5344CB8AC3E}">
        <p14:creationId xmlns:p14="http://schemas.microsoft.com/office/powerpoint/2010/main" val="2344692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5ACE9-3B7D-42EF-BAE5-434F125CD903}"/>
              </a:ext>
            </a:extLst>
          </p:cNvPr>
          <p:cNvSpPr>
            <a:spLocks noGrp="1"/>
          </p:cNvSpPr>
          <p:nvPr>
            <p:ph type="title"/>
          </p:nvPr>
        </p:nvSpPr>
        <p:spPr/>
        <p:txBody>
          <a:bodyPr/>
          <a:lstStyle/>
          <a:p>
            <a:r>
              <a:rPr lang="en-US" dirty="0"/>
              <a:t>Optimizing Partnerships	</a:t>
            </a:r>
          </a:p>
        </p:txBody>
      </p:sp>
      <p:sp>
        <p:nvSpPr>
          <p:cNvPr id="3" name="Content Placeholder 2">
            <a:extLst>
              <a:ext uri="{FF2B5EF4-FFF2-40B4-BE49-F238E27FC236}">
                <a16:creationId xmlns:a16="http://schemas.microsoft.com/office/drawing/2014/main" id="{913751C8-2FED-49D9-A15B-0B190B36AADB}"/>
              </a:ext>
            </a:extLst>
          </p:cNvPr>
          <p:cNvSpPr>
            <a:spLocks noGrp="1"/>
          </p:cNvSpPr>
          <p:nvPr>
            <p:ph idx="1"/>
          </p:nvPr>
        </p:nvSpPr>
        <p:spPr/>
        <p:txBody>
          <a:bodyPr/>
          <a:lstStyle/>
          <a:p>
            <a:r>
              <a:rPr lang="en-US" dirty="0"/>
              <a:t>As part of the Vocational Rehabilitation Program, the community Tennessee Rehabilitation Centers (CTRCs) are modernizing and revolutionizing by providing person-centered community-based employment services to individuals with disabilities.  The session will focus on three pilots developed by the CTRCs to cultivate and maintain collaborative partnerships in the local community to foster and advance this service delivery model.</a:t>
            </a:r>
          </a:p>
        </p:txBody>
      </p:sp>
      <p:pic>
        <p:nvPicPr>
          <p:cNvPr id="8" name="Picture 7" descr="A group of people holding hands&#10;&#10;Description automatically generated with low confidence">
            <a:extLst>
              <a:ext uri="{FF2B5EF4-FFF2-40B4-BE49-F238E27FC236}">
                <a16:creationId xmlns:a16="http://schemas.microsoft.com/office/drawing/2014/main" id="{A1477CA2-D7ED-4838-81F5-090DF995EF4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91200" y="4241800"/>
            <a:ext cx="2438400" cy="1625600"/>
          </a:xfrm>
          <a:prstGeom prst="rect">
            <a:avLst/>
          </a:prstGeom>
        </p:spPr>
      </p:pic>
    </p:spTree>
    <p:extLst>
      <p:ext uri="{BB962C8B-B14F-4D97-AF65-F5344CB8AC3E}">
        <p14:creationId xmlns:p14="http://schemas.microsoft.com/office/powerpoint/2010/main" val="2153126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054E9-AD64-42F6-80C0-CF8EC55411FD}"/>
              </a:ext>
            </a:extLst>
          </p:cNvPr>
          <p:cNvSpPr>
            <a:spLocks noGrp="1"/>
          </p:cNvSpPr>
          <p:nvPr>
            <p:ph type="title"/>
          </p:nvPr>
        </p:nvSpPr>
        <p:spPr/>
        <p:txBody>
          <a:bodyPr/>
          <a:lstStyle/>
          <a:p>
            <a:r>
              <a:rPr lang="en-US" dirty="0"/>
              <a:t>Pilot Background  </a:t>
            </a:r>
          </a:p>
        </p:txBody>
      </p:sp>
      <p:sp>
        <p:nvSpPr>
          <p:cNvPr id="3" name="Content Placeholder 2">
            <a:extLst>
              <a:ext uri="{FF2B5EF4-FFF2-40B4-BE49-F238E27FC236}">
                <a16:creationId xmlns:a16="http://schemas.microsoft.com/office/drawing/2014/main" id="{55A680DB-B7FE-4349-A5B8-D59BCA36C146}"/>
              </a:ext>
            </a:extLst>
          </p:cNvPr>
          <p:cNvSpPr>
            <a:spLocks noGrp="1"/>
          </p:cNvSpPr>
          <p:nvPr>
            <p:ph idx="1"/>
          </p:nvPr>
        </p:nvSpPr>
        <p:spPr>
          <a:xfrm>
            <a:off x="228600" y="1752601"/>
            <a:ext cx="8763000" cy="3594247"/>
          </a:xfrm>
        </p:spPr>
        <p:txBody>
          <a:bodyPr>
            <a:normAutofit fontScale="92500"/>
          </a:bodyPr>
          <a:lstStyle/>
          <a:p>
            <a:r>
              <a:rPr lang="en-US" sz="2100" i="1" dirty="0"/>
              <a:t>Independent Living and Community Involvement</a:t>
            </a:r>
            <a:r>
              <a:rPr lang="en-US" sz="2100" dirty="0"/>
              <a:t> Survey of Bedford County citizens</a:t>
            </a:r>
          </a:p>
          <a:p>
            <a:pPr lvl="1"/>
            <a:r>
              <a:rPr lang="en-US" sz="1950" dirty="0"/>
              <a:t>Bedford County Schools and Bedford County/Shelbyville Chamber of Commerce Assisted </a:t>
            </a:r>
          </a:p>
          <a:p>
            <a:pPr lvl="1"/>
            <a:r>
              <a:rPr lang="en-US" sz="1950" dirty="0"/>
              <a:t>390 Responses Indicating Several Areas of Need</a:t>
            </a:r>
          </a:p>
          <a:p>
            <a:pPr lvl="1"/>
            <a:r>
              <a:rPr lang="en-US" sz="1950" dirty="0"/>
              <a:t>Responses from VR Colleagues and External Partners Indicating Need</a:t>
            </a:r>
            <a:br>
              <a:rPr lang="en-US" sz="1950" dirty="0"/>
            </a:br>
            <a:endParaRPr lang="en-US" sz="1950" dirty="0"/>
          </a:p>
          <a:p>
            <a:pPr lvl="0"/>
            <a:r>
              <a:rPr lang="en-US" sz="2100" dirty="0">
                <a:solidFill>
                  <a:prstClr val="black"/>
                </a:solidFill>
              </a:rPr>
              <a:t>Statewide Consumer Needs Assessment Results </a:t>
            </a:r>
          </a:p>
          <a:p>
            <a:pPr lvl="1"/>
            <a:r>
              <a:rPr lang="en-US" sz="1950" dirty="0">
                <a:solidFill>
                  <a:prstClr val="black"/>
                </a:solidFill>
              </a:rPr>
              <a:t>SILC Quarterly Report July 2020-September 2020</a:t>
            </a:r>
          </a:p>
          <a:p>
            <a:pPr lvl="1"/>
            <a:r>
              <a:rPr lang="en-US" sz="1950" dirty="0">
                <a:solidFill>
                  <a:prstClr val="black"/>
                </a:solidFill>
              </a:rPr>
              <a:t> 348 Consumers Completed Unmet Needs Survey </a:t>
            </a:r>
          </a:p>
          <a:p>
            <a:pPr lvl="1"/>
            <a:r>
              <a:rPr lang="en-US" sz="1950" dirty="0">
                <a:solidFill>
                  <a:prstClr val="black"/>
                </a:solidFill>
              </a:rPr>
              <a:t>63% (220) Needed Independent Living Daily Activities</a:t>
            </a:r>
          </a:p>
          <a:p>
            <a:pPr lvl="1"/>
            <a:endParaRPr lang="en-US" sz="1800" dirty="0">
              <a:solidFill>
                <a:prstClr val="black"/>
              </a:solidFill>
            </a:endParaRPr>
          </a:p>
          <a:p>
            <a:pPr lvl="1"/>
            <a:endParaRPr lang="en-US" sz="1800" dirty="0">
              <a:solidFill>
                <a:prstClr val="black"/>
              </a:solidFill>
            </a:endParaRPr>
          </a:p>
          <a:p>
            <a:pPr lvl="1"/>
            <a:endParaRPr lang="en-US" sz="1800" dirty="0">
              <a:solidFill>
                <a:prstClr val="black"/>
              </a:solidFill>
            </a:endParaRPr>
          </a:p>
          <a:p>
            <a:pPr marL="342900" lvl="1" indent="0">
              <a:buNone/>
            </a:pPr>
            <a:endParaRPr lang="en-US" sz="1800" dirty="0"/>
          </a:p>
          <a:p>
            <a:pPr marL="685800" lvl="2" indent="0">
              <a:buNone/>
            </a:pPr>
            <a:endParaRPr lang="en-US" dirty="0"/>
          </a:p>
        </p:txBody>
      </p:sp>
    </p:spTree>
    <p:extLst>
      <p:ext uri="{BB962C8B-B14F-4D97-AF65-F5344CB8AC3E}">
        <p14:creationId xmlns:p14="http://schemas.microsoft.com/office/powerpoint/2010/main" val="3723904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5743F-89AF-4454-9E7F-157358331B93}"/>
              </a:ext>
            </a:extLst>
          </p:cNvPr>
          <p:cNvSpPr>
            <a:spLocks noGrp="1"/>
          </p:cNvSpPr>
          <p:nvPr>
            <p:ph type="title"/>
          </p:nvPr>
        </p:nvSpPr>
        <p:spPr/>
        <p:txBody>
          <a:bodyPr/>
          <a:lstStyle/>
          <a:p>
            <a:r>
              <a:rPr lang="en-US" dirty="0"/>
              <a:t>Pilot Background</a:t>
            </a:r>
          </a:p>
        </p:txBody>
      </p:sp>
      <p:sp>
        <p:nvSpPr>
          <p:cNvPr id="3" name="Content Placeholder 2">
            <a:extLst>
              <a:ext uri="{FF2B5EF4-FFF2-40B4-BE49-F238E27FC236}">
                <a16:creationId xmlns:a16="http://schemas.microsoft.com/office/drawing/2014/main" id="{E94917CB-6F5E-4836-9477-839BF8F084A7}"/>
              </a:ext>
            </a:extLst>
          </p:cNvPr>
          <p:cNvSpPr>
            <a:spLocks noGrp="1"/>
          </p:cNvSpPr>
          <p:nvPr>
            <p:ph idx="1"/>
          </p:nvPr>
        </p:nvSpPr>
        <p:spPr>
          <a:xfrm>
            <a:off x="228600" y="1718486"/>
            <a:ext cx="8763000" cy="3700131"/>
          </a:xfrm>
        </p:spPr>
        <p:txBody>
          <a:bodyPr>
            <a:normAutofit/>
          </a:bodyPr>
          <a:lstStyle/>
          <a:p>
            <a:endParaRPr lang="en-US" dirty="0"/>
          </a:p>
          <a:p>
            <a:r>
              <a:rPr lang="en-US" sz="2100" b="1"/>
              <a:t>Requirements</a:t>
            </a:r>
            <a:endParaRPr lang="en-US" sz="2100" dirty="0"/>
          </a:p>
          <a:p>
            <a:pPr lvl="1">
              <a:lnSpc>
                <a:spcPct val="150000"/>
              </a:lnSpc>
            </a:pPr>
            <a:r>
              <a:rPr lang="en-US" sz="1950" dirty="0"/>
              <a:t>At Risk Youth</a:t>
            </a:r>
          </a:p>
          <a:p>
            <a:pPr lvl="1">
              <a:lnSpc>
                <a:spcPct val="150000"/>
              </a:lnSpc>
            </a:pPr>
            <a:r>
              <a:rPr lang="en-US" sz="1950" dirty="0"/>
              <a:t>Eligible for Pre-ETS services, VR services, or both</a:t>
            </a:r>
          </a:p>
          <a:p>
            <a:pPr lvl="1">
              <a:lnSpc>
                <a:spcPct val="150000"/>
              </a:lnSpc>
            </a:pPr>
            <a:r>
              <a:rPr lang="en-US" sz="1950" dirty="0"/>
              <a:t>Ages 16-22 </a:t>
            </a:r>
          </a:p>
          <a:p>
            <a:pPr lvl="1"/>
            <a:endParaRPr lang="en-US" dirty="0"/>
          </a:p>
        </p:txBody>
      </p:sp>
    </p:spTree>
    <p:extLst>
      <p:ext uri="{BB962C8B-B14F-4D97-AF65-F5344CB8AC3E}">
        <p14:creationId xmlns:p14="http://schemas.microsoft.com/office/powerpoint/2010/main" val="618733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DFBA0-EA0E-4A1A-96B9-09B5061DE6B2}"/>
              </a:ext>
            </a:extLst>
          </p:cNvPr>
          <p:cNvSpPr>
            <a:spLocks noGrp="1"/>
          </p:cNvSpPr>
          <p:nvPr>
            <p:ph type="title"/>
          </p:nvPr>
        </p:nvSpPr>
        <p:spPr/>
        <p:txBody>
          <a:bodyPr/>
          <a:lstStyle/>
          <a:p>
            <a:r>
              <a:rPr lang="en-US" dirty="0"/>
              <a:t>Pilot Development</a:t>
            </a:r>
          </a:p>
        </p:txBody>
      </p:sp>
      <p:sp>
        <p:nvSpPr>
          <p:cNvPr id="3" name="Content Placeholder 2">
            <a:extLst>
              <a:ext uri="{FF2B5EF4-FFF2-40B4-BE49-F238E27FC236}">
                <a16:creationId xmlns:a16="http://schemas.microsoft.com/office/drawing/2014/main" id="{8E02CE88-6C31-43FE-B0D6-ABA3304F9A82}"/>
              </a:ext>
            </a:extLst>
          </p:cNvPr>
          <p:cNvSpPr>
            <a:spLocks noGrp="1"/>
          </p:cNvSpPr>
          <p:nvPr>
            <p:ph idx="1"/>
          </p:nvPr>
        </p:nvSpPr>
        <p:spPr>
          <a:xfrm>
            <a:off x="228600" y="1752602"/>
            <a:ext cx="8763000" cy="3570324"/>
          </a:xfrm>
        </p:spPr>
        <p:txBody>
          <a:bodyPr>
            <a:normAutofit fontScale="85000" lnSpcReduction="20000"/>
          </a:bodyPr>
          <a:lstStyle/>
          <a:p>
            <a:pPr marL="0" indent="0">
              <a:buNone/>
            </a:pPr>
            <a:endParaRPr lang="en-US" dirty="0"/>
          </a:p>
          <a:p>
            <a:r>
              <a:rPr lang="en-US" sz="2250" b="1" dirty="0"/>
              <a:t>At Risk Youth </a:t>
            </a:r>
          </a:p>
          <a:p>
            <a:pPr>
              <a:lnSpc>
                <a:spcPct val="110000"/>
              </a:lnSpc>
            </a:pPr>
            <a:r>
              <a:rPr lang="en-US" sz="2250" dirty="0"/>
              <a:t>“An at-risk youth is a child who is less likely to transition successfully into adulthood. Success can include academic success and </a:t>
            </a:r>
            <a:r>
              <a:rPr lang="en-US" sz="2250" b="1" dirty="0"/>
              <a:t>job readiness</a:t>
            </a:r>
            <a:r>
              <a:rPr lang="en-US" sz="2250" dirty="0"/>
              <a:t>, as well as the </a:t>
            </a:r>
            <a:r>
              <a:rPr lang="en-US" sz="2250" b="1" dirty="0"/>
              <a:t>ability to be financially independent</a:t>
            </a:r>
            <a:r>
              <a:rPr lang="en-US" sz="2250" dirty="0"/>
              <a:t>. It also can refer to the ability to become a positive member of society by avoiding a life of crime.”*</a:t>
            </a:r>
          </a:p>
          <a:p>
            <a:endParaRPr lang="en-US" sz="2250" dirty="0"/>
          </a:p>
          <a:p>
            <a:pPr marL="0" indent="0">
              <a:buNone/>
            </a:pPr>
            <a:endParaRPr lang="en-US" dirty="0"/>
          </a:p>
          <a:p>
            <a:endParaRPr lang="en-US" dirty="0"/>
          </a:p>
          <a:p>
            <a:r>
              <a:rPr lang="en-US" sz="1200" dirty="0"/>
              <a:t>*Smith, R. (2016, July 15). What Is At-Risk Youth? - Definition &amp; Statistics. Retrieved from </a:t>
            </a:r>
            <a:br>
              <a:rPr lang="en-US" sz="1200" dirty="0"/>
            </a:br>
            <a:br>
              <a:rPr lang="en-US" sz="1200" dirty="0"/>
            </a:br>
            <a:r>
              <a:rPr lang="en-US" sz="1200" dirty="0"/>
              <a:t>     </a:t>
            </a:r>
            <a:r>
              <a:rPr lang="en-US" sz="1200" dirty="0">
                <a:hlinkClick r:id="rId2"/>
              </a:rPr>
              <a:t>https://study.com/academy/lesson/what-is-at-risk-youth-definition-statistics.html</a:t>
            </a:r>
            <a:r>
              <a:rPr lang="en-US" sz="1200" dirty="0"/>
              <a:t>.</a:t>
            </a:r>
          </a:p>
          <a:p>
            <a:endParaRPr lang="en-US" dirty="0"/>
          </a:p>
        </p:txBody>
      </p:sp>
    </p:spTree>
    <p:extLst>
      <p:ext uri="{BB962C8B-B14F-4D97-AF65-F5344CB8AC3E}">
        <p14:creationId xmlns:p14="http://schemas.microsoft.com/office/powerpoint/2010/main" val="150448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08DE7-2489-4861-86F6-A33C9C1A86B4}"/>
              </a:ext>
            </a:extLst>
          </p:cNvPr>
          <p:cNvSpPr>
            <a:spLocks noGrp="1"/>
          </p:cNvSpPr>
          <p:nvPr>
            <p:ph type="title"/>
          </p:nvPr>
        </p:nvSpPr>
        <p:spPr/>
        <p:txBody>
          <a:bodyPr/>
          <a:lstStyle/>
          <a:p>
            <a:r>
              <a:rPr lang="en-US" dirty="0"/>
              <a:t>Pilot Development</a:t>
            </a:r>
          </a:p>
        </p:txBody>
      </p:sp>
      <p:sp>
        <p:nvSpPr>
          <p:cNvPr id="3" name="Content Placeholder 2">
            <a:extLst>
              <a:ext uri="{FF2B5EF4-FFF2-40B4-BE49-F238E27FC236}">
                <a16:creationId xmlns:a16="http://schemas.microsoft.com/office/drawing/2014/main" id="{B0D92CA7-DCEA-4E7B-8450-5F06D8B9D0F1}"/>
              </a:ext>
            </a:extLst>
          </p:cNvPr>
          <p:cNvSpPr>
            <a:spLocks noGrp="1"/>
          </p:cNvSpPr>
          <p:nvPr>
            <p:ph idx="1"/>
          </p:nvPr>
        </p:nvSpPr>
        <p:spPr>
          <a:xfrm>
            <a:off x="228600" y="1752601"/>
            <a:ext cx="8763000" cy="3498554"/>
          </a:xfrm>
        </p:spPr>
        <p:txBody>
          <a:bodyPr>
            <a:normAutofit/>
          </a:bodyPr>
          <a:lstStyle/>
          <a:p>
            <a:r>
              <a:rPr lang="en-US" dirty="0"/>
              <a:t>Discussions, Collaborations, and Planning</a:t>
            </a:r>
          </a:p>
          <a:p>
            <a:pPr lvl="1"/>
            <a:r>
              <a:rPr lang="en-US" sz="1950" dirty="0"/>
              <a:t>CTRC Shelbyville Team Members</a:t>
            </a:r>
          </a:p>
          <a:p>
            <a:pPr lvl="1"/>
            <a:r>
              <a:rPr lang="en-US" sz="1950" dirty="0"/>
              <a:t>Other CTRC Managers </a:t>
            </a:r>
          </a:p>
          <a:p>
            <a:pPr lvl="1"/>
            <a:r>
              <a:rPr lang="en-US" sz="1950" dirty="0"/>
              <a:t>Pre-ETS Staff </a:t>
            </a:r>
          </a:p>
          <a:p>
            <a:pPr lvl="1"/>
            <a:r>
              <a:rPr lang="en-US" sz="1950" dirty="0"/>
              <a:t>Vocational Rehabilitation (VR) Counselor / Field Staff</a:t>
            </a:r>
          </a:p>
          <a:p>
            <a:pPr lvl="1"/>
            <a:r>
              <a:rPr lang="en-US" sz="1950" dirty="0"/>
              <a:t>Business Employment Consultant</a:t>
            </a:r>
          </a:p>
          <a:p>
            <a:pPr lvl="1"/>
            <a:r>
              <a:rPr lang="en-US" sz="1950" dirty="0"/>
              <a:t>Community Rehabilitation Provider </a:t>
            </a:r>
          </a:p>
          <a:p>
            <a:pPr lvl="1"/>
            <a:r>
              <a:rPr lang="en-US" sz="1950" dirty="0"/>
              <a:t>Discussions with WIOA Title 1 Career Advisor</a:t>
            </a:r>
          </a:p>
          <a:p>
            <a:pPr lvl="1"/>
            <a:r>
              <a:rPr lang="en-US" sz="1950" dirty="0"/>
              <a:t>Discussions with Bedford County Schools</a:t>
            </a:r>
          </a:p>
        </p:txBody>
      </p:sp>
    </p:spTree>
    <p:extLst>
      <p:ext uri="{BB962C8B-B14F-4D97-AF65-F5344CB8AC3E}">
        <p14:creationId xmlns:p14="http://schemas.microsoft.com/office/powerpoint/2010/main" val="1322408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3A7F3-C0FE-4829-93D3-9E4C240BBEE7}"/>
              </a:ext>
            </a:extLst>
          </p:cNvPr>
          <p:cNvSpPr>
            <a:spLocks noGrp="1"/>
          </p:cNvSpPr>
          <p:nvPr>
            <p:ph type="title"/>
          </p:nvPr>
        </p:nvSpPr>
        <p:spPr/>
        <p:txBody>
          <a:bodyPr/>
          <a:lstStyle/>
          <a:p>
            <a:r>
              <a:rPr lang="en-US" dirty="0"/>
              <a:t>Pilot in Action</a:t>
            </a:r>
          </a:p>
        </p:txBody>
      </p:sp>
      <p:sp>
        <p:nvSpPr>
          <p:cNvPr id="3" name="Content Placeholder 2">
            <a:extLst>
              <a:ext uri="{FF2B5EF4-FFF2-40B4-BE49-F238E27FC236}">
                <a16:creationId xmlns:a16="http://schemas.microsoft.com/office/drawing/2014/main" id="{19294D69-8BD3-4045-8D24-F1E11866A5A7}"/>
              </a:ext>
            </a:extLst>
          </p:cNvPr>
          <p:cNvSpPr>
            <a:spLocks noGrp="1"/>
          </p:cNvSpPr>
          <p:nvPr>
            <p:ph idx="1"/>
          </p:nvPr>
        </p:nvSpPr>
        <p:spPr>
          <a:xfrm>
            <a:off x="231457" y="1817370"/>
            <a:ext cx="8760143" cy="3437573"/>
          </a:xfrm>
        </p:spPr>
        <p:txBody>
          <a:bodyPr>
            <a:normAutofit/>
          </a:bodyPr>
          <a:lstStyle/>
          <a:p>
            <a:r>
              <a:rPr lang="en-US" sz="2100" b="1" dirty="0"/>
              <a:t>Community Tours</a:t>
            </a:r>
          </a:p>
          <a:p>
            <a:pPr lvl="1"/>
            <a:r>
              <a:rPr lang="en-US" sz="2100" dirty="0"/>
              <a:t>Musgrave Pencil Company, Bedford County Courthouse, Bedford County Fee Offices, Judicial Complex including Sherriff’s Department, American Job Center, Truth &amp; Nails Vocational Training Center, Goodwill, Ms. Menza’s Daycare/Kiddie Kingdom, Shelbyville Recreation Center, Shelbyville Times Gazette, TCAT Shelbyville, and Community Clinic of Shelbyville and Bedford County</a:t>
            </a:r>
          </a:p>
          <a:p>
            <a:endParaRPr lang="en-US" dirty="0"/>
          </a:p>
          <a:p>
            <a:pPr marL="0" indent="0">
              <a:buNone/>
            </a:pPr>
            <a:endParaRPr lang="en-US" dirty="0"/>
          </a:p>
        </p:txBody>
      </p:sp>
    </p:spTree>
    <p:extLst>
      <p:ext uri="{BB962C8B-B14F-4D97-AF65-F5344CB8AC3E}">
        <p14:creationId xmlns:p14="http://schemas.microsoft.com/office/powerpoint/2010/main" val="3468035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CB6E-A51A-4A15-834B-108AB85C0229}"/>
              </a:ext>
            </a:extLst>
          </p:cNvPr>
          <p:cNvSpPr>
            <a:spLocks noGrp="1"/>
          </p:cNvSpPr>
          <p:nvPr>
            <p:ph type="title"/>
          </p:nvPr>
        </p:nvSpPr>
        <p:spPr/>
        <p:txBody>
          <a:bodyPr/>
          <a:lstStyle/>
          <a:p>
            <a:r>
              <a:rPr lang="en-US" dirty="0"/>
              <a:t>Plan in Action</a:t>
            </a:r>
          </a:p>
        </p:txBody>
      </p:sp>
      <p:sp>
        <p:nvSpPr>
          <p:cNvPr id="3" name="Content Placeholder 2">
            <a:extLst>
              <a:ext uri="{FF2B5EF4-FFF2-40B4-BE49-F238E27FC236}">
                <a16:creationId xmlns:a16="http://schemas.microsoft.com/office/drawing/2014/main" id="{92B00942-7ECC-4BAE-88ED-A512F0716B07}"/>
              </a:ext>
            </a:extLst>
          </p:cNvPr>
          <p:cNvSpPr>
            <a:spLocks noGrp="1"/>
          </p:cNvSpPr>
          <p:nvPr>
            <p:ph idx="1"/>
          </p:nvPr>
        </p:nvSpPr>
        <p:spPr>
          <a:xfrm>
            <a:off x="228600" y="1712729"/>
            <a:ext cx="8763000" cy="3718849"/>
          </a:xfrm>
        </p:spPr>
        <p:txBody>
          <a:bodyPr>
            <a:normAutofit fontScale="92500" lnSpcReduction="20000"/>
          </a:bodyPr>
          <a:lstStyle/>
          <a:p>
            <a:r>
              <a:rPr lang="en-US" b="1" dirty="0"/>
              <a:t>Guest Speakers</a:t>
            </a:r>
          </a:p>
          <a:p>
            <a:pPr lvl="1"/>
            <a:r>
              <a:rPr lang="en-US" sz="1800" dirty="0"/>
              <a:t>Shelbyville Police and K9 unit, TRC Smyrna, WIOA Title 1 Career Advisor, Emergency Management Services (EMS), Shelbyville Fire Department Training Officer and Fire Marshall, Business Employment Consultant and UT CLEE Business Coordinator, Silver Bullet Ranch, and Shelbyville Fire Department Firemen with Truck</a:t>
            </a:r>
          </a:p>
          <a:p>
            <a:r>
              <a:rPr lang="en-US" b="1" dirty="0"/>
              <a:t>Independent Living and Career Readiness Training</a:t>
            </a:r>
          </a:p>
          <a:p>
            <a:pPr lvl="1"/>
            <a:r>
              <a:rPr lang="en-US" sz="1800" dirty="0"/>
              <a:t>Community Development Center Trained One Hour Per Day</a:t>
            </a:r>
          </a:p>
          <a:p>
            <a:pPr lvl="1"/>
            <a:r>
              <a:rPr lang="en-US" sz="1800" dirty="0"/>
              <a:t>CTRC Shelbyville Provided the Rest</a:t>
            </a:r>
            <a:br>
              <a:rPr lang="en-US" dirty="0"/>
            </a:br>
            <a:endParaRPr lang="en-US" dirty="0"/>
          </a:p>
          <a:p>
            <a:r>
              <a:rPr lang="en-US" b="1" dirty="0"/>
              <a:t>Job Shadowing and/or Community-Based Training Opportunities Upon Completion</a:t>
            </a:r>
          </a:p>
          <a:p>
            <a:pPr lvl="1"/>
            <a:r>
              <a:rPr lang="en-US" sz="1800" dirty="0"/>
              <a:t>CTRC Shelbyville and WIOA Youth Program when eligible</a:t>
            </a:r>
          </a:p>
        </p:txBody>
      </p:sp>
    </p:spTree>
    <p:extLst>
      <p:ext uri="{BB962C8B-B14F-4D97-AF65-F5344CB8AC3E}">
        <p14:creationId xmlns:p14="http://schemas.microsoft.com/office/powerpoint/2010/main" val="4168226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4CD49-2760-478D-A76D-10C1BB6FFB35}"/>
              </a:ext>
            </a:extLst>
          </p:cNvPr>
          <p:cNvSpPr>
            <a:spLocks noGrp="1"/>
          </p:cNvSpPr>
          <p:nvPr>
            <p:ph type="title"/>
          </p:nvPr>
        </p:nvSpPr>
        <p:spPr/>
        <p:txBody>
          <a:bodyPr/>
          <a:lstStyle/>
          <a:p>
            <a:r>
              <a:rPr lang="en-US" dirty="0"/>
              <a:t>Community Involvement</a:t>
            </a:r>
          </a:p>
        </p:txBody>
      </p:sp>
      <p:pic>
        <p:nvPicPr>
          <p:cNvPr id="5" name="Content Placeholder 4" descr="A picture containing person, child, room, table&#10;&#10;Description automatically generated">
            <a:extLst>
              <a:ext uri="{FF2B5EF4-FFF2-40B4-BE49-F238E27FC236}">
                <a16:creationId xmlns:a16="http://schemas.microsoft.com/office/drawing/2014/main" id="{83580E96-E6D6-4F2F-AF87-2B361CF7A9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6102" y="1981852"/>
            <a:ext cx="2071844" cy="2962052"/>
          </a:xfrm>
        </p:spPr>
      </p:pic>
      <p:pic>
        <p:nvPicPr>
          <p:cNvPr id="7" name="Picture 6" descr="A picture containing person, indoor, group, bedroom&#10;&#10;Description automatically generated">
            <a:extLst>
              <a:ext uri="{FF2B5EF4-FFF2-40B4-BE49-F238E27FC236}">
                <a16:creationId xmlns:a16="http://schemas.microsoft.com/office/drawing/2014/main" id="{624B555E-66A3-4BFE-BDC7-7D3B70A881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9128" y="1981853"/>
            <a:ext cx="2221540" cy="2962053"/>
          </a:xfrm>
          <a:prstGeom prst="rect">
            <a:avLst/>
          </a:prstGeom>
        </p:spPr>
      </p:pic>
      <p:pic>
        <p:nvPicPr>
          <p:cNvPr id="13" name="Picture 12" descr="A picture containing indoor&#10;&#10;Description automatically generated">
            <a:extLst>
              <a:ext uri="{FF2B5EF4-FFF2-40B4-BE49-F238E27FC236}">
                <a16:creationId xmlns:a16="http://schemas.microsoft.com/office/drawing/2014/main" id="{0CFB62A5-AF8E-45DE-A21C-F6E899EE99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907883" y="2285821"/>
            <a:ext cx="2962052" cy="2354115"/>
          </a:xfrm>
          <a:prstGeom prst="rect">
            <a:avLst/>
          </a:prstGeom>
        </p:spPr>
      </p:pic>
    </p:spTree>
    <p:extLst>
      <p:ext uri="{BB962C8B-B14F-4D97-AF65-F5344CB8AC3E}">
        <p14:creationId xmlns:p14="http://schemas.microsoft.com/office/powerpoint/2010/main" val="903570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CFF84-9270-44F1-994B-A1DA5CCB1E99}"/>
              </a:ext>
            </a:extLst>
          </p:cNvPr>
          <p:cNvSpPr>
            <a:spLocks noGrp="1"/>
          </p:cNvSpPr>
          <p:nvPr>
            <p:ph type="title"/>
          </p:nvPr>
        </p:nvSpPr>
        <p:spPr/>
        <p:txBody>
          <a:bodyPr/>
          <a:lstStyle/>
          <a:p>
            <a:r>
              <a:rPr lang="en-US" dirty="0"/>
              <a:t>Bedford County Offices and Careers</a:t>
            </a:r>
          </a:p>
        </p:txBody>
      </p:sp>
      <p:pic>
        <p:nvPicPr>
          <p:cNvPr id="5" name="Content Placeholder 4" descr="A picture containing person, person, indoor&#10;&#10;Description automatically generated">
            <a:extLst>
              <a:ext uri="{FF2B5EF4-FFF2-40B4-BE49-F238E27FC236}">
                <a16:creationId xmlns:a16="http://schemas.microsoft.com/office/drawing/2014/main" id="{A992C10D-9B98-470C-9B71-752E2F0A5DE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01865" y="2249063"/>
            <a:ext cx="3702329" cy="2359874"/>
          </a:xfrm>
        </p:spPr>
      </p:pic>
      <p:pic>
        <p:nvPicPr>
          <p:cNvPr id="7" name="Picture 6">
            <a:extLst>
              <a:ext uri="{FF2B5EF4-FFF2-40B4-BE49-F238E27FC236}">
                <a16:creationId xmlns:a16="http://schemas.microsoft.com/office/drawing/2014/main" id="{D595DBE7-98AD-4009-8E80-9982FA1EE6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584" b="1320"/>
          <a:stretch/>
        </p:blipFill>
        <p:spPr>
          <a:xfrm>
            <a:off x="5290579" y="1831102"/>
            <a:ext cx="2919531" cy="1788482"/>
          </a:xfrm>
          <a:prstGeom prst="rect">
            <a:avLst/>
          </a:prstGeom>
        </p:spPr>
      </p:pic>
      <p:pic>
        <p:nvPicPr>
          <p:cNvPr id="11" name="Picture 10">
            <a:extLst>
              <a:ext uri="{FF2B5EF4-FFF2-40B4-BE49-F238E27FC236}">
                <a16:creationId xmlns:a16="http://schemas.microsoft.com/office/drawing/2014/main" id="{B7C9D7C1-AEF0-4DEC-B66A-B42D90A59A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0579" y="3723335"/>
            <a:ext cx="2919531" cy="1508760"/>
          </a:xfrm>
          <a:prstGeom prst="rect">
            <a:avLst/>
          </a:prstGeom>
        </p:spPr>
      </p:pic>
    </p:spTree>
    <p:extLst>
      <p:ext uri="{BB962C8B-B14F-4D97-AF65-F5344CB8AC3E}">
        <p14:creationId xmlns:p14="http://schemas.microsoft.com/office/powerpoint/2010/main" val="3010518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88FE9-FB64-4438-B7E4-E2F2E14FAB55}"/>
              </a:ext>
            </a:extLst>
          </p:cNvPr>
          <p:cNvSpPr>
            <a:spLocks noGrp="1"/>
          </p:cNvSpPr>
          <p:nvPr>
            <p:ph type="title"/>
          </p:nvPr>
        </p:nvSpPr>
        <p:spPr/>
        <p:txBody>
          <a:bodyPr/>
          <a:lstStyle/>
          <a:p>
            <a:r>
              <a:rPr lang="en-US" dirty="0"/>
              <a:t>Community Positions and the Training Required</a:t>
            </a:r>
          </a:p>
        </p:txBody>
      </p:sp>
      <p:pic>
        <p:nvPicPr>
          <p:cNvPr id="9" name="Content Placeholder 8">
            <a:extLst>
              <a:ext uri="{FF2B5EF4-FFF2-40B4-BE49-F238E27FC236}">
                <a16:creationId xmlns:a16="http://schemas.microsoft.com/office/drawing/2014/main" id="{E8EA3E34-D3FB-4886-9ED0-E56EC0DFBDE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4427" y="1823912"/>
            <a:ext cx="2407631" cy="3093881"/>
          </a:xfrm>
        </p:spPr>
      </p:pic>
      <p:pic>
        <p:nvPicPr>
          <p:cNvPr id="10" name="Picture 9">
            <a:extLst>
              <a:ext uri="{FF2B5EF4-FFF2-40B4-BE49-F238E27FC236}">
                <a16:creationId xmlns:a16="http://schemas.microsoft.com/office/drawing/2014/main" id="{01B78040-2984-4C77-A12F-8ABEDD0A08D5}"/>
              </a:ext>
            </a:extLst>
          </p:cNvPr>
          <p:cNvPicPr>
            <a:picLocks noChangeAspect="1"/>
          </p:cNvPicPr>
          <p:nvPr/>
        </p:nvPicPr>
        <p:blipFill>
          <a:blip r:embed="rId3"/>
          <a:stretch>
            <a:fillRect/>
          </a:stretch>
        </p:blipFill>
        <p:spPr>
          <a:xfrm>
            <a:off x="6363586" y="1823912"/>
            <a:ext cx="2146750" cy="3052445"/>
          </a:xfrm>
          <a:prstGeom prst="rect">
            <a:avLst/>
          </a:prstGeom>
        </p:spPr>
      </p:pic>
      <p:pic>
        <p:nvPicPr>
          <p:cNvPr id="12" name="Picture 11" descr="A picture containing person, automaton&#10;&#10;Description automatically generated">
            <a:extLst>
              <a:ext uri="{FF2B5EF4-FFF2-40B4-BE49-F238E27FC236}">
                <a16:creationId xmlns:a16="http://schemas.microsoft.com/office/drawing/2014/main" id="{F4306772-ADFB-4CAF-8315-99190FB113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090881" y="2210648"/>
            <a:ext cx="3093881" cy="2320410"/>
          </a:xfrm>
          <a:prstGeom prst="rect">
            <a:avLst/>
          </a:prstGeom>
        </p:spPr>
      </p:pic>
    </p:spTree>
    <p:extLst>
      <p:ext uri="{BB962C8B-B14F-4D97-AF65-F5344CB8AC3E}">
        <p14:creationId xmlns:p14="http://schemas.microsoft.com/office/powerpoint/2010/main" val="2453486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DDF2F-451C-4E62-B00E-A55AA245767A}"/>
              </a:ext>
            </a:extLst>
          </p:cNvPr>
          <p:cNvSpPr>
            <a:spLocks noGrp="1"/>
          </p:cNvSpPr>
          <p:nvPr>
            <p:ph type="title"/>
          </p:nvPr>
        </p:nvSpPr>
        <p:spPr/>
        <p:txBody>
          <a:bodyPr/>
          <a:lstStyle/>
          <a:p>
            <a:r>
              <a:rPr lang="en-US" dirty="0"/>
              <a:t>Learning Fun</a:t>
            </a:r>
          </a:p>
        </p:txBody>
      </p:sp>
      <p:sp>
        <p:nvSpPr>
          <p:cNvPr id="3" name="Content Placeholder 2">
            <a:extLst>
              <a:ext uri="{FF2B5EF4-FFF2-40B4-BE49-F238E27FC236}">
                <a16:creationId xmlns:a16="http://schemas.microsoft.com/office/drawing/2014/main" id="{87FCD307-ADD1-4D19-A4CD-300662D299E2}"/>
              </a:ext>
            </a:extLst>
          </p:cNvPr>
          <p:cNvSpPr>
            <a:spLocks noGrp="1"/>
          </p:cNvSpPr>
          <p:nvPr>
            <p:ph idx="1"/>
          </p:nvPr>
        </p:nvSpPr>
        <p:spPr/>
        <p:txBody>
          <a:bodyPr/>
          <a:lstStyle/>
          <a:p>
            <a:endParaRPr lang="en-US" dirty="0"/>
          </a:p>
          <a:p>
            <a:endParaRPr lang="en-US" dirty="0"/>
          </a:p>
        </p:txBody>
      </p:sp>
      <p:pic>
        <p:nvPicPr>
          <p:cNvPr id="9" name="Picture 8">
            <a:extLst>
              <a:ext uri="{FF2B5EF4-FFF2-40B4-BE49-F238E27FC236}">
                <a16:creationId xmlns:a16="http://schemas.microsoft.com/office/drawing/2014/main" id="{01B6829E-16FF-4A6E-B235-DA7FE7B196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898659"/>
            <a:ext cx="3435349" cy="2990873"/>
          </a:xfrm>
          <a:prstGeom prst="rect">
            <a:avLst/>
          </a:prstGeom>
        </p:spPr>
      </p:pic>
      <p:pic>
        <p:nvPicPr>
          <p:cNvPr id="11" name="Picture 10" descr="A picture containing outdoor, tree, grass, sky&#10;&#10;Description automatically generated">
            <a:extLst>
              <a:ext uri="{FF2B5EF4-FFF2-40B4-BE49-F238E27FC236}">
                <a16:creationId xmlns:a16="http://schemas.microsoft.com/office/drawing/2014/main" id="{385E184C-8A6A-4DE4-9B95-063AFED28D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3066" y="1898660"/>
            <a:ext cx="2115380" cy="2990873"/>
          </a:xfrm>
          <a:prstGeom prst="rect">
            <a:avLst/>
          </a:prstGeom>
        </p:spPr>
      </p:pic>
      <p:pic>
        <p:nvPicPr>
          <p:cNvPr id="13" name="Picture 12">
            <a:extLst>
              <a:ext uri="{FF2B5EF4-FFF2-40B4-BE49-F238E27FC236}">
                <a16:creationId xmlns:a16="http://schemas.microsoft.com/office/drawing/2014/main" id="{9A635E78-20CC-48A4-A9A3-AFCD1D2CD047}"/>
              </a:ext>
            </a:extLst>
          </p:cNvPr>
          <p:cNvPicPr>
            <a:picLocks noChangeAspect="1"/>
          </p:cNvPicPr>
          <p:nvPr/>
        </p:nvPicPr>
        <p:blipFill rotWithShape="1">
          <a:blip r:embed="rId4">
            <a:extLst>
              <a:ext uri="{28A0092B-C50C-407E-A947-70E740481C1C}">
                <a14:useLocalDpi xmlns:a14="http://schemas.microsoft.com/office/drawing/2010/main" val="0"/>
              </a:ext>
            </a:extLst>
          </a:blip>
          <a:srcRect l="3357" t="2441"/>
          <a:stretch/>
        </p:blipFill>
        <p:spPr>
          <a:xfrm>
            <a:off x="6337563" y="1898661"/>
            <a:ext cx="2577837" cy="2990872"/>
          </a:xfrm>
          <a:prstGeom prst="rect">
            <a:avLst/>
          </a:prstGeom>
        </p:spPr>
      </p:pic>
    </p:spTree>
    <p:extLst>
      <p:ext uri="{BB962C8B-B14F-4D97-AF65-F5344CB8AC3E}">
        <p14:creationId xmlns:p14="http://schemas.microsoft.com/office/powerpoint/2010/main" val="3077693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5ACE9-3B7D-42EF-BAE5-434F125CD903}"/>
              </a:ext>
            </a:extLst>
          </p:cNvPr>
          <p:cNvSpPr>
            <a:spLocks noGrp="1"/>
          </p:cNvSpPr>
          <p:nvPr>
            <p:ph type="title"/>
          </p:nvPr>
        </p:nvSpPr>
        <p:spPr/>
        <p:txBody>
          <a:bodyPr/>
          <a:lstStyle/>
          <a:p>
            <a:r>
              <a:rPr lang="en-US" dirty="0"/>
              <a:t>Outline of Today’s Presentation</a:t>
            </a:r>
          </a:p>
        </p:txBody>
      </p:sp>
      <p:sp>
        <p:nvSpPr>
          <p:cNvPr id="3" name="Content Placeholder 2">
            <a:extLst>
              <a:ext uri="{FF2B5EF4-FFF2-40B4-BE49-F238E27FC236}">
                <a16:creationId xmlns:a16="http://schemas.microsoft.com/office/drawing/2014/main" id="{913751C8-2FED-49D9-A15B-0B190B36AADB}"/>
              </a:ext>
            </a:extLst>
          </p:cNvPr>
          <p:cNvSpPr>
            <a:spLocks noGrp="1"/>
          </p:cNvSpPr>
          <p:nvPr>
            <p:ph idx="1"/>
          </p:nvPr>
        </p:nvSpPr>
        <p:spPr/>
        <p:txBody>
          <a:bodyPr/>
          <a:lstStyle/>
          <a:p>
            <a:r>
              <a:rPr lang="en-US" dirty="0"/>
              <a:t>Introduction of Panel Presenters</a:t>
            </a:r>
          </a:p>
          <a:p>
            <a:r>
              <a:rPr lang="en-US" dirty="0"/>
              <a:t>Brief overview of Vocational Rehabilitation (VR) the community Tennessee Rehabilitation Centers (CTRCs) and Pre-Employment Transition Services (Pre-ETS)</a:t>
            </a:r>
          </a:p>
          <a:p>
            <a:r>
              <a:rPr lang="en-US" dirty="0"/>
              <a:t>Presentation of pilots: Maury County, Bedford County, Greene County</a:t>
            </a:r>
          </a:p>
          <a:p>
            <a:r>
              <a:rPr lang="en-US" dirty="0"/>
              <a:t>Questions and Comments</a:t>
            </a:r>
          </a:p>
        </p:txBody>
      </p:sp>
      <p:pic>
        <p:nvPicPr>
          <p:cNvPr id="5" name="Picture 4">
            <a:extLst>
              <a:ext uri="{FF2B5EF4-FFF2-40B4-BE49-F238E27FC236}">
                <a16:creationId xmlns:a16="http://schemas.microsoft.com/office/drawing/2014/main" id="{B0DE39A2-A9DA-4041-972C-5FBC3EA8D4D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72200" y="3200400"/>
            <a:ext cx="2705100" cy="2705100"/>
          </a:xfrm>
          <a:prstGeom prst="rect">
            <a:avLst/>
          </a:prstGeom>
        </p:spPr>
      </p:pic>
    </p:spTree>
    <p:extLst>
      <p:ext uri="{BB962C8B-B14F-4D97-AF65-F5344CB8AC3E}">
        <p14:creationId xmlns:p14="http://schemas.microsoft.com/office/powerpoint/2010/main" val="511932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380A0-3EBC-47D9-A6CA-963D98B46805}"/>
              </a:ext>
            </a:extLst>
          </p:cNvPr>
          <p:cNvSpPr>
            <a:spLocks noGrp="1"/>
          </p:cNvSpPr>
          <p:nvPr>
            <p:ph type="title"/>
          </p:nvPr>
        </p:nvSpPr>
        <p:spPr/>
        <p:txBody>
          <a:bodyPr/>
          <a:lstStyle/>
          <a:p>
            <a:r>
              <a:rPr lang="en-US" dirty="0"/>
              <a:t>Fame!</a:t>
            </a:r>
          </a:p>
        </p:txBody>
      </p:sp>
      <p:sp>
        <p:nvSpPr>
          <p:cNvPr id="3" name="Content Placeholder 2">
            <a:extLst>
              <a:ext uri="{FF2B5EF4-FFF2-40B4-BE49-F238E27FC236}">
                <a16:creationId xmlns:a16="http://schemas.microsoft.com/office/drawing/2014/main" id="{9C1C3A19-F17B-4A9E-932A-3D301D895BF3}"/>
              </a:ext>
            </a:extLst>
          </p:cNvPr>
          <p:cNvSpPr>
            <a:spLocks noGrp="1"/>
          </p:cNvSpPr>
          <p:nvPr>
            <p:ph idx="1"/>
          </p:nvPr>
        </p:nvSpPr>
        <p:spPr>
          <a:xfrm>
            <a:off x="152400" y="1752601"/>
            <a:ext cx="8839200" cy="3579494"/>
          </a:xfrm>
        </p:spPr>
        <p:txBody>
          <a:bodyPr/>
          <a:lstStyle/>
          <a:p>
            <a:endParaRPr lang="en-US" dirty="0"/>
          </a:p>
          <a:p>
            <a:endParaRPr lang="en-US" dirty="0"/>
          </a:p>
        </p:txBody>
      </p:sp>
      <p:pic>
        <p:nvPicPr>
          <p:cNvPr id="9" name="Picture 8" descr="A picture containing indoor, cluttered, several&#10;&#10;Description automatically generated">
            <a:extLst>
              <a:ext uri="{FF2B5EF4-FFF2-40B4-BE49-F238E27FC236}">
                <a16:creationId xmlns:a16="http://schemas.microsoft.com/office/drawing/2014/main" id="{BCAA3D38-E388-4624-B9DC-C75B80C16F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621984" y="1844993"/>
            <a:ext cx="4526280" cy="3394710"/>
          </a:xfrm>
          <a:prstGeom prst="rect">
            <a:avLst/>
          </a:prstGeom>
        </p:spPr>
      </p:pic>
      <p:pic>
        <p:nvPicPr>
          <p:cNvPr id="11" name="Picture 10">
            <a:extLst>
              <a:ext uri="{FF2B5EF4-FFF2-40B4-BE49-F238E27FC236}">
                <a16:creationId xmlns:a16="http://schemas.microsoft.com/office/drawing/2014/main" id="{9FE0F839-1EE7-4449-9B3F-C365174B4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4994" y="1825168"/>
            <a:ext cx="2829876" cy="3434359"/>
          </a:xfrm>
          <a:prstGeom prst="rect">
            <a:avLst/>
          </a:prstGeom>
        </p:spPr>
      </p:pic>
    </p:spTree>
    <p:extLst>
      <p:ext uri="{BB962C8B-B14F-4D97-AF65-F5344CB8AC3E}">
        <p14:creationId xmlns:p14="http://schemas.microsoft.com/office/powerpoint/2010/main" val="3237954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822BB-62E1-48D2-920A-CCE1B97FCC1E}"/>
              </a:ext>
            </a:extLst>
          </p:cNvPr>
          <p:cNvSpPr>
            <a:spLocks noGrp="1"/>
          </p:cNvSpPr>
          <p:nvPr>
            <p:ph type="title"/>
          </p:nvPr>
        </p:nvSpPr>
        <p:spPr/>
        <p:txBody>
          <a:bodyPr/>
          <a:lstStyle/>
          <a:p>
            <a:r>
              <a:rPr lang="en-US" dirty="0"/>
              <a:t>Partner Collaboration </a:t>
            </a:r>
          </a:p>
        </p:txBody>
      </p:sp>
      <p:sp>
        <p:nvSpPr>
          <p:cNvPr id="3" name="Content Placeholder 2">
            <a:extLst>
              <a:ext uri="{FF2B5EF4-FFF2-40B4-BE49-F238E27FC236}">
                <a16:creationId xmlns:a16="http://schemas.microsoft.com/office/drawing/2014/main" id="{C6C2E803-EAB2-47D3-BDB7-9EFFAD792964}"/>
              </a:ext>
            </a:extLst>
          </p:cNvPr>
          <p:cNvSpPr>
            <a:spLocks noGrp="1"/>
          </p:cNvSpPr>
          <p:nvPr>
            <p:ph idx="1"/>
          </p:nvPr>
        </p:nvSpPr>
        <p:spPr>
          <a:xfrm>
            <a:off x="190500" y="1701166"/>
            <a:ext cx="8763000" cy="3613784"/>
          </a:xfrm>
        </p:spPr>
        <p:txBody>
          <a:bodyPr>
            <a:normAutofit fontScale="25000" lnSpcReduction="20000"/>
          </a:bodyPr>
          <a:lstStyle/>
          <a:p>
            <a:pPr>
              <a:lnSpc>
                <a:spcPct val="170000"/>
              </a:lnSpc>
            </a:pPr>
            <a:r>
              <a:rPr lang="en-US" sz="7200" dirty="0"/>
              <a:t>Bedford County Schools</a:t>
            </a:r>
          </a:p>
          <a:p>
            <a:pPr>
              <a:lnSpc>
                <a:spcPct val="170000"/>
              </a:lnSpc>
            </a:pPr>
            <a:r>
              <a:rPr lang="en-US" sz="7200" dirty="0"/>
              <a:t>Pre-Employment Transition Services (Pre-ETS)</a:t>
            </a:r>
          </a:p>
          <a:p>
            <a:pPr>
              <a:lnSpc>
                <a:spcPct val="170000"/>
              </a:lnSpc>
            </a:pPr>
            <a:r>
              <a:rPr lang="en-US" sz="7200" dirty="0"/>
              <a:t>Vocational Rehabilitation Services (VRCM, FS1, &amp; Regional)</a:t>
            </a:r>
          </a:p>
          <a:p>
            <a:pPr>
              <a:lnSpc>
                <a:spcPct val="170000"/>
              </a:lnSpc>
            </a:pPr>
            <a:r>
              <a:rPr lang="en-US" sz="7200" dirty="0"/>
              <a:t>American Job Center / South Central Human Resource Agency / WIOA Title 1 Career Advisor</a:t>
            </a:r>
          </a:p>
          <a:p>
            <a:pPr>
              <a:lnSpc>
                <a:spcPct val="170000"/>
              </a:lnSpc>
            </a:pPr>
            <a:r>
              <a:rPr lang="en-US" sz="7200" dirty="0"/>
              <a:t>Community Development Center (Community Rehabilitation Provider)</a:t>
            </a:r>
          </a:p>
          <a:p>
            <a:pPr>
              <a:lnSpc>
                <a:spcPct val="170000"/>
              </a:lnSpc>
            </a:pPr>
            <a:r>
              <a:rPr lang="en-US" sz="7200" dirty="0"/>
              <a:t>Tennessee Rehabilitation Center (TRC) Smyrna</a:t>
            </a:r>
          </a:p>
          <a:p>
            <a:pPr>
              <a:lnSpc>
                <a:spcPct val="170000"/>
              </a:lnSpc>
            </a:pPr>
            <a:r>
              <a:rPr lang="en-US" sz="7200" dirty="0"/>
              <a:t>Business Services Unit</a:t>
            </a:r>
          </a:p>
          <a:p>
            <a:endParaRPr lang="en-US" sz="7200" dirty="0"/>
          </a:p>
          <a:p>
            <a:endParaRPr lang="en-US" dirty="0"/>
          </a:p>
        </p:txBody>
      </p:sp>
    </p:spTree>
    <p:extLst>
      <p:ext uri="{BB962C8B-B14F-4D97-AF65-F5344CB8AC3E}">
        <p14:creationId xmlns:p14="http://schemas.microsoft.com/office/powerpoint/2010/main" val="1378793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9A802-BA2A-4713-9342-A327381722FE}"/>
              </a:ext>
            </a:extLst>
          </p:cNvPr>
          <p:cNvSpPr>
            <a:spLocks noGrp="1"/>
          </p:cNvSpPr>
          <p:nvPr>
            <p:ph type="title"/>
          </p:nvPr>
        </p:nvSpPr>
        <p:spPr/>
        <p:txBody>
          <a:bodyPr/>
          <a:lstStyle/>
          <a:p>
            <a:r>
              <a:rPr lang="en-US" dirty="0"/>
              <a:t>Result of Pilot</a:t>
            </a:r>
          </a:p>
        </p:txBody>
      </p:sp>
      <p:sp>
        <p:nvSpPr>
          <p:cNvPr id="3" name="Content Placeholder 2">
            <a:extLst>
              <a:ext uri="{FF2B5EF4-FFF2-40B4-BE49-F238E27FC236}">
                <a16:creationId xmlns:a16="http://schemas.microsoft.com/office/drawing/2014/main" id="{A6FD7C76-6649-41B8-96F8-21731C3FA8A3}"/>
              </a:ext>
            </a:extLst>
          </p:cNvPr>
          <p:cNvSpPr>
            <a:spLocks noGrp="1"/>
          </p:cNvSpPr>
          <p:nvPr>
            <p:ph idx="1"/>
          </p:nvPr>
        </p:nvSpPr>
        <p:spPr>
          <a:xfrm>
            <a:off x="367665" y="2001204"/>
            <a:ext cx="8408670" cy="3193732"/>
          </a:xfrm>
        </p:spPr>
        <p:txBody>
          <a:bodyPr/>
          <a:lstStyle/>
          <a:p>
            <a:r>
              <a:rPr lang="en-US" sz="2100" dirty="0"/>
              <a:t>3 Participants in Community-Based Training/Internship Sites Paid through WIOA Youth Program</a:t>
            </a:r>
          </a:p>
          <a:p>
            <a:endParaRPr lang="en-US" sz="2100" dirty="0"/>
          </a:p>
          <a:p>
            <a:r>
              <a:rPr lang="en-US" sz="2100" dirty="0"/>
              <a:t>1 Participant with a Community-Based Training/Internship Site Interview 8/06/21.</a:t>
            </a:r>
          </a:p>
          <a:p>
            <a:endParaRPr lang="en-US" sz="2100" dirty="0"/>
          </a:p>
          <a:p>
            <a:r>
              <a:rPr lang="en-US" sz="2100" dirty="0"/>
              <a:t>Increased Knowledge of Community Services, Locations, Opportunities, and Career Requirements</a:t>
            </a:r>
          </a:p>
          <a:p>
            <a:endParaRPr lang="en-US" dirty="0"/>
          </a:p>
        </p:txBody>
      </p:sp>
    </p:spTree>
    <p:extLst>
      <p:ext uri="{BB962C8B-B14F-4D97-AF65-F5344CB8AC3E}">
        <p14:creationId xmlns:p14="http://schemas.microsoft.com/office/powerpoint/2010/main" val="2358255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144BF-7D32-450C-BACD-646FE36EC2EB}"/>
              </a:ext>
            </a:extLst>
          </p:cNvPr>
          <p:cNvSpPr>
            <a:spLocks noGrp="1"/>
          </p:cNvSpPr>
          <p:nvPr>
            <p:ph type="title"/>
          </p:nvPr>
        </p:nvSpPr>
        <p:spPr/>
        <p:txBody>
          <a:bodyPr/>
          <a:lstStyle/>
          <a:p>
            <a:r>
              <a:rPr lang="en-US" dirty="0"/>
              <a:t>Happy Participants</a:t>
            </a:r>
          </a:p>
        </p:txBody>
      </p:sp>
      <p:pic>
        <p:nvPicPr>
          <p:cNvPr id="5" name="Content Placeholder 4" descr="A picture containing text, floor, indoor, person&#10;&#10;Description automatically generated">
            <a:extLst>
              <a:ext uri="{FF2B5EF4-FFF2-40B4-BE49-F238E27FC236}">
                <a16:creationId xmlns:a16="http://schemas.microsoft.com/office/drawing/2014/main" id="{C8265A22-D69F-436E-92FA-6435113DB34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2496" y="1946519"/>
            <a:ext cx="2703328" cy="3333017"/>
          </a:xfrm>
        </p:spPr>
      </p:pic>
      <p:pic>
        <p:nvPicPr>
          <p:cNvPr id="7" name="Picture 6">
            <a:extLst>
              <a:ext uri="{FF2B5EF4-FFF2-40B4-BE49-F238E27FC236}">
                <a16:creationId xmlns:a16="http://schemas.microsoft.com/office/drawing/2014/main" id="{297E029E-39BD-48A1-BD09-9A92C85854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0783" y="2587698"/>
            <a:ext cx="3886205" cy="2691838"/>
          </a:xfrm>
          <a:prstGeom prst="rect">
            <a:avLst/>
          </a:prstGeom>
        </p:spPr>
      </p:pic>
    </p:spTree>
    <p:extLst>
      <p:ext uri="{BB962C8B-B14F-4D97-AF65-F5344CB8AC3E}">
        <p14:creationId xmlns:p14="http://schemas.microsoft.com/office/powerpoint/2010/main" val="3568038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7E0EF-71C3-4910-9AEF-7DA16155FAD8}"/>
              </a:ext>
            </a:extLst>
          </p:cNvPr>
          <p:cNvSpPr>
            <a:spLocks noGrp="1"/>
          </p:cNvSpPr>
          <p:nvPr>
            <p:ph type="title"/>
          </p:nvPr>
        </p:nvSpPr>
        <p:spPr/>
        <p:txBody>
          <a:bodyPr/>
          <a:lstStyle/>
          <a:p>
            <a:r>
              <a:rPr lang="en-US" dirty="0"/>
              <a:t>Future Plans for Pilot</a:t>
            </a:r>
          </a:p>
        </p:txBody>
      </p:sp>
      <p:sp>
        <p:nvSpPr>
          <p:cNvPr id="3" name="Content Placeholder 2">
            <a:extLst>
              <a:ext uri="{FF2B5EF4-FFF2-40B4-BE49-F238E27FC236}">
                <a16:creationId xmlns:a16="http://schemas.microsoft.com/office/drawing/2014/main" id="{11CD0A8E-CCAF-4E81-8C6F-67BB97A4C3FD}"/>
              </a:ext>
            </a:extLst>
          </p:cNvPr>
          <p:cNvSpPr>
            <a:spLocks noGrp="1"/>
          </p:cNvSpPr>
          <p:nvPr>
            <p:ph idx="1"/>
          </p:nvPr>
        </p:nvSpPr>
        <p:spPr>
          <a:xfrm>
            <a:off x="228600" y="1855471"/>
            <a:ext cx="8763000" cy="3459479"/>
          </a:xfrm>
        </p:spPr>
        <p:txBody>
          <a:bodyPr>
            <a:normAutofit/>
          </a:bodyPr>
          <a:lstStyle/>
          <a:p>
            <a:r>
              <a:rPr lang="en-US" sz="2100" dirty="0"/>
              <a:t>Replication and Individualization by Other CTRCs</a:t>
            </a:r>
          </a:p>
          <a:p>
            <a:endParaRPr lang="en-US" sz="2100" dirty="0"/>
          </a:p>
          <a:p>
            <a:r>
              <a:rPr lang="en-US" sz="2100" dirty="0"/>
              <a:t>Incorporating Throughout the Year  </a:t>
            </a:r>
          </a:p>
          <a:p>
            <a:endParaRPr lang="en-US" sz="2100" dirty="0"/>
          </a:p>
          <a:p>
            <a:r>
              <a:rPr lang="en-US" sz="2100" dirty="0"/>
              <a:t>Enhanced Community Knowledge of Our Program</a:t>
            </a:r>
          </a:p>
          <a:p>
            <a:endParaRPr lang="en-US" sz="2100" dirty="0"/>
          </a:p>
          <a:p>
            <a:r>
              <a:rPr lang="en-US" sz="2100" dirty="0"/>
              <a:t>Enhanced Community Knowledge Accessibility Needs</a:t>
            </a:r>
          </a:p>
        </p:txBody>
      </p:sp>
    </p:spTree>
    <p:extLst>
      <p:ext uri="{BB962C8B-B14F-4D97-AF65-F5344CB8AC3E}">
        <p14:creationId xmlns:p14="http://schemas.microsoft.com/office/powerpoint/2010/main" val="1626175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Pilot #3 – Greene County</a:t>
            </a:r>
          </a:p>
        </p:txBody>
      </p:sp>
      <p:sp>
        <p:nvSpPr>
          <p:cNvPr id="5" name="Content Placeholder 4"/>
          <p:cNvSpPr>
            <a:spLocks noGrp="1"/>
          </p:cNvSpPr>
          <p:nvPr>
            <p:ph idx="1"/>
          </p:nvPr>
        </p:nvSpPr>
        <p:spPr/>
        <p:txBody>
          <a:bodyPr>
            <a:normAutofit lnSpcReduction="10000"/>
          </a:bodyPr>
          <a:lstStyle/>
          <a:p>
            <a:pPr marL="0" indent="0">
              <a:buNone/>
            </a:pPr>
            <a:r>
              <a:rPr lang="en-US" b="1" dirty="0"/>
              <a:t>GOAL: </a:t>
            </a:r>
            <a:r>
              <a:rPr lang="en-US" dirty="0"/>
              <a:t>Operate a job-driven model and strengthen collaboration, communication, and integration of employers, community partners and individuals with disabilities in the local workforce.</a:t>
            </a:r>
          </a:p>
          <a:p>
            <a:pPr marL="0" indent="0">
              <a:buNone/>
            </a:pPr>
            <a:endParaRPr lang="en-US" dirty="0"/>
          </a:p>
          <a:p>
            <a:pPr lvl="1">
              <a:buFont typeface="Wingdings" panose="05000000000000000000" pitchFamily="2" charset="2"/>
              <a:buChar char="Ø"/>
            </a:pPr>
            <a:r>
              <a:rPr lang="en-US" sz="2800" b="1" dirty="0"/>
              <a:t>The Greeneville-TRC researched the employment opportunities in Greene County</a:t>
            </a:r>
          </a:p>
          <a:p>
            <a:pPr lvl="2"/>
            <a:r>
              <a:rPr lang="en-US" sz="2400" dirty="0"/>
              <a:t>Met with the VR Business Employment Consultant</a:t>
            </a:r>
          </a:p>
          <a:p>
            <a:pPr lvl="2"/>
            <a:r>
              <a:rPr lang="en-US" sz="2400" dirty="0"/>
              <a:t>Met with the Greene County Partnership/Chamber of Commerce</a:t>
            </a:r>
          </a:p>
          <a:p>
            <a:pPr lvl="2"/>
            <a:r>
              <a:rPr lang="en-US" sz="2400" dirty="0"/>
              <a:t>Spoke with AJC Career Specialist</a:t>
            </a:r>
          </a:p>
        </p:txBody>
      </p:sp>
    </p:spTree>
    <p:extLst>
      <p:ext uri="{BB962C8B-B14F-4D97-AF65-F5344CB8AC3E}">
        <p14:creationId xmlns:p14="http://schemas.microsoft.com/office/powerpoint/2010/main" val="315400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Pilot #3 – Greene County</a:t>
            </a:r>
          </a:p>
        </p:txBody>
      </p:sp>
      <p:sp>
        <p:nvSpPr>
          <p:cNvPr id="5" name="Content Placeholder 4"/>
          <p:cNvSpPr>
            <a:spLocks noGrp="1"/>
          </p:cNvSpPr>
          <p:nvPr>
            <p:ph idx="1"/>
          </p:nvPr>
        </p:nvSpPr>
        <p:spPr/>
        <p:txBody>
          <a:bodyPr>
            <a:normAutofit/>
          </a:bodyPr>
          <a:lstStyle/>
          <a:p>
            <a:pPr lvl="1">
              <a:buFont typeface="Wingdings" panose="05000000000000000000" pitchFamily="2" charset="2"/>
              <a:buChar char="Ø"/>
            </a:pPr>
            <a:r>
              <a:rPr lang="en-US" sz="2800" b="1" dirty="0"/>
              <a:t>Pilot in Development</a:t>
            </a:r>
          </a:p>
          <a:p>
            <a:pPr lvl="2"/>
            <a:r>
              <a:rPr lang="en-US" sz="2400" dirty="0"/>
              <a:t>Contacted other State VR Programs to gather information about their customized employment programs </a:t>
            </a:r>
          </a:p>
          <a:p>
            <a:pPr lvl="2"/>
            <a:r>
              <a:rPr lang="en-US" sz="2400" dirty="0"/>
              <a:t>Researched Models that were successful</a:t>
            </a:r>
          </a:p>
          <a:p>
            <a:pPr lvl="2"/>
            <a:r>
              <a:rPr lang="en-US" sz="2400" dirty="0"/>
              <a:t>Reached out to employers to assess needs in Greene Co.</a:t>
            </a:r>
          </a:p>
          <a:p>
            <a:pPr lvl="2"/>
            <a:r>
              <a:rPr lang="en-US" sz="2400" dirty="0"/>
              <a:t>Reached out to Advisory Board for support and information</a:t>
            </a:r>
          </a:p>
          <a:p>
            <a:pPr marL="914400" lvl="2" indent="0">
              <a:buNone/>
            </a:pPr>
            <a:endParaRPr lang="en-US" dirty="0"/>
          </a:p>
          <a:p>
            <a:pPr lvl="2"/>
            <a:endParaRPr lang="en-US" dirty="0"/>
          </a:p>
          <a:p>
            <a:endParaRPr lang="en-US" dirty="0"/>
          </a:p>
        </p:txBody>
      </p:sp>
    </p:spTree>
    <p:extLst>
      <p:ext uri="{BB962C8B-B14F-4D97-AF65-F5344CB8AC3E}">
        <p14:creationId xmlns:p14="http://schemas.microsoft.com/office/powerpoint/2010/main" val="3539213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Pilot #3 – Greene County</a:t>
            </a:r>
          </a:p>
        </p:txBody>
      </p:sp>
      <p:sp>
        <p:nvSpPr>
          <p:cNvPr id="5" name="Content Placeholder 4"/>
          <p:cNvSpPr>
            <a:spLocks noGrp="1"/>
          </p:cNvSpPr>
          <p:nvPr>
            <p:ph idx="1"/>
          </p:nvPr>
        </p:nvSpPr>
        <p:spPr/>
        <p:txBody>
          <a:bodyPr>
            <a:normAutofit/>
          </a:bodyPr>
          <a:lstStyle/>
          <a:p>
            <a:pPr lvl="1">
              <a:buFont typeface="Wingdings" panose="05000000000000000000" pitchFamily="2" charset="2"/>
              <a:buChar char="Ø"/>
            </a:pPr>
            <a:r>
              <a:rPr lang="en-US" sz="2400" b="1" dirty="0"/>
              <a:t>Partner Collaboration</a:t>
            </a:r>
          </a:p>
          <a:p>
            <a:pPr lvl="2"/>
            <a:r>
              <a:rPr lang="en-US" sz="2000" dirty="0"/>
              <a:t>Reached out to Lowes in Greene County and met with Store Manager and Scheduling Coordinator</a:t>
            </a:r>
          </a:p>
          <a:p>
            <a:pPr lvl="3">
              <a:buFont typeface="Courier New" panose="02070309020205020404" pitchFamily="49" charset="0"/>
              <a:buChar char="o"/>
            </a:pPr>
            <a:r>
              <a:rPr lang="en-US" sz="1800" dirty="0"/>
              <a:t>Received Job Descriptions </a:t>
            </a:r>
          </a:p>
          <a:p>
            <a:pPr lvl="3">
              <a:buFont typeface="Courier New" panose="02070309020205020404" pitchFamily="49" charset="0"/>
              <a:buChar char="o"/>
            </a:pPr>
            <a:r>
              <a:rPr lang="en-US" sz="1800" dirty="0"/>
              <a:t>Continued meetings with Scheduling Coordinator</a:t>
            </a:r>
          </a:p>
          <a:p>
            <a:pPr lvl="3">
              <a:buFont typeface="Courier New" panose="02070309020205020404" pitchFamily="49" charset="0"/>
              <a:buChar char="o"/>
            </a:pPr>
            <a:r>
              <a:rPr lang="en-US" sz="1800" dirty="0"/>
              <a:t>Completed environment survey</a:t>
            </a:r>
          </a:p>
          <a:p>
            <a:pPr lvl="2"/>
            <a:r>
              <a:rPr lang="en-US" sz="2000" dirty="0"/>
              <a:t>Reached out to General Morgan Inn and met with HR Director</a:t>
            </a:r>
          </a:p>
          <a:p>
            <a:pPr lvl="3">
              <a:buFont typeface="Courier New" panose="02070309020205020404" pitchFamily="49" charset="0"/>
              <a:buChar char="o"/>
            </a:pPr>
            <a:r>
              <a:rPr lang="en-US" sz="1800" dirty="0"/>
              <a:t>Received Job Descriptions</a:t>
            </a:r>
          </a:p>
          <a:p>
            <a:pPr lvl="3">
              <a:buFont typeface="Courier New" panose="02070309020205020404" pitchFamily="49" charset="0"/>
              <a:buChar char="o"/>
            </a:pPr>
            <a:r>
              <a:rPr lang="en-US" sz="1800" dirty="0"/>
              <a:t>Completed environment survey</a:t>
            </a:r>
          </a:p>
          <a:p>
            <a:pPr lvl="3">
              <a:buFont typeface="Courier New" panose="02070309020205020404" pitchFamily="49" charset="0"/>
              <a:buChar char="o"/>
            </a:pPr>
            <a:r>
              <a:rPr lang="en-US" sz="1800" dirty="0"/>
              <a:t>Leadership met with the HR Director and Toured Hotel</a:t>
            </a:r>
            <a:endParaRPr lang="en-US" sz="2000" dirty="0"/>
          </a:p>
          <a:p>
            <a:pPr lvl="2"/>
            <a:r>
              <a:rPr lang="en-US" sz="2000" dirty="0"/>
              <a:t>Reached out to Ingles in Greeneville and met with Store Manager</a:t>
            </a:r>
          </a:p>
          <a:p>
            <a:pPr lvl="3">
              <a:buFont typeface="Courier New" panose="02070309020205020404" pitchFamily="49" charset="0"/>
              <a:buChar char="o"/>
            </a:pPr>
            <a:r>
              <a:rPr lang="en-US" sz="1800" dirty="0"/>
              <a:t>Received job descriptions and available positions</a:t>
            </a:r>
          </a:p>
          <a:p>
            <a:pPr lvl="3">
              <a:buFont typeface="Courier New" panose="02070309020205020404" pitchFamily="49" charset="0"/>
              <a:buChar char="o"/>
            </a:pPr>
            <a:r>
              <a:rPr lang="en-US" sz="1800" dirty="0"/>
              <a:t>Completed environment survey</a:t>
            </a:r>
          </a:p>
          <a:p>
            <a:pPr marL="0" indent="0">
              <a:buNone/>
            </a:pPr>
            <a:endParaRPr lang="en-US" dirty="0"/>
          </a:p>
        </p:txBody>
      </p:sp>
    </p:spTree>
    <p:extLst>
      <p:ext uri="{BB962C8B-B14F-4D97-AF65-F5344CB8AC3E}">
        <p14:creationId xmlns:p14="http://schemas.microsoft.com/office/powerpoint/2010/main" val="3110165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Pilot #3 – Greene County</a:t>
            </a:r>
          </a:p>
        </p:txBody>
      </p:sp>
      <p:sp>
        <p:nvSpPr>
          <p:cNvPr id="5" name="Content Placeholder 4"/>
          <p:cNvSpPr>
            <a:spLocks noGrp="1"/>
          </p:cNvSpPr>
          <p:nvPr>
            <p:ph idx="1"/>
          </p:nvPr>
        </p:nvSpPr>
        <p:spPr/>
        <p:txBody>
          <a:bodyPr>
            <a:normAutofit/>
          </a:bodyPr>
          <a:lstStyle/>
          <a:p>
            <a:pPr lvl="2"/>
            <a:r>
              <a:rPr lang="en-US" sz="2000" dirty="0"/>
              <a:t>Reached out to Food City</a:t>
            </a:r>
          </a:p>
          <a:p>
            <a:pPr lvl="3">
              <a:buFont typeface="Courier New" panose="02070309020205020404" pitchFamily="49" charset="0"/>
              <a:buChar char="o"/>
            </a:pPr>
            <a:r>
              <a:rPr lang="en-US" sz="1800" dirty="0"/>
              <a:t>Met with Store Manager and HR Director</a:t>
            </a:r>
          </a:p>
          <a:p>
            <a:pPr lvl="3">
              <a:buFont typeface="Courier New" panose="02070309020205020404" pitchFamily="49" charset="0"/>
              <a:buChar char="o"/>
            </a:pPr>
            <a:r>
              <a:rPr lang="en-US" sz="1800" dirty="0"/>
              <a:t>Completed environment survey</a:t>
            </a:r>
          </a:p>
          <a:p>
            <a:pPr lvl="2"/>
            <a:r>
              <a:rPr lang="en-US" sz="2000" dirty="0"/>
              <a:t>Donaldson Inc. reached out to the Greeneville TRC</a:t>
            </a:r>
          </a:p>
          <a:p>
            <a:pPr lvl="3">
              <a:buFont typeface="Courier New" panose="02070309020205020404" pitchFamily="49" charset="0"/>
              <a:buChar char="o"/>
            </a:pPr>
            <a:r>
              <a:rPr lang="en-US" sz="1800" dirty="0"/>
              <a:t>Met with BEC, Leadership, Counselor</a:t>
            </a:r>
          </a:p>
          <a:p>
            <a:pPr lvl="3">
              <a:buFont typeface="Courier New" panose="02070309020205020404" pitchFamily="49" charset="0"/>
              <a:buChar char="o"/>
            </a:pPr>
            <a:r>
              <a:rPr lang="en-US" sz="1800" dirty="0"/>
              <a:t>Met with Plant Manager</a:t>
            </a:r>
          </a:p>
          <a:p>
            <a:pPr lvl="3">
              <a:buFont typeface="Courier New" panose="02070309020205020404" pitchFamily="49" charset="0"/>
              <a:buChar char="o"/>
            </a:pPr>
            <a:r>
              <a:rPr lang="en-US" sz="1800" dirty="0"/>
              <a:t>Received Job Descriptions</a:t>
            </a:r>
          </a:p>
          <a:p>
            <a:pPr lvl="3">
              <a:buFont typeface="Courier New" panose="02070309020205020404" pitchFamily="49" charset="0"/>
              <a:buChar char="o"/>
            </a:pPr>
            <a:r>
              <a:rPr lang="en-US" sz="1800" dirty="0"/>
              <a:t>Completed a tour of the plant and completed environment survey</a:t>
            </a:r>
          </a:p>
          <a:p>
            <a:pPr lvl="2"/>
            <a:r>
              <a:rPr lang="en-US" sz="2000" dirty="0"/>
              <a:t>Professional Vending Services reached out to the Greeneville TRC</a:t>
            </a:r>
          </a:p>
          <a:p>
            <a:pPr lvl="3">
              <a:buFont typeface="Courier New" panose="02070309020205020404" pitchFamily="49" charset="0"/>
              <a:buChar char="o"/>
            </a:pPr>
            <a:r>
              <a:rPr lang="en-US" sz="1800" dirty="0"/>
              <a:t>Met with Owner to discuss needs</a:t>
            </a:r>
          </a:p>
          <a:p>
            <a:pPr lvl="3">
              <a:buFont typeface="Courier New" panose="02070309020205020404" pitchFamily="49" charset="0"/>
              <a:buChar char="o"/>
            </a:pPr>
            <a:r>
              <a:rPr lang="en-US" sz="1800" dirty="0"/>
              <a:t>Completed a tour of the business and completed environment survey</a:t>
            </a:r>
          </a:p>
          <a:p>
            <a:pPr marL="0" indent="0">
              <a:buNone/>
            </a:pPr>
            <a:endParaRPr lang="en-US" dirty="0"/>
          </a:p>
        </p:txBody>
      </p:sp>
    </p:spTree>
    <p:extLst>
      <p:ext uri="{BB962C8B-B14F-4D97-AF65-F5344CB8AC3E}">
        <p14:creationId xmlns:p14="http://schemas.microsoft.com/office/powerpoint/2010/main" val="25789402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Pilot #3 – Greene County</a:t>
            </a:r>
          </a:p>
        </p:txBody>
      </p:sp>
      <p:sp>
        <p:nvSpPr>
          <p:cNvPr id="5" name="Content Placeholder 4"/>
          <p:cNvSpPr>
            <a:spLocks noGrp="1"/>
          </p:cNvSpPr>
          <p:nvPr>
            <p:ph idx="1"/>
          </p:nvPr>
        </p:nvSpPr>
        <p:spPr/>
        <p:txBody>
          <a:bodyPr>
            <a:normAutofit/>
          </a:bodyPr>
          <a:lstStyle/>
          <a:p>
            <a:pPr lvl="1">
              <a:buFont typeface="Wingdings" panose="05000000000000000000" pitchFamily="2" charset="2"/>
              <a:buChar char="Ø"/>
            </a:pPr>
            <a:r>
              <a:rPr lang="en-US" sz="2400" b="1" dirty="0"/>
              <a:t>Pilot in Action</a:t>
            </a:r>
          </a:p>
          <a:p>
            <a:pPr lvl="2"/>
            <a:r>
              <a:rPr lang="en-US" sz="2000" dirty="0"/>
              <a:t>Customer Service and Manufacturing was the area of greatest opportunity in Greene County/Greeneville</a:t>
            </a:r>
          </a:p>
          <a:p>
            <a:pPr lvl="2"/>
            <a:r>
              <a:rPr lang="en-US" sz="2000" dirty="0"/>
              <a:t>Partnership with Walters State Community College Workforce Training to provide our customers with Nationally Recognized Certificate of Training </a:t>
            </a:r>
          </a:p>
          <a:p>
            <a:pPr lvl="3">
              <a:buFont typeface="Courier New" panose="02070309020205020404" pitchFamily="49" charset="0"/>
              <a:buChar char="o"/>
            </a:pPr>
            <a:r>
              <a:rPr lang="en-US" sz="2000" dirty="0"/>
              <a:t>Customer Service Professional Level 1 (16 hours)</a:t>
            </a:r>
          </a:p>
          <a:p>
            <a:pPr lvl="3">
              <a:buFont typeface="Courier New" panose="02070309020205020404" pitchFamily="49" charset="0"/>
              <a:buChar char="o"/>
            </a:pPr>
            <a:r>
              <a:rPr lang="en-US" sz="2000" dirty="0"/>
              <a:t>Customer Service Professional Level 2 (16 hours)</a:t>
            </a:r>
          </a:p>
          <a:p>
            <a:pPr lvl="2"/>
            <a:r>
              <a:rPr lang="en-US" sz="2000" dirty="0"/>
              <a:t>Identifying customers for preparation for employment by the Vocational Rehabilitation Counselor</a:t>
            </a:r>
            <a:endParaRPr lang="en-US" dirty="0"/>
          </a:p>
          <a:p>
            <a:pPr lvl="1">
              <a:buFont typeface="Wingdings" panose="05000000000000000000" pitchFamily="2" charset="2"/>
              <a:buChar char="Ø"/>
            </a:pPr>
            <a:r>
              <a:rPr lang="en-US" sz="2400" b="1" dirty="0"/>
              <a:t>Results of the Pilot</a:t>
            </a:r>
          </a:p>
          <a:p>
            <a:pPr lvl="1">
              <a:buFont typeface="Wingdings" panose="05000000000000000000" pitchFamily="2" charset="2"/>
              <a:buChar char="Ø"/>
            </a:pPr>
            <a:r>
              <a:rPr lang="en-US" sz="2400" b="1" dirty="0"/>
              <a:t>Future Plans for the Pilot: </a:t>
            </a:r>
            <a:r>
              <a:rPr lang="en-US" sz="2400" dirty="0"/>
              <a:t>State-Wide Implementation</a:t>
            </a:r>
          </a:p>
          <a:p>
            <a:endParaRPr lang="en-US" dirty="0"/>
          </a:p>
        </p:txBody>
      </p:sp>
    </p:spTree>
    <p:extLst>
      <p:ext uri="{BB962C8B-B14F-4D97-AF65-F5344CB8AC3E}">
        <p14:creationId xmlns:p14="http://schemas.microsoft.com/office/powerpoint/2010/main" val="2853799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054E9-AD64-42F6-80C0-CF8EC55411FD}"/>
              </a:ext>
            </a:extLst>
          </p:cNvPr>
          <p:cNvSpPr>
            <a:spLocks noGrp="1"/>
          </p:cNvSpPr>
          <p:nvPr>
            <p:ph type="title"/>
          </p:nvPr>
        </p:nvSpPr>
        <p:spPr/>
        <p:txBody>
          <a:bodyPr/>
          <a:lstStyle/>
          <a:p>
            <a:r>
              <a:rPr lang="en-US" dirty="0"/>
              <a:t>What is Vocational Rehabilitation?</a:t>
            </a:r>
          </a:p>
        </p:txBody>
      </p:sp>
      <p:sp>
        <p:nvSpPr>
          <p:cNvPr id="3" name="Content Placeholder 2">
            <a:extLst>
              <a:ext uri="{FF2B5EF4-FFF2-40B4-BE49-F238E27FC236}">
                <a16:creationId xmlns:a16="http://schemas.microsoft.com/office/drawing/2014/main" id="{55A680DB-B7FE-4349-A5B8-D59BCA36C146}"/>
              </a:ext>
            </a:extLst>
          </p:cNvPr>
          <p:cNvSpPr>
            <a:spLocks noGrp="1"/>
          </p:cNvSpPr>
          <p:nvPr>
            <p:ph idx="1"/>
          </p:nvPr>
        </p:nvSpPr>
        <p:spPr/>
        <p:txBody>
          <a:bodyPr/>
          <a:lstStyle/>
          <a:p>
            <a:r>
              <a:rPr lang="en-US" sz="2400" dirty="0"/>
              <a:t>Vocational Rehabilitation provides services for individuals with a disability to assist them in preparation and placement for competitive integrated employment</a:t>
            </a:r>
          </a:p>
          <a:p>
            <a:r>
              <a:rPr lang="en-US" sz="2400" dirty="0"/>
              <a:t>VR is an eligibility program</a:t>
            </a:r>
          </a:p>
          <a:p>
            <a:r>
              <a:rPr lang="en-US" sz="2400" dirty="0"/>
              <a:t>Individuals referred to VR must be determined eligible to receive services.  </a:t>
            </a:r>
          </a:p>
          <a:p>
            <a:r>
              <a:rPr lang="en-US" sz="2400" dirty="0"/>
              <a:t>Individuals must have a qualifying disability which causes a substantial impediment to employment.</a:t>
            </a:r>
          </a:p>
          <a:p>
            <a:r>
              <a:rPr lang="en-US" sz="2400" dirty="0"/>
              <a:t>Services are required to prepare for, secure, retain, advance in or regain employment.</a:t>
            </a:r>
          </a:p>
          <a:p>
            <a:endParaRPr lang="en-US" dirty="0"/>
          </a:p>
        </p:txBody>
      </p:sp>
    </p:spTree>
    <p:extLst>
      <p:ext uri="{BB962C8B-B14F-4D97-AF65-F5344CB8AC3E}">
        <p14:creationId xmlns:p14="http://schemas.microsoft.com/office/powerpoint/2010/main" val="4158587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BA2E6-2501-48E6-ACAB-E4FA7809AAAA}"/>
              </a:ext>
            </a:extLst>
          </p:cNvPr>
          <p:cNvSpPr>
            <a:spLocks noGrp="1"/>
          </p:cNvSpPr>
          <p:nvPr>
            <p:ph type="title"/>
          </p:nvPr>
        </p:nvSpPr>
        <p:spPr/>
        <p:txBody>
          <a:bodyPr/>
          <a:lstStyle/>
          <a:p>
            <a:r>
              <a:rPr lang="en-US" dirty="0"/>
              <a:t>Questions and Comments</a:t>
            </a:r>
          </a:p>
        </p:txBody>
      </p:sp>
      <p:pic>
        <p:nvPicPr>
          <p:cNvPr id="5" name="Content Placeholder 4" descr="A group of colorful round objects&#10;&#10;Description automatically generated with low confidence">
            <a:extLst>
              <a:ext uri="{FF2B5EF4-FFF2-40B4-BE49-F238E27FC236}">
                <a16:creationId xmlns:a16="http://schemas.microsoft.com/office/drawing/2014/main" id="{17C77C7E-FE46-42D6-B48C-491CA51FF8D7}"/>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200" y="1375172"/>
            <a:ext cx="8763000" cy="4339828"/>
          </a:xfrm>
        </p:spPr>
      </p:pic>
    </p:spTree>
    <p:extLst>
      <p:ext uri="{BB962C8B-B14F-4D97-AF65-F5344CB8AC3E}">
        <p14:creationId xmlns:p14="http://schemas.microsoft.com/office/powerpoint/2010/main" val="4256600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AFBE-C11F-4A38-8017-1ABC4AAE24F3}"/>
              </a:ext>
            </a:extLst>
          </p:cNvPr>
          <p:cNvSpPr>
            <a:spLocks noGrp="1"/>
          </p:cNvSpPr>
          <p:nvPr>
            <p:ph type="title"/>
          </p:nvPr>
        </p:nvSpPr>
        <p:spPr/>
        <p:txBody>
          <a:bodyPr/>
          <a:lstStyle/>
          <a:p>
            <a:r>
              <a:rPr lang="en-US" dirty="0"/>
              <a:t>What is Pre-ETS?</a:t>
            </a:r>
          </a:p>
        </p:txBody>
      </p:sp>
      <p:sp>
        <p:nvSpPr>
          <p:cNvPr id="3" name="Content Placeholder 2">
            <a:extLst>
              <a:ext uri="{FF2B5EF4-FFF2-40B4-BE49-F238E27FC236}">
                <a16:creationId xmlns:a16="http://schemas.microsoft.com/office/drawing/2014/main" id="{0953C131-2DF8-49F9-A93A-BF88FA789F10}"/>
              </a:ext>
            </a:extLst>
          </p:cNvPr>
          <p:cNvSpPr>
            <a:spLocks noGrp="1"/>
          </p:cNvSpPr>
          <p:nvPr>
            <p:ph idx="1"/>
          </p:nvPr>
        </p:nvSpPr>
        <p:spPr/>
        <p:txBody>
          <a:bodyPr>
            <a:normAutofit/>
          </a:bodyPr>
          <a:lstStyle/>
          <a:p>
            <a:r>
              <a:rPr lang="en-US" dirty="0"/>
              <a:t>The Workforce Innovation and Opportunity Act provides students with opportunities for job exploration counseling, work-based learning experiences, counseling on postsecondary education, workplace readiness training, and instruction in self-advocacy. These five services are Pre-Employment Transition Services (Pre-ETS.) These services help students with disabilities ages 14-22 progress from secondary education into higher education or employment and to meet their goals for life after high school. </a:t>
            </a:r>
          </a:p>
        </p:txBody>
      </p:sp>
    </p:spTree>
    <p:extLst>
      <p:ext uri="{BB962C8B-B14F-4D97-AF65-F5344CB8AC3E}">
        <p14:creationId xmlns:p14="http://schemas.microsoft.com/office/powerpoint/2010/main" val="628324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7659-D7A1-4B54-B57F-94188D3FC202}"/>
              </a:ext>
            </a:extLst>
          </p:cNvPr>
          <p:cNvSpPr>
            <a:spLocks noGrp="1"/>
          </p:cNvSpPr>
          <p:nvPr>
            <p:ph type="title"/>
          </p:nvPr>
        </p:nvSpPr>
        <p:spPr/>
        <p:txBody>
          <a:bodyPr/>
          <a:lstStyle/>
          <a:p>
            <a:r>
              <a:rPr lang="en-US" dirty="0"/>
              <a:t>The Community TRCs</a:t>
            </a:r>
          </a:p>
        </p:txBody>
      </p:sp>
      <p:sp>
        <p:nvSpPr>
          <p:cNvPr id="3" name="Content Placeholder 2">
            <a:extLst>
              <a:ext uri="{FF2B5EF4-FFF2-40B4-BE49-F238E27FC236}">
                <a16:creationId xmlns:a16="http://schemas.microsoft.com/office/drawing/2014/main" id="{24AF1C36-746A-4116-A7F0-1A244F9B46AD}"/>
              </a:ext>
            </a:extLst>
          </p:cNvPr>
          <p:cNvSpPr>
            <a:spLocks noGrp="1"/>
          </p:cNvSpPr>
          <p:nvPr>
            <p:ph idx="1"/>
          </p:nvPr>
        </p:nvSpPr>
        <p:spPr>
          <a:xfrm>
            <a:off x="152400" y="1193800"/>
            <a:ext cx="8839200" cy="4958465"/>
          </a:xfrm>
        </p:spPr>
        <p:txBody>
          <a:bodyPr>
            <a:normAutofit/>
          </a:bodyPr>
          <a:lstStyle/>
          <a:p>
            <a:r>
              <a:rPr lang="en-US" sz="2000" b="1" dirty="0"/>
              <a:t>Community TRCs are building the road to</a:t>
            </a:r>
          </a:p>
          <a:p>
            <a:pPr lvl="1"/>
            <a:r>
              <a:rPr lang="en-US" b="1" dirty="0"/>
              <a:t>Independence</a:t>
            </a:r>
            <a:r>
              <a:rPr lang="en-US" dirty="0"/>
              <a:t>: community-based partnerships that increase 	independence and community participation</a:t>
            </a:r>
          </a:p>
          <a:p>
            <a:pPr lvl="1"/>
            <a:r>
              <a:rPr lang="en-US" b="1" dirty="0"/>
              <a:t>Success: </a:t>
            </a:r>
            <a:r>
              <a:rPr lang="en-US" dirty="0"/>
              <a:t>job retention and job loss services that benefit both the individual and the employer </a:t>
            </a:r>
          </a:p>
          <a:p>
            <a:pPr lvl="1"/>
            <a:r>
              <a:rPr lang="en-US" b="1" dirty="0"/>
              <a:t>Employment: </a:t>
            </a:r>
            <a:r>
              <a:rPr lang="en-US" dirty="0"/>
              <a:t>career assessment and readiness services that support individuals in identifying a career path and preparing for work</a:t>
            </a:r>
          </a:p>
        </p:txBody>
      </p:sp>
      <p:pic>
        <p:nvPicPr>
          <p:cNvPr id="4" name="Picture 3">
            <a:extLst>
              <a:ext uri="{FF2B5EF4-FFF2-40B4-BE49-F238E27FC236}">
                <a16:creationId xmlns:a16="http://schemas.microsoft.com/office/drawing/2014/main" id="{6B6C0733-4B79-4DF5-89D8-D16E31FD4BB3}"/>
              </a:ext>
            </a:extLst>
          </p:cNvPr>
          <p:cNvPicPr>
            <a:picLocks noChangeAspect="1"/>
          </p:cNvPicPr>
          <p:nvPr/>
        </p:nvPicPr>
        <p:blipFill>
          <a:blip r:embed="rId3"/>
          <a:stretch>
            <a:fillRect/>
          </a:stretch>
        </p:blipFill>
        <p:spPr>
          <a:xfrm>
            <a:off x="2587405" y="4038600"/>
            <a:ext cx="3969189" cy="2094615"/>
          </a:xfrm>
          <a:prstGeom prst="rect">
            <a:avLst/>
          </a:prstGeom>
        </p:spPr>
      </p:pic>
    </p:spTree>
    <p:extLst>
      <p:ext uri="{BB962C8B-B14F-4D97-AF65-F5344CB8AC3E}">
        <p14:creationId xmlns:p14="http://schemas.microsoft.com/office/powerpoint/2010/main" val="502459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523DE-5D80-483F-9AEF-855B3DE9A437}"/>
              </a:ext>
            </a:extLst>
          </p:cNvPr>
          <p:cNvSpPr>
            <a:spLocks noGrp="1"/>
          </p:cNvSpPr>
          <p:nvPr>
            <p:ph type="title"/>
          </p:nvPr>
        </p:nvSpPr>
        <p:spPr/>
        <p:txBody>
          <a:bodyPr/>
          <a:lstStyle/>
          <a:p>
            <a:pPr algn="ctr"/>
            <a:r>
              <a:rPr lang="en-US" dirty="0"/>
              <a:t>RISE Pilots</a:t>
            </a:r>
          </a:p>
        </p:txBody>
      </p:sp>
      <p:sp>
        <p:nvSpPr>
          <p:cNvPr id="3" name="Content Placeholder 2">
            <a:extLst>
              <a:ext uri="{FF2B5EF4-FFF2-40B4-BE49-F238E27FC236}">
                <a16:creationId xmlns:a16="http://schemas.microsoft.com/office/drawing/2014/main" id="{0498B393-34B4-4347-908B-4A4747A657D3}"/>
              </a:ext>
            </a:extLst>
          </p:cNvPr>
          <p:cNvSpPr>
            <a:spLocks noGrp="1"/>
          </p:cNvSpPr>
          <p:nvPr>
            <p:ph idx="1"/>
          </p:nvPr>
        </p:nvSpPr>
        <p:spPr/>
        <p:txBody>
          <a:bodyPr/>
          <a:lstStyle/>
          <a:p>
            <a:r>
              <a:rPr lang="en-US" dirty="0"/>
              <a:t>Pilot #1 Maury County</a:t>
            </a:r>
          </a:p>
          <a:p>
            <a:pPr lvl="2"/>
            <a:r>
              <a:rPr lang="en-US" dirty="0"/>
              <a:t>Focus on rising juniors and rising seniors </a:t>
            </a:r>
          </a:p>
          <a:p>
            <a:pPr lvl="2"/>
            <a:r>
              <a:rPr lang="en-US" dirty="0"/>
              <a:t>Provide work-based learning experiences, specifically summer work </a:t>
            </a:r>
          </a:p>
          <a:p>
            <a:endParaRPr lang="en-US" dirty="0"/>
          </a:p>
          <a:p>
            <a:r>
              <a:rPr lang="en-US" dirty="0"/>
              <a:t>Pilot #2 Bedford County </a:t>
            </a:r>
          </a:p>
          <a:p>
            <a:pPr lvl="2"/>
            <a:r>
              <a:rPr lang="en-US" dirty="0"/>
              <a:t>Focus on at risk youth</a:t>
            </a:r>
          </a:p>
          <a:p>
            <a:pPr lvl="2"/>
            <a:r>
              <a:rPr lang="en-US" dirty="0"/>
              <a:t>Provide community experiences like business tours, exploration and job shadowing</a:t>
            </a:r>
          </a:p>
          <a:p>
            <a:pPr lvl="2"/>
            <a:r>
              <a:rPr lang="en-US" dirty="0"/>
              <a:t>Provide career readiness training</a:t>
            </a:r>
          </a:p>
          <a:p>
            <a:pPr marL="914400" lvl="2" indent="0">
              <a:buNone/>
            </a:pPr>
            <a:endParaRPr lang="en-US" dirty="0"/>
          </a:p>
          <a:p>
            <a:r>
              <a:rPr lang="en-US" dirty="0"/>
              <a:t>Pilot #3 Greene County</a:t>
            </a:r>
          </a:p>
          <a:p>
            <a:pPr lvl="2"/>
            <a:r>
              <a:rPr lang="en-US" dirty="0"/>
              <a:t>Provide nationally recognized training based on local labor market</a:t>
            </a:r>
          </a:p>
          <a:p>
            <a:pPr lvl="2"/>
            <a:r>
              <a:rPr lang="en-US" dirty="0"/>
              <a:t>Provide job-driven customized employment</a:t>
            </a:r>
          </a:p>
          <a:p>
            <a:endParaRPr lang="en-US" dirty="0"/>
          </a:p>
          <a:p>
            <a:pPr lvl="2"/>
            <a:endParaRPr lang="en-US" dirty="0"/>
          </a:p>
          <a:p>
            <a:pPr lvl="2"/>
            <a:endParaRPr lang="en-US" dirty="0"/>
          </a:p>
          <a:p>
            <a:pPr lvl="2"/>
            <a:endParaRPr lang="en-US" dirty="0"/>
          </a:p>
          <a:p>
            <a:pPr lvl="2"/>
            <a:endParaRPr lang="en-US" dirty="0"/>
          </a:p>
          <a:p>
            <a:pPr lvl="2"/>
            <a:endParaRPr lang="en-US" dirty="0"/>
          </a:p>
          <a:p>
            <a:endParaRPr lang="en-US" dirty="0"/>
          </a:p>
          <a:p>
            <a:endParaRPr lang="en-US" dirty="0"/>
          </a:p>
          <a:p>
            <a:endParaRPr lang="en-US" dirty="0"/>
          </a:p>
          <a:p>
            <a:pPr marL="914400" lvl="2" indent="0">
              <a:buNone/>
            </a:pPr>
            <a:endParaRPr lang="en-US" dirty="0"/>
          </a:p>
          <a:p>
            <a:pPr marL="914400" lvl="2" indent="0">
              <a:buNone/>
            </a:pPr>
            <a:endParaRPr lang="en-US" dirty="0"/>
          </a:p>
          <a:p>
            <a:pPr marL="914400" lvl="2" indent="0">
              <a:buNone/>
            </a:pPr>
            <a:endParaRPr lang="en-US" dirty="0"/>
          </a:p>
        </p:txBody>
      </p:sp>
    </p:spTree>
    <p:extLst>
      <p:ext uri="{BB962C8B-B14F-4D97-AF65-F5344CB8AC3E}">
        <p14:creationId xmlns:p14="http://schemas.microsoft.com/office/powerpoint/2010/main" val="1046688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Pilot #1 – Maury County</a:t>
            </a:r>
          </a:p>
        </p:txBody>
      </p:sp>
      <p:sp>
        <p:nvSpPr>
          <p:cNvPr id="5" name="Content Placeholder 4"/>
          <p:cNvSpPr>
            <a:spLocks noGrp="1"/>
          </p:cNvSpPr>
          <p:nvPr>
            <p:ph idx="1"/>
          </p:nvPr>
        </p:nvSpPr>
        <p:spPr/>
        <p:txBody>
          <a:bodyPr>
            <a:normAutofit/>
          </a:bodyPr>
          <a:lstStyle/>
          <a:p>
            <a:pPr marL="0" indent="0">
              <a:buNone/>
            </a:pPr>
            <a:r>
              <a:rPr lang="en-US" dirty="0"/>
              <a:t>GOAL: Develop a competitive integrated work-based learning summer work experience for incoming juniors or seniors with disabilities to promote employment and/or postsecondary educational attainment.</a:t>
            </a:r>
          </a:p>
          <a:p>
            <a:pPr marL="0" indent="0">
              <a:buNone/>
            </a:pPr>
            <a:endParaRPr lang="en-US" dirty="0"/>
          </a:p>
          <a:p>
            <a:pPr lvl="1"/>
            <a:r>
              <a:rPr lang="en-US" dirty="0"/>
              <a:t>Background of how the pilot came to be</a:t>
            </a:r>
          </a:p>
          <a:p>
            <a:pPr lvl="1"/>
            <a:r>
              <a:rPr lang="en-US" dirty="0"/>
              <a:t>Pilot in development</a:t>
            </a:r>
          </a:p>
          <a:p>
            <a:pPr lvl="1"/>
            <a:r>
              <a:rPr lang="en-US" dirty="0"/>
              <a:t>Pilot in action</a:t>
            </a:r>
          </a:p>
          <a:p>
            <a:pPr lvl="1"/>
            <a:r>
              <a:rPr lang="en-US" dirty="0"/>
              <a:t>Partner collaboration</a:t>
            </a:r>
          </a:p>
          <a:p>
            <a:pPr lvl="1"/>
            <a:r>
              <a:rPr lang="en-US" dirty="0"/>
              <a:t>Results of the pilot</a:t>
            </a:r>
          </a:p>
          <a:p>
            <a:pPr lvl="1"/>
            <a:r>
              <a:rPr lang="en-US" dirty="0"/>
              <a:t>Future plans for the pilot</a:t>
            </a:r>
          </a:p>
          <a:p>
            <a:endParaRPr lang="en-US" dirty="0"/>
          </a:p>
        </p:txBody>
      </p:sp>
    </p:spTree>
    <p:extLst>
      <p:ext uri="{BB962C8B-B14F-4D97-AF65-F5344CB8AC3E}">
        <p14:creationId xmlns:p14="http://schemas.microsoft.com/office/powerpoint/2010/main" val="1191946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054E9-AD64-42F6-80C0-CF8EC55411FD}"/>
              </a:ext>
            </a:extLst>
          </p:cNvPr>
          <p:cNvSpPr>
            <a:spLocks noGrp="1"/>
          </p:cNvSpPr>
          <p:nvPr>
            <p:ph type="title"/>
          </p:nvPr>
        </p:nvSpPr>
        <p:spPr/>
        <p:txBody>
          <a:bodyPr/>
          <a:lstStyle/>
          <a:p>
            <a:r>
              <a:rPr lang="en-US" dirty="0"/>
              <a:t>Pilot Background  </a:t>
            </a:r>
          </a:p>
        </p:txBody>
      </p:sp>
      <p:sp>
        <p:nvSpPr>
          <p:cNvPr id="3" name="Content Placeholder 2">
            <a:extLst>
              <a:ext uri="{FF2B5EF4-FFF2-40B4-BE49-F238E27FC236}">
                <a16:creationId xmlns:a16="http://schemas.microsoft.com/office/drawing/2014/main" id="{55A680DB-B7FE-4349-A5B8-D59BCA36C146}"/>
              </a:ext>
            </a:extLst>
          </p:cNvPr>
          <p:cNvSpPr>
            <a:spLocks noGrp="1"/>
          </p:cNvSpPr>
          <p:nvPr>
            <p:ph idx="1"/>
          </p:nvPr>
        </p:nvSpPr>
        <p:spPr>
          <a:xfrm>
            <a:off x="228600" y="1752601"/>
            <a:ext cx="8763000" cy="3594247"/>
          </a:xfrm>
        </p:spPr>
        <p:txBody>
          <a:bodyPr>
            <a:normAutofit fontScale="92500"/>
          </a:bodyPr>
          <a:lstStyle/>
          <a:p>
            <a:r>
              <a:rPr lang="en-US" dirty="0">
                <a:solidFill>
                  <a:prstClr val="black"/>
                </a:solidFill>
              </a:rPr>
              <a:t>Survey of Pre-ETS services currently being delivered to TN students</a:t>
            </a:r>
          </a:p>
          <a:p>
            <a:pPr lvl="1"/>
            <a:r>
              <a:rPr lang="en-US" sz="2400" dirty="0">
                <a:solidFill>
                  <a:prstClr val="black"/>
                </a:solidFill>
              </a:rPr>
              <a:t>It was observed that students statewide lacked work based learning (wbl) services</a:t>
            </a:r>
          </a:p>
          <a:p>
            <a:pPr lvl="1"/>
            <a:r>
              <a:rPr lang="en-US" sz="2400" dirty="0">
                <a:solidFill>
                  <a:prstClr val="black"/>
                </a:solidFill>
              </a:rPr>
              <a:t>In Maury County there was a significant lack of </a:t>
            </a:r>
            <a:r>
              <a:rPr lang="en-US" sz="2400" dirty="0" err="1">
                <a:solidFill>
                  <a:prstClr val="black"/>
                </a:solidFill>
              </a:rPr>
              <a:t>wbl</a:t>
            </a:r>
            <a:r>
              <a:rPr lang="en-US" sz="2400" dirty="0">
                <a:solidFill>
                  <a:prstClr val="black"/>
                </a:solidFill>
              </a:rPr>
              <a:t> services being offered to students enrolled in Pre-ETS </a:t>
            </a:r>
          </a:p>
          <a:p>
            <a:pPr marL="342900" lvl="1" indent="0">
              <a:buNone/>
            </a:pPr>
            <a:endParaRPr lang="en-US" sz="2400" dirty="0">
              <a:solidFill>
                <a:prstClr val="black"/>
              </a:solidFill>
            </a:endParaRPr>
          </a:p>
          <a:p>
            <a:r>
              <a:rPr lang="en-US" dirty="0">
                <a:solidFill>
                  <a:prstClr val="black"/>
                </a:solidFill>
              </a:rPr>
              <a:t>Discussions with partners in Maury County helped highlight a gap that the TRC Columbia was well equipped to fill. </a:t>
            </a:r>
          </a:p>
          <a:p>
            <a:pPr lvl="1"/>
            <a:endParaRPr lang="en-US" sz="1800" dirty="0">
              <a:solidFill>
                <a:prstClr val="black"/>
              </a:solidFill>
            </a:endParaRPr>
          </a:p>
          <a:p>
            <a:pPr lvl="1"/>
            <a:endParaRPr lang="en-US" sz="1800" dirty="0">
              <a:solidFill>
                <a:prstClr val="black"/>
              </a:solidFill>
            </a:endParaRPr>
          </a:p>
          <a:p>
            <a:pPr lvl="1"/>
            <a:endParaRPr lang="en-US" sz="1800" dirty="0">
              <a:solidFill>
                <a:prstClr val="black"/>
              </a:solidFill>
            </a:endParaRPr>
          </a:p>
          <a:p>
            <a:pPr marL="342900" lvl="1" indent="0">
              <a:buNone/>
            </a:pPr>
            <a:endParaRPr lang="en-US" sz="1800" dirty="0"/>
          </a:p>
          <a:p>
            <a:pPr marL="685800" lvl="2" indent="0">
              <a:buNone/>
            </a:pPr>
            <a:endParaRPr lang="en-US" dirty="0"/>
          </a:p>
        </p:txBody>
      </p:sp>
    </p:spTree>
    <p:extLst>
      <p:ext uri="{BB962C8B-B14F-4D97-AF65-F5344CB8AC3E}">
        <p14:creationId xmlns:p14="http://schemas.microsoft.com/office/powerpoint/2010/main" val="3746812791"/>
      </p:ext>
    </p:extLst>
  </p:cSld>
  <p:clrMapOvr>
    <a:masterClrMapping/>
  </p:clrMapOvr>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TotalTime>
  <Words>2108</Words>
  <Application>Microsoft Office PowerPoint</Application>
  <PresentationFormat>On-screen Show (4:3)</PresentationFormat>
  <Paragraphs>287</Paragraphs>
  <Slides>40</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Courier New</vt:lpstr>
      <vt:lpstr>Open Sans</vt:lpstr>
      <vt:lpstr>PermianSlabSerifTypeface</vt:lpstr>
      <vt:lpstr>Wingdings</vt:lpstr>
      <vt:lpstr>PowerPoint B</vt:lpstr>
      <vt:lpstr>2021 Refocus TN Workforce Convening</vt:lpstr>
      <vt:lpstr>Optimizing Partnerships </vt:lpstr>
      <vt:lpstr>Outline of Today’s Presentation</vt:lpstr>
      <vt:lpstr>What is Vocational Rehabilitation?</vt:lpstr>
      <vt:lpstr>What is Pre-ETS?</vt:lpstr>
      <vt:lpstr>The Community TRCs</vt:lpstr>
      <vt:lpstr>RISE Pilots</vt:lpstr>
      <vt:lpstr>Pilot #1 – Maury County</vt:lpstr>
      <vt:lpstr>Pilot Background  </vt:lpstr>
      <vt:lpstr>Pilot Background</vt:lpstr>
      <vt:lpstr>Pilot Development</vt:lpstr>
      <vt:lpstr>Pilot Development</vt:lpstr>
      <vt:lpstr>Pilot in Action</vt:lpstr>
      <vt:lpstr>Plan in Action</vt:lpstr>
      <vt:lpstr>Partner Collaboration </vt:lpstr>
      <vt:lpstr>Pilot Results</vt:lpstr>
      <vt:lpstr>Success Story</vt:lpstr>
      <vt:lpstr>Future Plans for Pilot</vt:lpstr>
      <vt:lpstr>Pilot #2 – Bedford County</vt:lpstr>
      <vt:lpstr>Pilot Background  </vt:lpstr>
      <vt:lpstr>Pilot Background</vt:lpstr>
      <vt:lpstr>Pilot Development</vt:lpstr>
      <vt:lpstr>Pilot Development</vt:lpstr>
      <vt:lpstr>Pilot in Action</vt:lpstr>
      <vt:lpstr>Plan in Action</vt:lpstr>
      <vt:lpstr>Community Involvement</vt:lpstr>
      <vt:lpstr>Bedford County Offices and Careers</vt:lpstr>
      <vt:lpstr>Community Positions and the Training Required</vt:lpstr>
      <vt:lpstr>Learning Fun</vt:lpstr>
      <vt:lpstr>Fame!</vt:lpstr>
      <vt:lpstr>Partner Collaboration </vt:lpstr>
      <vt:lpstr>Result of Pilot</vt:lpstr>
      <vt:lpstr>Happy Participants</vt:lpstr>
      <vt:lpstr>Future Plans for Pilot</vt:lpstr>
      <vt:lpstr>Pilot #3 – Greene County</vt:lpstr>
      <vt:lpstr>Pilot #3 – Greene County</vt:lpstr>
      <vt:lpstr>Pilot #3 – Greene County</vt:lpstr>
      <vt:lpstr>Pilot #3 – Greene County</vt:lpstr>
      <vt:lpstr>Pilot #3 – Greene County</vt:lpstr>
      <vt:lpstr>Questions and Comments</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Selina Kirkland</cp:lastModifiedBy>
  <cp:revision>32</cp:revision>
  <dcterms:created xsi:type="dcterms:W3CDTF">2015-04-20T19:52:55Z</dcterms:created>
  <dcterms:modified xsi:type="dcterms:W3CDTF">2021-08-12T13:06:16Z</dcterms:modified>
</cp:coreProperties>
</file>