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321" r:id="rId3"/>
    <p:sldId id="281" r:id="rId4"/>
    <p:sldId id="272" r:id="rId5"/>
    <p:sldId id="318" r:id="rId6"/>
    <p:sldId id="319" r:id="rId7"/>
    <p:sldId id="322" r:id="rId8"/>
    <p:sldId id="323" r:id="rId9"/>
    <p:sldId id="320" r:id="rId10"/>
    <p:sldId id="269"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in Stone" initials="DS" lastIdx="5" clrIdx="0"/>
  <p:cmAuthor id="1" name="Jason Goodrich" initials="JTG" lastIdx="4" clrIdx="1">
    <p:extLst>
      <p:ext uri="{19B8F6BF-5375-455C-9EA6-DF929625EA0E}">
        <p15:presenceInfo xmlns:p15="http://schemas.microsoft.com/office/powerpoint/2012/main" userId="Jason Goodrich" providerId="None"/>
      </p:ext>
    </p:extLst>
  </p:cmAuthor>
  <p:cmAuthor id="2" name="Michelle Joyner" initials="MJ" lastIdx="5" clrIdx="2">
    <p:extLst>
      <p:ext uri="{19B8F6BF-5375-455C-9EA6-DF929625EA0E}">
        <p15:presenceInfo xmlns:p15="http://schemas.microsoft.com/office/powerpoint/2012/main" userId="S::DE01EPU@tn.gov::64786905-78bb-479a-ae57-32b8a3b525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24" autoAdjust="0"/>
  </p:normalViewPr>
  <p:slideViewPr>
    <p:cSldViewPr>
      <p:cViewPr varScale="1">
        <p:scale>
          <a:sx n="80" d="100"/>
          <a:sy n="80" d="100"/>
        </p:scale>
        <p:origin x="11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9B7D84F-4A2C-4248-94C9-F3A28CC56DC9}" type="datetimeFigureOut">
              <a:rPr lang="en-US" smtClean="0"/>
              <a:t>8/16/2021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0B56975-4047-4840-951D-5EC038E46C0A}" type="slidenum">
              <a:rPr lang="en-US" smtClean="0"/>
              <a:t>‹#›</a:t>
            </a:fld>
            <a:endParaRPr lang="en-US"/>
          </a:p>
        </p:txBody>
      </p:sp>
    </p:spTree>
    <p:extLst>
      <p:ext uri="{BB962C8B-B14F-4D97-AF65-F5344CB8AC3E}">
        <p14:creationId xmlns:p14="http://schemas.microsoft.com/office/powerpoint/2010/main" val="3048598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4A8F02-B2AA-4EEC-94B3-B8E0774C808D}" type="datetimeFigureOut">
              <a:rPr lang="en-US" smtClean="0"/>
              <a:t>8/16/2021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3B7A52A-2099-4818-8778-84DC689BB880}" type="slidenum">
              <a:rPr lang="en-US" smtClean="0"/>
              <a:t>‹#›</a:t>
            </a:fld>
            <a:endParaRPr lang="en-US"/>
          </a:p>
        </p:txBody>
      </p:sp>
    </p:spTree>
    <p:extLst>
      <p:ext uri="{BB962C8B-B14F-4D97-AF65-F5344CB8AC3E}">
        <p14:creationId xmlns:p14="http://schemas.microsoft.com/office/powerpoint/2010/main" val="889410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We appreciate this opportunity to speak to you regarding Child Care and how we can build collaborative partnerships to address the needs for building child care capacity. My name is Gwen Laaser and I serve as the Director over our Child Care Services Division. Our team will introduce themselves as we move through this brief presentation.  The Department of Human Services is continually evaluating the needs of families as well as those of the licensed child care agencies in order to provide supports and resources that met these needs. As we move from COVID Response to COVID Recovery we are building community centered partnerships to remain responsive to the impact on child care across the state. </a:t>
            </a:r>
          </a:p>
        </p:txBody>
      </p:sp>
      <p:sp>
        <p:nvSpPr>
          <p:cNvPr id="4" name="Slide Number Placeholder 3"/>
          <p:cNvSpPr>
            <a:spLocks noGrp="1"/>
          </p:cNvSpPr>
          <p:nvPr>
            <p:ph type="sldNum" sz="quarter" idx="5"/>
          </p:nvPr>
        </p:nvSpPr>
        <p:spPr/>
        <p:txBody>
          <a:bodyPr/>
          <a:lstStyle/>
          <a:p>
            <a:fld id="{D3B7A52A-2099-4818-8778-84DC689BB880}" type="slidenum">
              <a:rPr lang="en-US" smtClean="0"/>
              <a:t>1</a:t>
            </a:fld>
            <a:endParaRPr lang="en-US"/>
          </a:p>
        </p:txBody>
      </p:sp>
    </p:spTree>
    <p:extLst>
      <p:ext uri="{BB962C8B-B14F-4D97-AF65-F5344CB8AC3E}">
        <p14:creationId xmlns:p14="http://schemas.microsoft.com/office/powerpoint/2010/main" val="351501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Questions?</a:t>
            </a:r>
            <a:endParaRPr lang="en-US" dirty="0"/>
          </a:p>
        </p:txBody>
      </p:sp>
      <p:sp>
        <p:nvSpPr>
          <p:cNvPr id="4" name="Slide Number Placeholder 3"/>
          <p:cNvSpPr>
            <a:spLocks noGrp="1"/>
          </p:cNvSpPr>
          <p:nvPr>
            <p:ph type="sldNum" sz="quarter" idx="5"/>
          </p:nvPr>
        </p:nvSpPr>
        <p:spPr/>
        <p:txBody>
          <a:bodyPr/>
          <a:lstStyle/>
          <a:p>
            <a:fld id="{D3B7A52A-2099-4818-8778-84DC689BB880}" type="slidenum">
              <a:rPr lang="en-US" smtClean="0"/>
              <a:t>10</a:t>
            </a:fld>
            <a:endParaRPr lang="en-US"/>
          </a:p>
        </p:txBody>
      </p:sp>
    </p:spTree>
    <p:extLst>
      <p:ext uri="{BB962C8B-B14F-4D97-AF65-F5344CB8AC3E}">
        <p14:creationId xmlns:p14="http://schemas.microsoft.com/office/powerpoint/2010/main" val="220620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77077A-06FD-4858-AD41-C690E637B7F8}" type="slidenum">
              <a:rPr lang="en-US" smtClean="0"/>
              <a:t>2</a:t>
            </a:fld>
            <a:endParaRPr lang="en-US"/>
          </a:p>
        </p:txBody>
      </p:sp>
    </p:spTree>
    <p:extLst>
      <p:ext uri="{BB962C8B-B14F-4D97-AF65-F5344CB8AC3E}">
        <p14:creationId xmlns:p14="http://schemas.microsoft.com/office/powerpoint/2010/main" val="39840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not just transforming DHS- We are transforming the childcare industry!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40CB48B-7A30-4E84-81B3-A515C5B57264}" type="slidenum">
              <a:rPr lang="en-US" smtClean="0"/>
              <a:t>3</a:t>
            </a:fld>
            <a:endParaRPr lang="en-US"/>
          </a:p>
        </p:txBody>
      </p:sp>
    </p:spTree>
    <p:extLst>
      <p:ext uri="{BB962C8B-B14F-4D97-AF65-F5344CB8AC3E}">
        <p14:creationId xmlns:p14="http://schemas.microsoft.com/office/powerpoint/2010/main" val="3717473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in a time of tremendous momentum for the child care industry.  Understanding of the importance of quality early education continues to grow. More and more, there is demand for the sustainability and growth of the child care sector. In a growing economy or in a pandemic- access to quality child care is critical. We are committed to leading the transformation of child care, ensuring that all Tennesseans can access and afford quality child care in their communities. </a:t>
            </a:r>
          </a:p>
          <a:p>
            <a:endParaRPr lang="en-US" dirty="0"/>
          </a:p>
        </p:txBody>
      </p:sp>
      <p:sp>
        <p:nvSpPr>
          <p:cNvPr id="4" name="Slide Number Placeholder 3"/>
          <p:cNvSpPr>
            <a:spLocks noGrp="1"/>
          </p:cNvSpPr>
          <p:nvPr>
            <p:ph type="sldNum" sz="quarter" idx="5"/>
          </p:nvPr>
        </p:nvSpPr>
        <p:spPr/>
        <p:txBody>
          <a:bodyPr/>
          <a:lstStyle/>
          <a:p>
            <a:fld id="{C277077A-06FD-4858-AD41-C690E637B7F8}" type="slidenum">
              <a:rPr lang="en-US" smtClean="0"/>
              <a:t>4</a:t>
            </a:fld>
            <a:endParaRPr lang="en-US"/>
          </a:p>
        </p:txBody>
      </p:sp>
    </p:spTree>
    <p:extLst>
      <p:ext uri="{BB962C8B-B14F-4D97-AF65-F5344CB8AC3E}">
        <p14:creationId xmlns:p14="http://schemas.microsoft.com/office/powerpoint/2010/main" val="323938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B7A52A-2099-4818-8778-84DC689BB880}" type="slidenum">
              <a:rPr lang="en-US" smtClean="0"/>
              <a:t>5</a:t>
            </a:fld>
            <a:endParaRPr lang="en-US"/>
          </a:p>
        </p:txBody>
      </p:sp>
    </p:spTree>
    <p:extLst>
      <p:ext uri="{BB962C8B-B14F-4D97-AF65-F5344CB8AC3E}">
        <p14:creationId xmlns:p14="http://schemas.microsoft.com/office/powerpoint/2010/main" val="1250425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B7A52A-2099-4818-8778-84DC689BB880}" type="slidenum">
              <a:rPr lang="en-US" smtClean="0"/>
              <a:t>6</a:t>
            </a:fld>
            <a:endParaRPr lang="en-US"/>
          </a:p>
        </p:txBody>
      </p:sp>
    </p:spTree>
    <p:extLst>
      <p:ext uri="{BB962C8B-B14F-4D97-AF65-F5344CB8AC3E}">
        <p14:creationId xmlns:p14="http://schemas.microsoft.com/office/powerpoint/2010/main" val="202417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B7A52A-2099-4818-8778-84DC689BB880}" type="slidenum">
              <a:rPr lang="en-US" smtClean="0"/>
              <a:t>7</a:t>
            </a:fld>
            <a:endParaRPr lang="en-US"/>
          </a:p>
        </p:txBody>
      </p:sp>
    </p:spTree>
    <p:extLst>
      <p:ext uri="{BB962C8B-B14F-4D97-AF65-F5344CB8AC3E}">
        <p14:creationId xmlns:p14="http://schemas.microsoft.com/office/powerpoint/2010/main" val="79631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B7A52A-2099-4818-8778-84DC689BB880}" type="slidenum">
              <a:rPr lang="en-US" smtClean="0"/>
              <a:t>8</a:t>
            </a:fld>
            <a:endParaRPr lang="en-US"/>
          </a:p>
        </p:txBody>
      </p:sp>
    </p:spTree>
    <p:extLst>
      <p:ext uri="{BB962C8B-B14F-4D97-AF65-F5344CB8AC3E}">
        <p14:creationId xmlns:p14="http://schemas.microsoft.com/office/powerpoint/2010/main" val="253681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we shift from COVID Response to COVID Recovery, we are building community-centered partnerships that will help be even more responsive to the impact on child care across the state. </a:t>
            </a:r>
          </a:p>
          <a:p>
            <a:endParaRPr lang="en-US" dirty="0"/>
          </a:p>
        </p:txBody>
      </p:sp>
      <p:sp>
        <p:nvSpPr>
          <p:cNvPr id="4" name="Slide Number Placeholder 3"/>
          <p:cNvSpPr>
            <a:spLocks noGrp="1"/>
          </p:cNvSpPr>
          <p:nvPr>
            <p:ph type="sldNum" sz="quarter" idx="5"/>
          </p:nvPr>
        </p:nvSpPr>
        <p:spPr/>
        <p:txBody>
          <a:bodyPr/>
          <a:lstStyle/>
          <a:p>
            <a:fld id="{D3B7A52A-2099-4818-8778-84DC689BB880}" type="slidenum">
              <a:rPr lang="en-US" smtClean="0"/>
              <a:t>9</a:t>
            </a:fld>
            <a:endParaRPr lang="en-US"/>
          </a:p>
        </p:txBody>
      </p:sp>
    </p:spTree>
    <p:extLst>
      <p:ext uri="{BB962C8B-B14F-4D97-AF65-F5344CB8AC3E}">
        <p14:creationId xmlns:p14="http://schemas.microsoft.com/office/powerpoint/2010/main" val="796311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1" y="5461001"/>
            <a:ext cx="8848724"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2200" y="990600"/>
            <a:ext cx="69596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373270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8/16/2021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550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04800"/>
            <a:ext cx="3247813" cy="1280159"/>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Rectangle 4"/>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7" y="6152266"/>
            <a:ext cx="1855893" cy="731519"/>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 id="2147483682"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076701"/>
            <a:ext cx="8839200" cy="1422399"/>
          </a:xfrm>
        </p:spPr>
        <p:txBody>
          <a:bodyPr>
            <a:normAutofit fontScale="90000"/>
          </a:bodyPr>
          <a:lstStyle/>
          <a:p>
            <a:r>
              <a:rPr lang="en-US" sz="3600" dirty="0"/>
              <a:t>Addressing Child Care Needs </a:t>
            </a:r>
            <a:br>
              <a:rPr lang="en-US" sz="3600" dirty="0"/>
            </a:br>
            <a:r>
              <a:rPr lang="en-US" sz="3600" dirty="0"/>
              <a:t>for the</a:t>
            </a:r>
            <a:br>
              <a:rPr lang="en-US" sz="3600" dirty="0"/>
            </a:br>
            <a:r>
              <a:rPr lang="en-US" sz="3600" dirty="0"/>
              <a:t>Tennessee Workforce </a:t>
            </a:r>
          </a:p>
        </p:txBody>
      </p:sp>
      <p:sp>
        <p:nvSpPr>
          <p:cNvPr id="3" name="Text Placeholder 2"/>
          <p:cNvSpPr>
            <a:spLocks noGrp="1"/>
          </p:cNvSpPr>
          <p:nvPr>
            <p:ph type="body" sz="quarter" idx="12"/>
          </p:nvPr>
        </p:nvSpPr>
        <p:spPr>
          <a:xfrm>
            <a:off x="152401" y="5562600"/>
            <a:ext cx="8848724" cy="812800"/>
          </a:xfrm>
        </p:spPr>
        <p:txBody>
          <a:bodyPr>
            <a:normAutofit/>
          </a:bodyPr>
          <a:lstStyle/>
          <a:p>
            <a:r>
              <a:rPr lang="en-US" sz="1600" dirty="0"/>
              <a:t>Gwen Laaser, Director, Child Care Services</a:t>
            </a:r>
          </a:p>
          <a:p>
            <a:r>
              <a:rPr lang="en-US" sz="1600" dirty="0"/>
              <a:t>Michelle Joyner, Policy &amp; Research Coordinator</a:t>
            </a:r>
          </a:p>
        </p:txBody>
      </p:sp>
      <p:sp>
        <p:nvSpPr>
          <p:cNvPr id="4" name="Text Placeholder 3"/>
          <p:cNvSpPr>
            <a:spLocks noGrp="1"/>
          </p:cNvSpPr>
          <p:nvPr>
            <p:ph type="body" sz="quarter" idx="11"/>
          </p:nvPr>
        </p:nvSpPr>
        <p:spPr/>
        <p:txBody>
          <a:bodyPr/>
          <a:lstStyle/>
          <a:p>
            <a:r>
              <a:rPr lang="en-US" dirty="0"/>
              <a:t>August 19, 2021</a:t>
            </a:r>
          </a:p>
        </p:txBody>
      </p:sp>
    </p:spTree>
    <p:extLst>
      <p:ext uri="{BB962C8B-B14F-4D97-AF65-F5344CB8AC3E}">
        <p14:creationId xmlns:p14="http://schemas.microsoft.com/office/powerpoint/2010/main" val="47926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Questions?</a:t>
            </a:r>
          </a:p>
        </p:txBody>
      </p:sp>
    </p:spTree>
    <p:extLst>
      <p:ext uri="{BB962C8B-B14F-4D97-AF65-F5344CB8AC3E}">
        <p14:creationId xmlns:p14="http://schemas.microsoft.com/office/powerpoint/2010/main" val="223203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34">
            <a:extLst>
              <a:ext uri="{FF2B5EF4-FFF2-40B4-BE49-F238E27FC236}">
                <a16:creationId xmlns:a16="http://schemas.microsoft.com/office/drawing/2014/main" id="{229AA94F-0D21-44CA-B6A2-520207FEE730}"/>
              </a:ext>
            </a:extLst>
          </p:cNvPr>
          <p:cNvSpPr>
            <a:spLocks noGrp="1"/>
          </p:cNvSpPr>
          <p:nvPr>
            <p:ph idx="1"/>
          </p:nvPr>
        </p:nvSpPr>
        <p:spPr>
          <a:xfrm>
            <a:off x="4648202" y="1299159"/>
            <a:ext cx="4191001" cy="5372891"/>
          </a:xfrm>
        </p:spPr>
        <p:txBody>
          <a:bodyPr>
            <a:normAutofit/>
          </a:bodyPr>
          <a:lstStyle/>
          <a:p>
            <a:r>
              <a:rPr lang="en-US" sz="1800" dirty="0"/>
              <a:t>Child Care Certificate Program (Child Care Payment Assistance)</a:t>
            </a:r>
          </a:p>
          <a:p>
            <a:pPr marL="214313" indent="-214313">
              <a:lnSpc>
                <a:spcPct val="90000"/>
              </a:lnSpc>
            </a:pPr>
            <a:endParaRPr lang="en-US" sz="1800" dirty="0"/>
          </a:p>
          <a:p>
            <a:pPr>
              <a:lnSpc>
                <a:spcPct val="90000"/>
              </a:lnSpc>
            </a:pPr>
            <a:r>
              <a:rPr lang="en-US" sz="1800" dirty="0"/>
              <a:t>Child &amp; Adult Care Licensing Program</a:t>
            </a:r>
          </a:p>
          <a:p>
            <a:pPr marL="214313" indent="-214313">
              <a:lnSpc>
                <a:spcPct val="90000"/>
              </a:lnSpc>
            </a:pPr>
            <a:endParaRPr lang="en-US" sz="1900" dirty="0"/>
          </a:p>
          <a:p>
            <a:pPr>
              <a:lnSpc>
                <a:spcPct val="90000"/>
              </a:lnSpc>
            </a:pPr>
            <a:r>
              <a:rPr lang="en-US" sz="1800" dirty="0"/>
              <a:t>Program Reliability &amp; Compliance </a:t>
            </a:r>
          </a:p>
          <a:p>
            <a:pPr marL="214313" indent="-214313">
              <a:lnSpc>
                <a:spcPct val="90000"/>
              </a:lnSpc>
            </a:pPr>
            <a:endParaRPr lang="en-US" sz="1900" dirty="0"/>
          </a:p>
          <a:p>
            <a:pPr>
              <a:lnSpc>
                <a:spcPct val="90000"/>
              </a:lnSpc>
            </a:pPr>
            <a:r>
              <a:rPr lang="en-US" sz="1900" dirty="0"/>
              <a:t>Quality Initiatives </a:t>
            </a:r>
          </a:p>
          <a:p>
            <a:pPr marL="214313" indent="-214313">
              <a:lnSpc>
                <a:spcPct val="90000"/>
              </a:lnSpc>
            </a:pPr>
            <a:endParaRPr lang="en-US" sz="1900" dirty="0"/>
          </a:p>
          <a:p>
            <a:pPr>
              <a:lnSpc>
                <a:spcPct val="90000"/>
              </a:lnSpc>
            </a:pPr>
            <a:r>
              <a:rPr lang="en-US" sz="1900" dirty="0"/>
              <a:t>Quality Rating &amp; Improvement System</a:t>
            </a:r>
          </a:p>
        </p:txBody>
      </p:sp>
      <p:sp>
        <p:nvSpPr>
          <p:cNvPr id="4" name="Title 3">
            <a:extLst>
              <a:ext uri="{FF2B5EF4-FFF2-40B4-BE49-F238E27FC236}">
                <a16:creationId xmlns:a16="http://schemas.microsoft.com/office/drawing/2014/main" id="{6BB5F34E-1B84-4AF7-B15D-82EFCEDD6972}"/>
              </a:ext>
            </a:extLst>
          </p:cNvPr>
          <p:cNvSpPr>
            <a:spLocks noGrp="1"/>
          </p:cNvSpPr>
          <p:nvPr>
            <p:ph type="title"/>
          </p:nvPr>
        </p:nvSpPr>
        <p:spPr/>
        <p:txBody>
          <a:bodyPr/>
          <a:lstStyle/>
          <a:p>
            <a:r>
              <a:rPr lang="en-US" dirty="0"/>
              <a:t>Child Care Services</a:t>
            </a:r>
          </a:p>
        </p:txBody>
      </p:sp>
      <p:pic>
        <p:nvPicPr>
          <p:cNvPr id="6" name="Content Placeholder 4">
            <a:extLst>
              <a:ext uri="{FF2B5EF4-FFF2-40B4-BE49-F238E27FC236}">
                <a16:creationId xmlns:a16="http://schemas.microsoft.com/office/drawing/2014/main" id="{F3F084BF-16C4-4C22-AA55-FD16E66A9092}"/>
              </a:ext>
            </a:extLst>
          </p:cNvPr>
          <p:cNvPicPr>
            <a:picLocks noChangeAspect="1"/>
          </p:cNvPicPr>
          <p:nvPr/>
        </p:nvPicPr>
        <p:blipFill rotWithShape="1">
          <a:blip r:embed="rId3"/>
          <a:stretch/>
        </p:blipFill>
        <p:spPr>
          <a:xfrm>
            <a:off x="304800" y="1299285"/>
            <a:ext cx="4191000" cy="2368825"/>
          </a:xfrm>
          <a:prstGeom prst="rect">
            <a:avLst/>
          </a:prstGeom>
        </p:spPr>
      </p:pic>
      <p:pic>
        <p:nvPicPr>
          <p:cNvPr id="11" name="Picture 10">
            <a:extLst>
              <a:ext uri="{FF2B5EF4-FFF2-40B4-BE49-F238E27FC236}">
                <a16:creationId xmlns:a16="http://schemas.microsoft.com/office/drawing/2014/main" id="{848ED169-40FB-48DF-AC9B-F0AA4B032F95}"/>
              </a:ext>
            </a:extLst>
          </p:cNvPr>
          <p:cNvPicPr>
            <a:picLocks noChangeAspect="1"/>
          </p:cNvPicPr>
          <p:nvPr/>
        </p:nvPicPr>
        <p:blipFill rotWithShape="1">
          <a:blip r:embed="rId4"/>
          <a:srcRect l="3900" r="12972" b="2"/>
          <a:stretch/>
        </p:blipFill>
        <p:spPr>
          <a:xfrm>
            <a:off x="1011721" y="4114800"/>
            <a:ext cx="2777158" cy="2121375"/>
          </a:xfrm>
          <a:prstGeom prst="rect">
            <a:avLst/>
          </a:prstGeom>
        </p:spPr>
      </p:pic>
    </p:spTree>
    <p:extLst>
      <p:ext uri="{BB962C8B-B14F-4D97-AF65-F5344CB8AC3E}">
        <p14:creationId xmlns:p14="http://schemas.microsoft.com/office/powerpoint/2010/main" val="91532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531751-3E22-4093-86B3-BF935BA815E4}"/>
              </a:ext>
            </a:extLst>
          </p:cNvPr>
          <p:cNvSpPr txBox="1"/>
          <p:nvPr/>
        </p:nvSpPr>
        <p:spPr>
          <a:xfrm>
            <a:off x="1295400" y="2110770"/>
            <a:ext cx="6400800" cy="78483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Transforming the Child Care Industry!</a:t>
            </a:r>
          </a:p>
          <a:p>
            <a:endParaRPr lang="en-US" sz="1350" dirty="0"/>
          </a:p>
          <a:p>
            <a:endParaRPr lang="en-US" sz="1350" dirty="0"/>
          </a:p>
        </p:txBody>
      </p:sp>
      <p:pic>
        <p:nvPicPr>
          <p:cNvPr id="8" name="Picture 7">
            <a:extLst>
              <a:ext uri="{FF2B5EF4-FFF2-40B4-BE49-F238E27FC236}">
                <a16:creationId xmlns:a16="http://schemas.microsoft.com/office/drawing/2014/main" id="{8604A0D9-D8DF-40D1-8F7B-CC9C3ADF0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8850" y="2575100"/>
            <a:ext cx="4363278" cy="3032882"/>
          </a:xfrm>
          <a:prstGeom prst="rect">
            <a:avLst/>
          </a:prstGeom>
        </p:spPr>
      </p:pic>
    </p:spTree>
    <p:extLst>
      <p:ext uri="{BB962C8B-B14F-4D97-AF65-F5344CB8AC3E}">
        <p14:creationId xmlns:p14="http://schemas.microsoft.com/office/powerpoint/2010/main" val="43972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C16844-7712-426B-888C-BF092068925A}"/>
              </a:ext>
            </a:extLst>
          </p:cNvPr>
          <p:cNvPicPr>
            <a:picLocks noChangeAspect="1"/>
          </p:cNvPicPr>
          <p:nvPr/>
        </p:nvPicPr>
        <p:blipFill rotWithShape="1">
          <a:blip r:embed="rId3"/>
          <a:srcRect l="43528" r="12152" b="2"/>
          <a:stretch/>
        </p:blipFill>
        <p:spPr>
          <a:xfrm>
            <a:off x="336549" y="1307307"/>
            <a:ext cx="2762251" cy="4331494"/>
          </a:xfrm>
          <a:prstGeom prst="rect">
            <a:avLst/>
          </a:prstGeom>
        </p:spPr>
      </p:pic>
      <p:sp>
        <p:nvSpPr>
          <p:cNvPr id="35" name="Content Placeholder 34">
            <a:extLst>
              <a:ext uri="{FF2B5EF4-FFF2-40B4-BE49-F238E27FC236}">
                <a16:creationId xmlns:a16="http://schemas.microsoft.com/office/drawing/2014/main" id="{229AA94F-0D21-44CA-B6A2-520207FEE730}"/>
              </a:ext>
            </a:extLst>
          </p:cNvPr>
          <p:cNvSpPr>
            <a:spLocks noGrp="1"/>
          </p:cNvSpPr>
          <p:nvPr>
            <p:ph idx="1"/>
          </p:nvPr>
        </p:nvSpPr>
        <p:spPr>
          <a:xfrm>
            <a:off x="3335799" y="1307306"/>
            <a:ext cx="5418806" cy="4864893"/>
          </a:xfrm>
        </p:spPr>
        <p:txBody>
          <a:bodyPr>
            <a:normAutofit fontScale="92500" lnSpcReduction="10000"/>
          </a:bodyPr>
          <a:lstStyle/>
          <a:p>
            <a:pPr marL="214313" indent="-214313">
              <a:lnSpc>
                <a:spcPct val="90000"/>
              </a:lnSpc>
            </a:pPr>
            <a:r>
              <a:rPr lang="en-US" sz="1900"/>
              <a:t>Child Care </a:t>
            </a:r>
            <a:r>
              <a:rPr lang="en-US" sz="1900" dirty="0"/>
              <a:t>Workforce</a:t>
            </a:r>
          </a:p>
          <a:p>
            <a:pPr marL="614363" lvl="1" indent="-214313">
              <a:lnSpc>
                <a:spcPct val="90000"/>
              </a:lnSpc>
            </a:pPr>
            <a:r>
              <a:rPr lang="en-US" sz="1500" dirty="0"/>
              <a:t>Babysitters to Professionals</a:t>
            </a:r>
          </a:p>
          <a:p>
            <a:pPr marL="214313" indent="-214313">
              <a:lnSpc>
                <a:spcPct val="90000"/>
              </a:lnSpc>
            </a:pPr>
            <a:endParaRPr lang="en-US" sz="1900" dirty="0"/>
          </a:p>
          <a:p>
            <a:pPr marL="214313" indent="-214313">
              <a:lnSpc>
                <a:spcPct val="90000"/>
              </a:lnSpc>
            </a:pPr>
            <a:r>
              <a:rPr lang="en-US" sz="1900" dirty="0"/>
              <a:t>DHS Staff</a:t>
            </a:r>
          </a:p>
          <a:p>
            <a:pPr marL="557213" lvl="1" indent="-214313">
              <a:lnSpc>
                <a:spcPct val="90000"/>
              </a:lnSpc>
            </a:pPr>
            <a:r>
              <a:rPr lang="en-US" sz="1500" dirty="0"/>
              <a:t>Enforcers to Partners</a:t>
            </a:r>
          </a:p>
          <a:p>
            <a:pPr marL="157163" indent="-214313">
              <a:lnSpc>
                <a:spcPct val="90000"/>
              </a:lnSpc>
            </a:pPr>
            <a:endParaRPr lang="en-US" sz="1900" dirty="0"/>
          </a:p>
          <a:p>
            <a:pPr marL="214313" indent="-214313">
              <a:lnSpc>
                <a:spcPct val="90000"/>
              </a:lnSpc>
            </a:pPr>
            <a:r>
              <a:rPr lang="en-US" sz="1900" dirty="0"/>
              <a:t>Report Card Process</a:t>
            </a:r>
          </a:p>
          <a:p>
            <a:pPr marL="557213" lvl="1" indent="-214313">
              <a:lnSpc>
                <a:spcPct val="90000"/>
              </a:lnSpc>
            </a:pPr>
            <a:r>
              <a:rPr lang="en-US" sz="1500" dirty="0"/>
              <a:t>Quality Rating to Quality Improvement</a:t>
            </a:r>
          </a:p>
          <a:p>
            <a:pPr marL="157163" indent="-214313">
              <a:lnSpc>
                <a:spcPct val="90000"/>
              </a:lnSpc>
            </a:pPr>
            <a:endParaRPr lang="en-US" sz="1900" dirty="0"/>
          </a:p>
          <a:p>
            <a:pPr marL="214313" indent="-214313">
              <a:lnSpc>
                <a:spcPct val="90000"/>
              </a:lnSpc>
            </a:pPr>
            <a:r>
              <a:rPr lang="en-US" sz="1900" dirty="0"/>
              <a:t>Administrative Tasks</a:t>
            </a:r>
          </a:p>
          <a:p>
            <a:pPr marL="614363" lvl="1" indent="-214313">
              <a:lnSpc>
                <a:spcPct val="90000"/>
              </a:lnSpc>
            </a:pPr>
            <a:r>
              <a:rPr lang="en-US" sz="1500" dirty="0"/>
              <a:t>Cumbersome to Empowering</a:t>
            </a:r>
          </a:p>
          <a:p>
            <a:pPr marL="157163" indent="-214313">
              <a:lnSpc>
                <a:spcPct val="90000"/>
              </a:lnSpc>
            </a:pPr>
            <a:endParaRPr lang="en-US" sz="1900" dirty="0"/>
          </a:p>
          <a:p>
            <a:pPr marL="214313" indent="-214313">
              <a:lnSpc>
                <a:spcPct val="90000"/>
              </a:lnSpc>
            </a:pPr>
            <a:r>
              <a:rPr lang="en-US" sz="1900" dirty="0"/>
              <a:t>Capacity</a:t>
            </a:r>
          </a:p>
          <a:p>
            <a:pPr marL="614363" lvl="1" indent="-214313">
              <a:lnSpc>
                <a:spcPct val="90000"/>
              </a:lnSpc>
            </a:pPr>
            <a:r>
              <a:rPr lang="en-US" sz="1500" dirty="0"/>
              <a:t>Child Care Obstructer to Child Care Creator</a:t>
            </a:r>
          </a:p>
          <a:p>
            <a:pPr marL="157163" indent="-214313">
              <a:lnSpc>
                <a:spcPct val="90000"/>
              </a:lnSpc>
            </a:pPr>
            <a:endParaRPr lang="en-US" sz="1900" dirty="0"/>
          </a:p>
          <a:p>
            <a:pPr marL="214313" indent="-214313">
              <a:lnSpc>
                <a:spcPct val="90000"/>
              </a:lnSpc>
            </a:pPr>
            <a:r>
              <a:rPr lang="en-US" sz="1900" dirty="0"/>
              <a:t>Payment Assistance</a:t>
            </a:r>
          </a:p>
          <a:p>
            <a:pPr marL="614363" lvl="1" indent="-214313">
              <a:lnSpc>
                <a:spcPct val="90000"/>
              </a:lnSpc>
            </a:pPr>
            <a:r>
              <a:rPr lang="en-US" sz="1500" dirty="0"/>
              <a:t>Access to Care becomes Access to Quality</a:t>
            </a:r>
          </a:p>
          <a:p>
            <a:pPr marL="614363" lvl="1" indent="-214313">
              <a:lnSpc>
                <a:spcPct val="90000"/>
              </a:lnSpc>
            </a:pPr>
            <a:r>
              <a:rPr lang="en-US" sz="1500" dirty="0"/>
              <a:t>Isolated Interaction becomes Continuity of Care</a:t>
            </a:r>
            <a:endParaRPr lang="en-US" sz="975" dirty="0"/>
          </a:p>
          <a:p>
            <a:pPr marL="214313" indent="-214313">
              <a:lnSpc>
                <a:spcPct val="90000"/>
              </a:lnSpc>
            </a:pPr>
            <a:endParaRPr lang="en-US" sz="1900" dirty="0"/>
          </a:p>
        </p:txBody>
      </p:sp>
      <p:sp>
        <p:nvSpPr>
          <p:cNvPr id="4" name="Title 3">
            <a:extLst>
              <a:ext uri="{FF2B5EF4-FFF2-40B4-BE49-F238E27FC236}">
                <a16:creationId xmlns:a16="http://schemas.microsoft.com/office/drawing/2014/main" id="{6BB5F34E-1B84-4AF7-B15D-82EFCEDD6972}"/>
              </a:ext>
            </a:extLst>
          </p:cNvPr>
          <p:cNvSpPr>
            <a:spLocks noGrp="1"/>
          </p:cNvSpPr>
          <p:nvPr>
            <p:ph type="title"/>
          </p:nvPr>
        </p:nvSpPr>
        <p:spPr/>
        <p:txBody>
          <a:bodyPr/>
          <a:lstStyle/>
          <a:p>
            <a:r>
              <a:rPr lang="en-US" dirty="0"/>
              <a:t>Transforming</a:t>
            </a:r>
          </a:p>
        </p:txBody>
      </p:sp>
    </p:spTree>
    <p:extLst>
      <p:ext uri="{BB962C8B-B14F-4D97-AF65-F5344CB8AC3E}">
        <p14:creationId xmlns:p14="http://schemas.microsoft.com/office/powerpoint/2010/main" val="3199486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4031-F46A-4D16-B389-A58D22201A59}"/>
              </a:ext>
            </a:extLst>
          </p:cNvPr>
          <p:cNvSpPr>
            <a:spLocks noGrp="1"/>
          </p:cNvSpPr>
          <p:nvPr>
            <p:ph type="title"/>
          </p:nvPr>
        </p:nvSpPr>
        <p:spPr/>
        <p:txBody>
          <a:bodyPr anchor="ctr"/>
          <a:lstStyle/>
          <a:p>
            <a:r>
              <a:rPr lang="en-US" dirty="0"/>
              <a:t>New Pre-Licensure Support Unit</a:t>
            </a:r>
          </a:p>
        </p:txBody>
      </p:sp>
      <p:sp>
        <p:nvSpPr>
          <p:cNvPr id="3" name="Content Placeholder 2">
            <a:extLst>
              <a:ext uri="{FF2B5EF4-FFF2-40B4-BE49-F238E27FC236}">
                <a16:creationId xmlns:a16="http://schemas.microsoft.com/office/drawing/2014/main" id="{BFD85F18-29C2-433A-B20F-363028E8456A}"/>
              </a:ext>
            </a:extLst>
          </p:cNvPr>
          <p:cNvSpPr>
            <a:spLocks noGrp="1"/>
          </p:cNvSpPr>
          <p:nvPr>
            <p:ph idx="1"/>
          </p:nvPr>
        </p:nvSpPr>
        <p:spPr>
          <a:xfrm>
            <a:off x="300789" y="1219200"/>
            <a:ext cx="8538411" cy="4953000"/>
          </a:xfrm>
        </p:spPr>
        <p:txBody>
          <a:bodyPr>
            <a:normAutofit/>
          </a:bodyPr>
          <a:lstStyle/>
          <a:p>
            <a:pPr marL="0" indent="0">
              <a:buNone/>
            </a:pPr>
            <a:r>
              <a:rPr lang="en-US" sz="1800" dirty="0"/>
              <a:t>DHS’ new Pre-Licensure Unit will help streamline processes and increase support for child care providers </a:t>
            </a:r>
          </a:p>
          <a:p>
            <a:endParaRPr lang="en-US" sz="1800" dirty="0"/>
          </a:p>
          <a:p>
            <a:r>
              <a:rPr lang="en-US" sz="1800" dirty="0"/>
              <a:t>Support new agencies throughout the child care licensing process</a:t>
            </a:r>
            <a:endParaRPr lang="en-US" sz="800" dirty="0"/>
          </a:p>
          <a:p>
            <a:pPr lvl="1"/>
            <a:r>
              <a:rPr lang="en-US" sz="1400" dirty="0"/>
              <a:t>Deliver training that equips agencies with the tools needed to serve families </a:t>
            </a:r>
            <a:r>
              <a:rPr lang="en-US" sz="1400" i="1" dirty="0"/>
              <a:t>and</a:t>
            </a:r>
            <a:r>
              <a:rPr lang="en-US" sz="1400" dirty="0"/>
              <a:t> run successful businesses</a:t>
            </a:r>
          </a:p>
          <a:p>
            <a:pPr lvl="1"/>
            <a:r>
              <a:rPr lang="en-US" sz="1400" dirty="0"/>
              <a:t>Provide guidance that ensures compliance with licensure rules and regulations </a:t>
            </a:r>
          </a:p>
          <a:p>
            <a:endParaRPr lang="en-US" sz="1800" dirty="0"/>
          </a:p>
          <a:p>
            <a:r>
              <a:rPr lang="en-US" sz="1800" dirty="0"/>
              <a:t>Grow child care capacity across the state, particularly in rural areas </a:t>
            </a:r>
            <a:endParaRPr lang="en-US" sz="800" dirty="0"/>
          </a:p>
          <a:p>
            <a:pPr lvl="1"/>
            <a:r>
              <a:rPr lang="en-US" sz="1400" dirty="0"/>
              <a:t>Build partnerships with community and business leaders to assess child care needs and explore solutions and necessary supports </a:t>
            </a:r>
          </a:p>
          <a:p>
            <a:pPr lvl="1"/>
            <a:r>
              <a:rPr lang="en-US" sz="1400" dirty="0"/>
              <a:t>Establish local contacts, facilitate effective and impactful connections</a:t>
            </a:r>
          </a:p>
          <a:p>
            <a:pPr lvl="1"/>
            <a:r>
              <a:rPr lang="en-US" sz="1400" dirty="0"/>
              <a:t>Recruit prospective providers to increase the number of child care slots available in rural areas of the state</a:t>
            </a:r>
          </a:p>
          <a:p>
            <a:endParaRPr lang="en-US" sz="1800" dirty="0"/>
          </a:p>
        </p:txBody>
      </p:sp>
      <p:pic>
        <p:nvPicPr>
          <p:cNvPr id="7" name="Picture 6" descr="A picture containing cosmetic&#10;&#10;Description automatically generated">
            <a:extLst>
              <a:ext uri="{FF2B5EF4-FFF2-40B4-BE49-F238E27FC236}">
                <a16:creationId xmlns:a16="http://schemas.microsoft.com/office/drawing/2014/main" id="{10265B26-0846-4A73-94CE-46EC0D57E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758" y="5181600"/>
            <a:ext cx="2512484" cy="1413272"/>
          </a:xfrm>
          <a:prstGeom prst="rect">
            <a:avLst/>
          </a:prstGeom>
        </p:spPr>
      </p:pic>
    </p:spTree>
    <p:extLst>
      <p:ext uri="{BB962C8B-B14F-4D97-AF65-F5344CB8AC3E}">
        <p14:creationId xmlns:p14="http://schemas.microsoft.com/office/powerpoint/2010/main" val="238779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4031-F46A-4D16-B389-A58D22201A59}"/>
              </a:ext>
            </a:extLst>
          </p:cNvPr>
          <p:cNvSpPr>
            <a:spLocks noGrp="1"/>
          </p:cNvSpPr>
          <p:nvPr>
            <p:ph type="title"/>
          </p:nvPr>
        </p:nvSpPr>
        <p:spPr>
          <a:xfrm>
            <a:off x="152400" y="177803"/>
            <a:ext cx="8991600" cy="825500"/>
          </a:xfrm>
        </p:spPr>
        <p:txBody>
          <a:bodyPr anchor="ctr"/>
          <a:lstStyle/>
          <a:p>
            <a:r>
              <a:rPr lang="en-US" dirty="0"/>
              <a:t>Growing Capacity: Establishment Grants</a:t>
            </a:r>
          </a:p>
        </p:txBody>
      </p:sp>
      <p:sp>
        <p:nvSpPr>
          <p:cNvPr id="3" name="Content Placeholder 2">
            <a:extLst>
              <a:ext uri="{FF2B5EF4-FFF2-40B4-BE49-F238E27FC236}">
                <a16:creationId xmlns:a16="http://schemas.microsoft.com/office/drawing/2014/main" id="{BFD85F18-29C2-433A-B20F-363028E8456A}"/>
              </a:ext>
            </a:extLst>
          </p:cNvPr>
          <p:cNvSpPr>
            <a:spLocks noGrp="1"/>
          </p:cNvSpPr>
          <p:nvPr>
            <p:ph idx="1"/>
          </p:nvPr>
        </p:nvSpPr>
        <p:spPr>
          <a:xfrm>
            <a:off x="300789" y="1219200"/>
            <a:ext cx="8538411" cy="4953000"/>
          </a:xfrm>
        </p:spPr>
        <p:txBody>
          <a:bodyPr>
            <a:normAutofit/>
          </a:bodyPr>
          <a:lstStyle/>
          <a:p>
            <a:pPr marL="0" indent="0">
              <a:buNone/>
            </a:pPr>
            <a:r>
              <a:rPr lang="en-US" sz="1800" dirty="0"/>
              <a:t>DHS is launching a Child Care Establishment Grant program to support new providers and expand the state’s network of child care facilities</a:t>
            </a:r>
          </a:p>
          <a:p>
            <a:pPr marL="0" indent="0">
              <a:buNone/>
            </a:pPr>
            <a:r>
              <a:rPr lang="en-US" sz="1800" dirty="0"/>
              <a:t> </a:t>
            </a:r>
          </a:p>
          <a:p>
            <a:r>
              <a:rPr lang="en-US" sz="1800" dirty="0"/>
              <a:t>Aligns with other efforts to grow the number of child care slots available to families </a:t>
            </a:r>
          </a:p>
          <a:p>
            <a:endParaRPr lang="en-US" sz="1800" dirty="0"/>
          </a:p>
          <a:p>
            <a:r>
              <a:rPr lang="en-US" sz="1800" dirty="0"/>
              <a:t>Administered by Childcare Tennessee, an initiative of the Community Foundation of Tennessee </a:t>
            </a:r>
          </a:p>
          <a:p>
            <a:endParaRPr lang="en-US" sz="1800" dirty="0"/>
          </a:p>
          <a:p>
            <a:r>
              <a:rPr lang="en-US" sz="1800" dirty="0"/>
              <a:t>Agencies seeking licensure can</a:t>
            </a:r>
          </a:p>
          <a:p>
            <a:pPr lvl="1"/>
            <a:r>
              <a:rPr lang="en-US" sz="1400" dirty="0"/>
              <a:t>Apply for up to $1,000 in establishment funds </a:t>
            </a:r>
            <a:r>
              <a:rPr lang="en-US" sz="1400" b="1" dirty="0"/>
              <a:t>per slot</a:t>
            </a:r>
            <a:r>
              <a:rPr lang="en-US" sz="1400" dirty="0"/>
              <a:t> of licensed capacity to be created </a:t>
            </a:r>
          </a:p>
          <a:p>
            <a:pPr lvl="1"/>
            <a:r>
              <a:rPr lang="en-US" sz="1400" dirty="0"/>
              <a:t>Use funding to purchase items like furniture, supplies, materials, and curriculum</a:t>
            </a:r>
          </a:p>
          <a:p>
            <a:endParaRPr lang="en-US" sz="1800" dirty="0"/>
          </a:p>
          <a:p>
            <a:r>
              <a:rPr lang="en-US" sz="1800" dirty="0"/>
              <a:t>Support provided through federal American Rescue Plan Act (ARPA) Child Care Stabilization Funds (which provide resources to carry out activities that increase the supply of child care)</a:t>
            </a:r>
          </a:p>
          <a:p>
            <a:pPr marL="0" indent="0">
              <a:buNone/>
            </a:pPr>
            <a:endParaRPr lang="en-US" sz="1800" dirty="0"/>
          </a:p>
          <a:p>
            <a:endParaRPr lang="en-US" sz="1800" dirty="0"/>
          </a:p>
        </p:txBody>
      </p:sp>
    </p:spTree>
    <p:extLst>
      <p:ext uri="{BB962C8B-B14F-4D97-AF65-F5344CB8AC3E}">
        <p14:creationId xmlns:p14="http://schemas.microsoft.com/office/powerpoint/2010/main" val="181388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4031-F46A-4D16-B389-A58D22201A59}"/>
              </a:ext>
            </a:extLst>
          </p:cNvPr>
          <p:cNvSpPr>
            <a:spLocks noGrp="1"/>
          </p:cNvSpPr>
          <p:nvPr>
            <p:ph type="title"/>
          </p:nvPr>
        </p:nvSpPr>
        <p:spPr>
          <a:xfrm>
            <a:off x="152400" y="177803"/>
            <a:ext cx="8991600" cy="825500"/>
          </a:xfrm>
        </p:spPr>
        <p:txBody>
          <a:bodyPr anchor="ctr"/>
          <a:lstStyle/>
          <a:p>
            <a:r>
              <a:rPr lang="en-US" dirty="0"/>
              <a:t>Growing Capacity: DECD Grant Funding </a:t>
            </a:r>
          </a:p>
        </p:txBody>
      </p:sp>
      <p:sp>
        <p:nvSpPr>
          <p:cNvPr id="3" name="Content Placeholder 2">
            <a:extLst>
              <a:ext uri="{FF2B5EF4-FFF2-40B4-BE49-F238E27FC236}">
                <a16:creationId xmlns:a16="http://schemas.microsoft.com/office/drawing/2014/main" id="{BFD85F18-29C2-433A-B20F-363028E8456A}"/>
              </a:ext>
            </a:extLst>
          </p:cNvPr>
          <p:cNvSpPr>
            <a:spLocks noGrp="1"/>
          </p:cNvSpPr>
          <p:nvPr>
            <p:ph idx="1"/>
          </p:nvPr>
        </p:nvSpPr>
        <p:spPr>
          <a:xfrm>
            <a:off x="300789" y="1219200"/>
            <a:ext cx="6176211" cy="5410200"/>
          </a:xfrm>
        </p:spPr>
        <p:txBody>
          <a:bodyPr>
            <a:normAutofit/>
          </a:bodyPr>
          <a:lstStyle/>
          <a:p>
            <a:pPr marL="0" indent="0">
              <a:buNone/>
            </a:pPr>
            <a:r>
              <a:rPr lang="en-US" sz="1800" dirty="0"/>
              <a:t>A new partnership between DHS, DECD, and local development districts will also expand the state’s network of child care facilities</a:t>
            </a:r>
          </a:p>
          <a:p>
            <a:pPr marL="0" indent="0">
              <a:buNone/>
            </a:pPr>
            <a:endParaRPr lang="en-US" sz="1800" dirty="0"/>
          </a:p>
          <a:p>
            <a:r>
              <a:rPr lang="en-US" sz="1800" dirty="0"/>
              <a:t>Provides assistance to center-based and home-based child care facilities </a:t>
            </a:r>
          </a:p>
          <a:p>
            <a:pPr marL="0" indent="0">
              <a:buNone/>
            </a:pPr>
            <a:endParaRPr lang="en-US" sz="1800" dirty="0"/>
          </a:p>
          <a:p>
            <a:r>
              <a:rPr lang="en-US" sz="1800" dirty="0"/>
              <a:t>Launches a pilot program to develop employer-based child care opportunities </a:t>
            </a:r>
          </a:p>
          <a:p>
            <a:pPr marL="0" indent="0">
              <a:buNone/>
            </a:pPr>
            <a:endParaRPr lang="en-US" sz="1800" dirty="0"/>
          </a:p>
          <a:p>
            <a:r>
              <a:rPr lang="en-US" sz="1800" dirty="0"/>
              <a:t>Supports capital expenses</a:t>
            </a:r>
          </a:p>
          <a:p>
            <a:pPr lvl="1"/>
            <a:r>
              <a:rPr lang="en-US" sz="1400" dirty="0"/>
              <a:t>New construction</a:t>
            </a:r>
          </a:p>
          <a:p>
            <a:pPr lvl="1"/>
            <a:r>
              <a:rPr lang="en-US" sz="1400" dirty="0"/>
              <a:t>Renovation </a:t>
            </a:r>
          </a:p>
          <a:p>
            <a:pPr lvl="1"/>
            <a:r>
              <a:rPr lang="en-US" sz="1400" dirty="0"/>
              <a:t>Expansion of existing child care spaces </a:t>
            </a:r>
          </a:p>
          <a:p>
            <a:pPr marL="0" indent="0">
              <a:buNone/>
            </a:pPr>
            <a:endParaRPr lang="en-US" sz="1800" dirty="0"/>
          </a:p>
          <a:p>
            <a:r>
              <a:rPr lang="en-US" sz="1800" dirty="0"/>
              <a:t>Partners are encouraged to braid DECD funding with  DHS Establishment Grants when possible </a:t>
            </a:r>
          </a:p>
          <a:p>
            <a:pPr marL="0" indent="0">
              <a:buNone/>
            </a:pPr>
            <a:endParaRPr lang="en-US" sz="1800" dirty="0"/>
          </a:p>
          <a:p>
            <a:endParaRPr lang="en-US" sz="1800" dirty="0"/>
          </a:p>
        </p:txBody>
      </p:sp>
      <p:pic>
        <p:nvPicPr>
          <p:cNvPr id="4" name="Picture 3">
            <a:extLst>
              <a:ext uri="{FF2B5EF4-FFF2-40B4-BE49-F238E27FC236}">
                <a16:creationId xmlns:a16="http://schemas.microsoft.com/office/drawing/2014/main" id="{28701F9F-F130-43DF-AA3B-9060BAEAE0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81959" y="2078552"/>
            <a:ext cx="3920605" cy="2201900"/>
          </a:xfrm>
          <a:prstGeom prst="rect">
            <a:avLst/>
          </a:prstGeom>
        </p:spPr>
      </p:pic>
    </p:spTree>
    <p:extLst>
      <p:ext uri="{BB962C8B-B14F-4D97-AF65-F5344CB8AC3E}">
        <p14:creationId xmlns:p14="http://schemas.microsoft.com/office/powerpoint/2010/main" val="32982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4031-F46A-4D16-B389-A58D22201A59}"/>
              </a:ext>
            </a:extLst>
          </p:cNvPr>
          <p:cNvSpPr>
            <a:spLocks noGrp="1"/>
          </p:cNvSpPr>
          <p:nvPr>
            <p:ph type="title"/>
          </p:nvPr>
        </p:nvSpPr>
        <p:spPr>
          <a:xfrm>
            <a:off x="152400" y="177803"/>
            <a:ext cx="8991600" cy="825500"/>
          </a:xfrm>
        </p:spPr>
        <p:txBody>
          <a:bodyPr anchor="ctr"/>
          <a:lstStyle/>
          <a:p>
            <a:r>
              <a:rPr lang="en-US" dirty="0"/>
              <a:t>Developing Employer-Based Child Care</a:t>
            </a:r>
          </a:p>
        </p:txBody>
      </p:sp>
      <p:sp>
        <p:nvSpPr>
          <p:cNvPr id="3" name="Content Placeholder 2">
            <a:extLst>
              <a:ext uri="{FF2B5EF4-FFF2-40B4-BE49-F238E27FC236}">
                <a16:creationId xmlns:a16="http://schemas.microsoft.com/office/drawing/2014/main" id="{BFD85F18-29C2-433A-B20F-363028E8456A}"/>
              </a:ext>
            </a:extLst>
          </p:cNvPr>
          <p:cNvSpPr>
            <a:spLocks noGrp="1"/>
          </p:cNvSpPr>
          <p:nvPr>
            <p:ph idx="1"/>
          </p:nvPr>
        </p:nvSpPr>
        <p:spPr>
          <a:xfrm>
            <a:off x="300789" y="1219200"/>
            <a:ext cx="8538411" cy="5334000"/>
          </a:xfrm>
        </p:spPr>
        <p:txBody>
          <a:bodyPr>
            <a:normAutofit lnSpcReduction="10000"/>
          </a:bodyPr>
          <a:lstStyle/>
          <a:p>
            <a:pPr marL="0" indent="0">
              <a:buNone/>
            </a:pPr>
            <a:r>
              <a:rPr lang="en-US" sz="1800" dirty="0"/>
              <a:t>A web of DHS resources and supports can be tailored to fit the diverse needs of employers interested in establishing child care services for employees</a:t>
            </a:r>
          </a:p>
          <a:p>
            <a:pPr marL="0" indent="0">
              <a:buNone/>
            </a:pPr>
            <a:endParaRPr lang="en-US" sz="1800" dirty="0"/>
          </a:p>
          <a:p>
            <a:r>
              <a:rPr lang="en-US" sz="1800" dirty="0"/>
              <a:t>Pre-Licensure Unit support </a:t>
            </a:r>
          </a:p>
          <a:p>
            <a:endParaRPr lang="en-US" sz="1800" dirty="0"/>
          </a:p>
          <a:p>
            <a:r>
              <a:rPr lang="en-US" sz="1800" dirty="0"/>
              <a:t>Funding to assist with start-up costs </a:t>
            </a:r>
          </a:p>
          <a:p>
            <a:pPr lvl="1"/>
            <a:r>
              <a:rPr lang="en-US" sz="1400" dirty="0"/>
              <a:t>Furniture, equipment, supplies, materials, curriculum </a:t>
            </a:r>
          </a:p>
          <a:p>
            <a:endParaRPr lang="en-US" sz="1800" dirty="0"/>
          </a:p>
          <a:p>
            <a:r>
              <a:rPr lang="en-US" sz="1800" dirty="0"/>
              <a:t>Smart Steps tuition reimbursement </a:t>
            </a:r>
          </a:p>
          <a:p>
            <a:pPr lvl="1"/>
            <a:r>
              <a:rPr lang="en-US" sz="1400" dirty="0"/>
              <a:t>Support for employers and employees seeking child care payment assistance</a:t>
            </a:r>
          </a:p>
          <a:p>
            <a:endParaRPr lang="en-US" sz="1800" dirty="0"/>
          </a:p>
          <a:p>
            <a:r>
              <a:rPr lang="en-US" sz="1800" dirty="0"/>
              <a:t>Quality program supports </a:t>
            </a:r>
          </a:p>
          <a:p>
            <a:pPr lvl="1"/>
            <a:r>
              <a:rPr lang="en-US" sz="1400" dirty="0"/>
              <a:t>WAGE$ salary supplement for educators; bulk purchasing agreements; shared services and business tools; coaching and technical assistance </a:t>
            </a:r>
          </a:p>
          <a:p>
            <a:endParaRPr lang="en-US" sz="1800" dirty="0"/>
          </a:p>
          <a:p>
            <a:r>
              <a:rPr lang="en-US" sz="1800" dirty="0"/>
              <a:t>Employee recruitment and support </a:t>
            </a:r>
          </a:p>
          <a:p>
            <a:pPr lvl="1"/>
            <a:r>
              <a:rPr lang="en-US" sz="1400" dirty="0"/>
              <a:t>DHS program teams can identify candidates for employment, helping employers fill talent pipelines</a:t>
            </a:r>
            <a:endParaRPr lang="en-US" sz="1800" dirty="0"/>
          </a:p>
          <a:p>
            <a:pPr marL="0" indent="0">
              <a:buNone/>
            </a:pPr>
            <a:endParaRPr lang="en-US" sz="1800" dirty="0"/>
          </a:p>
          <a:p>
            <a:endParaRPr lang="en-US" sz="1800" dirty="0"/>
          </a:p>
        </p:txBody>
      </p:sp>
    </p:spTree>
    <p:extLst>
      <p:ext uri="{BB962C8B-B14F-4D97-AF65-F5344CB8AC3E}">
        <p14:creationId xmlns:p14="http://schemas.microsoft.com/office/powerpoint/2010/main" val="63248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4031-F46A-4D16-B389-A58D22201A59}"/>
              </a:ext>
            </a:extLst>
          </p:cNvPr>
          <p:cNvSpPr>
            <a:spLocks noGrp="1"/>
          </p:cNvSpPr>
          <p:nvPr>
            <p:ph type="title"/>
          </p:nvPr>
        </p:nvSpPr>
        <p:spPr>
          <a:xfrm>
            <a:off x="152400" y="177803"/>
            <a:ext cx="8991600" cy="825500"/>
          </a:xfrm>
        </p:spPr>
        <p:txBody>
          <a:bodyPr anchor="ctr"/>
          <a:lstStyle/>
          <a:p>
            <a:r>
              <a:rPr lang="en-US" dirty="0"/>
              <a:t>Addressing Community Needs</a:t>
            </a:r>
          </a:p>
        </p:txBody>
      </p:sp>
      <p:sp>
        <p:nvSpPr>
          <p:cNvPr id="3" name="Content Placeholder 2">
            <a:extLst>
              <a:ext uri="{FF2B5EF4-FFF2-40B4-BE49-F238E27FC236}">
                <a16:creationId xmlns:a16="http://schemas.microsoft.com/office/drawing/2014/main" id="{BFD85F18-29C2-433A-B20F-363028E8456A}"/>
              </a:ext>
            </a:extLst>
          </p:cNvPr>
          <p:cNvSpPr>
            <a:spLocks noGrp="1"/>
          </p:cNvSpPr>
          <p:nvPr>
            <p:ph idx="1"/>
          </p:nvPr>
        </p:nvSpPr>
        <p:spPr>
          <a:xfrm>
            <a:off x="300789" y="1219200"/>
            <a:ext cx="8538411" cy="5410200"/>
          </a:xfrm>
        </p:spPr>
        <p:txBody>
          <a:bodyPr>
            <a:normAutofit/>
          </a:bodyPr>
          <a:lstStyle/>
          <a:p>
            <a:pPr marL="0" indent="0">
              <a:buNone/>
            </a:pPr>
            <a:r>
              <a:rPr lang="en-US" sz="1800" dirty="0"/>
              <a:t>DHS continually evaluates the needs of both families and licensed child care agencies in order to provide supports and resources that support individual communities across the state</a:t>
            </a:r>
          </a:p>
          <a:p>
            <a:pPr marL="0" indent="0">
              <a:buNone/>
            </a:pPr>
            <a:endParaRPr lang="en-US" sz="1800" dirty="0"/>
          </a:p>
          <a:p>
            <a:r>
              <a:rPr lang="en-US" sz="1800" dirty="0"/>
              <a:t>In the shift from COVID Response to COVID Recovery, we have a unique opportunity to stabilize and strengthen the child care industry </a:t>
            </a:r>
          </a:p>
          <a:p>
            <a:endParaRPr lang="en-US" sz="1800" dirty="0"/>
          </a:p>
          <a:p>
            <a:r>
              <a:rPr lang="en-US" sz="1800" dirty="0"/>
              <a:t>We are building community-centered partnerships that will help us be even more responsive stakeholder needs </a:t>
            </a:r>
          </a:p>
          <a:p>
            <a:endParaRPr lang="en-US" sz="1800" dirty="0"/>
          </a:p>
          <a:p>
            <a:r>
              <a:rPr lang="en-US" sz="1800" dirty="0"/>
              <a:t>DHS continues to implement modernization efforts that strengthen business efficiencies to improve the customer journey </a:t>
            </a:r>
          </a:p>
          <a:p>
            <a:endParaRPr lang="en-US" sz="1800" dirty="0"/>
          </a:p>
          <a:p>
            <a:r>
              <a:rPr lang="en-US" sz="1800" dirty="0"/>
              <a:t>Ongoing communication and engagement activities with both providers and community partners will ensure that stakeholder voices are heard and help shape the future state of child care in Tennessee </a:t>
            </a:r>
          </a:p>
        </p:txBody>
      </p:sp>
    </p:spTree>
    <p:extLst>
      <p:ext uri="{BB962C8B-B14F-4D97-AF65-F5344CB8AC3E}">
        <p14:creationId xmlns:p14="http://schemas.microsoft.com/office/powerpoint/2010/main" val="849603736"/>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9477</TotalTime>
  <Words>904</Words>
  <Application>Microsoft Office PowerPoint</Application>
  <PresentationFormat>On-screen Show (4:3)</PresentationFormat>
  <Paragraphs>113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Open Sans</vt:lpstr>
      <vt:lpstr>PermianSlabSerifTypeface</vt:lpstr>
      <vt:lpstr>PowerPoint B</vt:lpstr>
      <vt:lpstr>Addressing Child Care Needs  for the Tennessee Workforce </vt:lpstr>
      <vt:lpstr>Child Care Services</vt:lpstr>
      <vt:lpstr>PowerPoint Presentation</vt:lpstr>
      <vt:lpstr>Transforming</vt:lpstr>
      <vt:lpstr>New Pre-Licensure Support Unit</vt:lpstr>
      <vt:lpstr>Growing Capacity: Establishment Grants</vt:lpstr>
      <vt:lpstr>Growing Capacity: DECD Grant Funding </vt:lpstr>
      <vt:lpstr>Developing Employer-Based Child Care</vt:lpstr>
      <vt:lpstr>Addressing Community Needs</vt:lpstr>
      <vt:lpstr>Questions?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Stone</dc:creator>
  <cp:lastModifiedBy>Michelle Joyner</cp:lastModifiedBy>
  <cp:revision>169</cp:revision>
  <cp:lastPrinted>2018-07-17T21:54:34Z</cp:lastPrinted>
  <dcterms:created xsi:type="dcterms:W3CDTF">2015-04-20T19:52:55Z</dcterms:created>
  <dcterms:modified xsi:type="dcterms:W3CDTF">2021-08-16T19:30:45Z</dcterms:modified>
</cp:coreProperties>
</file>