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69" r:id="rId3"/>
    <p:sldId id="278" r:id="rId4"/>
    <p:sldId id="281" r:id="rId5"/>
    <p:sldId id="279" r:id="rId6"/>
    <p:sldId id="270" r:id="rId7"/>
    <p:sldId id="271" r:id="rId8"/>
    <p:sldId id="272" r:id="rId9"/>
    <p:sldId id="273" r:id="rId10"/>
    <p:sldId id="280" r:id="rId11"/>
    <p:sldId id="274" r:id="rId12"/>
    <p:sldId id="275" r:id="rId13"/>
    <p:sldId id="276" r:id="rId14"/>
    <p:sldId id="277" r:id="rId15"/>
    <p:sldId id="282" r:id="rId16"/>
    <p:sldId id="283" r:id="rId17"/>
    <p:sldId id="284" r:id="rId18"/>
    <p:sldId id="285" r:id="rId19"/>
    <p:sldId id="25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F00"/>
    <a:srgbClr val="4870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47" autoAdjust="0"/>
  </p:normalViewPr>
  <p:slideViewPr>
    <p:cSldViewPr>
      <p:cViewPr>
        <p:scale>
          <a:sx n="100" d="100"/>
          <a:sy n="100" d="100"/>
        </p:scale>
        <p:origin x="-2768" y="-848"/>
      </p:cViewPr>
      <p:guideLst>
        <p:guide orient="horz" pos="2160"/>
        <p:guide pos="2880"/>
      </p:guideLst>
    </p:cSldViewPr>
  </p:slideViewPr>
  <p:outlineViewPr>
    <p:cViewPr>
      <p:scale>
        <a:sx n="33" d="100"/>
        <a:sy n="33" d="100"/>
      </p:scale>
      <p:origin x="0" y="293"/>
    </p:cViewPr>
  </p:outlineViewPr>
  <p:notesTextViewPr>
    <p:cViewPr>
      <p:scale>
        <a:sx n="1" d="1"/>
        <a:sy n="1" d="1"/>
      </p:scale>
      <p:origin x="0" y="0"/>
    </p:cViewPr>
  </p:notesTextViewPr>
  <p:sorterViewPr>
    <p:cViewPr>
      <p:scale>
        <a:sx n="100" d="100"/>
        <a:sy n="100" d="100"/>
      </p:scale>
      <p:origin x="0" y="3835"/>
    </p:cViewPr>
  </p:sorterViewPr>
  <p:notesViewPr>
    <p:cSldViewPr>
      <p:cViewPr varScale="1">
        <p:scale>
          <a:sx n="66" d="100"/>
          <a:sy n="66" d="100"/>
        </p:scale>
        <p:origin x="-1603" y="-91"/>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2D9948-1071-4072-B233-6D7A3DD3E761}" type="datetimeFigureOut">
              <a:rPr lang="en-US" smtClean="0"/>
              <a:t>5/2/18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92E9BD-AB49-46DC-87AD-1647CA76BA52}" type="slidenum">
              <a:rPr lang="en-US" smtClean="0"/>
              <a:t>‹#›</a:t>
            </a:fld>
            <a:endParaRPr lang="en-US"/>
          </a:p>
        </p:txBody>
      </p:sp>
    </p:spTree>
    <p:extLst>
      <p:ext uri="{BB962C8B-B14F-4D97-AF65-F5344CB8AC3E}">
        <p14:creationId xmlns:p14="http://schemas.microsoft.com/office/powerpoint/2010/main" val="1884246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WOTC segue</a:t>
            </a:r>
            <a:r>
              <a:rPr lang="en-US" baseline="0" dirty="0" smtClean="0"/>
              <a:t> for LVERs; DRF for field staff.</a:t>
            </a:r>
            <a:endParaRPr lang="en-US" dirty="0"/>
          </a:p>
        </p:txBody>
      </p:sp>
      <p:sp>
        <p:nvSpPr>
          <p:cNvPr id="4" name="Slide Number Placeholder 3"/>
          <p:cNvSpPr>
            <a:spLocks noGrp="1"/>
          </p:cNvSpPr>
          <p:nvPr>
            <p:ph type="sldNum" sz="quarter" idx="10"/>
          </p:nvPr>
        </p:nvSpPr>
        <p:spPr/>
        <p:txBody>
          <a:bodyPr/>
          <a:lstStyle/>
          <a:p>
            <a:fld id="{0F92E9BD-AB49-46DC-87AD-1647CA76BA52}" type="slidenum">
              <a:rPr lang="en-US" smtClean="0"/>
              <a:t>3</a:t>
            </a:fld>
            <a:endParaRPr lang="en-US"/>
          </a:p>
        </p:txBody>
      </p:sp>
    </p:spTree>
    <p:extLst>
      <p:ext uri="{BB962C8B-B14F-4D97-AF65-F5344CB8AC3E}">
        <p14:creationId xmlns:p14="http://schemas.microsoft.com/office/powerpoint/2010/main" val="499314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Bad. No details: Which</a:t>
            </a:r>
            <a:r>
              <a:rPr lang="en-US" baseline="0" dirty="0" smtClean="0"/>
              <a:t> hospital is the client working at? Who did the Staff person talk to in HR? What’s next?</a:t>
            </a:r>
            <a:endParaRPr lang="en-US" dirty="0"/>
          </a:p>
        </p:txBody>
      </p:sp>
      <p:sp>
        <p:nvSpPr>
          <p:cNvPr id="4" name="Slide Number Placeholder 3"/>
          <p:cNvSpPr>
            <a:spLocks noGrp="1"/>
          </p:cNvSpPr>
          <p:nvPr>
            <p:ph type="sldNum" sz="quarter" idx="10"/>
          </p:nvPr>
        </p:nvSpPr>
        <p:spPr/>
        <p:txBody>
          <a:bodyPr/>
          <a:lstStyle/>
          <a:p>
            <a:fld id="{0F92E9BD-AB49-46DC-87AD-1647CA76BA52}" type="slidenum">
              <a:rPr lang="en-US" smtClean="0"/>
              <a:t>13</a:t>
            </a:fld>
            <a:endParaRPr lang="en-US"/>
          </a:p>
        </p:txBody>
      </p:sp>
    </p:spTree>
    <p:extLst>
      <p:ext uri="{BB962C8B-B14F-4D97-AF65-F5344CB8AC3E}">
        <p14:creationId xmlns:p14="http://schemas.microsoft.com/office/powerpoint/2010/main" val="29808422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Good case note. But this is a training opportunity for the Site Lead. Does anyone see what the training opportunity is?</a:t>
            </a:r>
          </a:p>
          <a:p>
            <a:endParaRPr lang="en-US" dirty="0"/>
          </a:p>
        </p:txBody>
      </p:sp>
      <p:sp>
        <p:nvSpPr>
          <p:cNvPr id="4" name="Slide Number Placeholder 3"/>
          <p:cNvSpPr>
            <a:spLocks noGrp="1"/>
          </p:cNvSpPr>
          <p:nvPr>
            <p:ph type="sldNum" sz="quarter" idx="10"/>
          </p:nvPr>
        </p:nvSpPr>
        <p:spPr/>
        <p:txBody>
          <a:bodyPr/>
          <a:lstStyle/>
          <a:p>
            <a:fld id="{0F92E9BD-AB49-46DC-87AD-1647CA76BA52}" type="slidenum">
              <a:rPr lang="en-US" smtClean="0"/>
              <a:t>14</a:t>
            </a:fld>
            <a:endParaRPr lang="en-US"/>
          </a:p>
        </p:txBody>
      </p:sp>
    </p:spTree>
    <p:extLst>
      <p:ext uri="{BB962C8B-B14F-4D97-AF65-F5344CB8AC3E}">
        <p14:creationId xmlns:p14="http://schemas.microsoft.com/office/powerpoint/2010/main" val="32685897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the obvious difference?</a:t>
            </a:r>
            <a:r>
              <a:rPr lang="en-US" baseline="0" dirty="0" smtClean="0"/>
              <a:t> What should we look for when staff are unable to record certain activities?</a:t>
            </a:r>
            <a:endParaRPr lang="en-US" dirty="0"/>
          </a:p>
        </p:txBody>
      </p:sp>
      <p:sp>
        <p:nvSpPr>
          <p:cNvPr id="4" name="Slide Number Placeholder 3"/>
          <p:cNvSpPr>
            <a:spLocks noGrp="1"/>
          </p:cNvSpPr>
          <p:nvPr>
            <p:ph type="sldNum" sz="quarter" idx="10"/>
          </p:nvPr>
        </p:nvSpPr>
        <p:spPr/>
        <p:txBody>
          <a:bodyPr/>
          <a:lstStyle/>
          <a:p>
            <a:fld id="{0F92E9BD-AB49-46DC-87AD-1647CA76BA52}" type="slidenum">
              <a:rPr lang="en-US" smtClean="0"/>
              <a:t>15</a:t>
            </a:fld>
            <a:endParaRPr lang="en-US"/>
          </a:p>
        </p:txBody>
      </p:sp>
    </p:spTree>
    <p:extLst>
      <p:ext uri="{BB962C8B-B14F-4D97-AF65-F5344CB8AC3E}">
        <p14:creationId xmlns:p14="http://schemas.microsoft.com/office/powerpoint/2010/main" val="10877120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Incomplete applications need</a:t>
            </a:r>
            <a:r>
              <a:rPr lang="en-US" baseline="0" dirty="0" smtClean="0"/>
              <a:t> to be made Complete. How is that done? Bouncing around the application tabs will cause required information to be missed. The application will appear to be Complete but it will return to Incomplete status overnight. There are noo more shortcuts.</a:t>
            </a:r>
            <a:endParaRPr lang="en-US" dirty="0"/>
          </a:p>
        </p:txBody>
      </p:sp>
      <p:sp>
        <p:nvSpPr>
          <p:cNvPr id="4" name="Slide Number Placeholder 3"/>
          <p:cNvSpPr>
            <a:spLocks noGrp="1"/>
          </p:cNvSpPr>
          <p:nvPr>
            <p:ph type="sldNum" sz="quarter" idx="10"/>
          </p:nvPr>
        </p:nvSpPr>
        <p:spPr/>
        <p:txBody>
          <a:bodyPr/>
          <a:lstStyle/>
          <a:p>
            <a:fld id="{0F92E9BD-AB49-46DC-87AD-1647CA76BA52}" type="slidenum">
              <a:rPr lang="en-US" smtClean="0"/>
              <a:t>16</a:t>
            </a:fld>
            <a:endParaRPr lang="en-US"/>
          </a:p>
        </p:txBody>
      </p:sp>
    </p:spTree>
    <p:extLst>
      <p:ext uri="{BB962C8B-B14F-4D97-AF65-F5344CB8AC3E}">
        <p14:creationId xmlns:p14="http://schemas.microsoft.com/office/powerpoint/2010/main" val="17557532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Hold up the Services spreadsheet. This should be printed, on the desk of, and in use by every case manager in the office.</a:t>
            </a:r>
            <a:endParaRPr lang="en-US" dirty="0"/>
          </a:p>
        </p:txBody>
      </p:sp>
      <p:sp>
        <p:nvSpPr>
          <p:cNvPr id="4" name="Slide Number Placeholder 3"/>
          <p:cNvSpPr>
            <a:spLocks noGrp="1"/>
          </p:cNvSpPr>
          <p:nvPr>
            <p:ph type="sldNum" sz="quarter" idx="10"/>
          </p:nvPr>
        </p:nvSpPr>
        <p:spPr/>
        <p:txBody>
          <a:bodyPr/>
          <a:lstStyle/>
          <a:p>
            <a:fld id="{0F92E9BD-AB49-46DC-87AD-1647CA76BA52}" type="slidenum">
              <a:rPr lang="en-US" smtClean="0"/>
              <a:t>17</a:t>
            </a:fld>
            <a:endParaRPr lang="en-US"/>
          </a:p>
        </p:txBody>
      </p:sp>
    </p:spTree>
    <p:extLst>
      <p:ext uri="{BB962C8B-B14F-4D97-AF65-F5344CB8AC3E}">
        <p14:creationId xmlns:p14="http://schemas.microsoft.com/office/powerpoint/2010/main" val="26686114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Currently, only Labor Staff have this functionality; Our IT group can provide this functionality to our other field agencies if you want it. Click the Desktop icon; Formstack access is in Access Change Requests;</a:t>
            </a:r>
            <a:endParaRPr lang="en-US" dirty="0"/>
          </a:p>
        </p:txBody>
      </p:sp>
      <p:sp>
        <p:nvSpPr>
          <p:cNvPr id="4" name="Slide Number Placeholder 3"/>
          <p:cNvSpPr>
            <a:spLocks noGrp="1"/>
          </p:cNvSpPr>
          <p:nvPr>
            <p:ph type="sldNum" sz="quarter" idx="10"/>
          </p:nvPr>
        </p:nvSpPr>
        <p:spPr/>
        <p:txBody>
          <a:bodyPr/>
          <a:lstStyle/>
          <a:p>
            <a:fld id="{0F92E9BD-AB49-46DC-87AD-1647CA76BA52}" type="slidenum">
              <a:rPr lang="en-US" smtClean="0"/>
              <a:t>4</a:t>
            </a:fld>
            <a:endParaRPr lang="en-US"/>
          </a:p>
        </p:txBody>
      </p:sp>
    </p:spTree>
    <p:extLst>
      <p:ext uri="{BB962C8B-B14F-4D97-AF65-F5344CB8AC3E}">
        <p14:creationId xmlns:p14="http://schemas.microsoft.com/office/powerpoint/2010/main" val="14638461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Locate individual record. Click on Resumes. View all resumes. </a:t>
            </a:r>
            <a:endParaRPr lang="en-US" dirty="0"/>
          </a:p>
        </p:txBody>
      </p:sp>
      <p:sp>
        <p:nvSpPr>
          <p:cNvPr id="4" name="Slide Number Placeholder 3"/>
          <p:cNvSpPr>
            <a:spLocks noGrp="1"/>
          </p:cNvSpPr>
          <p:nvPr>
            <p:ph type="sldNum" sz="quarter" idx="10"/>
          </p:nvPr>
        </p:nvSpPr>
        <p:spPr/>
        <p:txBody>
          <a:bodyPr/>
          <a:lstStyle/>
          <a:p>
            <a:fld id="{0F92E9BD-AB49-46DC-87AD-1647CA76BA52}" type="slidenum">
              <a:rPr lang="en-US" smtClean="0"/>
              <a:t>5</a:t>
            </a:fld>
            <a:endParaRPr lang="en-US"/>
          </a:p>
        </p:txBody>
      </p:sp>
    </p:spTree>
    <p:extLst>
      <p:ext uri="{BB962C8B-B14F-4D97-AF65-F5344CB8AC3E}">
        <p14:creationId xmlns:p14="http://schemas.microsoft.com/office/powerpoint/2010/main" val="31249385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very abbreviated view</a:t>
            </a:r>
            <a:r>
              <a:rPr lang="en-US" baseline="0" dirty="0" smtClean="0"/>
              <a:t> of the information that is reviewed and scored. There are a total of 18 results that are scored.</a:t>
            </a:r>
            <a:endParaRPr lang="en-US" dirty="0"/>
          </a:p>
        </p:txBody>
      </p:sp>
      <p:sp>
        <p:nvSpPr>
          <p:cNvPr id="4" name="Slide Number Placeholder 3"/>
          <p:cNvSpPr>
            <a:spLocks noGrp="1"/>
          </p:cNvSpPr>
          <p:nvPr>
            <p:ph type="sldNum" sz="quarter" idx="10"/>
          </p:nvPr>
        </p:nvSpPr>
        <p:spPr/>
        <p:txBody>
          <a:bodyPr/>
          <a:lstStyle/>
          <a:p>
            <a:fld id="{0F92E9BD-AB49-46DC-87AD-1647CA76BA52}" type="slidenum">
              <a:rPr lang="en-US" smtClean="0"/>
              <a:t>7</a:t>
            </a:fld>
            <a:endParaRPr lang="en-US"/>
          </a:p>
        </p:txBody>
      </p:sp>
    </p:spTree>
    <p:extLst>
      <p:ext uri="{BB962C8B-B14F-4D97-AF65-F5344CB8AC3E}">
        <p14:creationId xmlns:p14="http://schemas.microsoft.com/office/powerpoint/2010/main" val="522172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Open a job order.</a:t>
            </a:r>
            <a:r>
              <a:rPr lang="en-US" baseline="0" dirty="0" smtClean="0"/>
              <a:t> Scroll down to the ‘How to apply for this job’ link. Expand the plus for ‘Show Additional Job Information’.</a:t>
            </a:r>
            <a:endParaRPr lang="en-US" dirty="0"/>
          </a:p>
        </p:txBody>
      </p:sp>
      <p:sp>
        <p:nvSpPr>
          <p:cNvPr id="4" name="Slide Number Placeholder 3"/>
          <p:cNvSpPr>
            <a:spLocks noGrp="1"/>
          </p:cNvSpPr>
          <p:nvPr>
            <p:ph type="sldNum" sz="quarter" idx="10"/>
          </p:nvPr>
        </p:nvSpPr>
        <p:spPr/>
        <p:txBody>
          <a:bodyPr/>
          <a:lstStyle/>
          <a:p>
            <a:fld id="{0F92E9BD-AB49-46DC-87AD-1647CA76BA52}" type="slidenum">
              <a:rPr lang="en-US" smtClean="0"/>
              <a:t>8</a:t>
            </a:fld>
            <a:endParaRPr lang="en-US"/>
          </a:p>
        </p:txBody>
      </p:sp>
    </p:spTree>
    <p:extLst>
      <p:ext uri="{BB962C8B-B14F-4D97-AF65-F5344CB8AC3E}">
        <p14:creationId xmlns:p14="http://schemas.microsoft.com/office/powerpoint/2010/main" val="8031541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will pull out additional information for the job order. Scroll down to ‘Location/Work Site Information. View cost of living information.</a:t>
            </a:r>
            <a:endParaRPr lang="en-US" dirty="0"/>
          </a:p>
        </p:txBody>
      </p:sp>
      <p:sp>
        <p:nvSpPr>
          <p:cNvPr id="4" name="Slide Number Placeholder 3"/>
          <p:cNvSpPr>
            <a:spLocks noGrp="1"/>
          </p:cNvSpPr>
          <p:nvPr>
            <p:ph type="sldNum" sz="quarter" idx="10"/>
          </p:nvPr>
        </p:nvSpPr>
        <p:spPr/>
        <p:txBody>
          <a:bodyPr/>
          <a:lstStyle/>
          <a:p>
            <a:fld id="{0F92E9BD-AB49-46DC-87AD-1647CA76BA52}" type="slidenum">
              <a:rPr lang="en-US" smtClean="0"/>
              <a:t>9</a:t>
            </a:fld>
            <a:endParaRPr lang="en-US"/>
          </a:p>
        </p:txBody>
      </p:sp>
    </p:spTree>
    <p:extLst>
      <p:ext uri="{BB962C8B-B14F-4D97-AF65-F5344CB8AC3E}">
        <p14:creationId xmlns:p14="http://schemas.microsoft.com/office/powerpoint/2010/main" val="16488158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just the beginning of</a:t>
            </a:r>
            <a:r>
              <a:rPr lang="en-US" baseline="0" dirty="0" smtClean="0"/>
              <a:t> the Calculator results. There is additional information and functionality available that will open in another window.</a:t>
            </a:r>
            <a:endParaRPr lang="en-US" dirty="0"/>
          </a:p>
        </p:txBody>
      </p:sp>
      <p:sp>
        <p:nvSpPr>
          <p:cNvPr id="4" name="Slide Number Placeholder 3"/>
          <p:cNvSpPr>
            <a:spLocks noGrp="1"/>
          </p:cNvSpPr>
          <p:nvPr>
            <p:ph type="sldNum" sz="quarter" idx="10"/>
          </p:nvPr>
        </p:nvSpPr>
        <p:spPr/>
        <p:txBody>
          <a:bodyPr/>
          <a:lstStyle/>
          <a:p>
            <a:fld id="{0F92E9BD-AB49-46DC-87AD-1647CA76BA52}" type="slidenum">
              <a:rPr lang="en-US" smtClean="0"/>
              <a:t>10</a:t>
            </a:fld>
            <a:endParaRPr lang="en-US"/>
          </a:p>
        </p:txBody>
      </p:sp>
    </p:spTree>
    <p:extLst>
      <p:ext uri="{BB962C8B-B14F-4D97-AF65-F5344CB8AC3E}">
        <p14:creationId xmlns:p14="http://schemas.microsoft.com/office/powerpoint/2010/main" val="3680769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Ugly. Need to be more professional. Use Spell Check on case notes.</a:t>
            </a:r>
            <a:endParaRPr lang="en-US" dirty="0"/>
          </a:p>
        </p:txBody>
      </p:sp>
      <p:sp>
        <p:nvSpPr>
          <p:cNvPr id="4" name="Slide Number Placeholder 3"/>
          <p:cNvSpPr>
            <a:spLocks noGrp="1"/>
          </p:cNvSpPr>
          <p:nvPr>
            <p:ph type="sldNum" sz="quarter" idx="10"/>
          </p:nvPr>
        </p:nvSpPr>
        <p:spPr/>
        <p:txBody>
          <a:bodyPr/>
          <a:lstStyle/>
          <a:p>
            <a:fld id="{0F92E9BD-AB49-46DC-87AD-1647CA76BA52}" type="slidenum">
              <a:rPr lang="en-US" smtClean="0"/>
              <a:t>11</a:t>
            </a:fld>
            <a:endParaRPr lang="en-US"/>
          </a:p>
        </p:txBody>
      </p:sp>
    </p:spTree>
    <p:extLst>
      <p:ext uri="{BB962C8B-B14F-4D97-AF65-F5344CB8AC3E}">
        <p14:creationId xmlns:p14="http://schemas.microsoft.com/office/powerpoint/2010/main" val="2781189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case note. Good details.</a:t>
            </a:r>
            <a:endParaRPr lang="en-US" dirty="0"/>
          </a:p>
        </p:txBody>
      </p:sp>
      <p:sp>
        <p:nvSpPr>
          <p:cNvPr id="4" name="Slide Number Placeholder 3"/>
          <p:cNvSpPr>
            <a:spLocks noGrp="1"/>
          </p:cNvSpPr>
          <p:nvPr>
            <p:ph type="sldNum" sz="quarter" idx="10"/>
          </p:nvPr>
        </p:nvSpPr>
        <p:spPr/>
        <p:txBody>
          <a:bodyPr/>
          <a:lstStyle/>
          <a:p>
            <a:fld id="{0F92E9BD-AB49-46DC-87AD-1647CA76BA52}" type="slidenum">
              <a:rPr lang="en-US" smtClean="0"/>
              <a:t>12</a:t>
            </a:fld>
            <a:endParaRPr lang="en-US"/>
          </a:p>
        </p:txBody>
      </p:sp>
    </p:spTree>
    <p:extLst>
      <p:ext uri="{BB962C8B-B14F-4D97-AF65-F5344CB8AC3E}">
        <p14:creationId xmlns:p14="http://schemas.microsoft.com/office/powerpoint/2010/main" val="784651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600" y="4038603"/>
            <a:ext cx="86868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7" name="Text Placeholder 13"/>
          <p:cNvSpPr>
            <a:spLocks noGrp="1"/>
          </p:cNvSpPr>
          <p:nvPr>
            <p:ph type="body" sz="quarter" idx="12" hasCustomPrompt="1"/>
          </p:nvPr>
        </p:nvSpPr>
        <p:spPr>
          <a:xfrm>
            <a:off x="228600" y="5461001"/>
            <a:ext cx="86868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smtClean="0"/>
              <a:t>Sub-Title</a:t>
            </a:r>
            <a:endParaRPr lang="en-US" dirty="0"/>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Name, Position | Date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3000" y="1143000"/>
            <a:ext cx="6858000" cy="2743200"/>
          </a:xfrm>
          <a:prstGeom prst="rect">
            <a:avLst/>
          </a:prstGeom>
        </p:spPr>
      </p:pic>
    </p:spTree>
    <p:extLst>
      <p:ext uri="{BB962C8B-B14F-4D97-AF65-F5344CB8AC3E}">
        <p14:creationId xmlns:p14="http://schemas.microsoft.com/office/powerpoint/2010/main" val="3357423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100" y="6172200"/>
            <a:ext cx="1828800" cy="731520"/>
          </a:xfrm>
          <a:prstGeom prst="rect">
            <a:avLst/>
          </a:prstGeom>
        </p:spPr>
      </p:pic>
    </p:spTree>
    <p:extLst>
      <p:ext uri="{BB962C8B-B14F-4D97-AF65-F5344CB8AC3E}">
        <p14:creationId xmlns:p14="http://schemas.microsoft.com/office/powerpoint/2010/main" val="1706231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100" y="6172200"/>
            <a:ext cx="1828800" cy="731520"/>
          </a:xfrm>
          <a:prstGeom prst="rect">
            <a:avLst/>
          </a:prstGeom>
        </p:spPr>
      </p:pic>
    </p:spTree>
    <p:extLst>
      <p:ext uri="{BB962C8B-B14F-4D97-AF65-F5344CB8AC3E}">
        <p14:creationId xmlns:p14="http://schemas.microsoft.com/office/powerpoint/2010/main" val="24481855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100" y="6172200"/>
            <a:ext cx="1828800" cy="731520"/>
          </a:xfrm>
          <a:prstGeom prst="rect">
            <a:avLst/>
          </a:prstGeom>
        </p:spPr>
      </p:pic>
    </p:spTree>
    <p:extLst>
      <p:ext uri="{BB962C8B-B14F-4D97-AF65-F5344CB8AC3E}">
        <p14:creationId xmlns:p14="http://schemas.microsoft.com/office/powerpoint/2010/main" val="2764569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4455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06782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smtClean="0"/>
              <a:t>Click icon to add picture</a:t>
            </a:r>
            <a:endParaRPr lang="en-US" dirty="0"/>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smtClean="0"/>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Name, Position</a:t>
            </a:r>
          </a:p>
          <a:p>
            <a:pPr lvl="0"/>
            <a:r>
              <a:rPr lang="en-US" dirty="0" smtClean="0"/>
              <a:t>Date</a:t>
            </a:r>
            <a:endParaRPr lang="en-US" dirty="0"/>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dirty="0" smtClean="0"/>
              <a:t>Sub-Title</a:t>
            </a:r>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1000" y="325755"/>
            <a:ext cx="3200400" cy="1280160"/>
          </a:xfrm>
          <a:prstGeom prst="rect">
            <a:avLst/>
          </a:prstGeom>
        </p:spPr>
      </p:pic>
    </p:spTree>
    <p:extLst>
      <p:ext uri="{BB962C8B-B14F-4D97-AF65-F5344CB8AC3E}">
        <p14:creationId xmlns:p14="http://schemas.microsoft.com/office/powerpoint/2010/main" val="2255976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5" name="Rectangle 4"/>
          <p:cNvSpPr/>
          <p:nvPr userDrawn="1"/>
        </p:nvSpPr>
        <p:spPr>
          <a:xfrm>
            <a:off x="3200400" y="3874770"/>
            <a:ext cx="59436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ctrTitle"/>
          </p:nvPr>
        </p:nvSpPr>
        <p:spPr>
          <a:xfrm>
            <a:off x="3276600" y="3962400"/>
            <a:ext cx="57150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2890" y="3322320"/>
            <a:ext cx="3345180" cy="3345180"/>
          </a:xfrm>
          <a:prstGeom prst="rect">
            <a:avLst/>
          </a:prstGeom>
          <a:noFill/>
          <a:ln>
            <a:noFill/>
          </a:ln>
        </p:spPr>
      </p:pic>
    </p:spTree>
    <p:extLst>
      <p:ext uri="{BB962C8B-B14F-4D97-AF65-F5344CB8AC3E}">
        <p14:creationId xmlns:p14="http://schemas.microsoft.com/office/powerpoint/2010/main" val="2854890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05800" y="6019800"/>
            <a:ext cx="866774" cy="866774"/>
          </a:xfrm>
          <a:prstGeom prst="rect">
            <a:avLst/>
          </a:prstGeom>
        </p:spPr>
      </p:pic>
    </p:spTree>
    <p:extLst>
      <p:ext uri="{BB962C8B-B14F-4D97-AF65-F5344CB8AC3E}">
        <p14:creationId xmlns:p14="http://schemas.microsoft.com/office/powerpoint/2010/main" val="1899978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100" y="6172200"/>
            <a:ext cx="1828800" cy="731520"/>
          </a:xfrm>
          <a:prstGeom prst="rect">
            <a:avLst/>
          </a:prstGeom>
        </p:spPr>
      </p:pic>
    </p:spTree>
    <p:extLst>
      <p:ext uri="{BB962C8B-B14F-4D97-AF65-F5344CB8AC3E}">
        <p14:creationId xmlns:p14="http://schemas.microsoft.com/office/powerpoint/2010/main" val="783884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100" y="6172200"/>
            <a:ext cx="1828800" cy="731520"/>
          </a:xfrm>
          <a:prstGeom prst="rect">
            <a:avLst/>
          </a:prstGeom>
        </p:spPr>
      </p:pic>
    </p:spTree>
    <p:extLst>
      <p:ext uri="{BB962C8B-B14F-4D97-AF65-F5344CB8AC3E}">
        <p14:creationId xmlns:p14="http://schemas.microsoft.com/office/powerpoint/2010/main" val="2770656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dy - Orange">
    <p:spTree>
      <p:nvGrpSpPr>
        <p:cNvPr id="1" name=""/>
        <p:cNvGrpSpPr/>
        <p:nvPr/>
      </p:nvGrpSpPr>
      <p:grpSpPr>
        <a:xfrm>
          <a:off x="0" y="0"/>
          <a:ext cx="0" cy="0"/>
          <a:chOff x="0" y="0"/>
          <a:chExt cx="0" cy="0"/>
        </a:xfrm>
      </p:grpSpPr>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14" name="Content Placeholder 2"/>
          <p:cNvSpPr>
            <a:spLocks noGrp="1"/>
          </p:cNvSpPr>
          <p:nvPr>
            <p:ph idx="1"/>
          </p:nvPr>
        </p:nvSpPr>
        <p:spPr>
          <a:xfrm>
            <a:off x="228600" y="1193800"/>
            <a:ext cx="87630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6"/>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100" y="6172200"/>
            <a:ext cx="1828800" cy="731520"/>
          </a:xfrm>
          <a:prstGeom prst="rect">
            <a:avLst/>
          </a:prstGeom>
        </p:spPr>
      </p:pic>
    </p:spTree>
    <p:extLst>
      <p:ext uri="{BB962C8B-B14F-4D97-AF65-F5344CB8AC3E}">
        <p14:creationId xmlns:p14="http://schemas.microsoft.com/office/powerpoint/2010/main" val="2563395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100" y="6172200"/>
            <a:ext cx="1828800" cy="731520"/>
          </a:xfrm>
          <a:prstGeom prst="rect">
            <a:avLst/>
          </a:prstGeom>
        </p:spPr>
      </p:pic>
    </p:spTree>
    <p:extLst>
      <p:ext uri="{BB962C8B-B14F-4D97-AF65-F5344CB8AC3E}">
        <p14:creationId xmlns:p14="http://schemas.microsoft.com/office/powerpoint/2010/main" val="2335100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100" y="6172200"/>
            <a:ext cx="1828800" cy="731520"/>
          </a:xfrm>
          <a:prstGeom prst="rect">
            <a:avLst/>
          </a:prstGeom>
        </p:spPr>
      </p:pic>
    </p:spTree>
    <p:extLst>
      <p:ext uri="{BB962C8B-B14F-4D97-AF65-F5344CB8AC3E}">
        <p14:creationId xmlns:p14="http://schemas.microsoft.com/office/powerpoint/2010/main" val="288326735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a:p>
        </p:txBody>
      </p:sp>
      <p:sp>
        <p:nvSpPr>
          <p:cNvPr id="7" name="Slide Number Placeholder 5"/>
          <p:cNvSpPr>
            <a:spLocks noGrp="1"/>
          </p:cNvSpPr>
          <p:nvPr>
            <p:ph type="sldNum" sz="quarter" idx="4"/>
          </p:nvPr>
        </p:nvSpPr>
        <p:spPr>
          <a:xfrm>
            <a:off x="6858000" y="6410326"/>
            <a:ext cx="2133600" cy="365125"/>
          </a:xfrm>
          <a:prstGeom prst="rect">
            <a:avLst/>
          </a:prstGeom>
        </p:spPr>
        <p:txBody>
          <a:bodyPr anchor="b"/>
          <a:lstStyle>
            <a:lvl1pPr algn="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1143005989"/>
      </p:ext>
    </p:extLst>
  </p:cSld>
  <p:clrMap bg1="lt1" tx1="dk1" bg2="lt2" tx2="dk2" accent1="accent1" accent2="accent2" accent3="accent3" accent4="accent4" accent5="accent5" accent6="accent6" hlink="hlink" folHlink="folHlink"/>
  <p:sldLayoutIdLst>
    <p:sldLayoutId id="2147483660" r:id="rId1"/>
    <p:sldLayoutId id="2147483670" r:id="rId2"/>
    <p:sldLayoutId id="2147483649" r:id="rId3"/>
    <p:sldLayoutId id="2147483680" r:id="rId4"/>
    <p:sldLayoutId id="2147483671" r:id="rId5"/>
    <p:sldLayoutId id="2147483668" r:id="rId6"/>
    <p:sldLayoutId id="2147483665" r:id="rId7"/>
    <p:sldLayoutId id="2147483672" r:id="rId8"/>
    <p:sldLayoutId id="2147483673" r:id="rId9"/>
    <p:sldLayoutId id="2147483679" r:id="rId10"/>
    <p:sldLayoutId id="2147483674" r:id="rId11"/>
    <p:sldLayoutId id="2147483662" r:id="rId12"/>
    <p:sldLayoutId id="2147483663" r:id="rId13"/>
    <p:sldLayoutId id="2147483676" r:id="rId14"/>
    <p:sldLayoutId id="2147483677" r:id="rId15"/>
    <p:sldLayoutId id="2147483675" r:id="rId16"/>
    <p:sldLayoutId id="2147483678"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1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1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image" Target="../media/image1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1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image" Target="../media/image1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image" Target="../media/image1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 Id="rId3" Type="http://schemas.openxmlformats.org/officeDocument/2006/relationships/image" Target="../media/image1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 Id="rId3" Type="http://schemas.openxmlformats.org/officeDocument/2006/relationships/image" Target="../media/image19.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0.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s://www.jobs4tn.gov/vosnet/MenuPrefs.asp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JOBS4TN Version 18.0</a:t>
            </a:r>
            <a:endParaRPr lang="en-US" dirty="0"/>
          </a:p>
        </p:txBody>
      </p:sp>
      <p:sp>
        <p:nvSpPr>
          <p:cNvPr id="3" name="Text Placeholder 2"/>
          <p:cNvSpPr>
            <a:spLocks noGrp="1"/>
          </p:cNvSpPr>
          <p:nvPr>
            <p:ph type="body" sz="quarter" idx="12"/>
          </p:nvPr>
        </p:nvSpPr>
        <p:spPr/>
        <p:txBody>
          <a:bodyPr/>
          <a:lstStyle/>
          <a:p>
            <a:r>
              <a:rPr lang="en-US" dirty="0" smtClean="0"/>
              <a:t>System Efficiencies and Individuals</a:t>
            </a:r>
            <a:endParaRPr lang="en-US" dirty="0"/>
          </a:p>
        </p:txBody>
      </p:sp>
      <p:sp>
        <p:nvSpPr>
          <p:cNvPr id="4" name="Text Placeholder 3"/>
          <p:cNvSpPr>
            <a:spLocks noGrp="1"/>
          </p:cNvSpPr>
          <p:nvPr>
            <p:ph type="body" sz="quarter" idx="11"/>
          </p:nvPr>
        </p:nvSpPr>
        <p:spPr/>
        <p:txBody>
          <a:bodyPr/>
          <a:lstStyle/>
          <a:p>
            <a:r>
              <a:rPr lang="en-US" dirty="0" smtClean="0"/>
              <a:t>Sharyn Pelych l April 2018</a:t>
            </a:r>
            <a:endParaRPr lang="en-US" dirty="0"/>
          </a:p>
        </p:txBody>
      </p:sp>
    </p:spTree>
    <p:extLst>
      <p:ext uri="{BB962C8B-B14F-4D97-AF65-F5344CB8AC3E}">
        <p14:creationId xmlns:p14="http://schemas.microsoft.com/office/powerpoint/2010/main" val="47926011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Calaculator Results</a:t>
            </a:r>
            <a:endParaRPr lang="en-US" dirty="0"/>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925879" y="1143000"/>
            <a:ext cx="5292242" cy="556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020079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Notes: Good, Bad, &amp; Ugly</a:t>
            </a:r>
            <a:endParaRPr lang="en-US" dirty="0"/>
          </a:p>
        </p:txBody>
      </p:sp>
      <p:pic>
        <p:nvPicPr>
          <p:cNvPr id="4" name="Content Placeholder 3"/>
          <p:cNvPicPr>
            <a:picLocks noGrp="1"/>
          </p:cNvPicPr>
          <p:nvPr>
            <p:ph idx="1"/>
          </p:nvPr>
        </p:nvPicPr>
        <p:blipFill>
          <a:blip r:embed="rId3"/>
          <a:srcRect/>
          <a:stretch>
            <a:fillRect/>
          </a:stretch>
        </p:blipFill>
        <p:spPr bwMode="auto">
          <a:xfrm>
            <a:off x="2019300" y="3154680"/>
            <a:ext cx="5105400" cy="1539240"/>
          </a:xfrm>
          <a:prstGeom prst="rect">
            <a:avLst/>
          </a:prstGeom>
          <a:noFill/>
          <a:ln w="9525">
            <a:noFill/>
            <a:miter lim="800000"/>
            <a:headEnd/>
            <a:tailEnd/>
          </a:ln>
        </p:spPr>
      </p:pic>
    </p:spTree>
    <p:extLst>
      <p:ext uri="{BB962C8B-B14F-4D97-AF65-F5344CB8AC3E}">
        <p14:creationId xmlns:p14="http://schemas.microsoft.com/office/powerpoint/2010/main" val="176615681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Good, Bad, or Ugly?</a:t>
            </a:r>
          </a:p>
        </p:txBody>
      </p:sp>
      <p:pic>
        <p:nvPicPr>
          <p:cNvPr id="4" name="Content Placeholder 3"/>
          <p:cNvPicPr>
            <a:picLocks noGrp="1"/>
          </p:cNvPicPr>
          <p:nvPr>
            <p:ph idx="1"/>
          </p:nvPr>
        </p:nvPicPr>
        <p:blipFill>
          <a:blip r:embed="rId3"/>
          <a:srcRect/>
          <a:stretch>
            <a:fillRect/>
          </a:stretch>
        </p:blipFill>
        <p:spPr bwMode="auto">
          <a:xfrm>
            <a:off x="152400" y="3021756"/>
            <a:ext cx="8839200" cy="1805087"/>
          </a:xfrm>
          <a:prstGeom prst="rect">
            <a:avLst/>
          </a:prstGeom>
          <a:noFill/>
          <a:ln w="9525">
            <a:noFill/>
            <a:miter lim="800000"/>
            <a:headEnd/>
            <a:tailEnd/>
          </a:ln>
        </p:spPr>
      </p:pic>
    </p:spTree>
    <p:extLst>
      <p:ext uri="{BB962C8B-B14F-4D97-AF65-F5344CB8AC3E}">
        <p14:creationId xmlns:p14="http://schemas.microsoft.com/office/powerpoint/2010/main" val="314801521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Bad, or Ugly?</a:t>
            </a:r>
            <a:endParaRPr lang="en-US" dirty="0"/>
          </a:p>
        </p:txBody>
      </p:sp>
      <p:pic>
        <p:nvPicPr>
          <p:cNvPr id="4" name="Content Placeholder 3"/>
          <p:cNvPicPr>
            <a:picLocks noGrp="1"/>
          </p:cNvPicPr>
          <p:nvPr>
            <p:ph idx="1"/>
          </p:nvPr>
        </p:nvPicPr>
        <p:blipFill>
          <a:blip r:embed="rId3"/>
          <a:srcRect/>
          <a:stretch>
            <a:fillRect/>
          </a:stretch>
        </p:blipFill>
        <p:spPr bwMode="auto">
          <a:xfrm>
            <a:off x="152400" y="3191930"/>
            <a:ext cx="8839200" cy="1464740"/>
          </a:xfrm>
          <a:prstGeom prst="rect">
            <a:avLst/>
          </a:prstGeom>
          <a:noFill/>
          <a:ln w="9525">
            <a:noFill/>
            <a:miter lim="800000"/>
            <a:headEnd/>
            <a:tailEnd/>
          </a:ln>
        </p:spPr>
      </p:pic>
    </p:spTree>
    <p:extLst>
      <p:ext uri="{BB962C8B-B14F-4D97-AF65-F5344CB8AC3E}">
        <p14:creationId xmlns:p14="http://schemas.microsoft.com/office/powerpoint/2010/main" val="296714955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Bad, or Ugly…..or something else?</a:t>
            </a:r>
            <a:endParaRPr lang="en-US" dirty="0"/>
          </a:p>
        </p:txBody>
      </p:sp>
      <p:pic>
        <p:nvPicPr>
          <p:cNvPr id="4" name="Content Placeholder 3"/>
          <p:cNvPicPr>
            <a:picLocks noGrp="1"/>
          </p:cNvPicPr>
          <p:nvPr>
            <p:ph idx="1"/>
          </p:nvPr>
        </p:nvPicPr>
        <p:blipFill>
          <a:blip r:embed="rId3"/>
          <a:srcRect/>
          <a:stretch>
            <a:fillRect/>
          </a:stretch>
        </p:blipFill>
        <p:spPr bwMode="auto">
          <a:xfrm>
            <a:off x="152400" y="3037508"/>
            <a:ext cx="8839200" cy="1773584"/>
          </a:xfrm>
          <a:prstGeom prst="rect">
            <a:avLst/>
          </a:prstGeom>
          <a:noFill/>
          <a:ln w="9525">
            <a:noFill/>
            <a:miter lim="800000"/>
            <a:headEnd/>
            <a:tailEnd/>
          </a:ln>
        </p:spPr>
      </p:pic>
    </p:spTree>
    <p:extLst>
      <p:ext uri="{BB962C8B-B14F-4D97-AF65-F5344CB8AC3E}">
        <p14:creationId xmlns:p14="http://schemas.microsoft.com/office/powerpoint/2010/main" val="299939773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Reportable versus Participant</a:t>
            </a:r>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455420" y="1398270"/>
            <a:ext cx="6233160" cy="50520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9946166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WP Registration Only v. Participation</a:t>
            </a:r>
          </a:p>
        </p:txBody>
      </p:sp>
      <p:pic>
        <p:nvPicPr>
          <p:cNvPr id="307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38200" y="2305050"/>
            <a:ext cx="7467600" cy="3238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3015033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difference between a</a:t>
            </a:r>
            <a:br>
              <a:rPr lang="en-US" dirty="0"/>
            </a:br>
            <a:r>
              <a:rPr lang="en-US" dirty="0"/>
              <a:t>Self-service and Staff </a:t>
            </a:r>
            <a:r>
              <a:rPr lang="en-US" dirty="0" smtClean="0"/>
              <a:t>Assisted-service</a:t>
            </a:r>
            <a:r>
              <a:rPr lang="en-US" dirty="0"/>
              <a:t>?</a:t>
            </a:r>
          </a:p>
        </p:txBody>
      </p:sp>
      <p:pic>
        <p:nvPicPr>
          <p:cNvPr id="4098"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64870" y="2613660"/>
            <a:ext cx="7414260" cy="26212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853112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dirty="0"/>
          </a:p>
        </p:txBody>
      </p:sp>
      <p:pic>
        <p:nvPicPr>
          <p:cNvPr id="5122" name="Picture 2" descr="C:\Users\CG51326\AppData\Local\Microsoft\Windows\Temporary Internet Files\Content.IE5\0ILSQOAM\question-mark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875" y="2143125"/>
            <a:ext cx="4286250" cy="2571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60184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2667000" y="3962400"/>
            <a:ext cx="6324600" cy="2057400"/>
          </a:xfrm>
        </p:spPr>
        <p:txBody>
          <a:bodyPr/>
          <a:lstStyle/>
          <a:p>
            <a:r>
              <a:rPr lang="en-US" dirty="0" smtClean="0"/>
              <a:t>Thank You!</a:t>
            </a:r>
            <a:endParaRPr lang="en-US" dirty="0"/>
          </a:p>
        </p:txBody>
      </p:sp>
    </p:spTree>
    <p:extLst>
      <p:ext uri="{BB962C8B-B14F-4D97-AF65-F5344CB8AC3E}">
        <p14:creationId xmlns:p14="http://schemas.microsoft.com/office/powerpoint/2010/main" val="72684917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System Efficiencies—Alerts/Preferences</a:t>
            </a:r>
            <a:endParaRPr lang="en-US" dirty="0"/>
          </a:p>
        </p:txBody>
      </p:sp>
      <p:sp>
        <p:nvSpPr>
          <p:cNvPr id="4" name="Content Placeholder 3"/>
          <p:cNvSpPr>
            <a:spLocks noGrp="1"/>
          </p:cNvSpPr>
          <p:nvPr>
            <p:ph idx="1"/>
          </p:nvPr>
        </p:nvSpPr>
        <p:spPr/>
        <p:txBody>
          <a:bodyPr/>
          <a:lstStyle/>
          <a:p>
            <a:pPr marL="0" indent="0">
              <a:buNone/>
            </a:pPr>
            <a:r>
              <a:rPr lang="en-US" dirty="0" smtClean="0"/>
              <a:t>Log in as Staff; My Staff Workspace; My Staff Resources; My Alerts; Modify My Alert Subscriptions.</a:t>
            </a:r>
          </a:p>
          <a:p>
            <a:pPr marL="0" indent="0">
              <a:buNone/>
            </a:pPr>
            <a:endParaRPr lang="en-US" dirty="0" smtClean="0"/>
          </a:p>
          <a:p>
            <a:pPr marL="0" indent="0">
              <a:buNone/>
            </a:pPr>
            <a:r>
              <a:rPr lang="en-US" dirty="0"/>
              <a:t>Log in as Staff; My Staff Workspace; My Staff Resources</a:t>
            </a:r>
            <a:r>
              <a:rPr lang="en-US" dirty="0" smtClean="0"/>
              <a:t>; My Preferences; </a:t>
            </a:r>
            <a:r>
              <a:rPr lang="en-US" dirty="0"/>
              <a:t>To configure what menu groupings appear, the order in which they display and if they are expanded or collapsed, </a:t>
            </a:r>
            <a:r>
              <a:rPr lang="en-US" u="sng" dirty="0">
                <a:hlinkClick r:id="rId2" tooltip="click here"/>
              </a:rPr>
              <a:t>click here</a:t>
            </a:r>
            <a:r>
              <a:rPr lang="en-US" dirty="0" smtClean="0"/>
              <a:t>.</a:t>
            </a:r>
          </a:p>
          <a:p>
            <a:pPr marL="0" indent="0">
              <a:buNone/>
            </a:pPr>
            <a:endParaRPr lang="en-US" dirty="0" smtClean="0"/>
          </a:p>
          <a:p>
            <a:pPr marL="0" indent="0">
              <a:buNone/>
            </a:pPr>
            <a:r>
              <a:rPr lang="en-US" b="1" i="1" dirty="0" smtClean="0">
                <a:solidFill>
                  <a:srgbClr val="92D050"/>
                </a:solidFill>
              </a:rPr>
              <a:t>And:</a:t>
            </a:r>
            <a:endParaRPr lang="en-US" b="1" i="1" dirty="0">
              <a:solidFill>
                <a:srgbClr val="92D050"/>
              </a:solidFill>
            </a:endParaRPr>
          </a:p>
          <a:p>
            <a:pPr marL="0" indent="0">
              <a:buNone/>
            </a:pPr>
            <a:endParaRPr lang="en-US" dirty="0" smtClean="0"/>
          </a:p>
          <a:p>
            <a:pPr marL="0" indent="0">
              <a:buNone/>
            </a:pPr>
            <a:r>
              <a:rPr lang="en-US" dirty="0" smtClean="0"/>
              <a:t>Log </a:t>
            </a:r>
            <a:r>
              <a:rPr lang="en-US" dirty="0"/>
              <a:t>in as Staff; My Staff Workspace</a:t>
            </a:r>
            <a:r>
              <a:rPr lang="en-US" dirty="0" smtClean="0"/>
              <a:t>; My Staff Account. </a:t>
            </a:r>
            <a:endParaRPr lang="en-US" dirty="0"/>
          </a:p>
        </p:txBody>
      </p:sp>
    </p:spTree>
    <p:extLst>
      <p:ext uri="{BB962C8B-B14F-4D97-AF65-F5344CB8AC3E}">
        <p14:creationId xmlns:p14="http://schemas.microsoft.com/office/powerpoint/2010/main" val="343279766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Staff Services: Easy Access</a:t>
            </a:r>
            <a:endParaRPr lang="en-US" dirty="0"/>
          </a:p>
        </p:txBody>
      </p:sp>
      <p:pic>
        <p:nvPicPr>
          <p:cNvPr id="4" name="Content Placeholder 3"/>
          <p:cNvPicPr>
            <a:picLocks noGrp="1"/>
          </p:cNvPicPr>
          <p:nvPr>
            <p:ph idx="1"/>
          </p:nvPr>
        </p:nvPicPr>
        <p:blipFill>
          <a:blip r:embed="rId3"/>
          <a:srcRect/>
          <a:stretch>
            <a:fillRect/>
          </a:stretch>
        </p:blipFill>
        <p:spPr bwMode="auto">
          <a:xfrm>
            <a:off x="3505200" y="1219200"/>
            <a:ext cx="1562100" cy="1676400"/>
          </a:xfrm>
          <a:prstGeom prst="rect">
            <a:avLst/>
          </a:prstGeom>
          <a:noFill/>
          <a:ln w="9525">
            <a:noFill/>
            <a:miter lim="800000"/>
            <a:headEnd/>
            <a:tailEnd/>
          </a:ln>
        </p:spPr>
      </p:pic>
      <p:pic>
        <p:nvPicPr>
          <p:cNvPr id="5" name="Picture 4"/>
          <p:cNvPicPr/>
          <p:nvPr/>
        </p:nvPicPr>
        <p:blipFill>
          <a:blip r:embed="rId4"/>
          <a:srcRect/>
          <a:stretch>
            <a:fillRect/>
          </a:stretch>
        </p:blipFill>
        <p:spPr bwMode="auto">
          <a:xfrm>
            <a:off x="2743200" y="3276600"/>
            <a:ext cx="3248025" cy="1770380"/>
          </a:xfrm>
          <a:prstGeom prst="rect">
            <a:avLst/>
          </a:prstGeom>
          <a:noFill/>
          <a:ln w="9525">
            <a:noFill/>
            <a:miter lim="800000"/>
            <a:headEnd/>
            <a:tailEnd/>
          </a:ln>
        </p:spPr>
      </p:pic>
      <p:sp>
        <p:nvSpPr>
          <p:cNvPr id="6" name="TextBox 5"/>
          <p:cNvSpPr txBox="1"/>
          <p:nvPr/>
        </p:nvSpPr>
        <p:spPr>
          <a:xfrm>
            <a:off x="533400" y="1981200"/>
            <a:ext cx="2362200" cy="923330"/>
          </a:xfrm>
          <a:prstGeom prst="rect">
            <a:avLst/>
          </a:prstGeom>
          <a:solidFill>
            <a:schemeClr val="accent2">
              <a:lumMod val="75000"/>
            </a:schemeClr>
          </a:solidFill>
        </p:spPr>
        <p:txBody>
          <a:bodyPr wrap="square" rtlCol="0">
            <a:spAutoFit/>
          </a:bodyPr>
          <a:lstStyle/>
          <a:p>
            <a:r>
              <a:rPr lang="en-US" dirty="0" smtClean="0"/>
              <a:t>Click on the Assistance Center link (not on the flyouts).</a:t>
            </a:r>
            <a:endParaRPr lang="en-US" dirty="0"/>
          </a:p>
        </p:txBody>
      </p:sp>
      <p:cxnSp>
        <p:nvCxnSpPr>
          <p:cNvPr id="8" name="Straight Arrow Connector 7"/>
          <p:cNvCxnSpPr/>
          <p:nvPr/>
        </p:nvCxnSpPr>
        <p:spPr>
          <a:xfrm>
            <a:off x="2895600" y="1981200"/>
            <a:ext cx="457200"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382078795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Desktop ICON </a:t>
            </a:r>
            <a:endParaRPr lang="en-US"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581400" y="1219200"/>
            <a:ext cx="769620" cy="8915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9125" y="2362200"/>
            <a:ext cx="7905750" cy="3575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Left Brace 3"/>
          <p:cNvSpPr/>
          <p:nvPr/>
        </p:nvSpPr>
        <p:spPr>
          <a:xfrm>
            <a:off x="381000" y="2895600"/>
            <a:ext cx="155448" cy="1097280"/>
          </a:xfrm>
          <a:prstGeom prst="lef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64342159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Accessing the Resume Scoring Tool</a:t>
            </a:r>
            <a:endParaRPr lang="en-US"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04850" y="1954530"/>
            <a:ext cx="7734300" cy="39395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1341698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Tool – Resume Scoring Tool</a:t>
            </a:r>
            <a:endParaRPr lang="en-US" dirty="0"/>
          </a:p>
        </p:txBody>
      </p:sp>
      <p:pic>
        <p:nvPicPr>
          <p:cNvPr id="4" name="Content Placeholder 3"/>
          <p:cNvPicPr>
            <a:picLocks noGrp="1"/>
          </p:cNvPicPr>
          <p:nvPr>
            <p:ph idx="1"/>
          </p:nvPr>
        </p:nvPicPr>
        <p:blipFill>
          <a:blip r:embed="rId2"/>
          <a:srcRect/>
          <a:stretch>
            <a:fillRect/>
          </a:stretch>
        </p:blipFill>
        <p:spPr bwMode="auto">
          <a:xfrm>
            <a:off x="1935480" y="2979420"/>
            <a:ext cx="5273040" cy="1889760"/>
          </a:xfrm>
          <a:prstGeom prst="rect">
            <a:avLst/>
          </a:prstGeom>
          <a:noFill/>
          <a:ln w="9525">
            <a:noFill/>
            <a:miter lim="800000"/>
            <a:headEnd/>
            <a:tailEnd/>
          </a:ln>
        </p:spPr>
      </p:pic>
      <p:sp>
        <p:nvSpPr>
          <p:cNvPr id="6" name="TextBox 5"/>
          <p:cNvSpPr txBox="1"/>
          <p:nvPr/>
        </p:nvSpPr>
        <p:spPr>
          <a:xfrm>
            <a:off x="3810000" y="4648200"/>
            <a:ext cx="1906163" cy="369332"/>
          </a:xfrm>
          <a:prstGeom prst="rect">
            <a:avLst/>
          </a:prstGeom>
          <a:solidFill>
            <a:schemeClr val="accent2">
              <a:lumMod val="75000"/>
            </a:schemeClr>
          </a:solidFill>
        </p:spPr>
        <p:txBody>
          <a:bodyPr wrap="none" rtlCol="0">
            <a:spAutoFit/>
          </a:bodyPr>
          <a:lstStyle/>
          <a:p>
            <a:r>
              <a:rPr lang="en-US" dirty="0" smtClean="0"/>
              <a:t>Click on the Score.</a:t>
            </a:r>
            <a:endParaRPr lang="en-US" dirty="0"/>
          </a:p>
        </p:txBody>
      </p:sp>
      <p:cxnSp>
        <p:nvCxnSpPr>
          <p:cNvPr id="8" name="Straight Arrow Connector 7"/>
          <p:cNvCxnSpPr/>
          <p:nvPr/>
        </p:nvCxnSpPr>
        <p:spPr>
          <a:xfrm flipH="1" flipV="1">
            <a:off x="3733800" y="4038600"/>
            <a:ext cx="228600" cy="6096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273196539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Resume Scoring Results</a:t>
            </a:r>
            <a:endParaRPr lang="en-US" dirty="0"/>
          </a:p>
        </p:txBody>
      </p:sp>
      <p:pic>
        <p:nvPicPr>
          <p:cNvPr id="4" name="Content Placeholder 3"/>
          <p:cNvPicPr>
            <a:picLocks noGrp="1"/>
          </p:cNvPicPr>
          <p:nvPr>
            <p:ph idx="1"/>
          </p:nvPr>
        </p:nvPicPr>
        <p:blipFill>
          <a:blip r:embed="rId3"/>
          <a:srcRect/>
          <a:stretch>
            <a:fillRect/>
          </a:stretch>
        </p:blipFill>
        <p:spPr bwMode="auto">
          <a:xfrm>
            <a:off x="1908810" y="2209800"/>
            <a:ext cx="5326380" cy="3429000"/>
          </a:xfrm>
          <a:prstGeom prst="rect">
            <a:avLst/>
          </a:prstGeom>
          <a:noFill/>
          <a:ln w="9525">
            <a:noFill/>
            <a:miter lim="800000"/>
            <a:headEnd/>
            <a:tailEnd/>
          </a:ln>
        </p:spPr>
      </p:pic>
    </p:spTree>
    <p:extLst>
      <p:ext uri="{BB962C8B-B14F-4D97-AF65-F5344CB8AC3E}">
        <p14:creationId xmlns:p14="http://schemas.microsoft.com/office/powerpoint/2010/main" val="35995573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Tool – Cost of Living Calculator</a:t>
            </a:r>
            <a:endParaRPr lang="en-US" dirty="0"/>
          </a:p>
        </p:txBody>
      </p:sp>
      <p:pic>
        <p:nvPicPr>
          <p:cNvPr id="4" name="Content Placeholder 3"/>
          <p:cNvPicPr>
            <a:picLocks noGrp="1"/>
          </p:cNvPicPr>
          <p:nvPr>
            <p:ph idx="1"/>
          </p:nvPr>
        </p:nvPicPr>
        <p:blipFill>
          <a:blip r:embed="rId3"/>
          <a:srcRect/>
          <a:stretch>
            <a:fillRect/>
          </a:stretch>
        </p:blipFill>
        <p:spPr bwMode="auto">
          <a:xfrm>
            <a:off x="571500" y="3009900"/>
            <a:ext cx="8001000" cy="1828800"/>
          </a:xfrm>
          <a:prstGeom prst="rect">
            <a:avLst/>
          </a:prstGeom>
          <a:noFill/>
          <a:ln w="9525">
            <a:noFill/>
            <a:miter lim="800000"/>
            <a:headEnd/>
            <a:tailEnd/>
          </a:ln>
        </p:spPr>
      </p:pic>
      <p:sp>
        <p:nvSpPr>
          <p:cNvPr id="5" name="TextBox 4"/>
          <p:cNvSpPr txBox="1"/>
          <p:nvPr/>
        </p:nvSpPr>
        <p:spPr>
          <a:xfrm>
            <a:off x="685800" y="2438400"/>
            <a:ext cx="1465466" cy="369332"/>
          </a:xfrm>
          <a:prstGeom prst="rect">
            <a:avLst/>
          </a:prstGeom>
          <a:solidFill>
            <a:schemeClr val="accent2">
              <a:lumMod val="75000"/>
            </a:schemeClr>
          </a:solidFill>
        </p:spPr>
        <p:txBody>
          <a:bodyPr wrap="none" rtlCol="0">
            <a:spAutoFit/>
          </a:bodyPr>
          <a:lstStyle/>
          <a:p>
            <a:r>
              <a:rPr lang="en-US" dirty="0" smtClean="0"/>
              <a:t>Expand the +.</a:t>
            </a:r>
            <a:endParaRPr lang="en-US" dirty="0"/>
          </a:p>
        </p:txBody>
      </p:sp>
      <p:cxnSp>
        <p:nvCxnSpPr>
          <p:cNvPr id="7" name="Straight Arrow Connector 6"/>
          <p:cNvCxnSpPr/>
          <p:nvPr/>
        </p:nvCxnSpPr>
        <p:spPr>
          <a:xfrm flipH="1">
            <a:off x="685800" y="2807732"/>
            <a:ext cx="76200" cy="31646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237832907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to Cost of Living Calculator</a:t>
            </a:r>
            <a:endParaRPr lang="en-US" dirty="0"/>
          </a:p>
        </p:txBody>
      </p:sp>
      <p:pic>
        <p:nvPicPr>
          <p:cNvPr id="4" name="Content Placeholder 3"/>
          <p:cNvPicPr>
            <a:picLocks noGrp="1"/>
          </p:cNvPicPr>
          <p:nvPr>
            <p:ph idx="1"/>
          </p:nvPr>
        </p:nvPicPr>
        <p:blipFill>
          <a:blip r:embed="rId3"/>
          <a:srcRect/>
          <a:stretch>
            <a:fillRect/>
          </a:stretch>
        </p:blipFill>
        <p:spPr bwMode="auto">
          <a:xfrm>
            <a:off x="152400" y="2659504"/>
            <a:ext cx="8839200" cy="2529592"/>
          </a:xfrm>
          <a:prstGeom prst="rect">
            <a:avLst/>
          </a:prstGeom>
          <a:noFill/>
          <a:ln w="9525">
            <a:noFill/>
            <a:miter lim="800000"/>
            <a:headEnd/>
            <a:tailEnd/>
          </a:ln>
        </p:spPr>
      </p:pic>
      <p:cxnSp>
        <p:nvCxnSpPr>
          <p:cNvPr id="9" name="Straight Arrow Connector 8"/>
          <p:cNvCxnSpPr/>
          <p:nvPr/>
        </p:nvCxnSpPr>
        <p:spPr>
          <a:xfrm>
            <a:off x="3124200" y="4953000"/>
            <a:ext cx="914400"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246349952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owerPoint B">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 B</Template>
  <TotalTime>1207</TotalTime>
  <Words>539</Words>
  <Application>Microsoft Macintosh PowerPoint</Application>
  <PresentationFormat>On-screen Show (4:3)</PresentationFormat>
  <Paragraphs>59</Paragraphs>
  <Slides>19</Slides>
  <Notes>14</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PowerPoint B</vt:lpstr>
      <vt:lpstr>JOBS4TN Version 18.0</vt:lpstr>
      <vt:lpstr>System Efficiencies—Alerts/Preferences</vt:lpstr>
      <vt:lpstr>Other Staff Services: Easy Access</vt:lpstr>
      <vt:lpstr>Desktop ICON </vt:lpstr>
      <vt:lpstr>Accessing the Resume Scoring Tool</vt:lpstr>
      <vt:lpstr>New Tool – Resume Scoring Tool</vt:lpstr>
      <vt:lpstr>Resume Scoring Results</vt:lpstr>
      <vt:lpstr>New Tool – Cost of Living Calculator</vt:lpstr>
      <vt:lpstr>Access to Cost of Living Calculator</vt:lpstr>
      <vt:lpstr>Calaculator Results</vt:lpstr>
      <vt:lpstr>Case Notes: Good, Bad, &amp; Ugly</vt:lpstr>
      <vt:lpstr>Good, Bad, or Ugly?</vt:lpstr>
      <vt:lpstr>Good, Bad, or Ugly?</vt:lpstr>
      <vt:lpstr>Good, Bad, or Ugly…..or something else?</vt:lpstr>
      <vt:lpstr>Reportable versus Participant</vt:lpstr>
      <vt:lpstr>WP Registration Only v. Participation</vt:lpstr>
      <vt:lpstr>What is the difference between a Self-service and Staff Assisted-service?</vt:lpstr>
      <vt:lpstr>Questions</vt:lpstr>
      <vt:lpstr>Thank You!</vt:lpstr>
    </vt:vector>
  </TitlesOfParts>
  <Company>Tennessee Dept. of Labor.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Common-Intake</dc:title>
  <dc:creator>Benjamin Passino</dc:creator>
  <cp:lastModifiedBy>Chris Brantley</cp:lastModifiedBy>
  <cp:revision>38</cp:revision>
  <dcterms:created xsi:type="dcterms:W3CDTF">2017-08-28T20:28:50Z</dcterms:created>
  <dcterms:modified xsi:type="dcterms:W3CDTF">2018-05-02T18:43:40Z</dcterms:modified>
</cp:coreProperties>
</file>