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1" r:id="rId3"/>
    <p:sldId id="312" r:id="rId4"/>
    <p:sldId id="306" r:id="rId5"/>
    <p:sldId id="313" r:id="rId6"/>
    <p:sldId id="307" r:id="rId7"/>
    <p:sldId id="310" r:id="rId8"/>
    <p:sldId id="297" r:id="rId9"/>
    <p:sldId id="315" r:id="rId10"/>
    <p:sldId id="314" r:id="rId11"/>
    <p:sldId id="316" r:id="rId12"/>
  </p:sldIdLst>
  <p:sldSz cx="9144000" cy="6858000" type="letter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7066" autoAdjust="0"/>
  </p:normalViewPr>
  <p:slideViewPr>
    <p:cSldViewPr>
      <p:cViewPr>
        <p:scale>
          <a:sx n="107" d="100"/>
          <a:sy n="107" d="100"/>
        </p:scale>
        <p:origin x="-72" y="18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02019" cy="34762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947" y="1"/>
            <a:ext cx="4002019" cy="34762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FDF9DA82-BB46-4F40-AD52-344C5D64E18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520700"/>
            <a:ext cx="3476625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031" y="3301824"/>
            <a:ext cx="7388016" cy="3127414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1258"/>
            <a:ext cx="4002019" cy="34762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947" y="6601258"/>
            <a:ext cx="4002019" cy="34762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C70504FD-EAE3-4784-8B5E-0181AEA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6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504FD-EAE3-4784-8B5E-0181AEA673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4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504FD-EAE3-4784-8B5E-0181AEA673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4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504FD-EAE3-4784-8B5E-0181AEA673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defTabSz="914350">
              <a:buAutoNum type="arabicParenR"/>
              <a:defRPr/>
            </a:pPr>
            <a:r>
              <a:rPr lang="en-US" baseline="0" dirty="0" smtClean="0"/>
              <a:t>Average wage after completion: $70,000</a:t>
            </a:r>
          </a:p>
          <a:p>
            <a:pPr marL="228600" indent="-228600" defTabSz="914350">
              <a:buAutoNum type="arabicParenR"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None/>
              <a:defRPr/>
            </a:pPr>
            <a:endParaRPr lang="en-US" baseline="0" dirty="0" smtClean="0"/>
          </a:p>
          <a:p>
            <a:pPr marL="0" indent="0" defTabSz="914350">
              <a:buFontTx/>
              <a:buNone/>
              <a:defRPr/>
            </a:pPr>
            <a:endParaRPr lang="en-US" b="1" baseline="0" dirty="0" smtClean="0"/>
          </a:p>
          <a:p>
            <a:pPr defTabSz="914350">
              <a:defRPr/>
            </a:pPr>
            <a:endParaRPr lang="en-US" baseline="0" dirty="0" smtClean="0"/>
          </a:p>
          <a:p>
            <a:pPr defTabSz="914350">
              <a:defRPr/>
            </a:pPr>
            <a:endParaRPr lang="en-US" baseline="0" dirty="0" smtClean="0"/>
          </a:p>
          <a:p>
            <a:pPr defTabSz="914350">
              <a:defRPr/>
            </a:pPr>
            <a:endParaRPr lang="en-US" baseline="0" dirty="0" smtClean="0"/>
          </a:p>
          <a:p>
            <a:pPr defTabSz="914350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504FD-EAE3-4784-8B5E-0181AEA673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504FD-EAE3-4784-8B5E-0181AEA673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038603"/>
            <a:ext cx="86868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5461001"/>
            <a:ext cx="86868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858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72200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3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72200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72200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5755"/>
            <a:ext cx="32004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72200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72200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72200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72200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72200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038603"/>
            <a:ext cx="8686800" cy="22097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Work Based Learning to Employ Dislocated Workers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Justin </a:t>
            </a:r>
            <a:r>
              <a:rPr lang="en-US" dirty="0" smtClean="0"/>
              <a:t>Williams </a:t>
            </a:r>
            <a:r>
              <a:rPr lang="en-US" dirty="0" smtClean="0"/>
              <a:t>and Jamie Franklin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 with businesses within the industry sectors as defined by local plan</a:t>
            </a:r>
          </a:p>
          <a:p>
            <a:pPr marL="0" indent="0">
              <a:buNone/>
            </a:pPr>
            <a:r>
              <a:rPr lang="en-US" dirty="0" smtClean="0"/>
              <a:t>Go to where the businesses are…Chamber of Commerce, SCHRM, etc.</a:t>
            </a:r>
          </a:p>
          <a:p>
            <a:pPr marL="0" indent="0">
              <a:buNone/>
            </a:pPr>
            <a:r>
              <a:rPr lang="en-US" dirty="0" smtClean="0"/>
              <a:t>Case Managers should be aware of all open contracts with the LWDA to include Apprenticeships that are seeking new hires</a:t>
            </a:r>
          </a:p>
          <a:p>
            <a:pPr marL="0" indent="0">
              <a:buNone/>
            </a:pPr>
            <a:r>
              <a:rPr lang="en-US" dirty="0" smtClean="0"/>
              <a:t>Talk with businesses who are in a hiring cycle and provide information on the benefits and availability of OJTs and Apprenticeships</a:t>
            </a:r>
          </a:p>
          <a:p>
            <a:pPr marL="0" indent="0">
              <a:buNone/>
            </a:pPr>
            <a:r>
              <a:rPr lang="en-US" dirty="0" smtClean="0"/>
              <a:t>Talk with other LWDAs in your region who are utilizing OJTs and Apprenticeships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Tennessee Department of Labor </a:t>
            </a:r>
          </a:p>
          <a:p>
            <a:pPr marL="0" indent="0">
              <a:buNone/>
            </a:pPr>
            <a:r>
              <a:rPr lang="en-US" dirty="0"/>
              <a:t>&amp; Workforce Development</a:t>
            </a:r>
          </a:p>
          <a:p>
            <a:pPr marL="0" indent="0">
              <a:buNone/>
            </a:pPr>
            <a:r>
              <a:rPr lang="en-US" dirty="0"/>
              <a:t>Attn:	</a:t>
            </a:r>
            <a:r>
              <a:rPr lang="en-US" dirty="0" smtClean="0"/>
              <a:t>Workforce Services </a:t>
            </a:r>
            <a:r>
              <a:rPr lang="en-US" dirty="0"/>
              <a:t>(4-B)</a:t>
            </a:r>
          </a:p>
          <a:p>
            <a:pPr marL="0" indent="0">
              <a:buNone/>
            </a:pPr>
            <a:r>
              <a:rPr lang="en-US" dirty="0"/>
              <a:t>220 French Landing Drive</a:t>
            </a:r>
          </a:p>
          <a:p>
            <a:pPr marL="0" indent="0">
              <a:buNone/>
            </a:pPr>
            <a:r>
              <a:rPr lang="en-US" dirty="0"/>
              <a:t>Nashville, TN 37243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2590800"/>
            <a:ext cx="404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Dislocated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543800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Anyone laid off through no fault of their own. </a:t>
            </a:r>
          </a:p>
          <a:p>
            <a:pPr marL="457200" lvl="1" indent="0">
              <a:buNone/>
            </a:pPr>
            <a:r>
              <a:rPr lang="en-US" sz="2400" dirty="0" smtClean="0"/>
              <a:t>Including those affected by reduction in force, mass layoff, or closure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385482" y="4876800"/>
            <a:ext cx="7310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 qualifying spouse of military service member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447" y="41148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Exiting military service member (veteran)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4446" y="3483241"/>
            <a:ext cx="73017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Displaced Homemaker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4447" y="25146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Self-employed, but now unemployed because of natural disaster</a:t>
            </a:r>
          </a:p>
        </p:txBody>
      </p:sp>
    </p:spTree>
    <p:extLst>
      <p:ext uri="{BB962C8B-B14F-4D97-AF65-F5344CB8AC3E}">
        <p14:creationId xmlns:p14="http://schemas.microsoft.com/office/powerpoint/2010/main" val="41075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Work-Based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220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Work-based learning (WBL) is a proactive approach to bridging the gap between </a:t>
            </a:r>
            <a:r>
              <a:rPr lang="en-US" dirty="0" smtClean="0"/>
              <a:t>workers </a:t>
            </a:r>
            <a:r>
              <a:rPr lang="en-US" dirty="0"/>
              <a:t>and high-demand, high-skill </a:t>
            </a:r>
            <a:r>
              <a:rPr lang="en-US" dirty="0" smtClean="0"/>
              <a:t>careers. It is an arrangement that includes a paid work component and an educational or instructional element, wherein an individual obtains relevant knowledge and skills.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128682"/>
            <a:ext cx="2561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can include: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657600"/>
            <a:ext cx="24980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Apprenticeships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023" y="4387720"/>
            <a:ext cx="1808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Internships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5105400"/>
            <a:ext cx="2957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On-the-Job</a:t>
            </a:r>
            <a:r>
              <a:rPr lang="en-US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Open Sans" panose="020B0606030504020204" pitchFamily="34" charset="0"/>
                <a:cs typeface="Open Sans" panose="020B0606030504020204" pitchFamily="34" charset="0"/>
              </a:rPr>
              <a:t>Apprenticeship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90500" y="976866"/>
            <a:ext cx="8763000" cy="5148963"/>
          </a:xfrm>
        </p:spPr>
        <p:txBody>
          <a:bodyPr>
            <a:normAutofit fontScale="975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/>
            </a:pPr>
            <a:r>
              <a:rPr lang="en-US" sz="2900" dirty="0">
                <a:sym typeface="Arial"/>
              </a:rPr>
              <a:t>WHAT IS </a:t>
            </a:r>
            <a:br>
              <a:rPr lang="en-US" sz="2900" dirty="0">
                <a:sym typeface="Arial"/>
              </a:rPr>
            </a:br>
            <a:r>
              <a:rPr lang="en-US" sz="2900" b="1" dirty="0">
                <a:solidFill>
                  <a:srgbClr val="2D2CB7"/>
                </a:solidFill>
                <a:sym typeface="Arial"/>
              </a:rPr>
              <a:t>REGISTERED APPRENTICESHIP</a:t>
            </a:r>
            <a:r>
              <a:rPr lang="en-US" sz="2900" b="1" dirty="0" smtClean="0">
                <a:solidFill>
                  <a:srgbClr val="2D2CB7"/>
                </a:solidFill>
                <a:sym typeface="Arial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/>
            </a:pPr>
            <a:endParaRPr lang="en-US" sz="1950" b="1" dirty="0">
              <a:solidFill>
                <a:srgbClr val="2D2CB7"/>
              </a:solidFill>
              <a:latin typeface="Arial Black" charset="0"/>
              <a:ea typeface="Arial Black" charset="0"/>
              <a:cs typeface="Arial Black" charset="0"/>
              <a:sym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/>
            </a:pPr>
            <a:endParaRPr lang="en-US" sz="1950" b="1" dirty="0">
              <a:solidFill>
                <a:srgbClr val="2D2CB7"/>
              </a:solidFill>
              <a:latin typeface="Arial Black" charset="0"/>
              <a:ea typeface="Arial Black" charset="0"/>
              <a:cs typeface="Arial Black" charset="0"/>
              <a:sym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0" y="2514600"/>
            <a:ext cx="8812374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02275B"/>
              </a:buClr>
              <a:buSzPct val="75000"/>
              <a:buFont typeface="Arial"/>
              <a:buNone/>
              <a:defRPr/>
            </a:pP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   Registered Apprenticeships (RA) are innovative work-based career programs that include postsecondary earn-and-learn models meeting national standards for registration, provide on-the-job training and job-related technical instruction with incremental wage increases, and are conducted under the direction of a mentor.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59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On-the-Job Training (OJT)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  <a:buClr>
                <a:prstClr val="white"/>
              </a:buClr>
              <a:buSzPct val="100000"/>
              <a:buNone/>
              <a:defRPr/>
            </a:pPr>
            <a:r>
              <a:rPr lang="en-US" sz="2800" dirty="0">
                <a:solidFill>
                  <a:prstClr val="black"/>
                </a:solidFill>
                <a:sym typeface="Arial"/>
              </a:rPr>
              <a:t>WHAT IS </a:t>
            </a:r>
            <a:br>
              <a:rPr lang="en-US" sz="2800" dirty="0">
                <a:solidFill>
                  <a:prstClr val="black"/>
                </a:solidFill>
                <a:sym typeface="Arial"/>
              </a:rPr>
            </a:br>
            <a:r>
              <a:rPr lang="en-US" sz="2800" b="1" dirty="0" smtClean="0">
                <a:solidFill>
                  <a:srgbClr val="2D2CB7"/>
                </a:solidFill>
                <a:sym typeface="Arial"/>
              </a:rPr>
              <a:t>On-the-Job Training?</a:t>
            </a:r>
          </a:p>
          <a:p>
            <a:pPr lvl="0">
              <a:spcBef>
                <a:spcPts val="0"/>
              </a:spcBef>
              <a:buClr>
                <a:prstClr val="white"/>
              </a:buClr>
              <a:buSzPct val="100000"/>
              <a:buNone/>
              <a:defRPr/>
            </a:pPr>
            <a:endParaRPr lang="en-US" sz="2800" dirty="0">
              <a:solidFill>
                <a:srgbClr val="2D2CB7"/>
              </a:solidFill>
              <a:sym typeface="Arial"/>
            </a:endParaRPr>
          </a:p>
          <a:p>
            <a:pPr marL="0" lvl="0" indent="0" defTabSz="3429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02275B"/>
              </a:buClr>
              <a:buSzPct val="7500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sym typeface="Arial"/>
              </a:rPr>
              <a:t>On-the-Job Training is used when an employer identifies the need to fill vacant positions and is willing to hire people who need additional training.</a:t>
            </a:r>
            <a:endParaRPr lang="en-US" sz="2000" dirty="0">
              <a:solidFill>
                <a:prstClr val="black"/>
              </a:solidFill>
              <a:sym typeface="Arial"/>
            </a:endParaRPr>
          </a:p>
          <a:p>
            <a:pPr marL="0" lvl="0" indent="0" defTabSz="3429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02275B"/>
              </a:buClr>
              <a:buSzPct val="75000"/>
              <a:buNone/>
              <a:defRPr/>
            </a:pPr>
            <a:endParaRPr lang="en-US" sz="2000" dirty="0" smtClean="0">
              <a:solidFill>
                <a:prstClr val="black"/>
              </a:solidFill>
              <a:sym typeface="Arial"/>
            </a:endParaRPr>
          </a:p>
          <a:p>
            <a:pPr marL="0" lvl="0" indent="0" defTabSz="3429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02275B"/>
              </a:buClr>
              <a:buSzPct val="7500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sym typeface="Arial"/>
              </a:rPr>
              <a:t>OJTs can pay 50% of the trainee’s wages during a specific time frame</a:t>
            </a:r>
            <a:endParaRPr lang="en-US" sz="2000" dirty="0">
              <a:solidFill>
                <a:prstClr val="black"/>
              </a:solidFill>
              <a:sym typeface="Arial"/>
            </a:endParaRPr>
          </a:p>
          <a:p>
            <a:pPr marL="0" lvl="0" indent="0" defTabSz="3429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02275B"/>
              </a:buClr>
              <a:buSzPct val="7500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sym typeface="Arial"/>
              </a:rPr>
              <a:t>OJTs can be used in conjunction with an apprenticeship program</a:t>
            </a:r>
            <a:endParaRPr lang="en-US" sz="2000" dirty="0">
              <a:solidFill>
                <a:prstClr val="black"/>
              </a:solidFill>
              <a:sym typeface="Arial"/>
            </a:endParaRPr>
          </a:p>
          <a:p>
            <a:pPr marL="0" lvl="0" indent="0" defTabSz="3429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02275B"/>
              </a:buClr>
              <a:buSzPct val="75000"/>
              <a:buNone/>
              <a:defRPr/>
            </a:pPr>
            <a:r>
              <a:rPr lang="en-US" sz="2000" dirty="0">
                <a:solidFill>
                  <a:prstClr val="black"/>
                </a:solidFill>
                <a:sym typeface="Arial"/>
              </a:rPr>
              <a:t>Participants </a:t>
            </a:r>
            <a:r>
              <a:rPr lang="en-US" sz="2000" dirty="0" smtClean="0">
                <a:solidFill>
                  <a:prstClr val="black"/>
                </a:solidFill>
                <a:sym typeface="Arial"/>
              </a:rPr>
              <a:t>must be new hires to the company</a:t>
            </a:r>
            <a:endParaRPr lang="en-US" sz="2000" dirty="0">
              <a:solidFill>
                <a:prstClr val="black"/>
              </a:solidFill>
              <a:sym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Open Sans" panose="020B0606030504020204" pitchFamily="34" charset="0"/>
                <a:cs typeface="Open Sans" panose="020B0606030504020204" pitchFamily="34" charset="0"/>
              </a:rPr>
              <a:t>Components of Apprenticeship</a:t>
            </a:r>
            <a:endParaRPr lang="en-US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2192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8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Open Sans" panose="020B0606030504020204" pitchFamily="34" charset="0"/>
                <a:cs typeface="Open Sans" panose="020B0606030504020204" pitchFamily="34" charset="0"/>
              </a:rPr>
              <a:t>Apprenticeship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Apprenticeship Myths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Apprenticeships are only for trades people</a:t>
            </a:r>
          </a:p>
          <a:p>
            <a:pPr marL="0" indent="0">
              <a:buNone/>
            </a:pPr>
            <a:r>
              <a:rPr lang="en-US" sz="3200" dirty="0" smtClean="0"/>
              <a:t>People are better off going to college</a:t>
            </a:r>
          </a:p>
          <a:p>
            <a:pPr marL="0" indent="0">
              <a:buNone/>
            </a:pPr>
            <a:r>
              <a:rPr lang="en-US" sz="3200" dirty="0" smtClean="0"/>
              <a:t>Apprenticeships are only for people who did not do well in college</a:t>
            </a:r>
          </a:p>
          <a:p>
            <a:pPr marL="0" indent="0">
              <a:buNone/>
            </a:pPr>
            <a:r>
              <a:rPr lang="en-US" sz="3200" dirty="0" smtClean="0"/>
              <a:t>There is no support from Businesses</a:t>
            </a:r>
          </a:p>
          <a:p>
            <a:pPr marL="0" indent="0">
              <a:buNone/>
            </a:pPr>
            <a:r>
              <a:rPr lang="en-US" sz="3200" dirty="0" smtClean="0"/>
              <a:t>Apprenticeships do not lead to full time work</a:t>
            </a:r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algn="ctr"/>
            <a:endParaRPr lang="en-US" sz="1800" b="1" dirty="0" smtClean="0"/>
          </a:p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7600" y="4876801"/>
            <a:ext cx="2971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Apprenticeship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Return on Investment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return on investment for a registered apprenticeship program </a:t>
            </a:r>
            <a:r>
              <a:rPr lang="en-US" dirty="0" smtClean="0"/>
              <a:t>is: </a:t>
            </a:r>
            <a:r>
              <a:rPr lang="en-US" b="1" dirty="0" smtClean="0"/>
              <a:t>$</a:t>
            </a:r>
            <a:r>
              <a:rPr lang="en-US" b="1" dirty="0"/>
              <a:t>1.46 </a:t>
            </a:r>
            <a:r>
              <a:rPr lang="en-US" b="1" dirty="0" smtClean="0"/>
              <a:t>for </a:t>
            </a:r>
            <a:r>
              <a:rPr lang="en-US" b="1" dirty="0"/>
              <a:t>every $1 invested </a:t>
            </a:r>
            <a:r>
              <a:rPr lang="en-US" dirty="0"/>
              <a:t>in an apprentice</a:t>
            </a:r>
            <a:r>
              <a:rPr lang="en-US" dirty="0" smtClean="0"/>
              <a:t>.</a:t>
            </a:r>
          </a:p>
          <a:p>
            <a:r>
              <a:rPr lang="en-US" b="1" dirty="0"/>
              <a:t>89% three-year retention rate</a:t>
            </a:r>
            <a:r>
              <a:rPr lang="en-US" dirty="0"/>
              <a:t>. Moreover, </a:t>
            </a:r>
            <a:r>
              <a:rPr lang="en-US" b="1" dirty="0" smtClean="0"/>
              <a:t>94% </a:t>
            </a:r>
            <a:r>
              <a:rPr lang="en-US" b="1" dirty="0"/>
              <a:t>of apprentices </a:t>
            </a:r>
            <a:r>
              <a:rPr lang="en-US" b="1" dirty="0" smtClean="0"/>
              <a:t>retain employment </a:t>
            </a:r>
            <a:r>
              <a:rPr lang="en-US" dirty="0"/>
              <a:t>after conclusion of the apprenticeship program</a:t>
            </a:r>
            <a:r>
              <a:rPr lang="en-US" dirty="0" smtClean="0"/>
              <a:t>.</a:t>
            </a:r>
          </a:p>
          <a:p>
            <a:r>
              <a:rPr lang="en-US" dirty="0"/>
              <a:t>A 2012 Mathematica evaluation of 10 States found that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</a:t>
            </a:r>
            <a:r>
              <a:rPr lang="en-US" dirty="0"/>
              <a:t>every </a:t>
            </a:r>
            <a:r>
              <a:rPr lang="en-US" b="1" dirty="0" smtClean="0"/>
              <a:t>$1</a:t>
            </a:r>
            <a:r>
              <a:rPr lang="en-US" dirty="0" smtClean="0"/>
              <a:t> </a:t>
            </a:r>
            <a:r>
              <a:rPr lang="en-US" dirty="0"/>
              <a:t>invested in Apprenticeship, </a:t>
            </a:r>
            <a:r>
              <a:rPr lang="en-US" dirty="0" smtClean="0"/>
              <a:t>return on</a:t>
            </a:r>
          </a:p>
          <a:p>
            <a:pPr marL="0" indent="0">
              <a:buNone/>
            </a:pPr>
            <a:r>
              <a:rPr lang="en-US" dirty="0" smtClean="0"/>
              <a:t>    investment was $27.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Dislocated Workers fit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7111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Dislocated Workers are a perfect fit for these WBL because: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953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/>
              <a:t>They could </a:t>
            </a:r>
            <a:r>
              <a:rPr lang="en-US" sz="2400" dirty="0"/>
              <a:t>qualify for </a:t>
            </a:r>
            <a:r>
              <a:rPr lang="en-US" sz="2400" dirty="0" smtClean="0"/>
              <a:t>supportive/wrap-around services, </a:t>
            </a:r>
            <a:r>
              <a:rPr lang="en-US" sz="2400" dirty="0"/>
              <a:t>ensuring that they get to work successfully and reduce absenteeism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5814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/>
              <a:t>They should qualify for Title I Dislocated Worker funding, therefore allowing the LWDA to cover some of the training costs and/or salary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/>
              <a:t>They may already have some of the skills needed in the new job, putting them ahead of a typical new hire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770547"/>
            <a:ext cx="4699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400" dirty="0"/>
              <a:t>They tend to already have soft skills </a:t>
            </a:r>
          </a:p>
        </p:txBody>
      </p:sp>
    </p:spTree>
    <p:extLst>
      <p:ext uri="{BB962C8B-B14F-4D97-AF65-F5344CB8AC3E}">
        <p14:creationId xmlns:p14="http://schemas.microsoft.com/office/powerpoint/2010/main" val="13366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4361</TotalTime>
  <Words>478</Words>
  <Application>Microsoft Office PowerPoint</Application>
  <PresentationFormat>Letter Paper (8.5x11 in)</PresentationFormat>
  <Paragraphs>91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PowerPoint B</vt:lpstr>
      <vt:lpstr> Using Work Based Learning to Employ Dislocated Workers </vt:lpstr>
      <vt:lpstr>Defining Dislocated Workers</vt:lpstr>
      <vt:lpstr>Defining Work-Based Learning</vt:lpstr>
      <vt:lpstr>Apprenticeship</vt:lpstr>
      <vt:lpstr>On-the-Job Training (OJT)</vt:lpstr>
      <vt:lpstr>Components of Apprenticeship</vt:lpstr>
      <vt:lpstr>Apprenticeship</vt:lpstr>
      <vt:lpstr>Apprenticeship</vt:lpstr>
      <vt:lpstr>Where Do Dislocated Workers fit in?</vt:lpstr>
      <vt:lpstr>Best Practices</vt:lpstr>
      <vt:lpstr>Questions?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Jamie Franklin</cp:lastModifiedBy>
  <cp:revision>266</cp:revision>
  <cp:lastPrinted>2019-04-04T15:27:26Z</cp:lastPrinted>
  <dcterms:created xsi:type="dcterms:W3CDTF">2015-04-20T19:55:53Z</dcterms:created>
  <dcterms:modified xsi:type="dcterms:W3CDTF">2019-07-19T16:07:55Z</dcterms:modified>
</cp:coreProperties>
</file>