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8"/>
  </p:notesMasterIdLst>
  <p:handoutMasterIdLst>
    <p:handoutMasterId r:id="rId39"/>
  </p:handoutMasterIdLst>
  <p:sldIdLst>
    <p:sldId id="256" r:id="rId2"/>
    <p:sldId id="260" r:id="rId3"/>
    <p:sldId id="359" r:id="rId4"/>
    <p:sldId id="360" r:id="rId5"/>
    <p:sldId id="369" r:id="rId6"/>
    <p:sldId id="341" r:id="rId7"/>
    <p:sldId id="339" r:id="rId8"/>
    <p:sldId id="340" r:id="rId9"/>
    <p:sldId id="361" r:id="rId10"/>
    <p:sldId id="316" r:id="rId11"/>
    <p:sldId id="348" r:id="rId12"/>
    <p:sldId id="317" r:id="rId13"/>
    <p:sldId id="301" r:id="rId14"/>
    <p:sldId id="319" r:id="rId15"/>
    <p:sldId id="322" r:id="rId16"/>
    <p:sldId id="321" r:id="rId17"/>
    <p:sldId id="270" r:id="rId18"/>
    <p:sldId id="362" r:id="rId19"/>
    <p:sldId id="304" r:id="rId20"/>
    <p:sldId id="367" r:id="rId21"/>
    <p:sldId id="363" r:id="rId22"/>
    <p:sldId id="364" r:id="rId23"/>
    <p:sldId id="365" r:id="rId24"/>
    <p:sldId id="366" r:id="rId25"/>
    <p:sldId id="368" r:id="rId26"/>
    <p:sldId id="286" r:id="rId27"/>
    <p:sldId id="327" r:id="rId28"/>
    <p:sldId id="352" r:id="rId29"/>
    <p:sldId id="370" r:id="rId30"/>
    <p:sldId id="371" r:id="rId31"/>
    <p:sldId id="372" r:id="rId32"/>
    <p:sldId id="373" r:id="rId33"/>
    <p:sldId id="374" r:id="rId34"/>
    <p:sldId id="375" r:id="rId35"/>
    <p:sldId id="376" r:id="rId36"/>
    <p:sldId id="358" r:id="rId37"/>
  </p:sldIdLst>
  <p:sldSz cx="9144000" cy="6858000" type="screen4x3"/>
  <p:notesSz cx="6858000" cy="9080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6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35" autoAdjust="0"/>
    <p:restoredTop sz="86466" autoAdjust="0"/>
  </p:normalViewPr>
  <p:slideViewPr>
    <p:cSldViewPr>
      <p:cViewPr varScale="1">
        <p:scale>
          <a:sx n="96" d="100"/>
          <a:sy n="96" d="100"/>
        </p:scale>
        <p:origin x="-148" y="-64"/>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6036"/>
    </p:cViewPr>
  </p:sorterViewPr>
  <p:notesViewPr>
    <p:cSldViewPr>
      <p:cViewPr varScale="1">
        <p:scale>
          <a:sx n="39" d="100"/>
          <a:sy n="39" d="100"/>
        </p:scale>
        <p:origin x="-1566" y="-102"/>
      </p:cViewPr>
      <p:guideLst>
        <p:guide orient="horz" pos="286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4025"/>
          </a:xfrm>
          <a:prstGeom prst="rect">
            <a:avLst/>
          </a:prstGeom>
        </p:spPr>
        <p:txBody>
          <a:bodyPr vert="horz" lIns="91440" tIns="45720" rIns="91440" bIns="45720" rtlCol="0"/>
          <a:lstStyle>
            <a:lvl1pPr algn="r">
              <a:defRPr sz="1200"/>
            </a:lvl1pPr>
          </a:lstStyle>
          <a:p>
            <a:fld id="{5252A8D8-6E0E-4F0A-9BC4-FCCAB597D5DC}" type="datetimeFigureOut">
              <a:rPr lang="en-US" smtClean="0"/>
              <a:pPr/>
              <a:t>7/12/2019</a:t>
            </a:fld>
            <a:endParaRPr lang="en-US" dirty="0"/>
          </a:p>
        </p:txBody>
      </p:sp>
      <p:sp>
        <p:nvSpPr>
          <p:cNvPr id="4" name="Footer Placeholder 3"/>
          <p:cNvSpPr>
            <a:spLocks noGrp="1"/>
          </p:cNvSpPr>
          <p:nvPr>
            <p:ph type="ftr" sz="quarter" idx="2"/>
          </p:nvPr>
        </p:nvSpPr>
        <p:spPr>
          <a:xfrm>
            <a:off x="0" y="8624899"/>
            <a:ext cx="2971800" cy="4540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24899"/>
            <a:ext cx="2971800" cy="454025"/>
          </a:xfrm>
          <a:prstGeom prst="rect">
            <a:avLst/>
          </a:prstGeom>
        </p:spPr>
        <p:txBody>
          <a:bodyPr vert="horz" lIns="91440" tIns="45720" rIns="91440" bIns="45720" rtlCol="0" anchor="b"/>
          <a:lstStyle>
            <a:lvl1pPr algn="r">
              <a:defRPr sz="1200"/>
            </a:lvl1pPr>
          </a:lstStyle>
          <a:p>
            <a:fld id="{D06BBA7C-AFED-4635-8B62-CED6D43220FD}" type="slidenum">
              <a:rPr lang="en-US" smtClean="0"/>
              <a:pPr/>
              <a:t>‹#›</a:t>
            </a:fld>
            <a:endParaRPr lang="en-US" dirty="0"/>
          </a:p>
        </p:txBody>
      </p:sp>
    </p:spTree>
    <p:extLst>
      <p:ext uri="{BB962C8B-B14F-4D97-AF65-F5344CB8AC3E}">
        <p14:creationId xmlns:p14="http://schemas.microsoft.com/office/powerpoint/2010/main" val="1375610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4025"/>
          </a:xfrm>
          <a:prstGeom prst="rect">
            <a:avLst/>
          </a:prstGeom>
        </p:spPr>
        <p:txBody>
          <a:bodyPr vert="horz" lIns="91440" tIns="45720" rIns="91440" bIns="45720" rtlCol="0"/>
          <a:lstStyle>
            <a:lvl1pPr algn="r">
              <a:defRPr sz="1200"/>
            </a:lvl1pPr>
          </a:lstStyle>
          <a:p>
            <a:fld id="{B9334061-88B6-4464-9FB8-7553F69C9EF4}" type="datetimeFigureOut">
              <a:rPr lang="en-US" smtClean="0"/>
              <a:t>7/12/2019</a:t>
            </a:fld>
            <a:endParaRPr lang="en-US"/>
          </a:p>
        </p:txBody>
      </p:sp>
      <p:sp>
        <p:nvSpPr>
          <p:cNvPr id="4" name="Slide Image Placeholder 3"/>
          <p:cNvSpPr>
            <a:spLocks noGrp="1" noRot="1" noChangeAspect="1"/>
          </p:cNvSpPr>
          <p:nvPr>
            <p:ph type="sldImg" idx="2"/>
          </p:nvPr>
        </p:nvSpPr>
        <p:spPr>
          <a:xfrm>
            <a:off x="1158875" y="681038"/>
            <a:ext cx="4540250" cy="3405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13238"/>
            <a:ext cx="5486400" cy="4086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4888"/>
            <a:ext cx="2971800" cy="4540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24888"/>
            <a:ext cx="2971800" cy="454025"/>
          </a:xfrm>
          <a:prstGeom prst="rect">
            <a:avLst/>
          </a:prstGeom>
        </p:spPr>
        <p:txBody>
          <a:bodyPr vert="horz" lIns="91440" tIns="45720" rIns="91440" bIns="45720" rtlCol="0" anchor="b"/>
          <a:lstStyle>
            <a:lvl1pPr algn="r">
              <a:defRPr sz="1200"/>
            </a:lvl1pPr>
          </a:lstStyle>
          <a:p>
            <a:fld id="{08FB4B14-6B46-4B90-9AAD-4F3B805FC056}" type="slidenum">
              <a:rPr lang="en-US" smtClean="0"/>
              <a:t>‹#›</a:t>
            </a:fld>
            <a:endParaRPr lang="en-US"/>
          </a:p>
        </p:txBody>
      </p:sp>
    </p:spTree>
    <p:extLst>
      <p:ext uri="{BB962C8B-B14F-4D97-AF65-F5344CB8AC3E}">
        <p14:creationId xmlns:p14="http://schemas.microsoft.com/office/powerpoint/2010/main" val="2184233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75" y="681038"/>
            <a:ext cx="4540250" cy="34051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FB4B14-6B46-4B90-9AAD-4F3B805FC056}" type="slidenum">
              <a:rPr lang="en-US" smtClean="0"/>
              <a:t>16</a:t>
            </a:fld>
            <a:endParaRPr lang="en-US"/>
          </a:p>
        </p:txBody>
      </p:sp>
    </p:spTree>
    <p:extLst>
      <p:ext uri="{BB962C8B-B14F-4D97-AF65-F5344CB8AC3E}">
        <p14:creationId xmlns:p14="http://schemas.microsoft.com/office/powerpoint/2010/main" val="3514189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4" y="5254284"/>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9"/>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7"/>
            <a:ext cx="5791200" cy="365125"/>
          </a:xfrm>
        </p:spPr>
        <p:txBody>
          <a:bodyPr tIns="0" bIns="0" anchor="t"/>
          <a:lstStyle>
            <a:lvl1pPr algn="r">
              <a:defRPr sz="1000"/>
            </a:lvl1pPr>
          </a:lstStyle>
          <a:p>
            <a:fld id="{63A0F3E8-2E86-4685-A104-6F0E5A5CE354}" type="datetimeFigureOut">
              <a:rPr lang="en-US" smtClean="0"/>
              <a:pPr/>
              <a:t>7/12/2019</a:t>
            </a:fld>
            <a:endParaRPr lang="en-US" dirty="0"/>
          </a:p>
        </p:txBody>
      </p:sp>
      <p:sp>
        <p:nvSpPr>
          <p:cNvPr id="17" name="Footer Placeholder 16"/>
          <p:cNvSpPr>
            <a:spLocks noGrp="1"/>
          </p:cNvSpPr>
          <p:nvPr>
            <p:ph type="ftr" sz="quarter" idx="11"/>
          </p:nvPr>
        </p:nvSpPr>
        <p:spPr>
          <a:xfrm>
            <a:off x="1371600" y="5650705"/>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8"/>
            <a:ext cx="502920" cy="365125"/>
          </a:xfrm>
        </p:spPr>
        <p:txBody>
          <a:bodyPr anchor="ctr"/>
          <a:lstStyle>
            <a:lvl1pPr algn="ctr">
              <a:defRPr sz="1300">
                <a:solidFill>
                  <a:srgbClr val="FFFFFF"/>
                </a:solidFill>
              </a:defRPr>
            </a:lvl1pPr>
          </a:lstStyle>
          <a:p>
            <a:fld id="{12A2F4D6-0A52-47EF-AAF3-C06EFBA87E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A0F3E8-2E86-4685-A104-6F0E5A5CE354}" type="datetimeFigureOut">
              <a:rPr lang="en-US" smtClean="0"/>
              <a:pPr/>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A2F4D6-0A52-47EF-AAF3-C06EFBA87E3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A0F3E8-2E86-4685-A104-6F0E5A5CE354}" type="datetimeFigureOut">
              <a:rPr lang="en-US" smtClean="0"/>
              <a:pPr/>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A2F4D6-0A52-47EF-AAF3-C06EFBA87E3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3A0F3E8-2E86-4685-A104-6F0E5A5CE354}" type="datetimeFigureOut">
              <a:rPr lang="en-US" smtClean="0"/>
              <a:pPr/>
              <a:t>7/12/2019</a:t>
            </a:fld>
            <a:endParaRPr lang="en-US" dirty="0"/>
          </a:p>
        </p:txBody>
      </p:sp>
      <p:sp>
        <p:nvSpPr>
          <p:cNvPr id="5" name="Footer Placeholder 4"/>
          <p:cNvSpPr>
            <a:spLocks noGrp="1"/>
          </p:cNvSpPr>
          <p:nvPr>
            <p:ph type="ftr" sz="quarter" idx="11"/>
          </p:nvPr>
        </p:nvSpPr>
        <p:spPr>
          <a:xfrm>
            <a:off x="457200" y="6480970"/>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12A2F4D6-0A52-47EF-AAF3-C06EFBA87E3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5" y="7035"/>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4" y="309491"/>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63A0F3E8-2E86-4685-A104-6F0E5A5CE354}" type="datetimeFigureOut">
              <a:rPr lang="en-US" smtClean="0"/>
              <a:pPr/>
              <a:t>7/12/2019</a:t>
            </a:fld>
            <a:endParaRPr lang="en-US" dirty="0"/>
          </a:p>
        </p:txBody>
      </p:sp>
      <p:sp>
        <p:nvSpPr>
          <p:cNvPr id="5" name="Footer Placeholder 4"/>
          <p:cNvSpPr>
            <a:spLocks noGrp="1"/>
          </p:cNvSpPr>
          <p:nvPr>
            <p:ph type="ftr" sz="quarter" idx="11"/>
          </p:nvPr>
        </p:nvSpPr>
        <p:spPr>
          <a:xfrm>
            <a:off x="2619376" y="6480970"/>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12A2F4D6-0A52-47EF-AAF3-C06EFBA87E3B}" type="slidenum">
              <a:rPr lang="en-US" smtClean="0"/>
              <a:pPr/>
              <a:t>‹#›</a:t>
            </a:fld>
            <a:endParaRPr lang="en-US" dirty="0"/>
          </a:p>
        </p:txBody>
      </p:sp>
      <p:cxnSp>
        <p:nvCxnSpPr>
          <p:cNvPr id="11" name="Straight Connector 10"/>
          <p:cNvCxnSpPr/>
          <p:nvPr/>
        </p:nvCxnSpPr>
        <p:spPr>
          <a:xfrm rot="10800000">
            <a:off x="6468795"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5"/>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3A0F3E8-2E86-4685-A104-6F0E5A5CE354}" type="datetimeFigureOut">
              <a:rPr lang="en-US" smtClean="0"/>
              <a:pPr/>
              <a:t>7/12/2019</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12A2F4D6-0A52-47EF-AAF3-C06EFBA87E3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9"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7"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7"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29"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29"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3A0F3E8-2E86-4685-A104-6F0E5A5CE354}" type="datetimeFigureOut">
              <a:rPr lang="en-US" smtClean="0"/>
              <a:pPr/>
              <a:t>7/12/2019</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2A2F4D6-0A52-47EF-AAF3-C06EFBA87E3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A0F3E8-2E86-4685-A104-6F0E5A5CE354}" type="datetimeFigureOut">
              <a:rPr lang="en-US" smtClean="0"/>
              <a:pPr/>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A2F4D6-0A52-47EF-AAF3-C06EFBA87E3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3A0F3E8-2E86-4685-A104-6F0E5A5CE354}" type="datetimeFigureOut">
              <a:rPr lang="en-US" smtClean="0"/>
              <a:pPr/>
              <a:t>7/12/2019</a:t>
            </a:fld>
            <a:endParaRPr lang="en-US" dirty="0"/>
          </a:p>
        </p:txBody>
      </p:sp>
      <p:sp>
        <p:nvSpPr>
          <p:cNvPr id="3" name="Footer Placeholder 2"/>
          <p:cNvSpPr>
            <a:spLocks noGrp="1"/>
          </p:cNvSpPr>
          <p:nvPr>
            <p:ph type="ftr" sz="quarter" idx="11"/>
          </p:nvPr>
        </p:nvSpPr>
        <p:spPr>
          <a:xfrm>
            <a:off x="457200" y="6481891"/>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12A2F4D6-0A52-47EF-AAF3-C06EFBA87E3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1"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3A0F3E8-2E86-4685-A104-6F0E5A5CE354}" type="datetimeFigureOut">
              <a:rPr lang="en-US" smtClean="0"/>
              <a:pPr/>
              <a:t>7/12/2019</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2A2F4D6-0A52-47EF-AAF3-C06EFBA87E3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3A0F3E8-2E86-4685-A104-6F0E5A5CE354}" type="datetimeFigureOut">
              <a:rPr lang="en-US" smtClean="0"/>
              <a:pPr/>
              <a:t>7/12/2019</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2A2F4D6-0A52-47EF-AAF3-C06EFBA87E3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5" y="14069"/>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5"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3A0F3E8-2E86-4685-A104-6F0E5A5CE354}" type="datetimeFigureOut">
              <a:rPr lang="en-US" smtClean="0"/>
              <a:pPr/>
              <a:t>7/12/2019</a:t>
            </a:fld>
            <a:endParaRPr lang="en-US" dirty="0"/>
          </a:p>
        </p:txBody>
      </p:sp>
      <p:sp>
        <p:nvSpPr>
          <p:cNvPr id="3" name="Footer Placeholder 2"/>
          <p:cNvSpPr>
            <a:spLocks noGrp="1"/>
          </p:cNvSpPr>
          <p:nvPr>
            <p:ph type="ftr" sz="quarter" idx="3"/>
          </p:nvPr>
        </p:nvSpPr>
        <p:spPr>
          <a:xfrm>
            <a:off x="457200" y="6481891"/>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2A2F4D6-0A52-47EF-AAF3-C06EFBA87E3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package" Target="../embeddings/Microsoft_Word_Document1.docx"/></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615-837-5444/angela.carnahan@tn.gov" TargetMode="External"/><Relationship Id="rId2" Type="http://schemas.openxmlformats.org/officeDocument/2006/relationships/hyperlink" Target="mailto:615-770-5347/marcus.l.warren@tn.gov" TargetMode="External"/><Relationship Id="rId1" Type="http://schemas.openxmlformats.org/officeDocument/2006/relationships/slideLayout" Target="../slideLayouts/slideLayout6.xml"/><Relationship Id="rId5" Type="http://schemas.openxmlformats.org/officeDocument/2006/relationships/hyperlink" Target="mailto:615-770-5344/tiffany.m.kerstetter@tn.gov" TargetMode="External"/><Relationship Id="rId4" Type="http://schemas.openxmlformats.org/officeDocument/2006/relationships/hyperlink" Target="mailto:615-837-5553/christopher.burton@tn.go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ww.doleta.gov/tradeac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062912" cy="3581400"/>
          </a:xfrm>
        </p:spPr>
        <p:txBody>
          <a:bodyPr>
            <a:normAutofit fontScale="90000"/>
          </a:bodyPr>
          <a:lstStyle/>
          <a:p>
            <a:r>
              <a:rPr lang="en-US" sz="4800" dirty="0" smtClean="0"/>
              <a:t/>
            </a:r>
            <a:br>
              <a:rPr lang="en-US" sz="4800" dirty="0" smtClean="0"/>
            </a:br>
            <a:r>
              <a:rPr lang="en-US" sz="4800" dirty="0"/>
              <a:t/>
            </a:r>
            <a:br>
              <a:rPr lang="en-US" sz="4800" dirty="0"/>
            </a:br>
            <a:r>
              <a:rPr lang="en-US" sz="4800" dirty="0" smtClean="0"/>
              <a:t/>
            </a:r>
            <a:br>
              <a:rPr lang="en-US" sz="4800" dirty="0" smtClean="0"/>
            </a:br>
            <a:r>
              <a:rPr lang="en-US" sz="4800" dirty="0"/>
              <a:t/>
            </a:r>
            <a:br>
              <a:rPr lang="en-US" sz="4800" dirty="0"/>
            </a:br>
            <a:r>
              <a:rPr lang="en-US" sz="4800" dirty="0" smtClean="0"/>
              <a:t/>
            </a:r>
            <a:br>
              <a:rPr lang="en-US" sz="4800" dirty="0" smtClean="0"/>
            </a:br>
            <a:r>
              <a:rPr lang="en-US" sz="4800" dirty="0"/>
              <a:t/>
            </a:r>
            <a:br>
              <a:rPr lang="en-US" sz="4800" dirty="0"/>
            </a:br>
            <a:r>
              <a:rPr lang="en-US" sz="4800" dirty="0" smtClean="0"/>
              <a:t/>
            </a:r>
            <a:br>
              <a:rPr lang="en-US" sz="4800" dirty="0" smtClean="0"/>
            </a:br>
            <a:r>
              <a:rPr lang="en-US" sz="4800" dirty="0" smtClean="0"/>
              <a:t/>
            </a:r>
            <a:br>
              <a:rPr lang="en-US" sz="4800" dirty="0" smtClean="0"/>
            </a:br>
            <a:r>
              <a:rPr lang="en-US" sz="4800" dirty="0"/>
              <a:t/>
            </a:r>
            <a:br>
              <a:rPr lang="en-US" sz="4800" dirty="0"/>
            </a:br>
            <a:r>
              <a:rPr lang="en-US" sz="4800" dirty="0" smtClean="0"/>
              <a:t/>
            </a:r>
            <a:br>
              <a:rPr lang="en-US" sz="4800" dirty="0" smtClean="0"/>
            </a:br>
            <a:r>
              <a:rPr lang="en-US" sz="4800" dirty="0"/>
              <a:t/>
            </a:r>
            <a:br>
              <a:rPr lang="en-US" sz="4800" dirty="0"/>
            </a:br>
            <a:endParaRPr lang="en-US" sz="4800" dirty="0"/>
          </a:p>
        </p:txBody>
      </p:sp>
      <p:sp>
        <p:nvSpPr>
          <p:cNvPr id="4" name="Subtitle 3"/>
          <p:cNvSpPr>
            <a:spLocks noGrp="1"/>
          </p:cNvSpPr>
          <p:nvPr>
            <p:ph type="subTitle" idx="1"/>
          </p:nvPr>
        </p:nvSpPr>
        <p:spPr>
          <a:xfrm>
            <a:off x="533400" y="228600"/>
            <a:ext cx="8062912" cy="4307680"/>
          </a:xfrm>
        </p:spPr>
        <p:txBody>
          <a:bodyPr>
            <a:normAutofit lnSpcReduction="10000"/>
          </a:bodyPr>
          <a:lstStyle/>
          <a:p>
            <a:pPr algn="l"/>
            <a:r>
              <a:rPr lang="en-US" sz="3200" b="1" dirty="0">
                <a:solidFill>
                  <a:srgbClr val="92D050"/>
                </a:solidFill>
              </a:rPr>
              <a:t>UNDERSTANDING TRADE READJUSTMENT ALLOWANCE (TRA) AND REEMPLOYMENT TRADE ADJUSTMENT </a:t>
            </a:r>
            <a:r>
              <a:rPr lang="en-US" sz="3200" b="1" dirty="0" smtClean="0">
                <a:solidFill>
                  <a:srgbClr val="92D050"/>
                </a:solidFill>
              </a:rPr>
              <a:t>ASSISTANCE </a:t>
            </a:r>
            <a:r>
              <a:rPr lang="en-US" sz="3200" b="1" dirty="0">
                <a:solidFill>
                  <a:srgbClr val="92D050"/>
                </a:solidFill>
              </a:rPr>
              <a:t>(RTAA</a:t>
            </a:r>
            <a:r>
              <a:rPr lang="en-US" sz="3200" b="1" dirty="0" smtClean="0">
                <a:solidFill>
                  <a:srgbClr val="92D050"/>
                </a:solidFill>
              </a:rPr>
              <a:t>)</a:t>
            </a:r>
          </a:p>
          <a:p>
            <a:pPr algn="l"/>
            <a:endParaRPr lang="en-US" sz="3200" b="1" dirty="0">
              <a:solidFill>
                <a:srgbClr val="92D050"/>
              </a:solidFill>
            </a:endParaRPr>
          </a:p>
          <a:p>
            <a:r>
              <a:rPr lang="en-US" sz="3200" b="1" dirty="0" smtClean="0">
                <a:solidFill>
                  <a:schemeClr val="tx1"/>
                </a:solidFill>
              </a:rPr>
              <a:t>TN DISLOCATED WORKER’S CONFERENCE</a:t>
            </a:r>
          </a:p>
          <a:p>
            <a:r>
              <a:rPr lang="en-US" sz="3200" b="1" dirty="0" smtClean="0">
                <a:solidFill>
                  <a:schemeClr val="tx1"/>
                </a:solidFill>
              </a:rPr>
              <a:t>GAYLORD OPRYLAND RESORT &amp; CONVENTION CENTER</a:t>
            </a:r>
          </a:p>
          <a:p>
            <a:r>
              <a:rPr lang="en-US" sz="3200" b="1" dirty="0" smtClean="0">
                <a:solidFill>
                  <a:schemeClr val="tx1"/>
                </a:solidFill>
              </a:rPr>
              <a:t>NASHVILLE, TN </a:t>
            </a:r>
          </a:p>
          <a:p>
            <a:r>
              <a:rPr lang="en-US" sz="3200" b="1" dirty="0" smtClean="0">
                <a:solidFill>
                  <a:schemeClr val="tx1"/>
                </a:solidFill>
              </a:rPr>
              <a:t>JULY 22 – 24, 2019</a:t>
            </a:r>
            <a:endParaRPr lang="en-US" b="1" dirty="0">
              <a:solidFill>
                <a:schemeClr val="tx1"/>
              </a:solidFill>
            </a:endParaRP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92D050"/>
                </a:solidFill>
              </a:rPr>
              <a:t>Waivers</a:t>
            </a:r>
            <a:endParaRPr lang="en-US" b="1" dirty="0">
              <a:solidFill>
                <a:srgbClr val="92D050"/>
              </a:solidFill>
            </a:endParaRPr>
          </a:p>
        </p:txBody>
      </p:sp>
      <p:sp>
        <p:nvSpPr>
          <p:cNvPr id="3" name="Content Placeholder 2"/>
          <p:cNvSpPr>
            <a:spLocks noGrp="1"/>
          </p:cNvSpPr>
          <p:nvPr>
            <p:ph idx="1"/>
          </p:nvPr>
        </p:nvSpPr>
        <p:spPr/>
        <p:txBody>
          <a:bodyPr>
            <a:normAutofit fontScale="92500" lnSpcReduction="10000"/>
          </a:bodyPr>
          <a:lstStyle/>
          <a:p>
            <a:endParaRPr lang="en-US" dirty="0" smtClean="0">
              <a:solidFill>
                <a:srgbClr val="FFC000"/>
              </a:solidFill>
            </a:endParaRPr>
          </a:p>
          <a:p>
            <a:r>
              <a:rPr lang="en-US" dirty="0" smtClean="0"/>
              <a:t>As mentioned earlier, the claimant </a:t>
            </a:r>
            <a:r>
              <a:rPr lang="en-US" dirty="0"/>
              <a:t>has 26 weeks to  make a timely request for </a:t>
            </a:r>
            <a:r>
              <a:rPr lang="en-US" dirty="0" smtClean="0"/>
              <a:t>training</a:t>
            </a:r>
          </a:p>
          <a:p>
            <a:r>
              <a:rPr lang="en-US" dirty="0" smtClean="0"/>
              <a:t>If the claimant has exhausted regular UI, they can draw Basic TRA up to their 26 weeks before signing a waiver.   If claimant is not in TAA Approved training, they must continue to do work searches each week.</a:t>
            </a:r>
          </a:p>
          <a:p>
            <a:r>
              <a:rPr lang="en-US" dirty="0" smtClean="0"/>
              <a:t>It is the responsibility of the AJC Staff to do the waiver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Waiver Reasons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Health – the only way a waiver can be issued for Health is if the claimant has a note from their Doctor stating they are not physically able to do training, but, they are able and available to work FT.  You must have a note in the file from the Doctor to accompany the Waiver</a:t>
            </a:r>
          </a:p>
          <a:p>
            <a:r>
              <a:rPr lang="en-US" dirty="0" smtClean="0"/>
              <a:t>Training Not Available – This would be issued if there is not a training facility available to the claimant and it is VERY RARE that you would use this </a:t>
            </a:r>
          </a:p>
          <a:p>
            <a:r>
              <a:rPr lang="en-US" b="1" dirty="0" smtClean="0">
                <a:solidFill>
                  <a:schemeClr val="accent2"/>
                </a:solidFill>
              </a:rPr>
              <a:t>Enrollment Not Available </a:t>
            </a:r>
            <a:r>
              <a:rPr lang="en-US" dirty="0" smtClean="0"/>
              <a:t>– This is if the claimant has made application to a training facility and is on a waiting list or has a start state that is AFTER their Waiver Deadline.  </a:t>
            </a:r>
            <a:r>
              <a:rPr lang="en-US" b="1" u="sng" dirty="0" smtClean="0"/>
              <a:t>This is the most common reason you will use when issuing a waiver</a:t>
            </a:r>
            <a:r>
              <a:rPr lang="en-US" dirty="0" smtClean="0"/>
              <a:t>.</a:t>
            </a:r>
          </a:p>
        </p:txBody>
      </p:sp>
    </p:spTree>
    <p:extLst>
      <p:ext uri="{BB962C8B-B14F-4D97-AF65-F5344CB8AC3E}">
        <p14:creationId xmlns:p14="http://schemas.microsoft.com/office/powerpoint/2010/main" val="3223346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92D050"/>
                </a:solidFill>
              </a:rPr>
              <a:t>When is a Waiver Necessary</a:t>
            </a:r>
            <a:endParaRPr lang="en-US" b="1" dirty="0">
              <a:solidFill>
                <a:srgbClr val="92D05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endParaRPr lang="en-US" dirty="0" smtClean="0"/>
          </a:p>
          <a:p>
            <a:endParaRPr lang="en-US" dirty="0"/>
          </a:p>
          <a:p>
            <a:r>
              <a:rPr lang="en-US" b="1" dirty="0" smtClean="0"/>
              <a:t>Waivers do not need to be issued until the waiver deadline</a:t>
            </a:r>
            <a:endParaRPr lang="en-US" dirty="0" smtClean="0"/>
          </a:p>
          <a:p>
            <a:r>
              <a:rPr lang="en-US" dirty="0" smtClean="0"/>
              <a:t>Claimant </a:t>
            </a:r>
            <a:r>
              <a:rPr lang="en-US" b="1" u="sng" dirty="0" smtClean="0"/>
              <a:t>MUST</a:t>
            </a:r>
            <a:r>
              <a:rPr lang="en-US" dirty="0" smtClean="0"/>
              <a:t> have proof from the training facility they have made a request for training and have a start date or have been placed on a waiting list </a:t>
            </a:r>
            <a:r>
              <a:rPr lang="en-US" b="1" u="sng" dirty="0" smtClean="0"/>
              <a:t>BEFORE</a:t>
            </a:r>
            <a:r>
              <a:rPr lang="en-US" dirty="0" smtClean="0"/>
              <a:t> you issue the waiver.  Only if the claimant did this prior to the 26 week deadline can you issue the waiver (even if they are presenting the proof after the deadline)</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92D050"/>
                </a:solidFill>
              </a:rPr>
              <a:t>When is a Waiver </a:t>
            </a:r>
            <a:r>
              <a:rPr lang="en-US" b="1" dirty="0" smtClean="0">
                <a:solidFill>
                  <a:srgbClr val="92D050"/>
                </a:solidFill>
              </a:rPr>
              <a:t>Necessary</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If TAA approved training enrollment date is prior to the waiver deadline no waiver will be required. </a:t>
            </a:r>
          </a:p>
          <a:p>
            <a:endParaRPr lang="en-US" dirty="0" smtClean="0"/>
          </a:p>
          <a:p>
            <a:r>
              <a:rPr lang="en-US" dirty="0" smtClean="0"/>
              <a:t>If TAA approved training enrollment date is after the waiver deadline a waiver with </a:t>
            </a:r>
            <a:r>
              <a:rPr lang="en-US" b="1" dirty="0" smtClean="0"/>
              <a:t>Enrollment Not Available </a:t>
            </a:r>
            <a:r>
              <a:rPr lang="en-US" dirty="0" smtClean="0"/>
              <a:t>marked should be issued.</a:t>
            </a:r>
          </a:p>
          <a:p>
            <a:pPr lvl="1"/>
            <a:r>
              <a:rPr lang="en-US" dirty="0" smtClean="0"/>
              <a:t>If the claimant FAILS to start training and the agency or school is not at fault, the waiver must be </a:t>
            </a:r>
            <a:r>
              <a:rPr lang="en-US" b="1" u="sng" dirty="0" smtClean="0"/>
              <a:t>REVOKED</a:t>
            </a:r>
            <a:r>
              <a:rPr lang="en-US" dirty="0" smtClean="0"/>
              <a:t> in VOS so that claimant is not paid benefits to which they are not entitled and creates an overpayment.</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92D050"/>
                </a:solidFill>
              </a:rPr>
              <a:t>Types of TRA Payments</a:t>
            </a:r>
            <a:endParaRPr lang="en-US" b="1" dirty="0">
              <a:solidFill>
                <a:srgbClr val="92D050"/>
              </a:solidFill>
            </a:endParaRPr>
          </a:p>
        </p:txBody>
      </p:sp>
      <p:sp>
        <p:nvSpPr>
          <p:cNvPr id="3" name="Content Placeholder 2"/>
          <p:cNvSpPr>
            <a:spLocks noGrp="1"/>
          </p:cNvSpPr>
          <p:nvPr>
            <p:ph idx="1"/>
          </p:nvPr>
        </p:nvSpPr>
        <p:spPr/>
        <p:txBody>
          <a:bodyPr>
            <a:normAutofit fontScale="70000" lnSpcReduction="20000"/>
          </a:bodyPr>
          <a:lstStyle/>
          <a:p>
            <a:pPr algn="ctr"/>
            <a:endParaRPr lang="en-US" dirty="0" smtClean="0"/>
          </a:p>
          <a:p>
            <a:pPr algn="ctr"/>
            <a:endParaRPr lang="en-US" dirty="0"/>
          </a:p>
          <a:p>
            <a:pPr algn="ctr"/>
            <a:endParaRPr lang="en-US" dirty="0" smtClean="0"/>
          </a:p>
          <a:p>
            <a:pPr algn="ctr"/>
            <a:endParaRPr lang="en-US" dirty="0" smtClean="0"/>
          </a:p>
          <a:p>
            <a:pPr algn="ctr"/>
            <a:r>
              <a:rPr lang="en-US" dirty="0" smtClean="0"/>
              <a:t>Up to 26 weeks of UI</a:t>
            </a:r>
          </a:p>
          <a:p>
            <a:pPr algn="ctr"/>
            <a:r>
              <a:rPr lang="en-US" dirty="0" smtClean="0"/>
              <a:t>Basic TRA (The amount of weeks and the $ amount depends on the UI Claim – Can be more than 26 weeks)</a:t>
            </a:r>
          </a:p>
          <a:p>
            <a:pPr algn="ctr"/>
            <a:r>
              <a:rPr lang="en-US" dirty="0" smtClean="0"/>
              <a:t>65 Weeks of Additional to be drawn out over 78 Weeks (to account for breaks)</a:t>
            </a:r>
          </a:p>
          <a:p>
            <a:pPr algn="ctr"/>
            <a:r>
              <a:rPr lang="en-US" dirty="0" smtClean="0"/>
              <a:t>13 Weeks of Completion TRA to be drawn out over 20 Weeks (to account for breaks)</a:t>
            </a:r>
          </a:p>
          <a:p>
            <a:pPr algn="ctr">
              <a:buNone/>
            </a:pPr>
            <a:endParaRPr lang="en-US" dirty="0" smtClean="0"/>
          </a:p>
          <a:p>
            <a:pPr algn="ctr">
              <a:buNone/>
            </a:pPr>
            <a:r>
              <a:rPr lang="en-US" dirty="0" smtClean="0"/>
              <a:t>52 weeks (UI + Basic) + 65 Additional + 13 Completion =130 Weeks of Income Support  Possible</a:t>
            </a:r>
          </a:p>
        </p:txBody>
      </p:sp>
      <p:pic>
        <p:nvPicPr>
          <p:cNvPr id="5122"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447800"/>
            <a:ext cx="2286000" cy="1524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anim calcmode="lin" valueType="num">
                                      <p:cBhvr>
                                        <p:cTn id="8" dur="2000" fill="hold"/>
                                        <p:tgtEl>
                                          <p:spTgt spid="5122"/>
                                        </p:tgtEl>
                                        <p:attrNameLst>
                                          <p:attrName>ppt_w</p:attrName>
                                        </p:attrNameLst>
                                      </p:cBhvr>
                                      <p:tavLst>
                                        <p:tav tm="0" fmla="#ppt_w*sin(2.5*pi*$)">
                                          <p:val>
                                            <p:fltVal val="0"/>
                                          </p:val>
                                        </p:tav>
                                        <p:tav tm="100000">
                                          <p:val>
                                            <p:fltVal val="1"/>
                                          </p:val>
                                        </p:tav>
                                      </p:tavLst>
                                    </p:anim>
                                    <p:anim calcmode="lin" valueType="num">
                                      <p:cBhvr>
                                        <p:cTn id="9" dur="2000" fill="hold"/>
                                        <p:tgtEl>
                                          <p:spTgt spid="51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99032"/>
          </a:xfrm>
        </p:spPr>
        <p:txBody>
          <a:bodyPr>
            <a:normAutofit/>
          </a:bodyPr>
          <a:lstStyle/>
          <a:p>
            <a:pPr algn="ctr"/>
            <a:r>
              <a:rPr lang="en-US" b="1" dirty="0" smtClean="0">
                <a:solidFill>
                  <a:srgbClr val="92D050"/>
                </a:solidFill>
              </a:rPr>
              <a:t>The 5 Criteria for Completion TRA</a:t>
            </a:r>
            <a:endParaRPr lang="en-US" b="1" dirty="0">
              <a:solidFill>
                <a:srgbClr val="92D050"/>
              </a:solidFill>
            </a:endParaRPr>
          </a:p>
        </p:txBody>
      </p:sp>
      <p:sp>
        <p:nvSpPr>
          <p:cNvPr id="3" name="Content Placeholder 2"/>
          <p:cNvSpPr>
            <a:spLocks noGrp="1"/>
          </p:cNvSpPr>
          <p:nvPr>
            <p:ph idx="1"/>
          </p:nvPr>
        </p:nvSpPr>
        <p:spPr>
          <a:xfrm>
            <a:off x="228600" y="1600200"/>
            <a:ext cx="8686800" cy="4724400"/>
          </a:xfrm>
        </p:spPr>
        <p:txBody>
          <a:bodyPr>
            <a:normAutofit fontScale="55000" lnSpcReduction="20000"/>
          </a:bodyPr>
          <a:lstStyle/>
          <a:p>
            <a:pPr marL="0" indent="0" algn="ctr">
              <a:buNone/>
            </a:pPr>
            <a:r>
              <a:rPr lang="en-US" sz="3300" b="1" dirty="0"/>
              <a:t>There are 5 requirements which must be met each week while drawing Completion TRA. If during a week a claimant fails to meet all 5 requirements, the state may no longer pay the worker Completion TRA. </a:t>
            </a:r>
          </a:p>
          <a:p>
            <a:pPr marL="514350" indent="-514350">
              <a:buFont typeface="+mj-lt"/>
              <a:buAutoNum type="arabicPeriod"/>
            </a:pPr>
            <a:endParaRPr lang="en-US" dirty="0" smtClean="0"/>
          </a:p>
          <a:p>
            <a:pPr marL="514350" indent="-514350">
              <a:buFont typeface="+mj-lt"/>
              <a:buAutoNum type="arabicPeriod"/>
            </a:pPr>
            <a:r>
              <a:rPr lang="en-US" dirty="0" smtClean="0"/>
              <a:t>The requested weeks are necessary for the worker to complete a training program that leads to a degree or industry-recognized credential; as described in TEGL 15-10, and, </a:t>
            </a:r>
          </a:p>
          <a:p>
            <a:pPr marL="514350" indent="-514350">
              <a:buFont typeface="+mj-lt"/>
              <a:buAutoNum type="arabicPeriod"/>
            </a:pPr>
            <a:r>
              <a:rPr lang="en-US" dirty="0" smtClean="0"/>
              <a:t>The worker is participating in training in each such week, and </a:t>
            </a:r>
          </a:p>
          <a:p>
            <a:pPr marL="514350" indent="-514350">
              <a:buFont typeface="+mj-lt"/>
              <a:buAutoNum type="arabicPeriod"/>
            </a:pPr>
            <a:r>
              <a:rPr lang="en-US" dirty="0" smtClean="0"/>
              <a:t>The worker has substantially met the performance benchmarks established in the approved training plan; and</a:t>
            </a:r>
          </a:p>
          <a:p>
            <a:pPr marL="514350" indent="-514350">
              <a:buFont typeface="+mj-lt"/>
              <a:buAutoNum type="arabicPeriod"/>
            </a:pPr>
            <a:r>
              <a:rPr lang="en-US" dirty="0" smtClean="0"/>
              <a:t>The worker is expected to continue to make progress toward the completion of the approved training, and</a:t>
            </a:r>
          </a:p>
          <a:p>
            <a:pPr marL="514350" indent="-514350">
              <a:buFont typeface="+mj-lt"/>
              <a:buAutoNum type="arabicPeriod"/>
            </a:pPr>
            <a:r>
              <a:rPr lang="en-US" dirty="0" smtClean="0"/>
              <a:t>The worker will be able to complete the training during the period authorized for receipt of Completion TRA. </a:t>
            </a:r>
          </a:p>
          <a:p>
            <a:pPr marL="0" indent="0" algn="ctr">
              <a:buNone/>
            </a:pPr>
            <a:r>
              <a:rPr lang="en-US" b="1" dirty="0" smtClean="0">
                <a:solidFill>
                  <a:srgbClr val="FF0000"/>
                </a:solidFill>
              </a:rPr>
              <a:t>If the claimant </a:t>
            </a:r>
            <a:r>
              <a:rPr lang="en-US" b="1" u="sng" dirty="0" smtClean="0">
                <a:solidFill>
                  <a:srgbClr val="FF0000"/>
                </a:solidFill>
              </a:rPr>
              <a:t>DOES NOT COMPLETE </a:t>
            </a:r>
            <a:r>
              <a:rPr lang="en-US" b="1" dirty="0" smtClean="0">
                <a:solidFill>
                  <a:srgbClr val="FF0000"/>
                </a:solidFill>
              </a:rPr>
              <a:t>their training in 20 weeks after beginning to draw Completion TRA, they will be overpaid for the completion TRA they have drawn.  Claimant does not have to begin Completion TRA immediately following Additional TRA.  They must wait to apply for it until they are within 20 weeks of completing training.</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92D050"/>
                </a:solidFill>
              </a:rPr>
              <a:t>“Completion TRA”</a:t>
            </a:r>
            <a:endParaRPr lang="en-US" b="1" dirty="0">
              <a:solidFill>
                <a:srgbClr val="92D050"/>
              </a:solidFill>
            </a:endParaRPr>
          </a:p>
        </p:txBody>
      </p:sp>
      <p:sp>
        <p:nvSpPr>
          <p:cNvPr id="3" name="Content Placeholder 2"/>
          <p:cNvSpPr>
            <a:spLocks noGrp="1"/>
          </p:cNvSpPr>
          <p:nvPr>
            <p:ph idx="1"/>
          </p:nvPr>
        </p:nvSpPr>
        <p:spPr/>
        <p:txBody>
          <a:bodyPr>
            <a:normAutofit lnSpcReduction="10000"/>
          </a:bodyPr>
          <a:lstStyle/>
          <a:p>
            <a:r>
              <a:rPr lang="en-US" dirty="0" smtClean="0"/>
              <a:t>Up to 13 weeks of Completion TRA may be granted to a claimant that will allow them to complete training that leads to a degree or industry related credential.  </a:t>
            </a:r>
          </a:p>
          <a:p>
            <a:r>
              <a:rPr lang="en-US" dirty="0" smtClean="0"/>
              <a:t>Completion TRA requires the claimant to complete the </a:t>
            </a:r>
            <a:r>
              <a:rPr lang="en-US" b="1" u="sng" dirty="0"/>
              <a:t>Request for Completion TRA Benefits </a:t>
            </a:r>
            <a:r>
              <a:rPr lang="en-US" b="1" u="sng" dirty="0" smtClean="0"/>
              <a:t>LB-1106</a:t>
            </a:r>
            <a:r>
              <a:rPr lang="en-US" dirty="0" smtClean="0"/>
              <a:t>.  If the claimant becomes Non Compliant they are required to sign the </a:t>
            </a:r>
            <a:r>
              <a:rPr lang="en-US" b="1" u="sng" dirty="0"/>
              <a:t>Participant Non-Compliance Warning </a:t>
            </a:r>
            <a:r>
              <a:rPr lang="en-US" b="1" u="sng" dirty="0" smtClean="0"/>
              <a:t>LB-1107.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School Certifications </a:t>
            </a:r>
            <a:endParaRPr lang="en-US" b="1" dirty="0"/>
          </a:p>
        </p:txBody>
      </p:sp>
      <p:sp>
        <p:nvSpPr>
          <p:cNvPr id="3" name="Content Placeholder 2"/>
          <p:cNvSpPr>
            <a:spLocks noGrp="1"/>
          </p:cNvSpPr>
          <p:nvPr>
            <p:ph idx="1"/>
          </p:nvPr>
        </p:nvSpPr>
        <p:spPr>
          <a:xfrm>
            <a:off x="0" y="1371600"/>
            <a:ext cx="9144000" cy="5486400"/>
          </a:xfrm>
        </p:spPr>
        <p:txBody>
          <a:bodyPr>
            <a:normAutofit fontScale="40000" lnSpcReduction="20000"/>
          </a:bodyPr>
          <a:lstStyle/>
          <a:p>
            <a:endParaRPr lang="en-US" dirty="0" smtClean="0"/>
          </a:p>
          <a:p>
            <a:r>
              <a:rPr lang="en-US" dirty="0" smtClean="0"/>
              <a:t>TRA Claimants can do their certifications on line at Jobs4tn.gov or mail/fax/email/bring in person the appropriate certification to the American Job Center.  The AJC Staff will in turn upload that into the documents and notify the TRA Unit.  The TRA Staff will then input the certification for them (if they did not certify on their own)</a:t>
            </a:r>
          </a:p>
          <a:p>
            <a:pPr marL="64008" indent="0">
              <a:buNone/>
            </a:pPr>
            <a:endParaRPr lang="en-US" dirty="0"/>
          </a:p>
          <a:p>
            <a:r>
              <a:rPr lang="en-US" dirty="0" smtClean="0"/>
              <a:t>TRA claimants attending training </a:t>
            </a:r>
            <a:r>
              <a:rPr lang="en-US" b="1" u="sng" dirty="0" smtClean="0"/>
              <a:t>MUST</a:t>
            </a:r>
            <a:r>
              <a:rPr lang="en-US" dirty="0" smtClean="0"/>
              <a:t> submit the Worker in Training form to verify the claimant is in attendance at their training facility. A signature is required (must be authorized by Signature of Authority). The AJC Staff will need to provide the claimant with the form upon approval of training (should be part of their approval packet now and a copy of the instruction sheet on how to fill out the form).</a:t>
            </a:r>
          </a:p>
          <a:p>
            <a:endParaRPr lang="en-US" dirty="0" smtClean="0"/>
          </a:p>
          <a:p>
            <a:r>
              <a:rPr lang="en-US" dirty="0" smtClean="0"/>
              <a:t>Remember, workers participating in approved full time training, no deduction is made for earnings from work for a week up to an amount that is equal to the worker’s most recent TRA benefit amount plus earnings allowance (this only applies once a claimant begins drawing TRA benefits).</a:t>
            </a:r>
          </a:p>
          <a:p>
            <a:endParaRPr lang="en-US" dirty="0" smtClean="0"/>
          </a:p>
          <a:p>
            <a:r>
              <a:rPr lang="en-US" dirty="0" smtClean="0"/>
              <a:t>Also, remember, a participant who is working prior to entering TAA Approved Training, once they are within 30 days of starting that training, they are allowed to quit their job to focus on their Full Time TAA Approved Training (Must tell employer that is the reason and must tell Unemployment that is the reason).  However, if they take the job AFTER they begin the TAA Approved training and quit, it could cause them to be denied their Monetary benefits.  This pertains to Full Time or Part Time employment.</a:t>
            </a:r>
          </a:p>
          <a:p>
            <a:endParaRPr lang="en-US" dirty="0"/>
          </a:p>
          <a:p>
            <a:r>
              <a:rPr lang="en-US" dirty="0" smtClean="0"/>
              <a:t>Claimants can  draw TRA Monetary Benefits during break periods as long as the break is 30 days or less.  Worker in Training Form MUST signify these break periods so TRA ensures proper payments.  IF the student does not resume Full Time Training at the end of a break of 30 days or less, they could potentially be overpaid the weeks they drew during the break.</a:t>
            </a:r>
          </a:p>
          <a:p>
            <a:pPr marL="64008" indent="0">
              <a:buNone/>
            </a:pPr>
            <a:endParaRPr lang="en-US" dirty="0" smtClean="0"/>
          </a:p>
          <a:p>
            <a:r>
              <a:rPr lang="en-US" dirty="0" smtClean="0"/>
              <a:t>To ensure claimants receive all benefits, American Job Center staff must amend training dates in VOS if required (Actual Begin date needs to be entered THE WEEK they begin training and the projected end date needs to be updated as soon as you know it has been extended)</a:t>
            </a:r>
          </a:p>
          <a:p>
            <a:endParaRPr lang="en-US" dirty="0" smtClean="0"/>
          </a:p>
          <a:p>
            <a:r>
              <a:rPr lang="en-US" dirty="0" smtClean="0"/>
              <a:t>TRA payment cannot be made to claimants if their Eligibility Period Ends, if in additional weeks and complete school, or they drop out of school.  If they complete training while drawing Basic TRA, they can exhaust Basic TRA up until their MBA is exhausted or their Benefit Year ends, BUT, they must do work searches.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904875368"/>
              </p:ext>
            </p:extLst>
          </p:nvPr>
        </p:nvGraphicFramePr>
        <p:xfrm>
          <a:off x="1676400" y="228600"/>
          <a:ext cx="5410200" cy="6385484"/>
        </p:xfrm>
        <a:graphic>
          <a:graphicData uri="http://schemas.openxmlformats.org/presentationml/2006/ole">
            <mc:AlternateContent xmlns:mc="http://schemas.openxmlformats.org/markup-compatibility/2006">
              <mc:Choice xmlns:v="urn:schemas-microsoft-com:vml" Requires="v">
                <p:oleObj spid="_x0000_s1063" name="Document" r:id="rId4" imgW="6849344" imgH="8085247" progId="Word.Document.12">
                  <p:embed/>
                </p:oleObj>
              </mc:Choice>
              <mc:Fallback>
                <p:oleObj name="Document" r:id="rId4" imgW="6849344" imgH="8085247" progId="Word.Document.12">
                  <p:embed/>
                  <p:pic>
                    <p:nvPicPr>
                      <p:cNvPr id="0" name=""/>
                      <p:cNvPicPr/>
                      <p:nvPr/>
                    </p:nvPicPr>
                    <p:blipFill>
                      <a:blip r:embed="rId5"/>
                      <a:stretch>
                        <a:fillRect/>
                      </a:stretch>
                    </p:blipFill>
                    <p:spPr>
                      <a:xfrm>
                        <a:off x="1676400" y="228600"/>
                        <a:ext cx="5410200" cy="6385484"/>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2051295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When is it necessary to do Work Searches under TRA </a:t>
            </a:r>
            <a:endParaRPr lang="en-US" dirty="0"/>
          </a:p>
        </p:txBody>
      </p:sp>
      <p:sp>
        <p:nvSpPr>
          <p:cNvPr id="3" name="Content Placeholder 2"/>
          <p:cNvSpPr>
            <a:spLocks noGrp="1"/>
          </p:cNvSpPr>
          <p:nvPr>
            <p:ph idx="1"/>
          </p:nvPr>
        </p:nvSpPr>
        <p:spPr>
          <a:xfrm>
            <a:off x="457200" y="2133600"/>
            <a:ext cx="8229600" cy="3984592"/>
          </a:xfrm>
        </p:spPr>
        <p:txBody>
          <a:bodyPr>
            <a:normAutofit fontScale="55000" lnSpcReduction="20000"/>
          </a:bodyPr>
          <a:lstStyle/>
          <a:p>
            <a:r>
              <a:rPr lang="en-US" dirty="0" smtClean="0"/>
              <a:t>If the claimant does not intend on participating in TAA Approved training but they have not yet reached their Waiver Deadline and their UI has exhausted, they can draw TRA Basic up until their waiver deadline but they are required to do work searches.  Again, they can certify through jobs4tn.gov and record their work searches there each week just as they do while drawing UI or send the Worker Not in Training Certification to the TRA Unit and we will certify for them.</a:t>
            </a:r>
          </a:p>
          <a:p>
            <a:r>
              <a:rPr lang="en-US" dirty="0" smtClean="0"/>
              <a:t>If a claimant is in the process of getting into Approved TAA Training and still has Basic TRA to Draw, the claimant must do work searches until they are within 30 days of Enrollment in TAA Approved training.  At the point of 30 days prior, they can stop doing their work searches at that time.</a:t>
            </a:r>
          </a:p>
          <a:p>
            <a:r>
              <a:rPr lang="en-US" dirty="0" smtClean="0"/>
              <a:t>If a claimant is offered suitable work prior to their 30 day Enrollment, if they refuse that employment while drawing monetary benefits, it must be reported to Unemployment and it could affect their monetary benefits.  However, if they take the employment, they may quit that </a:t>
            </a:r>
            <a:r>
              <a:rPr lang="en-US" dirty="0"/>
              <a:t>job once they are within their 30 day Enrollment </a:t>
            </a:r>
            <a:r>
              <a:rPr lang="en-US" dirty="0" smtClean="0"/>
              <a:t>window and reapply for UI or TRA.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NASHVILLE  TRA UNIT</a:t>
            </a:r>
            <a:endParaRPr lang="en-US" b="1" dirty="0"/>
          </a:p>
        </p:txBody>
      </p:sp>
      <p:sp>
        <p:nvSpPr>
          <p:cNvPr id="3" name="Content Placeholder 2"/>
          <p:cNvSpPr>
            <a:spLocks noGrp="1"/>
          </p:cNvSpPr>
          <p:nvPr>
            <p:ph idx="1"/>
          </p:nvPr>
        </p:nvSpPr>
        <p:spPr/>
        <p:txBody>
          <a:bodyPr>
            <a:normAutofit/>
          </a:bodyPr>
          <a:lstStyle/>
          <a:p>
            <a:pPr algn="ctr">
              <a:buNone/>
            </a:pPr>
            <a:r>
              <a:rPr lang="en-US" sz="3200" b="1" dirty="0" smtClean="0"/>
              <a:t>Tennessee Department of Labor and Workforce Development </a:t>
            </a:r>
          </a:p>
          <a:p>
            <a:pPr algn="ctr">
              <a:buNone/>
            </a:pPr>
            <a:r>
              <a:rPr lang="en-US" sz="3200" b="1" dirty="0" smtClean="0"/>
              <a:t>TRA Unit </a:t>
            </a:r>
          </a:p>
          <a:p>
            <a:pPr algn="ctr">
              <a:buNone/>
            </a:pPr>
            <a:r>
              <a:rPr lang="en-US" sz="3200" b="1" dirty="0" smtClean="0"/>
              <a:t>P.O. Box 280450 </a:t>
            </a:r>
          </a:p>
          <a:p>
            <a:pPr algn="ctr">
              <a:buNone/>
            </a:pPr>
            <a:r>
              <a:rPr lang="en-US" sz="3200" b="1" dirty="0" smtClean="0"/>
              <a:t>Nashville, TN 37228</a:t>
            </a:r>
          </a:p>
          <a:p>
            <a:pPr marL="64008" indent="0" algn="ctr">
              <a:buNone/>
            </a:pPr>
            <a:r>
              <a:rPr lang="en-US" sz="3200" b="1" dirty="0" smtClean="0"/>
              <a:t>1-877-813-0950</a:t>
            </a:r>
          </a:p>
          <a:p>
            <a:pPr algn="ctr">
              <a:buNone/>
            </a:pPr>
            <a:r>
              <a:rPr lang="en-US" b="1" dirty="0" smtClean="0"/>
              <a:t>tra.claims@tn.gov</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838200"/>
            <a:ext cx="7467600"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90990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5"/>
            <a:ext cx="8229600" cy="1789906"/>
          </a:xfrm>
        </p:spPr>
        <p:txBody>
          <a:bodyPr>
            <a:normAutofit fontScale="90000"/>
          </a:bodyPr>
          <a:lstStyle/>
          <a:p>
            <a:pPr algn="ctr"/>
            <a:r>
              <a:rPr lang="en-US" dirty="0" smtClean="0"/>
              <a:t/>
            </a:r>
            <a:br>
              <a:rPr lang="en-US" dirty="0" smtClean="0"/>
            </a:br>
            <a:r>
              <a:rPr lang="en-US" dirty="0" smtClean="0"/>
              <a:t>What </a:t>
            </a:r>
            <a:r>
              <a:rPr lang="en-US" dirty="0"/>
              <a:t>should the date be in the upper right corner of the Worker In Training Form?</a:t>
            </a:r>
            <a:br>
              <a:rPr lang="en-US" dirty="0"/>
            </a:br>
            <a:endParaRPr lang="en-US" dirty="0"/>
          </a:p>
        </p:txBody>
      </p:sp>
      <p:sp>
        <p:nvSpPr>
          <p:cNvPr id="3" name="Content Placeholder 2"/>
          <p:cNvSpPr>
            <a:spLocks noGrp="1"/>
          </p:cNvSpPr>
          <p:nvPr>
            <p:ph idx="1"/>
          </p:nvPr>
        </p:nvSpPr>
        <p:spPr>
          <a:xfrm>
            <a:off x="495300" y="1828800"/>
            <a:ext cx="8229600" cy="4648200"/>
          </a:xfrm>
        </p:spPr>
        <p:txBody>
          <a:bodyPr>
            <a:normAutofit lnSpcReduction="10000"/>
          </a:bodyPr>
          <a:lstStyle/>
          <a:p>
            <a:pPr marL="64008" indent="0">
              <a:buNone/>
            </a:pPr>
            <a:endParaRPr lang="en-US" dirty="0" smtClean="0"/>
          </a:p>
          <a:p>
            <a:pPr marL="578358" indent="-514350">
              <a:buAutoNum type="alphaUcParenR"/>
            </a:pPr>
            <a:r>
              <a:rPr lang="en-US" dirty="0" smtClean="0"/>
              <a:t>Last day claimant attended classes that week</a:t>
            </a:r>
          </a:p>
          <a:p>
            <a:pPr marL="578358" indent="-514350">
              <a:buAutoNum type="alphaUcParenR"/>
            </a:pPr>
            <a:r>
              <a:rPr lang="en-US" dirty="0" smtClean="0"/>
              <a:t>Date Claimant turned the form into the AJC</a:t>
            </a:r>
          </a:p>
          <a:p>
            <a:pPr marL="578358" indent="-514350">
              <a:buAutoNum type="alphaUcParenR"/>
            </a:pPr>
            <a:r>
              <a:rPr lang="en-US" dirty="0" smtClean="0"/>
              <a:t>Same date the SOA signed the form</a:t>
            </a:r>
          </a:p>
          <a:p>
            <a:pPr marL="578358" indent="-514350">
              <a:buAutoNum type="alphaUcParenR"/>
            </a:pPr>
            <a:r>
              <a:rPr lang="en-US" dirty="0" smtClean="0"/>
              <a:t>Saturday Date</a:t>
            </a:r>
          </a:p>
          <a:p>
            <a:pPr marL="578358" indent="-514350">
              <a:buAutoNum type="alphaUcParenR"/>
            </a:pPr>
            <a:r>
              <a:rPr lang="en-US" dirty="0" smtClean="0"/>
              <a:t>None of the Above</a:t>
            </a:r>
          </a:p>
          <a:p>
            <a:pPr marL="578358" indent="-514350">
              <a:buAutoNum type="alphaUcParenR"/>
            </a:pPr>
            <a:r>
              <a:rPr lang="en-US" dirty="0" smtClean="0"/>
              <a:t>All of the Above</a:t>
            </a:r>
            <a:endParaRPr lang="en-US" dirty="0"/>
          </a:p>
        </p:txBody>
      </p:sp>
    </p:spTree>
    <p:extLst>
      <p:ext uri="{BB962C8B-B14F-4D97-AF65-F5344CB8AC3E}">
        <p14:creationId xmlns:p14="http://schemas.microsoft.com/office/powerpoint/2010/main" val="143253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5"/>
            <a:ext cx="8229600" cy="1789906"/>
          </a:xfrm>
        </p:spPr>
        <p:txBody>
          <a:bodyPr>
            <a:normAutofit fontScale="90000"/>
          </a:bodyPr>
          <a:lstStyle/>
          <a:p>
            <a:pPr algn="ctr"/>
            <a:r>
              <a:rPr lang="en-US" dirty="0" smtClean="0"/>
              <a:t/>
            </a:r>
            <a:br>
              <a:rPr lang="en-US" dirty="0" smtClean="0"/>
            </a:br>
            <a:r>
              <a:rPr lang="en-US" dirty="0" smtClean="0"/>
              <a:t>Whose </a:t>
            </a:r>
            <a:r>
              <a:rPr lang="en-US" dirty="0"/>
              <a:t>signature should be on the Worker in Training form from the training facility?</a:t>
            </a:r>
            <a:br>
              <a:rPr lang="en-US" dirty="0"/>
            </a:br>
            <a:endParaRPr lang="en-US" dirty="0"/>
          </a:p>
        </p:txBody>
      </p:sp>
      <p:sp>
        <p:nvSpPr>
          <p:cNvPr id="3" name="Content Placeholder 2"/>
          <p:cNvSpPr>
            <a:spLocks noGrp="1"/>
          </p:cNvSpPr>
          <p:nvPr>
            <p:ph idx="1"/>
          </p:nvPr>
        </p:nvSpPr>
        <p:spPr>
          <a:xfrm>
            <a:off x="495300" y="2133600"/>
            <a:ext cx="8229600" cy="4343400"/>
          </a:xfrm>
        </p:spPr>
        <p:txBody>
          <a:bodyPr>
            <a:normAutofit/>
          </a:bodyPr>
          <a:lstStyle/>
          <a:p>
            <a:pPr marL="64008" indent="0">
              <a:buNone/>
            </a:pPr>
            <a:endParaRPr lang="en-US" dirty="0" smtClean="0"/>
          </a:p>
          <a:p>
            <a:pPr marL="578358" indent="-514350">
              <a:buAutoNum type="alphaUcParenR"/>
            </a:pPr>
            <a:r>
              <a:rPr lang="en-US" dirty="0" smtClean="0"/>
              <a:t>President of the Training Facility</a:t>
            </a:r>
          </a:p>
          <a:p>
            <a:pPr marL="578358" indent="-514350">
              <a:buAutoNum type="alphaUcParenR"/>
            </a:pPr>
            <a:r>
              <a:rPr lang="en-US" dirty="0" smtClean="0"/>
              <a:t>Any of the Participant’s instructors</a:t>
            </a:r>
          </a:p>
          <a:p>
            <a:pPr marL="578358" indent="-514350">
              <a:buAutoNum type="alphaUcParenR"/>
            </a:pPr>
            <a:r>
              <a:rPr lang="en-US" dirty="0" smtClean="0"/>
              <a:t>The Participant’s Advisor</a:t>
            </a:r>
          </a:p>
          <a:p>
            <a:pPr marL="578358" indent="-514350">
              <a:buAutoNum type="alphaUcParenR"/>
            </a:pPr>
            <a:r>
              <a:rPr lang="en-US" dirty="0" smtClean="0"/>
              <a:t>The SOA(s) on file with the TAA Training Packet</a:t>
            </a:r>
          </a:p>
          <a:p>
            <a:pPr marL="578358" indent="-514350">
              <a:buAutoNum type="alphaUcParenR"/>
            </a:pPr>
            <a:r>
              <a:rPr lang="en-US" dirty="0" smtClean="0"/>
              <a:t>The Participant’s Best Friend</a:t>
            </a:r>
            <a:endParaRPr lang="en-US" dirty="0"/>
          </a:p>
        </p:txBody>
      </p:sp>
    </p:spTree>
    <p:extLst>
      <p:ext uri="{BB962C8B-B14F-4D97-AF65-F5344CB8AC3E}">
        <p14:creationId xmlns:p14="http://schemas.microsoft.com/office/powerpoint/2010/main" val="2739588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5"/>
            <a:ext cx="8229600" cy="1789906"/>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Whose </a:t>
            </a:r>
            <a:r>
              <a:rPr lang="en-US" dirty="0"/>
              <a:t>responsibility is it to see that the Worker In Training Form is turned in weekly to the AJC Representative</a:t>
            </a:r>
            <a:r>
              <a:rPr lang="en-US" dirty="0" smtClean="0"/>
              <a:t>?</a:t>
            </a:r>
            <a:br>
              <a:rPr lang="en-US" dirty="0" smtClean="0"/>
            </a:br>
            <a:r>
              <a:rPr lang="en-US" dirty="0"/>
              <a:t/>
            </a:r>
            <a:br>
              <a:rPr lang="en-US" dirty="0"/>
            </a:br>
            <a:endParaRPr lang="en-US" dirty="0"/>
          </a:p>
        </p:txBody>
      </p:sp>
      <p:sp>
        <p:nvSpPr>
          <p:cNvPr id="3" name="Content Placeholder 2"/>
          <p:cNvSpPr>
            <a:spLocks noGrp="1"/>
          </p:cNvSpPr>
          <p:nvPr>
            <p:ph idx="1"/>
          </p:nvPr>
        </p:nvSpPr>
        <p:spPr>
          <a:xfrm>
            <a:off x="495300" y="1828800"/>
            <a:ext cx="8229600" cy="4648200"/>
          </a:xfrm>
        </p:spPr>
        <p:txBody>
          <a:bodyPr>
            <a:normAutofit/>
          </a:bodyPr>
          <a:lstStyle/>
          <a:p>
            <a:pPr marL="64008" indent="0">
              <a:buNone/>
            </a:pPr>
            <a:endParaRPr lang="en-US" dirty="0" smtClean="0"/>
          </a:p>
          <a:p>
            <a:pPr marL="64008" indent="0">
              <a:buNone/>
            </a:pPr>
            <a:endParaRPr lang="en-US" dirty="0" smtClean="0"/>
          </a:p>
          <a:p>
            <a:pPr marL="578358" indent="-514350">
              <a:buAutoNum type="alphaUcParenR"/>
            </a:pPr>
            <a:r>
              <a:rPr lang="en-US" dirty="0" smtClean="0"/>
              <a:t>AJC Representative</a:t>
            </a:r>
          </a:p>
          <a:p>
            <a:pPr marL="578358" indent="-514350">
              <a:buAutoNum type="alphaUcParenR"/>
            </a:pPr>
            <a:r>
              <a:rPr lang="en-US" dirty="0" smtClean="0"/>
              <a:t>TRA Unit</a:t>
            </a:r>
          </a:p>
          <a:p>
            <a:pPr marL="578358" indent="-514350">
              <a:buAutoNum type="alphaUcParenR"/>
            </a:pPr>
            <a:r>
              <a:rPr lang="en-US" dirty="0" smtClean="0"/>
              <a:t>Training Facility</a:t>
            </a:r>
          </a:p>
          <a:p>
            <a:pPr marL="578358" indent="-514350">
              <a:buAutoNum type="alphaUcParenR"/>
            </a:pPr>
            <a:r>
              <a:rPr lang="en-US" dirty="0" smtClean="0"/>
              <a:t>Claimant</a:t>
            </a:r>
          </a:p>
          <a:p>
            <a:pPr marL="578358" indent="-514350">
              <a:buAutoNum type="alphaUcParenR"/>
            </a:pPr>
            <a:r>
              <a:rPr lang="en-US" dirty="0" smtClean="0"/>
              <a:t>Just whomever can get it to us</a:t>
            </a:r>
            <a:endParaRPr lang="en-US" dirty="0"/>
          </a:p>
        </p:txBody>
      </p:sp>
    </p:spTree>
    <p:extLst>
      <p:ext uri="{BB962C8B-B14F-4D97-AF65-F5344CB8AC3E}">
        <p14:creationId xmlns:p14="http://schemas.microsoft.com/office/powerpoint/2010/main" val="16078213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5"/>
            <a:ext cx="8229600" cy="1789906"/>
          </a:xfrm>
        </p:spPr>
        <p:txBody>
          <a:bodyPr>
            <a:normAutofit fontScale="90000"/>
          </a:bodyPr>
          <a:lstStyle/>
          <a:p>
            <a:pPr algn="ctr"/>
            <a:r>
              <a:rPr lang="en-US" dirty="0" smtClean="0"/>
              <a:t/>
            </a:r>
            <a:br>
              <a:rPr lang="en-US" dirty="0" smtClean="0"/>
            </a:br>
            <a:r>
              <a:rPr lang="en-US" dirty="0"/>
              <a:t/>
            </a:r>
            <a:br>
              <a:rPr lang="en-US" dirty="0"/>
            </a:br>
            <a:r>
              <a:rPr lang="en-US" dirty="0" smtClean="0"/>
              <a:t>Is </a:t>
            </a:r>
            <a:r>
              <a:rPr lang="en-US" dirty="0"/>
              <a:t>it a requirement to turn in the Worker in Training form even if the participant is not drawing Monetary Benefits?</a:t>
            </a:r>
            <a:br>
              <a:rPr lang="en-US" dirty="0"/>
            </a:br>
            <a:endParaRPr lang="en-US" dirty="0"/>
          </a:p>
        </p:txBody>
      </p:sp>
      <p:sp>
        <p:nvSpPr>
          <p:cNvPr id="3" name="Content Placeholder 2"/>
          <p:cNvSpPr>
            <a:spLocks noGrp="1"/>
          </p:cNvSpPr>
          <p:nvPr>
            <p:ph idx="1"/>
          </p:nvPr>
        </p:nvSpPr>
        <p:spPr>
          <a:xfrm>
            <a:off x="495300" y="1828800"/>
            <a:ext cx="8229600" cy="4648200"/>
          </a:xfrm>
        </p:spPr>
        <p:txBody>
          <a:bodyPr>
            <a:normAutofit fontScale="92500" lnSpcReduction="10000"/>
          </a:bodyPr>
          <a:lstStyle/>
          <a:p>
            <a:pPr marL="64008" indent="0">
              <a:buNone/>
            </a:pPr>
            <a:endParaRPr lang="en-US" dirty="0" smtClean="0"/>
          </a:p>
          <a:p>
            <a:pPr marL="64008" indent="0">
              <a:buNone/>
            </a:pPr>
            <a:endParaRPr lang="en-US" dirty="0"/>
          </a:p>
          <a:p>
            <a:pPr marL="64008" indent="0">
              <a:buNone/>
            </a:pPr>
            <a:endParaRPr lang="en-US" dirty="0" smtClean="0"/>
          </a:p>
          <a:p>
            <a:pPr marL="578358" indent="-514350">
              <a:buAutoNum type="alphaUcParenR"/>
            </a:pPr>
            <a:r>
              <a:rPr lang="en-US" dirty="0" smtClean="0"/>
              <a:t>No – Because it is only needed for Monetary Payments</a:t>
            </a:r>
          </a:p>
          <a:p>
            <a:pPr marL="578358" indent="-514350">
              <a:buAutoNum type="alphaUcParenR"/>
            </a:pPr>
            <a:r>
              <a:rPr lang="en-US" dirty="0" smtClean="0"/>
              <a:t>Yes – Because we still need it to track their attendance</a:t>
            </a:r>
          </a:p>
          <a:p>
            <a:pPr marL="578358" indent="-514350">
              <a:buAutoNum type="alphaUcParenR"/>
            </a:pPr>
            <a:r>
              <a:rPr lang="en-US" dirty="0" smtClean="0"/>
              <a:t>It depends</a:t>
            </a:r>
          </a:p>
          <a:p>
            <a:pPr marL="578358" indent="-514350">
              <a:buAutoNum type="alphaUcParenR"/>
            </a:pPr>
            <a:r>
              <a:rPr lang="en-US" dirty="0" smtClean="0"/>
              <a:t>We leave it up to the claimant to decide what they want to do</a:t>
            </a:r>
          </a:p>
        </p:txBody>
      </p:sp>
    </p:spTree>
    <p:extLst>
      <p:ext uri="{BB962C8B-B14F-4D97-AF65-F5344CB8AC3E}">
        <p14:creationId xmlns:p14="http://schemas.microsoft.com/office/powerpoint/2010/main" val="4595020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5"/>
            <a:ext cx="8229600" cy="1789906"/>
          </a:xfrm>
        </p:spPr>
        <p:txBody>
          <a:bodyPr>
            <a:normAutofit fontScale="90000"/>
          </a:bodyPr>
          <a:lstStyle/>
          <a:p>
            <a:pPr algn="ctr"/>
            <a:r>
              <a:rPr lang="en-US" dirty="0" smtClean="0"/>
              <a:t/>
            </a:r>
            <a:br>
              <a:rPr lang="en-US" dirty="0" smtClean="0"/>
            </a:br>
            <a:r>
              <a:rPr lang="en-US" dirty="0"/>
              <a:t/>
            </a:r>
            <a:br>
              <a:rPr lang="en-US" dirty="0"/>
            </a:br>
            <a:r>
              <a:rPr lang="en-US" dirty="0" smtClean="0"/>
              <a:t>Is it a requirement to be attending TAA Approved Training Full Time to get TRA Monetary Benefits? </a:t>
            </a:r>
            <a:endParaRPr lang="en-US" dirty="0"/>
          </a:p>
        </p:txBody>
      </p:sp>
      <p:pic>
        <p:nvPicPr>
          <p:cNvPr id="409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276599"/>
            <a:ext cx="6324600" cy="3009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744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RTAA (Reemployment Trade Adjustment Assistance)</a:t>
            </a:r>
            <a:br>
              <a:rPr lang="en-US" dirty="0" smtClean="0"/>
            </a:b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886201" y="2819400"/>
            <a:ext cx="4791075" cy="37719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rgbClr val="92D050"/>
                </a:solidFill>
              </a:rPr>
              <a:t>RTAA ELIGIBILITY</a:t>
            </a:r>
            <a:endParaRPr lang="en-US" sz="6000" b="1" dirty="0">
              <a:solidFill>
                <a:srgbClr val="92D050"/>
              </a:solidFill>
            </a:endParaRPr>
          </a:p>
        </p:txBody>
      </p:sp>
      <p:sp>
        <p:nvSpPr>
          <p:cNvPr id="3" name="Content Placeholder 2"/>
          <p:cNvSpPr>
            <a:spLocks noGrp="1"/>
          </p:cNvSpPr>
          <p:nvPr>
            <p:ph idx="1"/>
          </p:nvPr>
        </p:nvSpPr>
        <p:spPr>
          <a:xfrm>
            <a:off x="457200" y="1447800"/>
            <a:ext cx="8229600" cy="5029200"/>
          </a:xfrm>
        </p:spPr>
        <p:txBody>
          <a:bodyPr>
            <a:noAutofit/>
          </a:bodyPr>
          <a:lstStyle/>
          <a:p>
            <a:endParaRPr lang="en-US" sz="600" dirty="0" smtClean="0"/>
          </a:p>
          <a:p>
            <a:pPr lvl="0"/>
            <a:r>
              <a:rPr lang="en-US" sz="1400" dirty="0"/>
              <a:t>The claimant must be 50 years of age to begin drawing RTAA.  They may start working prior to age 50 BUT the RTAA would start AFTER reaching 50</a:t>
            </a:r>
          </a:p>
          <a:p>
            <a:r>
              <a:rPr lang="en-US" sz="1400" dirty="0" smtClean="0"/>
              <a:t>Claimant may apply for RTAA at anytime after they are 50 and are reemployed, however, the period of time for which they can draw RTAA could vary.</a:t>
            </a:r>
          </a:p>
          <a:p>
            <a:pPr lvl="2"/>
            <a:r>
              <a:rPr lang="en-US" sz="1200" dirty="0" smtClean="0"/>
              <a:t>The eligibility period for workers who HAVE NOT received TRA monetary benefits is a two-year period beginning the earlier of the date on which the worker exhausts all rights to unemployment based on the separation of the worker from the trade affected company or the date on which the worker obtains reemployment.</a:t>
            </a:r>
          </a:p>
          <a:p>
            <a:pPr lvl="2"/>
            <a:r>
              <a:rPr lang="en-US" sz="1200" dirty="0" smtClean="0"/>
              <a:t>The eligibility period for a worker who has drawn TRA monetary benefits is the two year period (104 weeks) beginning with the date of reemployment, reduced by the number of weeks the worker received TRA.  (For example: if a worker received 52 weeks of TRA, the eligibility period for RTAA would be reduced to 52 weeks beginning on the date of reemployment). </a:t>
            </a:r>
          </a:p>
          <a:p>
            <a:r>
              <a:rPr lang="en-US" sz="1400" dirty="0" smtClean="0"/>
              <a:t>Earning an annualized salary of $50,000 or less at New Job not counting overtime or bonuses</a:t>
            </a:r>
          </a:p>
          <a:p>
            <a:r>
              <a:rPr lang="en-US" sz="1400" dirty="0" smtClean="0"/>
              <a:t>Maximum Benefit Amount is $10,000</a:t>
            </a:r>
          </a:p>
          <a:p>
            <a:r>
              <a:rPr lang="en-US" sz="1400" dirty="0" smtClean="0"/>
              <a:t>Must be working Full Time (</a:t>
            </a:r>
            <a:r>
              <a:rPr lang="en-US" sz="1400" b="1" dirty="0" smtClean="0"/>
              <a:t>30+ hours/week</a:t>
            </a:r>
            <a:r>
              <a:rPr lang="en-US" sz="1400" dirty="0" smtClean="0"/>
              <a:t>) – Can work 2 PT jobs that equal 30+ hours per week</a:t>
            </a:r>
          </a:p>
          <a:p>
            <a:r>
              <a:rPr lang="en-US" sz="1400" dirty="0" smtClean="0"/>
              <a:t>May combine training and TRA benefits.</a:t>
            </a:r>
          </a:p>
          <a:p>
            <a:pPr lvl="1"/>
            <a:r>
              <a:rPr lang="en-US" sz="1200" dirty="0" smtClean="0"/>
              <a:t>Claimant can work PT (at least 20 hours per week) and be in TAA Approved training FT and get the RTAA Weekly Subsidy.</a:t>
            </a:r>
          </a:p>
          <a:p>
            <a:pPr lvl="1"/>
            <a:r>
              <a:rPr lang="en-US" sz="1200" dirty="0" smtClean="0"/>
              <a:t>Claimant can draw TRA up until the point they apply for RTAA.  As mentioned above, RTAA Eligibility Period will be deducted by weeks received on TRA.</a:t>
            </a:r>
            <a:endParaRPr lang="en-US" sz="1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RTAA</a:t>
            </a:r>
            <a:endParaRPr lang="en-US" b="1"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r>
              <a:rPr lang="en-US" dirty="0" smtClean="0"/>
              <a:t>Claimant may receive </a:t>
            </a:r>
            <a:r>
              <a:rPr lang="en-US" b="1" u="sng" dirty="0" smtClean="0"/>
              <a:t>UP TO</a:t>
            </a:r>
            <a:r>
              <a:rPr lang="en-US" dirty="0" smtClean="0"/>
              <a:t> half the difference between the worker’s former wage and the new wage. </a:t>
            </a:r>
          </a:p>
          <a:p>
            <a:pPr>
              <a:buNone/>
            </a:pPr>
            <a:endParaRPr lang="en-US" dirty="0" smtClean="0"/>
          </a:p>
          <a:p>
            <a:r>
              <a:rPr lang="en-US" dirty="0" smtClean="0"/>
              <a:t>Cannot return to work to the employment from which the worker was separated.</a:t>
            </a:r>
          </a:p>
          <a:p>
            <a:pPr>
              <a:buNone/>
            </a:pPr>
            <a:endParaRPr lang="en-US" dirty="0" smtClean="0"/>
          </a:p>
          <a:p>
            <a:r>
              <a:rPr lang="en-US" dirty="0" smtClean="0"/>
              <a:t>Claimant is eligible for HCTC and relocation allowances </a:t>
            </a:r>
          </a:p>
          <a:p>
            <a:pPr marL="64008" indent="0">
              <a:buNone/>
            </a:pPr>
            <a:endParaRPr lang="en-US" dirty="0" smtClean="0"/>
          </a:p>
          <a:p>
            <a:r>
              <a:rPr lang="en-US" dirty="0" smtClean="0"/>
              <a:t>If eligible, claimant can draw regular unemployment during periods of unemployment but </a:t>
            </a:r>
            <a:r>
              <a:rPr lang="en-US" dirty="0"/>
              <a:t>they </a:t>
            </a:r>
            <a:r>
              <a:rPr lang="en-US" b="1" u="sng" dirty="0"/>
              <a:t>MUST</a:t>
            </a:r>
            <a:r>
              <a:rPr lang="en-US" dirty="0"/>
              <a:t> contact their TAA Rep in the American Job Center to go back to </a:t>
            </a:r>
            <a:r>
              <a:rPr lang="en-US" dirty="0" smtClean="0"/>
              <a:t>UI.</a:t>
            </a:r>
            <a:endParaRPr lang="en-US" dirty="0"/>
          </a:p>
          <a:p>
            <a:r>
              <a:rPr lang="en-US" dirty="0" smtClean="0"/>
              <a:t>Likewise, if they are drawing Regular Unemployment and become reemployed or return to the same employment, they </a:t>
            </a:r>
            <a:r>
              <a:rPr lang="en-US" b="1" u="sng" dirty="0" smtClean="0"/>
              <a:t>MUST</a:t>
            </a:r>
            <a:r>
              <a:rPr lang="en-US" dirty="0" smtClean="0"/>
              <a:t> contact their TAA Rep in the American Job Center to go back to RTAA.</a:t>
            </a:r>
          </a:p>
          <a:p>
            <a:pPr>
              <a:buNone/>
            </a:pPr>
            <a:endParaRPr lang="en-US" dirty="0" smtClean="0"/>
          </a:p>
          <a:p>
            <a:pPr>
              <a:buNone/>
            </a:pPr>
            <a:endParaRPr lang="en-US" dirty="0"/>
          </a:p>
        </p:txBody>
      </p:sp>
    </p:spTree>
    <p:extLst>
      <p:ext uri="{BB962C8B-B14F-4D97-AF65-F5344CB8AC3E}">
        <p14:creationId xmlns:p14="http://schemas.microsoft.com/office/powerpoint/2010/main" val="548928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RTAA PACKET REQUIREMENTS</a:t>
            </a:r>
            <a:endParaRPr lang="en-US" dirty="0"/>
          </a:p>
        </p:txBody>
      </p:sp>
      <p:sp>
        <p:nvSpPr>
          <p:cNvPr id="3" name="Text Placeholder 2"/>
          <p:cNvSpPr>
            <a:spLocks noGrp="1"/>
          </p:cNvSpPr>
          <p:nvPr>
            <p:ph type="body" idx="1"/>
          </p:nvPr>
        </p:nvSpPr>
        <p:spPr>
          <a:xfrm>
            <a:off x="381000" y="1633536"/>
            <a:ext cx="8610600" cy="4919664"/>
          </a:xfrm>
        </p:spPr>
        <p:txBody>
          <a:bodyPr>
            <a:normAutofit fontScale="55000" lnSpcReduction="20000"/>
          </a:bodyPr>
          <a:lstStyle/>
          <a:p>
            <a:pPr lvl="0"/>
            <a:r>
              <a:rPr lang="en-US" sz="3100" dirty="0" smtClean="0"/>
              <a:t>1)  LB01053-RTAA </a:t>
            </a:r>
            <a:r>
              <a:rPr lang="en-US" sz="3100" dirty="0"/>
              <a:t>REQUEST FOR ELIGIBILITY-THE APPLICATION FOR RTAA.</a:t>
            </a:r>
          </a:p>
          <a:p>
            <a:pPr marL="1280160" lvl="1" indent="-457200">
              <a:buFont typeface="Arial" panose="020B0604020202020204" pitchFamily="34" charset="0"/>
              <a:buChar char="•"/>
            </a:pPr>
            <a:r>
              <a:rPr lang="en-US" sz="2900" dirty="0"/>
              <a:t>THE DATE OF THE LAST FULL WEEK WITH THE AFFECTED EMPLOYER WILL BE THE SATURDAY OF THE LAST WEEK THE CLAIMANT WORKED 30 HOURS OR </a:t>
            </a:r>
            <a:r>
              <a:rPr lang="en-US" sz="2900" dirty="0" smtClean="0"/>
              <a:t>MORE.</a:t>
            </a:r>
          </a:p>
          <a:p>
            <a:pPr marL="1280160" lvl="1" indent="-457200">
              <a:buFont typeface="Arial" panose="020B0604020202020204" pitchFamily="34" charset="0"/>
              <a:buChar char="•"/>
            </a:pPr>
            <a:r>
              <a:rPr lang="en-US" sz="2900" dirty="0" smtClean="0"/>
              <a:t>THE </a:t>
            </a:r>
            <a:r>
              <a:rPr lang="en-US" sz="2900" dirty="0"/>
              <a:t>TOTAL SEPARATION DATE IS THE LAST DAY THEY ACTUALLY </a:t>
            </a:r>
            <a:r>
              <a:rPr lang="en-US" sz="2900" dirty="0" smtClean="0"/>
              <a:t>WORKED.</a:t>
            </a:r>
          </a:p>
          <a:p>
            <a:pPr marL="1280160" lvl="1" indent="-457200">
              <a:buFont typeface="Arial" panose="020B0604020202020204" pitchFamily="34" charset="0"/>
              <a:buChar char="•"/>
            </a:pPr>
            <a:r>
              <a:rPr lang="en-US" sz="2900" dirty="0" smtClean="0"/>
              <a:t>REEMPLOYMENT </a:t>
            </a:r>
            <a:r>
              <a:rPr lang="en-US" sz="2900" dirty="0"/>
              <a:t>EMPLOYER-DATE OF FIRST FULL WEEK IS THE SATURDAY OF THE WEEK THEY FIRST WORKED 30 HOURS OR MORE. THE RATE OF PAY SHOULD INDICATE ANY SHIFT PAY THEY RECEIVE. </a:t>
            </a:r>
            <a:endParaRPr lang="en-US" sz="2900" dirty="0" smtClean="0"/>
          </a:p>
          <a:p>
            <a:pPr marL="1280160" lvl="1" indent="-457200">
              <a:buFont typeface="Arial" panose="020B0604020202020204" pitchFamily="34" charset="0"/>
              <a:buChar char="•"/>
            </a:pPr>
            <a:r>
              <a:rPr lang="en-US" sz="2900" dirty="0" smtClean="0"/>
              <a:t>PLEASE </a:t>
            </a:r>
            <a:r>
              <a:rPr lang="en-US" sz="2900" dirty="0"/>
              <a:t>VERIFY YOU AND THE CLAIMANT HAVE SIGNED AND DATED THE FORM.</a:t>
            </a:r>
          </a:p>
          <a:p>
            <a:r>
              <a:rPr lang="en-US" sz="3100" dirty="0"/>
              <a:t> </a:t>
            </a:r>
          </a:p>
          <a:p>
            <a:pPr lvl="0"/>
            <a:r>
              <a:rPr lang="en-US" sz="3100" dirty="0" smtClean="0"/>
              <a:t>2)  PROOF </a:t>
            </a:r>
            <a:r>
              <a:rPr lang="en-US" sz="3100" dirty="0"/>
              <a:t>OF AGE 50 OR OLDER-BIRTH CERTIFICATE AND DRIVER’S LICENSE. </a:t>
            </a:r>
          </a:p>
          <a:p>
            <a:r>
              <a:rPr lang="en-US" sz="3100" dirty="0"/>
              <a:t> </a:t>
            </a:r>
          </a:p>
          <a:p>
            <a:pPr lvl="0"/>
            <a:r>
              <a:rPr lang="en-US" sz="3100" dirty="0" smtClean="0"/>
              <a:t>3)  LB-1049-AFFIDAVIT </a:t>
            </a:r>
            <a:r>
              <a:rPr lang="en-US" sz="3100" dirty="0"/>
              <a:t>FOR RTAA REGARDING TRADE AFFECTED </a:t>
            </a:r>
            <a:r>
              <a:rPr lang="en-US" sz="3100" dirty="0" smtClean="0"/>
              <a:t>SEPARATING</a:t>
            </a:r>
          </a:p>
          <a:p>
            <a:pPr marL="1280160" lvl="1" indent="-457200">
              <a:buFont typeface="Arial" panose="020B0604020202020204" pitchFamily="34" charset="0"/>
              <a:buChar char="•"/>
            </a:pPr>
            <a:r>
              <a:rPr lang="en-US" sz="2900" dirty="0" smtClean="0"/>
              <a:t>EMPLOYER </a:t>
            </a:r>
            <a:r>
              <a:rPr lang="en-US" sz="2900" dirty="0"/>
              <a:t>OR THE  CHECK STUB FOR THE LAST FULL WEEK THE CLAIMANT ACTUALLY WORKED 30 HOURS OR MORE. PLEASE CHECK IF THEY ARE USING THE END OF SEVERANCE FOR THEIR LAST DAY OF WORK.</a:t>
            </a:r>
          </a:p>
          <a:p>
            <a:pPr marL="1280160" lvl="1" indent="-457200">
              <a:buFont typeface="Arial" panose="020B0604020202020204" pitchFamily="34" charset="0"/>
              <a:buChar char="•"/>
            </a:pPr>
            <a:r>
              <a:rPr lang="en-US" sz="2900" b="1" u="sng" dirty="0" smtClean="0"/>
              <a:t>PLEASE </a:t>
            </a:r>
            <a:r>
              <a:rPr lang="en-US" sz="2900" b="1" u="sng" dirty="0"/>
              <a:t>SEND ONE OF THESE BUT NOT BOTH</a:t>
            </a:r>
            <a:r>
              <a:rPr lang="en-US" sz="2900" dirty="0"/>
              <a:t>.</a:t>
            </a:r>
          </a:p>
          <a:p>
            <a:pPr marL="1280160" lvl="1" indent="-457200">
              <a:buFont typeface="Arial" panose="020B0604020202020204" pitchFamily="34" charset="0"/>
              <a:buChar char="•"/>
            </a:pPr>
            <a:r>
              <a:rPr lang="en-US" sz="2900" dirty="0"/>
              <a:t>PLEASE VERIFY THE INFORMATION ON THE AFFIDAVIT OR CHECK STUB IS THE SAME AS ON THE LB-1053.</a:t>
            </a:r>
          </a:p>
          <a:p>
            <a:endParaRPr lang="en-US" dirty="0"/>
          </a:p>
        </p:txBody>
      </p:sp>
    </p:spTree>
    <p:extLst>
      <p:ext uri="{BB962C8B-B14F-4D97-AF65-F5344CB8AC3E}">
        <p14:creationId xmlns:p14="http://schemas.microsoft.com/office/powerpoint/2010/main" val="441824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t>
            </a:r>
            <a:r>
              <a:rPr lang="en-US" b="1" u="sng" dirty="0" smtClean="0"/>
              <a:t>TEAM WORK </a:t>
            </a:r>
            <a:r>
              <a:rPr lang="en-US" dirty="0" smtClean="0"/>
              <a:t>MAKES THE DREAM WORK”</a:t>
            </a:r>
            <a:endParaRPr lang="en-US" dirty="0"/>
          </a:p>
        </p:txBody>
      </p:sp>
      <p:sp>
        <p:nvSpPr>
          <p:cNvPr id="3" name="TextBox 2"/>
          <p:cNvSpPr txBox="1"/>
          <p:nvPr/>
        </p:nvSpPr>
        <p:spPr>
          <a:xfrm>
            <a:off x="1049867" y="2590801"/>
            <a:ext cx="7315200" cy="4308872"/>
          </a:xfrm>
          <a:prstGeom prst="rect">
            <a:avLst/>
          </a:prstGeom>
          <a:noFill/>
        </p:spPr>
        <p:txBody>
          <a:bodyPr wrap="square" rtlCol="0">
            <a:spAutoFit/>
          </a:bodyPr>
          <a:lstStyle/>
          <a:p>
            <a:endParaRPr lang="en-US" sz="3200" b="1" u="sng" dirty="0" smtClean="0"/>
          </a:p>
          <a:p>
            <a:endParaRPr lang="en-US" sz="2800" b="1" u="sng" dirty="0" smtClean="0"/>
          </a:p>
          <a:p>
            <a:r>
              <a:rPr lang="en-US" sz="2800" b="1" u="sng" dirty="0" smtClean="0"/>
              <a:t>If you do not take anything else away today, this is the most important thing to remember </a:t>
            </a:r>
            <a:r>
              <a:rPr lang="en-US" sz="2800" dirty="0" smtClean="0"/>
              <a:t>- It </a:t>
            </a:r>
            <a:r>
              <a:rPr lang="en-US" sz="2800" dirty="0"/>
              <a:t>is </a:t>
            </a:r>
            <a:r>
              <a:rPr lang="en-US" sz="2800" dirty="0" smtClean="0"/>
              <a:t>imperative to </a:t>
            </a:r>
            <a:r>
              <a:rPr lang="en-US" sz="2800" dirty="0"/>
              <a:t>contact </a:t>
            </a:r>
            <a:r>
              <a:rPr lang="en-US" sz="2800" dirty="0" smtClean="0"/>
              <a:t>the TRA </a:t>
            </a:r>
            <a:r>
              <a:rPr lang="en-US" sz="2800" dirty="0"/>
              <a:t>Unit as soon as you have </a:t>
            </a:r>
            <a:r>
              <a:rPr lang="en-US" sz="2800" dirty="0" smtClean="0"/>
              <a:t>identified a </a:t>
            </a:r>
            <a:r>
              <a:rPr lang="en-US" sz="2800" dirty="0"/>
              <a:t>participant as Trade Affected</a:t>
            </a:r>
            <a:r>
              <a:rPr lang="en-US" sz="2800" dirty="0" smtClean="0"/>
              <a:t>.  If you do that, we can always backtrack and pick up anything missed.</a:t>
            </a:r>
            <a:endParaRPr lang="en-US" sz="2800" dirty="0"/>
          </a:p>
          <a:p>
            <a:endParaRPr lang="en-US" dirty="0"/>
          </a:p>
        </p:txBody>
      </p:sp>
      <p:pic>
        <p:nvPicPr>
          <p:cNvPr id="2050" name="Picture 2" descr="Image result for Team wo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1543050"/>
            <a:ext cx="50292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25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RTAA PACKET REQURIEMENTS CONTINUED…..</a:t>
            </a:r>
            <a:endParaRPr lang="en-US" dirty="0"/>
          </a:p>
        </p:txBody>
      </p:sp>
      <p:sp>
        <p:nvSpPr>
          <p:cNvPr id="3" name="Text Placeholder 2"/>
          <p:cNvSpPr>
            <a:spLocks noGrp="1"/>
          </p:cNvSpPr>
          <p:nvPr>
            <p:ph type="body" idx="1"/>
          </p:nvPr>
        </p:nvSpPr>
        <p:spPr>
          <a:xfrm>
            <a:off x="381000" y="1633536"/>
            <a:ext cx="8305800" cy="4919664"/>
          </a:xfrm>
        </p:spPr>
        <p:txBody>
          <a:bodyPr>
            <a:normAutofit fontScale="62500" lnSpcReduction="20000"/>
          </a:bodyPr>
          <a:lstStyle/>
          <a:p>
            <a:pPr lvl="0"/>
            <a:r>
              <a:rPr lang="en-US" dirty="0"/>
              <a:t>4)  LB-1122- REQUEST FOR INITIAL REEMPLOYMENT DATA ON RTAA</a:t>
            </a:r>
          </a:p>
          <a:p>
            <a:pPr marL="1165860" lvl="1" indent="-342900">
              <a:buFont typeface="Arial" panose="020B0604020202020204" pitchFamily="34" charset="0"/>
              <a:buChar char="•"/>
            </a:pPr>
            <a:r>
              <a:rPr lang="en-US" dirty="0" smtClean="0"/>
              <a:t>THE </a:t>
            </a:r>
            <a:r>
              <a:rPr lang="en-US" dirty="0"/>
              <a:t>REEMPLOYMENT EMPLOYER MUST COMPLETE THE </a:t>
            </a:r>
            <a:r>
              <a:rPr lang="en-US" dirty="0" smtClean="0"/>
              <a:t>FORM.</a:t>
            </a:r>
          </a:p>
          <a:p>
            <a:pPr marL="1165860" lvl="1" indent="-342900">
              <a:buFont typeface="Arial" panose="020B0604020202020204" pitchFamily="34" charset="0"/>
              <a:buChar char="•"/>
            </a:pPr>
            <a:r>
              <a:rPr lang="en-US" dirty="0" smtClean="0"/>
              <a:t>RTAA </a:t>
            </a:r>
            <a:r>
              <a:rPr lang="en-US" dirty="0"/>
              <a:t>CANNOT BE PROCESSED WITHOUT </a:t>
            </a:r>
            <a:r>
              <a:rPr lang="en-US" dirty="0" smtClean="0"/>
              <a:t>IT.</a:t>
            </a:r>
          </a:p>
          <a:p>
            <a:pPr marL="1165860" lvl="1" indent="-342900">
              <a:buFont typeface="Arial" panose="020B0604020202020204" pitchFamily="34" charset="0"/>
              <a:buChar char="•"/>
            </a:pPr>
            <a:r>
              <a:rPr lang="en-US" dirty="0" smtClean="0"/>
              <a:t>RTAA </a:t>
            </a:r>
            <a:r>
              <a:rPr lang="en-US" dirty="0"/>
              <a:t>BENEFITS DO NOT AFFECT AN EMPLOYER’S UNEMPLOYMENT INSURANCE RATE NOR DOES THE EMPLOYER PAY FOR THESE </a:t>
            </a:r>
            <a:r>
              <a:rPr lang="en-US" dirty="0" smtClean="0"/>
              <a:t>BENEFITS.</a:t>
            </a:r>
          </a:p>
          <a:p>
            <a:pPr marL="1165860" lvl="1" indent="-342900">
              <a:buFont typeface="Arial" panose="020B0604020202020204" pitchFamily="34" charset="0"/>
              <a:buChar char="•"/>
            </a:pPr>
            <a:r>
              <a:rPr lang="en-US" dirty="0" smtClean="0"/>
              <a:t>PLEASE </a:t>
            </a:r>
            <a:r>
              <a:rPr lang="en-US" dirty="0"/>
              <a:t>PROVIDE THE SEPARATION DATE FROM THE OLD </a:t>
            </a:r>
            <a:r>
              <a:rPr lang="en-US" dirty="0" smtClean="0"/>
              <a:t>EMPLOYER.</a:t>
            </a:r>
          </a:p>
          <a:p>
            <a:pPr lvl="1" indent="0"/>
            <a:endParaRPr lang="en-US" dirty="0" smtClean="0"/>
          </a:p>
          <a:p>
            <a:pPr lvl="1" indent="0"/>
            <a:r>
              <a:rPr lang="en-US" sz="1900" b="1" dirty="0" smtClean="0"/>
              <a:t>IF </a:t>
            </a:r>
            <a:r>
              <a:rPr lang="en-US" sz="1900" b="1" dirty="0"/>
              <a:t>THERE IS ANOTHER REEMPLOYMENT EMPLOYER THEN THESE STEPS MUST BE REPEATED.</a:t>
            </a:r>
          </a:p>
          <a:p>
            <a:pPr marL="1449324" lvl="2" indent="-342900">
              <a:buFont typeface="Arial" panose="020B0604020202020204" pitchFamily="34" charset="0"/>
              <a:buChar char="•"/>
            </a:pPr>
            <a:r>
              <a:rPr lang="en-US" sz="1900" dirty="0" smtClean="0"/>
              <a:t>ENTER </a:t>
            </a:r>
            <a:r>
              <a:rPr lang="en-US" sz="1900" dirty="0"/>
              <a:t>THE NEW REEMPLOYER ON ANOTHER LB-1053 </a:t>
            </a:r>
            <a:r>
              <a:rPr lang="en-US" sz="1900" dirty="0" smtClean="0"/>
              <a:t>FORM.</a:t>
            </a:r>
          </a:p>
          <a:p>
            <a:pPr marL="1449324" lvl="2" indent="-342900">
              <a:buFont typeface="Arial" panose="020B0604020202020204" pitchFamily="34" charset="0"/>
              <a:buChar char="•"/>
            </a:pPr>
            <a:r>
              <a:rPr lang="en-US" sz="1900" dirty="0" smtClean="0"/>
              <a:t>A </a:t>
            </a:r>
            <a:r>
              <a:rPr lang="en-US" sz="1900" dirty="0"/>
              <a:t>NEW LB-1050 WILL BE NEEDED WITH THE FIRST FULL WEEK PAY STUB.</a:t>
            </a:r>
          </a:p>
          <a:p>
            <a:r>
              <a:rPr lang="en-US" dirty="0"/>
              <a:t> </a:t>
            </a:r>
          </a:p>
          <a:p>
            <a:pPr lvl="0"/>
            <a:r>
              <a:rPr lang="en-US" dirty="0"/>
              <a:t>5)  LB-1050-VERIFICATION OF EMPLOYMENT FOR MONTHLY WAGE SUPPLEMENT.</a:t>
            </a:r>
          </a:p>
          <a:p>
            <a:pPr marL="1165860" lvl="1" indent="-342900">
              <a:buFont typeface="Arial" panose="020B0604020202020204" pitchFamily="34" charset="0"/>
              <a:buChar char="•"/>
            </a:pPr>
            <a:r>
              <a:rPr lang="en-US" b="1" u="sng" dirty="0"/>
              <a:t>WE ONLY PAY FOR 30-40 HOURS</a:t>
            </a:r>
            <a:r>
              <a:rPr lang="en-US" dirty="0"/>
              <a:t>. THE SUBSIDY IS SETUP USING THE HOURS WORKED THE LAST FULL WEEK AND THEIR RATE OF PAY AT THE TRADE AFFECTED </a:t>
            </a:r>
            <a:r>
              <a:rPr lang="en-US" dirty="0" smtClean="0"/>
              <a:t>EMPLOYER </a:t>
            </a:r>
            <a:r>
              <a:rPr lang="en-US" dirty="0"/>
              <a:t>AND THE HOURS WORKED THE FIRST FULL WEEK AND THEIR RATE OF PAY AT THE NEW </a:t>
            </a:r>
            <a:r>
              <a:rPr lang="en-US" dirty="0" smtClean="0"/>
              <a:t>EMPLOYER.</a:t>
            </a:r>
          </a:p>
          <a:p>
            <a:pPr marL="1165860" lvl="1" indent="-342900">
              <a:buFont typeface="Arial" panose="020B0604020202020204" pitchFamily="34" charset="0"/>
              <a:buChar char="•"/>
            </a:pPr>
            <a:r>
              <a:rPr lang="en-US" dirty="0" smtClean="0"/>
              <a:t>PLEASE </a:t>
            </a:r>
            <a:r>
              <a:rPr lang="en-US" dirty="0"/>
              <a:t>HAVE THE CLAIMANT NOTE ANY PAY RATE </a:t>
            </a:r>
            <a:r>
              <a:rPr lang="en-US" dirty="0" smtClean="0"/>
              <a:t>CHANGES.</a:t>
            </a:r>
          </a:p>
          <a:p>
            <a:pPr marL="1165860" lvl="1" indent="-342900">
              <a:buFont typeface="Arial" panose="020B0604020202020204" pitchFamily="34" charset="0"/>
              <a:buChar char="•"/>
            </a:pPr>
            <a:r>
              <a:rPr lang="en-US" dirty="0" smtClean="0"/>
              <a:t>PLEASE </a:t>
            </a:r>
            <a:r>
              <a:rPr lang="en-US" dirty="0"/>
              <a:t>IMPRESS UPON THE CLAIMANT THAT THE DATES MUST BE CORRECT-SUNDAY-SATURDAY NO MATTER THEIR PAY </a:t>
            </a:r>
            <a:r>
              <a:rPr lang="en-US" dirty="0" smtClean="0"/>
              <a:t>PERIOD.</a:t>
            </a:r>
          </a:p>
          <a:p>
            <a:pPr marL="1165860" lvl="1" indent="-342900">
              <a:buFont typeface="Arial" panose="020B0604020202020204" pitchFamily="34" charset="0"/>
              <a:buChar char="•"/>
            </a:pPr>
            <a:r>
              <a:rPr lang="en-US" dirty="0" smtClean="0"/>
              <a:t>THE </a:t>
            </a:r>
            <a:r>
              <a:rPr lang="en-US" dirty="0"/>
              <a:t>FORMS NEED TO BE COMPLETED. PLEASE VERIFY BEGINNING AND ENDING DATES, RATES OF PAY AND OTHER ITEMS ARE THE SAME ON EACH FORM</a:t>
            </a:r>
            <a:r>
              <a:rPr lang="en-US" dirty="0" smtClean="0"/>
              <a:t>.</a:t>
            </a:r>
          </a:p>
          <a:p>
            <a:pPr marL="1165860" lvl="1" indent="-342900">
              <a:buFont typeface="Arial" panose="020B0604020202020204" pitchFamily="34" charset="0"/>
              <a:buChar char="•"/>
            </a:pPr>
            <a:r>
              <a:rPr lang="en-US" dirty="0" smtClean="0"/>
              <a:t>FORMS MUST BE CLEAN – NO WHITE OUT OR MARK THROUGHS</a:t>
            </a:r>
            <a:endParaRPr lang="en-US" dirty="0"/>
          </a:p>
          <a:p>
            <a:pPr lvl="0"/>
            <a:endParaRPr lang="en-US" b="1" u="sng" dirty="0" smtClean="0"/>
          </a:p>
          <a:p>
            <a:pPr lvl="0"/>
            <a:r>
              <a:rPr lang="en-US" b="1" u="sng" dirty="0" smtClean="0"/>
              <a:t>****THE </a:t>
            </a:r>
            <a:r>
              <a:rPr lang="en-US" b="1" u="sng" dirty="0"/>
              <a:t>CLAIMANT MUST BE INFORMED THEY ARE NOT TO FILE FOR UNEMPLOYMENT IF A SEPARATION OCCURS. THEY ARE TO CONTACT </a:t>
            </a:r>
            <a:r>
              <a:rPr lang="en-US" b="1" u="sng" dirty="0" smtClean="0"/>
              <a:t>THE AJC REPRESENTATIVE AND </a:t>
            </a:r>
            <a:r>
              <a:rPr lang="en-US" b="1" u="sng" dirty="0"/>
              <a:t>THE RTAA UNIT WILL FILE FOR THEM. IF THEY FILE FOR THEMSELVES </a:t>
            </a:r>
            <a:r>
              <a:rPr lang="en-US" b="1" u="sng" dirty="0" smtClean="0"/>
              <a:t>THEIR UNEMPLOYMENT </a:t>
            </a:r>
            <a:r>
              <a:rPr lang="en-US" b="1" u="sng" dirty="0"/>
              <a:t>BENEFITS </a:t>
            </a:r>
            <a:r>
              <a:rPr lang="en-US" b="1" u="sng" dirty="0" smtClean="0"/>
              <a:t>WILL </a:t>
            </a:r>
            <a:r>
              <a:rPr lang="en-US" b="1" u="sng" dirty="0"/>
              <a:t>BE DELAYED</a:t>
            </a:r>
            <a:r>
              <a:rPr lang="en-US" b="1" u="sng" dirty="0" smtClean="0"/>
              <a:t>.**** </a:t>
            </a:r>
            <a:endParaRPr lang="en-US" b="1" u="sng" dirty="0"/>
          </a:p>
          <a:p>
            <a:endParaRPr lang="en-US" dirty="0"/>
          </a:p>
        </p:txBody>
      </p:sp>
    </p:spTree>
    <p:extLst>
      <p:ext uri="{BB962C8B-B14F-4D97-AF65-F5344CB8AC3E}">
        <p14:creationId xmlns:p14="http://schemas.microsoft.com/office/powerpoint/2010/main" val="8641921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Text Placeholder 2"/>
          <p:cNvSpPr>
            <a:spLocks noGrp="1"/>
          </p:cNvSpPr>
          <p:nvPr>
            <p:ph type="body" idx="1"/>
          </p:nvPr>
        </p:nvSpPr>
        <p:spPr>
          <a:xfrm>
            <a:off x="381000" y="1633536"/>
            <a:ext cx="8382000" cy="4919664"/>
          </a:xfrm>
        </p:spPr>
        <p:txBody>
          <a:bodyPr>
            <a:normAutofit fontScale="77500" lnSpcReduction="20000"/>
          </a:bodyPr>
          <a:lstStyle/>
          <a:p>
            <a:pPr marL="397764" indent="-342900">
              <a:buFont typeface="Arial" panose="020B0604020202020204" pitchFamily="34" charset="0"/>
              <a:buChar char="•"/>
            </a:pPr>
            <a:r>
              <a:rPr lang="en-US" dirty="0" smtClean="0"/>
              <a:t>ONCE YOU HAVE A COMPLETE RTAA PACKET WITH ALL REQUIRED FORMS AND THE 1</a:t>
            </a:r>
            <a:r>
              <a:rPr lang="en-US" baseline="30000" dirty="0" smtClean="0"/>
              <a:t>ST</a:t>
            </a:r>
            <a:r>
              <a:rPr lang="en-US" dirty="0" smtClean="0"/>
              <a:t> WEEKS CERTIFICATION, YOU MAY UPLOAD THE DOCUMENTS AS ONE PACKET INTO THE SYSTEM</a:t>
            </a:r>
          </a:p>
          <a:p>
            <a:pPr marL="397764" indent="-342900">
              <a:buFont typeface="Arial" panose="020B0604020202020204" pitchFamily="34" charset="0"/>
              <a:buChar char="•"/>
            </a:pPr>
            <a:r>
              <a:rPr lang="en-US" dirty="0" smtClean="0"/>
              <a:t>SEND THE RTAA/TRA UNIT AN EMAIL NOTIFYING THEM IT IS IN THE SYSTEM</a:t>
            </a:r>
          </a:p>
          <a:p>
            <a:pPr marL="397764" indent="-342900">
              <a:buFont typeface="Arial" panose="020B0604020202020204" pitchFamily="34" charset="0"/>
              <a:buChar char="•"/>
            </a:pPr>
            <a:r>
              <a:rPr lang="en-US" dirty="0" smtClean="0"/>
              <a:t>ONCE THE RTAA CLAIM IS ENTERED INTO GUS, THE CLAIMANT WILL RECEIVE A MONETARY DETERMINATION LETTER WITH THEIR WEEKLY BENEFIT AMOUNT AND THEIR ELIGIBLITY PERIOD FOR RTAA</a:t>
            </a:r>
          </a:p>
          <a:p>
            <a:pPr marL="397764" lvl="0" indent="-342900">
              <a:buFont typeface="Arial" panose="020B0604020202020204" pitchFamily="34" charset="0"/>
              <a:buChar char="•"/>
            </a:pPr>
            <a:r>
              <a:rPr lang="en-US" dirty="0" smtClean="0"/>
              <a:t>CLAIMANT SHOULD INFORM EMPLOYER OF </a:t>
            </a:r>
            <a:r>
              <a:rPr lang="en-US" dirty="0"/>
              <a:t>THE UI CLAIM BEING </a:t>
            </a:r>
            <a:r>
              <a:rPr lang="en-US" dirty="0" smtClean="0"/>
              <a:t>FILED.   THE NEW EMPLOYER WILL RECEIVE A REQUEST FOR SEPARATION INFORMATION.  THIS CAN BE IGNORED.  THIS IS JUST A TECHNICALITY FOR GETTING THE RTAA CLAIM SET UP. THE </a:t>
            </a:r>
            <a:r>
              <a:rPr lang="en-US" dirty="0"/>
              <a:t>EMPLOYER AND CLAIMANT WILL RECEIVE A DENIAL NOTICE FOR THE UI CLAIM</a:t>
            </a:r>
            <a:r>
              <a:rPr lang="en-US" dirty="0" smtClean="0"/>
              <a:t>.  NO APPEAL SHOULD BE FILED. </a:t>
            </a:r>
            <a:r>
              <a:rPr lang="en-US" dirty="0"/>
              <a:t>THE CLAIMANT WILL RECEIVE A NOTICE OF APPROVAL FOR THE RTAA CLAIM. </a:t>
            </a:r>
            <a:r>
              <a:rPr lang="en-US" dirty="0" smtClean="0"/>
              <a:t> NO EMPLOYERS WILL BE CHARGED FOR RTAA BENEFITS.</a:t>
            </a:r>
          </a:p>
          <a:p>
            <a:pPr marL="397764" lvl="0" indent="-342900">
              <a:buFont typeface="Arial" panose="020B0604020202020204" pitchFamily="34" charset="0"/>
              <a:buChar char="•"/>
            </a:pPr>
            <a:r>
              <a:rPr lang="en-US" dirty="0" smtClean="0"/>
              <a:t>ONCE THE RTAA CLAIM IN ESTABLISHED, MARCUS WILL CONTACT YOU OR THE CLAIMANT SO THAT CLAIMANT CAN UPDATE THEIR METHOD </a:t>
            </a:r>
            <a:r>
              <a:rPr lang="en-US" dirty="0"/>
              <a:t>OF PAYMENT IF SO DESIRED BECAUSE THE SYSTEM WILL DEFAULT TO DEBIT CARD WHEN THE  CLAIM IS FILED</a:t>
            </a:r>
            <a:r>
              <a:rPr lang="en-US" dirty="0" smtClean="0"/>
              <a:t>.</a:t>
            </a:r>
          </a:p>
          <a:p>
            <a:pPr marL="397764" lvl="0" indent="-342900">
              <a:buFont typeface="Arial" panose="020B0604020202020204" pitchFamily="34" charset="0"/>
              <a:buChar char="•"/>
            </a:pPr>
            <a:r>
              <a:rPr lang="en-US" dirty="0" smtClean="0"/>
              <a:t>CLAIMANT WILL THEN SEND THEIR MONTHLY RTAA CERTIFICATIONS TO THE AMERICAN JOB CENTER (IN PERSON, MAIL, EMAIL OR FAX) AND THE AJC REP WILL IN TURN SCAN THEM INTO THE SYSTEM AND NOTIFY THE RTAA/TRA UNIT.  AGAIN, THESE MUST BE CLEAN COPIES WITH NO WHITE OUTS OR MARK THROUGHS.</a:t>
            </a:r>
            <a:endParaRPr lang="en-US" dirty="0"/>
          </a:p>
        </p:txBody>
      </p:sp>
    </p:spTree>
    <p:extLst>
      <p:ext uri="{BB962C8B-B14F-4D97-AF65-F5344CB8AC3E}">
        <p14:creationId xmlns:p14="http://schemas.microsoft.com/office/powerpoint/2010/main" val="40790681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838200"/>
            <a:ext cx="7467600"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44920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980906"/>
          </a:xfrm>
        </p:spPr>
        <p:txBody>
          <a:bodyPr>
            <a:normAutofit/>
          </a:bodyPr>
          <a:lstStyle/>
          <a:p>
            <a:pPr algn="ctr"/>
            <a:r>
              <a:rPr lang="en-US" dirty="0" smtClean="0"/>
              <a:t/>
            </a:r>
            <a:br>
              <a:rPr lang="en-US" dirty="0" smtClean="0"/>
            </a:br>
            <a:r>
              <a:rPr lang="en-US" dirty="0" smtClean="0"/>
              <a:t>True or False - A Participant must be age 50 or older when they become reemployed to be eligible for RTAA</a:t>
            </a:r>
            <a:endParaRPr lang="en-US" dirty="0"/>
          </a:p>
        </p:txBody>
      </p:sp>
    </p:spTree>
    <p:extLst>
      <p:ext uri="{BB962C8B-B14F-4D97-AF65-F5344CB8AC3E}">
        <p14:creationId xmlns:p14="http://schemas.microsoft.com/office/powerpoint/2010/main" val="31956755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maximum benefit period for RTAA?</a:t>
            </a:r>
            <a:endParaRPr lang="en-US" dirty="0"/>
          </a:p>
        </p:txBody>
      </p:sp>
      <p:sp>
        <p:nvSpPr>
          <p:cNvPr id="3" name="Content Placeholder 2"/>
          <p:cNvSpPr>
            <a:spLocks noGrp="1"/>
          </p:cNvSpPr>
          <p:nvPr>
            <p:ph idx="1"/>
          </p:nvPr>
        </p:nvSpPr>
        <p:spPr/>
        <p:txBody>
          <a:bodyPr/>
          <a:lstStyle/>
          <a:p>
            <a:pPr marL="578358" indent="-514350">
              <a:buAutoNum type="alphaUcParenR"/>
            </a:pPr>
            <a:r>
              <a:rPr lang="en-US" dirty="0" smtClean="0"/>
              <a:t>26 Weeks</a:t>
            </a:r>
          </a:p>
          <a:p>
            <a:pPr marL="578358" indent="-514350">
              <a:buAutoNum type="alphaUcParenR"/>
            </a:pPr>
            <a:r>
              <a:rPr lang="en-US" dirty="0" smtClean="0"/>
              <a:t>52 Weeks</a:t>
            </a:r>
          </a:p>
          <a:p>
            <a:pPr marL="578358" indent="-514350">
              <a:buAutoNum type="alphaUcParenR"/>
            </a:pPr>
            <a:r>
              <a:rPr lang="en-US" dirty="0" smtClean="0"/>
              <a:t>One Year</a:t>
            </a:r>
          </a:p>
          <a:p>
            <a:pPr marL="578358" indent="-514350">
              <a:buAutoNum type="alphaUcParenR"/>
            </a:pPr>
            <a:r>
              <a:rPr lang="en-US" dirty="0" smtClean="0"/>
              <a:t>Two Years or Until they draw out their $10,000 whichever occurs last</a:t>
            </a:r>
          </a:p>
          <a:p>
            <a:pPr marL="578358" indent="-514350">
              <a:buAutoNum type="alphaUcParenR"/>
            </a:pPr>
            <a:r>
              <a:rPr lang="en-US" dirty="0" smtClean="0"/>
              <a:t>Two Years or </a:t>
            </a:r>
            <a:r>
              <a:rPr lang="en-US" dirty="0" err="1" smtClean="0"/>
              <a:t>Unitil</a:t>
            </a:r>
            <a:r>
              <a:rPr lang="en-US" dirty="0" smtClean="0"/>
              <a:t> they draw out their $10,000, whichever occurs 1st</a:t>
            </a:r>
            <a:endParaRPr lang="en-US" dirty="0"/>
          </a:p>
        </p:txBody>
      </p:sp>
    </p:spTree>
    <p:extLst>
      <p:ext uri="{BB962C8B-B14F-4D97-AF65-F5344CB8AC3E}">
        <p14:creationId xmlns:p14="http://schemas.microsoft.com/office/powerpoint/2010/main" val="1935033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3313906"/>
          </a:xfrm>
        </p:spPr>
        <p:txBody>
          <a:bodyPr>
            <a:noAutofit/>
          </a:bodyPr>
          <a:lstStyle/>
          <a:p>
            <a:r>
              <a:rPr lang="en-US" sz="3200" dirty="0" smtClean="0"/>
              <a:t>Why do we need the Last Full Week Pay Rate and hours worked at the Trade Affected Company and the 1</a:t>
            </a:r>
            <a:r>
              <a:rPr lang="en-US" sz="3200" baseline="30000" dirty="0" smtClean="0"/>
              <a:t>st</a:t>
            </a:r>
            <a:r>
              <a:rPr lang="en-US" sz="3200" dirty="0" smtClean="0"/>
              <a:t> full Week Pay Rate and Hours worked at the Re-employment employer?</a:t>
            </a:r>
            <a:endParaRPr lang="en-US" sz="3200" dirty="0"/>
          </a:p>
        </p:txBody>
      </p:sp>
      <p:sp>
        <p:nvSpPr>
          <p:cNvPr id="3" name="Content Placeholder 2"/>
          <p:cNvSpPr>
            <a:spLocks noGrp="1"/>
          </p:cNvSpPr>
          <p:nvPr>
            <p:ph idx="1"/>
          </p:nvPr>
        </p:nvSpPr>
        <p:spPr>
          <a:xfrm>
            <a:off x="457200" y="3276600"/>
            <a:ext cx="8229600" cy="3178208"/>
          </a:xfrm>
        </p:spPr>
        <p:txBody>
          <a:bodyPr/>
          <a:lstStyle/>
          <a:p>
            <a:pPr marL="578358" indent="-514350">
              <a:buAutoNum type="alphaUcParenR"/>
            </a:pPr>
            <a:r>
              <a:rPr lang="en-US" dirty="0" smtClean="0"/>
              <a:t>Must be reported to UI</a:t>
            </a:r>
          </a:p>
          <a:p>
            <a:pPr marL="578358" indent="-514350">
              <a:buAutoNum type="alphaUcParenR"/>
            </a:pPr>
            <a:r>
              <a:rPr lang="en-US" dirty="0" smtClean="0"/>
              <a:t>Used for Computing the RTAA Weekly Benefit Amount (subsidy)</a:t>
            </a:r>
          </a:p>
          <a:p>
            <a:pPr marL="578358" indent="-514350">
              <a:buAutoNum type="alphaUcParenR"/>
            </a:pPr>
            <a:r>
              <a:rPr lang="en-US" dirty="0" smtClean="0"/>
              <a:t>Marcus needs practice doing math</a:t>
            </a:r>
          </a:p>
          <a:p>
            <a:pPr marL="578358" indent="-514350">
              <a:buAutoNum type="alphaUcParenR"/>
            </a:pPr>
            <a:r>
              <a:rPr lang="en-US" dirty="0" smtClean="0"/>
              <a:t>None of the above</a:t>
            </a:r>
            <a:endParaRPr lang="en-US" dirty="0"/>
          </a:p>
        </p:txBody>
      </p:sp>
    </p:spTree>
    <p:extLst>
      <p:ext uri="{BB962C8B-B14F-4D97-AF65-F5344CB8AC3E}">
        <p14:creationId xmlns:p14="http://schemas.microsoft.com/office/powerpoint/2010/main" val="16687218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pic>
        <p:nvPicPr>
          <p:cNvPr id="1028" name="Picture 4" descr="https://farm4.staticflickr.com/3889/14577164384_e864fd8805_b.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0" y="1882775"/>
            <a:ext cx="4572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793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anim calcmode="lin" valueType="num">
                                      <p:cBhvr>
                                        <p:cTn id="8" dur="2000" fill="hold"/>
                                        <p:tgtEl>
                                          <p:spTgt spid="1028"/>
                                        </p:tgtEl>
                                        <p:attrNameLst>
                                          <p:attrName>ppt_w</p:attrName>
                                        </p:attrNameLst>
                                      </p:cBhvr>
                                      <p:tavLst>
                                        <p:tav tm="0" fmla="#ppt_w*sin(2.5*pi*$)">
                                          <p:val>
                                            <p:fltVal val="0"/>
                                          </p:val>
                                        </p:tav>
                                        <p:tav tm="100000">
                                          <p:val>
                                            <p:fltVal val="1"/>
                                          </p:val>
                                        </p:tav>
                                      </p:tavLst>
                                    </p:anim>
                                    <p:anim calcmode="lin" valueType="num">
                                      <p:cBhvr>
                                        <p:cTn id="9" dur="2000" fill="hold"/>
                                        <p:tgtEl>
                                          <p:spTgt spid="102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NASHVILLE  TRA  STAFF</a:t>
            </a:r>
          </a:p>
        </p:txBody>
      </p:sp>
      <p:sp>
        <p:nvSpPr>
          <p:cNvPr id="3" name="Content Placeholder 5"/>
          <p:cNvSpPr txBox="1">
            <a:spLocks/>
          </p:cNvSpPr>
          <p:nvPr/>
        </p:nvSpPr>
        <p:spPr>
          <a:xfrm>
            <a:off x="457200" y="1447800"/>
            <a:ext cx="8534400" cy="5410200"/>
          </a:xfrm>
          <a:prstGeom prst="rect">
            <a:avLst/>
          </a:prstGeom>
        </p:spPr>
        <p:txBody>
          <a:bodyPr>
            <a:normAutofit/>
          </a:bodyPr>
          <a:lst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marL="64008" indent="0">
              <a:spcAft>
                <a:spcPts val="600"/>
              </a:spcAft>
              <a:buFont typeface="Wingdings 2"/>
              <a:buNone/>
            </a:pPr>
            <a:endParaRPr lang="en-US" sz="2000" b="1" dirty="0" smtClean="0"/>
          </a:p>
          <a:p>
            <a:pPr>
              <a:spcAft>
                <a:spcPts val="600"/>
              </a:spcAft>
            </a:pPr>
            <a:r>
              <a:rPr lang="en-US" sz="2000" b="1" dirty="0" smtClean="0"/>
              <a:t>Marcus Warren – RTAA </a:t>
            </a:r>
            <a:r>
              <a:rPr lang="en-US" sz="2000" dirty="0" smtClean="0"/>
              <a:t>–  </a:t>
            </a:r>
            <a:r>
              <a:rPr lang="en-US" sz="2000" dirty="0" smtClean="0">
                <a:hlinkClick r:id="rId2"/>
              </a:rPr>
              <a:t>615-770-5347/marcus.l.warren@tn.gov</a:t>
            </a:r>
            <a:r>
              <a:rPr lang="en-US" sz="2000" dirty="0" smtClean="0"/>
              <a:t> </a:t>
            </a:r>
          </a:p>
          <a:p>
            <a:pPr>
              <a:spcAft>
                <a:spcPts val="600"/>
              </a:spcAft>
            </a:pPr>
            <a:endParaRPr lang="en-US" sz="2000" b="1" dirty="0" smtClean="0"/>
          </a:p>
          <a:p>
            <a:pPr>
              <a:spcAft>
                <a:spcPts val="600"/>
              </a:spcAft>
            </a:pPr>
            <a:r>
              <a:rPr lang="en-US" sz="2000" b="1" dirty="0" smtClean="0"/>
              <a:t>Angela Carnahan– TRA Certifications/Training/RTAA Backup </a:t>
            </a:r>
            <a:r>
              <a:rPr lang="en-US" sz="2000" dirty="0" smtClean="0"/>
              <a:t>–     </a:t>
            </a:r>
            <a:r>
              <a:rPr lang="en-US" sz="2000" dirty="0" smtClean="0">
                <a:hlinkClick r:id="rId3"/>
              </a:rPr>
              <a:t>615-837-5444/angela.r.carnahan@tn.gov</a:t>
            </a:r>
            <a:r>
              <a:rPr lang="en-US" sz="2000" dirty="0" smtClean="0"/>
              <a:t>               </a:t>
            </a:r>
          </a:p>
          <a:p>
            <a:pPr>
              <a:spcAft>
                <a:spcPts val="600"/>
              </a:spcAft>
            </a:pPr>
            <a:endParaRPr lang="en-US" sz="2000" b="1" dirty="0" smtClean="0"/>
          </a:p>
          <a:p>
            <a:pPr>
              <a:spcAft>
                <a:spcPts val="600"/>
              </a:spcAft>
            </a:pPr>
            <a:r>
              <a:rPr lang="en-US" sz="2000" b="1" dirty="0" smtClean="0"/>
              <a:t>Chris Burton – TRA Certifications/Training/RTAA Backup </a:t>
            </a:r>
            <a:r>
              <a:rPr lang="en-US" sz="2000" dirty="0" smtClean="0"/>
              <a:t>– </a:t>
            </a:r>
          </a:p>
          <a:p>
            <a:pPr marL="64008" indent="0">
              <a:spcAft>
                <a:spcPts val="600"/>
              </a:spcAft>
              <a:buFont typeface="Wingdings 2"/>
              <a:buNone/>
            </a:pPr>
            <a:r>
              <a:rPr lang="en-US" sz="2000" dirty="0" smtClean="0"/>
              <a:t>      </a:t>
            </a:r>
            <a:r>
              <a:rPr lang="en-US" sz="2000" dirty="0" smtClean="0">
                <a:hlinkClick r:id="rId4"/>
              </a:rPr>
              <a:t>615-837-5553/christopher.burton@tn.gov</a:t>
            </a:r>
            <a:endParaRPr lang="en-US" sz="2000" dirty="0" smtClean="0"/>
          </a:p>
          <a:p>
            <a:pPr>
              <a:spcAft>
                <a:spcPts val="600"/>
              </a:spcAft>
            </a:pPr>
            <a:endParaRPr lang="en-US" sz="2000" b="1" dirty="0" smtClean="0"/>
          </a:p>
          <a:p>
            <a:pPr>
              <a:spcAft>
                <a:spcPts val="600"/>
              </a:spcAft>
            </a:pPr>
            <a:r>
              <a:rPr lang="en-US" sz="2000" b="1" dirty="0" smtClean="0"/>
              <a:t>Tiffany Kerstetter – TRA COORDINATOR –                                    </a:t>
            </a:r>
            <a:r>
              <a:rPr lang="en-US" sz="2000" dirty="0" smtClean="0">
                <a:hlinkClick r:id="rId5"/>
              </a:rPr>
              <a:t>615-770-5344/tiffany.m.kerstetter@tn.gov</a:t>
            </a:r>
            <a:r>
              <a:rPr lang="en-US" sz="2000" dirty="0" smtClean="0"/>
              <a:t> </a:t>
            </a:r>
          </a:p>
          <a:p>
            <a:pPr marL="64008" indent="0">
              <a:spcAft>
                <a:spcPts val="600"/>
              </a:spcAft>
              <a:buFont typeface="Wingdings 2"/>
              <a:buNone/>
            </a:pPr>
            <a:endParaRPr lang="en-US" sz="2000" dirty="0" smtClean="0"/>
          </a:p>
          <a:p>
            <a:pPr>
              <a:buFont typeface="Wingdings 2"/>
              <a:buNone/>
            </a:pPr>
            <a:endParaRPr lang="en-US" dirty="0" smtClean="0"/>
          </a:p>
          <a:p>
            <a:pPr>
              <a:buFont typeface="Wingdings 2"/>
              <a:buNone/>
            </a:pPr>
            <a:endParaRPr lang="en-US" dirty="0" smtClean="0"/>
          </a:p>
        </p:txBody>
      </p:sp>
    </p:spTree>
    <p:extLst>
      <p:ext uri="{BB962C8B-B14F-4D97-AF65-F5344CB8AC3E}">
        <p14:creationId xmlns:p14="http://schemas.microsoft.com/office/powerpoint/2010/main" val="269916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 (Trade Readjustment Allowances) </a:t>
            </a:r>
            <a:endParaRPr lang="en-US" b="1" dirty="0"/>
          </a:p>
        </p:txBody>
      </p:sp>
      <p:pic>
        <p:nvPicPr>
          <p:cNvPr id="6148"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066800"/>
            <a:ext cx="3324225" cy="281940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80" y="3886200"/>
            <a:ext cx="4834819" cy="2619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13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is eligible for TRA Benefits</a:t>
            </a:r>
            <a:endParaRPr lang="en-US" dirty="0"/>
          </a:p>
        </p:txBody>
      </p:sp>
      <p:sp>
        <p:nvSpPr>
          <p:cNvPr id="3" name="Content Placeholder 2"/>
          <p:cNvSpPr>
            <a:spLocks noGrp="1"/>
          </p:cNvSpPr>
          <p:nvPr>
            <p:ph idx="1"/>
          </p:nvPr>
        </p:nvSpPr>
        <p:spPr/>
        <p:txBody>
          <a:bodyPr>
            <a:normAutofit fontScale="85000" lnSpcReduction="20000"/>
          </a:bodyPr>
          <a:lstStyle/>
          <a:p>
            <a:pPr marL="578358" indent="-514350">
              <a:buAutoNum type="arabicParenR"/>
            </a:pPr>
            <a:r>
              <a:rPr lang="en-US" dirty="0" smtClean="0"/>
              <a:t>Company employee worked for must be covered under an approved Petition.  A list of petitions (Pending, Approved, Denied) can be found at: </a:t>
            </a:r>
            <a:r>
              <a:rPr lang="en-US" dirty="0" smtClean="0">
                <a:hlinkClick r:id="rId2"/>
              </a:rPr>
              <a:t>https</a:t>
            </a:r>
            <a:r>
              <a:rPr lang="en-US" dirty="0">
                <a:hlinkClick r:id="rId2"/>
              </a:rPr>
              <a:t>://www.doleta.gov/tradeact</a:t>
            </a:r>
            <a:r>
              <a:rPr lang="en-US" dirty="0" smtClean="0">
                <a:hlinkClick r:id="rId2"/>
              </a:rPr>
              <a:t>/</a:t>
            </a:r>
            <a:endParaRPr lang="en-US" dirty="0" smtClean="0"/>
          </a:p>
          <a:p>
            <a:pPr marL="578358" indent="-514350">
              <a:buAutoNum type="arabicParenR"/>
            </a:pPr>
            <a:r>
              <a:rPr lang="en-US" dirty="0" smtClean="0"/>
              <a:t>Claimant must have been </a:t>
            </a:r>
            <a:r>
              <a:rPr lang="en-US" u="sng" dirty="0" smtClean="0"/>
              <a:t>partially</a:t>
            </a:r>
            <a:r>
              <a:rPr lang="en-US" dirty="0" smtClean="0"/>
              <a:t> or </a:t>
            </a:r>
            <a:r>
              <a:rPr lang="en-US" u="sng" dirty="0" smtClean="0"/>
              <a:t>totally separated </a:t>
            </a:r>
            <a:r>
              <a:rPr lang="en-US" dirty="0" smtClean="0"/>
              <a:t>or </a:t>
            </a:r>
            <a:r>
              <a:rPr lang="en-US" u="sng" dirty="0" smtClean="0"/>
              <a:t>threatened</a:t>
            </a:r>
            <a:r>
              <a:rPr lang="en-US" dirty="0" smtClean="0"/>
              <a:t> to be separated at a future date due to a </a:t>
            </a:r>
            <a:r>
              <a:rPr lang="en-US" b="1" u="sng" dirty="0" smtClean="0"/>
              <a:t>LACK OF WORK </a:t>
            </a:r>
            <a:r>
              <a:rPr lang="en-US" dirty="0" smtClean="0"/>
              <a:t>from that company on or after the impact date of the petition</a:t>
            </a:r>
          </a:p>
          <a:p>
            <a:pPr marL="578358" indent="-514350">
              <a:buAutoNum type="arabicParenR"/>
            </a:pPr>
            <a:r>
              <a:rPr lang="en-US" dirty="0" smtClean="0"/>
              <a:t>Claimant must have worked at the Trade Affected Company 26 out of the last 52 weeks making at least $30 a week during those weeks to be monetarily eligible</a:t>
            </a:r>
            <a:endParaRPr lang="en-US" dirty="0"/>
          </a:p>
        </p:txBody>
      </p:sp>
    </p:spTree>
    <p:extLst>
      <p:ext uri="{BB962C8B-B14F-4D97-AF65-F5344CB8AC3E}">
        <p14:creationId xmlns:p14="http://schemas.microsoft.com/office/powerpoint/2010/main" val="3971317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a participant get started – First Steps</a:t>
            </a:r>
            <a:endParaRPr lang="en-US" dirty="0"/>
          </a:p>
        </p:txBody>
      </p:sp>
      <p:sp>
        <p:nvSpPr>
          <p:cNvPr id="3" name="Content Placeholder 2"/>
          <p:cNvSpPr>
            <a:spLocks noGrp="1"/>
          </p:cNvSpPr>
          <p:nvPr>
            <p:ph idx="1"/>
          </p:nvPr>
        </p:nvSpPr>
        <p:spPr>
          <a:xfrm>
            <a:off x="457200" y="2971800"/>
            <a:ext cx="8229600" cy="4038600"/>
          </a:xfrm>
        </p:spPr>
        <p:txBody>
          <a:bodyPr>
            <a:normAutofit fontScale="47500" lnSpcReduction="20000"/>
          </a:bodyPr>
          <a:lstStyle/>
          <a:p>
            <a:endParaRPr lang="en-US" dirty="0" smtClean="0"/>
          </a:p>
          <a:p>
            <a:r>
              <a:rPr lang="en-US" sz="3800" dirty="0" smtClean="0"/>
              <a:t>The first thing an applicant must do to is come into the American Job Center and speak with their Representative to discuss training needs and goals</a:t>
            </a:r>
          </a:p>
          <a:p>
            <a:r>
              <a:rPr lang="en-US" sz="3800" dirty="0" smtClean="0"/>
              <a:t>TAA Application needs to be done</a:t>
            </a:r>
          </a:p>
          <a:p>
            <a:r>
              <a:rPr lang="en-US" sz="3800" dirty="0" smtClean="0"/>
              <a:t>Claimant needs to be sure to register with our department on </a:t>
            </a:r>
            <a:r>
              <a:rPr lang="en-US" sz="3800" b="1" u="sng" dirty="0" smtClean="0">
                <a:solidFill>
                  <a:srgbClr val="92D050"/>
                </a:solidFill>
              </a:rPr>
              <a:t>jobs4tn.gov.</a:t>
            </a:r>
            <a:r>
              <a:rPr lang="en-US" sz="3800" dirty="0" smtClean="0"/>
              <a:t>  </a:t>
            </a:r>
          </a:p>
          <a:p>
            <a:r>
              <a:rPr lang="en-US" sz="3800" dirty="0" smtClean="0"/>
              <a:t>AJC Representative should email their TRA Representative to notify them of the applicant</a:t>
            </a:r>
          </a:p>
          <a:p>
            <a:r>
              <a:rPr lang="en-US" sz="3800" dirty="0" smtClean="0"/>
              <a:t>TRA Representative will follow up with AJC Representative as to their status on Unemployment or TRA</a:t>
            </a:r>
          </a:p>
          <a:p>
            <a:r>
              <a:rPr lang="en-US" sz="3800" dirty="0" smtClean="0"/>
              <a:t>If there is a CURRENT Unemployment claim on file, TRA Unit will go ahead and do the TRA Application and the claimant will begin receiving documents pertaining to their TRA Eligibility, Monetary Determination, and Deadlines</a:t>
            </a:r>
          </a:p>
          <a:p>
            <a:pPr marL="64008" indent="0">
              <a:buNone/>
            </a:pPr>
            <a:endParaRPr lang="en-US" dirty="0" smtClean="0"/>
          </a:p>
          <a:p>
            <a:endParaRPr lang="en-US" dirty="0"/>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1" y="1200150"/>
            <a:ext cx="2857500" cy="193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12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What’s Next?</a:t>
            </a:r>
            <a:endParaRPr lang="en-US" dirty="0"/>
          </a:p>
        </p:txBody>
      </p:sp>
      <p:sp>
        <p:nvSpPr>
          <p:cNvPr id="3" name="Content Placeholder 2"/>
          <p:cNvSpPr>
            <a:spLocks noGrp="1"/>
          </p:cNvSpPr>
          <p:nvPr>
            <p:ph idx="1"/>
          </p:nvPr>
        </p:nvSpPr>
        <p:spPr>
          <a:xfrm>
            <a:off x="495300" y="4267200"/>
            <a:ext cx="8229600" cy="2209800"/>
          </a:xfrm>
        </p:spPr>
        <p:txBody>
          <a:bodyPr>
            <a:normAutofit fontScale="77500" lnSpcReduction="20000"/>
          </a:bodyPr>
          <a:lstStyle/>
          <a:p>
            <a:pPr marL="64008" indent="0">
              <a:buNone/>
            </a:pPr>
            <a:endParaRPr lang="en-US" b="1" dirty="0" smtClean="0">
              <a:solidFill>
                <a:srgbClr val="FF0000"/>
              </a:solidFill>
            </a:endParaRPr>
          </a:p>
          <a:p>
            <a:pPr marL="64008" indent="0">
              <a:buNone/>
            </a:pPr>
            <a:r>
              <a:rPr lang="en-US" b="1" dirty="0" smtClean="0">
                <a:solidFill>
                  <a:srgbClr val="FFC000"/>
                </a:solidFill>
              </a:rPr>
              <a:t>What happens next is up to the Participant - REMEMBER an applicant only has 26 weeks from their final separation or 26 weeks from the certification of the TRA petition to make a timely request for training and be eligible to receive TRA monetary benefits.  </a:t>
            </a:r>
          </a:p>
          <a:p>
            <a:pPr marL="64008" indent="0">
              <a:buNone/>
            </a:pPr>
            <a:endParaRPr lang="en-US" b="1" dirty="0">
              <a:solidFill>
                <a:srgbClr val="FF0000"/>
              </a:solidFill>
            </a:endParaRPr>
          </a:p>
          <a:p>
            <a:pPr marL="64008" indent="0">
              <a:buNone/>
            </a:pPr>
            <a:endParaRPr lang="en-US" dirty="0"/>
          </a:p>
        </p:txBody>
      </p:sp>
      <p:pic>
        <p:nvPicPr>
          <p:cNvPr id="3076" name="Picture 4" descr="https://genevatravel.files.wordpress.com/2017/05/clock-ticking.jpg?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600200"/>
            <a:ext cx="43434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938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500" tmFilter="0, 0; .2, .5; .8, .5; 1, 0"/>
                                        <p:tgtEl>
                                          <p:spTgt spid="3076"/>
                                        </p:tgtEl>
                                      </p:cBhvr>
                                    </p:animEffect>
                                    <p:animScale>
                                      <p:cBhvr>
                                        <p:cTn id="7" dur="250" autoRev="1" fill="hold"/>
                                        <p:tgtEl>
                                          <p:spTgt spid="307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2362200"/>
            <a:ext cx="8229600" cy="4114800"/>
          </a:xfrm>
        </p:spPr>
        <p:txBody>
          <a:bodyPr>
            <a:normAutofit fontScale="47500" lnSpcReduction="20000"/>
          </a:bodyPr>
          <a:lstStyle/>
          <a:p>
            <a:pPr marL="64008" indent="0">
              <a:buNone/>
            </a:pPr>
            <a:endParaRPr lang="en-US" b="1" dirty="0">
              <a:solidFill>
                <a:srgbClr val="FF0000"/>
              </a:solidFill>
            </a:endParaRPr>
          </a:p>
          <a:p>
            <a:pPr marL="578358" indent="-514350">
              <a:buFont typeface="+mj-lt"/>
              <a:buAutoNum type="alphaUcPeriod"/>
            </a:pPr>
            <a:endParaRPr lang="en-US" dirty="0" smtClean="0"/>
          </a:p>
          <a:p>
            <a:pPr marL="64008" indent="0" algn="ctr">
              <a:buNone/>
            </a:pPr>
            <a:r>
              <a:rPr lang="en-US" sz="5100" b="1" dirty="0" smtClean="0"/>
              <a:t>What is considered a timely request?</a:t>
            </a:r>
            <a:endParaRPr lang="en-US" sz="5100" b="1" dirty="0"/>
          </a:p>
          <a:p>
            <a:pPr marL="578358" indent="-514350">
              <a:buFont typeface="+mj-lt"/>
              <a:buAutoNum type="alphaUcPeriod"/>
            </a:pPr>
            <a:endParaRPr lang="en-US" dirty="0" smtClean="0"/>
          </a:p>
          <a:p>
            <a:pPr marL="578358" indent="-514350">
              <a:buFont typeface="+mj-lt"/>
              <a:buAutoNum type="alphaUcPeriod"/>
            </a:pPr>
            <a:endParaRPr lang="en-US" dirty="0" smtClean="0"/>
          </a:p>
          <a:p>
            <a:pPr marL="578358" indent="-514350">
              <a:buFont typeface="+mj-lt"/>
              <a:buAutoNum type="alphaUcPeriod"/>
            </a:pPr>
            <a:r>
              <a:rPr lang="en-US" dirty="0" smtClean="0"/>
              <a:t>Claimant came into the AJC and spoke with their Representative and showed an interest in training</a:t>
            </a:r>
          </a:p>
          <a:p>
            <a:pPr marL="578358" indent="-514350">
              <a:buFont typeface="+mj-lt"/>
              <a:buAutoNum type="alphaUcPeriod"/>
            </a:pPr>
            <a:endParaRPr lang="en-US" dirty="0" smtClean="0"/>
          </a:p>
          <a:p>
            <a:pPr marL="578358" indent="-514350">
              <a:buFont typeface="+mj-lt"/>
              <a:buAutoNum type="alphaUcPeriod"/>
            </a:pPr>
            <a:r>
              <a:rPr lang="en-US" dirty="0" smtClean="0"/>
              <a:t>Claimant was separated due to a lack of work from a Trade Affected Company 12/28/2019 whose petition was certified  11/05/2019.  Claimant immediately applied for training at a training facility and has a start date of August 1, 2019.  Claimant came into the office to see you July 26, 2019 for the first time to request assistance with said training</a:t>
            </a:r>
          </a:p>
          <a:p>
            <a:pPr marL="578358" indent="-514350">
              <a:buFont typeface="+mj-lt"/>
              <a:buAutoNum type="alphaUcPeriod"/>
            </a:pPr>
            <a:endParaRPr lang="en-US" dirty="0" smtClean="0"/>
          </a:p>
          <a:p>
            <a:pPr marL="578358" indent="-514350">
              <a:buFont typeface="+mj-lt"/>
              <a:buAutoNum type="alphaUcPeriod"/>
            </a:pPr>
            <a:r>
              <a:rPr lang="en-US" dirty="0" smtClean="0"/>
              <a:t>Claimant </a:t>
            </a:r>
            <a:r>
              <a:rPr lang="en-US" dirty="0"/>
              <a:t>was separated due to a lack of work from a Trade Affected Company </a:t>
            </a:r>
            <a:r>
              <a:rPr lang="en-US" dirty="0" smtClean="0"/>
              <a:t>05/24/2019 whose petition was certified 11/05/2019. </a:t>
            </a:r>
            <a:r>
              <a:rPr lang="en-US" dirty="0"/>
              <a:t>Claimant came into the </a:t>
            </a:r>
            <a:r>
              <a:rPr lang="en-US" dirty="0" smtClean="0"/>
              <a:t>AJC on 05/28/2019 </a:t>
            </a:r>
            <a:r>
              <a:rPr lang="en-US" dirty="0"/>
              <a:t>and spoke with their Representative and showed an interest in </a:t>
            </a:r>
            <a:r>
              <a:rPr lang="en-US" dirty="0" smtClean="0"/>
              <a:t>training. Claimant applied </a:t>
            </a:r>
            <a:r>
              <a:rPr lang="en-US" dirty="0"/>
              <a:t>for training at a training facility and has a start date of August 1, </a:t>
            </a:r>
            <a:r>
              <a:rPr lang="en-US" dirty="0" smtClean="0"/>
              <a:t>2019.</a:t>
            </a:r>
            <a:endParaRPr lang="en-US" dirty="0"/>
          </a:p>
          <a:p>
            <a:pPr marL="578358" indent="-514350">
              <a:buFont typeface="+mj-lt"/>
              <a:buAutoNum type="alphaUcPeriod"/>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52400"/>
            <a:ext cx="73914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991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par>
                                <p:cTn id="10" presetID="31" presetClass="entr" presetSubtype="0"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1000" fill="hold"/>
                                        <p:tgtEl>
                                          <p:spTgt spid="2050"/>
                                        </p:tgtEl>
                                        <p:attrNameLst>
                                          <p:attrName>ppt_w</p:attrName>
                                        </p:attrNameLst>
                                      </p:cBhvr>
                                      <p:tavLst>
                                        <p:tav tm="0">
                                          <p:val>
                                            <p:fltVal val="0"/>
                                          </p:val>
                                        </p:tav>
                                        <p:tav tm="100000">
                                          <p:val>
                                            <p:strVal val="#ppt_w"/>
                                          </p:val>
                                        </p:tav>
                                      </p:tavLst>
                                    </p:anim>
                                    <p:anim calcmode="lin" valueType="num">
                                      <p:cBhvr>
                                        <p:cTn id="13" dur="1000" fill="hold"/>
                                        <p:tgtEl>
                                          <p:spTgt spid="2050"/>
                                        </p:tgtEl>
                                        <p:attrNameLst>
                                          <p:attrName>ppt_h</p:attrName>
                                        </p:attrNameLst>
                                      </p:cBhvr>
                                      <p:tavLst>
                                        <p:tav tm="0">
                                          <p:val>
                                            <p:fltVal val="0"/>
                                          </p:val>
                                        </p:tav>
                                        <p:tav tm="100000">
                                          <p:val>
                                            <p:strVal val="#ppt_h"/>
                                          </p:val>
                                        </p:tav>
                                      </p:tavLst>
                                    </p:anim>
                                    <p:anim calcmode="lin" valueType="num">
                                      <p:cBhvr>
                                        <p:cTn id="14" dur="1000" fill="hold"/>
                                        <p:tgtEl>
                                          <p:spTgt spid="2050"/>
                                        </p:tgtEl>
                                        <p:attrNameLst>
                                          <p:attrName>style.rotation</p:attrName>
                                        </p:attrNameLst>
                                      </p:cBhvr>
                                      <p:tavLst>
                                        <p:tav tm="0">
                                          <p:val>
                                            <p:fltVal val="90"/>
                                          </p:val>
                                        </p:tav>
                                        <p:tav tm="100000">
                                          <p:val>
                                            <p:fltVal val="0"/>
                                          </p:val>
                                        </p:tav>
                                      </p:tavLst>
                                    </p:anim>
                                    <p:animEffect transition="in" filter="fade">
                                      <p:cBhvr>
                                        <p:cTn id="15"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3287</TotalTime>
  <Words>3047</Words>
  <Application>Microsoft Office PowerPoint</Application>
  <PresentationFormat>On-screen Show (4:3)</PresentationFormat>
  <Paragraphs>224</Paragraphs>
  <Slides>36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Verve</vt:lpstr>
      <vt:lpstr>Document</vt:lpstr>
      <vt:lpstr>           </vt:lpstr>
      <vt:lpstr>NASHVILLE  TRA UNIT</vt:lpstr>
      <vt:lpstr>“TEAM WORK MAKES THE DREAM WORK”</vt:lpstr>
      <vt:lpstr>NASHVILLE  TRA  STAFF</vt:lpstr>
      <vt:lpstr>TRA (Trade Readjustment Allowances) </vt:lpstr>
      <vt:lpstr>Who is eligible for TRA Benefits</vt:lpstr>
      <vt:lpstr>How does a participant get started – First Steps</vt:lpstr>
      <vt:lpstr>What’s Next?</vt:lpstr>
      <vt:lpstr>PowerPoint Presentation</vt:lpstr>
      <vt:lpstr>Waivers</vt:lpstr>
      <vt:lpstr>Waiver Reasons</vt:lpstr>
      <vt:lpstr>When is a Waiver Necessary</vt:lpstr>
      <vt:lpstr>When is a Waiver Necessary</vt:lpstr>
      <vt:lpstr>Types of TRA Payments</vt:lpstr>
      <vt:lpstr>The 5 Criteria for Completion TRA</vt:lpstr>
      <vt:lpstr>“Completion TRA”</vt:lpstr>
      <vt:lpstr>School Certifications </vt:lpstr>
      <vt:lpstr>PowerPoint Presentation</vt:lpstr>
      <vt:lpstr>When is it necessary to do Work Searches under TRA </vt:lpstr>
      <vt:lpstr>PowerPoint Presentation</vt:lpstr>
      <vt:lpstr> What should the date be in the upper right corner of the Worker In Training Form? </vt:lpstr>
      <vt:lpstr> Whose signature should be on the Worker in Training form from the training facility? </vt:lpstr>
      <vt:lpstr>  Whose responsibility is it to see that the Worker In Training Form is turned in weekly to the AJC Representative?  </vt:lpstr>
      <vt:lpstr>  Is it a requirement to turn in the Worker in Training form even if the participant is not drawing Monetary Benefits? </vt:lpstr>
      <vt:lpstr>  Is it a requirement to be attending TAA Approved Training Full Time to get TRA Monetary Benefits? </vt:lpstr>
      <vt:lpstr> RTAA (Reemployment Trade Adjustment Assistance) </vt:lpstr>
      <vt:lpstr>RTAA ELIGIBILITY</vt:lpstr>
      <vt:lpstr>RTAA</vt:lpstr>
      <vt:lpstr>RTAA PACKET REQUIREMENTS</vt:lpstr>
      <vt:lpstr>RTAA PACKET REQURIEMENTS CONTINUED…..</vt:lpstr>
      <vt:lpstr>WHAT’S NEXT</vt:lpstr>
      <vt:lpstr>PowerPoint Presentation</vt:lpstr>
      <vt:lpstr> True or False - A Participant must be age 50 or older when they become reemployed to be eligible for RTAA</vt:lpstr>
      <vt:lpstr>What is the maximum benefit period for RTAA?</vt:lpstr>
      <vt:lpstr>Why do we need the Last Full Week Pay Rate and hours worked at the Trade Affected Company and the 1st full Week Pay Rate and Hours worked at the Re-employment employer?</vt:lpstr>
      <vt:lpstr>QUESTIONS</vt:lpstr>
    </vt:vector>
  </TitlesOfParts>
  <Company>State of Tennessee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CG50377</dc:creator>
  <cp:lastModifiedBy>Eric Schweitzer</cp:lastModifiedBy>
  <cp:revision>295</cp:revision>
  <dcterms:created xsi:type="dcterms:W3CDTF">2011-09-28T19:20:10Z</dcterms:created>
  <dcterms:modified xsi:type="dcterms:W3CDTF">2019-07-12T20:54:08Z</dcterms:modified>
</cp:coreProperties>
</file>