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93" r:id="rId3"/>
    <p:sldId id="288" r:id="rId4"/>
    <p:sldId id="289" r:id="rId5"/>
    <p:sldId id="299" r:id="rId6"/>
    <p:sldId id="281" r:id="rId7"/>
    <p:sldId id="284" r:id="rId8"/>
    <p:sldId id="282" r:id="rId9"/>
    <p:sldId id="283" r:id="rId10"/>
    <p:sldId id="285" r:id="rId11"/>
    <p:sldId id="287" r:id="rId12"/>
    <p:sldId id="286" r:id="rId13"/>
    <p:sldId id="294" r:id="rId14"/>
    <p:sldId id="295" r:id="rId15"/>
    <p:sldId id="296" r:id="rId16"/>
    <p:sldId id="297" r:id="rId1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4" autoAdjust="0"/>
    <p:restoredTop sz="94675" autoAdjust="0"/>
  </p:normalViewPr>
  <p:slideViewPr>
    <p:cSldViewPr>
      <p:cViewPr>
        <p:scale>
          <a:sx n="80" d="100"/>
          <a:sy n="80" d="100"/>
        </p:scale>
        <p:origin x="-864" y="-6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72D4561A-FE94-406D-BF2E-1FDFB39CB799}" type="datetimeFigureOut">
              <a:rPr lang="en-US" smtClean="0"/>
              <a:t>7/18/2019</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2501B9E1-8D5B-4D5A-B423-45930137F19A}" type="slidenum">
              <a:rPr lang="en-US" smtClean="0"/>
              <a:t>‹#›</a:t>
            </a:fld>
            <a:endParaRPr lang="en-US"/>
          </a:p>
        </p:txBody>
      </p:sp>
    </p:spTree>
    <p:extLst>
      <p:ext uri="{BB962C8B-B14F-4D97-AF65-F5344CB8AC3E}">
        <p14:creationId xmlns:p14="http://schemas.microsoft.com/office/powerpoint/2010/main" val="2438576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A2169B2C-0711-4D6C-838B-D883618B81D8}" type="datetimeFigureOut">
              <a:rPr lang="en-US" smtClean="0"/>
              <a:t>7/18/2019</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25092F48-4FEE-401D-A700-3BB856BDC297}" type="slidenum">
              <a:rPr lang="en-US" smtClean="0"/>
              <a:t>‹#›</a:t>
            </a:fld>
            <a:endParaRPr lang="en-US"/>
          </a:p>
        </p:txBody>
      </p:sp>
    </p:spTree>
    <p:extLst>
      <p:ext uri="{BB962C8B-B14F-4D97-AF65-F5344CB8AC3E}">
        <p14:creationId xmlns:p14="http://schemas.microsoft.com/office/powerpoint/2010/main" val="2101527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092F48-4FEE-401D-A700-3BB856BDC297}" type="slidenum">
              <a:rPr lang="en-US" smtClean="0"/>
              <a:t>1</a:t>
            </a:fld>
            <a:endParaRPr lang="en-US"/>
          </a:p>
        </p:txBody>
      </p:sp>
    </p:spTree>
    <p:extLst>
      <p:ext uri="{BB962C8B-B14F-4D97-AF65-F5344CB8AC3E}">
        <p14:creationId xmlns:p14="http://schemas.microsoft.com/office/powerpoint/2010/main" val="2301773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600" y="4038603"/>
            <a:ext cx="86868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7" name="Text Placeholder 13"/>
          <p:cNvSpPr>
            <a:spLocks noGrp="1"/>
          </p:cNvSpPr>
          <p:nvPr>
            <p:ph type="body" sz="quarter" idx="12" hasCustomPrompt="1"/>
          </p:nvPr>
        </p:nvSpPr>
        <p:spPr>
          <a:xfrm>
            <a:off x="228600" y="5461001"/>
            <a:ext cx="86868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smtClean="0"/>
              <a:t>Sub-Title</a:t>
            </a:r>
            <a:endParaRPr lang="en-US" dirty="0"/>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smtClean="0"/>
              <a:t>Name, Position | Date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3000" y="1143000"/>
            <a:ext cx="6858000" cy="27432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170623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smtClean="0"/>
              <a:t>Click icon to add picture</a:t>
            </a:r>
            <a:endParaRPr lang="en-US" dirty="0"/>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dirty="0" smtClean="0"/>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smtClean="0"/>
              <a:t>Name, Position</a:t>
            </a:r>
          </a:p>
          <a:p>
            <a:pPr lvl="0"/>
            <a:r>
              <a:rPr lang="en-US" dirty="0" smtClean="0"/>
              <a:t>Date</a:t>
            </a:r>
            <a:endParaRPr lang="en-US" dirty="0"/>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smtClean="0"/>
              <a:t>Sub-Title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325755"/>
            <a:ext cx="3200400" cy="1280160"/>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 y="6172200"/>
            <a:ext cx="182880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1" r:id="rId5"/>
    <p:sldLayoutId id="2147483668" r:id="rId6"/>
    <p:sldLayoutId id="2147483665" r:id="rId7"/>
    <p:sldLayoutId id="2147483672" r:id="rId8"/>
    <p:sldLayoutId id="2147483673" r:id="rId9"/>
    <p:sldLayoutId id="2147483679" r:id="rId10"/>
    <p:sldLayoutId id="2147483674" r:id="rId11"/>
    <p:sldLayoutId id="2147483662" r:id="rId12"/>
    <p:sldLayoutId id="2147483663" r:id="rId13"/>
    <p:sldLayoutId id="2147483676" r:id="rId14"/>
    <p:sldLayoutId id="2147483677" r:id="rId15"/>
    <p:sldLayoutId id="2147483675"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smtClean="0">
                <a:effectLst>
                  <a:outerShdw blurRad="31750" dist="25400" dir="5400000" algn="tl" rotWithShape="0">
                    <a:srgbClr val="000000">
                      <a:alpha val="25000"/>
                    </a:srgbClr>
                  </a:outerShdw>
                </a:effectLst>
                <a:latin typeface="Lucida Sans Unicode"/>
              </a:rPr>
              <a:t>Filing A Trade </a:t>
            </a:r>
            <a:r>
              <a:rPr lang="en-US" sz="4800" dirty="0">
                <a:effectLst>
                  <a:outerShdw blurRad="31750" dist="25400" dir="5400000" algn="tl" rotWithShape="0">
                    <a:srgbClr val="000000">
                      <a:alpha val="25000"/>
                    </a:srgbClr>
                  </a:outerShdw>
                </a:effectLst>
                <a:latin typeface="Lucida Sans Unicode"/>
              </a:rPr>
              <a:t>Adjustment Assistance </a:t>
            </a:r>
            <a:r>
              <a:rPr lang="en-US" sz="4800" dirty="0" smtClean="0">
                <a:effectLst>
                  <a:outerShdw blurRad="31750" dist="25400" dir="5400000" algn="tl" rotWithShape="0">
                    <a:srgbClr val="000000">
                      <a:alpha val="25000"/>
                    </a:srgbClr>
                  </a:outerShdw>
                </a:effectLst>
                <a:latin typeface="Lucida Sans Unicode"/>
              </a:rPr>
              <a:t>Petition</a:t>
            </a:r>
            <a:endParaRPr lang="en-US" dirty="0"/>
          </a:p>
        </p:txBody>
      </p:sp>
      <p:sp>
        <p:nvSpPr>
          <p:cNvPr id="3" name="Text Placeholder 2"/>
          <p:cNvSpPr>
            <a:spLocks noGrp="1"/>
          </p:cNvSpPr>
          <p:nvPr>
            <p:ph type="body" sz="quarter" idx="12"/>
          </p:nvPr>
        </p:nvSpPr>
        <p:spPr/>
        <p:txBody>
          <a:bodyPr/>
          <a:lstStyle/>
          <a:p>
            <a:pPr marR="64008" lvl="0">
              <a:spcBef>
                <a:spcPts val="400"/>
              </a:spcBef>
              <a:buClr>
                <a:srgbClr val="4F81BD"/>
              </a:buClr>
              <a:buSzPct val="68000"/>
            </a:pPr>
            <a:r>
              <a:rPr lang="en-US" sz="2700" dirty="0">
                <a:effectLst/>
                <a:latin typeface="Lucida Sans Unicode"/>
              </a:rPr>
              <a:t>(TAA)</a:t>
            </a:r>
          </a:p>
          <a:p>
            <a:endParaRPr lang="en-US" dirty="0"/>
          </a:p>
        </p:txBody>
      </p:sp>
      <p:sp>
        <p:nvSpPr>
          <p:cNvPr id="4" name="Text Placeholder 3"/>
          <p:cNvSpPr>
            <a:spLocks noGrp="1"/>
          </p:cNvSpPr>
          <p:nvPr>
            <p:ph type="body" sz="quarter" idx="11"/>
          </p:nvPr>
        </p:nvSpPr>
        <p:spPr/>
        <p:txBody>
          <a:bodyPr/>
          <a:lstStyle/>
          <a:p>
            <a:r>
              <a:rPr lang="en-US" dirty="0" smtClean="0"/>
              <a:t>Edward Jenkins;  TAA Specialist;   July, 23, 2019</a:t>
            </a:r>
            <a:endParaRPr lang="en-US" dirty="0"/>
          </a:p>
        </p:txBody>
      </p:sp>
    </p:spTree>
    <p:extLst>
      <p:ext uri="{BB962C8B-B14F-4D97-AF65-F5344CB8AC3E}">
        <p14:creationId xmlns:p14="http://schemas.microsoft.com/office/powerpoint/2010/main" val="479260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17489"/>
            <a:ext cx="8458200" cy="774492"/>
          </a:xfrm>
        </p:spPr>
        <p:txBody>
          <a:bodyPr>
            <a:normAutofit/>
          </a:bodyPr>
          <a:lstStyle/>
          <a:p>
            <a:pPr algn="ctr"/>
            <a:r>
              <a:rPr lang="en-US" dirty="0" smtClean="0"/>
              <a:t>Filing Online </a:t>
            </a:r>
            <a:r>
              <a:rPr lang="en-US" dirty="0" smtClean="0"/>
              <a:t>– </a:t>
            </a:r>
            <a:r>
              <a:rPr lang="en-US" dirty="0" smtClean="0"/>
              <a:t>Advantages</a:t>
            </a:r>
            <a:endParaRPr lang="en-US" dirty="0"/>
          </a:p>
        </p:txBody>
      </p:sp>
      <p:sp>
        <p:nvSpPr>
          <p:cNvPr id="5" name="TextBox 4"/>
          <p:cNvSpPr txBox="1"/>
          <p:nvPr/>
        </p:nvSpPr>
        <p:spPr>
          <a:xfrm>
            <a:off x="672664" y="2057400"/>
            <a:ext cx="7320456" cy="553998"/>
          </a:xfrm>
          <a:prstGeom prst="rect">
            <a:avLst/>
          </a:prstGeom>
          <a:noFill/>
        </p:spPr>
        <p:txBody>
          <a:bodyPr wrap="square" rtlCol="0">
            <a:spAutoFit/>
          </a:bodyPr>
          <a:lstStyle>
            <a:defPPr>
              <a:defRPr lang="en-US"/>
            </a:defPPr>
            <a:lvl1pPr marL="342900" lvl="0" indent="-342900">
              <a:spcAft>
                <a:spcPts val="2400"/>
              </a:spcAft>
              <a:buFont typeface="Arial" panose="020B0604020202020204" pitchFamily="34" charset="0"/>
              <a:buChar char="•"/>
              <a:defRPr sz="2400">
                <a:solidFill>
                  <a:srgbClr val="4F81BD">
                    <a:lumMod val="75000"/>
                  </a:srgbClr>
                </a:solidFill>
                <a:latin typeface="Arial" pitchFamily="34" charset="0"/>
                <a:cs typeface="Arial" pitchFamily="34" charset="0"/>
              </a:defRPr>
            </a:lvl1pPr>
          </a:lstStyle>
          <a:p>
            <a:pPr>
              <a:spcAft>
                <a:spcPts val="600"/>
              </a:spcAft>
              <a:buClr>
                <a:schemeClr val="bg2"/>
              </a:buClr>
            </a:pPr>
            <a:r>
              <a:rPr lang="en-US" sz="3000" dirty="0" smtClean="0">
                <a:solidFill>
                  <a:schemeClr val="tx1">
                    <a:lumMod val="75000"/>
                    <a:lumOff val="25000"/>
                  </a:schemeClr>
                </a:solidFill>
              </a:rPr>
              <a:t>Instant </a:t>
            </a:r>
            <a:r>
              <a:rPr lang="en-US" sz="3000" dirty="0">
                <a:solidFill>
                  <a:schemeClr val="tx1">
                    <a:lumMod val="75000"/>
                    <a:lumOff val="25000"/>
                  </a:schemeClr>
                </a:solidFill>
              </a:rPr>
              <a:t>Transmission </a:t>
            </a:r>
            <a:r>
              <a:rPr lang="en-US" sz="3000" dirty="0" smtClean="0">
                <a:solidFill>
                  <a:schemeClr val="tx1">
                    <a:lumMod val="75000"/>
                    <a:lumOff val="25000"/>
                  </a:schemeClr>
                </a:solidFill>
              </a:rPr>
              <a:t>to Dedicated Inbox</a:t>
            </a:r>
            <a:endParaRPr lang="en-US" sz="3000" dirty="0">
              <a:solidFill>
                <a:schemeClr val="tx1">
                  <a:lumMod val="75000"/>
                  <a:lumOff val="25000"/>
                </a:schemeClr>
              </a:solidFill>
            </a:endParaRPr>
          </a:p>
        </p:txBody>
      </p:sp>
      <p:sp>
        <p:nvSpPr>
          <p:cNvPr id="6" name="TextBox 5"/>
          <p:cNvSpPr txBox="1"/>
          <p:nvPr/>
        </p:nvSpPr>
        <p:spPr>
          <a:xfrm>
            <a:off x="672664" y="2629028"/>
            <a:ext cx="5638800" cy="553998"/>
          </a:xfrm>
          <a:prstGeom prst="rect">
            <a:avLst/>
          </a:prstGeom>
          <a:noFill/>
        </p:spPr>
        <p:txBody>
          <a:bodyPr wrap="square" rtlCol="0">
            <a:spAutoFit/>
          </a:bodyPr>
          <a:lstStyle/>
          <a:p>
            <a:pPr marL="342900" lvl="0" indent="-3429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Arial" pitchFamily="34" charset="0"/>
                <a:cs typeface="Arial" pitchFamily="34" charset="0"/>
              </a:rPr>
              <a:t>Instant Petitioner E-Receipt</a:t>
            </a:r>
          </a:p>
        </p:txBody>
      </p:sp>
      <p:sp>
        <p:nvSpPr>
          <p:cNvPr id="7" name="TextBox 6"/>
          <p:cNvSpPr txBox="1"/>
          <p:nvPr/>
        </p:nvSpPr>
        <p:spPr>
          <a:xfrm>
            <a:off x="672664" y="3219825"/>
            <a:ext cx="6894784" cy="553998"/>
          </a:xfrm>
          <a:prstGeom prst="rect">
            <a:avLst/>
          </a:prstGeom>
          <a:noFill/>
        </p:spPr>
        <p:txBody>
          <a:bodyPr wrap="square" rtlCol="0">
            <a:spAutoFit/>
          </a:bodyPr>
          <a:lstStyle/>
          <a:p>
            <a:pPr marL="342900" indent="-3429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Arial" pitchFamily="34" charset="0"/>
                <a:cs typeface="Arial" pitchFamily="34" charset="0"/>
              </a:rPr>
              <a:t>Consistently Legible</a:t>
            </a:r>
          </a:p>
        </p:txBody>
      </p:sp>
      <p:sp>
        <p:nvSpPr>
          <p:cNvPr id="8" name="TextBox 7"/>
          <p:cNvSpPr txBox="1"/>
          <p:nvPr/>
        </p:nvSpPr>
        <p:spPr>
          <a:xfrm>
            <a:off x="672664" y="3788667"/>
            <a:ext cx="6894784" cy="553998"/>
          </a:xfrm>
          <a:prstGeom prst="rect">
            <a:avLst/>
          </a:prstGeom>
          <a:noFill/>
        </p:spPr>
        <p:txBody>
          <a:bodyPr wrap="square" rtlCol="0">
            <a:spAutoFit/>
          </a:bodyPr>
          <a:lstStyle/>
          <a:p>
            <a:pPr marL="342900" indent="-3429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Arial" pitchFamily="34" charset="0"/>
                <a:cs typeface="Arial" pitchFamily="34" charset="0"/>
              </a:rPr>
              <a:t>Required </a:t>
            </a:r>
            <a:r>
              <a:rPr lang="en-US" sz="3000" dirty="0" smtClean="0">
                <a:solidFill>
                  <a:schemeClr val="tx1">
                    <a:lumMod val="75000"/>
                    <a:lumOff val="25000"/>
                  </a:schemeClr>
                </a:solidFill>
                <a:latin typeface="Arial" pitchFamily="34" charset="0"/>
                <a:cs typeface="Arial" pitchFamily="34" charset="0"/>
              </a:rPr>
              <a:t>Data Guaranteed</a:t>
            </a:r>
            <a:endParaRPr lang="en-US" sz="3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671674" y="4495800"/>
            <a:ext cx="7620000" cy="553998"/>
          </a:xfrm>
          <a:prstGeom prst="rect">
            <a:avLst/>
          </a:prstGeom>
          <a:noFill/>
        </p:spPr>
        <p:txBody>
          <a:bodyPr wrap="square" rtlCol="0">
            <a:spAutoFit/>
          </a:bodyPr>
          <a:lstStyle>
            <a:defPPr>
              <a:defRPr lang="en-US"/>
            </a:defPPr>
            <a:lvl1pPr marL="342900" indent="-342900">
              <a:spcAft>
                <a:spcPts val="600"/>
              </a:spcAft>
              <a:buClr>
                <a:srgbClr val="752832"/>
              </a:buClr>
              <a:buFont typeface="Wingdings" panose="05000000000000000000" pitchFamily="2" charset="2"/>
              <a:buChar char="Ø"/>
              <a:defRPr sz="3000">
                <a:solidFill>
                  <a:schemeClr val="tx1">
                    <a:lumMod val="75000"/>
                    <a:lumOff val="25000"/>
                  </a:schemeClr>
                </a:solidFill>
                <a:latin typeface="Arial" pitchFamily="34" charset="0"/>
                <a:cs typeface="Arial" pitchFamily="34" charset="0"/>
              </a:defRPr>
            </a:lvl1pPr>
          </a:lstStyle>
          <a:p>
            <a:pPr>
              <a:buClr>
                <a:schemeClr val="bg2"/>
              </a:buClr>
              <a:buFont typeface="Arial" panose="020B0604020202020204" pitchFamily="34" charset="0"/>
              <a:buChar char="•"/>
            </a:pPr>
            <a:r>
              <a:rPr lang="en-US" dirty="0"/>
              <a:t>Instant Transmission to State</a:t>
            </a:r>
          </a:p>
        </p:txBody>
      </p:sp>
    </p:spTree>
    <p:extLst>
      <p:ext uri="{BB962C8B-B14F-4D97-AF65-F5344CB8AC3E}">
        <p14:creationId xmlns:p14="http://schemas.microsoft.com/office/powerpoint/2010/main" val="242706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1638" y="228600"/>
            <a:ext cx="6908800" cy="774492"/>
          </a:xfrm>
        </p:spPr>
        <p:txBody>
          <a:bodyPr>
            <a:normAutofit/>
          </a:bodyPr>
          <a:lstStyle/>
          <a:p>
            <a:pPr algn="ctr"/>
            <a:r>
              <a:rPr lang="en-US" dirty="0" smtClean="0"/>
              <a:t>Not Filing </a:t>
            </a:r>
            <a:r>
              <a:rPr lang="en-US" dirty="0"/>
              <a:t>Online – </a:t>
            </a:r>
            <a:r>
              <a:rPr lang="en-US" dirty="0" smtClean="0"/>
              <a:t>Disadvantages</a:t>
            </a:r>
            <a:endParaRPr lang="en-US" dirty="0"/>
          </a:p>
        </p:txBody>
      </p:sp>
      <p:sp>
        <p:nvSpPr>
          <p:cNvPr id="5" name="TextBox 4"/>
          <p:cNvSpPr txBox="1"/>
          <p:nvPr/>
        </p:nvSpPr>
        <p:spPr>
          <a:xfrm>
            <a:off x="780396" y="1981200"/>
            <a:ext cx="6248400" cy="553998"/>
          </a:xfrm>
          <a:prstGeom prst="rect">
            <a:avLst/>
          </a:prstGeom>
          <a:noFill/>
        </p:spPr>
        <p:txBody>
          <a:bodyPr wrap="square" rtlCol="0">
            <a:spAutoFit/>
          </a:bodyPr>
          <a:lstStyle/>
          <a:p>
            <a:pPr marL="457200" lvl="0" indent="-457200">
              <a:spcAft>
                <a:spcPts val="600"/>
              </a:spcAft>
              <a:buClr>
                <a:schemeClr val="bg2"/>
              </a:buClr>
              <a:buFont typeface="Arial" panose="020B0604020202020204" pitchFamily="34" charset="0"/>
              <a:buChar char="•"/>
            </a:pPr>
            <a:r>
              <a:rPr lang="en-US" sz="30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Inconsistent legibility</a:t>
            </a:r>
            <a:endPar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764630" y="2667000"/>
            <a:ext cx="5728171" cy="553998"/>
          </a:xfrm>
          <a:prstGeom prst="rect">
            <a:avLst/>
          </a:prstGeom>
          <a:noFill/>
        </p:spPr>
        <p:txBody>
          <a:bodyPr wrap="none" rtlCol="0">
            <a:spAutoFit/>
          </a:bodyPr>
          <a:lstStyle/>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Dates and Signature missing</a:t>
            </a:r>
          </a:p>
        </p:txBody>
      </p:sp>
      <p:sp>
        <p:nvSpPr>
          <p:cNvPr id="7" name="Rectangle 6"/>
          <p:cNvSpPr/>
          <p:nvPr/>
        </p:nvSpPr>
        <p:spPr>
          <a:xfrm>
            <a:off x="768428" y="3220998"/>
            <a:ext cx="3821880" cy="553998"/>
          </a:xfrm>
          <a:prstGeom prst="rect">
            <a:avLst/>
          </a:prstGeom>
          <a:noFill/>
        </p:spPr>
        <p:txBody>
          <a:bodyPr wrap="none" rtlCol="0">
            <a:spAutoFit/>
          </a:bodyPr>
          <a:lstStyle/>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Incomplete pages</a:t>
            </a:r>
          </a:p>
        </p:txBody>
      </p:sp>
      <p:sp>
        <p:nvSpPr>
          <p:cNvPr id="8" name="Rectangle 7"/>
          <p:cNvSpPr/>
          <p:nvPr/>
        </p:nvSpPr>
        <p:spPr>
          <a:xfrm>
            <a:off x="764630" y="3886642"/>
            <a:ext cx="2696572" cy="553998"/>
          </a:xfrm>
          <a:prstGeom prst="rect">
            <a:avLst/>
          </a:prstGeom>
        </p:spPr>
        <p:txBody>
          <a:bodyPr wrap="none">
            <a:spAutoFit/>
          </a:bodyPr>
          <a:lstStyle/>
          <a:p>
            <a:pPr marL="457200" indent="-457200">
              <a:spcAft>
                <a:spcPts val="12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Paper Jams</a:t>
            </a:r>
          </a:p>
        </p:txBody>
      </p:sp>
      <p:sp>
        <p:nvSpPr>
          <p:cNvPr id="9" name="Rectangle 8"/>
          <p:cNvSpPr/>
          <p:nvPr/>
        </p:nvSpPr>
        <p:spPr>
          <a:xfrm>
            <a:off x="756645" y="4440640"/>
            <a:ext cx="7612166" cy="553998"/>
          </a:xfrm>
          <a:prstGeom prst="rect">
            <a:avLst/>
          </a:prstGeom>
        </p:spPr>
        <p:txBody>
          <a:bodyPr wrap="square">
            <a:spAutoFit/>
          </a:bodyPr>
          <a:lstStyle/>
          <a:p>
            <a:pPr marL="457200" lvl="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Fax Machine out of </a:t>
            </a:r>
            <a:r>
              <a:rPr lang="en-US" sz="30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Network</a:t>
            </a:r>
            <a:endPar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72862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037304" y="381000"/>
            <a:ext cx="6908800" cy="774492"/>
          </a:xfrm>
        </p:spPr>
        <p:txBody>
          <a:bodyPr vert="horz" lIns="91440" tIns="45720" rIns="91440" bIns="45720" rtlCol="0" anchor="ctr">
            <a:normAutofit fontScale="90000"/>
          </a:bodyPr>
          <a:lstStyle/>
          <a:p>
            <a:pPr algn="ctr"/>
            <a:r>
              <a:rPr lang="en-US" sz="3600" dirty="0"/>
              <a:t>Tips for Faster Processing</a:t>
            </a:r>
            <a:r>
              <a:rPr lang="en-US" dirty="0"/>
              <a:t/>
            </a:r>
            <a:br>
              <a:rPr lang="en-US" dirty="0"/>
            </a:br>
            <a:endParaRPr lang="en-US" dirty="0"/>
          </a:p>
        </p:txBody>
      </p:sp>
      <p:sp>
        <p:nvSpPr>
          <p:cNvPr id="6" name="Rectangle 5"/>
          <p:cNvSpPr/>
          <p:nvPr/>
        </p:nvSpPr>
        <p:spPr>
          <a:xfrm>
            <a:off x="990600" y="1846181"/>
            <a:ext cx="7173823" cy="523220"/>
          </a:xfrm>
          <a:prstGeom prst="rect">
            <a:avLst/>
          </a:prstGeom>
        </p:spPr>
        <p:txBody>
          <a:bodyPr wrap="none">
            <a:spAutoFit/>
          </a:bodyPr>
          <a:lstStyle/>
          <a:p>
            <a:pPr marL="457200" indent="-457200">
              <a:spcAft>
                <a:spcPts val="600"/>
              </a:spcAft>
              <a:buClr>
                <a:schemeClr val="bg2"/>
              </a:buClr>
              <a:buFont typeface="Arial" panose="020B0604020202020204" pitchFamily="34" charset="0"/>
              <a:buChar char="•"/>
            </a:pPr>
            <a:r>
              <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Provide Complete Contact </a:t>
            </a:r>
            <a:r>
              <a:rPr lang="en-US" sz="28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Information.</a:t>
            </a:r>
            <a:endPar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tangle 6"/>
          <p:cNvSpPr/>
          <p:nvPr/>
        </p:nvSpPr>
        <p:spPr>
          <a:xfrm>
            <a:off x="990600" y="2590800"/>
            <a:ext cx="7315657" cy="523220"/>
          </a:xfrm>
          <a:prstGeom prst="rect">
            <a:avLst/>
          </a:prstGeom>
        </p:spPr>
        <p:txBody>
          <a:bodyPr wrap="none">
            <a:spAutoFit/>
          </a:bodyPr>
          <a:lstStyle/>
          <a:p>
            <a:pPr marL="457200" indent="-457200">
              <a:spcAft>
                <a:spcPts val="600"/>
              </a:spcAft>
              <a:buClr>
                <a:schemeClr val="bg2"/>
              </a:buClr>
              <a:buFont typeface="Arial" panose="020B0604020202020204" pitchFamily="34" charset="0"/>
              <a:buChar char="•"/>
            </a:pPr>
            <a:r>
              <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Attach Any and All Relevant </a:t>
            </a:r>
            <a:r>
              <a:rPr lang="en-US" sz="28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Documents.</a:t>
            </a:r>
            <a:endPar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p:cNvSpPr/>
          <p:nvPr/>
        </p:nvSpPr>
        <p:spPr>
          <a:xfrm>
            <a:off x="990599" y="3206244"/>
            <a:ext cx="7412421" cy="954107"/>
          </a:xfrm>
          <a:prstGeom prst="rect">
            <a:avLst/>
          </a:prstGeom>
        </p:spPr>
        <p:txBody>
          <a:bodyPr wrap="square">
            <a:spAutoFit/>
          </a:bodyPr>
          <a:lstStyle/>
          <a:p>
            <a:pPr marL="457200" indent="-457200">
              <a:spcAft>
                <a:spcPts val="600"/>
              </a:spcAft>
              <a:buClr>
                <a:schemeClr val="bg2"/>
              </a:buClr>
              <a:buFont typeface="Arial" panose="020B0604020202020204" pitchFamily="34" charset="0"/>
              <a:buChar char="•"/>
            </a:pPr>
            <a:r>
              <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Help Us Understand Why Trade Is Affecting the Company or the </a:t>
            </a:r>
            <a:r>
              <a:rPr lang="en-US" sz="28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Firm.</a:t>
            </a:r>
            <a:endPar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p:cNvSpPr/>
          <p:nvPr/>
        </p:nvSpPr>
        <p:spPr>
          <a:xfrm>
            <a:off x="990600" y="4153424"/>
            <a:ext cx="7412420" cy="1384995"/>
          </a:xfrm>
          <a:prstGeom prst="rect">
            <a:avLst/>
          </a:prstGeom>
        </p:spPr>
        <p:txBody>
          <a:bodyPr wrap="square">
            <a:spAutoFit/>
          </a:bodyPr>
          <a:lstStyle/>
          <a:p>
            <a:pPr marL="457200" indent="-457200">
              <a:spcAft>
                <a:spcPts val="2400"/>
              </a:spcAft>
              <a:buClr>
                <a:schemeClr val="bg2"/>
              </a:buClr>
              <a:buFont typeface="Arial" panose="020B0604020202020204" pitchFamily="34" charset="0"/>
              <a:buChar char="•"/>
            </a:pPr>
            <a:r>
              <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Assist </a:t>
            </a:r>
            <a:r>
              <a:rPr lang="en-US" sz="28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Us </a:t>
            </a:r>
            <a:r>
              <a:rPr lang="en-US" sz="2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to Assist You – the more information provided on the petition, the faster the determination</a:t>
            </a:r>
            <a:r>
              <a:rPr lang="en-US" sz="2800" dirty="0">
                <a:latin typeface="Open Sans" panose="020B0606030504020204" pitchFamily="34" charset="0"/>
                <a:ea typeface="Open Sans" panose="020B0606030504020204" pitchFamily="34" charset="0"/>
                <a:cs typeface="Open Sans" panose="020B0606030504020204" pitchFamily="34" charset="0"/>
              </a:rPr>
              <a:t>!</a:t>
            </a:r>
          </a:p>
        </p:txBody>
      </p:sp>
    </p:spTree>
    <p:extLst>
      <p:ext uri="{BB962C8B-B14F-4D97-AF65-F5344CB8AC3E}">
        <p14:creationId xmlns:p14="http://schemas.microsoft.com/office/powerpoint/2010/main" val="264566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pPr algn="ctr"/>
            <a:r>
              <a:rPr lang="en-US" sz="4100" dirty="0" smtClean="0">
                <a:effectLst>
                  <a:outerShdw blurRad="31750" dist="25400" dir="5400000" algn="tl" rotWithShape="0">
                    <a:srgbClr val="000000">
                      <a:alpha val="25000"/>
                    </a:srgbClr>
                  </a:outerShdw>
                </a:effectLst>
                <a:latin typeface="Lucida Sans Unicode"/>
              </a:rPr>
              <a:t>Decision</a:t>
            </a:r>
            <a:endParaRPr lang="en-US" dirty="0"/>
          </a:p>
        </p:txBody>
      </p:sp>
      <p:sp>
        <p:nvSpPr>
          <p:cNvPr id="5" name="Content Placeholder 4"/>
          <p:cNvSpPr>
            <a:spLocks noGrp="1"/>
          </p:cNvSpPr>
          <p:nvPr>
            <p:ph idx="1"/>
          </p:nvPr>
        </p:nvSpPr>
        <p:spPr>
          <a:xfrm>
            <a:off x="216725" y="2438400"/>
            <a:ext cx="8763000" cy="3048000"/>
          </a:xfrm>
        </p:spPr>
        <p:txBody>
          <a:bodyPr>
            <a:normAutofit/>
          </a:bodyPr>
          <a:lstStyle/>
          <a:p>
            <a:pPr>
              <a:buClr>
                <a:schemeClr val="bg2"/>
              </a:buClr>
            </a:pPr>
            <a:r>
              <a:rPr lang="en-US" dirty="0" smtClean="0"/>
              <a:t>USDOL </a:t>
            </a:r>
            <a:r>
              <a:rPr lang="en-US" dirty="0"/>
              <a:t>will then notify the petitioners, the workers’ firm, and the Cooperating State Agency of the determination in writing. </a:t>
            </a:r>
            <a:endParaRPr lang="en-US" dirty="0" smtClean="0"/>
          </a:p>
          <a:p>
            <a:pPr>
              <a:buClr>
                <a:schemeClr val="bg2"/>
              </a:buClr>
            </a:pPr>
            <a:r>
              <a:rPr lang="en-US" dirty="0"/>
              <a:t>The determination will also be posted on the TAA website and published in the Federal Register. </a:t>
            </a:r>
            <a:endParaRPr lang="en-US" dirty="0" smtClean="0"/>
          </a:p>
          <a:p>
            <a:pPr>
              <a:buClr>
                <a:schemeClr val="bg2"/>
              </a:buClr>
            </a:pPr>
            <a:r>
              <a:rPr lang="en-US" dirty="0" smtClean="0"/>
              <a:t>State Agencies will reach out to all affected workers if a list is available.</a:t>
            </a:r>
            <a:endParaRPr lang="en-US" dirty="0"/>
          </a:p>
        </p:txBody>
      </p:sp>
      <p:sp>
        <p:nvSpPr>
          <p:cNvPr id="2" name="TextBox 1"/>
          <p:cNvSpPr txBox="1"/>
          <p:nvPr/>
        </p:nvSpPr>
        <p:spPr>
          <a:xfrm>
            <a:off x="3733800" y="1447800"/>
            <a:ext cx="1741182" cy="523220"/>
          </a:xfrm>
          <a:prstGeom prst="rect">
            <a:avLst/>
          </a:prstGeom>
          <a:noFill/>
        </p:spPr>
        <p:txBody>
          <a:bodyPr wrap="none" rtlCol="0">
            <a:spAutoFit/>
          </a:bodyPr>
          <a:lstStyle/>
          <a:p>
            <a:r>
              <a:rPr lang="en-US" sz="2800" b="1" dirty="0">
                <a:latin typeface="Open Sans" panose="020B0606030504020204" pitchFamily="34" charset="0"/>
                <a:ea typeface="Open Sans" panose="020B0606030504020204" pitchFamily="34" charset="0"/>
                <a:cs typeface="Open Sans" panose="020B0606030504020204" pitchFamily="34" charset="0"/>
              </a:rPr>
              <a:t>Certified</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2339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pPr algn="ctr"/>
            <a:r>
              <a:rPr lang="en-US" sz="4100" dirty="0" smtClean="0">
                <a:effectLst>
                  <a:outerShdw blurRad="31750" dist="25400" dir="5400000" algn="tl" rotWithShape="0">
                    <a:srgbClr val="000000">
                      <a:alpha val="25000"/>
                    </a:srgbClr>
                  </a:outerShdw>
                </a:effectLst>
                <a:latin typeface="Lucida Sans Unicode"/>
              </a:rPr>
              <a:t>Decision</a:t>
            </a:r>
            <a:endParaRPr lang="en-US" dirty="0"/>
          </a:p>
        </p:txBody>
      </p:sp>
      <p:sp>
        <p:nvSpPr>
          <p:cNvPr id="6" name="Content Placeholder 2"/>
          <p:cNvSpPr>
            <a:spLocks noGrp="1"/>
          </p:cNvSpPr>
          <p:nvPr>
            <p:ph idx="1"/>
          </p:nvPr>
        </p:nvSpPr>
        <p:spPr>
          <a:xfrm>
            <a:off x="228600" y="2173599"/>
            <a:ext cx="8763000" cy="3028065"/>
          </a:xfrm>
        </p:spPr>
        <p:txBody>
          <a:bodyPr>
            <a:normAutofit fontScale="92500"/>
          </a:bodyPr>
          <a:lstStyle/>
          <a:p>
            <a:pPr marL="0" indent="0">
              <a:buClr>
                <a:schemeClr val="bg2"/>
              </a:buClr>
              <a:buNone/>
            </a:pPr>
            <a:endParaRPr lang="en-US" dirty="0"/>
          </a:p>
          <a:p>
            <a:pPr marL="457200" indent="-457200">
              <a:buClr>
                <a:schemeClr val="bg2"/>
              </a:buClr>
              <a:buFont typeface="+mj-lt"/>
              <a:buAutoNum type="arabicParenR"/>
            </a:pPr>
            <a:r>
              <a:rPr lang="en-US" dirty="0" smtClean="0"/>
              <a:t>Request </a:t>
            </a:r>
            <a:r>
              <a:rPr lang="en-US" dirty="0"/>
              <a:t>administrative reconsideration of the determination; </a:t>
            </a:r>
            <a:endParaRPr lang="en-US" dirty="0" smtClean="0"/>
          </a:p>
          <a:p>
            <a:pPr marL="457200" indent="-457200">
              <a:buClr>
                <a:schemeClr val="bg2"/>
              </a:buClr>
              <a:buFont typeface="+mj-lt"/>
              <a:buAutoNum type="arabicParenR"/>
            </a:pPr>
            <a:r>
              <a:rPr lang="en-US" dirty="0"/>
              <a:t>S</a:t>
            </a:r>
            <a:r>
              <a:rPr lang="en-US" dirty="0" smtClean="0"/>
              <a:t>eek </a:t>
            </a:r>
            <a:r>
              <a:rPr lang="en-US" dirty="0"/>
              <a:t>judicial review of the determination; </a:t>
            </a:r>
            <a:endParaRPr lang="en-US" dirty="0" smtClean="0"/>
          </a:p>
          <a:p>
            <a:pPr marL="457200" indent="-457200">
              <a:buClr>
                <a:schemeClr val="bg2"/>
              </a:buClr>
              <a:buFont typeface="+mj-lt"/>
              <a:buAutoNum type="arabicParenR"/>
            </a:pPr>
            <a:r>
              <a:rPr lang="en-US" dirty="0" smtClean="0"/>
              <a:t>Seek </a:t>
            </a:r>
            <a:r>
              <a:rPr lang="en-US" dirty="0"/>
              <a:t>for reemployment services from other programs such as those available through the Workforce Innovation and Opportunity Act's Dislocated Worker program also available through local American Job </a:t>
            </a:r>
            <a:r>
              <a:rPr lang="en-US" dirty="0" smtClean="0"/>
              <a:t>Centers.</a:t>
            </a:r>
            <a:endParaRPr lang="en-US" dirty="0"/>
          </a:p>
        </p:txBody>
      </p:sp>
      <p:sp>
        <p:nvSpPr>
          <p:cNvPr id="2" name="TextBox 1"/>
          <p:cNvSpPr txBox="1"/>
          <p:nvPr/>
        </p:nvSpPr>
        <p:spPr>
          <a:xfrm>
            <a:off x="2743200" y="1434935"/>
            <a:ext cx="3484095" cy="738664"/>
          </a:xfrm>
          <a:prstGeom prst="rect">
            <a:avLst/>
          </a:prstGeom>
          <a:noFill/>
        </p:spPr>
        <p:txBody>
          <a:bodyPr wrap="none" rtlCol="0">
            <a:spAutoFit/>
          </a:bodyPr>
          <a:lstStyle/>
          <a:p>
            <a:r>
              <a:rPr lang="en-US" sz="2400" b="1" dirty="0" smtClean="0">
                <a:latin typeface="Open Sans" panose="020B0606030504020204" pitchFamily="34" charset="0"/>
                <a:ea typeface="Open Sans" panose="020B0606030504020204" pitchFamily="34" charset="0"/>
                <a:cs typeface="Open Sans" panose="020B0606030504020204" pitchFamily="34" charset="0"/>
              </a:rPr>
              <a:t>Denial – What’s Next?</a:t>
            </a:r>
            <a:endParaRPr lang="en-US" sz="2400" b="1"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02849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randombar(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randombar(horizontal)">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Amending a Petition</a:t>
            </a:r>
            <a:endParaRPr lang="en-US" dirty="0"/>
          </a:p>
        </p:txBody>
      </p:sp>
      <p:sp>
        <p:nvSpPr>
          <p:cNvPr id="3" name="Content Placeholder 2"/>
          <p:cNvSpPr>
            <a:spLocks noGrp="1"/>
          </p:cNvSpPr>
          <p:nvPr>
            <p:ph idx="1"/>
          </p:nvPr>
        </p:nvSpPr>
        <p:spPr>
          <a:xfrm>
            <a:off x="228600" y="2286000"/>
            <a:ext cx="8763000" cy="2971800"/>
          </a:xfrm>
        </p:spPr>
        <p:txBody>
          <a:bodyPr/>
          <a:lstStyle/>
          <a:p>
            <a:r>
              <a:rPr lang="en-US" dirty="0" smtClean="0"/>
              <a:t>A group or line of workers not included in original petition.</a:t>
            </a:r>
          </a:p>
          <a:p>
            <a:r>
              <a:rPr lang="en-US" dirty="0" smtClean="0"/>
              <a:t>Add reason closure is due to trade but add original petition number and information about workers not included on original petition.</a:t>
            </a:r>
          </a:p>
          <a:p>
            <a:r>
              <a:rPr lang="en-US" dirty="0" smtClean="0"/>
              <a:t>Trade investigation </a:t>
            </a:r>
            <a:r>
              <a:rPr lang="en-US" dirty="0" smtClean="0"/>
              <a:t>process </a:t>
            </a:r>
            <a:r>
              <a:rPr lang="en-US" dirty="0" smtClean="0"/>
              <a:t>begins for these </a:t>
            </a:r>
            <a:r>
              <a:rPr lang="en-US" dirty="0" smtClean="0"/>
              <a:t>workers.</a:t>
            </a:r>
            <a:endParaRPr lang="en-US" dirty="0"/>
          </a:p>
        </p:txBody>
      </p:sp>
    </p:spTree>
    <p:extLst>
      <p:ext uri="{BB962C8B-B14F-4D97-AF65-F5344CB8AC3E}">
        <p14:creationId xmlns:p14="http://schemas.microsoft.com/office/powerpoint/2010/main" val="207166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Fini</a:t>
            </a:r>
            <a:endParaRPr lang="en-US" dirty="0"/>
          </a:p>
        </p:txBody>
      </p:sp>
      <p:pic>
        <p:nvPicPr>
          <p:cNvPr id="4" name="Content Placeholder 3" descr="C:\Users\cg01129\AppData\Local\Microsoft\Windows\INetCache\IE\KSWA2DR9\questions[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0787" y="2072481"/>
            <a:ext cx="4238625" cy="3200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248400" y="5570431"/>
            <a:ext cx="2743200" cy="523220"/>
          </a:xfrm>
          <a:prstGeom prst="rect">
            <a:avLst/>
          </a:prstGeom>
          <a:noFill/>
        </p:spPr>
        <p:txBody>
          <a:bodyPr wrap="square" rtlCol="0">
            <a:spAutoFit/>
          </a:bodyPr>
          <a:lstStyle/>
          <a:p>
            <a:r>
              <a:rPr lang="en-US" sz="2800" dirty="0" smtClean="0">
                <a:latin typeface="Arial Rounded MT Bold" panose="020F0704030504030204" pitchFamily="34" charset="0"/>
                <a:cs typeface="Arial" panose="020B0604020202020204" pitchFamily="34" charset="0"/>
              </a:rPr>
              <a:t>Questions?</a:t>
            </a:r>
            <a:endParaRPr lang="en-US" dirty="0">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4202116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pPr algn="ctr"/>
            <a:r>
              <a:rPr lang="en-US" sz="4100" dirty="0">
                <a:effectLst>
                  <a:outerShdw blurRad="31750" dist="25400" dir="5400000" algn="tl" rotWithShape="0">
                    <a:srgbClr val="000000">
                      <a:alpha val="25000"/>
                    </a:srgbClr>
                  </a:outerShdw>
                </a:effectLst>
                <a:latin typeface="Lucida Sans Unicode"/>
              </a:rPr>
              <a:t>Trade Adjustment Assistance</a:t>
            </a:r>
            <a:endParaRPr lang="en-US" dirty="0"/>
          </a:p>
        </p:txBody>
      </p:sp>
      <p:sp>
        <p:nvSpPr>
          <p:cNvPr id="5" name="Content Placeholder 2"/>
          <p:cNvSpPr>
            <a:spLocks noGrp="1"/>
          </p:cNvSpPr>
          <p:nvPr>
            <p:ph idx="1"/>
          </p:nvPr>
        </p:nvSpPr>
        <p:spPr>
          <a:xfrm>
            <a:off x="228600" y="1193804"/>
            <a:ext cx="8763000" cy="4958462"/>
          </a:xfrm>
        </p:spPr>
        <p:txBody>
          <a:bodyPr>
            <a:normAutofit/>
          </a:bodyPr>
          <a:lstStyle/>
          <a:p>
            <a:endParaRPr lang="en-US" dirty="0" smtClean="0"/>
          </a:p>
          <a:p>
            <a:r>
              <a:rPr lang="en-US" dirty="0" smtClean="0"/>
              <a:t>A federal program that </a:t>
            </a:r>
            <a:r>
              <a:rPr lang="en-US" dirty="0" smtClean="0"/>
              <a:t>assists </a:t>
            </a:r>
            <a:r>
              <a:rPr lang="en-US" dirty="0" smtClean="0"/>
              <a:t>workers who have lost their jobs due to foreign trade. </a:t>
            </a:r>
          </a:p>
          <a:p>
            <a:pPr marL="457200" lvl="1" indent="0">
              <a:buNone/>
            </a:pPr>
            <a:endParaRPr lang="en-US" dirty="0" smtClean="0"/>
          </a:p>
          <a:p>
            <a:r>
              <a:rPr lang="en-US" dirty="0" smtClean="0"/>
              <a:t>United States Department of Labor (USDOL) administers the </a:t>
            </a:r>
            <a:r>
              <a:rPr lang="en-US" dirty="0" smtClean="0"/>
              <a:t>program.</a:t>
            </a:r>
            <a:endParaRPr lang="en-US" dirty="0" smtClean="0"/>
          </a:p>
          <a:p>
            <a:pPr marL="0" indent="0">
              <a:buNone/>
            </a:pPr>
            <a:endParaRPr lang="en-US" dirty="0" smtClean="0"/>
          </a:p>
          <a:p>
            <a:r>
              <a:rPr lang="en-US" dirty="0" smtClean="0"/>
              <a:t>Tennessee Dept. of Labor &amp; Workforce Development (TDLWD) acts as an agent for USDOL in administering this program in Tennessee.</a:t>
            </a:r>
          </a:p>
          <a:p>
            <a:pPr lvl="1">
              <a:buNone/>
            </a:pPr>
            <a:endParaRPr lang="en-US" dirty="0"/>
          </a:p>
        </p:txBody>
      </p:sp>
    </p:spTree>
    <p:extLst>
      <p:ext uri="{BB962C8B-B14F-4D97-AF65-F5344CB8AC3E}">
        <p14:creationId xmlns:p14="http://schemas.microsoft.com/office/powerpoint/2010/main" val="172445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152400" y="165100"/>
            <a:ext cx="8839200" cy="825500"/>
          </a:xfrm>
        </p:spPr>
        <p:txBody>
          <a:bodyPr/>
          <a:lstStyle/>
          <a:p>
            <a:pPr algn="ctr"/>
            <a:r>
              <a:rPr lang="en-US" sz="4100" dirty="0">
                <a:effectLst>
                  <a:outerShdw blurRad="31750" dist="25400" dir="5400000" algn="tl" rotWithShape="0">
                    <a:srgbClr val="000000">
                      <a:alpha val="25000"/>
                    </a:srgbClr>
                  </a:outerShdw>
                </a:effectLst>
                <a:latin typeface="Lucida Sans Unicode"/>
              </a:rPr>
              <a:t>Trade Adjustment Assistance</a:t>
            </a:r>
            <a:endParaRPr lang="en-US" dirty="0"/>
          </a:p>
        </p:txBody>
      </p:sp>
      <p:sp>
        <p:nvSpPr>
          <p:cNvPr id="6" name="Content Placeholder 4"/>
          <p:cNvSpPr>
            <a:spLocks noGrp="1"/>
          </p:cNvSpPr>
          <p:nvPr>
            <p:ph idx="1"/>
          </p:nvPr>
        </p:nvSpPr>
        <p:spPr>
          <a:xfrm>
            <a:off x="228600" y="2057399"/>
            <a:ext cx="8763000" cy="3429001"/>
          </a:xfrm>
        </p:spPr>
        <p:txBody>
          <a:bodyPr/>
          <a:lstStyle/>
          <a:p>
            <a:pPr marL="0" indent="0">
              <a:buNone/>
            </a:pPr>
            <a:endParaRPr lang="en-US" dirty="0"/>
          </a:p>
          <a:p>
            <a:r>
              <a:rPr lang="en-US" dirty="0"/>
              <a:t>All members of the worker group who are separated or threatened with separations during the period beginning one year before the petition was filed and ending two years after the date of the </a:t>
            </a:r>
            <a:r>
              <a:rPr lang="en-US" dirty="0" smtClean="0"/>
              <a:t>certification.</a:t>
            </a:r>
            <a:endParaRPr lang="en-US" dirty="0"/>
          </a:p>
          <a:p>
            <a:pPr marL="0" indent="0">
              <a:buNone/>
            </a:pPr>
            <a:endParaRPr lang="en-US" dirty="0" smtClean="0"/>
          </a:p>
        </p:txBody>
      </p:sp>
      <p:sp>
        <p:nvSpPr>
          <p:cNvPr id="3" name="TextBox 2"/>
          <p:cNvSpPr txBox="1"/>
          <p:nvPr/>
        </p:nvSpPr>
        <p:spPr>
          <a:xfrm>
            <a:off x="2423556" y="1446810"/>
            <a:ext cx="4099456" cy="461665"/>
          </a:xfrm>
          <a:prstGeom prst="rect">
            <a:avLst/>
          </a:prstGeom>
          <a:noFill/>
        </p:spPr>
        <p:txBody>
          <a:bodyPr wrap="none" rtlCol="0">
            <a:spAutoFit/>
          </a:bodyPr>
          <a:lstStyle/>
          <a:p>
            <a:pPr algn="ctr"/>
            <a:r>
              <a:rPr lang="en-US" sz="2400" b="1" dirty="0" smtClean="0">
                <a:latin typeface="Open Sans" panose="020B0606030504020204" pitchFamily="34" charset="0"/>
                <a:ea typeface="Open Sans" panose="020B0606030504020204" pitchFamily="34" charset="0"/>
                <a:cs typeface="Open Sans" panose="020B0606030504020204" pitchFamily="34" charset="0"/>
              </a:rPr>
              <a:t>Who can request benefits</a:t>
            </a:r>
            <a:endParaRPr lang="en-US" sz="2400"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43026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152400" y="165100"/>
            <a:ext cx="8839200" cy="825500"/>
          </a:xfrm>
        </p:spPr>
        <p:txBody>
          <a:bodyPr/>
          <a:lstStyle/>
          <a:p>
            <a:pPr algn="ctr"/>
            <a:r>
              <a:rPr lang="en-US" sz="4100" dirty="0">
                <a:effectLst>
                  <a:outerShdw blurRad="31750" dist="25400" dir="5400000" algn="tl" rotWithShape="0">
                    <a:srgbClr val="000000">
                      <a:alpha val="25000"/>
                    </a:srgbClr>
                  </a:outerShdw>
                </a:effectLst>
                <a:latin typeface="Lucida Sans Unicode"/>
              </a:rPr>
              <a:t>Trade Adjustment Assistance</a:t>
            </a:r>
            <a:endParaRPr lang="en-US" dirty="0"/>
          </a:p>
        </p:txBody>
      </p:sp>
      <p:sp>
        <p:nvSpPr>
          <p:cNvPr id="5" name="Content Placeholder 4"/>
          <p:cNvSpPr>
            <a:spLocks noGrp="1"/>
          </p:cNvSpPr>
          <p:nvPr>
            <p:ph idx="1"/>
          </p:nvPr>
        </p:nvSpPr>
        <p:spPr>
          <a:xfrm>
            <a:off x="228600" y="2057400"/>
            <a:ext cx="8686800" cy="3352800"/>
          </a:xfrm>
        </p:spPr>
        <p:txBody>
          <a:bodyPr>
            <a:normAutofit/>
          </a:bodyPr>
          <a:lstStyle/>
          <a:p>
            <a:r>
              <a:rPr lang="en-US" dirty="0" smtClean="0"/>
              <a:t>Petitions must be submitted within </a:t>
            </a:r>
            <a:r>
              <a:rPr lang="en-US" dirty="0"/>
              <a:t>one year of the layoff/closure to the </a:t>
            </a:r>
            <a:r>
              <a:rPr lang="en-US" dirty="0" smtClean="0"/>
              <a:t>USDOL.</a:t>
            </a:r>
            <a:endParaRPr lang="en-US" dirty="0"/>
          </a:p>
          <a:p>
            <a:pPr marL="457200" lvl="1" indent="-457200">
              <a:buFont typeface="Arial" panose="020B0604020202020204" pitchFamily="34" charset="0"/>
              <a:buChar char="•"/>
            </a:pPr>
            <a:r>
              <a:rPr lang="en-US" sz="2400" dirty="0" smtClean="0"/>
              <a:t>USDOL </a:t>
            </a:r>
            <a:r>
              <a:rPr lang="en-US" sz="2400" dirty="0"/>
              <a:t>will conduct an investigation of the layoff/closure.</a:t>
            </a:r>
          </a:p>
          <a:p>
            <a:pPr marL="457200" lvl="1" indent="-457200">
              <a:buFont typeface="Arial" panose="020B0604020202020204" pitchFamily="34" charset="0"/>
              <a:buChar char="•"/>
            </a:pPr>
            <a:r>
              <a:rPr lang="en-US" sz="2400" dirty="0"/>
              <a:t>After the investigation, DOL determines group eligibility to apply for TAA benefits and services. </a:t>
            </a:r>
          </a:p>
          <a:p>
            <a:endParaRPr lang="en-US" sz="2000" b="1" dirty="0" smtClean="0"/>
          </a:p>
          <a:p>
            <a:pPr marL="0" indent="0">
              <a:buNone/>
            </a:pPr>
            <a:r>
              <a:rPr lang="en-US" sz="2000" b="1" dirty="0" smtClean="0"/>
              <a:t>ONLINE- </a:t>
            </a:r>
            <a:r>
              <a:rPr lang="en-US" sz="2000" b="1" dirty="0">
                <a:solidFill>
                  <a:srgbClr val="FF0000"/>
                </a:solidFill>
              </a:rPr>
              <a:t>https://doleta.gov/tradeact/</a:t>
            </a:r>
          </a:p>
        </p:txBody>
      </p:sp>
    </p:spTree>
    <p:extLst>
      <p:ext uri="{BB962C8B-B14F-4D97-AF65-F5344CB8AC3E}">
        <p14:creationId xmlns:p14="http://schemas.microsoft.com/office/powerpoint/2010/main" val="3084984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Scenarios</a:t>
            </a:r>
          </a:p>
        </p:txBody>
      </p:sp>
      <p:pic>
        <p:nvPicPr>
          <p:cNvPr id="4" name="Picture 3" descr="Image result for Paths in the woods"/>
          <p:cNvPicPr/>
          <p:nvPr/>
        </p:nvPicPr>
        <p:blipFill>
          <a:blip r:embed="rId2">
            <a:extLst>
              <a:ext uri="{28A0092B-C50C-407E-A947-70E740481C1C}">
                <a14:useLocalDpi xmlns:a14="http://schemas.microsoft.com/office/drawing/2010/main" val="0"/>
              </a:ext>
            </a:extLst>
          </a:blip>
          <a:srcRect/>
          <a:stretch>
            <a:fillRect/>
          </a:stretch>
        </p:blipFill>
        <p:spPr bwMode="auto">
          <a:xfrm>
            <a:off x="1059872" y="1663986"/>
            <a:ext cx="6788728" cy="4051013"/>
          </a:xfrm>
          <a:prstGeom prst="rect">
            <a:avLst/>
          </a:prstGeom>
          <a:noFill/>
          <a:ln>
            <a:noFill/>
          </a:ln>
        </p:spPr>
      </p:pic>
      <p:sp>
        <p:nvSpPr>
          <p:cNvPr id="3" name="TextBox 2"/>
          <p:cNvSpPr txBox="1"/>
          <p:nvPr/>
        </p:nvSpPr>
        <p:spPr>
          <a:xfrm>
            <a:off x="228600" y="1079211"/>
            <a:ext cx="2737673" cy="584775"/>
          </a:xfrm>
          <a:prstGeom prst="rect">
            <a:avLst/>
          </a:prstGeom>
          <a:noFill/>
        </p:spPr>
        <p:txBody>
          <a:bodyPr wrap="none" rtlCol="0">
            <a:spAutoFit/>
          </a:bodyPr>
          <a:lstStyle/>
          <a:p>
            <a:r>
              <a:rPr lang="en-US" sz="3200" dirty="0" smtClean="0">
                <a:solidFill>
                  <a:srgbClr val="002060"/>
                </a:solidFill>
                <a:latin typeface="Arial Rounded MT Bold" panose="020F0704030504030204" pitchFamily="34" charset="0"/>
              </a:rPr>
              <a:t>Many Routes</a:t>
            </a:r>
            <a:endParaRPr lang="en-US" sz="3200" dirty="0">
              <a:solidFill>
                <a:srgbClr val="002060"/>
              </a:solidFill>
              <a:latin typeface="Arial Rounded MT Bold" panose="020F0704030504030204" pitchFamily="34" charset="0"/>
            </a:endParaRPr>
          </a:p>
        </p:txBody>
      </p:sp>
      <p:sp>
        <p:nvSpPr>
          <p:cNvPr id="5" name="TextBox 4"/>
          <p:cNvSpPr txBox="1"/>
          <p:nvPr/>
        </p:nvSpPr>
        <p:spPr>
          <a:xfrm>
            <a:off x="6591299" y="5620988"/>
            <a:ext cx="2057400" cy="861774"/>
          </a:xfrm>
          <a:prstGeom prst="rect">
            <a:avLst/>
          </a:prstGeom>
          <a:noFill/>
        </p:spPr>
        <p:txBody>
          <a:bodyPr wrap="square" rtlCol="0">
            <a:spAutoFit/>
          </a:bodyPr>
          <a:lstStyle/>
          <a:p>
            <a:r>
              <a:rPr lang="en-US" sz="3200" dirty="0">
                <a:solidFill>
                  <a:srgbClr val="002060"/>
                </a:solidFill>
                <a:latin typeface="Arial Rounded MT Bold" panose="020F0704030504030204" pitchFamily="34" charset="0"/>
              </a:rPr>
              <a:t>One </a:t>
            </a:r>
            <a:r>
              <a:rPr lang="en-US" sz="3200" dirty="0" smtClean="0">
                <a:solidFill>
                  <a:srgbClr val="002060"/>
                </a:solidFill>
                <a:latin typeface="Arial Rounded MT Bold" panose="020F0704030504030204" pitchFamily="34" charset="0"/>
              </a:rPr>
              <a:t>Goal</a:t>
            </a:r>
            <a:endParaRPr lang="en-US" sz="3200" dirty="0">
              <a:solidFill>
                <a:srgbClr val="002060"/>
              </a:solidFill>
              <a:latin typeface="Arial Rounded MT Bold" panose="020F0704030504030204" pitchFamily="34" charset="0"/>
            </a:endParaRPr>
          </a:p>
          <a:p>
            <a:endParaRPr lang="en-US" dirty="0"/>
          </a:p>
        </p:txBody>
      </p:sp>
    </p:spTree>
    <p:extLst>
      <p:ext uri="{BB962C8B-B14F-4D97-AF65-F5344CB8AC3E}">
        <p14:creationId xmlns:p14="http://schemas.microsoft.com/office/powerpoint/2010/main" val="913828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Goals</a:t>
            </a:r>
            <a:endParaRPr lang="en-US" dirty="0"/>
          </a:p>
        </p:txBody>
      </p:sp>
      <p:sp>
        <p:nvSpPr>
          <p:cNvPr id="4" name="Content Placeholder 1"/>
          <p:cNvSpPr>
            <a:spLocks noGrp="1"/>
          </p:cNvSpPr>
          <p:nvPr>
            <p:ph idx="1"/>
          </p:nvPr>
        </p:nvSpPr>
        <p:spPr>
          <a:xfrm>
            <a:off x="457200" y="1447800"/>
            <a:ext cx="6908800" cy="852120"/>
          </a:xfrm>
        </p:spPr>
        <p:txBody>
          <a:bodyPr>
            <a:normAutofit/>
          </a:bodyPr>
          <a:lstStyle/>
          <a:p>
            <a:pPr>
              <a:buFont typeface="Wingdings" panose="05000000000000000000" pitchFamily="2" charset="2"/>
              <a:buChar char="ü"/>
            </a:pPr>
            <a:r>
              <a:rPr lang="en-US" sz="3000" dirty="0" smtClean="0"/>
              <a:t> Petition Overview – What’s in it</a:t>
            </a:r>
            <a:endParaRPr lang="en-US" sz="3000" dirty="0"/>
          </a:p>
        </p:txBody>
      </p:sp>
      <p:sp>
        <p:nvSpPr>
          <p:cNvPr id="5" name="Content Placeholder 1"/>
          <p:cNvSpPr txBox="1">
            <a:spLocks/>
          </p:cNvSpPr>
          <p:nvPr/>
        </p:nvSpPr>
        <p:spPr>
          <a:xfrm>
            <a:off x="381000" y="3048000"/>
            <a:ext cx="8187558" cy="619330"/>
          </a:xfrm>
          <a:prstGeom prst="rect">
            <a:avLst/>
          </a:prstGeom>
        </p:spPr>
        <p:txBody>
          <a:bodyPr vert="horz" lIns="91440" tIns="45720" rIns="91440" bIns="45720" rtlCol="0">
            <a:normAutofit/>
          </a:bodyPr>
          <a:lstStyle>
            <a:lvl1pPr marL="342900" indent="-342900">
              <a:spcBef>
                <a:spcPct val="20000"/>
              </a:spcBef>
              <a:buClr>
                <a:srgbClr val="FF0F00"/>
              </a:buClr>
              <a:buFont typeface="Arial" panose="020B0604020202020204" pitchFamily="34" charset="0"/>
              <a:buChar char="•"/>
              <a:defRPr sz="3200">
                <a:latin typeface="Open Sans" panose="020B0606030504020204" pitchFamily="34" charset="0"/>
                <a:ea typeface="Open Sans" panose="020B0606030504020204" pitchFamily="34" charset="0"/>
                <a:cs typeface="Open Sans" panose="020B0606030504020204" pitchFamily="34" charset="0"/>
              </a:defRPr>
            </a:lvl1pPr>
            <a:lvl2pPr marL="742950" indent="-285750">
              <a:spcBef>
                <a:spcPct val="20000"/>
              </a:spcBef>
              <a:buClr>
                <a:srgbClr val="FF0F00"/>
              </a:buClr>
              <a:buFont typeface="Arial" panose="020B0604020202020204" pitchFamily="34" charset="0"/>
              <a:buChar char="–"/>
              <a:defRPr sz="2000">
                <a:latin typeface="Open Sans" panose="020B0606030504020204" pitchFamily="34" charset="0"/>
                <a:ea typeface="Open Sans" panose="020B0606030504020204" pitchFamily="34" charset="0"/>
                <a:cs typeface="Open Sans" panose="020B0606030504020204" pitchFamily="34" charset="0"/>
              </a:defRPr>
            </a:lvl2pPr>
            <a:lvl3pPr marL="1143000" indent="-228600">
              <a:spcBef>
                <a:spcPct val="20000"/>
              </a:spcBef>
              <a:buClr>
                <a:srgbClr val="FF0F00"/>
              </a:buClr>
              <a:buFont typeface="Arial" panose="020B0604020202020204" pitchFamily="34" charset="0"/>
              <a:buChar char="•"/>
              <a:defRPr>
                <a:latin typeface="Open Sans" panose="020B0606030504020204" pitchFamily="34" charset="0"/>
                <a:ea typeface="Open Sans" panose="020B0606030504020204" pitchFamily="34" charset="0"/>
                <a:cs typeface="Open Sans" panose="020B0606030504020204" pitchFamily="34" charset="0"/>
              </a:defRPr>
            </a:lvl3pPr>
            <a:lvl4pPr marL="1600200" indent="-228600">
              <a:spcBef>
                <a:spcPct val="20000"/>
              </a:spcBef>
              <a:buClr>
                <a:srgbClr val="FF0F00"/>
              </a:buClr>
              <a:buFont typeface="Arial" panose="020B0604020202020204" pitchFamily="34" charset="0"/>
              <a:buChar char="–"/>
              <a:defRPr sz="1600">
                <a:latin typeface="Open Sans" panose="020B0606030504020204" pitchFamily="34" charset="0"/>
                <a:ea typeface="Open Sans" panose="020B0606030504020204" pitchFamily="34" charset="0"/>
                <a:cs typeface="Open Sans" panose="020B0606030504020204" pitchFamily="34" charset="0"/>
              </a:defRPr>
            </a:lvl4pPr>
            <a:lvl5pPr marL="2057400" indent="-228600">
              <a:spcBef>
                <a:spcPct val="20000"/>
              </a:spcBef>
              <a:buClr>
                <a:srgbClr val="FF0F00"/>
              </a:buClr>
              <a:buFont typeface="Arial" panose="020B0604020202020204" pitchFamily="34" charset="0"/>
              <a:buChar char="»"/>
              <a:defRPr sz="1600">
                <a:latin typeface="Open Sans" panose="020B0606030504020204" pitchFamily="34" charset="0"/>
                <a:ea typeface="Open Sans" panose="020B0606030504020204" pitchFamily="34" charset="0"/>
                <a:cs typeface="Open Sans" panose="020B0606030504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a:buFont typeface="Wingdings" panose="05000000000000000000" pitchFamily="2" charset="2"/>
              <a:buChar char="ü"/>
            </a:pPr>
            <a:r>
              <a:rPr lang="en-US" sz="3000" dirty="0" smtClean="0"/>
              <a:t> Filing </a:t>
            </a:r>
            <a:r>
              <a:rPr lang="en-US" sz="3000" dirty="0"/>
              <a:t>Online vs. Other Methods</a:t>
            </a:r>
          </a:p>
          <a:p>
            <a:endParaRPr lang="en-US" dirty="0"/>
          </a:p>
        </p:txBody>
      </p:sp>
      <p:sp>
        <p:nvSpPr>
          <p:cNvPr id="7" name="Content Placeholder 1"/>
          <p:cNvSpPr txBox="1">
            <a:spLocks/>
          </p:cNvSpPr>
          <p:nvPr/>
        </p:nvSpPr>
        <p:spPr>
          <a:xfrm>
            <a:off x="457200" y="4495800"/>
            <a:ext cx="8187558" cy="619330"/>
          </a:xfrm>
          <a:prstGeom prst="rect">
            <a:avLst/>
          </a:prstGeom>
        </p:spPr>
        <p:txBody>
          <a:bodyPr vert="horz" lIns="91440" tIns="45720" rIns="91440" bIns="45720" rtlCol="0">
            <a:normAutofit/>
          </a:bodyPr>
          <a:lstStyle>
            <a:lvl1pPr marL="342900" indent="-342900">
              <a:spcBef>
                <a:spcPct val="20000"/>
              </a:spcBef>
              <a:buClr>
                <a:srgbClr val="FF0F00"/>
              </a:buClr>
              <a:buFont typeface="Arial" panose="020B0604020202020204" pitchFamily="34" charset="0"/>
              <a:buChar char="•"/>
              <a:defRPr sz="3200">
                <a:latin typeface="Open Sans" panose="020B0606030504020204" pitchFamily="34" charset="0"/>
                <a:ea typeface="Open Sans" panose="020B0606030504020204" pitchFamily="34" charset="0"/>
                <a:cs typeface="Open Sans" panose="020B0606030504020204" pitchFamily="34" charset="0"/>
              </a:defRPr>
            </a:lvl1pPr>
            <a:lvl2pPr marL="742950" indent="-285750">
              <a:spcBef>
                <a:spcPct val="20000"/>
              </a:spcBef>
              <a:buClr>
                <a:srgbClr val="FF0F00"/>
              </a:buClr>
              <a:buFont typeface="Arial" panose="020B0604020202020204" pitchFamily="34" charset="0"/>
              <a:buChar char="–"/>
              <a:defRPr sz="2000">
                <a:latin typeface="Open Sans" panose="020B0606030504020204" pitchFamily="34" charset="0"/>
                <a:ea typeface="Open Sans" panose="020B0606030504020204" pitchFamily="34" charset="0"/>
                <a:cs typeface="Open Sans" panose="020B0606030504020204" pitchFamily="34" charset="0"/>
              </a:defRPr>
            </a:lvl2pPr>
            <a:lvl3pPr marL="1143000" indent="-228600">
              <a:spcBef>
                <a:spcPct val="20000"/>
              </a:spcBef>
              <a:buClr>
                <a:srgbClr val="FF0F00"/>
              </a:buClr>
              <a:buFont typeface="Arial" panose="020B0604020202020204" pitchFamily="34" charset="0"/>
              <a:buChar char="•"/>
              <a:defRPr>
                <a:latin typeface="Open Sans" panose="020B0606030504020204" pitchFamily="34" charset="0"/>
                <a:ea typeface="Open Sans" panose="020B0606030504020204" pitchFamily="34" charset="0"/>
                <a:cs typeface="Open Sans" panose="020B0606030504020204" pitchFamily="34" charset="0"/>
              </a:defRPr>
            </a:lvl3pPr>
            <a:lvl4pPr marL="1600200" indent="-228600">
              <a:spcBef>
                <a:spcPct val="20000"/>
              </a:spcBef>
              <a:buClr>
                <a:srgbClr val="FF0F00"/>
              </a:buClr>
              <a:buFont typeface="Arial" panose="020B0604020202020204" pitchFamily="34" charset="0"/>
              <a:buChar char="–"/>
              <a:defRPr sz="1600">
                <a:latin typeface="Open Sans" panose="020B0606030504020204" pitchFamily="34" charset="0"/>
                <a:ea typeface="Open Sans" panose="020B0606030504020204" pitchFamily="34" charset="0"/>
                <a:cs typeface="Open Sans" panose="020B0606030504020204" pitchFamily="34" charset="0"/>
              </a:defRPr>
            </a:lvl4pPr>
            <a:lvl5pPr marL="2057400" indent="-228600">
              <a:spcBef>
                <a:spcPct val="20000"/>
              </a:spcBef>
              <a:buClr>
                <a:srgbClr val="FF0F00"/>
              </a:buClr>
              <a:buFont typeface="Arial" panose="020B0604020202020204" pitchFamily="34" charset="0"/>
              <a:buChar char="»"/>
              <a:defRPr sz="1600">
                <a:latin typeface="Open Sans" panose="020B0606030504020204" pitchFamily="34" charset="0"/>
                <a:ea typeface="Open Sans" panose="020B0606030504020204" pitchFamily="34" charset="0"/>
                <a:cs typeface="Open Sans" panose="020B0606030504020204" pitchFamily="34" charset="0"/>
              </a:defRPr>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a:buFont typeface="Wingdings" panose="05000000000000000000" pitchFamily="2" charset="2"/>
              <a:buChar char="ü"/>
            </a:pPr>
            <a:r>
              <a:rPr lang="en-US" sz="3000" dirty="0" smtClean="0"/>
              <a:t> After a decision is made</a:t>
            </a:r>
            <a:endParaRPr lang="en-US" sz="3000" dirty="0"/>
          </a:p>
          <a:p>
            <a:endParaRPr lang="en-US" dirty="0"/>
          </a:p>
        </p:txBody>
      </p:sp>
    </p:spTree>
    <p:extLst>
      <p:ext uri="{BB962C8B-B14F-4D97-AF65-F5344CB8AC3E}">
        <p14:creationId xmlns:p14="http://schemas.microsoft.com/office/powerpoint/2010/main" val="137005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5900" y="1187654"/>
            <a:ext cx="7783243" cy="553998"/>
          </a:xfrm>
          <a:prstGeom prst="rect">
            <a:avLst/>
          </a:prstGeom>
          <a:noFill/>
        </p:spPr>
        <p:txBody>
          <a:bodyPr wrap="square" rtlCol="0">
            <a:spAutoFit/>
          </a:bodyPr>
          <a:lstStyle>
            <a:defPPr>
              <a:defRPr lang="en-US"/>
            </a:defPPr>
            <a:lvl1pPr marL="457200" indent="-457200">
              <a:spcAft>
                <a:spcPts val="600"/>
              </a:spcAft>
              <a:buClr>
                <a:schemeClr val="bg2"/>
              </a:buClr>
              <a:buFont typeface="Arial" panose="020B0604020202020204" pitchFamily="34" charset="0"/>
              <a:buChar char="•"/>
              <a:defRPr sz="3000">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latin typeface="Open Sans" panose="020B0606030504020204" pitchFamily="34" charset="0"/>
                <a:ea typeface="Open Sans" panose="020B0606030504020204" pitchFamily="34" charset="0"/>
                <a:cs typeface="Open Sans" panose="020B0606030504020204" pitchFamily="34" charset="0"/>
              </a:rPr>
              <a:t>Petitioner Type</a:t>
            </a:r>
          </a:p>
        </p:txBody>
      </p:sp>
      <p:sp>
        <p:nvSpPr>
          <p:cNvPr id="5" name="TextBox 4"/>
          <p:cNvSpPr txBox="1"/>
          <p:nvPr/>
        </p:nvSpPr>
        <p:spPr>
          <a:xfrm>
            <a:off x="780057" y="1788807"/>
            <a:ext cx="7478443" cy="2708434"/>
          </a:xfrm>
          <a:prstGeom prst="rect">
            <a:avLst/>
          </a:prstGeom>
          <a:noFill/>
        </p:spPr>
        <p:txBody>
          <a:bodyPr wrap="square" rtlCol="0">
            <a:spAutoFit/>
          </a:bodyPr>
          <a:lstStyle/>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Name</a:t>
            </a:r>
          </a:p>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Title</a:t>
            </a:r>
          </a:p>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Address</a:t>
            </a:r>
          </a:p>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Phone </a:t>
            </a:r>
          </a:p>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E-mail</a:t>
            </a:r>
          </a:p>
        </p:txBody>
      </p:sp>
      <p:sp>
        <p:nvSpPr>
          <p:cNvPr id="6" name="TextBox 5"/>
          <p:cNvSpPr txBox="1"/>
          <p:nvPr/>
        </p:nvSpPr>
        <p:spPr>
          <a:xfrm>
            <a:off x="780057" y="4485636"/>
            <a:ext cx="7783243" cy="553998"/>
          </a:xfrm>
          <a:prstGeom prst="rect">
            <a:avLst/>
          </a:prstGeom>
          <a:noFill/>
        </p:spPr>
        <p:txBody>
          <a:bodyPr wrap="square" rtlCol="0">
            <a:spAutoFit/>
          </a:bodyPr>
          <a:lstStyle>
            <a:defPPr>
              <a:defRPr lang="en-US"/>
            </a:defPPr>
            <a:lvl1pPr marL="457200" indent="-457200">
              <a:spcAft>
                <a:spcPts val="600"/>
              </a:spcAft>
              <a:buClr>
                <a:schemeClr val="bg2"/>
              </a:buClr>
              <a:buFont typeface="Arial" panose="020B0604020202020204" pitchFamily="34" charset="0"/>
              <a:buChar char="•"/>
              <a:defRPr sz="3000">
                <a:solidFill>
                  <a:schemeClr val="tx1">
                    <a:lumMod val="75000"/>
                    <a:lumOff val="25000"/>
                  </a:schemeClr>
                </a:solidFill>
                <a:latin typeface="Arial" panose="020B0604020202020204" pitchFamily="34" charset="0"/>
                <a:cs typeface="Arial" panose="020B0604020202020204" pitchFamily="34" charset="0"/>
              </a:defRPr>
            </a:lvl1pPr>
          </a:lstStyle>
          <a:p>
            <a:r>
              <a:rPr lang="en-US" dirty="0">
                <a:latin typeface="Open Sans" panose="020B0606030504020204" pitchFamily="34" charset="0"/>
                <a:ea typeface="Open Sans" panose="020B0606030504020204" pitchFamily="34" charset="0"/>
                <a:cs typeface="Open Sans" panose="020B0606030504020204" pitchFamily="34" charset="0"/>
              </a:rPr>
              <a:t>Worker Separation Date</a:t>
            </a:r>
          </a:p>
        </p:txBody>
      </p:sp>
      <p:sp>
        <p:nvSpPr>
          <p:cNvPr id="7" name="TextBox 6"/>
          <p:cNvSpPr txBox="1"/>
          <p:nvPr/>
        </p:nvSpPr>
        <p:spPr>
          <a:xfrm>
            <a:off x="780056" y="5152319"/>
            <a:ext cx="7783243" cy="1523494"/>
          </a:xfrm>
          <a:prstGeom prst="rect">
            <a:avLst/>
          </a:prstGeom>
          <a:noFill/>
        </p:spPr>
        <p:txBody>
          <a:bodyPr wrap="square" rtlCol="0">
            <a:spAutoFit/>
          </a:bodyPr>
          <a:lstStyle/>
          <a:p>
            <a:pPr marL="457200" indent="-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Describe the worker group on whose behalf the petition is being filed</a:t>
            </a:r>
          </a:p>
          <a:p>
            <a:pPr defTabSz="914400"/>
            <a:endParaRPr lang="en-US" sz="2800" dirty="0">
              <a:solidFill>
                <a:prstClr val="black"/>
              </a:solidFill>
              <a:latin typeface="Calibri"/>
            </a:endParaRPr>
          </a:p>
        </p:txBody>
      </p:sp>
      <p:sp>
        <p:nvSpPr>
          <p:cNvPr id="8" name="Title 1"/>
          <p:cNvSpPr>
            <a:spLocks noGrp="1"/>
          </p:cNvSpPr>
          <p:nvPr>
            <p:ph type="title"/>
          </p:nvPr>
        </p:nvSpPr>
        <p:spPr>
          <a:xfrm>
            <a:off x="457200" y="217489"/>
            <a:ext cx="8305800" cy="774492"/>
          </a:xfrm>
        </p:spPr>
        <p:txBody>
          <a:bodyPr/>
          <a:lstStyle/>
          <a:p>
            <a:pPr algn="ctr"/>
            <a:r>
              <a:rPr lang="en-US" dirty="0" smtClean="0"/>
              <a:t>Section One – Petitioner Information</a:t>
            </a:r>
            <a:endParaRPr lang="en-US" dirty="0"/>
          </a:p>
        </p:txBody>
      </p:sp>
    </p:spTree>
    <p:extLst>
      <p:ext uri="{BB962C8B-B14F-4D97-AF65-F5344CB8AC3E}">
        <p14:creationId xmlns:p14="http://schemas.microsoft.com/office/powerpoint/2010/main" val="387172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17489"/>
            <a:ext cx="8305800" cy="774492"/>
          </a:xfrm>
        </p:spPr>
        <p:txBody>
          <a:bodyPr/>
          <a:lstStyle/>
          <a:p>
            <a:pPr algn="ctr"/>
            <a:r>
              <a:rPr lang="en-US" dirty="0" smtClean="0"/>
              <a:t>Section Two – Workers’ Firm</a:t>
            </a:r>
            <a:endParaRPr lang="en-US" dirty="0"/>
          </a:p>
        </p:txBody>
      </p:sp>
      <p:sp>
        <p:nvSpPr>
          <p:cNvPr id="6" name="Content Placeholder 2"/>
          <p:cNvSpPr txBox="1">
            <a:spLocks/>
          </p:cNvSpPr>
          <p:nvPr/>
        </p:nvSpPr>
        <p:spPr>
          <a:xfrm>
            <a:off x="409903" y="1752600"/>
            <a:ext cx="7924800" cy="914400"/>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1200"/>
              </a:spcAft>
              <a:buFont typeface="Arial" pitchFamily="34" charset="0"/>
              <a:buChar char="•"/>
              <a:defRPr sz="3200" kern="1200">
                <a:solidFill>
                  <a:schemeClr val="tx2"/>
                </a:solidFill>
                <a:latin typeface="Arial" pitchFamily="34" charset="0"/>
                <a:ea typeface="+mn-ea"/>
                <a:cs typeface="Arial" pitchFamily="34" charset="0"/>
              </a:defRPr>
            </a:lvl1pPr>
            <a:lvl2pPr marL="742950" indent="-285750" algn="l" defTabSz="914400" rtl="0" eaLnBrk="1" latinLnBrk="0" hangingPunct="1">
              <a:spcBef>
                <a:spcPts val="0"/>
              </a:spcBef>
              <a:spcAft>
                <a:spcPts val="1200"/>
              </a:spcAft>
              <a:buFont typeface="Arial" pitchFamily="34" charset="0"/>
              <a:buChar char="–"/>
              <a:defRPr sz="2800" kern="1200">
                <a:solidFill>
                  <a:schemeClr val="tx2"/>
                </a:solidFill>
                <a:latin typeface="Arial" pitchFamily="34" charset="0"/>
                <a:ea typeface="+mn-ea"/>
                <a:cs typeface="Arial" pitchFamily="34" charset="0"/>
              </a:defRPr>
            </a:lvl2pPr>
            <a:lvl3pPr marL="1143000" indent="-228600" algn="l" defTabSz="914400" rtl="0" eaLnBrk="1" latinLnBrk="0" hangingPunct="1">
              <a:spcBef>
                <a:spcPts val="0"/>
              </a:spcBef>
              <a:spcAft>
                <a:spcPts val="1200"/>
              </a:spcAft>
              <a:buFont typeface="Arial" pitchFamily="34" charset="0"/>
              <a:buChar char="•"/>
              <a:defRPr sz="2400" kern="1200">
                <a:solidFill>
                  <a:schemeClr val="tx2"/>
                </a:solidFill>
                <a:latin typeface="Arial" pitchFamily="34" charset="0"/>
                <a:ea typeface="+mn-ea"/>
                <a:cs typeface="Arial" pitchFamily="34" charset="0"/>
              </a:defRPr>
            </a:lvl3pPr>
            <a:lvl4pPr marL="1600200" indent="-228600" algn="l" defTabSz="914400" rtl="0" eaLnBrk="1" latinLnBrk="0" hangingPunct="1">
              <a:spcBef>
                <a:spcPts val="0"/>
              </a:spcBef>
              <a:spcAft>
                <a:spcPts val="1200"/>
              </a:spcAft>
              <a:buFont typeface="Arial" pitchFamily="34" charset="0"/>
              <a:buChar char="–"/>
              <a:defRPr sz="2000" kern="1200">
                <a:solidFill>
                  <a:schemeClr val="tx2"/>
                </a:solidFill>
                <a:latin typeface="Arial" pitchFamily="34" charset="0"/>
                <a:ea typeface="+mn-ea"/>
                <a:cs typeface="Arial" pitchFamily="34" charset="0"/>
              </a:defRPr>
            </a:lvl4pPr>
            <a:lvl5pPr marL="2057400" indent="-228600" algn="l" defTabSz="914400" rtl="0" eaLnBrk="1" latinLnBrk="0" hangingPunct="1">
              <a:spcBef>
                <a:spcPts val="0"/>
              </a:spcBef>
              <a:spcAft>
                <a:spcPts val="600"/>
              </a:spcAft>
              <a:buFont typeface="Arial" pitchFamily="34" charset="0"/>
              <a:buChar char="»"/>
              <a:defRPr sz="2000"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R="0" lvl="0" defTabSz="457200" fontAlgn="auto">
              <a:lnSpc>
                <a:spcPct val="100000"/>
              </a:lnSpc>
              <a:spcAft>
                <a:spcPts val="600"/>
              </a:spcAft>
              <a:buClr>
                <a:schemeClr val="bg2"/>
              </a:buClr>
              <a:buSzTx/>
              <a:tabLst/>
              <a:defRP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Name of </a:t>
            </a:r>
            <a:r>
              <a:rPr lang="en-US" sz="30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Firm/ Street Address/ Phone </a:t>
            </a:r>
            <a:endPar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a:p>
            <a:pPr marL="514350" marR="0" lvl="0" indent="-514350" algn="l" defTabSz="914400" rtl="0" eaLnBrk="1" fontAlgn="auto" latinLnBrk="0" hangingPunct="1">
              <a:lnSpc>
                <a:spcPct val="100000"/>
              </a:lnSpc>
              <a:spcBef>
                <a:spcPts val="0"/>
              </a:spcBef>
              <a:spcAft>
                <a:spcPts val="1200"/>
              </a:spcAft>
              <a:buClrTx/>
              <a:buSzTx/>
              <a:buFont typeface="+mj-lt"/>
              <a:buAutoNum type="alphaLcParenR"/>
              <a:tabLst/>
              <a:defRPr/>
            </a:pPr>
            <a:endParaRPr kumimoji="0" lang="en-US" sz="3200" b="0" i="0" u="none" strike="noStrike" kern="1200" cap="none" spc="0" normalizeH="0" baseline="0" noProof="0" dirty="0">
              <a:ln>
                <a:noFill/>
              </a:ln>
              <a:solidFill>
                <a:srgbClr val="1F497D"/>
              </a:solidFill>
              <a:effectLst/>
              <a:uLnTx/>
              <a:uFillTx/>
              <a:latin typeface="Arial" pitchFamily="34" charset="0"/>
              <a:ea typeface="+mn-ea"/>
              <a:cs typeface="Arial" pitchFamily="34" charset="0"/>
            </a:endParaRPr>
          </a:p>
        </p:txBody>
      </p:sp>
      <p:sp>
        <p:nvSpPr>
          <p:cNvPr id="8" name="Rectangle 7"/>
          <p:cNvSpPr/>
          <p:nvPr/>
        </p:nvSpPr>
        <p:spPr>
          <a:xfrm>
            <a:off x="409903" y="2666999"/>
            <a:ext cx="7162800" cy="830997"/>
          </a:xfrm>
          <a:prstGeom prst="rect">
            <a:avLst/>
          </a:prstGeom>
        </p:spPr>
        <p:txBody>
          <a:bodyPr wrap="square">
            <a:spAutoFit/>
          </a:bodyPr>
          <a:lstStyle/>
          <a:p>
            <a:pPr marL="342900" indent="-342900" defTabSz="457200">
              <a:lnSpc>
                <a:spcPct val="80000"/>
              </a:lnSpc>
              <a:spcAft>
                <a:spcPts val="600"/>
              </a:spcAft>
              <a:buClr>
                <a:schemeClr val="bg2"/>
              </a:buClr>
              <a:buFont typeface="Arial" pitchFamily="34" charset="0"/>
              <a:buChar char="•"/>
              <a:defRP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How many workers have been or may be separated (if known</a:t>
            </a:r>
            <a:r>
              <a:rPr lang="en-US" sz="30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t>
            </a:r>
            <a:endPar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p:cNvSpPr/>
          <p:nvPr/>
        </p:nvSpPr>
        <p:spPr>
          <a:xfrm>
            <a:off x="381000" y="3886200"/>
            <a:ext cx="7696200" cy="830997"/>
          </a:xfrm>
          <a:prstGeom prst="rect">
            <a:avLst/>
          </a:prstGeom>
        </p:spPr>
        <p:txBody>
          <a:bodyPr wrap="square">
            <a:spAutoFit/>
          </a:bodyPr>
          <a:lstStyle/>
          <a:p>
            <a:pPr marL="342900" indent="-342900" defTabSz="457200">
              <a:lnSpc>
                <a:spcPct val="80000"/>
              </a:lnSpc>
              <a:spcAft>
                <a:spcPts val="600"/>
              </a:spcAft>
              <a:buClr>
                <a:schemeClr val="bg2"/>
              </a:buClr>
              <a:buFont typeface="Arial" pitchFamily="34" charset="0"/>
              <a:buChar char="•"/>
              <a:defRP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Describe the article produced or service supplied by this firm</a:t>
            </a:r>
          </a:p>
        </p:txBody>
      </p:sp>
      <p:sp>
        <p:nvSpPr>
          <p:cNvPr id="10" name="TextBox 9"/>
          <p:cNvSpPr txBox="1"/>
          <p:nvPr/>
        </p:nvSpPr>
        <p:spPr>
          <a:xfrm>
            <a:off x="439591" y="4977025"/>
            <a:ext cx="3969356" cy="461665"/>
          </a:xfrm>
          <a:prstGeom prst="rect">
            <a:avLst/>
          </a:prstGeom>
          <a:noFill/>
        </p:spPr>
        <p:txBody>
          <a:bodyPr wrap="none" rtlCol="0">
            <a:spAutoFit/>
          </a:bodyPr>
          <a:lstStyle/>
          <a:p>
            <a:pPr marL="457200" indent="-457200">
              <a:lnSpc>
                <a:spcPct val="80000"/>
              </a:lnSpc>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Is the firm closing?</a:t>
            </a:r>
          </a:p>
        </p:txBody>
      </p:sp>
    </p:spTree>
    <p:extLst>
      <p:ext uri="{BB962C8B-B14F-4D97-AF65-F5344CB8AC3E}">
        <p14:creationId xmlns:p14="http://schemas.microsoft.com/office/powerpoint/2010/main" val="113458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17489"/>
            <a:ext cx="8534400" cy="774492"/>
          </a:xfrm>
        </p:spPr>
        <p:txBody>
          <a:bodyPr>
            <a:normAutofit fontScale="90000"/>
          </a:bodyPr>
          <a:lstStyle/>
          <a:p>
            <a:pPr algn="ctr"/>
            <a:r>
              <a:rPr lang="en-US" dirty="0" smtClean="0"/>
              <a:t>Section Three –</a:t>
            </a:r>
            <a:br>
              <a:rPr lang="en-US" dirty="0" smtClean="0"/>
            </a:br>
            <a:r>
              <a:rPr lang="en-US" dirty="0" smtClean="0"/>
              <a:t>Trade Effects On Separation</a:t>
            </a:r>
            <a:endParaRPr lang="en-US" dirty="0"/>
          </a:p>
        </p:txBody>
      </p:sp>
      <p:sp>
        <p:nvSpPr>
          <p:cNvPr id="5" name="Content Placeholder 2"/>
          <p:cNvSpPr txBox="1">
            <a:spLocks/>
          </p:cNvSpPr>
          <p:nvPr/>
        </p:nvSpPr>
        <p:spPr>
          <a:xfrm>
            <a:off x="533400" y="1938896"/>
            <a:ext cx="7924800" cy="1143000"/>
          </a:xfrm>
          <a:prstGeom prst="rect">
            <a:avLst/>
          </a:prstGeom>
        </p:spPr>
        <p:txBody>
          <a:bodyPr vert="horz" lIns="91440" tIns="45720" rIns="91440" bIns="45720" rtlCol="0">
            <a:normAutofit/>
          </a:bodyPr>
          <a:lstStyle>
            <a:lvl1pPr marL="342900" indent="-342900" algn="l" defTabSz="457200" rtl="0" eaLnBrk="1" latinLnBrk="0" hangingPunct="1">
              <a:spcBef>
                <a:spcPts val="0"/>
              </a:spcBef>
              <a:spcAft>
                <a:spcPts val="600"/>
              </a:spcAft>
              <a:buClr>
                <a:srgbClr val="752832"/>
              </a:buClr>
              <a:buFont typeface="Wingdings" panose="05000000000000000000" pitchFamily="2" charset="2"/>
              <a:buChar char="Ø"/>
              <a:defRPr sz="3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ts val="0"/>
              </a:spcBef>
              <a:spcAft>
                <a:spcPts val="600"/>
              </a:spcAft>
              <a:buClr>
                <a:srgbClr val="752832"/>
              </a:buClr>
              <a:buFont typeface="Arial" panose="020B0604020202020204" pitchFamily="34" charset="0"/>
              <a:buChar char="•"/>
              <a:defRPr sz="26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ts val="0"/>
              </a:spcBef>
              <a:spcAft>
                <a:spcPts val="600"/>
              </a:spcAft>
              <a:buClr>
                <a:srgbClr val="752832"/>
              </a:buClr>
              <a:buFont typeface="Myriad Pro" panose="020B0503030403020204" pitchFamily="34" charset="0"/>
              <a:buChar char="–"/>
              <a:defRPr sz="22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ts val="0"/>
              </a:spcBef>
              <a:spcAft>
                <a:spcPts val="600"/>
              </a:spcAft>
              <a:buClr>
                <a:srgbClr val="752832"/>
              </a:buClr>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Clr>
                <a:srgbClr val="752832"/>
              </a:buClr>
              <a:buFont typeface="Arial"/>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chemeClr val="bg2"/>
              </a:buClr>
              <a:buFont typeface="Arial" panose="020B0604020202020204" pitchFamily="34" charset="0"/>
              <a:buChar char="•"/>
            </a:pPr>
            <a:r>
              <a:rPr lang="en-US" dirty="0" smtClean="0">
                <a:latin typeface="Open Sans" panose="020B0606030504020204" pitchFamily="34" charset="0"/>
                <a:ea typeface="Open Sans" panose="020B0606030504020204" pitchFamily="34" charset="0"/>
                <a:cs typeface="Open Sans" panose="020B0606030504020204" pitchFamily="34" charset="0"/>
              </a:rPr>
              <a:t>Provide reasons that worker separations may be due to foreign trade</a:t>
            </a:r>
          </a:p>
        </p:txBody>
      </p:sp>
      <p:sp>
        <p:nvSpPr>
          <p:cNvPr id="6" name="TextBox 5"/>
          <p:cNvSpPr txBox="1"/>
          <p:nvPr/>
        </p:nvSpPr>
        <p:spPr>
          <a:xfrm>
            <a:off x="418610" y="3340802"/>
            <a:ext cx="7783243" cy="553998"/>
          </a:xfrm>
          <a:prstGeom prst="rect">
            <a:avLst/>
          </a:prstGeom>
        </p:spPr>
        <p:txBody>
          <a:bodyPr vert="horz" lIns="91440" tIns="45720" rIns="91440" bIns="45720" rtlCol="0">
            <a:normAutofit/>
          </a:bodyPr>
          <a:lstStyle>
            <a:defPPr>
              <a:defRPr lang="en-US"/>
            </a:defPPr>
            <a:lvl1pPr marL="342900" indent="-342900">
              <a:spcBef>
                <a:spcPts val="0"/>
              </a:spcBef>
              <a:spcAft>
                <a:spcPts val="600"/>
              </a:spcAft>
              <a:buClr>
                <a:srgbClr val="752832"/>
              </a:buClr>
              <a:buFont typeface="Wingdings" panose="05000000000000000000" pitchFamily="2" charset="2"/>
              <a:buChar char="Ø"/>
              <a:defRPr sz="3000">
                <a:solidFill>
                  <a:schemeClr val="tx1">
                    <a:lumMod val="75000"/>
                    <a:lumOff val="25000"/>
                  </a:schemeClr>
                </a:solidFill>
                <a:latin typeface="Arial" panose="020B0604020202020204" pitchFamily="34" charset="0"/>
                <a:cs typeface="Arial" panose="020B0604020202020204" pitchFamily="34" charset="0"/>
              </a:defRPr>
            </a:lvl1pPr>
            <a:lvl2pPr marL="742950" indent="-285750">
              <a:spcBef>
                <a:spcPts val="0"/>
              </a:spcBef>
              <a:spcAft>
                <a:spcPts val="600"/>
              </a:spcAft>
              <a:buClr>
                <a:srgbClr val="752832"/>
              </a:buClr>
              <a:buFont typeface="Arial" panose="020B0604020202020204" pitchFamily="34" charset="0"/>
              <a:buChar char="•"/>
              <a:defRPr sz="2600">
                <a:solidFill>
                  <a:schemeClr val="tx1">
                    <a:lumMod val="65000"/>
                    <a:lumOff val="35000"/>
                  </a:schemeClr>
                </a:solidFill>
                <a:latin typeface="Arial" panose="020B0604020202020204" pitchFamily="34" charset="0"/>
                <a:cs typeface="Arial" panose="020B0604020202020204" pitchFamily="34" charset="0"/>
              </a:defRPr>
            </a:lvl2pPr>
            <a:lvl3pPr marL="1143000" indent="-228600">
              <a:spcBef>
                <a:spcPts val="0"/>
              </a:spcBef>
              <a:spcAft>
                <a:spcPts val="600"/>
              </a:spcAft>
              <a:buClr>
                <a:srgbClr val="752832"/>
              </a:buClr>
              <a:buFont typeface="Myriad Pro" panose="020B0503030403020204" pitchFamily="34" charset="0"/>
              <a:buChar char="–"/>
              <a:defRPr sz="2200">
                <a:solidFill>
                  <a:schemeClr val="tx1">
                    <a:lumMod val="65000"/>
                    <a:lumOff val="35000"/>
                  </a:schemeClr>
                </a:solidFill>
                <a:latin typeface="Arial" panose="020B0604020202020204" pitchFamily="34" charset="0"/>
                <a:cs typeface="Arial" panose="020B0604020202020204" pitchFamily="34" charset="0"/>
              </a:defRPr>
            </a:lvl3pPr>
            <a:lvl4pPr marL="1600200" indent="-228600">
              <a:spcBef>
                <a:spcPts val="0"/>
              </a:spcBef>
              <a:spcAft>
                <a:spcPts val="600"/>
              </a:spcAft>
              <a:buClr>
                <a:srgbClr val="752832"/>
              </a:buClr>
              <a:buFont typeface="Arial" panose="020B0604020202020204" pitchFamily="34" charset="0"/>
              <a:buChar char="•"/>
              <a:defRPr>
                <a:solidFill>
                  <a:schemeClr val="tx1">
                    <a:lumMod val="65000"/>
                    <a:lumOff val="35000"/>
                  </a:schemeClr>
                </a:solidFill>
                <a:latin typeface="Arial" panose="020B0604020202020204" pitchFamily="34" charset="0"/>
                <a:cs typeface="Arial" panose="020B0604020202020204" pitchFamily="34" charset="0"/>
              </a:defRPr>
            </a:lvl4pPr>
            <a:lvl5pPr marL="2057400" indent="-228600">
              <a:spcBef>
                <a:spcPct val="20000"/>
              </a:spcBef>
              <a:buClr>
                <a:srgbClr val="752832"/>
              </a:buClr>
              <a:buFont typeface="Arial"/>
              <a:buChar char="»"/>
              <a:defRPr>
                <a:solidFill>
                  <a:schemeClr val="tx1">
                    <a:lumMod val="65000"/>
                    <a:lumOff val="35000"/>
                  </a:schemeClr>
                </a:solidFill>
                <a:latin typeface="Arial" panose="020B0604020202020204" pitchFamily="34" charset="0"/>
                <a:cs typeface="Arial" panose="020B0604020202020204" pitchFamily="34" charset="0"/>
              </a:defRPr>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pPr defTabSz="457200">
              <a:buClr>
                <a:schemeClr val="bg2"/>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If </a:t>
            </a:r>
            <a:r>
              <a:rPr lang="en-US" dirty="0" smtClean="0">
                <a:latin typeface="Open Sans" panose="020B0606030504020204" pitchFamily="34" charset="0"/>
                <a:ea typeface="Open Sans" panose="020B0606030504020204" pitchFamily="34" charset="0"/>
                <a:cs typeface="Open Sans" panose="020B0606030504020204" pitchFamily="34" charset="0"/>
              </a:rPr>
              <a:t>additional </a:t>
            </a:r>
            <a:r>
              <a:rPr lang="en-US" dirty="0">
                <a:latin typeface="Open Sans" panose="020B0606030504020204" pitchFamily="34" charset="0"/>
                <a:ea typeface="Open Sans" panose="020B0606030504020204" pitchFamily="34" charset="0"/>
                <a:cs typeface="Open Sans" panose="020B0606030504020204" pitchFamily="34" charset="0"/>
              </a:rPr>
              <a:t>documents – please attach</a:t>
            </a:r>
          </a:p>
        </p:txBody>
      </p:sp>
      <p:sp>
        <p:nvSpPr>
          <p:cNvPr id="7" name="TextBox 6"/>
          <p:cNvSpPr txBox="1"/>
          <p:nvPr/>
        </p:nvSpPr>
        <p:spPr>
          <a:xfrm>
            <a:off x="441434" y="4324143"/>
            <a:ext cx="7665005" cy="1092607"/>
          </a:xfrm>
          <a:prstGeom prst="rect">
            <a:avLst/>
          </a:prstGeom>
          <a:noFill/>
        </p:spPr>
        <p:txBody>
          <a:bodyPr wrap="square" rtlCol="0">
            <a:spAutoFit/>
          </a:bodyPr>
          <a:lstStyle/>
          <a:p>
            <a:pPr marL="342900" lvl="0" indent="-342900" defTabSz="457200">
              <a:spcAft>
                <a:spcPts val="600"/>
              </a:spcAft>
              <a:buClr>
                <a:schemeClr val="bg2"/>
              </a:buClr>
              <a:buFont typeface="Arial" panose="020B0604020202020204" pitchFamily="34" charset="0"/>
              <a:buChar cha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Provide Contact information of Officials</a:t>
            </a:r>
          </a:p>
          <a:p>
            <a:pPr marL="457200" lvl="4">
              <a:spcAft>
                <a:spcPts val="600"/>
              </a:spcAft>
              <a:buClr>
                <a:srgbClr val="752832"/>
              </a:buClr>
            </a:pP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 Name, Title, </a:t>
            </a:r>
            <a:r>
              <a:rPr lang="en-US" sz="3000"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Phone, E-mail, </a:t>
            </a:r>
            <a:r>
              <a:rPr lang="en-US" sz="30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and Fax</a:t>
            </a:r>
          </a:p>
        </p:txBody>
      </p:sp>
    </p:spTree>
    <p:extLst>
      <p:ext uri="{BB962C8B-B14F-4D97-AF65-F5344CB8AC3E}">
        <p14:creationId xmlns:p14="http://schemas.microsoft.com/office/powerpoint/2010/main" val="392246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2357</TotalTime>
  <Words>540</Words>
  <Application>Microsoft Office PowerPoint</Application>
  <PresentationFormat>On-screen Show (4:3)</PresentationFormat>
  <Paragraphs>81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PowerPoint B</vt:lpstr>
      <vt:lpstr>Filing A Trade Adjustment Assistance Petition</vt:lpstr>
      <vt:lpstr>Trade Adjustment Assistance</vt:lpstr>
      <vt:lpstr>Trade Adjustment Assistance</vt:lpstr>
      <vt:lpstr>Trade Adjustment Assistance</vt:lpstr>
      <vt:lpstr>Scenarios</vt:lpstr>
      <vt:lpstr>Today’s Goals</vt:lpstr>
      <vt:lpstr>Section One – Petitioner Information</vt:lpstr>
      <vt:lpstr>Section Two – Workers’ Firm</vt:lpstr>
      <vt:lpstr>Section Three – Trade Effects On Separation</vt:lpstr>
      <vt:lpstr>Filing Online – Advantages</vt:lpstr>
      <vt:lpstr>Not Filing Online – Disadvantages</vt:lpstr>
      <vt:lpstr>Tips for Faster Processing </vt:lpstr>
      <vt:lpstr>Decision</vt:lpstr>
      <vt:lpstr>Decision</vt:lpstr>
      <vt:lpstr>Amending a Petition</vt:lpstr>
      <vt:lpstr>Fini</vt:lpstr>
    </vt:vector>
  </TitlesOfParts>
  <Company>State of Tennessee: Finance &amp;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Eric Schweitzer</cp:lastModifiedBy>
  <cp:revision>91</cp:revision>
  <cp:lastPrinted>2019-07-18T16:40:03Z</cp:lastPrinted>
  <dcterms:created xsi:type="dcterms:W3CDTF">2015-04-20T19:55:53Z</dcterms:created>
  <dcterms:modified xsi:type="dcterms:W3CDTF">2019-07-18T20:15:55Z</dcterms:modified>
</cp:coreProperties>
</file>