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8" r:id="rId3"/>
    <p:sldId id="262" r:id="rId4"/>
    <p:sldId id="257" r:id="rId5"/>
    <p:sldId id="279" r:id="rId6"/>
    <p:sldId id="280" r:id="rId7"/>
    <p:sldId id="281" r:id="rId8"/>
    <p:sldId id="289" r:id="rId9"/>
    <p:sldId id="282" r:id="rId10"/>
    <p:sldId id="283" r:id="rId11"/>
    <p:sldId id="260" r:id="rId12"/>
    <p:sldId id="270" r:id="rId13"/>
    <p:sldId id="286" r:id="rId14"/>
    <p:sldId id="296" r:id="rId15"/>
    <p:sldId id="274" r:id="rId16"/>
    <p:sldId id="287" r:id="rId17"/>
    <p:sldId id="291" r:id="rId18"/>
    <p:sldId id="276" r:id="rId19"/>
    <p:sldId id="288" r:id="rId20"/>
    <p:sldId id="284" r:id="rId21"/>
    <p:sldId id="290" r:id="rId22"/>
    <p:sldId id="293" r:id="rId23"/>
    <p:sldId id="292" r:id="rId24"/>
    <p:sldId id="297" r:id="rId25"/>
    <p:sldId id="298" r:id="rId26"/>
    <p:sldId id="295" r:id="rId27"/>
    <p:sldId id="300" r:id="rId28"/>
    <p:sldId id="301" r:id="rId29"/>
    <p:sldId id="294" r:id="rId30"/>
    <p:sldId id="277" r:id="rId31"/>
    <p:sldId id="299" r:id="rId32"/>
    <p:sldId id="259" r:id="rId33"/>
    <p:sldId id="285" r:id="rId34"/>
    <p:sldId id="27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8C4E"/>
    <a:srgbClr val="CC9900"/>
    <a:srgbClr val="00CC00"/>
    <a:srgbClr val="33CC33"/>
    <a:srgbClr val="FF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7" autoAdjust="0"/>
    <p:restoredTop sz="92607" autoAdjust="0"/>
  </p:normalViewPr>
  <p:slideViewPr>
    <p:cSldViewPr>
      <p:cViewPr varScale="1">
        <p:scale>
          <a:sx n="96" d="100"/>
          <a:sy n="96" d="100"/>
        </p:scale>
        <p:origin x="-112" y="-5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F5A47B-7CB8-4B61-89B2-351C0DFF7B37}" type="datetimeFigureOut">
              <a:rPr lang="en-US" smtClean="0"/>
              <a:t>4/2/18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876FF5-93BB-4DFB-A0B0-0C9C65E2FEFC}" type="slidenum">
              <a:rPr lang="en-US" smtClean="0"/>
              <a:t>‹#›</a:t>
            </a:fld>
            <a:endParaRPr lang="en-US"/>
          </a:p>
        </p:txBody>
      </p:sp>
    </p:spTree>
    <p:extLst>
      <p:ext uri="{BB962C8B-B14F-4D97-AF65-F5344CB8AC3E}">
        <p14:creationId xmlns:p14="http://schemas.microsoft.com/office/powerpoint/2010/main" val="2253466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effectLst/>
                <a:latin typeface="+mn-lt"/>
                <a:ea typeface="+mn-ea"/>
                <a:cs typeface="+mn-cs"/>
              </a:rPr>
              <a:t>TennesseeWorks</a:t>
            </a:r>
            <a:r>
              <a:rPr lang="en-US" sz="1200" kern="1200" dirty="0" smtClean="0">
                <a:solidFill>
                  <a:schemeClr val="tx1"/>
                </a:solidFill>
                <a:effectLst/>
                <a:latin typeface="+mn-lt"/>
                <a:ea typeface="+mn-ea"/>
                <a:cs typeface="+mn-cs"/>
              </a:rPr>
              <a:t> is, again, a partnership that is implementing policy and systems changes to make competitive employment the first desired option and choice for every Tennessean. We are a group of 40 state departments and advocacy organizations that are committed to employment efforts to share resources.</a:t>
            </a:r>
          </a:p>
          <a:p>
            <a:endParaRPr lang="en-US" dirty="0"/>
          </a:p>
        </p:txBody>
      </p:sp>
      <p:sp>
        <p:nvSpPr>
          <p:cNvPr id="4" name="Slide Number Placeholder 3"/>
          <p:cNvSpPr>
            <a:spLocks noGrp="1"/>
          </p:cNvSpPr>
          <p:nvPr>
            <p:ph type="sldNum" sz="quarter" idx="10"/>
          </p:nvPr>
        </p:nvSpPr>
        <p:spPr/>
        <p:txBody>
          <a:bodyPr/>
          <a:lstStyle/>
          <a:p>
            <a:pPr>
              <a:defRPr/>
            </a:pPr>
            <a:fld id="{1B604DF9-D726-4D4E-9553-A84A79AA1185}" type="slidenum">
              <a:rPr lang="en-US" smtClean="0"/>
              <a:pPr>
                <a:defRPr/>
              </a:pPr>
              <a:t>3</a:t>
            </a:fld>
            <a:endParaRPr lang="en-US"/>
          </a:p>
        </p:txBody>
      </p:sp>
    </p:spTree>
    <p:extLst>
      <p:ext uri="{BB962C8B-B14F-4D97-AF65-F5344CB8AC3E}">
        <p14:creationId xmlns:p14="http://schemas.microsoft.com/office/powerpoint/2010/main" val="64121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We have, in Tennessee, as many places around the country, tried to learn from the Walgreen experience and our attempting replications of Walgreens here. We have a replication of the distribution center initiative at the AT&amp;T plant in Memphis. Also, Randy mentioned that</a:t>
            </a:r>
            <a:r>
              <a:rPr lang="en-US" sz="1200" kern="1200" baseline="0" dirty="0" smtClean="0">
                <a:solidFill>
                  <a:schemeClr val="tx1"/>
                </a:solidFill>
                <a:effectLst/>
                <a:latin typeface="+mn-lt"/>
                <a:ea typeface="+mn-ea"/>
                <a:cs typeface="+mn-cs"/>
              </a:rPr>
              <a:t> as a result of the company’s success in its distribution centers , it has established the Retail Employees with Disabilities Initiative (REDI) in its</a:t>
            </a:r>
            <a:r>
              <a:rPr lang="en-US" sz="1200" kern="1200" dirty="0" smtClean="0">
                <a:solidFill>
                  <a:schemeClr val="tx1"/>
                </a:solidFill>
                <a:effectLst/>
                <a:latin typeface="+mn-lt"/>
                <a:ea typeface="+mn-ea"/>
                <a:cs typeface="+mn-cs"/>
              </a:rPr>
              <a:t> retail stores nationwide.  We have REDI sites Walgreens stores throughout the state of Tennessee</a:t>
            </a:r>
            <a:r>
              <a:rPr lang="en-US" sz="1200" kern="1200" baseline="0" dirty="0" smtClean="0">
                <a:solidFill>
                  <a:schemeClr val="tx1"/>
                </a:solidFill>
                <a:effectLst/>
                <a:latin typeface="+mn-lt"/>
                <a:ea typeface="+mn-ea"/>
                <a:cs typeface="+mn-cs"/>
              </a:rPr>
              <a:t> and at each site Walgreens has a partnership with a</a:t>
            </a:r>
            <a:r>
              <a:rPr lang="en-US" sz="1200" kern="1200" dirty="0" smtClean="0">
                <a:solidFill>
                  <a:schemeClr val="tx1"/>
                </a:solidFill>
                <a:effectLst/>
                <a:latin typeface="+mn-lt"/>
                <a:ea typeface="+mn-ea"/>
                <a:cs typeface="+mn-cs"/>
              </a:rPr>
              <a:t> local disability employment agency. Additionally, the Tennessee Rehabilitation center, which is operated by VR in Smyrna, has a mock Walgreens store, which starts people learning the skills that it takes to become a REDI intern.</a:t>
            </a:r>
          </a:p>
          <a:p>
            <a:endParaRPr lang="en-US" dirty="0"/>
          </a:p>
        </p:txBody>
      </p:sp>
      <p:sp>
        <p:nvSpPr>
          <p:cNvPr id="4" name="Slide Number Placeholder 3"/>
          <p:cNvSpPr>
            <a:spLocks noGrp="1"/>
          </p:cNvSpPr>
          <p:nvPr>
            <p:ph type="sldNum" sz="quarter" idx="10"/>
          </p:nvPr>
        </p:nvSpPr>
        <p:spPr/>
        <p:txBody>
          <a:bodyPr/>
          <a:lstStyle/>
          <a:p>
            <a:pPr>
              <a:defRPr/>
            </a:pPr>
            <a:fld id="{1B604DF9-D726-4D4E-9553-A84A79AA1185}" type="slidenum">
              <a:rPr lang="en-US" smtClean="0"/>
              <a:pPr>
                <a:defRPr/>
              </a:pPr>
              <a:t>12</a:t>
            </a:fld>
            <a:endParaRPr lang="en-US"/>
          </a:p>
        </p:txBody>
      </p:sp>
    </p:spTree>
    <p:extLst>
      <p:ext uri="{BB962C8B-B14F-4D97-AF65-F5344CB8AC3E}">
        <p14:creationId xmlns:p14="http://schemas.microsoft.com/office/powerpoint/2010/main" val="1291215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message from the Walgreens and Project SEARCH models is “when we teach the way people learn, people can learn to do all kinds of work”. The kind of work you saw in both the Project SEARCH and Walgreens videos show that the vision is boundless in terms of the possibilities for the kind of work that people with disabilities can do.  And its great for business. Project SEARCH wouldn’t be replicated in 300 different sites unless they were showing business success at each site.</a:t>
            </a:r>
          </a:p>
          <a:p>
            <a:endParaRPr lang="en-US" dirty="0"/>
          </a:p>
        </p:txBody>
      </p:sp>
      <p:sp>
        <p:nvSpPr>
          <p:cNvPr id="4" name="Slide Number Placeholder 3"/>
          <p:cNvSpPr>
            <a:spLocks noGrp="1"/>
          </p:cNvSpPr>
          <p:nvPr>
            <p:ph type="sldNum" sz="quarter" idx="10"/>
          </p:nvPr>
        </p:nvSpPr>
        <p:spPr/>
        <p:txBody>
          <a:bodyPr/>
          <a:lstStyle/>
          <a:p>
            <a:pPr>
              <a:defRPr/>
            </a:pPr>
            <a:fld id="{1B604DF9-D726-4D4E-9553-A84A79AA1185}" type="slidenum">
              <a:rPr lang="en-US" smtClean="0"/>
              <a:pPr>
                <a:defRPr/>
              </a:pPr>
              <a:t>15</a:t>
            </a:fld>
            <a:endParaRPr lang="en-US"/>
          </a:p>
        </p:txBody>
      </p:sp>
    </p:spTree>
    <p:extLst>
      <p:ext uri="{BB962C8B-B14F-4D97-AF65-F5344CB8AC3E}">
        <p14:creationId xmlns:p14="http://schemas.microsoft.com/office/powerpoint/2010/main" val="2226076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message from the Walgreens and Project SEARCH models is “when we teach the way people learn, people can learn to do all kinds of work”. The kind of work you saw in both the Project SEARCH and Walgreens videos show that the vision is boundless in terms of the possibilities for the kind of work that people with disabilities can do.  And its great for business. Project SEARCH wouldn’t be replicated in 300 different sites unless they were showing business success at each site.</a:t>
            </a:r>
          </a:p>
          <a:p>
            <a:endParaRPr lang="en-US" dirty="0"/>
          </a:p>
        </p:txBody>
      </p:sp>
      <p:sp>
        <p:nvSpPr>
          <p:cNvPr id="4" name="Slide Number Placeholder 3"/>
          <p:cNvSpPr>
            <a:spLocks noGrp="1"/>
          </p:cNvSpPr>
          <p:nvPr>
            <p:ph type="sldNum" sz="quarter" idx="10"/>
          </p:nvPr>
        </p:nvSpPr>
        <p:spPr/>
        <p:txBody>
          <a:bodyPr/>
          <a:lstStyle/>
          <a:p>
            <a:pPr>
              <a:defRPr/>
            </a:pPr>
            <a:fld id="{1B604DF9-D726-4D4E-9553-A84A79AA1185}" type="slidenum">
              <a:rPr lang="en-US" smtClean="0"/>
              <a:pPr>
                <a:defRPr/>
              </a:pPr>
              <a:t>16</a:t>
            </a:fld>
            <a:endParaRPr lang="en-US"/>
          </a:p>
        </p:txBody>
      </p:sp>
    </p:spTree>
    <p:extLst>
      <p:ext uri="{BB962C8B-B14F-4D97-AF65-F5344CB8AC3E}">
        <p14:creationId xmlns:p14="http://schemas.microsoft.com/office/powerpoint/2010/main" val="4069743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access job seekers with disabilities, Tennessee businesses small or large, can do it in what ever way feels comfortable.  We are prepared to support you. Any organization who is looking to fill a job, or two jobs or four jobs a year, we want to work with you and provide you with the supports to be able to do that. </a:t>
            </a:r>
          </a:p>
          <a:p>
            <a:r>
              <a:rPr lang="en-US" sz="1200" kern="1200" dirty="0" smtClean="0">
                <a:solidFill>
                  <a:schemeClr val="tx1"/>
                </a:solidFill>
                <a:effectLst/>
                <a:latin typeface="+mn-lt"/>
                <a:ea typeface="+mn-ea"/>
                <a:cs typeface="+mn-cs"/>
              </a:rPr>
              <a:t>NEW: </a:t>
            </a:r>
          </a:p>
          <a:p>
            <a:r>
              <a:rPr lang="en-US" sz="1200" kern="1200" dirty="0" smtClean="0">
                <a:solidFill>
                  <a:schemeClr val="tx1"/>
                </a:solidFill>
                <a:effectLst/>
                <a:latin typeface="+mn-lt"/>
                <a:ea typeface="+mn-ea"/>
                <a:cs typeface="+mn-cs"/>
              </a:rPr>
              <a:t>You can contact any of these 3 entities-</a:t>
            </a:r>
            <a:r>
              <a:rPr lang="en-US" sz="1200" kern="1200" baseline="0" dirty="0" smtClean="0">
                <a:solidFill>
                  <a:schemeClr val="tx1"/>
                </a:solidFill>
                <a:effectLst/>
                <a:latin typeface="+mn-lt"/>
                <a:ea typeface="+mn-ea"/>
                <a:cs typeface="+mn-cs"/>
              </a:rPr>
              <a:t> whoever you are most familiar with, or with whom you have developed relationships.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They’ll serve as that local point of contact and work with the other two to help you mobilize the resources to get your needs met.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may already be familiar with</a:t>
            </a:r>
            <a:r>
              <a:rPr lang="en-US" sz="1200" kern="1200" baseline="0" dirty="0" smtClean="0">
                <a:solidFill>
                  <a:schemeClr val="tx1"/>
                </a:solidFill>
                <a:effectLst/>
                <a:latin typeface="+mn-lt"/>
                <a:ea typeface="+mn-ea"/>
                <a:cs typeface="+mn-cs"/>
              </a:rPr>
              <a:t> listing your jobs with the American Job Centers– they can help. You may want more support, so you can connect with a VR Business Employment Consultant. They can help you become or find a mentor in your business sector who can talk about how </a:t>
            </a:r>
            <a:r>
              <a:rPr lang="en-US" sz="1200" kern="1200" baseline="0" dirty="0" err="1" smtClean="0">
                <a:solidFill>
                  <a:schemeClr val="tx1"/>
                </a:solidFill>
                <a:effectLst/>
                <a:latin typeface="+mn-lt"/>
                <a:ea typeface="+mn-ea"/>
                <a:cs typeface="+mn-cs"/>
              </a:rPr>
              <a:t>to’s</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Regional Corporate Connections representatives are involved with local</a:t>
            </a:r>
            <a:r>
              <a:rPr lang="en-US" sz="1200" kern="1200" baseline="0" dirty="0" smtClean="0">
                <a:solidFill>
                  <a:schemeClr val="tx1"/>
                </a:solidFill>
                <a:effectLst/>
                <a:latin typeface="+mn-lt"/>
                <a:ea typeface="+mn-ea"/>
                <a:cs typeface="+mn-cs"/>
              </a:rPr>
              <a:t> employment groups; these can be a great place to learn more and make connections </a:t>
            </a:r>
            <a:r>
              <a:rPr lang="en-US" sz="1200" kern="1200" baseline="0" smtClean="0">
                <a:solidFill>
                  <a:schemeClr val="tx1"/>
                </a:solidFill>
                <a:effectLst/>
                <a:latin typeface="+mn-lt"/>
                <a:ea typeface="+mn-ea"/>
                <a:cs typeface="+mn-cs"/>
              </a:rPr>
              <a:t>at your pace</a:t>
            </a:r>
            <a:r>
              <a:rPr lang="en-US" sz="1200" kern="120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is no wrong place of entry.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want to leave you with one final point of inspiration in terms of meeting people who are potential job seekers out there to meet your workforce needs</a:t>
            </a:r>
            <a:r>
              <a:rPr lang="en-US" sz="1200" kern="1200" baseline="0" dirty="0" smtClean="0">
                <a:solidFill>
                  <a:schemeClr val="tx1"/>
                </a:solidFill>
                <a:effectLst/>
                <a:latin typeface="+mn-lt"/>
                <a:ea typeface="+mn-ea"/>
                <a:cs typeface="+mn-cs"/>
              </a:rPr>
              <a:t> using this video.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1B604DF9-D726-4D4E-9553-A84A79AA1185}" type="slidenum">
              <a:rPr lang="en-US" smtClean="0"/>
              <a:pPr>
                <a:defRPr/>
              </a:pPr>
              <a:t>18</a:t>
            </a:fld>
            <a:endParaRPr lang="en-US"/>
          </a:p>
        </p:txBody>
      </p:sp>
    </p:spTree>
    <p:extLst>
      <p:ext uri="{BB962C8B-B14F-4D97-AF65-F5344CB8AC3E}">
        <p14:creationId xmlns:p14="http://schemas.microsoft.com/office/powerpoint/2010/main" val="3823425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We’d like you to get involved, and we have some websites that have information on disability employment generally, and on disability employment initiatives here in Tennessee and what’s going on. We also have developing regional and local disability employment collaborations that we hope you’ll get involved in. And we hope that you’ll become a mentor to successfully employed people with disabilities.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1B604DF9-D726-4D4E-9553-A84A79AA1185}" type="slidenum">
              <a:rPr lang="en-US" smtClean="0"/>
              <a:pPr>
                <a:defRPr/>
              </a:pPr>
              <a:t>30</a:t>
            </a:fld>
            <a:endParaRPr lang="en-US"/>
          </a:p>
        </p:txBody>
      </p:sp>
    </p:spTree>
    <p:extLst>
      <p:ext uri="{BB962C8B-B14F-4D97-AF65-F5344CB8AC3E}">
        <p14:creationId xmlns:p14="http://schemas.microsoft.com/office/powerpoint/2010/main" val="499862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These are the contact information </a:t>
            </a:r>
            <a:r>
              <a:rPr lang="en-US" sz="1200" kern="1200" smtClean="0">
                <a:solidFill>
                  <a:schemeClr val="tx1"/>
                </a:solidFill>
                <a:effectLst/>
                <a:latin typeface="+mn-lt"/>
                <a:ea typeface="+mn-ea"/>
                <a:cs typeface="+mn-cs"/>
              </a:rPr>
              <a:t>for PRESENTER, </a:t>
            </a:r>
            <a:r>
              <a:rPr lang="en-US" sz="1200" kern="1200" dirty="0" smtClean="0">
                <a:solidFill>
                  <a:schemeClr val="tx1"/>
                </a:solidFill>
                <a:effectLst/>
                <a:latin typeface="+mn-lt"/>
                <a:ea typeface="+mn-ea"/>
                <a:cs typeface="+mn-cs"/>
              </a:rPr>
              <a:t>in case you want to contact me, I’d be happy to send you information on anything that’s been covered here on behalf of </a:t>
            </a:r>
            <a:r>
              <a:rPr lang="en-US" sz="1200" kern="1200" dirty="0" err="1" smtClean="0">
                <a:solidFill>
                  <a:schemeClr val="tx1"/>
                </a:solidFill>
                <a:effectLst/>
                <a:latin typeface="+mn-lt"/>
                <a:ea typeface="+mn-ea"/>
                <a:cs typeface="+mn-cs"/>
              </a:rPr>
              <a:t>TennesseeWorks</a:t>
            </a:r>
            <a:r>
              <a:rPr lang="en-US" sz="1200" kern="1200" dirty="0" smtClean="0">
                <a:solidFill>
                  <a:schemeClr val="tx1"/>
                </a:solidFill>
                <a:effectLst/>
                <a:latin typeface="+mn-lt"/>
                <a:ea typeface="+mn-ea"/>
                <a:cs typeface="+mn-cs"/>
              </a:rPr>
              <a:t>. I also have the name of the Corporate Connections person who would be your contact if you want to pursue specific disability employment objectives. I thank you so much for your time today, and we look forward to working with you and all of the Tennessee employers to make it possible to meet your workforce needs through people with disabilities. Thank you. </a:t>
            </a:r>
          </a:p>
          <a:p>
            <a:endParaRPr lang="en-US" dirty="0"/>
          </a:p>
        </p:txBody>
      </p:sp>
      <p:sp>
        <p:nvSpPr>
          <p:cNvPr id="4" name="Slide Number Placeholder 3"/>
          <p:cNvSpPr>
            <a:spLocks noGrp="1"/>
          </p:cNvSpPr>
          <p:nvPr>
            <p:ph type="sldNum" sz="quarter" idx="10"/>
          </p:nvPr>
        </p:nvSpPr>
        <p:spPr/>
        <p:txBody>
          <a:bodyPr/>
          <a:lstStyle/>
          <a:p>
            <a:pPr>
              <a:defRPr/>
            </a:pPr>
            <a:fld id="{1B604DF9-D726-4D4E-9553-A84A79AA1185}" type="slidenum">
              <a:rPr lang="en-US" smtClean="0"/>
              <a:pPr>
                <a:defRPr/>
              </a:pPr>
              <a:t>34</a:t>
            </a:fld>
            <a:endParaRPr lang="en-US"/>
          </a:p>
        </p:txBody>
      </p:sp>
    </p:spTree>
    <p:extLst>
      <p:ext uri="{BB962C8B-B14F-4D97-AF65-F5344CB8AC3E}">
        <p14:creationId xmlns:p14="http://schemas.microsoft.com/office/powerpoint/2010/main" val="2678382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FEAE7E-D5A8-4535-A5F9-216DD469CC30}" type="datetimeFigureOut">
              <a:rPr lang="en-US" smtClean="0"/>
              <a:t>4/2/18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BE00C-0CCC-436C-9583-B0125892F445}" type="slidenum">
              <a:rPr lang="en-US" smtClean="0"/>
              <a:t>‹#›</a:t>
            </a:fld>
            <a:endParaRPr lang="en-US"/>
          </a:p>
        </p:txBody>
      </p:sp>
    </p:spTree>
    <p:extLst>
      <p:ext uri="{BB962C8B-B14F-4D97-AF65-F5344CB8AC3E}">
        <p14:creationId xmlns:p14="http://schemas.microsoft.com/office/powerpoint/2010/main" val="939777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FEAE7E-D5A8-4535-A5F9-216DD469CC30}" type="datetimeFigureOut">
              <a:rPr lang="en-US" smtClean="0"/>
              <a:t>4/2/18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BE00C-0CCC-436C-9583-B0125892F445}" type="slidenum">
              <a:rPr lang="en-US" smtClean="0"/>
              <a:t>‹#›</a:t>
            </a:fld>
            <a:endParaRPr lang="en-US"/>
          </a:p>
        </p:txBody>
      </p:sp>
    </p:spTree>
    <p:extLst>
      <p:ext uri="{BB962C8B-B14F-4D97-AF65-F5344CB8AC3E}">
        <p14:creationId xmlns:p14="http://schemas.microsoft.com/office/powerpoint/2010/main" val="621480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FEAE7E-D5A8-4535-A5F9-216DD469CC30}" type="datetimeFigureOut">
              <a:rPr lang="en-US" smtClean="0"/>
              <a:t>4/2/18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BE00C-0CCC-436C-9583-B0125892F445}" type="slidenum">
              <a:rPr lang="en-US" smtClean="0"/>
              <a:t>‹#›</a:t>
            </a:fld>
            <a:endParaRPr lang="en-US"/>
          </a:p>
        </p:txBody>
      </p:sp>
    </p:spTree>
    <p:extLst>
      <p:ext uri="{BB962C8B-B14F-4D97-AF65-F5344CB8AC3E}">
        <p14:creationId xmlns:p14="http://schemas.microsoft.com/office/powerpoint/2010/main" val="1190756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FEAE7E-D5A8-4535-A5F9-216DD469CC30}" type="datetimeFigureOut">
              <a:rPr lang="en-US" smtClean="0"/>
              <a:t>4/2/18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BE00C-0CCC-436C-9583-B0125892F445}" type="slidenum">
              <a:rPr lang="en-US" smtClean="0"/>
              <a:t>‹#›</a:t>
            </a:fld>
            <a:endParaRPr lang="en-US"/>
          </a:p>
        </p:txBody>
      </p:sp>
    </p:spTree>
    <p:extLst>
      <p:ext uri="{BB962C8B-B14F-4D97-AF65-F5344CB8AC3E}">
        <p14:creationId xmlns:p14="http://schemas.microsoft.com/office/powerpoint/2010/main" val="570187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FEAE7E-D5A8-4535-A5F9-216DD469CC30}" type="datetimeFigureOut">
              <a:rPr lang="en-US" smtClean="0"/>
              <a:t>4/2/18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BE00C-0CCC-436C-9583-B0125892F445}" type="slidenum">
              <a:rPr lang="en-US" smtClean="0"/>
              <a:t>‹#›</a:t>
            </a:fld>
            <a:endParaRPr lang="en-US"/>
          </a:p>
        </p:txBody>
      </p:sp>
    </p:spTree>
    <p:extLst>
      <p:ext uri="{BB962C8B-B14F-4D97-AF65-F5344CB8AC3E}">
        <p14:creationId xmlns:p14="http://schemas.microsoft.com/office/powerpoint/2010/main" val="1002722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FEAE7E-D5A8-4535-A5F9-216DD469CC30}" type="datetimeFigureOut">
              <a:rPr lang="en-US" smtClean="0"/>
              <a:t>4/2/18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BE00C-0CCC-436C-9583-B0125892F445}" type="slidenum">
              <a:rPr lang="en-US" smtClean="0"/>
              <a:t>‹#›</a:t>
            </a:fld>
            <a:endParaRPr lang="en-US"/>
          </a:p>
        </p:txBody>
      </p:sp>
    </p:spTree>
    <p:extLst>
      <p:ext uri="{BB962C8B-B14F-4D97-AF65-F5344CB8AC3E}">
        <p14:creationId xmlns:p14="http://schemas.microsoft.com/office/powerpoint/2010/main" val="332452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FEAE7E-D5A8-4535-A5F9-216DD469CC30}" type="datetimeFigureOut">
              <a:rPr lang="en-US" smtClean="0"/>
              <a:t>4/2/18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DBE00C-0CCC-436C-9583-B0125892F445}" type="slidenum">
              <a:rPr lang="en-US" smtClean="0"/>
              <a:t>‹#›</a:t>
            </a:fld>
            <a:endParaRPr lang="en-US"/>
          </a:p>
        </p:txBody>
      </p:sp>
    </p:spTree>
    <p:extLst>
      <p:ext uri="{BB962C8B-B14F-4D97-AF65-F5344CB8AC3E}">
        <p14:creationId xmlns:p14="http://schemas.microsoft.com/office/powerpoint/2010/main" val="1731872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FEAE7E-D5A8-4535-A5F9-216DD469CC30}" type="datetimeFigureOut">
              <a:rPr lang="en-US" smtClean="0"/>
              <a:t>4/2/18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DBE00C-0CCC-436C-9583-B0125892F445}" type="slidenum">
              <a:rPr lang="en-US" smtClean="0"/>
              <a:t>‹#›</a:t>
            </a:fld>
            <a:endParaRPr lang="en-US"/>
          </a:p>
        </p:txBody>
      </p:sp>
    </p:spTree>
    <p:extLst>
      <p:ext uri="{BB962C8B-B14F-4D97-AF65-F5344CB8AC3E}">
        <p14:creationId xmlns:p14="http://schemas.microsoft.com/office/powerpoint/2010/main" val="310220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EAE7E-D5A8-4535-A5F9-216DD469CC30}" type="datetimeFigureOut">
              <a:rPr lang="en-US" smtClean="0"/>
              <a:t>4/2/18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DBE00C-0CCC-436C-9583-B0125892F445}" type="slidenum">
              <a:rPr lang="en-US" smtClean="0"/>
              <a:t>‹#›</a:t>
            </a:fld>
            <a:endParaRPr lang="en-US"/>
          </a:p>
        </p:txBody>
      </p:sp>
    </p:spTree>
    <p:extLst>
      <p:ext uri="{BB962C8B-B14F-4D97-AF65-F5344CB8AC3E}">
        <p14:creationId xmlns:p14="http://schemas.microsoft.com/office/powerpoint/2010/main" val="1635223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FEAE7E-D5A8-4535-A5F9-216DD469CC30}" type="datetimeFigureOut">
              <a:rPr lang="en-US" smtClean="0"/>
              <a:t>4/2/18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BE00C-0CCC-436C-9583-B0125892F445}" type="slidenum">
              <a:rPr lang="en-US" smtClean="0"/>
              <a:t>‹#›</a:t>
            </a:fld>
            <a:endParaRPr lang="en-US"/>
          </a:p>
        </p:txBody>
      </p:sp>
    </p:spTree>
    <p:extLst>
      <p:ext uri="{BB962C8B-B14F-4D97-AF65-F5344CB8AC3E}">
        <p14:creationId xmlns:p14="http://schemas.microsoft.com/office/powerpoint/2010/main" val="57671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FEAE7E-D5A8-4535-A5F9-216DD469CC30}" type="datetimeFigureOut">
              <a:rPr lang="en-US" smtClean="0"/>
              <a:t>4/2/18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BE00C-0CCC-436C-9583-B0125892F445}" type="slidenum">
              <a:rPr lang="en-US" smtClean="0"/>
              <a:t>‹#›</a:t>
            </a:fld>
            <a:endParaRPr lang="en-US"/>
          </a:p>
        </p:txBody>
      </p:sp>
    </p:spTree>
    <p:extLst>
      <p:ext uri="{BB962C8B-B14F-4D97-AF65-F5344CB8AC3E}">
        <p14:creationId xmlns:p14="http://schemas.microsoft.com/office/powerpoint/2010/main" val="40751120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FEAE7E-D5A8-4535-A5F9-216DD469CC30}" type="datetimeFigureOut">
              <a:rPr lang="en-US" smtClean="0"/>
              <a:t>4/2/18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BE00C-0CCC-436C-9583-B0125892F445}" type="slidenum">
              <a:rPr lang="en-US" smtClean="0"/>
              <a:t>‹#›</a:t>
            </a:fld>
            <a:endParaRPr lang="en-US"/>
          </a:p>
        </p:txBody>
      </p:sp>
    </p:spTree>
    <p:extLst>
      <p:ext uri="{BB962C8B-B14F-4D97-AF65-F5344CB8AC3E}">
        <p14:creationId xmlns:p14="http://schemas.microsoft.com/office/powerpoint/2010/main" val="1076226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13.jpe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14.png"/><Relationship Id="rId5" Type="http://schemas.microsoft.com/office/2007/relationships/hdphoto" Target="../media/hdphoto1.wdp"/><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15.jp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hyperlink" Target="mailto:sejal.west@tn.gov"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frontierhealth.org/services-vocational-recovery.php" TargetMode="External"/><Relationship Id="rId4" Type="http://schemas.openxmlformats.org/officeDocument/2006/relationships/hyperlink" Target="http://www.peninsulabehavioralhealth.org/" TargetMode="External"/><Relationship Id="rId5" Type="http://schemas.openxmlformats.org/officeDocument/2006/relationships/hyperlink" Target="http://www.mcnabbcenter.org/IPS" TargetMode="External"/><Relationship Id="rId6" Type="http://schemas.openxmlformats.org/officeDocument/2006/relationships/hyperlink" Target="http://www.ridgevw.com/index.html" TargetMode="External"/><Relationship Id="rId7" Type="http://schemas.openxmlformats.org/officeDocument/2006/relationships/hyperlink" Target="http://www.aimcenterinc.org/services/employment" TargetMode="External"/><Relationship Id="rId8" Type="http://schemas.openxmlformats.org/officeDocument/2006/relationships/hyperlink" Target="http://www.parkcenternashville.org/programs/employment-solutions-partnership" TargetMode="External"/><Relationship Id="rId9" Type="http://schemas.openxmlformats.org/officeDocument/2006/relationships/hyperlink" Target="http://www.wth.org/locations/pathways/pathways-behavioral-health-services/services-and-programs" TargetMode="External"/><Relationship Id="rId10" Type="http://schemas.openxmlformats.org/officeDocument/2006/relationships/hyperlink" Target="http://www.lowensteinhouse.com/home.html" TargetMode="External"/><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hyperlink" Target="http://www.disabilitystatistics.org/" TargetMode="External"/><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www.tennesseeworks.org/"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3" Type="http://schemas.openxmlformats.org/officeDocument/2006/relationships/hyperlink" Target="https://askjan.org/" TargetMode="External"/><Relationship Id="rId4" Type="http://schemas.openxmlformats.org/officeDocument/2006/relationships/hyperlink" Target="http://www.dol.gov/odep/index.htm" TargetMode="External"/><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mailto:Janet.shouse@vanderbilt.edu" TargetMode="External"/><Relationship Id="rId5" Type="http://schemas.openxmlformats.org/officeDocument/2006/relationships/hyperlink" Target="mailto:tennesseeworks@vanderbilt.edu" TargetMode="External"/><Relationship Id="rId6" Type="http://schemas.openxmlformats.org/officeDocument/2006/relationships/hyperlink" Target="http://www.tennesseeworks.org/" TargetMode="External"/><Relationship Id="rId7"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7" y="0"/>
            <a:ext cx="9144000" cy="6858000"/>
          </a:xfrm>
          <a:prstGeom prst="rect">
            <a:avLst/>
          </a:prstGeom>
        </p:spPr>
      </p:pic>
      <p:sp>
        <p:nvSpPr>
          <p:cNvPr id="8" name="TextBox 7"/>
          <p:cNvSpPr txBox="1"/>
          <p:nvPr/>
        </p:nvSpPr>
        <p:spPr>
          <a:xfrm>
            <a:off x="5486400" y="5943600"/>
            <a:ext cx="2590800" cy="369332"/>
          </a:xfrm>
          <a:prstGeom prst="rect">
            <a:avLst/>
          </a:prstGeom>
          <a:noFill/>
        </p:spPr>
        <p:txBody>
          <a:bodyPr wrap="square" rtlCol="0">
            <a:spAutoFit/>
          </a:bodyPr>
          <a:lstStyle/>
          <a:p>
            <a:endParaRPr lang="en-US" dirty="0"/>
          </a:p>
        </p:txBody>
      </p:sp>
      <p:sp>
        <p:nvSpPr>
          <p:cNvPr id="2" name="TextBox 1"/>
          <p:cNvSpPr txBox="1"/>
          <p:nvPr/>
        </p:nvSpPr>
        <p:spPr>
          <a:xfrm>
            <a:off x="1066800" y="5196184"/>
            <a:ext cx="6781800" cy="1569660"/>
          </a:xfrm>
          <a:prstGeom prst="rect">
            <a:avLst/>
          </a:prstGeom>
          <a:noFill/>
        </p:spPr>
        <p:txBody>
          <a:bodyPr wrap="square" rtlCol="0">
            <a:spAutoFit/>
          </a:bodyPr>
          <a:lstStyle/>
          <a:p>
            <a:pPr algn="ctr"/>
            <a:r>
              <a:rPr lang="en-US" sz="2400" dirty="0" smtClean="0">
                <a:solidFill>
                  <a:srgbClr val="0070C0"/>
                </a:solidFill>
                <a:latin typeface="+mj-lt"/>
              </a:rPr>
              <a:t>Janet Shouse</a:t>
            </a:r>
            <a:br>
              <a:rPr lang="en-US" sz="2400" dirty="0" smtClean="0">
                <a:solidFill>
                  <a:srgbClr val="0070C0"/>
                </a:solidFill>
                <a:latin typeface="+mj-lt"/>
              </a:rPr>
            </a:br>
            <a:r>
              <a:rPr lang="en-US" sz="2400" dirty="0" smtClean="0">
                <a:solidFill>
                  <a:srgbClr val="0070C0"/>
                </a:solidFill>
                <a:latin typeface="+mj-lt"/>
              </a:rPr>
              <a:t>Disability Employment Specialist</a:t>
            </a:r>
            <a:br>
              <a:rPr lang="en-US" sz="2400" dirty="0" smtClean="0">
                <a:solidFill>
                  <a:srgbClr val="0070C0"/>
                </a:solidFill>
                <a:latin typeface="+mj-lt"/>
              </a:rPr>
            </a:br>
            <a:r>
              <a:rPr lang="en-US" sz="2400" dirty="0" smtClean="0">
                <a:solidFill>
                  <a:srgbClr val="0070C0"/>
                </a:solidFill>
                <a:latin typeface="+mj-lt"/>
              </a:rPr>
              <a:t>TennesseeWorks, Vanderbilt Kennedy Center</a:t>
            </a:r>
          </a:p>
          <a:p>
            <a:pPr algn="ctr"/>
            <a:r>
              <a:rPr lang="en-US" sz="2400" dirty="0" smtClean="0">
                <a:solidFill>
                  <a:srgbClr val="0070C0"/>
                </a:solidFill>
                <a:latin typeface="+mj-lt"/>
              </a:rPr>
              <a:t>April 3, 2018</a:t>
            </a:r>
            <a:endParaRPr lang="en-US" sz="2400" dirty="0">
              <a:solidFill>
                <a:srgbClr val="0070C0"/>
              </a:solidFill>
              <a:latin typeface="+mj-lt"/>
            </a:endParaRPr>
          </a:p>
        </p:txBody>
      </p:sp>
    </p:spTree>
    <p:extLst>
      <p:ext uri="{BB962C8B-B14F-4D97-AF65-F5344CB8AC3E}">
        <p14:creationId xmlns:p14="http://schemas.microsoft.com/office/powerpoint/2010/main" val="28314856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3">
                    <a:lumMod val="75000"/>
                  </a:schemeClr>
                </a:solidFill>
              </a:rPr>
              <a:t>Companies that are Leading the Way</a:t>
            </a:r>
            <a:endParaRPr lang="en-US" sz="3600" dirty="0">
              <a:solidFill>
                <a:schemeClr val="accent3">
                  <a:lumMod val="75000"/>
                </a:schemeClr>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6828" y="1295400"/>
            <a:ext cx="6863377" cy="5303520"/>
          </a:xfrm>
          <a:prstGeom prst="rect">
            <a:avLst/>
          </a:prstGeom>
        </p:spPr>
      </p:pic>
    </p:spTree>
    <p:extLst>
      <p:ext uri="{BB962C8B-B14F-4D97-AF65-F5344CB8AC3E}">
        <p14:creationId xmlns:p14="http://schemas.microsoft.com/office/powerpoint/2010/main" val="25871626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152400" y="1066800"/>
            <a:ext cx="8610600" cy="1569660"/>
          </a:xfrm>
          <a:prstGeom prst="rect">
            <a:avLst/>
          </a:prstGeom>
          <a:noFill/>
        </p:spPr>
        <p:txBody>
          <a:bodyPr wrap="square" rtlCol="0">
            <a:spAutoFit/>
          </a:bodyPr>
          <a:lstStyle/>
          <a:p>
            <a:pPr algn="ctr"/>
            <a:r>
              <a:rPr lang="en-US" sz="3200" dirty="0" smtClean="0">
                <a:solidFill>
                  <a:schemeClr val="bg1"/>
                </a:solidFill>
                <a:latin typeface="+mj-lt"/>
              </a:rPr>
              <a:t>Walgreens Executive Explains How That Company Made the Decision to Focus on Hiring People with Disabilities</a:t>
            </a:r>
            <a:endParaRPr lang="en-US" sz="3200" dirty="0">
              <a:solidFill>
                <a:schemeClr val="bg1"/>
              </a:solidFill>
              <a:latin typeface="+mj-lt"/>
            </a:endParaRPr>
          </a:p>
        </p:txBody>
      </p:sp>
      <p:sp>
        <p:nvSpPr>
          <p:cNvPr id="3" name="TextBox 2"/>
          <p:cNvSpPr txBox="1"/>
          <p:nvPr/>
        </p:nvSpPr>
        <p:spPr>
          <a:xfrm>
            <a:off x="685800" y="3810000"/>
            <a:ext cx="7696200" cy="584775"/>
          </a:xfrm>
          <a:prstGeom prst="rect">
            <a:avLst/>
          </a:prstGeom>
          <a:noFill/>
        </p:spPr>
        <p:txBody>
          <a:bodyPr wrap="square" rtlCol="0">
            <a:spAutoFit/>
          </a:bodyPr>
          <a:lstStyle/>
          <a:p>
            <a:pPr algn="ctr"/>
            <a:r>
              <a:rPr lang="en-US" sz="3200" dirty="0" smtClean="0">
                <a:solidFill>
                  <a:schemeClr val="bg1"/>
                </a:solidFill>
              </a:rPr>
              <a:t>I will insert the video of Randy Lewis here</a:t>
            </a:r>
            <a:endParaRPr lang="en-US" sz="3200" dirty="0">
              <a:solidFill>
                <a:schemeClr val="bg1"/>
              </a:solidFill>
            </a:endParaRPr>
          </a:p>
        </p:txBody>
      </p:sp>
    </p:spTree>
    <p:extLst>
      <p:ext uri="{BB962C8B-B14F-4D97-AF65-F5344CB8AC3E}">
        <p14:creationId xmlns:p14="http://schemas.microsoft.com/office/powerpoint/2010/main" val="41935403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612775" y="228600"/>
            <a:ext cx="8153400" cy="990600"/>
          </a:xfrm>
        </p:spPr>
        <p:txBody>
          <a:bodyPr>
            <a:normAutofit/>
          </a:bodyPr>
          <a:lstStyle/>
          <a:p>
            <a:r>
              <a:rPr lang="en-US" b="1" dirty="0" smtClean="0"/>
              <a:t>Models in Tennessee</a:t>
            </a:r>
          </a:p>
        </p:txBody>
      </p:sp>
      <p:sp>
        <p:nvSpPr>
          <p:cNvPr id="22530" name="Content Placeholder 2"/>
          <p:cNvSpPr>
            <a:spLocks noGrp="1"/>
          </p:cNvSpPr>
          <p:nvPr>
            <p:ph sz="quarter" idx="1"/>
          </p:nvPr>
        </p:nvSpPr>
        <p:spPr>
          <a:xfrm>
            <a:off x="612775" y="1142999"/>
            <a:ext cx="5407025" cy="5105401"/>
          </a:xfrm>
        </p:spPr>
        <p:txBody>
          <a:bodyPr/>
          <a:lstStyle/>
          <a:p>
            <a:pPr marL="0" indent="0">
              <a:buNone/>
            </a:pPr>
            <a:endParaRPr lang="en-US" sz="2000" dirty="0" smtClean="0"/>
          </a:p>
          <a:p>
            <a:r>
              <a:rPr lang="en-US" sz="2800" dirty="0" smtClean="0">
                <a:latin typeface="+mj-lt"/>
              </a:rPr>
              <a:t>AT&amp;T in Memphis</a:t>
            </a:r>
            <a:endParaRPr lang="en-US" sz="2800" dirty="0">
              <a:latin typeface="+mj-lt"/>
            </a:endParaRPr>
          </a:p>
          <a:p>
            <a:pPr marL="0" indent="0">
              <a:buNone/>
            </a:pPr>
            <a:endParaRPr lang="en-US" sz="2800" dirty="0" smtClean="0"/>
          </a:p>
          <a:p>
            <a:r>
              <a:rPr lang="en-US" sz="2800" dirty="0" smtClean="0">
                <a:latin typeface="+mj-lt"/>
              </a:rPr>
              <a:t>Walgreens REDI sites in retail stores throughout the state</a:t>
            </a:r>
            <a:endParaRPr lang="en-US" sz="2800" dirty="0">
              <a:latin typeface="+mj-lt"/>
            </a:endParaRPr>
          </a:p>
          <a:p>
            <a:pPr marL="0" indent="0">
              <a:buNone/>
            </a:pPr>
            <a:endParaRPr lang="en-US" sz="2800" dirty="0" smtClean="0"/>
          </a:p>
          <a:p>
            <a:r>
              <a:rPr lang="en-US" sz="2800" dirty="0" smtClean="0">
                <a:latin typeface="+mj-lt"/>
              </a:rPr>
              <a:t>Tennessee Rehabilitation Center at Smyrna has a “mock” Walgreens store and</a:t>
            </a:r>
            <a:br>
              <a:rPr lang="en-US" sz="2800" dirty="0" smtClean="0">
                <a:latin typeface="+mj-lt"/>
              </a:rPr>
            </a:br>
            <a:r>
              <a:rPr lang="en-US" sz="2800" dirty="0" smtClean="0">
                <a:latin typeface="+mj-lt"/>
              </a:rPr>
              <a:t>is adding a CVS pharmacy tech program</a:t>
            </a:r>
          </a:p>
        </p:txBody>
      </p:sp>
      <p:pic>
        <p:nvPicPr>
          <p:cNvPr id="5" name="Picture 4" descr="http://img2.wikia.nocookie.net/__cb20100628142135/logopedia/images/6/69/AT%26T_logo_200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7450" y="1317575"/>
            <a:ext cx="1990725" cy="895350"/>
          </a:xfrm>
          <a:prstGeom prst="rect">
            <a:avLst/>
          </a:prstGeom>
          <a:noFill/>
          <a:ln>
            <a:noFill/>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6581" y="2661208"/>
            <a:ext cx="1905000"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9553" y="4419600"/>
            <a:ext cx="3306869" cy="219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8" y="-33688"/>
            <a:ext cx="9144000" cy="6858000"/>
          </a:xfrm>
          <a:prstGeom prst="rect">
            <a:avLst/>
          </a:prstGeom>
        </p:spPr>
      </p:pic>
      <p:sp>
        <p:nvSpPr>
          <p:cNvPr id="2" name="Rectangle 1"/>
          <p:cNvSpPr/>
          <p:nvPr/>
        </p:nvSpPr>
        <p:spPr>
          <a:xfrm>
            <a:off x="398589" y="344988"/>
            <a:ext cx="5133861" cy="707886"/>
          </a:xfrm>
          <a:prstGeom prst="rect">
            <a:avLst/>
          </a:prstGeom>
        </p:spPr>
        <p:txBody>
          <a:bodyPr wrap="square">
            <a:spAutoFit/>
          </a:bodyPr>
          <a:lstStyle/>
          <a:p>
            <a:pPr algn="ctr"/>
            <a:r>
              <a:rPr lang="en-US" sz="4000" b="1" dirty="0" smtClean="0">
                <a:solidFill>
                  <a:schemeClr val="accent3">
                    <a:lumMod val="75000"/>
                  </a:schemeClr>
                </a:solidFill>
                <a:latin typeface="+mj-lt"/>
              </a:rPr>
              <a:t>Project Search</a:t>
            </a:r>
            <a:endParaRPr lang="en-US" sz="4000" dirty="0">
              <a:solidFill>
                <a:schemeClr val="accent3">
                  <a:lumMod val="75000"/>
                </a:schemeClr>
              </a:solidFill>
              <a:latin typeface="+mj-lt"/>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2634" y="-81018"/>
            <a:ext cx="3217332" cy="173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1685075"/>
            <a:ext cx="8610600" cy="5410712"/>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400" dirty="0">
                <a:latin typeface="+mj-lt"/>
              </a:rPr>
              <a:t>Cincinnati Children’s Hospital began to train </a:t>
            </a:r>
            <a:r>
              <a:rPr lang="en-US" sz="2400" dirty="0" smtClean="0">
                <a:latin typeface="+mj-lt"/>
              </a:rPr>
              <a:t>job seekers </a:t>
            </a:r>
            <a:r>
              <a:rPr lang="en-US" sz="2400" dirty="0">
                <a:latin typeface="+mj-lt"/>
              </a:rPr>
              <a:t>with disabilities to meet a  business need for qualified, reliable support staff in its Emergency Department. </a:t>
            </a:r>
          </a:p>
          <a:p>
            <a:pPr marL="342900" indent="-342900">
              <a:lnSpc>
                <a:spcPct val="90000"/>
              </a:lnSpc>
              <a:buFont typeface="Arial" panose="020B0604020202020204" pitchFamily="34" charset="0"/>
              <a:buChar char="•"/>
            </a:pPr>
            <a:r>
              <a:rPr lang="en-US" sz="2400" dirty="0">
                <a:latin typeface="+mj-lt"/>
              </a:rPr>
              <a:t>Replicated </a:t>
            </a:r>
            <a:r>
              <a:rPr lang="en-US" sz="2400" dirty="0" smtClean="0">
                <a:latin typeface="+mj-lt"/>
              </a:rPr>
              <a:t>in more than 300 </a:t>
            </a:r>
            <a:r>
              <a:rPr lang="en-US" sz="2400" dirty="0">
                <a:latin typeface="+mj-lt"/>
              </a:rPr>
              <a:t>licensed sites in the </a:t>
            </a:r>
            <a:r>
              <a:rPr lang="en-US" sz="2400" dirty="0" smtClean="0">
                <a:latin typeface="+mj-lt"/>
              </a:rPr>
              <a:t>U.S., </a:t>
            </a:r>
            <a:r>
              <a:rPr lang="en-US" sz="2400" dirty="0">
                <a:latin typeface="+mj-lt"/>
              </a:rPr>
              <a:t>the </a:t>
            </a:r>
            <a:r>
              <a:rPr lang="en-US" sz="2400" dirty="0" smtClean="0">
                <a:latin typeface="+mj-lt"/>
              </a:rPr>
              <a:t>U.K. </a:t>
            </a:r>
            <a:r>
              <a:rPr lang="en-US" sz="2400" dirty="0">
                <a:latin typeface="+mj-lt"/>
              </a:rPr>
              <a:t>and </a:t>
            </a:r>
            <a:r>
              <a:rPr lang="en-US" sz="2400" dirty="0" smtClean="0">
                <a:latin typeface="+mj-lt"/>
              </a:rPr>
              <a:t>Australia.</a:t>
            </a:r>
          </a:p>
          <a:p>
            <a:pPr marL="342900" indent="-342900">
              <a:lnSpc>
                <a:spcPct val="90000"/>
              </a:lnSpc>
              <a:buFont typeface="Arial" panose="020B0604020202020204" pitchFamily="34" charset="0"/>
              <a:buChar char="•"/>
            </a:pPr>
            <a:r>
              <a:rPr lang="en-US" sz="2400" dirty="0" smtClean="0">
                <a:latin typeface="+mj-lt"/>
              </a:rPr>
              <a:t>Tennessee sites:</a:t>
            </a:r>
          </a:p>
          <a:p>
            <a:pPr marL="800100" lvl="1" indent="-342900">
              <a:lnSpc>
                <a:spcPct val="90000"/>
              </a:lnSpc>
              <a:buFont typeface="Wingdings" panose="05000000000000000000" pitchFamily="2" charset="2"/>
              <a:buChar char="Ø"/>
            </a:pPr>
            <a:r>
              <a:rPr lang="en-US" sz="2400" dirty="0">
                <a:latin typeface="+mj-lt"/>
              </a:rPr>
              <a:t>Sheraton Hotel, </a:t>
            </a:r>
            <a:r>
              <a:rPr lang="en-US" sz="2400" dirty="0" smtClean="0">
                <a:latin typeface="+mj-lt"/>
              </a:rPr>
              <a:t>Memphis</a:t>
            </a:r>
          </a:p>
          <a:p>
            <a:pPr marL="800100" lvl="1" indent="-342900">
              <a:lnSpc>
                <a:spcPct val="90000"/>
              </a:lnSpc>
              <a:buFont typeface="Wingdings" panose="05000000000000000000" pitchFamily="2" charset="2"/>
              <a:buChar char="Ø"/>
            </a:pPr>
            <a:r>
              <a:rPr lang="en-US" sz="2400" dirty="0">
                <a:latin typeface="+mj-lt"/>
              </a:rPr>
              <a:t>West Tennessee Healthcare, </a:t>
            </a:r>
            <a:r>
              <a:rPr lang="en-US" sz="2400" dirty="0" smtClean="0">
                <a:latin typeface="+mj-lt"/>
              </a:rPr>
              <a:t>Jackson</a:t>
            </a:r>
          </a:p>
          <a:p>
            <a:pPr marL="800100" lvl="1" indent="-342900">
              <a:lnSpc>
                <a:spcPct val="90000"/>
              </a:lnSpc>
              <a:buFont typeface="Wingdings" panose="05000000000000000000" pitchFamily="2" charset="2"/>
              <a:buChar char="Ø"/>
            </a:pPr>
            <a:r>
              <a:rPr lang="en-US" sz="2400" dirty="0">
                <a:latin typeface="+mj-lt"/>
              </a:rPr>
              <a:t>Montgomery County Government Offices, </a:t>
            </a:r>
            <a:r>
              <a:rPr lang="en-US" sz="2400" dirty="0" smtClean="0">
                <a:latin typeface="+mj-lt"/>
              </a:rPr>
              <a:t>Clarksville</a:t>
            </a:r>
          </a:p>
          <a:p>
            <a:pPr marL="800100" lvl="1" indent="-342900">
              <a:lnSpc>
                <a:spcPct val="90000"/>
              </a:lnSpc>
              <a:buFont typeface="Wingdings" panose="05000000000000000000" pitchFamily="2" charset="2"/>
              <a:buChar char="Ø"/>
            </a:pPr>
            <a:r>
              <a:rPr lang="en-US" sz="2400" dirty="0" smtClean="0">
                <a:latin typeface="+mj-lt"/>
              </a:rPr>
              <a:t>Vanderbilt </a:t>
            </a:r>
            <a:r>
              <a:rPr lang="en-US" sz="2400" dirty="0">
                <a:latin typeface="+mj-lt"/>
              </a:rPr>
              <a:t>Children's Hospital, </a:t>
            </a:r>
            <a:r>
              <a:rPr lang="en-US" sz="2400" dirty="0" smtClean="0">
                <a:latin typeface="+mj-lt"/>
              </a:rPr>
              <a:t>Nashville</a:t>
            </a:r>
            <a:endParaRPr lang="en-US" sz="2400" dirty="0">
              <a:latin typeface="+mj-lt"/>
            </a:endParaRPr>
          </a:p>
          <a:p>
            <a:pPr marL="800100" lvl="1" indent="-342900">
              <a:lnSpc>
                <a:spcPct val="90000"/>
              </a:lnSpc>
              <a:buFont typeface="Wingdings" panose="05000000000000000000" pitchFamily="2" charset="2"/>
              <a:buChar char="Ø"/>
            </a:pPr>
            <a:r>
              <a:rPr lang="en-US" sz="2400" dirty="0">
                <a:latin typeface="+mj-lt"/>
              </a:rPr>
              <a:t>Amerigroup, </a:t>
            </a:r>
            <a:r>
              <a:rPr lang="en-US" sz="2400" dirty="0" smtClean="0">
                <a:latin typeface="+mj-lt"/>
              </a:rPr>
              <a:t>Nashville</a:t>
            </a:r>
            <a:endParaRPr lang="en-US" sz="2400" dirty="0">
              <a:latin typeface="+mj-lt"/>
            </a:endParaRPr>
          </a:p>
          <a:p>
            <a:pPr marL="800100" lvl="1" indent="-342900">
              <a:lnSpc>
                <a:spcPct val="90000"/>
              </a:lnSpc>
              <a:buFont typeface="Wingdings" panose="05000000000000000000" pitchFamily="2" charset="2"/>
              <a:buChar char="Ø"/>
            </a:pPr>
            <a:r>
              <a:rPr lang="en-US" sz="2400" dirty="0">
                <a:latin typeface="+mj-lt"/>
              </a:rPr>
              <a:t>Embassy Suites, </a:t>
            </a:r>
            <a:r>
              <a:rPr lang="en-US" sz="2400" dirty="0" smtClean="0">
                <a:latin typeface="+mj-lt"/>
              </a:rPr>
              <a:t>Murfreesboro</a:t>
            </a:r>
            <a:endParaRPr lang="en-US" sz="2400" dirty="0">
              <a:latin typeface="+mj-lt"/>
            </a:endParaRPr>
          </a:p>
          <a:p>
            <a:pPr marL="800100" lvl="1" indent="-342900">
              <a:lnSpc>
                <a:spcPct val="90000"/>
              </a:lnSpc>
              <a:buFont typeface="Wingdings" panose="05000000000000000000" pitchFamily="2" charset="2"/>
              <a:buChar char="Ø"/>
            </a:pPr>
            <a:r>
              <a:rPr lang="en-US" sz="2400" dirty="0" smtClean="0">
                <a:latin typeface="+mj-lt"/>
              </a:rPr>
              <a:t>East Tennessee Children’s Hospital, Knoxville</a:t>
            </a:r>
          </a:p>
          <a:p>
            <a:pPr marL="800100" lvl="1" indent="-342900">
              <a:lnSpc>
                <a:spcPct val="90000"/>
              </a:lnSpc>
              <a:buFont typeface="Wingdings" panose="05000000000000000000" pitchFamily="2" charset="2"/>
              <a:buChar char="Ø"/>
            </a:pPr>
            <a:r>
              <a:rPr lang="en-US" sz="2400" dirty="0">
                <a:latin typeface="+mj-lt"/>
              </a:rPr>
              <a:t>University of Tennessee Medical Center, Knoxville</a:t>
            </a:r>
          </a:p>
          <a:p>
            <a:pPr marL="800100" lvl="1" indent="-342900">
              <a:lnSpc>
                <a:spcPct val="90000"/>
              </a:lnSpc>
              <a:buFont typeface="Wingdings" panose="05000000000000000000" pitchFamily="2" charset="2"/>
              <a:buChar char="Ø"/>
            </a:pPr>
            <a:r>
              <a:rPr lang="en-US" sz="2400" dirty="0" smtClean="0">
                <a:latin typeface="+mj-lt"/>
              </a:rPr>
              <a:t>Maryville </a:t>
            </a:r>
            <a:r>
              <a:rPr lang="en-US" sz="2400" dirty="0">
                <a:latin typeface="+mj-lt"/>
              </a:rPr>
              <a:t>College, Maryville, TN</a:t>
            </a:r>
            <a:r>
              <a:rPr lang="en-US" sz="2400" dirty="0" smtClean="0">
                <a:latin typeface="+mj-lt"/>
              </a:rPr>
              <a:t/>
            </a:r>
            <a:br>
              <a:rPr lang="en-US" sz="2400" dirty="0" smtClean="0">
                <a:latin typeface="+mj-lt"/>
              </a:rPr>
            </a:br>
            <a:endParaRPr lang="en-US" sz="2400" dirty="0">
              <a:latin typeface="+mj-lt"/>
            </a:endParaRPr>
          </a:p>
        </p:txBody>
      </p:sp>
    </p:spTree>
    <p:extLst>
      <p:ext uri="{BB962C8B-B14F-4D97-AF65-F5344CB8AC3E}">
        <p14:creationId xmlns:p14="http://schemas.microsoft.com/office/powerpoint/2010/main" val="39601218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8" y="-33688"/>
            <a:ext cx="9144000" cy="6858000"/>
          </a:xfrm>
          <a:prstGeom prst="rect">
            <a:avLst/>
          </a:prstGeom>
        </p:spPr>
      </p:pic>
      <p:sp>
        <p:nvSpPr>
          <p:cNvPr id="2" name="Rectangle 1"/>
          <p:cNvSpPr/>
          <p:nvPr/>
        </p:nvSpPr>
        <p:spPr>
          <a:xfrm>
            <a:off x="398589" y="344988"/>
            <a:ext cx="8212011" cy="707886"/>
          </a:xfrm>
          <a:prstGeom prst="rect">
            <a:avLst/>
          </a:prstGeom>
        </p:spPr>
        <p:txBody>
          <a:bodyPr wrap="square">
            <a:spAutoFit/>
          </a:bodyPr>
          <a:lstStyle/>
          <a:p>
            <a:pPr algn="ctr"/>
            <a:r>
              <a:rPr lang="en-US" sz="4000" b="1" dirty="0" smtClean="0">
                <a:solidFill>
                  <a:schemeClr val="accent3">
                    <a:lumMod val="75000"/>
                  </a:schemeClr>
                </a:solidFill>
                <a:latin typeface="+mj-lt"/>
              </a:rPr>
              <a:t>Project Search</a:t>
            </a:r>
            <a:endParaRPr lang="en-US" sz="4000" dirty="0">
              <a:solidFill>
                <a:schemeClr val="accent3">
                  <a:lumMod val="75000"/>
                </a:schemeClr>
              </a:solidFill>
              <a:latin typeface="+mj-lt"/>
            </a:endParaRPr>
          </a:p>
        </p:txBody>
      </p:sp>
      <p:sp>
        <p:nvSpPr>
          <p:cNvPr id="3" name="TextBox 2"/>
          <p:cNvSpPr txBox="1"/>
          <p:nvPr/>
        </p:nvSpPr>
        <p:spPr>
          <a:xfrm>
            <a:off x="102136" y="1052774"/>
            <a:ext cx="8915400" cy="5078313"/>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mj-lt"/>
              </a:rPr>
              <a:t>Transition-to-Work </a:t>
            </a:r>
            <a:r>
              <a:rPr lang="en-US" sz="2400" dirty="0">
                <a:latin typeface="+mj-lt"/>
              </a:rPr>
              <a:t>Program is a unique, business-led, </a:t>
            </a:r>
            <a:r>
              <a:rPr lang="en-US" sz="2400" dirty="0" smtClean="0">
                <a:latin typeface="+mj-lt"/>
              </a:rPr>
              <a:t>10-month </a:t>
            </a:r>
            <a:r>
              <a:rPr lang="en-US" sz="2400" dirty="0">
                <a:latin typeface="+mj-lt"/>
              </a:rPr>
              <a:t>employment preparation program that takes place entirely at the workplace</a:t>
            </a:r>
            <a:r>
              <a:rPr lang="en-US" sz="2400" dirty="0" smtClean="0">
                <a:latin typeface="+mj-lt"/>
              </a:rPr>
              <a:t>.</a:t>
            </a:r>
          </a:p>
          <a:p>
            <a:pPr marL="342900" indent="-342900">
              <a:buFont typeface="Arial" panose="020B0604020202020204" pitchFamily="34" charset="0"/>
              <a:buChar char="•"/>
            </a:pPr>
            <a:r>
              <a:rPr lang="en-US" sz="2400" dirty="0" smtClean="0">
                <a:latin typeface="+mj-lt"/>
              </a:rPr>
              <a:t>Total </a:t>
            </a:r>
            <a:r>
              <a:rPr lang="en-US" sz="2400" dirty="0">
                <a:latin typeface="+mj-lt"/>
              </a:rPr>
              <a:t>workplace immersion facilitates a seamless combination of classroom instruction, career exploration, and hands-on training through worksite rotations</a:t>
            </a:r>
            <a:r>
              <a:rPr lang="en-US" sz="2400" dirty="0" smtClean="0">
                <a:latin typeface="+mj-lt"/>
              </a:rPr>
              <a:t>.</a:t>
            </a:r>
          </a:p>
          <a:p>
            <a:pPr marL="342900" indent="-342900">
              <a:buFont typeface="Arial" panose="020B0604020202020204" pitchFamily="34" charset="0"/>
              <a:buChar char="•"/>
            </a:pPr>
            <a:r>
              <a:rPr lang="en-US" sz="2400" dirty="0" smtClean="0">
                <a:latin typeface="+mj-lt"/>
              </a:rPr>
              <a:t>The </a:t>
            </a:r>
            <a:r>
              <a:rPr lang="en-US" sz="2400" dirty="0">
                <a:latin typeface="+mj-lt"/>
              </a:rPr>
              <a:t>program culminates in individualized job development</a:t>
            </a:r>
            <a:r>
              <a:rPr lang="en-US" sz="2400" dirty="0" smtClean="0">
                <a:latin typeface="+mj-lt"/>
              </a:rPr>
              <a:t>.</a:t>
            </a:r>
          </a:p>
          <a:p>
            <a:pPr marL="342900" indent="-342900">
              <a:buFont typeface="Arial" panose="020B0604020202020204" pitchFamily="34" charset="0"/>
              <a:buChar char="•"/>
            </a:pPr>
            <a:r>
              <a:rPr lang="en-US" sz="2400" dirty="0">
                <a:latin typeface="+mj-lt"/>
              </a:rPr>
              <a:t>Students complete a resume that has each intern’s rotations and skills learned during the program.</a:t>
            </a:r>
          </a:p>
          <a:p>
            <a:pPr marL="342900" indent="-342900">
              <a:lnSpc>
                <a:spcPct val="90000"/>
              </a:lnSpc>
              <a:buFont typeface="Arial" panose="020B0604020202020204" pitchFamily="34" charset="0"/>
              <a:buChar char="•"/>
            </a:pPr>
            <a:r>
              <a:rPr lang="en-US" sz="2400" dirty="0" smtClean="0">
                <a:latin typeface="+mj-lt"/>
              </a:rPr>
              <a:t>Graduates get </a:t>
            </a:r>
            <a:r>
              <a:rPr lang="en-US" sz="2400" dirty="0">
                <a:latin typeface="+mj-lt"/>
              </a:rPr>
              <a:t>a Project SEARCH </a:t>
            </a:r>
            <a:r>
              <a:rPr lang="en-US" sz="2400" dirty="0" smtClean="0">
                <a:latin typeface="+mj-lt"/>
              </a:rPr>
              <a:t>certificate </a:t>
            </a:r>
            <a:r>
              <a:rPr lang="en-US" sz="2400" dirty="0">
                <a:latin typeface="+mj-lt"/>
              </a:rPr>
              <a:t>of </a:t>
            </a:r>
            <a:r>
              <a:rPr lang="en-US" sz="2400" dirty="0" smtClean="0">
                <a:latin typeface="+mj-lt"/>
              </a:rPr>
              <a:t>completion.</a:t>
            </a:r>
          </a:p>
          <a:p>
            <a:pPr marL="3543300" lvl="7" indent="-342900">
              <a:lnSpc>
                <a:spcPct val="90000"/>
              </a:lnSpc>
              <a:buFont typeface="Arial" panose="020B0604020202020204" pitchFamily="34" charset="0"/>
              <a:buChar char="•"/>
            </a:pPr>
            <a:r>
              <a:rPr lang="en-US" sz="2400" dirty="0" smtClean="0">
                <a:latin typeface="+mj-lt"/>
              </a:rPr>
              <a:t>Some programs are linked</a:t>
            </a:r>
            <a:br>
              <a:rPr lang="en-US" sz="2400" dirty="0" smtClean="0">
                <a:latin typeface="+mj-lt"/>
              </a:rPr>
            </a:br>
            <a:r>
              <a:rPr lang="en-US" sz="2400" dirty="0" smtClean="0">
                <a:latin typeface="+mj-lt"/>
              </a:rPr>
              <a:t>with school districts,</a:t>
            </a:r>
            <a:br>
              <a:rPr lang="en-US" sz="2400" dirty="0" smtClean="0">
                <a:latin typeface="+mj-lt"/>
              </a:rPr>
            </a:br>
            <a:r>
              <a:rPr lang="en-US" sz="2400" dirty="0" smtClean="0">
                <a:latin typeface="+mj-lt"/>
              </a:rPr>
              <a:t>some focus on individuals</a:t>
            </a:r>
            <a:br>
              <a:rPr lang="en-US" sz="2400" dirty="0" smtClean="0">
                <a:latin typeface="+mj-lt"/>
              </a:rPr>
            </a:br>
            <a:r>
              <a:rPr lang="en-US" sz="2400" dirty="0" smtClean="0">
                <a:latin typeface="+mj-lt"/>
              </a:rPr>
              <a:t>who are out of school.</a:t>
            </a:r>
            <a:r>
              <a:rPr lang="en-US" sz="2400" dirty="0"/>
              <a:t>  </a:t>
            </a:r>
            <a:endParaRPr lang="en-US" sz="2400" dirty="0">
              <a:latin typeface="+mj-lt"/>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620" y="4932904"/>
            <a:ext cx="3217332" cy="173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59212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6626" name="Title 1"/>
          <p:cNvSpPr>
            <a:spLocks noGrp="1"/>
          </p:cNvSpPr>
          <p:nvPr>
            <p:ph type="title"/>
          </p:nvPr>
        </p:nvSpPr>
        <p:spPr>
          <a:xfrm>
            <a:off x="457200" y="273050"/>
            <a:ext cx="8153400" cy="1162050"/>
          </a:xfrm>
        </p:spPr>
        <p:txBody>
          <a:bodyPr>
            <a:noAutofit/>
          </a:bodyPr>
          <a:lstStyle/>
          <a:p>
            <a:pPr algn="ctr" eaLnBrk="1" hangingPunct="1"/>
            <a:r>
              <a:rPr lang="en-US" sz="4000" b="1" dirty="0" smtClean="0"/>
              <a:t>The Message from Walgreens</a:t>
            </a:r>
            <a:br>
              <a:rPr lang="en-US" sz="4000" b="1" dirty="0" smtClean="0"/>
            </a:br>
            <a:r>
              <a:rPr lang="en-US" sz="4000" b="1" dirty="0" smtClean="0"/>
              <a:t>and Project SEARCH </a:t>
            </a:r>
          </a:p>
        </p:txBody>
      </p:sp>
      <p:sp>
        <p:nvSpPr>
          <p:cNvPr id="2" name="Text Placeholder 1"/>
          <p:cNvSpPr>
            <a:spLocks noGrp="1"/>
          </p:cNvSpPr>
          <p:nvPr>
            <p:ph type="body" idx="2"/>
          </p:nvPr>
        </p:nvSpPr>
        <p:spPr>
          <a:xfrm>
            <a:off x="609600" y="1428504"/>
            <a:ext cx="2743200" cy="4343400"/>
          </a:xfrm>
        </p:spPr>
        <p:txBody>
          <a:bodyPr/>
          <a:lstStyle/>
          <a:p>
            <a:pPr algn="ctr" eaLnBrk="1" hangingPunct="1"/>
            <a:endParaRPr lang="en-US" sz="2400" dirty="0" smtClean="0">
              <a:latin typeface="Yummo Light" pitchFamily="82" charset="0"/>
            </a:endParaRPr>
          </a:p>
          <a:p>
            <a:pPr algn="ctr" eaLnBrk="1" hangingPunct="1"/>
            <a:r>
              <a:rPr lang="en-US" sz="2800" b="1" dirty="0" smtClean="0">
                <a:latin typeface="+mj-lt"/>
              </a:rPr>
              <a:t>When we teach the way people learn, people </a:t>
            </a:r>
            <a:r>
              <a:rPr lang="en-US" sz="2800" b="1" dirty="0">
                <a:latin typeface="+mj-lt"/>
              </a:rPr>
              <a:t>can </a:t>
            </a:r>
            <a:r>
              <a:rPr lang="en-US" sz="2800" b="1" dirty="0" smtClean="0">
                <a:latin typeface="+mj-lt"/>
              </a:rPr>
              <a:t>learn to do all kinds of work successfully…</a:t>
            </a:r>
          </a:p>
          <a:p>
            <a:pPr algn="ctr" eaLnBrk="1" hangingPunct="1"/>
            <a:r>
              <a:rPr lang="en-US" sz="2800" b="1" dirty="0" smtClean="0">
                <a:latin typeface="+mj-lt"/>
              </a:rPr>
              <a:t> and it’s great for business! </a:t>
            </a:r>
            <a:endParaRPr lang="en-US" sz="2800" b="1" dirty="0">
              <a:latin typeface="+mj-lt"/>
            </a:endParaRPr>
          </a:p>
        </p:txBody>
      </p:sp>
      <p:sp>
        <p:nvSpPr>
          <p:cNvPr id="26627" name="Content Placeholder 2"/>
          <p:cNvSpPr>
            <a:spLocks noGrp="1"/>
          </p:cNvSpPr>
          <p:nvPr>
            <p:ph sz="quarter" idx="1"/>
          </p:nvPr>
        </p:nvSpPr>
        <p:spPr>
          <a:xfrm>
            <a:off x="3429000" y="1752600"/>
            <a:ext cx="5334000" cy="4419600"/>
          </a:xfrm>
        </p:spPr>
        <p:txBody>
          <a:bodyPr/>
          <a:lstStyle/>
          <a:p>
            <a:pPr algn="ctr" eaLnBrk="1" hangingPunct="1">
              <a:buFont typeface="Wingdings" pitchFamily="2" charset="2"/>
              <a:buNone/>
            </a:pPr>
            <a:endParaRPr lang="en-US" sz="2500" dirty="0" smtClean="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1752600"/>
            <a:ext cx="5054600" cy="37909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p:cNvPicPr>
            <a:picLocks noChangeAspect="1"/>
          </p:cNvPicPr>
          <p:nvPr/>
        </p:nvPicPr>
        <p:blipFill>
          <a:blip r:embed="rId3" cstate="print"/>
          <a:srcRect/>
          <a:stretch>
            <a:fillRect/>
          </a:stretch>
        </p:blipFill>
        <p:spPr bwMode="auto">
          <a:xfrm>
            <a:off x="0" y="76200"/>
            <a:ext cx="9144000" cy="6858000"/>
          </a:xfrm>
          <a:prstGeom prst="rect">
            <a:avLst/>
          </a:prstGeom>
          <a:noFill/>
          <a:ln w="9525">
            <a:noFill/>
            <a:miter lim="800000"/>
            <a:headEnd/>
            <a:tailEnd/>
          </a:ln>
        </p:spPr>
      </p:pic>
      <p:sp>
        <p:nvSpPr>
          <p:cNvPr id="26626" name="Title 1"/>
          <p:cNvSpPr>
            <a:spLocks noGrp="1"/>
          </p:cNvSpPr>
          <p:nvPr>
            <p:ph type="title"/>
          </p:nvPr>
        </p:nvSpPr>
        <p:spPr>
          <a:xfrm>
            <a:off x="457200" y="273050"/>
            <a:ext cx="8153400" cy="1162050"/>
          </a:xfrm>
        </p:spPr>
        <p:txBody>
          <a:bodyPr>
            <a:noAutofit/>
          </a:bodyPr>
          <a:lstStyle/>
          <a:p>
            <a:pPr algn="ctr"/>
            <a:r>
              <a:rPr lang="en-US" sz="4000" dirty="0"/>
              <a:t>We Can Help You Do This</a:t>
            </a:r>
            <a:endParaRPr lang="en-US" sz="4000" b="1" dirty="0" smtClean="0"/>
          </a:p>
        </p:txBody>
      </p:sp>
      <p:sp>
        <p:nvSpPr>
          <p:cNvPr id="2" name="Text Placeholder 1"/>
          <p:cNvSpPr>
            <a:spLocks noGrp="1"/>
          </p:cNvSpPr>
          <p:nvPr>
            <p:ph type="body" idx="2"/>
          </p:nvPr>
        </p:nvSpPr>
        <p:spPr>
          <a:xfrm>
            <a:off x="609599" y="1660004"/>
            <a:ext cx="4539555" cy="4740796"/>
          </a:xfrm>
        </p:spPr>
        <p:txBody>
          <a:bodyPr>
            <a:noAutofit/>
          </a:bodyPr>
          <a:lstStyle/>
          <a:p>
            <a:pPr>
              <a:spcBef>
                <a:spcPct val="0"/>
              </a:spcBef>
            </a:pPr>
            <a:r>
              <a:rPr lang="en-US" sz="2400" b="1" dirty="0">
                <a:latin typeface="+mj-lt"/>
              </a:rPr>
              <a:t>National Research Tells </a:t>
            </a:r>
            <a:r>
              <a:rPr lang="en-US" sz="2400" b="1" dirty="0" smtClean="0">
                <a:latin typeface="+mj-lt"/>
              </a:rPr>
              <a:t>US </a:t>
            </a:r>
            <a:r>
              <a:rPr lang="en-US" sz="2400" b="1" dirty="0">
                <a:latin typeface="+mj-lt"/>
              </a:rPr>
              <a:t>that YOU:</a:t>
            </a:r>
          </a:p>
          <a:p>
            <a:pPr>
              <a:spcBef>
                <a:spcPct val="0"/>
              </a:spcBef>
            </a:pPr>
            <a:endParaRPr lang="en-US" sz="1800" dirty="0">
              <a:latin typeface="+mj-lt"/>
            </a:endParaRPr>
          </a:p>
          <a:p>
            <a:pPr>
              <a:spcBef>
                <a:spcPct val="0"/>
              </a:spcBef>
            </a:pPr>
            <a:r>
              <a:rPr lang="en-US" sz="2400" b="1" dirty="0">
                <a:latin typeface="+mj-lt"/>
              </a:rPr>
              <a:t>Need </a:t>
            </a:r>
            <a:r>
              <a:rPr lang="en-US" sz="2400" dirty="0">
                <a:latin typeface="+mj-lt"/>
              </a:rPr>
              <a:t>a single point of contact to coordinate hiring and </a:t>
            </a:r>
            <a:r>
              <a:rPr lang="en-US" sz="2400" dirty="0" smtClean="0">
                <a:latin typeface="+mj-lt"/>
              </a:rPr>
              <a:t>training</a:t>
            </a:r>
            <a:br>
              <a:rPr lang="en-US" sz="2400" dirty="0" smtClean="0">
                <a:latin typeface="+mj-lt"/>
              </a:rPr>
            </a:br>
            <a:endParaRPr lang="en-US" sz="2400" dirty="0">
              <a:latin typeface="+mj-lt"/>
            </a:endParaRPr>
          </a:p>
          <a:p>
            <a:pPr>
              <a:spcBef>
                <a:spcPct val="0"/>
              </a:spcBef>
            </a:pPr>
            <a:r>
              <a:rPr lang="en-US" sz="2400" b="1" dirty="0">
                <a:latin typeface="+mj-lt"/>
              </a:rPr>
              <a:t>Need </a:t>
            </a:r>
            <a:r>
              <a:rPr lang="en-US" sz="2400" dirty="0">
                <a:latin typeface="+mj-lt"/>
              </a:rPr>
              <a:t>supports for recruitment, training and job retention to your </a:t>
            </a:r>
            <a:r>
              <a:rPr lang="en-US" sz="2400" dirty="0" smtClean="0">
                <a:latin typeface="+mj-lt"/>
              </a:rPr>
              <a:t>industry standards</a:t>
            </a:r>
            <a:br>
              <a:rPr lang="en-US" sz="2400" dirty="0" smtClean="0">
                <a:latin typeface="+mj-lt"/>
              </a:rPr>
            </a:br>
            <a:endParaRPr lang="en-US" sz="2400" dirty="0">
              <a:latin typeface="+mj-lt"/>
            </a:endParaRPr>
          </a:p>
          <a:p>
            <a:pPr>
              <a:spcBef>
                <a:spcPct val="0"/>
              </a:spcBef>
            </a:pPr>
            <a:r>
              <a:rPr lang="en-US" sz="2400" b="1" dirty="0">
                <a:latin typeface="+mj-lt"/>
              </a:rPr>
              <a:t>Need </a:t>
            </a:r>
            <a:r>
              <a:rPr lang="en-US" sz="2400" dirty="0">
                <a:latin typeface="+mj-lt"/>
              </a:rPr>
              <a:t>Just-in-Time technical assistance on workforce and disability-specific issues.</a:t>
            </a:r>
          </a:p>
        </p:txBody>
      </p:sp>
      <p:pic>
        <p:nvPicPr>
          <p:cNvPr id="7" name="Picture 2"/>
          <p:cNvPicPr>
            <a:picLocks noGrp="1" noChangeAspect="1" noChangeArrowheads="1"/>
          </p:cNvPicPr>
          <p:nvPr>
            <p:ph sz="quarter" idx="1"/>
          </p:nvPr>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5149154" y="1900202"/>
            <a:ext cx="3699342" cy="2202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257800" y="4176530"/>
            <a:ext cx="3590696" cy="1384995"/>
          </a:xfrm>
          <a:prstGeom prst="rect">
            <a:avLst/>
          </a:prstGeom>
          <a:noFill/>
        </p:spPr>
        <p:txBody>
          <a:bodyPr wrap="square" rtlCol="0">
            <a:spAutoFit/>
          </a:bodyPr>
          <a:lstStyle/>
          <a:p>
            <a:r>
              <a:rPr lang="en-US" sz="2800" dirty="0" smtClean="0"/>
              <a:t>TennesseeWorks Partnership agencies are ready to help</a:t>
            </a:r>
            <a:endParaRPr lang="en-US" sz="2800" dirty="0"/>
          </a:p>
        </p:txBody>
      </p:sp>
    </p:spTree>
    <p:extLst>
      <p:ext uri="{BB962C8B-B14F-4D97-AF65-F5344CB8AC3E}">
        <p14:creationId xmlns:p14="http://schemas.microsoft.com/office/powerpoint/2010/main" val="14239289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8" y="-33688"/>
            <a:ext cx="9144000" cy="6858000"/>
          </a:xfrm>
          <a:prstGeom prst="rect">
            <a:avLst/>
          </a:prstGeom>
        </p:spPr>
      </p:pic>
      <p:sp>
        <p:nvSpPr>
          <p:cNvPr id="2" name="Rectangle 1"/>
          <p:cNvSpPr/>
          <p:nvPr/>
        </p:nvSpPr>
        <p:spPr>
          <a:xfrm>
            <a:off x="398589" y="344988"/>
            <a:ext cx="7907211" cy="646331"/>
          </a:xfrm>
          <a:prstGeom prst="rect">
            <a:avLst/>
          </a:prstGeom>
        </p:spPr>
        <p:txBody>
          <a:bodyPr wrap="square">
            <a:spAutoFit/>
          </a:bodyPr>
          <a:lstStyle/>
          <a:p>
            <a:pPr algn="ctr"/>
            <a:r>
              <a:rPr lang="en-US" sz="3600" b="1" dirty="0" smtClean="0">
                <a:solidFill>
                  <a:schemeClr val="accent3">
                    <a:lumMod val="75000"/>
                  </a:schemeClr>
                </a:solidFill>
                <a:latin typeface="+mj-lt"/>
              </a:rPr>
              <a:t>The TennesseeWorks Partnership </a:t>
            </a:r>
            <a:endParaRPr lang="en-US" sz="3600" dirty="0">
              <a:solidFill>
                <a:schemeClr val="accent3">
                  <a:lumMod val="75000"/>
                </a:schemeClr>
              </a:solidFill>
              <a:latin typeface="+mj-lt"/>
            </a:endParaRPr>
          </a:p>
        </p:txBody>
      </p:sp>
      <p:sp>
        <p:nvSpPr>
          <p:cNvPr id="6" name="TextBox 5"/>
          <p:cNvSpPr txBox="1"/>
          <p:nvPr/>
        </p:nvSpPr>
        <p:spPr>
          <a:xfrm>
            <a:off x="398589" y="1087054"/>
            <a:ext cx="8364411"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t>Department of Labor </a:t>
            </a:r>
            <a:r>
              <a:rPr lang="en-US" sz="2400" dirty="0" smtClean="0"/>
              <a:t>and Workforce Development  </a:t>
            </a:r>
          </a:p>
          <a:p>
            <a:pPr marL="285750" indent="-285750">
              <a:buFont typeface="Arial" panose="020B0604020202020204" pitchFamily="34" charset="0"/>
              <a:buChar char="•"/>
            </a:pPr>
            <a:r>
              <a:rPr lang="en-US" sz="2400" dirty="0" smtClean="0"/>
              <a:t>Department of Intellectual and Developmental Disabilities</a:t>
            </a:r>
          </a:p>
          <a:p>
            <a:pPr marL="285750" indent="-285750">
              <a:buFont typeface="Arial" panose="020B0604020202020204" pitchFamily="34" charset="0"/>
              <a:buChar char="•"/>
            </a:pPr>
            <a:r>
              <a:rPr lang="en-US" sz="2400" dirty="0" smtClean="0"/>
              <a:t>Department of Education</a:t>
            </a:r>
          </a:p>
          <a:p>
            <a:pPr marL="285750" indent="-285750">
              <a:buFont typeface="Arial" panose="020B0604020202020204" pitchFamily="34" charset="0"/>
              <a:buChar char="•"/>
            </a:pPr>
            <a:r>
              <a:rPr lang="en-US" sz="2400" dirty="0" smtClean="0"/>
              <a:t>Council on Developmental Disabilities</a:t>
            </a:r>
          </a:p>
          <a:p>
            <a:pPr marL="285750" indent="-285750">
              <a:buFont typeface="Arial" panose="020B0604020202020204" pitchFamily="34" charset="0"/>
              <a:buChar char="•"/>
            </a:pPr>
            <a:r>
              <a:rPr lang="en-US" sz="2400" dirty="0" smtClean="0"/>
              <a:t>Department of Human Services/Division of Rehabilitation Services</a:t>
            </a:r>
          </a:p>
          <a:p>
            <a:pPr marL="285750" indent="-285750">
              <a:buFont typeface="Arial" panose="020B0604020202020204" pitchFamily="34" charset="0"/>
              <a:buChar char="•"/>
            </a:pPr>
            <a:r>
              <a:rPr lang="en-US" sz="2400" dirty="0" smtClean="0"/>
              <a:t>Department of Mental Health and Substance Abuse Services</a:t>
            </a:r>
          </a:p>
          <a:p>
            <a:pPr marL="285750" indent="-285750">
              <a:buFont typeface="Arial" panose="020B0604020202020204" pitchFamily="34" charset="0"/>
              <a:buChar char="•"/>
            </a:pPr>
            <a:r>
              <a:rPr lang="en-US" sz="2400" dirty="0" smtClean="0"/>
              <a:t>Department of Economic and Community Development</a:t>
            </a:r>
          </a:p>
          <a:p>
            <a:pPr marL="285750" indent="-285750">
              <a:buFont typeface="Arial" panose="020B0604020202020204" pitchFamily="34" charset="0"/>
              <a:buChar char="•"/>
            </a:pPr>
            <a:r>
              <a:rPr lang="en-US" sz="2400" dirty="0" smtClean="0"/>
              <a:t>TennCare</a:t>
            </a:r>
          </a:p>
          <a:p>
            <a:pPr marL="285750" indent="-285750">
              <a:buFont typeface="Arial" panose="020B0604020202020204" pitchFamily="34" charset="0"/>
              <a:buChar char="•"/>
            </a:pPr>
            <a:r>
              <a:rPr lang="en-US" sz="2400" dirty="0" smtClean="0"/>
              <a:t>Vanderbilt Kennedy Center</a:t>
            </a:r>
          </a:p>
          <a:p>
            <a:pPr marL="285750" indent="-285750">
              <a:buFont typeface="Arial" panose="020B0604020202020204" pitchFamily="34" charset="0"/>
              <a:buChar char="•"/>
            </a:pPr>
            <a:r>
              <a:rPr lang="en-US" sz="2400" dirty="0" smtClean="0"/>
              <a:t>UT Boling Center for Developmental Disabilities</a:t>
            </a:r>
          </a:p>
          <a:p>
            <a:pPr marL="285750" indent="-285750">
              <a:buFont typeface="Arial" panose="020B0604020202020204" pitchFamily="34" charset="0"/>
              <a:buChar char="•"/>
            </a:pPr>
            <a:r>
              <a:rPr lang="en-US" sz="2400" dirty="0" smtClean="0"/>
              <a:t>Numerous disability-related advocacy organizations</a:t>
            </a:r>
          </a:p>
          <a:p>
            <a:pPr marL="285750" indent="-285750">
              <a:buFont typeface="Arial" panose="020B0604020202020204" pitchFamily="34" charset="0"/>
              <a:buChar char="•"/>
            </a:pPr>
            <a:r>
              <a:rPr lang="en-US" sz="2400" dirty="0" smtClean="0"/>
              <a:t>Numerous community provider agencies supporting</a:t>
            </a:r>
            <a:br>
              <a:rPr lang="en-US" sz="2400" dirty="0" smtClean="0"/>
            </a:br>
            <a:r>
              <a:rPr lang="en-US" sz="2400" dirty="0" smtClean="0"/>
              <a:t>people with disabilities</a:t>
            </a:r>
            <a:r>
              <a:rPr lang="en-US" dirty="0"/>
              <a:t>       </a:t>
            </a:r>
          </a:p>
        </p:txBody>
      </p:sp>
    </p:spTree>
    <p:extLst>
      <p:ext uri="{BB962C8B-B14F-4D97-AF65-F5344CB8AC3E}">
        <p14:creationId xmlns:p14="http://schemas.microsoft.com/office/powerpoint/2010/main" val="32878705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p:cNvPicPr>
          <p:nvPr/>
        </p:nvPicPr>
        <p:blipFill>
          <a:blip r:embed="rId3" cstate="print"/>
          <a:srcRect/>
          <a:stretch>
            <a:fillRect/>
          </a:stretch>
        </p:blipFill>
        <p:spPr bwMode="auto">
          <a:xfrm>
            <a:off x="0" y="25400"/>
            <a:ext cx="9144000" cy="6858000"/>
          </a:xfrm>
          <a:prstGeom prst="rect">
            <a:avLst/>
          </a:prstGeom>
          <a:noFill/>
          <a:ln w="9525">
            <a:noFill/>
            <a:miter lim="800000"/>
            <a:headEnd/>
            <a:tailEnd/>
          </a:ln>
        </p:spPr>
      </p:pic>
      <p:sp>
        <p:nvSpPr>
          <p:cNvPr id="27650" name="Title 1"/>
          <p:cNvSpPr>
            <a:spLocks noGrp="1"/>
          </p:cNvSpPr>
          <p:nvPr>
            <p:ph type="title" idx="4294967295"/>
          </p:nvPr>
        </p:nvSpPr>
        <p:spPr/>
        <p:txBody>
          <a:bodyPr/>
          <a:lstStyle/>
          <a:p>
            <a:pPr eaLnBrk="1" hangingPunct="1"/>
            <a:r>
              <a:rPr lang="en-US" sz="3200" b="1" dirty="0" smtClean="0"/>
              <a:t>To Find Employees with Disabilities</a:t>
            </a:r>
          </a:p>
        </p:txBody>
      </p:sp>
      <p:grpSp>
        <p:nvGrpSpPr>
          <p:cNvPr id="6" name="Group 5"/>
          <p:cNvGrpSpPr/>
          <p:nvPr/>
        </p:nvGrpSpPr>
        <p:grpSpPr>
          <a:xfrm>
            <a:off x="350765" y="1043888"/>
            <a:ext cx="7952803" cy="5474343"/>
            <a:chOff x="350765" y="1043888"/>
            <a:chExt cx="7952803" cy="5474343"/>
          </a:xfrm>
        </p:grpSpPr>
        <p:sp>
          <p:nvSpPr>
            <p:cNvPr id="7" name="Freeform 6"/>
            <p:cNvSpPr/>
            <p:nvPr/>
          </p:nvSpPr>
          <p:spPr>
            <a:xfrm rot="2608818">
              <a:off x="2543447" y="4796491"/>
              <a:ext cx="612871" cy="56953"/>
            </a:xfrm>
            <a:custGeom>
              <a:avLst/>
              <a:gdLst/>
              <a:ahLst/>
              <a:cxnLst/>
              <a:rect l="0" t="0" r="0" b="0"/>
              <a:pathLst>
                <a:path>
                  <a:moveTo>
                    <a:pt x="0" y="28476"/>
                  </a:moveTo>
                  <a:lnTo>
                    <a:pt x="612871" y="28476"/>
                  </a:lnTo>
                </a:path>
              </a:pathLst>
            </a:custGeom>
            <a:noFill/>
          </p:spPr>
          <p:style>
            <a:lnRef idx="2">
              <a:schemeClr val="accent1">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8" name="Freeform 7"/>
            <p:cNvSpPr/>
            <p:nvPr/>
          </p:nvSpPr>
          <p:spPr>
            <a:xfrm>
              <a:off x="2627530" y="3729376"/>
              <a:ext cx="728306" cy="56953"/>
            </a:xfrm>
            <a:custGeom>
              <a:avLst/>
              <a:gdLst/>
              <a:ahLst/>
              <a:cxnLst/>
              <a:rect l="0" t="0" r="0" b="0"/>
              <a:pathLst>
                <a:path>
                  <a:moveTo>
                    <a:pt x="0" y="28476"/>
                  </a:moveTo>
                  <a:lnTo>
                    <a:pt x="728306" y="28476"/>
                  </a:lnTo>
                </a:path>
              </a:pathLst>
            </a:custGeom>
            <a:noFill/>
          </p:spPr>
          <p:style>
            <a:lnRef idx="2">
              <a:schemeClr val="accent1">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0" name="Freeform 9"/>
            <p:cNvSpPr/>
            <p:nvPr/>
          </p:nvSpPr>
          <p:spPr>
            <a:xfrm rot="19644653">
              <a:off x="2518673" y="2779779"/>
              <a:ext cx="1382793" cy="56953"/>
            </a:xfrm>
            <a:custGeom>
              <a:avLst/>
              <a:gdLst/>
              <a:ahLst/>
              <a:cxnLst/>
              <a:rect l="0" t="0" r="0" b="0"/>
              <a:pathLst>
                <a:path>
                  <a:moveTo>
                    <a:pt x="0" y="28476"/>
                  </a:moveTo>
                  <a:lnTo>
                    <a:pt x="1382793" y="28476"/>
                  </a:lnTo>
                </a:path>
              </a:pathLst>
            </a:custGeom>
            <a:noFill/>
          </p:spPr>
          <p:style>
            <a:lnRef idx="2">
              <a:schemeClr val="accent1">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1" name="Oval 10"/>
            <p:cNvSpPr/>
            <p:nvPr/>
          </p:nvSpPr>
          <p:spPr>
            <a:xfrm>
              <a:off x="350765" y="2558278"/>
              <a:ext cx="2579786" cy="2579786"/>
            </a:xfrm>
            <a:prstGeom prst="ellipse">
              <a:avLst/>
            </a:prstGeom>
            <a:blipFill>
              <a:blip r:embed="rId4">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2" name="Freeform 11"/>
            <p:cNvSpPr/>
            <p:nvPr/>
          </p:nvSpPr>
          <p:spPr>
            <a:xfrm>
              <a:off x="2286000" y="1078613"/>
              <a:ext cx="2703772" cy="1719871"/>
            </a:xfrm>
            <a:custGeom>
              <a:avLst/>
              <a:gdLst>
                <a:gd name="connsiteX0" fmla="*/ 0 w 2118742"/>
                <a:gd name="connsiteY0" fmla="*/ 859936 h 1719871"/>
                <a:gd name="connsiteX1" fmla="*/ 1059371 w 2118742"/>
                <a:gd name="connsiteY1" fmla="*/ 0 h 1719871"/>
                <a:gd name="connsiteX2" fmla="*/ 2118742 w 2118742"/>
                <a:gd name="connsiteY2" fmla="*/ 859936 h 1719871"/>
                <a:gd name="connsiteX3" fmla="*/ 1059371 w 2118742"/>
                <a:gd name="connsiteY3" fmla="*/ 1719872 h 1719871"/>
                <a:gd name="connsiteX4" fmla="*/ 0 w 2118742"/>
                <a:gd name="connsiteY4" fmla="*/ 859936 h 1719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8742" h="1719871">
                  <a:moveTo>
                    <a:pt x="0" y="859936"/>
                  </a:moveTo>
                  <a:cubicBezTo>
                    <a:pt x="0" y="385006"/>
                    <a:pt x="474297" y="0"/>
                    <a:pt x="1059371" y="0"/>
                  </a:cubicBezTo>
                  <a:cubicBezTo>
                    <a:pt x="1644445" y="0"/>
                    <a:pt x="2118742" y="385006"/>
                    <a:pt x="2118742" y="859936"/>
                  </a:cubicBezTo>
                  <a:cubicBezTo>
                    <a:pt x="2118742" y="1334866"/>
                    <a:pt x="1644445" y="1719872"/>
                    <a:pt x="1059371" y="1719872"/>
                  </a:cubicBezTo>
                  <a:cubicBezTo>
                    <a:pt x="474297" y="1719872"/>
                    <a:pt x="0" y="1334866"/>
                    <a:pt x="0" y="859936"/>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25523" tIns="267109" rIns="325523" bIns="267109" numCol="1" spcCol="1270" anchor="ctr" anchorCtr="0">
              <a:noAutofit/>
            </a:bodyPr>
            <a:lstStyle/>
            <a:p>
              <a:pPr lvl="0" algn="ctr" defTabSz="1066800">
                <a:lnSpc>
                  <a:spcPct val="90000"/>
                </a:lnSpc>
                <a:spcBef>
                  <a:spcPct val="0"/>
                </a:spcBef>
                <a:spcAft>
                  <a:spcPct val="35000"/>
                </a:spcAft>
              </a:pPr>
              <a:r>
                <a:rPr lang="en-US" sz="2400" dirty="0" smtClean="0"/>
                <a:t>UT Center</a:t>
              </a:r>
              <a:br>
                <a:rPr lang="en-US" sz="2400" dirty="0" smtClean="0"/>
              </a:br>
              <a:r>
                <a:rPr lang="en-US" sz="2400" dirty="0" smtClean="0"/>
                <a:t>for Literacy, Education </a:t>
              </a:r>
              <a:r>
                <a:rPr lang="en-US" sz="2400" dirty="0"/>
                <a:t>&amp; Employment </a:t>
              </a:r>
              <a:endParaRPr lang="en-US" sz="2400" kern="1200" dirty="0"/>
            </a:p>
          </p:txBody>
        </p:sp>
        <p:sp>
          <p:nvSpPr>
            <p:cNvPr id="13" name="Freeform 12"/>
            <p:cNvSpPr/>
            <p:nvPr/>
          </p:nvSpPr>
          <p:spPr>
            <a:xfrm>
              <a:off x="5125454" y="1043888"/>
              <a:ext cx="3178114" cy="1719871"/>
            </a:xfrm>
            <a:custGeom>
              <a:avLst/>
              <a:gdLst>
                <a:gd name="connsiteX0" fmla="*/ 0 w 3178114"/>
                <a:gd name="connsiteY0" fmla="*/ 0 h 1719871"/>
                <a:gd name="connsiteX1" fmla="*/ 3178114 w 3178114"/>
                <a:gd name="connsiteY1" fmla="*/ 0 h 1719871"/>
                <a:gd name="connsiteX2" fmla="*/ 3178114 w 3178114"/>
                <a:gd name="connsiteY2" fmla="*/ 1719871 h 1719871"/>
                <a:gd name="connsiteX3" fmla="*/ 0 w 3178114"/>
                <a:gd name="connsiteY3" fmla="*/ 1719871 h 1719871"/>
                <a:gd name="connsiteX4" fmla="*/ 0 w 3178114"/>
                <a:gd name="connsiteY4" fmla="*/ 0 h 1719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8114" h="1719871">
                  <a:moveTo>
                    <a:pt x="0" y="0"/>
                  </a:moveTo>
                  <a:lnTo>
                    <a:pt x="3178114" y="0"/>
                  </a:lnTo>
                  <a:lnTo>
                    <a:pt x="3178114" y="1719871"/>
                  </a:lnTo>
                  <a:lnTo>
                    <a:pt x="0" y="17198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mj-lt"/>
                </a:rPr>
                <a:t>Join a local/regional employment group</a:t>
              </a:r>
              <a:endParaRPr lang="en-US" sz="2400" kern="1200" dirty="0">
                <a:latin typeface="+mj-lt"/>
              </a:endParaRPr>
            </a:p>
          </p:txBody>
        </p:sp>
        <p:sp>
          <p:nvSpPr>
            <p:cNvPr id="14" name="Freeform 13"/>
            <p:cNvSpPr/>
            <p:nvPr/>
          </p:nvSpPr>
          <p:spPr>
            <a:xfrm>
              <a:off x="3355836" y="2839098"/>
              <a:ext cx="1911884" cy="1837509"/>
            </a:xfrm>
            <a:custGeom>
              <a:avLst/>
              <a:gdLst>
                <a:gd name="connsiteX0" fmla="*/ 0 w 1805391"/>
                <a:gd name="connsiteY0" fmla="*/ 918755 h 1837509"/>
                <a:gd name="connsiteX1" fmla="*/ 902696 w 1805391"/>
                <a:gd name="connsiteY1" fmla="*/ 0 h 1837509"/>
                <a:gd name="connsiteX2" fmla="*/ 1805392 w 1805391"/>
                <a:gd name="connsiteY2" fmla="*/ 918755 h 1837509"/>
                <a:gd name="connsiteX3" fmla="*/ 902696 w 1805391"/>
                <a:gd name="connsiteY3" fmla="*/ 1837510 h 1837509"/>
                <a:gd name="connsiteX4" fmla="*/ 0 w 1805391"/>
                <a:gd name="connsiteY4" fmla="*/ 918755 h 18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391" h="1837509">
                  <a:moveTo>
                    <a:pt x="0" y="918755"/>
                  </a:moveTo>
                  <a:cubicBezTo>
                    <a:pt x="0" y="411341"/>
                    <a:pt x="404151" y="0"/>
                    <a:pt x="902696" y="0"/>
                  </a:cubicBezTo>
                  <a:cubicBezTo>
                    <a:pt x="1401241" y="0"/>
                    <a:pt x="1805392" y="411341"/>
                    <a:pt x="1805392" y="918755"/>
                  </a:cubicBezTo>
                  <a:cubicBezTo>
                    <a:pt x="1805392" y="1426169"/>
                    <a:pt x="1401241" y="1837510"/>
                    <a:pt x="902696" y="1837510"/>
                  </a:cubicBezTo>
                  <a:cubicBezTo>
                    <a:pt x="404151" y="1837510"/>
                    <a:pt x="0" y="1426169"/>
                    <a:pt x="0" y="918755"/>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77093" tIns="281797" rIns="277093" bIns="281797" numCol="1" spcCol="1270" anchor="ctr" anchorCtr="0">
              <a:noAutofit/>
            </a:bodyPr>
            <a:lstStyle/>
            <a:p>
              <a:pPr lvl="0" algn="ctr" defTabSz="889000">
                <a:lnSpc>
                  <a:spcPct val="90000"/>
                </a:lnSpc>
                <a:spcBef>
                  <a:spcPct val="0"/>
                </a:spcBef>
                <a:spcAft>
                  <a:spcPct val="35000"/>
                </a:spcAft>
              </a:pPr>
              <a:r>
                <a:rPr lang="en-US" sz="2000" kern="1200" dirty="0" smtClean="0"/>
                <a:t>VR Business Employment Consultants</a:t>
              </a:r>
              <a:endParaRPr lang="en-US" sz="2000" kern="1200" dirty="0"/>
            </a:p>
          </p:txBody>
        </p:sp>
        <p:sp>
          <p:nvSpPr>
            <p:cNvPr id="15" name="Freeform 14"/>
            <p:cNvSpPr/>
            <p:nvPr/>
          </p:nvSpPr>
          <p:spPr>
            <a:xfrm>
              <a:off x="5260341" y="2839098"/>
              <a:ext cx="3043227" cy="1837509"/>
            </a:xfrm>
            <a:custGeom>
              <a:avLst/>
              <a:gdLst>
                <a:gd name="connsiteX0" fmla="*/ 0 w 2708087"/>
                <a:gd name="connsiteY0" fmla="*/ 0 h 1837509"/>
                <a:gd name="connsiteX1" fmla="*/ 2708087 w 2708087"/>
                <a:gd name="connsiteY1" fmla="*/ 0 h 1837509"/>
                <a:gd name="connsiteX2" fmla="*/ 2708087 w 2708087"/>
                <a:gd name="connsiteY2" fmla="*/ 1837509 h 1837509"/>
                <a:gd name="connsiteX3" fmla="*/ 0 w 2708087"/>
                <a:gd name="connsiteY3" fmla="*/ 1837509 h 1837509"/>
                <a:gd name="connsiteX4" fmla="*/ 0 w 2708087"/>
                <a:gd name="connsiteY4" fmla="*/ 0 h 18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87" h="1837509">
                  <a:moveTo>
                    <a:pt x="0" y="0"/>
                  </a:moveTo>
                  <a:lnTo>
                    <a:pt x="2708087" y="0"/>
                  </a:lnTo>
                  <a:lnTo>
                    <a:pt x="2708087" y="1837509"/>
                  </a:lnTo>
                  <a:lnTo>
                    <a:pt x="0" y="18375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mj-lt"/>
                </a:rPr>
                <a:t>Be or get a business mentor to successfully employ persons with disabilities</a:t>
              </a:r>
              <a:endParaRPr lang="en-US" sz="3000" kern="1200" dirty="0">
                <a:latin typeface="+mj-lt"/>
              </a:endParaRPr>
            </a:p>
          </p:txBody>
        </p:sp>
        <p:sp>
          <p:nvSpPr>
            <p:cNvPr id="16" name="Freeform 15"/>
            <p:cNvSpPr/>
            <p:nvPr/>
          </p:nvSpPr>
          <p:spPr>
            <a:xfrm>
              <a:off x="2740777" y="4818374"/>
              <a:ext cx="1996816" cy="1699857"/>
            </a:xfrm>
            <a:custGeom>
              <a:avLst/>
              <a:gdLst>
                <a:gd name="connsiteX0" fmla="*/ 0 w 1996816"/>
                <a:gd name="connsiteY0" fmla="*/ 849929 h 1699857"/>
                <a:gd name="connsiteX1" fmla="*/ 998408 w 1996816"/>
                <a:gd name="connsiteY1" fmla="*/ 0 h 1699857"/>
                <a:gd name="connsiteX2" fmla="*/ 1996816 w 1996816"/>
                <a:gd name="connsiteY2" fmla="*/ 849929 h 1699857"/>
                <a:gd name="connsiteX3" fmla="*/ 998408 w 1996816"/>
                <a:gd name="connsiteY3" fmla="*/ 1699858 h 1699857"/>
                <a:gd name="connsiteX4" fmla="*/ 0 w 1996816"/>
                <a:gd name="connsiteY4" fmla="*/ 849929 h 1699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816" h="1699857">
                  <a:moveTo>
                    <a:pt x="0" y="849929"/>
                  </a:moveTo>
                  <a:cubicBezTo>
                    <a:pt x="0" y="380526"/>
                    <a:pt x="447002" y="0"/>
                    <a:pt x="998408" y="0"/>
                  </a:cubicBezTo>
                  <a:cubicBezTo>
                    <a:pt x="1549814" y="0"/>
                    <a:pt x="1996816" y="380526"/>
                    <a:pt x="1996816" y="849929"/>
                  </a:cubicBezTo>
                  <a:cubicBezTo>
                    <a:pt x="1996816" y="1319332"/>
                    <a:pt x="1549814" y="1699858"/>
                    <a:pt x="998408" y="1699858"/>
                  </a:cubicBezTo>
                  <a:cubicBezTo>
                    <a:pt x="447002" y="1699858"/>
                    <a:pt x="0" y="1319332"/>
                    <a:pt x="0" y="849929"/>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07667" tIns="264178" rIns="307667" bIns="264178" numCol="1" spcCol="1270" anchor="ctr" anchorCtr="0">
              <a:noAutofit/>
            </a:bodyPr>
            <a:lstStyle/>
            <a:p>
              <a:pPr lvl="0" algn="ctr" defTabSz="1066800">
                <a:lnSpc>
                  <a:spcPct val="90000"/>
                </a:lnSpc>
                <a:spcBef>
                  <a:spcPct val="0"/>
                </a:spcBef>
                <a:spcAft>
                  <a:spcPct val="35000"/>
                </a:spcAft>
              </a:pPr>
              <a:r>
                <a:rPr lang="en-US" sz="2400" kern="1200" dirty="0" smtClean="0"/>
                <a:t>American Job Centers</a:t>
              </a:r>
              <a:endParaRPr lang="en-US" sz="2400" kern="1200" dirty="0"/>
            </a:p>
          </p:txBody>
        </p:sp>
        <p:sp>
          <p:nvSpPr>
            <p:cNvPr id="17" name="Freeform 16"/>
            <p:cNvSpPr/>
            <p:nvPr/>
          </p:nvSpPr>
          <p:spPr>
            <a:xfrm>
              <a:off x="4759470" y="4818374"/>
              <a:ext cx="2995225" cy="1699857"/>
            </a:xfrm>
            <a:custGeom>
              <a:avLst/>
              <a:gdLst>
                <a:gd name="connsiteX0" fmla="*/ 0 w 2995225"/>
                <a:gd name="connsiteY0" fmla="*/ 0 h 1699857"/>
                <a:gd name="connsiteX1" fmla="*/ 2995225 w 2995225"/>
                <a:gd name="connsiteY1" fmla="*/ 0 h 1699857"/>
                <a:gd name="connsiteX2" fmla="*/ 2995225 w 2995225"/>
                <a:gd name="connsiteY2" fmla="*/ 1699857 h 1699857"/>
                <a:gd name="connsiteX3" fmla="*/ 0 w 2995225"/>
                <a:gd name="connsiteY3" fmla="*/ 1699857 h 1699857"/>
                <a:gd name="connsiteX4" fmla="*/ 0 w 2995225"/>
                <a:gd name="connsiteY4" fmla="*/ 0 h 1699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25" h="1699857">
                  <a:moveTo>
                    <a:pt x="0" y="0"/>
                  </a:moveTo>
                  <a:lnTo>
                    <a:pt x="2995225" y="0"/>
                  </a:lnTo>
                  <a:lnTo>
                    <a:pt x="2995225" y="1699857"/>
                  </a:lnTo>
                  <a:lnTo>
                    <a:pt x="0" y="16998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mj-lt"/>
                </a:rPr>
                <a:t>Any size business can hire! </a:t>
              </a:r>
              <a:endParaRPr lang="en-US" sz="2400" kern="1200" dirty="0">
                <a:latin typeface="+mj-lt"/>
              </a:endParaRPr>
            </a:p>
          </p:txBody>
        </p:sp>
      </p:grpSp>
      <p:sp>
        <p:nvSpPr>
          <p:cNvPr id="4" name="Left-Right Arrow 3"/>
          <p:cNvSpPr/>
          <p:nvPr/>
        </p:nvSpPr>
        <p:spPr>
          <a:xfrm rot="4264172">
            <a:off x="4632516" y="2509633"/>
            <a:ext cx="653404" cy="34591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p:cNvSpPr/>
          <p:nvPr/>
        </p:nvSpPr>
        <p:spPr>
          <a:xfrm rot="5985344">
            <a:off x="4501226" y="4839528"/>
            <a:ext cx="653404" cy="34591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9144000" cy="5452712"/>
          </a:xfrm>
          <a:prstGeom prst="rect">
            <a:avLst/>
          </a:prstGeom>
        </p:spPr>
      </p:pic>
      <p:sp>
        <p:nvSpPr>
          <p:cNvPr id="2" name="Rectangle 1"/>
          <p:cNvSpPr/>
          <p:nvPr/>
        </p:nvSpPr>
        <p:spPr>
          <a:xfrm>
            <a:off x="304800" y="535900"/>
            <a:ext cx="8534400" cy="5324535"/>
          </a:xfrm>
          <a:prstGeom prst="rect">
            <a:avLst/>
          </a:prstGeom>
        </p:spPr>
        <p:txBody>
          <a:bodyPr wrap="square">
            <a:spAutoFit/>
          </a:bodyPr>
          <a:lstStyle/>
          <a:p>
            <a:pPr algn="ctr"/>
            <a:r>
              <a:rPr lang="en-US" sz="3600" b="1" dirty="0" smtClean="0">
                <a:solidFill>
                  <a:schemeClr val="accent3">
                    <a:lumMod val="75000"/>
                  </a:schemeClr>
                </a:solidFill>
                <a:latin typeface="+mj-lt"/>
              </a:rPr>
              <a:t>Hiring and Retaining Workers</a:t>
            </a:r>
            <a:br>
              <a:rPr lang="en-US" sz="3600" b="1" dirty="0" smtClean="0">
                <a:solidFill>
                  <a:schemeClr val="accent3">
                    <a:lumMod val="75000"/>
                  </a:schemeClr>
                </a:solidFill>
                <a:latin typeface="+mj-lt"/>
              </a:rPr>
            </a:br>
            <a:r>
              <a:rPr lang="en-US" sz="3600" b="1" dirty="0" smtClean="0">
                <a:solidFill>
                  <a:schemeClr val="accent3">
                    <a:lumMod val="75000"/>
                  </a:schemeClr>
                </a:solidFill>
                <a:latin typeface="+mj-lt"/>
              </a:rPr>
              <a:t>with </a:t>
            </a:r>
            <a:r>
              <a:rPr lang="en-US" sz="3600" b="1" dirty="0">
                <a:solidFill>
                  <a:schemeClr val="accent3">
                    <a:lumMod val="75000"/>
                  </a:schemeClr>
                </a:solidFill>
                <a:latin typeface="+mj-lt"/>
              </a:rPr>
              <a:t>Disabilities</a:t>
            </a:r>
            <a:endParaRPr lang="en-US" sz="3600" dirty="0" smtClean="0">
              <a:solidFill>
                <a:schemeClr val="accent3">
                  <a:lumMod val="75000"/>
                </a:schemeClr>
              </a:solidFill>
              <a:latin typeface="+mj-lt"/>
            </a:endParaRPr>
          </a:p>
          <a:p>
            <a:r>
              <a:rPr lang="en-US" sz="2800" i="1" dirty="0" smtClean="0">
                <a:latin typeface="+mj-lt"/>
              </a:rPr>
              <a:t>Vocational </a:t>
            </a:r>
            <a:r>
              <a:rPr lang="en-US" sz="2800" i="1" dirty="0">
                <a:latin typeface="+mj-lt"/>
              </a:rPr>
              <a:t>Rehabilitation (VR) </a:t>
            </a:r>
            <a:r>
              <a:rPr lang="en-US" sz="2800" i="1" dirty="0" smtClean="0">
                <a:latin typeface="+mj-lt"/>
              </a:rPr>
              <a:t>program can help:</a:t>
            </a:r>
          </a:p>
          <a:p>
            <a:endParaRPr lang="en-US" sz="2400" i="1" dirty="0">
              <a:latin typeface="+mj-lt"/>
            </a:endParaRPr>
          </a:p>
          <a:p>
            <a:pPr marL="342900" indent="-342900">
              <a:buFont typeface="Arial" panose="020B0604020202020204" pitchFamily="34" charset="0"/>
              <a:buChar char="•"/>
            </a:pPr>
            <a:r>
              <a:rPr lang="en-US" sz="2400" dirty="0" smtClean="0">
                <a:latin typeface="+mj-lt"/>
              </a:rPr>
              <a:t>Locate a </a:t>
            </a:r>
            <a:r>
              <a:rPr lang="en-US" sz="2400" dirty="0">
                <a:latin typeface="+mj-lt"/>
              </a:rPr>
              <a:t>talent pool of skilled candidates</a:t>
            </a:r>
          </a:p>
          <a:p>
            <a:pPr marL="342900" indent="-342900">
              <a:buFont typeface="Arial" panose="020B0604020202020204" pitchFamily="34" charset="0"/>
              <a:buChar char="•"/>
            </a:pPr>
            <a:r>
              <a:rPr lang="en-US" sz="2400" dirty="0" smtClean="0">
                <a:latin typeface="+mj-lt"/>
              </a:rPr>
              <a:t>Retain </a:t>
            </a:r>
            <a:r>
              <a:rPr lang="en-US" sz="2400" dirty="0">
                <a:latin typeface="+mj-lt"/>
              </a:rPr>
              <a:t>a valued employee whose job is affected by illness, injury or disability</a:t>
            </a:r>
          </a:p>
          <a:p>
            <a:pPr marL="342900" indent="-342900">
              <a:buFont typeface="Arial" panose="020B0604020202020204" pitchFamily="34" charset="0"/>
              <a:buChar char="•"/>
            </a:pPr>
            <a:r>
              <a:rPr lang="en-US" sz="2400" dirty="0" smtClean="0">
                <a:latin typeface="+mj-lt"/>
              </a:rPr>
              <a:t>Access </a:t>
            </a:r>
            <a:r>
              <a:rPr lang="en-US" sz="2400" dirty="0">
                <a:latin typeface="+mj-lt"/>
              </a:rPr>
              <a:t>no-cost resources to save your company time and money</a:t>
            </a:r>
          </a:p>
          <a:p>
            <a:pPr marL="342900" indent="-342900">
              <a:buFont typeface="Arial" panose="020B0604020202020204" pitchFamily="34" charset="0"/>
              <a:buChar char="•"/>
            </a:pPr>
            <a:r>
              <a:rPr lang="en-US" sz="2400" dirty="0" smtClean="0">
                <a:latin typeface="+mj-lt"/>
              </a:rPr>
              <a:t>Find </a:t>
            </a:r>
            <a:r>
              <a:rPr lang="en-US" sz="2400" dirty="0">
                <a:latin typeface="+mj-lt"/>
              </a:rPr>
              <a:t>ways to make your business accessible to customers and employees with disabilities</a:t>
            </a:r>
          </a:p>
          <a:p>
            <a:pPr marL="342900" indent="-342900">
              <a:buFont typeface="Arial" panose="020B0604020202020204" pitchFamily="34" charset="0"/>
              <a:buChar char="•"/>
            </a:pPr>
            <a:r>
              <a:rPr lang="en-US" sz="2400" dirty="0" smtClean="0">
                <a:latin typeface="+mj-lt"/>
              </a:rPr>
              <a:t>Link your </a:t>
            </a:r>
            <a:r>
              <a:rPr lang="en-US" sz="2400" dirty="0">
                <a:latin typeface="+mj-lt"/>
              </a:rPr>
              <a:t>company to multi-state </a:t>
            </a:r>
            <a:r>
              <a:rPr lang="en-US" sz="2400" dirty="0" smtClean="0">
                <a:latin typeface="+mj-lt"/>
              </a:rPr>
              <a:t>resources</a:t>
            </a:r>
          </a:p>
          <a:p>
            <a:pPr marL="342900" indent="-342900">
              <a:buFont typeface="Arial" panose="020B0604020202020204" pitchFamily="34" charset="0"/>
              <a:buChar char="•"/>
            </a:pPr>
            <a:r>
              <a:rPr lang="en-US" sz="2400" dirty="0" smtClean="0">
                <a:latin typeface="+mj-lt"/>
              </a:rPr>
              <a:t>To </a:t>
            </a:r>
            <a:r>
              <a:rPr lang="en-US" sz="2400" dirty="0">
                <a:latin typeface="+mj-lt"/>
              </a:rPr>
              <a:t>find a </a:t>
            </a:r>
            <a:r>
              <a:rPr lang="en-US" sz="2400" dirty="0" smtClean="0">
                <a:latin typeface="+mj-lt"/>
              </a:rPr>
              <a:t>local contact, call </a:t>
            </a:r>
            <a:r>
              <a:rPr lang="en-US" sz="2400" b="1" dirty="0">
                <a:latin typeface="+mj-lt"/>
              </a:rPr>
              <a:t>(615) </a:t>
            </a:r>
            <a:r>
              <a:rPr lang="en-US" sz="2400" b="1" dirty="0" smtClean="0">
                <a:latin typeface="+mj-lt"/>
              </a:rPr>
              <a:t>313-4891</a:t>
            </a:r>
          </a:p>
        </p:txBody>
      </p:sp>
    </p:spTree>
    <p:extLst>
      <p:ext uri="{BB962C8B-B14F-4D97-AF65-F5344CB8AC3E}">
        <p14:creationId xmlns:p14="http://schemas.microsoft.com/office/powerpoint/2010/main" val="9978399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914400" y="1143000"/>
            <a:ext cx="7315200" cy="4247317"/>
          </a:xfrm>
          <a:prstGeom prst="rect">
            <a:avLst/>
          </a:prstGeom>
          <a:noFill/>
        </p:spPr>
        <p:txBody>
          <a:bodyPr wrap="square" rtlCol="0">
            <a:spAutoFit/>
          </a:bodyPr>
          <a:lstStyle/>
          <a:p>
            <a:pPr algn="ctr"/>
            <a:r>
              <a:rPr lang="en-US" sz="5400" dirty="0" smtClean="0">
                <a:solidFill>
                  <a:schemeClr val="bg1"/>
                </a:solidFill>
                <a:effectLst>
                  <a:outerShdw blurRad="38100" dist="38100" dir="2700000" algn="tl">
                    <a:srgbClr val="000000">
                      <a:alpha val="43137"/>
                    </a:srgbClr>
                  </a:outerShdw>
                </a:effectLst>
                <a:latin typeface="+mj-lt"/>
              </a:rPr>
              <a:t>The Business Case</a:t>
            </a:r>
            <a:br>
              <a:rPr lang="en-US" sz="5400" dirty="0" smtClean="0">
                <a:solidFill>
                  <a:schemeClr val="bg1"/>
                </a:solidFill>
                <a:effectLst>
                  <a:outerShdw blurRad="38100" dist="38100" dir="2700000" algn="tl">
                    <a:srgbClr val="000000">
                      <a:alpha val="43137"/>
                    </a:srgbClr>
                  </a:outerShdw>
                </a:effectLst>
                <a:latin typeface="+mj-lt"/>
              </a:rPr>
            </a:br>
            <a:r>
              <a:rPr lang="en-US" sz="5400" dirty="0" smtClean="0">
                <a:solidFill>
                  <a:schemeClr val="bg1"/>
                </a:solidFill>
                <a:effectLst>
                  <a:outerShdw blurRad="38100" dist="38100" dir="2700000" algn="tl">
                    <a:srgbClr val="000000">
                      <a:alpha val="43137"/>
                    </a:srgbClr>
                  </a:outerShdw>
                </a:effectLst>
                <a:latin typeface="+mj-lt"/>
              </a:rPr>
              <a:t>for Hiring People</a:t>
            </a:r>
            <a:br>
              <a:rPr lang="en-US" sz="5400" dirty="0" smtClean="0">
                <a:solidFill>
                  <a:schemeClr val="bg1"/>
                </a:solidFill>
                <a:effectLst>
                  <a:outerShdw blurRad="38100" dist="38100" dir="2700000" algn="tl">
                    <a:srgbClr val="000000">
                      <a:alpha val="43137"/>
                    </a:srgbClr>
                  </a:outerShdw>
                </a:effectLst>
                <a:latin typeface="+mj-lt"/>
              </a:rPr>
            </a:br>
            <a:r>
              <a:rPr lang="en-US" sz="5400" dirty="0" smtClean="0">
                <a:solidFill>
                  <a:schemeClr val="bg1"/>
                </a:solidFill>
                <a:effectLst>
                  <a:outerShdw blurRad="38100" dist="38100" dir="2700000" algn="tl">
                    <a:srgbClr val="000000">
                      <a:alpha val="43137"/>
                    </a:srgbClr>
                  </a:outerShdw>
                </a:effectLst>
                <a:latin typeface="+mj-lt"/>
              </a:rPr>
              <a:t> with Disabilities</a:t>
            </a:r>
            <a:br>
              <a:rPr lang="en-US" sz="5400" dirty="0" smtClean="0">
                <a:solidFill>
                  <a:schemeClr val="bg1"/>
                </a:solidFill>
                <a:effectLst>
                  <a:outerShdw blurRad="38100" dist="38100" dir="2700000" algn="tl">
                    <a:srgbClr val="000000">
                      <a:alpha val="43137"/>
                    </a:srgbClr>
                  </a:outerShdw>
                </a:effectLst>
                <a:latin typeface="+mj-lt"/>
              </a:rPr>
            </a:br>
            <a:r>
              <a:rPr lang="en-US" sz="5400" dirty="0" smtClean="0">
                <a:solidFill>
                  <a:schemeClr val="bg1"/>
                </a:solidFill>
                <a:effectLst>
                  <a:outerShdw blurRad="38100" dist="38100" dir="2700000" algn="tl">
                    <a:srgbClr val="000000">
                      <a:alpha val="43137"/>
                    </a:srgbClr>
                  </a:outerShdw>
                </a:effectLst>
                <a:latin typeface="+mj-lt"/>
              </a:rPr>
              <a:t>and How You Can Make This Work</a:t>
            </a:r>
            <a:endParaRPr lang="en-US" sz="54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004325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8" y="-33688"/>
            <a:ext cx="9144000" cy="6858000"/>
          </a:xfrm>
          <a:prstGeom prst="rect">
            <a:avLst/>
          </a:prstGeom>
        </p:spPr>
      </p:pic>
      <p:sp>
        <p:nvSpPr>
          <p:cNvPr id="2" name="Rectangle 1"/>
          <p:cNvSpPr/>
          <p:nvPr/>
        </p:nvSpPr>
        <p:spPr>
          <a:xfrm>
            <a:off x="398589" y="344988"/>
            <a:ext cx="7907211" cy="646331"/>
          </a:xfrm>
          <a:prstGeom prst="rect">
            <a:avLst/>
          </a:prstGeom>
        </p:spPr>
        <p:txBody>
          <a:bodyPr wrap="square">
            <a:spAutoFit/>
          </a:bodyPr>
          <a:lstStyle/>
          <a:p>
            <a:pPr algn="ctr"/>
            <a:r>
              <a:rPr lang="en-US" sz="3600" b="1" dirty="0" smtClean="0">
                <a:solidFill>
                  <a:schemeClr val="accent3">
                    <a:lumMod val="75000"/>
                  </a:schemeClr>
                </a:solidFill>
                <a:latin typeface="Yummo Light"/>
              </a:rPr>
              <a:t>Additional Services from VR</a:t>
            </a:r>
            <a:endParaRPr lang="en-US" sz="3600" dirty="0">
              <a:solidFill>
                <a:schemeClr val="accent3">
                  <a:lumMod val="75000"/>
                </a:schemeClr>
              </a:solidFill>
              <a:latin typeface="Yummo Light"/>
            </a:endParaRPr>
          </a:p>
        </p:txBody>
      </p:sp>
      <p:sp>
        <p:nvSpPr>
          <p:cNvPr id="6" name="TextBox 5"/>
          <p:cNvSpPr txBox="1"/>
          <p:nvPr/>
        </p:nvSpPr>
        <p:spPr>
          <a:xfrm>
            <a:off x="398589" y="1063907"/>
            <a:ext cx="8364411" cy="4939814"/>
          </a:xfrm>
          <a:prstGeom prst="rect">
            <a:avLst/>
          </a:prstGeom>
          <a:noFill/>
        </p:spPr>
        <p:txBody>
          <a:bodyPr wrap="square" rtlCol="0">
            <a:spAutoFit/>
          </a:bodyPr>
          <a:lstStyle/>
          <a:p>
            <a:pPr marL="285750" indent="-285750">
              <a:buFont typeface="Arial" panose="020B0604020202020204" pitchFamily="34" charset="0"/>
              <a:buChar char="•"/>
            </a:pPr>
            <a:r>
              <a:rPr lang="en-US" sz="2100" b="1" dirty="0">
                <a:latin typeface="+mj-lt"/>
              </a:rPr>
              <a:t>Job Site </a:t>
            </a:r>
            <a:r>
              <a:rPr lang="en-US" sz="2100" b="1" dirty="0" smtClean="0">
                <a:latin typeface="+mj-lt"/>
              </a:rPr>
              <a:t>review -</a:t>
            </a:r>
            <a:r>
              <a:rPr lang="en-US" sz="2100" dirty="0" smtClean="0">
                <a:latin typeface="+mj-lt"/>
              </a:rPr>
              <a:t>-to </a:t>
            </a:r>
            <a:r>
              <a:rPr lang="en-US" sz="2100" dirty="0">
                <a:latin typeface="+mj-lt"/>
              </a:rPr>
              <a:t>become acquainted with the specifications of your vacancies and your screening preferences for the best match</a:t>
            </a:r>
          </a:p>
          <a:p>
            <a:pPr marL="285750" indent="-285750">
              <a:buFont typeface="Arial" panose="020B0604020202020204" pitchFamily="34" charset="0"/>
              <a:buChar char="•"/>
            </a:pPr>
            <a:r>
              <a:rPr lang="en-US" sz="2100" b="1" dirty="0">
                <a:latin typeface="+mj-lt"/>
              </a:rPr>
              <a:t>Pre-screening before referral </a:t>
            </a:r>
            <a:r>
              <a:rPr lang="en-US" sz="2100" dirty="0" smtClean="0">
                <a:latin typeface="+mj-lt"/>
              </a:rPr>
              <a:t>--</a:t>
            </a:r>
            <a:r>
              <a:rPr lang="en-US" sz="2100" dirty="0">
                <a:latin typeface="+mj-lt"/>
              </a:rPr>
              <a:t> a customized review of each job candidate to determine if they can meet the demands of your </a:t>
            </a:r>
            <a:r>
              <a:rPr lang="en-US" sz="2100" dirty="0" smtClean="0">
                <a:latin typeface="+mj-lt"/>
              </a:rPr>
              <a:t>job</a:t>
            </a:r>
            <a:endParaRPr lang="en-US" sz="2100" dirty="0">
              <a:latin typeface="+mj-lt"/>
            </a:endParaRPr>
          </a:p>
          <a:p>
            <a:pPr marL="285750" indent="-285750">
              <a:buFont typeface="Arial" panose="020B0604020202020204" pitchFamily="34" charset="0"/>
              <a:buChar char="•"/>
            </a:pPr>
            <a:r>
              <a:rPr lang="en-US" sz="2100" b="1" dirty="0" smtClean="0">
                <a:latin typeface="+mj-lt"/>
              </a:rPr>
              <a:t>No-obligation</a:t>
            </a:r>
            <a:r>
              <a:rPr lang="en-US" sz="2100" b="1" dirty="0">
                <a:latin typeface="+mj-lt"/>
              </a:rPr>
              <a:t>, no-cost “tryout” </a:t>
            </a:r>
            <a:r>
              <a:rPr lang="en-US" sz="2100" dirty="0" smtClean="0">
                <a:latin typeface="+mj-lt"/>
              </a:rPr>
              <a:t>-- </a:t>
            </a:r>
            <a:r>
              <a:rPr lang="en-US" sz="2100" dirty="0">
                <a:latin typeface="+mj-lt"/>
              </a:rPr>
              <a:t>the U.S. Department of Labor has created pre-hire work options for selected candidates from </a:t>
            </a:r>
            <a:r>
              <a:rPr lang="en-US" sz="2100" dirty="0" smtClean="0">
                <a:latin typeface="+mj-lt"/>
              </a:rPr>
              <a:t>the </a:t>
            </a:r>
            <a:r>
              <a:rPr lang="en-US" sz="2100" dirty="0">
                <a:latin typeface="+mj-lt"/>
              </a:rPr>
              <a:t>VR </a:t>
            </a:r>
            <a:r>
              <a:rPr lang="en-US" sz="2100" dirty="0" smtClean="0">
                <a:latin typeface="+mj-lt"/>
              </a:rPr>
              <a:t>program </a:t>
            </a:r>
          </a:p>
          <a:p>
            <a:pPr marL="285750" indent="-285750">
              <a:buFont typeface="Arial" panose="020B0604020202020204" pitchFamily="34" charset="0"/>
              <a:buChar char="•"/>
            </a:pPr>
            <a:r>
              <a:rPr lang="en-US" sz="2100" b="1" dirty="0" smtClean="0">
                <a:latin typeface="+mj-lt"/>
              </a:rPr>
              <a:t>In </a:t>
            </a:r>
            <a:r>
              <a:rPr lang="en-US" sz="2100" b="1" dirty="0">
                <a:latin typeface="+mj-lt"/>
              </a:rPr>
              <a:t>the pre-hire trial </a:t>
            </a:r>
            <a:r>
              <a:rPr lang="en-US" sz="2100" b="1" dirty="0" smtClean="0">
                <a:latin typeface="+mj-lt"/>
              </a:rPr>
              <a:t>period </a:t>
            </a:r>
            <a:r>
              <a:rPr lang="en-US" sz="2100" dirty="0" smtClean="0">
                <a:latin typeface="+mj-lt"/>
              </a:rPr>
              <a:t>-- VR </a:t>
            </a:r>
            <a:r>
              <a:rPr lang="en-US" sz="2100" dirty="0">
                <a:latin typeface="+mj-lt"/>
              </a:rPr>
              <a:t>will work with you to make sure the candidate can do the job and, if necessary, consider any accommodations that might be </a:t>
            </a:r>
            <a:r>
              <a:rPr lang="en-US" sz="2100" dirty="0" smtClean="0">
                <a:latin typeface="+mj-lt"/>
              </a:rPr>
              <a:t>helpful</a:t>
            </a:r>
            <a:endParaRPr lang="en-US" sz="2100" dirty="0">
              <a:latin typeface="+mj-lt"/>
            </a:endParaRPr>
          </a:p>
          <a:p>
            <a:pPr marL="285750" indent="-285750">
              <a:buFont typeface="Arial" panose="020B0604020202020204" pitchFamily="34" charset="0"/>
              <a:buChar char="•"/>
            </a:pPr>
            <a:r>
              <a:rPr lang="en-US" sz="2100" b="1" dirty="0">
                <a:latin typeface="+mj-lt"/>
              </a:rPr>
              <a:t>Job Site training </a:t>
            </a:r>
            <a:r>
              <a:rPr lang="en-US" sz="2100" dirty="0" smtClean="0">
                <a:latin typeface="+mj-lt"/>
              </a:rPr>
              <a:t>-- </a:t>
            </a:r>
            <a:r>
              <a:rPr lang="en-US" sz="2100" dirty="0">
                <a:latin typeface="+mj-lt"/>
              </a:rPr>
              <a:t> an option to provide wage reimbursement to cover your costs for training a </a:t>
            </a:r>
            <a:r>
              <a:rPr lang="en-US" sz="2100" dirty="0" smtClean="0">
                <a:latin typeface="+mj-lt"/>
              </a:rPr>
              <a:t>VR </a:t>
            </a:r>
            <a:r>
              <a:rPr lang="en-US" sz="2100" dirty="0">
                <a:latin typeface="+mj-lt"/>
              </a:rPr>
              <a:t>referral that is hired…OR access to a </a:t>
            </a:r>
            <a:r>
              <a:rPr lang="en-US" sz="2100" dirty="0" smtClean="0">
                <a:latin typeface="+mj-lt"/>
              </a:rPr>
              <a:t>VR-provided </a:t>
            </a:r>
            <a:r>
              <a:rPr lang="en-US" sz="2100" dirty="0">
                <a:latin typeface="+mj-lt"/>
              </a:rPr>
              <a:t>“job coach” </a:t>
            </a:r>
            <a:r>
              <a:rPr lang="en-US" sz="2100" dirty="0" smtClean="0">
                <a:latin typeface="+mj-lt"/>
              </a:rPr>
              <a:t>to </a:t>
            </a:r>
            <a:r>
              <a:rPr lang="en-US" sz="2100" dirty="0">
                <a:latin typeface="+mj-lt"/>
              </a:rPr>
              <a:t>ensure </a:t>
            </a:r>
            <a:r>
              <a:rPr lang="en-US" sz="2100" dirty="0" smtClean="0">
                <a:latin typeface="+mj-lt"/>
              </a:rPr>
              <a:t>one-on-one</a:t>
            </a:r>
            <a:br>
              <a:rPr lang="en-US" sz="2100" dirty="0" smtClean="0">
                <a:latin typeface="+mj-lt"/>
              </a:rPr>
            </a:br>
            <a:r>
              <a:rPr lang="en-US" sz="2100" dirty="0" smtClean="0">
                <a:latin typeface="+mj-lt"/>
              </a:rPr>
              <a:t>coaching </a:t>
            </a:r>
            <a:r>
              <a:rPr lang="en-US" sz="2100" dirty="0">
                <a:latin typeface="+mj-lt"/>
              </a:rPr>
              <a:t>for a new hire</a:t>
            </a:r>
          </a:p>
          <a:p>
            <a:pPr marL="285750" indent="-285750">
              <a:buFont typeface="Arial" panose="020B0604020202020204" pitchFamily="34" charset="0"/>
              <a:buChar char="•"/>
            </a:pPr>
            <a:r>
              <a:rPr lang="en-US" sz="2100" b="1" dirty="0" smtClean="0">
                <a:latin typeface="+mj-lt"/>
              </a:rPr>
              <a:t>Post-hire </a:t>
            </a:r>
            <a:r>
              <a:rPr lang="en-US" sz="2100" b="1" dirty="0">
                <a:latin typeface="+mj-lt"/>
              </a:rPr>
              <a:t>follow-up </a:t>
            </a:r>
            <a:r>
              <a:rPr lang="en-US" sz="2100" dirty="0">
                <a:latin typeface="+mj-lt"/>
              </a:rPr>
              <a:t> </a:t>
            </a:r>
            <a:r>
              <a:rPr lang="en-US" dirty="0"/>
              <a:t>       </a:t>
            </a:r>
          </a:p>
        </p:txBody>
      </p:sp>
    </p:spTree>
    <p:extLst>
      <p:ext uri="{BB962C8B-B14F-4D97-AF65-F5344CB8AC3E}">
        <p14:creationId xmlns:p14="http://schemas.microsoft.com/office/powerpoint/2010/main" val="35278544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8" y="-33688"/>
            <a:ext cx="9144000" cy="6858000"/>
          </a:xfrm>
          <a:prstGeom prst="rect">
            <a:avLst/>
          </a:prstGeom>
        </p:spPr>
      </p:pic>
      <p:sp>
        <p:nvSpPr>
          <p:cNvPr id="2" name="Rectangle 1"/>
          <p:cNvSpPr/>
          <p:nvPr/>
        </p:nvSpPr>
        <p:spPr>
          <a:xfrm>
            <a:off x="398589" y="344988"/>
            <a:ext cx="7907211" cy="1200329"/>
          </a:xfrm>
          <a:prstGeom prst="rect">
            <a:avLst/>
          </a:prstGeom>
        </p:spPr>
        <p:txBody>
          <a:bodyPr wrap="square">
            <a:spAutoFit/>
          </a:bodyPr>
          <a:lstStyle/>
          <a:p>
            <a:pPr algn="ctr"/>
            <a:r>
              <a:rPr lang="en-US" sz="3600" b="1" dirty="0" smtClean="0">
                <a:solidFill>
                  <a:schemeClr val="accent3">
                    <a:lumMod val="75000"/>
                  </a:schemeClr>
                </a:solidFill>
                <a:latin typeface="+mj-lt"/>
              </a:rPr>
              <a:t>Employment and Community First CHOICES</a:t>
            </a:r>
            <a:endParaRPr lang="en-US" sz="3600" dirty="0">
              <a:solidFill>
                <a:schemeClr val="accent3">
                  <a:lumMod val="75000"/>
                </a:schemeClr>
              </a:solidFill>
              <a:latin typeface="+mj-lt"/>
            </a:endParaRPr>
          </a:p>
        </p:txBody>
      </p:sp>
      <p:sp>
        <p:nvSpPr>
          <p:cNvPr id="6" name="TextBox 5"/>
          <p:cNvSpPr txBox="1"/>
          <p:nvPr/>
        </p:nvSpPr>
        <p:spPr>
          <a:xfrm>
            <a:off x="3581400" y="1545001"/>
            <a:ext cx="5181600" cy="4893647"/>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latin typeface="+mj-lt"/>
              </a:rPr>
              <a:t>Gov. Bill Haslam designated Tennessee an Employment First state in 2013.</a:t>
            </a:r>
          </a:p>
          <a:p>
            <a:pPr marL="285750" indent="-285750">
              <a:buFont typeface="Arial" panose="020B0604020202020204" pitchFamily="34" charset="0"/>
              <a:buChar char="•"/>
            </a:pPr>
            <a:r>
              <a:rPr lang="en-US" sz="2200" dirty="0" smtClean="0">
                <a:latin typeface="+mj-lt"/>
              </a:rPr>
              <a:t>Employment First means employment in integrated, competitive jobs is the first and preferred options for individuals with disabilities receiving state services.</a:t>
            </a:r>
          </a:p>
          <a:p>
            <a:pPr marL="285750" indent="-285750">
              <a:buFont typeface="Arial" panose="020B0604020202020204" pitchFamily="34" charset="0"/>
              <a:buChar char="•"/>
            </a:pPr>
            <a:r>
              <a:rPr lang="en-US" sz="2200" dirty="0" smtClean="0">
                <a:latin typeface="+mj-lt"/>
              </a:rPr>
              <a:t>TennCare works with the three managed care organizations to provide services under the ECF CHOICES program, which</a:t>
            </a:r>
            <a:br>
              <a:rPr lang="en-US" sz="2200" dirty="0" smtClean="0">
                <a:latin typeface="+mj-lt"/>
              </a:rPr>
            </a:br>
            <a:r>
              <a:rPr lang="en-US" sz="2200" dirty="0" smtClean="0">
                <a:latin typeface="+mj-lt"/>
              </a:rPr>
              <a:t>include many </a:t>
            </a:r>
            <a:r>
              <a:rPr lang="en-US" sz="2400" dirty="0" smtClean="0">
                <a:latin typeface="+mj-lt"/>
              </a:rPr>
              <a:t>employment services.</a:t>
            </a:r>
            <a:r>
              <a:rPr lang="en-US" sz="2400" dirty="0">
                <a:latin typeface="+mj-lt"/>
              </a:rPr>
              <a:t>  </a:t>
            </a:r>
            <a:r>
              <a:rPr lang="en-US" dirty="0"/>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81" y="1653715"/>
            <a:ext cx="3483181" cy="4663440"/>
          </a:xfrm>
          <a:prstGeom prst="rect">
            <a:avLst/>
          </a:prstGeom>
        </p:spPr>
      </p:pic>
    </p:spTree>
    <p:extLst>
      <p:ext uri="{BB962C8B-B14F-4D97-AF65-F5344CB8AC3E}">
        <p14:creationId xmlns:p14="http://schemas.microsoft.com/office/powerpoint/2010/main" val="5529990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8" y="-33688"/>
            <a:ext cx="9144000" cy="6858000"/>
          </a:xfrm>
          <a:prstGeom prst="rect">
            <a:avLst/>
          </a:prstGeom>
        </p:spPr>
      </p:pic>
      <p:sp>
        <p:nvSpPr>
          <p:cNvPr id="2" name="Rectangle 1"/>
          <p:cNvSpPr/>
          <p:nvPr/>
        </p:nvSpPr>
        <p:spPr>
          <a:xfrm>
            <a:off x="398589" y="344988"/>
            <a:ext cx="7907211" cy="1200329"/>
          </a:xfrm>
          <a:prstGeom prst="rect">
            <a:avLst/>
          </a:prstGeom>
        </p:spPr>
        <p:txBody>
          <a:bodyPr wrap="square">
            <a:spAutoFit/>
          </a:bodyPr>
          <a:lstStyle/>
          <a:p>
            <a:pPr algn="ctr"/>
            <a:r>
              <a:rPr lang="en-US" sz="3600" b="1" dirty="0" smtClean="0">
                <a:solidFill>
                  <a:schemeClr val="accent3">
                    <a:lumMod val="75000"/>
                  </a:schemeClr>
                </a:solidFill>
                <a:latin typeface="+mj-lt"/>
              </a:rPr>
              <a:t>Employment and Community First CHOICES</a:t>
            </a:r>
            <a:endParaRPr lang="en-US" sz="3600" dirty="0">
              <a:solidFill>
                <a:schemeClr val="accent3">
                  <a:lumMod val="75000"/>
                </a:schemeClr>
              </a:solidFill>
              <a:latin typeface="+mj-lt"/>
            </a:endParaRPr>
          </a:p>
        </p:txBody>
      </p:sp>
      <p:sp>
        <p:nvSpPr>
          <p:cNvPr id="6" name="TextBox 5"/>
          <p:cNvSpPr txBox="1"/>
          <p:nvPr/>
        </p:nvSpPr>
        <p:spPr>
          <a:xfrm>
            <a:off x="398589" y="1642649"/>
            <a:ext cx="8364411"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mj-lt"/>
              </a:rPr>
              <a:t>Young people with intellectual or developmental disabilities who are exiting high school are a priority category.</a:t>
            </a:r>
          </a:p>
          <a:p>
            <a:pPr marL="285750" indent="-285750">
              <a:buFont typeface="Arial" panose="020B0604020202020204" pitchFamily="34" charset="0"/>
              <a:buChar char="•"/>
            </a:pPr>
            <a:r>
              <a:rPr lang="en-US" sz="2400" dirty="0" smtClean="0">
                <a:latin typeface="+mj-lt"/>
              </a:rPr>
              <a:t>The three MCOs—</a:t>
            </a:r>
            <a:r>
              <a:rPr lang="en-US" sz="2400" dirty="0" err="1" smtClean="0">
                <a:latin typeface="+mj-lt"/>
              </a:rPr>
              <a:t>BlueCare</a:t>
            </a:r>
            <a:r>
              <a:rPr lang="en-US" sz="2400" dirty="0" smtClean="0">
                <a:latin typeface="+mj-lt"/>
              </a:rPr>
              <a:t>, Amerigroup and United Healthcare—contract with community provider agencies for employment services for their members.</a:t>
            </a:r>
          </a:p>
          <a:p>
            <a:pPr marL="285750" indent="-285750">
              <a:buFont typeface="Arial" panose="020B0604020202020204" pitchFamily="34" charset="0"/>
              <a:buChar char="•"/>
            </a:pPr>
            <a:r>
              <a:rPr lang="en-US" sz="2400" dirty="0" smtClean="0">
                <a:latin typeface="+mj-lt"/>
              </a:rPr>
              <a:t>These provider agencies would be happy to work with employers in hiring job seekers in ECF CHOICES.</a:t>
            </a:r>
          </a:p>
          <a:p>
            <a:pPr marL="285750" indent="-285750">
              <a:buFont typeface="Arial" panose="020B0604020202020204" pitchFamily="34" charset="0"/>
              <a:buChar char="•"/>
            </a:pPr>
            <a:r>
              <a:rPr lang="en-US" sz="2400" dirty="0" smtClean="0">
                <a:latin typeface="+mj-lt"/>
              </a:rPr>
              <a:t>Agencies can provide ongoing job support for these individuals.</a:t>
            </a:r>
          </a:p>
          <a:p>
            <a:pPr marL="285750" indent="-285750">
              <a:buFont typeface="Arial" panose="020B0604020202020204" pitchFamily="34" charset="0"/>
              <a:buChar char="•"/>
            </a:pPr>
            <a:r>
              <a:rPr lang="en-US" sz="2400" dirty="0" smtClean="0">
                <a:latin typeface="+mj-lt"/>
              </a:rPr>
              <a:t> I hope to have a list to share.</a:t>
            </a:r>
            <a:r>
              <a:rPr lang="en-US" sz="2400" dirty="0">
                <a:latin typeface="+mj-lt"/>
              </a:rPr>
              <a:t>  </a:t>
            </a:r>
            <a:r>
              <a:rPr lang="en-US" dirty="0"/>
              <a:t>    </a:t>
            </a:r>
          </a:p>
        </p:txBody>
      </p:sp>
    </p:spTree>
    <p:extLst>
      <p:ext uri="{BB962C8B-B14F-4D97-AF65-F5344CB8AC3E}">
        <p14:creationId xmlns:p14="http://schemas.microsoft.com/office/powerpoint/2010/main" val="15023772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8" y="-33688"/>
            <a:ext cx="9144000" cy="6858000"/>
          </a:xfrm>
          <a:prstGeom prst="rect">
            <a:avLst/>
          </a:prstGeom>
        </p:spPr>
      </p:pic>
      <p:sp>
        <p:nvSpPr>
          <p:cNvPr id="2" name="Rectangle 1"/>
          <p:cNvSpPr/>
          <p:nvPr/>
        </p:nvSpPr>
        <p:spPr>
          <a:xfrm>
            <a:off x="398589" y="344988"/>
            <a:ext cx="7907211" cy="1200329"/>
          </a:xfrm>
          <a:prstGeom prst="rect">
            <a:avLst/>
          </a:prstGeom>
        </p:spPr>
        <p:txBody>
          <a:bodyPr wrap="square">
            <a:spAutoFit/>
          </a:bodyPr>
          <a:lstStyle/>
          <a:p>
            <a:pPr algn="ctr"/>
            <a:r>
              <a:rPr lang="en-US" sz="3600" b="1" dirty="0" smtClean="0">
                <a:solidFill>
                  <a:schemeClr val="accent3">
                    <a:lumMod val="75000"/>
                  </a:schemeClr>
                </a:solidFill>
                <a:latin typeface="+mj-lt"/>
              </a:rPr>
              <a:t>Department of Intellectual and Developmental Disabilities</a:t>
            </a:r>
            <a:endParaRPr lang="en-US" sz="3600" dirty="0">
              <a:solidFill>
                <a:schemeClr val="accent3">
                  <a:lumMod val="75000"/>
                </a:schemeClr>
              </a:solidFill>
              <a:latin typeface="+mj-lt"/>
            </a:endParaRPr>
          </a:p>
        </p:txBody>
      </p:sp>
      <p:sp>
        <p:nvSpPr>
          <p:cNvPr id="6" name="TextBox 5"/>
          <p:cNvSpPr txBox="1"/>
          <p:nvPr/>
        </p:nvSpPr>
        <p:spPr>
          <a:xfrm>
            <a:off x="398589" y="1681650"/>
            <a:ext cx="8364411" cy="4062651"/>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mj-lt"/>
              </a:rPr>
              <a:t>With the Employment First directive, efforts are now focused on employment for people supported by the DIDD waivers.</a:t>
            </a:r>
          </a:p>
          <a:p>
            <a:pPr marL="285750" indent="-285750">
              <a:buFont typeface="Arial" panose="020B0604020202020204" pitchFamily="34" charset="0"/>
              <a:buChar char="•"/>
            </a:pPr>
            <a:r>
              <a:rPr lang="en-US" sz="2400" dirty="0" smtClean="0">
                <a:latin typeface="+mj-lt"/>
              </a:rPr>
              <a:t>Right now, only 16% of individuals in these waiver programs are employed.</a:t>
            </a:r>
          </a:p>
          <a:p>
            <a:pPr marL="285750" indent="-285750">
              <a:buFont typeface="Arial" panose="020B0604020202020204" pitchFamily="34" charset="0"/>
              <a:buChar char="•"/>
            </a:pPr>
            <a:r>
              <a:rPr lang="en-US" sz="2400" dirty="0" smtClean="0">
                <a:latin typeface="+mj-lt"/>
              </a:rPr>
              <a:t>Community provider agencies also offer employment support for people in these waiver programs.</a:t>
            </a:r>
          </a:p>
          <a:p>
            <a:pPr marL="285750" indent="-285750">
              <a:buFont typeface="Arial" panose="020B0604020202020204" pitchFamily="34" charset="0"/>
              <a:buChar char="•"/>
            </a:pPr>
            <a:r>
              <a:rPr lang="en-US" sz="2400" dirty="0">
                <a:latin typeface="+mj-lt"/>
              </a:rPr>
              <a:t>For additional information, contact Jeremy Norden-Paul, </a:t>
            </a:r>
            <a:r>
              <a:rPr lang="en-US" sz="2400" dirty="0" smtClean="0">
                <a:latin typeface="+mj-lt"/>
              </a:rPr>
              <a:t>State Director </a:t>
            </a:r>
            <a:r>
              <a:rPr lang="en-US" sz="2400" dirty="0">
                <a:latin typeface="+mj-lt"/>
              </a:rPr>
              <a:t>of Employment and Day Services for DIDD. </a:t>
            </a:r>
            <a:r>
              <a:rPr lang="en-US" sz="2400" dirty="0" smtClean="0">
                <a:latin typeface="+mj-lt"/>
              </a:rPr>
              <a:t>Call 615-210-4830 or email Jeremy.Norden-Paul@tn.gov</a:t>
            </a:r>
            <a:endParaRPr lang="en-US" sz="2400" dirty="0">
              <a:latin typeface="+mj-lt"/>
            </a:endParaRPr>
          </a:p>
          <a:p>
            <a:r>
              <a:rPr lang="en-US" dirty="0" smtClean="0"/>
              <a:t>       </a:t>
            </a:r>
            <a:endParaRPr lang="en-US" dirty="0"/>
          </a:p>
        </p:txBody>
      </p:sp>
    </p:spTree>
    <p:extLst>
      <p:ext uri="{BB962C8B-B14F-4D97-AF65-F5344CB8AC3E}">
        <p14:creationId xmlns:p14="http://schemas.microsoft.com/office/powerpoint/2010/main" val="26384205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8" y="-33688"/>
            <a:ext cx="9144000" cy="6858000"/>
          </a:xfrm>
          <a:prstGeom prst="rect">
            <a:avLst/>
          </a:prstGeom>
        </p:spPr>
      </p:pic>
      <p:sp>
        <p:nvSpPr>
          <p:cNvPr id="2" name="Rectangle 1"/>
          <p:cNvSpPr/>
          <p:nvPr/>
        </p:nvSpPr>
        <p:spPr>
          <a:xfrm>
            <a:off x="398589" y="295293"/>
            <a:ext cx="7907211" cy="1200329"/>
          </a:xfrm>
          <a:prstGeom prst="rect">
            <a:avLst/>
          </a:prstGeom>
        </p:spPr>
        <p:txBody>
          <a:bodyPr wrap="square">
            <a:spAutoFit/>
          </a:bodyPr>
          <a:lstStyle/>
          <a:p>
            <a:pPr algn="ctr"/>
            <a:r>
              <a:rPr lang="en-US" sz="3600" b="1" dirty="0" smtClean="0">
                <a:solidFill>
                  <a:schemeClr val="accent3">
                    <a:lumMod val="75000"/>
                  </a:schemeClr>
                </a:solidFill>
                <a:latin typeface="+mj-lt"/>
              </a:rPr>
              <a:t>Department of Mental Health</a:t>
            </a:r>
            <a:br>
              <a:rPr lang="en-US" sz="3600" b="1" dirty="0" smtClean="0">
                <a:solidFill>
                  <a:schemeClr val="accent3">
                    <a:lumMod val="75000"/>
                  </a:schemeClr>
                </a:solidFill>
                <a:latin typeface="+mj-lt"/>
              </a:rPr>
            </a:br>
            <a:r>
              <a:rPr lang="en-US" sz="3600" b="1" dirty="0" smtClean="0">
                <a:solidFill>
                  <a:schemeClr val="accent3">
                    <a:lumMod val="75000"/>
                  </a:schemeClr>
                </a:solidFill>
                <a:latin typeface="+mj-lt"/>
              </a:rPr>
              <a:t> and Substance Abuse Services</a:t>
            </a:r>
            <a:endParaRPr lang="en-US" sz="3600" dirty="0">
              <a:solidFill>
                <a:schemeClr val="accent3">
                  <a:lumMod val="75000"/>
                </a:schemeClr>
              </a:solidFill>
              <a:latin typeface="+mj-lt"/>
            </a:endParaRPr>
          </a:p>
        </p:txBody>
      </p:sp>
      <p:sp>
        <p:nvSpPr>
          <p:cNvPr id="6" name="TextBox 5"/>
          <p:cNvSpPr txBox="1"/>
          <p:nvPr/>
        </p:nvSpPr>
        <p:spPr>
          <a:xfrm>
            <a:off x="398589" y="1525580"/>
            <a:ext cx="8364411" cy="5139869"/>
          </a:xfrm>
          <a:prstGeom prst="rect">
            <a:avLst/>
          </a:prstGeom>
          <a:noFill/>
        </p:spPr>
        <p:txBody>
          <a:bodyPr wrap="square" rtlCol="0">
            <a:spAutoFit/>
          </a:bodyPr>
          <a:lstStyle/>
          <a:p>
            <a:r>
              <a:rPr lang="en-US" sz="2000" b="1" dirty="0">
                <a:latin typeface="+mj-lt"/>
              </a:rPr>
              <a:t>Individual Placement and Support (IPS)</a:t>
            </a:r>
            <a:r>
              <a:rPr lang="en-US" sz="2000" dirty="0">
                <a:latin typeface="+mj-lt"/>
              </a:rPr>
              <a:t> is </a:t>
            </a:r>
            <a:r>
              <a:rPr lang="en-US" sz="2000" dirty="0" smtClean="0">
                <a:latin typeface="+mj-lt"/>
              </a:rPr>
              <a:t>an evidence-based </a:t>
            </a:r>
            <a:r>
              <a:rPr lang="en-US" sz="2000" dirty="0">
                <a:latin typeface="+mj-lt"/>
              </a:rPr>
              <a:t>model of </a:t>
            </a:r>
            <a:r>
              <a:rPr lang="en-US" sz="2000" b="1" dirty="0">
                <a:latin typeface="+mj-lt"/>
              </a:rPr>
              <a:t>supported employment</a:t>
            </a:r>
            <a:r>
              <a:rPr lang="en-US" sz="2000" dirty="0">
                <a:latin typeface="+mj-lt"/>
              </a:rPr>
              <a:t> for people with</a:t>
            </a:r>
            <a:r>
              <a:rPr lang="en-US" sz="2000" b="1" dirty="0">
                <a:latin typeface="+mj-lt"/>
              </a:rPr>
              <a:t> serious mental </a:t>
            </a:r>
            <a:r>
              <a:rPr lang="en-US" sz="2000" b="1" dirty="0" smtClean="0">
                <a:latin typeface="+mj-lt"/>
              </a:rPr>
              <a:t>illness </a:t>
            </a:r>
            <a:r>
              <a:rPr lang="en-US" sz="2000" dirty="0" smtClean="0">
                <a:latin typeface="+mj-lt"/>
              </a:rPr>
              <a:t>that assists </a:t>
            </a:r>
            <a:r>
              <a:rPr lang="en-US" sz="2000" dirty="0">
                <a:latin typeface="+mj-lt"/>
              </a:rPr>
              <a:t>individuals in obtaining </a:t>
            </a:r>
            <a:r>
              <a:rPr lang="en-US" sz="2000" dirty="0" smtClean="0">
                <a:latin typeface="+mj-lt"/>
              </a:rPr>
              <a:t>employment and provides </a:t>
            </a:r>
            <a:r>
              <a:rPr lang="en-US" sz="2000" dirty="0">
                <a:latin typeface="+mj-lt"/>
              </a:rPr>
              <a:t>supports to assist in maintaining the job</a:t>
            </a:r>
            <a:r>
              <a:rPr lang="en-US" sz="2000" dirty="0" smtClean="0">
                <a:latin typeface="+mj-lt"/>
              </a:rPr>
              <a:t>.</a:t>
            </a:r>
            <a:endParaRPr lang="en-US" sz="2000" dirty="0">
              <a:latin typeface="+mj-lt"/>
            </a:endParaRPr>
          </a:p>
          <a:p>
            <a:pPr marL="342900" indent="-342900">
              <a:buFont typeface="Arial" panose="020B0604020202020204" pitchFamily="34" charset="0"/>
              <a:buChar char="•"/>
            </a:pPr>
            <a:r>
              <a:rPr lang="en-US" sz="2000" b="1" dirty="0">
                <a:latin typeface="+mj-lt"/>
              </a:rPr>
              <a:t>Work is the best treatment </a:t>
            </a:r>
            <a:r>
              <a:rPr lang="en-US" sz="2000" dirty="0">
                <a:latin typeface="+mj-lt"/>
              </a:rPr>
              <a:t>we have for serious mental illness (i.e., people with schizophrenia spectrum disorder, bipolar, or depression</a:t>
            </a:r>
            <a:r>
              <a:rPr lang="en-US" sz="2000" dirty="0" smtClean="0">
                <a:latin typeface="+mj-lt"/>
              </a:rPr>
              <a:t>).</a:t>
            </a:r>
          </a:p>
          <a:p>
            <a:pPr marL="342900" indent="-342900">
              <a:buFont typeface="Arial" panose="020B0604020202020204" pitchFamily="34" charset="0"/>
              <a:buChar char="•"/>
            </a:pPr>
            <a:r>
              <a:rPr lang="en-US" sz="2000" b="1" dirty="0" smtClean="0">
                <a:latin typeface="+mj-lt"/>
              </a:rPr>
              <a:t>Two-thirds </a:t>
            </a:r>
            <a:r>
              <a:rPr lang="en-US" sz="2000" b="1" dirty="0">
                <a:latin typeface="+mj-lt"/>
              </a:rPr>
              <a:t>of people </a:t>
            </a:r>
            <a:r>
              <a:rPr lang="en-US" sz="2000" dirty="0">
                <a:latin typeface="+mj-lt"/>
              </a:rPr>
              <a:t>with serious mental illness want to work but </a:t>
            </a:r>
            <a:r>
              <a:rPr lang="en-US" sz="2000" b="1" dirty="0">
                <a:latin typeface="+mj-lt"/>
              </a:rPr>
              <a:t>only 15% are employed</a:t>
            </a:r>
            <a:r>
              <a:rPr lang="en-US" sz="2000" dirty="0" smtClean="0">
                <a:latin typeface="+mj-lt"/>
              </a:rPr>
              <a:t>.</a:t>
            </a:r>
          </a:p>
          <a:p>
            <a:pPr marL="342900" indent="-342900">
              <a:buFont typeface="Arial" panose="020B0604020202020204" pitchFamily="34" charset="0"/>
              <a:buChar char="•"/>
            </a:pPr>
            <a:r>
              <a:rPr lang="en-US" sz="2000" dirty="0" smtClean="0">
                <a:latin typeface="+mj-lt"/>
              </a:rPr>
              <a:t>They </a:t>
            </a:r>
            <a:r>
              <a:rPr lang="en-US" sz="2000" dirty="0">
                <a:latin typeface="+mj-lt"/>
              </a:rPr>
              <a:t>see work as an essential part of recovery</a:t>
            </a:r>
            <a:r>
              <a:rPr lang="en-US" sz="2000" dirty="0" smtClean="0">
                <a:latin typeface="+mj-lt"/>
              </a:rPr>
              <a:t>.</a:t>
            </a:r>
          </a:p>
          <a:p>
            <a:pPr marL="342900" indent="-342900">
              <a:buFont typeface="Arial" panose="020B0604020202020204" pitchFamily="34" charset="0"/>
              <a:buChar char="•"/>
            </a:pPr>
            <a:r>
              <a:rPr lang="en-US" sz="2000" dirty="0" smtClean="0">
                <a:latin typeface="+mj-lt"/>
              </a:rPr>
              <a:t>Working </a:t>
            </a:r>
            <a:r>
              <a:rPr lang="en-US" sz="2000" dirty="0">
                <a:latin typeface="+mj-lt"/>
              </a:rPr>
              <a:t>can both be a way out of poverty and prevent entry into the disability system</a:t>
            </a:r>
            <a:r>
              <a:rPr lang="en-US" sz="2000" dirty="0" smtClean="0">
                <a:latin typeface="+mj-lt"/>
              </a:rPr>
              <a:t>.</a:t>
            </a:r>
          </a:p>
          <a:p>
            <a:pPr marL="342900" indent="-342900">
              <a:buFont typeface="Arial" panose="020B0604020202020204" pitchFamily="34" charset="0"/>
              <a:buChar char="•"/>
            </a:pPr>
            <a:r>
              <a:rPr lang="en-US" sz="2000" b="1" dirty="0" smtClean="0">
                <a:latin typeface="+mj-lt"/>
              </a:rPr>
              <a:t>Competitive </a:t>
            </a:r>
            <a:r>
              <a:rPr lang="en-US" sz="2000" b="1" dirty="0">
                <a:latin typeface="+mj-lt"/>
              </a:rPr>
              <a:t>employment</a:t>
            </a:r>
            <a:r>
              <a:rPr lang="en-US" sz="2000" dirty="0">
                <a:latin typeface="+mj-lt"/>
              </a:rPr>
              <a:t> has a positive impact on self-esteem, life satisfaction, and reducing </a:t>
            </a:r>
            <a:r>
              <a:rPr lang="en-US" sz="2000" dirty="0" smtClean="0">
                <a:latin typeface="+mj-lt"/>
              </a:rPr>
              <a:t>symptoms.</a:t>
            </a:r>
          </a:p>
          <a:p>
            <a:r>
              <a:rPr lang="en-US" sz="2000" dirty="0" smtClean="0">
                <a:latin typeface="+mj-lt"/>
              </a:rPr>
              <a:t>For information on IPS, contact </a:t>
            </a:r>
            <a:r>
              <a:rPr lang="en-US" sz="2000" dirty="0" err="1" smtClean="0">
                <a:latin typeface="+mj-lt"/>
              </a:rPr>
              <a:t>Sejal</a:t>
            </a:r>
            <a:r>
              <a:rPr lang="en-US" sz="2000" dirty="0" smtClean="0">
                <a:latin typeface="+mj-lt"/>
              </a:rPr>
              <a:t> </a:t>
            </a:r>
            <a:r>
              <a:rPr lang="en-US" sz="2000" dirty="0">
                <a:latin typeface="+mj-lt"/>
              </a:rPr>
              <a:t>West, </a:t>
            </a:r>
            <a:r>
              <a:rPr lang="en-US" sz="2000" dirty="0" smtClean="0">
                <a:latin typeface="+mj-lt"/>
              </a:rPr>
              <a:t>Director </a:t>
            </a:r>
            <a:r>
              <a:rPr lang="en-US" sz="2000" dirty="0">
                <a:latin typeface="+mj-lt"/>
              </a:rPr>
              <a:t>of </a:t>
            </a:r>
            <a:r>
              <a:rPr lang="en-US" sz="2000" dirty="0" smtClean="0">
                <a:latin typeface="+mj-lt"/>
              </a:rPr>
              <a:t>Wellness</a:t>
            </a:r>
            <a:br>
              <a:rPr lang="en-US" sz="2000" dirty="0" smtClean="0">
                <a:latin typeface="+mj-lt"/>
              </a:rPr>
            </a:br>
            <a:r>
              <a:rPr lang="en-US" sz="2000" dirty="0" smtClean="0">
                <a:latin typeface="+mj-lt"/>
              </a:rPr>
              <a:t>and </a:t>
            </a:r>
            <a:r>
              <a:rPr lang="en-US" sz="2000" dirty="0">
                <a:latin typeface="+mj-lt"/>
              </a:rPr>
              <a:t>Employment at </a:t>
            </a:r>
            <a:r>
              <a:rPr lang="en-US" sz="2000" dirty="0" smtClean="0">
                <a:latin typeface="+mj-lt"/>
              </a:rPr>
              <a:t>TDMHSAS, at </a:t>
            </a:r>
            <a:r>
              <a:rPr lang="en-US" sz="2000" u="sng" dirty="0">
                <a:latin typeface="+mj-lt"/>
                <a:hlinkClick r:id="rId3"/>
              </a:rPr>
              <a:t>sejal.west@tn.gov</a:t>
            </a:r>
            <a:r>
              <a:rPr lang="en-US" sz="2000" dirty="0">
                <a:latin typeface="+mj-lt"/>
              </a:rPr>
              <a:t>.</a:t>
            </a:r>
            <a:r>
              <a:rPr lang="en-US" sz="2000" b="1" dirty="0">
                <a:latin typeface="+mj-lt"/>
              </a:rPr>
              <a:t> </a:t>
            </a:r>
            <a:r>
              <a:rPr lang="en-US" sz="2000" dirty="0"/>
              <a:t> </a:t>
            </a:r>
            <a:endParaRPr lang="en-US" sz="2000" dirty="0" smtClean="0">
              <a:latin typeface="+mj-lt"/>
            </a:endParaRPr>
          </a:p>
          <a:p>
            <a:r>
              <a:rPr lang="en-US" sz="2800" dirty="0">
                <a:latin typeface="+mj-lt"/>
              </a:rPr>
              <a:t> </a:t>
            </a:r>
            <a:r>
              <a:rPr lang="en-US" dirty="0"/>
              <a:t>       </a:t>
            </a:r>
          </a:p>
        </p:txBody>
      </p:sp>
      <p:sp>
        <p:nvSpPr>
          <p:cNvPr id="3" name="TextBox 2"/>
          <p:cNvSpPr txBox="1"/>
          <p:nvPr/>
        </p:nvSpPr>
        <p:spPr>
          <a:xfrm>
            <a:off x="398589" y="6296570"/>
            <a:ext cx="4402011" cy="369332"/>
          </a:xfrm>
          <a:prstGeom prst="rect">
            <a:avLst/>
          </a:prstGeom>
          <a:noFill/>
        </p:spPr>
        <p:txBody>
          <a:bodyPr wrap="square" rtlCol="0">
            <a:spAutoFit/>
          </a:bodyPr>
          <a:lstStyle/>
          <a:p>
            <a:r>
              <a:rPr lang="en-US" i="1" dirty="0" smtClean="0"/>
              <a:t>Luciano</a:t>
            </a:r>
            <a:r>
              <a:rPr lang="en-US" i="1" dirty="0"/>
              <a:t>, Bond, &amp; Drake, </a:t>
            </a:r>
            <a:r>
              <a:rPr lang="en-US" i="1" dirty="0" smtClean="0"/>
              <a:t>2014</a:t>
            </a:r>
            <a:endParaRPr lang="en-US" i="1" dirty="0"/>
          </a:p>
        </p:txBody>
      </p:sp>
    </p:spTree>
    <p:extLst>
      <p:ext uri="{BB962C8B-B14F-4D97-AF65-F5344CB8AC3E}">
        <p14:creationId xmlns:p14="http://schemas.microsoft.com/office/powerpoint/2010/main" val="72224981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8" y="-33688"/>
            <a:ext cx="9144000" cy="6858000"/>
          </a:xfrm>
          <a:prstGeom prst="rect">
            <a:avLst/>
          </a:prstGeom>
        </p:spPr>
      </p:pic>
      <p:sp>
        <p:nvSpPr>
          <p:cNvPr id="2" name="Rectangle 1"/>
          <p:cNvSpPr/>
          <p:nvPr/>
        </p:nvSpPr>
        <p:spPr>
          <a:xfrm>
            <a:off x="398589" y="313905"/>
            <a:ext cx="7907211" cy="646331"/>
          </a:xfrm>
          <a:prstGeom prst="rect">
            <a:avLst/>
          </a:prstGeom>
        </p:spPr>
        <p:txBody>
          <a:bodyPr wrap="square">
            <a:spAutoFit/>
          </a:bodyPr>
          <a:lstStyle/>
          <a:p>
            <a:pPr algn="ctr"/>
            <a:r>
              <a:rPr lang="en-US" sz="3600" b="1" dirty="0">
                <a:solidFill>
                  <a:schemeClr val="accent3">
                    <a:lumMod val="75000"/>
                  </a:schemeClr>
                </a:solidFill>
                <a:latin typeface="+mj-lt"/>
              </a:rPr>
              <a:t>Individual Placement and Support </a:t>
            </a:r>
            <a:r>
              <a:rPr lang="en-US" sz="3600" dirty="0">
                <a:latin typeface="+mj-lt"/>
              </a:rPr>
              <a:t> </a:t>
            </a:r>
            <a:endParaRPr lang="en-US" sz="3600" dirty="0">
              <a:solidFill>
                <a:schemeClr val="accent3">
                  <a:lumMod val="75000"/>
                </a:schemeClr>
              </a:solidFill>
              <a:latin typeface="+mj-lt"/>
            </a:endParaRPr>
          </a:p>
        </p:txBody>
      </p:sp>
      <p:sp>
        <p:nvSpPr>
          <p:cNvPr id="6" name="TextBox 5"/>
          <p:cNvSpPr txBox="1"/>
          <p:nvPr/>
        </p:nvSpPr>
        <p:spPr>
          <a:xfrm>
            <a:off x="182429" y="1066800"/>
            <a:ext cx="8925128" cy="5909310"/>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latin typeface="+mj-lt"/>
              </a:rPr>
              <a:t>Contact a </a:t>
            </a:r>
            <a:r>
              <a:rPr lang="en-US" sz="2400" dirty="0">
                <a:effectLst>
                  <a:outerShdw blurRad="38100" dist="38100" dir="2700000" algn="tl">
                    <a:srgbClr val="000000">
                      <a:alpha val="43137"/>
                    </a:srgbClr>
                  </a:outerShdw>
                </a:effectLst>
                <a:latin typeface="+mj-lt"/>
              </a:rPr>
              <a:t>Community Mental Health </a:t>
            </a:r>
            <a:r>
              <a:rPr lang="en-US" sz="2400" dirty="0" smtClean="0">
                <a:effectLst>
                  <a:outerShdw blurRad="38100" dist="38100" dir="2700000" algn="tl">
                    <a:srgbClr val="000000">
                      <a:alpha val="43137"/>
                    </a:srgbClr>
                  </a:outerShdw>
                </a:effectLst>
                <a:latin typeface="+mj-lt"/>
              </a:rPr>
              <a:t>Center to connect with IPS:</a:t>
            </a:r>
            <a:r>
              <a:rPr lang="en-US" sz="2000" dirty="0" smtClean="0">
                <a:effectLst>
                  <a:outerShdw blurRad="38100" dist="38100" dir="2700000" algn="tl">
                    <a:srgbClr val="000000">
                      <a:alpha val="43137"/>
                    </a:srgbClr>
                  </a:outerShdw>
                </a:effectLst>
                <a:latin typeface="+mj-lt"/>
              </a:rPr>
              <a:t/>
            </a:r>
            <a:br>
              <a:rPr lang="en-US" sz="2000" dirty="0" smtClean="0">
                <a:effectLst>
                  <a:outerShdw blurRad="38100" dist="38100" dir="2700000" algn="tl">
                    <a:srgbClr val="000000">
                      <a:alpha val="43137"/>
                    </a:srgbClr>
                  </a:outerShdw>
                </a:effectLst>
                <a:latin typeface="+mj-lt"/>
              </a:rPr>
            </a:br>
            <a:endParaRPr lang="en-US" sz="2000" dirty="0">
              <a:effectLst>
                <a:outerShdw blurRad="38100" dist="38100" dir="2700000" algn="tl">
                  <a:srgbClr val="000000">
                    <a:alpha val="43137"/>
                  </a:srgbClr>
                </a:outerShdw>
              </a:effectLst>
              <a:latin typeface="+mj-lt"/>
            </a:endParaRPr>
          </a:p>
          <a:p>
            <a:pPr marL="285750" indent="-285750">
              <a:buFont typeface="Arial" panose="020B0604020202020204" pitchFamily="34" charset="0"/>
              <a:buChar char="•"/>
            </a:pPr>
            <a:r>
              <a:rPr lang="en-US" b="1" dirty="0">
                <a:latin typeface="+mj-lt"/>
              </a:rPr>
              <a:t>Frontier Health/Victory Center</a:t>
            </a:r>
            <a:r>
              <a:rPr lang="en-US" dirty="0">
                <a:latin typeface="+mj-lt"/>
              </a:rPr>
              <a:t> (Northeast </a:t>
            </a:r>
            <a:r>
              <a:rPr lang="en-US" dirty="0" smtClean="0">
                <a:latin typeface="+mj-lt"/>
              </a:rPr>
              <a:t>Tennessee) </a:t>
            </a:r>
            <a:r>
              <a:rPr lang="en-US" dirty="0">
                <a:latin typeface="+mj-lt"/>
              </a:rPr>
              <a:t>423-975-6000</a:t>
            </a:r>
            <a:br>
              <a:rPr lang="en-US" dirty="0">
                <a:latin typeface="+mj-lt"/>
              </a:rPr>
            </a:br>
            <a:r>
              <a:rPr lang="en-US" u="sng" dirty="0">
                <a:latin typeface="+mj-lt"/>
                <a:hlinkClick r:id="rId3"/>
              </a:rPr>
              <a:t>www.frontierhealth.org/services-vocational-recovery.php</a:t>
            </a:r>
            <a:endParaRPr lang="en-US" dirty="0">
              <a:latin typeface="+mj-lt"/>
            </a:endParaRPr>
          </a:p>
          <a:p>
            <a:pPr marL="285750" indent="-285750">
              <a:buFont typeface="Arial" panose="020B0604020202020204" pitchFamily="34" charset="0"/>
              <a:buChar char="•"/>
            </a:pPr>
            <a:r>
              <a:rPr lang="en-US" b="1" dirty="0">
                <a:latin typeface="+mj-lt"/>
              </a:rPr>
              <a:t>Peninsula</a:t>
            </a:r>
            <a:r>
              <a:rPr lang="en-US" dirty="0">
                <a:latin typeface="+mj-lt"/>
              </a:rPr>
              <a:t> (East </a:t>
            </a:r>
            <a:r>
              <a:rPr lang="en-US" dirty="0" smtClean="0">
                <a:latin typeface="+mj-lt"/>
              </a:rPr>
              <a:t>Tennessee) </a:t>
            </a:r>
            <a:r>
              <a:rPr lang="en-US" dirty="0">
                <a:latin typeface="+mj-lt"/>
              </a:rPr>
              <a:t>865-374-7134</a:t>
            </a:r>
            <a:br>
              <a:rPr lang="en-US" dirty="0">
                <a:latin typeface="+mj-lt"/>
              </a:rPr>
            </a:br>
            <a:r>
              <a:rPr lang="en-US" u="sng" dirty="0">
                <a:latin typeface="+mj-lt"/>
                <a:hlinkClick r:id="rId4"/>
              </a:rPr>
              <a:t>www.frontierhealth.org/services-vocational-recovery.php</a:t>
            </a:r>
            <a:endParaRPr lang="en-US" dirty="0">
              <a:latin typeface="+mj-lt"/>
            </a:endParaRPr>
          </a:p>
          <a:p>
            <a:pPr marL="285750" indent="-285750">
              <a:buFont typeface="Arial" panose="020B0604020202020204" pitchFamily="34" charset="0"/>
              <a:buChar char="•"/>
            </a:pPr>
            <a:r>
              <a:rPr lang="en-US" b="1" dirty="0">
                <a:latin typeface="+mj-lt"/>
              </a:rPr>
              <a:t>Helen Ross McNabb</a:t>
            </a:r>
            <a:r>
              <a:rPr lang="en-US" dirty="0">
                <a:latin typeface="+mj-lt"/>
              </a:rPr>
              <a:t> (Knox </a:t>
            </a:r>
            <a:r>
              <a:rPr lang="en-US" dirty="0" smtClean="0">
                <a:latin typeface="+mj-lt"/>
              </a:rPr>
              <a:t>County) </a:t>
            </a:r>
            <a:r>
              <a:rPr lang="en-US" dirty="0">
                <a:latin typeface="+mj-lt"/>
              </a:rPr>
              <a:t>865-544-3841</a:t>
            </a:r>
            <a:br>
              <a:rPr lang="en-US" dirty="0">
                <a:latin typeface="+mj-lt"/>
              </a:rPr>
            </a:br>
            <a:r>
              <a:rPr lang="en-US" u="sng" dirty="0">
                <a:latin typeface="+mj-lt"/>
                <a:hlinkClick r:id="rId5"/>
              </a:rPr>
              <a:t>www.mcnabbcenter.org/IPS</a:t>
            </a:r>
            <a:endParaRPr lang="en-US" dirty="0">
              <a:latin typeface="+mj-lt"/>
            </a:endParaRPr>
          </a:p>
          <a:p>
            <a:pPr marL="285750" indent="-285750">
              <a:buFont typeface="Arial" panose="020B0604020202020204" pitchFamily="34" charset="0"/>
              <a:buChar char="•"/>
            </a:pPr>
            <a:r>
              <a:rPr lang="en-US" b="1" dirty="0">
                <a:latin typeface="+mj-lt"/>
              </a:rPr>
              <a:t>Ridgeview</a:t>
            </a:r>
            <a:r>
              <a:rPr lang="en-US" dirty="0">
                <a:latin typeface="+mj-lt"/>
              </a:rPr>
              <a:t> (East </a:t>
            </a:r>
            <a:r>
              <a:rPr lang="en-US" dirty="0" smtClean="0">
                <a:latin typeface="+mj-lt"/>
              </a:rPr>
              <a:t>Tennessee) </a:t>
            </a:r>
            <a:r>
              <a:rPr lang="en-US" dirty="0">
                <a:latin typeface="+mj-lt"/>
              </a:rPr>
              <a:t>865-481-6170</a:t>
            </a:r>
            <a:br>
              <a:rPr lang="en-US" dirty="0">
                <a:latin typeface="+mj-lt"/>
              </a:rPr>
            </a:br>
            <a:r>
              <a:rPr lang="en-US" u="sng" dirty="0">
                <a:latin typeface="+mj-lt"/>
                <a:hlinkClick r:id="rId6"/>
              </a:rPr>
              <a:t>www.ridgevw.com/index.html</a:t>
            </a:r>
            <a:endParaRPr lang="en-US" dirty="0">
              <a:latin typeface="+mj-lt"/>
            </a:endParaRPr>
          </a:p>
          <a:p>
            <a:pPr marL="285750" indent="-285750">
              <a:buFont typeface="Arial" panose="020B0604020202020204" pitchFamily="34" charset="0"/>
              <a:buChar char="•"/>
            </a:pPr>
            <a:r>
              <a:rPr lang="en-US" b="1" dirty="0">
                <a:latin typeface="+mj-lt"/>
              </a:rPr>
              <a:t>AIM Center</a:t>
            </a:r>
            <a:r>
              <a:rPr lang="en-US" dirty="0">
                <a:latin typeface="+mj-lt"/>
              </a:rPr>
              <a:t> (Hamilton </a:t>
            </a:r>
            <a:r>
              <a:rPr lang="en-US" dirty="0" smtClean="0">
                <a:latin typeface="+mj-lt"/>
              </a:rPr>
              <a:t>County) </a:t>
            </a:r>
            <a:r>
              <a:rPr lang="en-US" dirty="0">
                <a:latin typeface="+mj-lt"/>
              </a:rPr>
              <a:t>423-702-8015</a:t>
            </a:r>
            <a:br>
              <a:rPr lang="en-US" dirty="0">
                <a:latin typeface="+mj-lt"/>
              </a:rPr>
            </a:br>
            <a:r>
              <a:rPr lang="en-US" u="sng" dirty="0">
                <a:latin typeface="+mj-lt"/>
                <a:hlinkClick r:id="rId7"/>
              </a:rPr>
              <a:t>www.aimcenterinc.org/services/employment</a:t>
            </a:r>
            <a:endParaRPr lang="en-US" dirty="0">
              <a:latin typeface="+mj-lt"/>
            </a:endParaRPr>
          </a:p>
          <a:p>
            <a:pPr marL="285750" indent="-285750">
              <a:buFont typeface="Arial" panose="020B0604020202020204" pitchFamily="34" charset="0"/>
              <a:buChar char="•"/>
            </a:pPr>
            <a:r>
              <a:rPr lang="en-US" b="1" dirty="0">
                <a:latin typeface="+mj-lt"/>
              </a:rPr>
              <a:t>Park Center</a:t>
            </a:r>
            <a:r>
              <a:rPr lang="en-US" dirty="0">
                <a:latin typeface="+mj-lt"/>
              </a:rPr>
              <a:t> (Davidson </a:t>
            </a:r>
            <a:r>
              <a:rPr lang="en-US" dirty="0" smtClean="0">
                <a:latin typeface="+mj-lt"/>
              </a:rPr>
              <a:t>County) </a:t>
            </a:r>
            <a:r>
              <a:rPr lang="en-US" dirty="0">
                <a:latin typeface="+mj-lt"/>
              </a:rPr>
              <a:t>615-650-2900</a:t>
            </a:r>
            <a:br>
              <a:rPr lang="en-US" dirty="0">
                <a:latin typeface="+mj-lt"/>
              </a:rPr>
            </a:br>
            <a:r>
              <a:rPr lang="en-US" u="sng" dirty="0">
                <a:latin typeface="+mj-lt"/>
                <a:hlinkClick r:id="rId8"/>
              </a:rPr>
              <a:t>www.parkcenternashville.org/programs/employment-solutions-partnership</a:t>
            </a:r>
            <a:endParaRPr lang="en-US" dirty="0">
              <a:latin typeface="+mj-lt"/>
            </a:endParaRPr>
          </a:p>
          <a:p>
            <a:pPr marL="285750" indent="-285750">
              <a:buFont typeface="Arial" panose="020B0604020202020204" pitchFamily="34" charset="0"/>
              <a:buChar char="•"/>
            </a:pPr>
            <a:r>
              <a:rPr lang="en-US" b="1" dirty="0">
                <a:latin typeface="+mj-lt"/>
              </a:rPr>
              <a:t>Pathways</a:t>
            </a:r>
            <a:r>
              <a:rPr lang="en-US" dirty="0">
                <a:latin typeface="+mj-lt"/>
              </a:rPr>
              <a:t> (West Tennessee) 731-541-4545</a:t>
            </a:r>
            <a:br>
              <a:rPr lang="en-US" dirty="0">
                <a:latin typeface="+mj-lt"/>
              </a:rPr>
            </a:br>
            <a:r>
              <a:rPr lang="en-US" u="sng" dirty="0">
                <a:latin typeface="+mj-lt"/>
                <a:hlinkClick r:id="rId9"/>
              </a:rPr>
              <a:t>www.wth.org/locations/pathways/pathways-behavioral-health-services/services-and-programs</a:t>
            </a:r>
            <a:endParaRPr lang="en-US" dirty="0">
              <a:latin typeface="+mj-lt"/>
            </a:endParaRPr>
          </a:p>
          <a:p>
            <a:pPr marL="285750" indent="-285750">
              <a:buFont typeface="Arial" panose="020B0604020202020204" pitchFamily="34" charset="0"/>
              <a:buChar char="•"/>
            </a:pPr>
            <a:r>
              <a:rPr lang="en-US" b="1" dirty="0" smtClean="0">
                <a:latin typeface="+mj-lt"/>
              </a:rPr>
              <a:t>Lowenstein </a:t>
            </a:r>
            <a:r>
              <a:rPr lang="en-US" b="1" dirty="0">
                <a:latin typeface="+mj-lt"/>
              </a:rPr>
              <a:t>House</a:t>
            </a:r>
            <a:r>
              <a:rPr lang="en-US" dirty="0">
                <a:latin typeface="+mj-lt"/>
              </a:rPr>
              <a:t> (Shelby County) 901-274-5486</a:t>
            </a:r>
            <a:br>
              <a:rPr lang="en-US" dirty="0">
                <a:latin typeface="+mj-lt"/>
              </a:rPr>
            </a:br>
            <a:r>
              <a:rPr lang="en-US" u="sng" dirty="0">
                <a:latin typeface="+mj-lt"/>
                <a:hlinkClick r:id="rId10"/>
              </a:rPr>
              <a:t>www.lowensteinhouse.com/home.html</a:t>
            </a:r>
            <a:endParaRPr lang="en-US" dirty="0">
              <a:latin typeface="+mj-lt"/>
            </a:endParaRPr>
          </a:p>
          <a:p>
            <a:r>
              <a:rPr lang="en-US" sz="2800" dirty="0">
                <a:latin typeface="+mj-lt"/>
              </a:rPr>
              <a:t> </a:t>
            </a:r>
            <a:r>
              <a:rPr lang="en-US" dirty="0"/>
              <a:t>       </a:t>
            </a:r>
          </a:p>
        </p:txBody>
      </p:sp>
    </p:spTree>
    <p:extLst>
      <p:ext uri="{BB962C8B-B14F-4D97-AF65-F5344CB8AC3E}">
        <p14:creationId xmlns:p14="http://schemas.microsoft.com/office/powerpoint/2010/main" val="31775307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8" y="-33688"/>
            <a:ext cx="9144000" cy="6858000"/>
          </a:xfrm>
          <a:prstGeom prst="rect">
            <a:avLst/>
          </a:prstGeom>
        </p:spPr>
      </p:pic>
      <p:sp>
        <p:nvSpPr>
          <p:cNvPr id="2" name="Rectangle 1"/>
          <p:cNvSpPr/>
          <p:nvPr/>
        </p:nvSpPr>
        <p:spPr>
          <a:xfrm>
            <a:off x="398589" y="344988"/>
            <a:ext cx="7907211" cy="646331"/>
          </a:xfrm>
          <a:prstGeom prst="rect">
            <a:avLst/>
          </a:prstGeom>
        </p:spPr>
        <p:txBody>
          <a:bodyPr wrap="square">
            <a:spAutoFit/>
          </a:bodyPr>
          <a:lstStyle/>
          <a:p>
            <a:pPr algn="ctr"/>
            <a:r>
              <a:rPr lang="en-US" sz="3600" b="1" dirty="0" smtClean="0">
                <a:solidFill>
                  <a:srgbClr val="00B0F0"/>
                </a:solidFill>
                <a:latin typeface="+mj-lt"/>
              </a:rPr>
              <a:t>Department of Education</a:t>
            </a:r>
            <a:endParaRPr lang="en-US" sz="3600" dirty="0">
              <a:solidFill>
                <a:srgbClr val="00B0F0"/>
              </a:solidFill>
              <a:latin typeface="+mj-lt"/>
            </a:endParaRPr>
          </a:p>
        </p:txBody>
      </p:sp>
      <p:sp>
        <p:nvSpPr>
          <p:cNvPr id="6" name="TextBox 5"/>
          <p:cNvSpPr txBox="1"/>
          <p:nvPr/>
        </p:nvSpPr>
        <p:spPr>
          <a:xfrm>
            <a:off x="398589" y="1457449"/>
            <a:ext cx="8364411" cy="369332"/>
          </a:xfrm>
          <a:prstGeom prst="rect">
            <a:avLst/>
          </a:prstGeom>
          <a:noFill/>
        </p:spPr>
        <p:txBody>
          <a:bodyPr wrap="square" rtlCol="0">
            <a:spAutoFit/>
          </a:bodyPr>
          <a:lstStyle/>
          <a:p>
            <a:r>
              <a:rPr lang="en-US" dirty="0"/>
              <a:t>     </a:t>
            </a:r>
          </a:p>
        </p:txBody>
      </p:sp>
      <p:sp>
        <p:nvSpPr>
          <p:cNvPr id="3" name="TextBox 2"/>
          <p:cNvSpPr txBox="1"/>
          <p:nvPr/>
        </p:nvSpPr>
        <p:spPr>
          <a:xfrm>
            <a:off x="7861" y="1049950"/>
            <a:ext cx="4183139" cy="523220"/>
          </a:xfrm>
          <a:prstGeom prst="rect">
            <a:avLst/>
          </a:prstGeom>
          <a:noFill/>
        </p:spPr>
        <p:txBody>
          <a:bodyPr wrap="square" rtlCol="0">
            <a:spAutoFit/>
          </a:bodyPr>
          <a:lstStyle/>
          <a:p>
            <a:r>
              <a:rPr lang="en-US" sz="2800" i="1" dirty="0" smtClean="0">
                <a:latin typeface="+mj-lt"/>
              </a:rPr>
              <a:t>Occupational Diploma</a:t>
            </a:r>
            <a:endParaRPr lang="en-US" sz="2800" i="1" dirty="0">
              <a:latin typeface="+mj-lt"/>
            </a:endParaRPr>
          </a:p>
        </p:txBody>
      </p:sp>
      <p:sp>
        <p:nvSpPr>
          <p:cNvPr id="5" name="TextBox 4"/>
          <p:cNvSpPr txBox="1"/>
          <p:nvPr/>
        </p:nvSpPr>
        <p:spPr>
          <a:xfrm>
            <a:off x="3902763" y="1162889"/>
            <a:ext cx="4114800" cy="5339923"/>
          </a:xfrm>
          <a:prstGeom prst="rect">
            <a:avLst/>
          </a:prstGeom>
          <a:noFill/>
        </p:spPr>
        <p:txBody>
          <a:bodyPr wrap="square" rtlCol="0">
            <a:spAutoFit/>
          </a:bodyPr>
          <a:lstStyle/>
          <a:p>
            <a:pPr marL="285750" indent="-285750">
              <a:buFont typeface="Arial" panose="020B0604020202020204" pitchFamily="34" charset="0"/>
              <a:buChar char="•"/>
            </a:pPr>
            <a:r>
              <a:rPr lang="en-US" sz="1900" dirty="0" smtClean="0">
                <a:latin typeface="+mj-lt"/>
              </a:rPr>
              <a:t>For students with disabilities who have Individual Education Programs (IEPs)</a:t>
            </a:r>
          </a:p>
          <a:p>
            <a:pPr marL="285750" indent="-285750">
              <a:buFont typeface="Arial" panose="020B0604020202020204" pitchFamily="34" charset="0"/>
              <a:buChar char="•"/>
            </a:pPr>
            <a:r>
              <a:rPr lang="en-US" sz="1900" dirty="0" smtClean="0">
                <a:latin typeface="+mj-lt"/>
              </a:rPr>
              <a:t>Has </a:t>
            </a:r>
            <a:r>
              <a:rPr lang="en-US" sz="1900" dirty="0">
                <a:latin typeface="+mj-lt"/>
              </a:rPr>
              <a:t>a stronger focus on vocational/career </a:t>
            </a:r>
            <a:r>
              <a:rPr lang="en-US" sz="1900" dirty="0" smtClean="0">
                <a:latin typeface="+mj-lt"/>
              </a:rPr>
              <a:t>outcomes</a:t>
            </a:r>
          </a:p>
          <a:p>
            <a:pPr marL="285750" indent="-285750">
              <a:buFont typeface="Arial" panose="020B0604020202020204" pitchFamily="34" charset="0"/>
              <a:buChar char="•"/>
            </a:pPr>
            <a:r>
              <a:rPr lang="en-US" sz="1900" dirty="0" smtClean="0">
                <a:latin typeface="+mj-lt"/>
              </a:rPr>
              <a:t>Student must meet requirements of Mastery </a:t>
            </a:r>
            <a:r>
              <a:rPr lang="en-US" sz="1900" dirty="0">
                <a:latin typeface="+mj-lt"/>
              </a:rPr>
              <a:t>of the Skills, Knowledge and Experience Mastery Assessment (SKEMA)</a:t>
            </a:r>
          </a:p>
          <a:p>
            <a:pPr marL="285750" indent="-285750">
              <a:buFont typeface="Arial" panose="020B0604020202020204" pitchFamily="34" charset="0"/>
              <a:buChar char="•"/>
            </a:pPr>
            <a:r>
              <a:rPr lang="en-US" sz="1900" dirty="0" smtClean="0">
                <a:latin typeface="+mj-lt"/>
              </a:rPr>
              <a:t>Student must complete </a:t>
            </a:r>
            <a:r>
              <a:rPr lang="en-US" sz="1900" dirty="0">
                <a:latin typeface="+mj-lt"/>
              </a:rPr>
              <a:t>of two years of paid or non-paid work experience as defined in </a:t>
            </a:r>
            <a:r>
              <a:rPr lang="en-US" sz="1900" dirty="0" smtClean="0">
                <a:latin typeface="+mj-lt"/>
              </a:rPr>
              <a:t>the IEP </a:t>
            </a:r>
          </a:p>
          <a:p>
            <a:pPr marL="285750" indent="-285750">
              <a:buFont typeface="Arial" panose="020B0604020202020204" pitchFamily="34" charset="0"/>
              <a:buChar char="•"/>
            </a:pPr>
            <a:r>
              <a:rPr lang="en-US" sz="1900" dirty="0" smtClean="0">
                <a:latin typeface="+mj-lt"/>
              </a:rPr>
              <a:t>SKEMA was created with input from businesses and employers</a:t>
            </a:r>
          </a:p>
          <a:p>
            <a:pPr marL="285750" indent="-285750">
              <a:buFont typeface="Arial" panose="020B0604020202020204" pitchFamily="34" charset="0"/>
              <a:buChar char="•"/>
            </a:pPr>
            <a:r>
              <a:rPr lang="en-US" sz="1900" dirty="0" smtClean="0">
                <a:latin typeface="+mj-lt"/>
              </a:rPr>
              <a:t>SKEMA has 4 “Required” skills, 10 “Critical” skills, 18 “Preferred” skills and 17 “Enhancing” skills </a:t>
            </a:r>
          </a:p>
          <a:p>
            <a:r>
              <a:rPr lang="en-US" dirty="0" smtClean="0">
                <a:latin typeface="+mj-lt"/>
              </a:rPr>
              <a:t> </a:t>
            </a:r>
            <a:endParaRPr lang="en-US" dirty="0">
              <a:latin typeface="+mj-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41" y="1863682"/>
            <a:ext cx="3771900" cy="5029200"/>
          </a:xfrm>
          <a:prstGeom prst="rect">
            <a:avLst/>
          </a:prstGeom>
        </p:spPr>
      </p:pic>
    </p:spTree>
    <p:extLst>
      <p:ext uri="{BB962C8B-B14F-4D97-AF65-F5344CB8AC3E}">
        <p14:creationId xmlns:p14="http://schemas.microsoft.com/office/powerpoint/2010/main" val="70067826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6241" t="13407" r="6550" b="4273"/>
          <a:stretch/>
        </p:blipFill>
        <p:spPr>
          <a:xfrm>
            <a:off x="55880" y="55879"/>
            <a:ext cx="8991600" cy="6789969"/>
          </a:xfrm>
          <a:prstGeom prst="rect">
            <a:avLst/>
          </a:prstGeom>
        </p:spPr>
      </p:pic>
    </p:spTree>
    <p:extLst>
      <p:ext uri="{BB962C8B-B14F-4D97-AF65-F5344CB8AC3E}">
        <p14:creationId xmlns:p14="http://schemas.microsoft.com/office/powerpoint/2010/main" val="1580683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88"/>
            <a:ext cx="9144000" cy="6858000"/>
          </a:xfrm>
          <a:prstGeom prst="rect">
            <a:avLst/>
          </a:prstGeom>
        </p:spPr>
      </p:pic>
      <p:pic>
        <p:nvPicPr>
          <p:cNvPr id="5" name="Picture 4"/>
          <p:cNvPicPr>
            <a:picLocks noChangeAspect="1"/>
          </p:cNvPicPr>
          <p:nvPr/>
        </p:nvPicPr>
        <p:blipFill rotWithShape="1">
          <a:blip r:embed="rId3"/>
          <a:srcRect l="51556" t="47506" r="4889" b="11113"/>
          <a:stretch/>
        </p:blipFill>
        <p:spPr>
          <a:xfrm>
            <a:off x="145775" y="964098"/>
            <a:ext cx="5791944" cy="4402376"/>
          </a:xfrm>
          <a:prstGeom prst="rect">
            <a:avLst/>
          </a:prstGeom>
        </p:spPr>
      </p:pic>
      <p:sp>
        <p:nvSpPr>
          <p:cNvPr id="6" name="TextBox 5"/>
          <p:cNvSpPr txBox="1"/>
          <p:nvPr/>
        </p:nvSpPr>
        <p:spPr>
          <a:xfrm>
            <a:off x="76200" y="5622243"/>
            <a:ext cx="6934414" cy="1200329"/>
          </a:xfrm>
          <a:prstGeom prst="rect">
            <a:avLst/>
          </a:prstGeom>
          <a:noFill/>
        </p:spPr>
        <p:txBody>
          <a:bodyPr wrap="square" rtlCol="0">
            <a:spAutoFit/>
          </a:bodyPr>
          <a:lstStyle/>
          <a:p>
            <a:r>
              <a:rPr lang="en-US" dirty="0" smtClean="0">
                <a:latin typeface="+mj-lt"/>
              </a:rPr>
              <a:t>The </a:t>
            </a:r>
            <a:r>
              <a:rPr lang="en-US" dirty="0">
                <a:latin typeface="+mj-lt"/>
              </a:rPr>
              <a:t>percentage of </a:t>
            </a:r>
            <a:r>
              <a:rPr lang="en-US" dirty="0" smtClean="0">
                <a:latin typeface="+mj-lt"/>
              </a:rPr>
              <a:t>non-institutionalized persons, </a:t>
            </a:r>
            <a:r>
              <a:rPr lang="en-US" dirty="0">
                <a:latin typeface="+mj-lt"/>
              </a:rPr>
              <a:t>male or female, with a disability, ages 21-64, all </a:t>
            </a:r>
            <a:r>
              <a:rPr lang="en-US" dirty="0" smtClean="0">
                <a:latin typeface="+mj-lt"/>
              </a:rPr>
              <a:t>races, </a:t>
            </a:r>
            <a:r>
              <a:rPr lang="en-US" dirty="0">
                <a:latin typeface="+mj-lt"/>
              </a:rPr>
              <a:t>in the United States who were employed in 2016</a:t>
            </a:r>
            <a:r>
              <a:rPr lang="en-US" dirty="0" smtClean="0">
                <a:latin typeface="+mj-lt"/>
              </a:rPr>
              <a:t>. From the American Community Survey, </a:t>
            </a:r>
            <a:r>
              <a:rPr lang="en-US" dirty="0" smtClean="0">
                <a:latin typeface="+mj-lt"/>
                <a:hlinkClick r:id="rId4"/>
              </a:rPr>
              <a:t>www.disabilitystatistics.org</a:t>
            </a:r>
            <a:r>
              <a:rPr lang="en-US" dirty="0" smtClean="0">
                <a:latin typeface="+mj-lt"/>
              </a:rPr>
              <a:t> </a:t>
            </a:r>
            <a:endParaRPr lang="en-US" dirty="0">
              <a:latin typeface="+mj-lt"/>
            </a:endParaRPr>
          </a:p>
        </p:txBody>
      </p:sp>
      <p:sp>
        <p:nvSpPr>
          <p:cNvPr id="7" name="TextBox 6"/>
          <p:cNvSpPr txBox="1"/>
          <p:nvPr/>
        </p:nvSpPr>
        <p:spPr>
          <a:xfrm>
            <a:off x="6480772" y="1083361"/>
            <a:ext cx="2472835" cy="4093428"/>
          </a:xfrm>
          <a:prstGeom prst="rect">
            <a:avLst/>
          </a:prstGeom>
          <a:noFill/>
        </p:spPr>
        <p:txBody>
          <a:bodyPr wrap="square" rtlCol="0">
            <a:spAutoFit/>
          </a:bodyPr>
          <a:lstStyle/>
          <a:p>
            <a:r>
              <a:rPr lang="en-US" sz="2200" dirty="0" smtClean="0">
                <a:latin typeface="+mj-lt"/>
              </a:rPr>
              <a:t>South Dakota, </a:t>
            </a:r>
            <a:br>
              <a:rPr lang="en-US" sz="2200" dirty="0" smtClean="0">
                <a:latin typeface="+mj-lt"/>
              </a:rPr>
            </a:br>
            <a:r>
              <a:rPr lang="en-US" sz="2200" dirty="0" smtClean="0">
                <a:latin typeface="+mj-lt"/>
              </a:rPr>
              <a:t>at 52, ranks No.1</a:t>
            </a:r>
          </a:p>
          <a:p>
            <a:endParaRPr lang="en-US" sz="2200" dirty="0">
              <a:latin typeface="+mj-lt"/>
            </a:endParaRPr>
          </a:p>
          <a:p>
            <a:r>
              <a:rPr lang="en-US" sz="2200" dirty="0" smtClean="0">
                <a:latin typeface="+mj-lt"/>
              </a:rPr>
              <a:t>Tennessee, at 31.4, ranks No. 45</a:t>
            </a:r>
          </a:p>
          <a:p>
            <a:endParaRPr lang="en-US" sz="2200" dirty="0">
              <a:latin typeface="+mj-lt"/>
            </a:endParaRPr>
          </a:p>
          <a:p>
            <a:r>
              <a:rPr lang="en-US" sz="2200" dirty="0" smtClean="0">
                <a:latin typeface="+mj-lt"/>
              </a:rPr>
              <a:t>Alabama and West Virginia, at 27.9, are tied at the bottom</a:t>
            </a:r>
            <a:br>
              <a:rPr lang="en-US" sz="2200" dirty="0" smtClean="0">
                <a:latin typeface="+mj-lt"/>
              </a:rPr>
            </a:br>
            <a:r>
              <a:rPr lang="en-US" sz="2200" dirty="0" smtClean="0">
                <a:latin typeface="+mj-lt"/>
              </a:rPr>
              <a:t>of the 50 states</a:t>
            </a:r>
          </a:p>
          <a:p>
            <a:endParaRPr lang="en-US" dirty="0">
              <a:latin typeface="+mj-lt"/>
            </a:endParaRPr>
          </a:p>
        </p:txBody>
      </p:sp>
      <p:sp>
        <p:nvSpPr>
          <p:cNvPr id="8" name="TextBox 7"/>
          <p:cNvSpPr txBox="1"/>
          <p:nvPr/>
        </p:nvSpPr>
        <p:spPr>
          <a:xfrm>
            <a:off x="304800" y="228600"/>
            <a:ext cx="8686800" cy="523220"/>
          </a:xfrm>
          <a:prstGeom prst="rect">
            <a:avLst/>
          </a:prstGeom>
          <a:noFill/>
        </p:spPr>
        <p:txBody>
          <a:bodyPr wrap="square" rtlCol="0">
            <a:spAutoFit/>
          </a:bodyPr>
          <a:lstStyle/>
          <a:p>
            <a:r>
              <a:rPr lang="en-US" sz="2400" dirty="0" smtClean="0">
                <a:solidFill>
                  <a:schemeClr val="accent3">
                    <a:lumMod val="75000"/>
                  </a:schemeClr>
                </a:solidFill>
                <a:latin typeface="+mj-lt"/>
              </a:rPr>
              <a:t>Employment Rate </a:t>
            </a:r>
            <a:r>
              <a:rPr lang="en-US" sz="2800" dirty="0" smtClean="0">
                <a:solidFill>
                  <a:schemeClr val="accent3">
                    <a:lumMod val="75000"/>
                  </a:schemeClr>
                </a:solidFill>
                <a:latin typeface="+mj-lt"/>
              </a:rPr>
              <a:t>Estimates</a:t>
            </a:r>
            <a:r>
              <a:rPr lang="en-US" sz="2400" dirty="0" smtClean="0">
                <a:solidFill>
                  <a:schemeClr val="accent3">
                    <a:lumMod val="75000"/>
                  </a:schemeClr>
                </a:solidFill>
                <a:latin typeface="+mj-lt"/>
              </a:rPr>
              <a:t> for People with All Disabilities</a:t>
            </a:r>
            <a:endParaRPr lang="en-US" sz="2400" dirty="0">
              <a:solidFill>
                <a:schemeClr val="accent3">
                  <a:lumMod val="75000"/>
                </a:schemeClr>
              </a:solidFill>
              <a:latin typeface="+mj-lt"/>
            </a:endParaRPr>
          </a:p>
        </p:txBody>
      </p:sp>
    </p:spTree>
    <p:extLst>
      <p:ext uri="{BB962C8B-B14F-4D97-AF65-F5344CB8AC3E}">
        <p14:creationId xmlns:p14="http://schemas.microsoft.com/office/powerpoint/2010/main" val="156278308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8" y="-33688"/>
            <a:ext cx="9144000" cy="6858000"/>
          </a:xfrm>
          <a:prstGeom prst="rect">
            <a:avLst/>
          </a:prstGeom>
        </p:spPr>
      </p:pic>
      <p:sp>
        <p:nvSpPr>
          <p:cNvPr id="2" name="Rectangle 1"/>
          <p:cNvSpPr/>
          <p:nvPr/>
        </p:nvSpPr>
        <p:spPr>
          <a:xfrm>
            <a:off x="398589" y="344988"/>
            <a:ext cx="7907211" cy="646331"/>
          </a:xfrm>
          <a:prstGeom prst="rect">
            <a:avLst/>
          </a:prstGeom>
        </p:spPr>
        <p:txBody>
          <a:bodyPr wrap="square">
            <a:spAutoFit/>
          </a:bodyPr>
          <a:lstStyle/>
          <a:p>
            <a:pPr algn="ctr"/>
            <a:r>
              <a:rPr lang="en-US" sz="3600" b="1" dirty="0" smtClean="0">
                <a:solidFill>
                  <a:srgbClr val="00B0F0"/>
                </a:solidFill>
                <a:latin typeface="+mj-lt"/>
              </a:rPr>
              <a:t>Now for a Shameless Plug</a:t>
            </a:r>
            <a:endParaRPr lang="en-US" sz="3600" dirty="0">
              <a:solidFill>
                <a:srgbClr val="00B0F0"/>
              </a:solidFill>
              <a:latin typeface="+mj-lt"/>
            </a:endParaRPr>
          </a:p>
        </p:txBody>
      </p:sp>
      <p:sp>
        <p:nvSpPr>
          <p:cNvPr id="6" name="TextBox 5"/>
          <p:cNvSpPr txBox="1"/>
          <p:nvPr/>
        </p:nvSpPr>
        <p:spPr>
          <a:xfrm>
            <a:off x="398589" y="1457449"/>
            <a:ext cx="8364411" cy="369332"/>
          </a:xfrm>
          <a:prstGeom prst="rect">
            <a:avLst/>
          </a:prstGeom>
          <a:noFill/>
        </p:spPr>
        <p:txBody>
          <a:bodyPr wrap="square" rtlCol="0">
            <a:spAutoFit/>
          </a:bodyPr>
          <a:lstStyle/>
          <a:p>
            <a:r>
              <a:rPr lang="en-US" dirty="0"/>
              <a:t>     </a:t>
            </a:r>
          </a:p>
        </p:txBody>
      </p:sp>
      <p:pic>
        <p:nvPicPr>
          <p:cNvPr id="5" name="Picture 4"/>
          <p:cNvPicPr>
            <a:picLocks noChangeAspect="1"/>
          </p:cNvPicPr>
          <p:nvPr/>
        </p:nvPicPr>
        <p:blipFill rotWithShape="1">
          <a:blip r:embed="rId3"/>
          <a:srcRect t="11111" r="2344" b="2046"/>
          <a:stretch/>
        </p:blipFill>
        <p:spPr>
          <a:xfrm>
            <a:off x="424555" y="1053286"/>
            <a:ext cx="7349140" cy="5029200"/>
          </a:xfrm>
          <a:prstGeom prst="rect">
            <a:avLst/>
          </a:prstGeom>
        </p:spPr>
      </p:pic>
      <p:sp>
        <p:nvSpPr>
          <p:cNvPr id="7" name="TextBox 6"/>
          <p:cNvSpPr txBox="1"/>
          <p:nvPr/>
        </p:nvSpPr>
        <p:spPr>
          <a:xfrm>
            <a:off x="914400" y="6252250"/>
            <a:ext cx="6368004" cy="461665"/>
          </a:xfrm>
          <a:prstGeom prst="rect">
            <a:avLst/>
          </a:prstGeom>
          <a:noFill/>
        </p:spPr>
        <p:txBody>
          <a:bodyPr wrap="square" rtlCol="0">
            <a:spAutoFit/>
          </a:bodyPr>
          <a:lstStyle/>
          <a:p>
            <a:pPr algn="ctr"/>
            <a:r>
              <a:rPr lang="en-US" sz="2400" dirty="0" smtClean="0">
                <a:latin typeface="+mj-lt"/>
              </a:rPr>
              <a:t>www.tennesseeworks.org/blog</a:t>
            </a:r>
            <a:r>
              <a:rPr lang="en-US" sz="2400" dirty="0">
                <a:latin typeface="+mj-lt"/>
              </a:rPr>
              <a:t>/</a:t>
            </a:r>
          </a:p>
        </p:txBody>
      </p:sp>
    </p:spTree>
    <p:extLst>
      <p:ext uri="{BB962C8B-B14F-4D97-AF65-F5344CB8AC3E}">
        <p14:creationId xmlns:p14="http://schemas.microsoft.com/office/powerpoint/2010/main" val="18121887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Placeholder 2"/>
          <p:cNvSpPr>
            <a:spLocks noGrp="1"/>
          </p:cNvSpPr>
          <p:nvPr>
            <p:ph type="body" idx="2"/>
          </p:nvPr>
        </p:nvSpPr>
        <p:spPr>
          <a:xfrm>
            <a:off x="0" y="1524000"/>
            <a:ext cx="3371888" cy="4114800"/>
          </a:xfrm>
          <a:ln w="9525" cmpd="sng">
            <a:noFill/>
          </a:ln>
        </p:spPr>
        <p:txBody>
          <a:bodyPr/>
          <a:lstStyle/>
          <a:p>
            <a:pPr eaLnBrk="1" hangingPunct="1">
              <a:buClr>
                <a:schemeClr val="tx2"/>
              </a:buClr>
            </a:pPr>
            <a:r>
              <a:rPr lang="en-US" sz="2800" b="1" dirty="0" smtClean="0">
                <a:latin typeface="+mj-lt"/>
              </a:rPr>
              <a:t>GOALS: </a:t>
            </a:r>
          </a:p>
          <a:p>
            <a:pPr marL="342900" indent="-342900" eaLnBrk="1" hangingPunct="1">
              <a:buClr>
                <a:schemeClr val="tx2"/>
              </a:buClr>
              <a:buFont typeface="Wingdings" panose="05000000000000000000" pitchFamily="2" charset="2"/>
              <a:buChar char="Ø"/>
            </a:pPr>
            <a:r>
              <a:rPr lang="en-US" sz="2400" dirty="0" smtClean="0">
                <a:latin typeface="+mj-lt"/>
              </a:rPr>
              <a:t>Increase employers’ awareness </a:t>
            </a:r>
            <a:r>
              <a:rPr lang="en-US" sz="2400" dirty="0">
                <a:latin typeface="+mj-lt"/>
              </a:rPr>
              <a:t>of </a:t>
            </a:r>
            <a:r>
              <a:rPr lang="en-US" sz="2400" dirty="0" smtClean="0">
                <a:latin typeface="+mj-lt"/>
              </a:rPr>
              <a:t>hiring people </a:t>
            </a:r>
            <a:r>
              <a:rPr lang="en-US" sz="2400" dirty="0">
                <a:latin typeface="+mj-lt"/>
              </a:rPr>
              <a:t>with </a:t>
            </a:r>
            <a:r>
              <a:rPr lang="en-US" sz="2400" dirty="0" smtClean="0">
                <a:latin typeface="+mj-lt"/>
              </a:rPr>
              <a:t>disabilities</a:t>
            </a:r>
          </a:p>
          <a:p>
            <a:pPr marL="342900" indent="-342900" eaLnBrk="1" hangingPunct="1">
              <a:buClr>
                <a:schemeClr val="tx2"/>
              </a:buClr>
              <a:buFont typeface="Wingdings" panose="05000000000000000000" pitchFamily="2" charset="2"/>
              <a:buChar char="Ø"/>
            </a:pPr>
            <a:r>
              <a:rPr lang="en-US" sz="2400" dirty="0">
                <a:latin typeface="+mj-lt"/>
              </a:rPr>
              <a:t>A</a:t>
            </a:r>
            <a:r>
              <a:rPr lang="en-US" sz="2400" dirty="0" smtClean="0">
                <a:latin typeface="+mj-lt"/>
              </a:rPr>
              <a:t>ddress key </a:t>
            </a:r>
            <a:r>
              <a:rPr lang="en-US" sz="2400" dirty="0">
                <a:latin typeface="+mj-lt"/>
              </a:rPr>
              <a:t>concerns </a:t>
            </a:r>
            <a:r>
              <a:rPr lang="en-US" sz="2400" dirty="0" smtClean="0">
                <a:latin typeface="+mj-lt"/>
              </a:rPr>
              <a:t>and </a:t>
            </a:r>
            <a:r>
              <a:rPr lang="en-US" sz="2400" dirty="0">
                <a:latin typeface="+mj-lt"/>
              </a:rPr>
              <a:t>needs of employers</a:t>
            </a:r>
            <a:endParaRPr lang="en-US" sz="2400" dirty="0" smtClean="0">
              <a:latin typeface="+mj-lt"/>
            </a:endParaRPr>
          </a:p>
        </p:txBody>
      </p:sp>
      <p:sp>
        <p:nvSpPr>
          <p:cNvPr id="6" name="Title 5"/>
          <p:cNvSpPr>
            <a:spLocks noGrp="1"/>
          </p:cNvSpPr>
          <p:nvPr>
            <p:ph type="title"/>
          </p:nvPr>
        </p:nvSpPr>
        <p:spPr>
          <a:xfrm>
            <a:off x="190500" y="382489"/>
            <a:ext cx="8839200" cy="769441"/>
          </a:xfr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Aft>
                <a:spcPts val="0"/>
              </a:spcAft>
              <a:defRPr/>
            </a:pPr>
            <a:r>
              <a:rPr lang="en-US" sz="4400" b="1" spc="50" dirty="0" err="1" smtClean="0">
                <a:ln w="11430"/>
                <a:solidFill>
                  <a:schemeClr val="accent3">
                    <a:lumMod val="75000"/>
                  </a:schemeClr>
                </a:solidFill>
                <a:effectLst>
                  <a:glow>
                    <a:schemeClr val="accent4">
                      <a:lumMod val="40000"/>
                      <a:lumOff val="60000"/>
                    </a:schemeClr>
                  </a:glow>
                </a:effectLst>
              </a:rPr>
              <a:t>TennesseeWorks</a:t>
            </a:r>
            <a:r>
              <a:rPr lang="en-US" sz="4400" b="1" spc="50" dirty="0" smtClean="0">
                <a:ln w="11430"/>
                <a:solidFill>
                  <a:srgbClr val="92D050"/>
                </a:solidFill>
                <a:effectLst>
                  <a:glow>
                    <a:schemeClr val="accent4">
                      <a:lumMod val="40000"/>
                      <a:lumOff val="60000"/>
                    </a:schemeClr>
                  </a:glow>
                </a:effectLst>
              </a:rPr>
              <a:t> </a:t>
            </a:r>
            <a:r>
              <a:rPr lang="en-US" sz="4400" b="1" spc="50" dirty="0" smtClean="0">
                <a:ln w="11430"/>
                <a:solidFill>
                  <a:schemeClr val="accent3">
                    <a:lumMod val="75000"/>
                  </a:schemeClr>
                </a:solidFill>
                <a:effectLst>
                  <a:glow>
                    <a:schemeClr val="accent4">
                      <a:lumMod val="40000"/>
                      <a:lumOff val="60000"/>
                    </a:schemeClr>
                  </a:glow>
                </a:effectLst>
              </a:rPr>
              <a:t>Partnership</a:t>
            </a:r>
            <a:endParaRPr lang="en-US" sz="4400" b="1" spc="50" dirty="0">
              <a:ln w="11430"/>
              <a:solidFill>
                <a:schemeClr val="accent3">
                  <a:lumMod val="75000"/>
                </a:schemeClr>
              </a:solidFill>
              <a:effectLst>
                <a:glow>
                  <a:schemeClr val="accent4">
                    <a:lumMod val="40000"/>
                    <a:lumOff val="60000"/>
                  </a:schemeClr>
                </a:glow>
              </a:effectLst>
            </a:endParaRPr>
          </a:p>
        </p:txBody>
      </p:sp>
      <p:pic>
        <p:nvPicPr>
          <p:cNvPr id="12292" name="Picture 2" descr="C:\Users\harveyse\Pictures\images.jpg"/>
          <p:cNvPicPr>
            <a:picLocks noChangeAspect="1" noChangeArrowheads="1"/>
          </p:cNvPicPr>
          <p:nvPr/>
        </p:nvPicPr>
        <p:blipFill>
          <a:blip r:embed="rId3" cstate="print"/>
          <a:srcRect/>
          <a:stretch>
            <a:fillRect/>
          </a:stretch>
        </p:blipFill>
        <p:spPr bwMode="auto">
          <a:xfrm>
            <a:off x="3371889" y="3886200"/>
            <a:ext cx="5784811" cy="2971800"/>
          </a:xfrm>
          <a:prstGeom prst="rect">
            <a:avLst/>
          </a:prstGeom>
          <a:noFill/>
          <a:ln w="9525">
            <a:noFill/>
            <a:miter lim="800000"/>
            <a:headEnd/>
            <a:tailEnd/>
          </a:ln>
        </p:spPr>
      </p:pic>
      <p:sp>
        <p:nvSpPr>
          <p:cNvPr id="3" name="TextBox 2"/>
          <p:cNvSpPr txBox="1"/>
          <p:nvPr/>
        </p:nvSpPr>
        <p:spPr>
          <a:xfrm>
            <a:off x="3386854" y="1600201"/>
            <a:ext cx="5757146" cy="2585323"/>
          </a:xfrm>
          <a:prstGeom prst="rect">
            <a:avLst/>
          </a:prstGeom>
          <a:noFill/>
        </p:spPr>
        <p:txBody>
          <a:bodyPr wrap="square" rtlCol="0">
            <a:spAutoFit/>
          </a:bodyPr>
          <a:lstStyle/>
          <a:p>
            <a:pPr algn="ctr"/>
            <a:r>
              <a:rPr lang="en-US" sz="3200" dirty="0" smtClean="0">
                <a:latin typeface="+mj-lt"/>
              </a:rPr>
              <a:t> </a:t>
            </a:r>
            <a:r>
              <a:rPr lang="en-US" sz="2800" dirty="0" smtClean="0">
                <a:latin typeface="+mj-lt"/>
              </a:rPr>
              <a:t>Partners are more than 45</a:t>
            </a:r>
            <a:br>
              <a:rPr lang="en-US" sz="2800" dirty="0" smtClean="0">
                <a:latin typeface="+mj-lt"/>
              </a:rPr>
            </a:br>
            <a:r>
              <a:rPr lang="en-US" sz="2800" dirty="0" smtClean="0">
                <a:latin typeface="+mj-lt"/>
              </a:rPr>
              <a:t>state departments</a:t>
            </a:r>
            <a:br>
              <a:rPr lang="en-US" sz="2800" dirty="0" smtClean="0">
                <a:latin typeface="+mj-lt"/>
              </a:rPr>
            </a:br>
            <a:r>
              <a:rPr lang="en-US" sz="2800" dirty="0" smtClean="0">
                <a:latin typeface="+mj-lt"/>
              </a:rPr>
              <a:t> and advocacy organizations </a:t>
            </a:r>
            <a:r>
              <a:rPr lang="en-US" sz="2800" dirty="0">
                <a:latin typeface="+mj-lt"/>
              </a:rPr>
              <a:t>committed to employment </a:t>
            </a:r>
            <a:r>
              <a:rPr lang="en-US" sz="2800" dirty="0" smtClean="0">
                <a:latin typeface="+mj-lt"/>
              </a:rPr>
              <a:t>efforts</a:t>
            </a:r>
            <a:br>
              <a:rPr lang="en-US" sz="2800" dirty="0" smtClean="0">
                <a:latin typeface="+mj-lt"/>
              </a:rPr>
            </a:br>
            <a:r>
              <a:rPr lang="en-US" sz="2800" dirty="0" smtClean="0">
                <a:latin typeface="+mj-lt"/>
              </a:rPr>
              <a:t>and resources</a:t>
            </a:r>
            <a:endParaRPr lang="en-US" sz="2800" dirty="0">
              <a:latin typeface="+mj-lt"/>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39" t="10054" r="15215"/>
          <a:stretch/>
        </p:blipFill>
        <p:spPr bwMode="auto">
          <a:xfrm>
            <a:off x="540948" y="1484269"/>
            <a:ext cx="7757303" cy="516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305087"/>
            <a:ext cx="8534400" cy="913070"/>
          </a:xfrm>
          <a:prstGeom prst="rect">
            <a:avLst/>
          </a:prstGeom>
          <a:noFill/>
        </p:spPr>
        <p:txBody>
          <a:bodyPr wrap="square" rtlCol="0">
            <a:spAutoFit/>
          </a:bodyPr>
          <a:lstStyle/>
          <a:p>
            <a:pPr>
              <a:lnSpc>
                <a:spcPct val="150000"/>
              </a:lnSpc>
            </a:pPr>
            <a:r>
              <a:rPr lang="en-US" sz="4000" b="1" dirty="0" smtClean="0">
                <a:solidFill>
                  <a:schemeClr val="tx2">
                    <a:lumMod val="75000"/>
                  </a:schemeClr>
                </a:solidFill>
                <a:latin typeface="+mj-lt"/>
              </a:rPr>
              <a:t>Visit </a:t>
            </a:r>
            <a:r>
              <a:rPr lang="en-US" sz="4000" b="1" dirty="0" smtClean="0">
                <a:solidFill>
                  <a:schemeClr val="tx2">
                    <a:lumMod val="75000"/>
                  </a:schemeClr>
                </a:solidFill>
                <a:latin typeface="+mj-lt"/>
                <a:hlinkClick r:id="rId4"/>
              </a:rPr>
              <a:t>www.TennesseeWorks.org</a:t>
            </a:r>
            <a:endParaRPr lang="en-US" sz="3600" dirty="0" smtClean="0">
              <a:solidFill>
                <a:schemeClr val="accent1">
                  <a:lumMod val="50000"/>
                </a:schemeClr>
              </a:solidFill>
              <a:latin typeface="+mj-lt"/>
            </a:endParaRPr>
          </a:p>
        </p:txBody>
      </p:sp>
      <p:sp>
        <p:nvSpPr>
          <p:cNvPr id="2" name="Rounded Rectangular Callout 1"/>
          <p:cNvSpPr/>
          <p:nvPr/>
        </p:nvSpPr>
        <p:spPr>
          <a:xfrm rot="16200000">
            <a:off x="3873499" y="4533900"/>
            <a:ext cx="1092200" cy="1473200"/>
          </a:xfrm>
          <a:prstGeom prst="wedgeRoundRectCallout">
            <a:avLst>
              <a:gd name="adj1" fmla="val -21202"/>
              <a:gd name="adj2" fmla="val -184216"/>
              <a:gd name="adj3" fmla="val 16667"/>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b="1" dirty="0"/>
              <a:t> </a:t>
            </a:r>
            <a:r>
              <a:rPr lang="en-US" sz="2000" b="1" dirty="0" smtClean="0"/>
              <a:t>Get the newsletter!! </a:t>
            </a:r>
            <a:endParaRPr lang="en-US" sz="2000" b="1" dirty="0"/>
          </a:p>
        </p:txBody>
      </p:sp>
      <p:sp>
        <p:nvSpPr>
          <p:cNvPr id="4" name="Rounded Rectangular Callout 3"/>
          <p:cNvSpPr/>
          <p:nvPr/>
        </p:nvSpPr>
        <p:spPr>
          <a:xfrm rot="21373133">
            <a:off x="6019800" y="671591"/>
            <a:ext cx="1562100" cy="762000"/>
          </a:xfrm>
          <a:prstGeom prst="wedgeRoundRectCallout">
            <a:avLst>
              <a:gd name="adj1" fmla="val -102332"/>
              <a:gd name="adj2" fmla="val 63150"/>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Like us on </a:t>
            </a:r>
            <a:r>
              <a:rPr lang="en-US" sz="2000" b="1" dirty="0" err="1" smtClean="0"/>
              <a:t>FaceBook</a:t>
            </a:r>
            <a:r>
              <a:rPr lang="en-US" sz="2000" b="1" dirty="0" smtClean="0"/>
              <a:t>!</a:t>
            </a:r>
            <a:endParaRPr lang="en-US" sz="2000" b="1" dirty="0"/>
          </a:p>
        </p:txBody>
      </p:sp>
      <p:sp>
        <p:nvSpPr>
          <p:cNvPr id="7" name="Oval Callout 6"/>
          <p:cNvSpPr/>
          <p:nvPr/>
        </p:nvSpPr>
        <p:spPr>
          <a:xfrm>
            <a:off x="7239000" y="1752600"/>
            <a:ext cx="1524000" cy="990600"/>
          </a:xfrm>
          <a:prstGeom prst="wedgeEllipseCallout">
            <a:avLst>
              <a:gd name="adj1" fmla="val -390099"/>
              <a:gd name="adj2" fmla="val 159935"/>
            </a:avLst>
          </a:prstGeom>
          <a:solidFill>
            <a:schemeClr val="bg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Watch Success Stories</a:t>
            </a:r>
            <a:endParaRPr lang="en-US" sz="2000" b="1" dirty="0"/>
          </a:p>
        </p:txBody>
      </p:sp>
      <p:sp>
        <p:nvSpPr>
          <p:cNvPr id="8" name="Rounded Rectangular Callout 7"/>
          <p:cNvSpPr/>
          <p:nvPr/>
        </p:nvSpPr>
        <p:spPr>
          <a:xfrm>
            <a:off x="7391400" y="3317644"/>
            <a:ext cx="1497401" cy="762000"/>
          </a:xfrm>
          <a:prstGeom prst="wedgeRoundRectCallout">
            <a:avLst>
              <a:gd name="adj1" fmla="val -437931"/>
              <a:gd name="adj2" fmla="val 130834"/>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Check out events</a:t>
            </a:r>
            <a:endParaRPr lang="en-US" sz="2000" b="1" dirty="0"/>
          </a:p>
        </p:txBody>
      </p:sp>
    </p:spTree>
    <p:extLst>
      <p:ext uri="{BB962C8B-B14F-4D97-AF65-F5344CB8AC3E}">
        <p14:creationId xmlns:p14="http://schemas.microsoft.com/office/powerpoint/2010/main" val="34962783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2"/>
                                        </p:tgtEl>
                                        <p:attrNameLst>
                                          <p:attrName>ppt_x</p:attrName>
                                        </p:attrNameLst>
                                      </p:cBhvr>
                                      <p:tavLst>
                                        <p:tav tm="0">
                                          <p:val>
                                            <p:strVal val="ppt_x"/>
                                          </p:val>
                                        </p:tav>
                                        <p:tav tm="100000">
                                          <p:val>
                                            <p:strVal val="ppt_x"/>
                                          </p:val>
                                        </p:tav>
                                      </p:tavLst>
                                    </p:anim>
                                    <p:anim calcmode="lin" valueType="num">
                                      <p:cBhvr additive="base">
                                        <p:cTn id="33" dur="500"/>
                                        <p:tgtEl>
                                          <p:spTgt spid="2"/>
                                        </p:tgtEl>
                                        <p:attrNameLst>
                                          <p:attrName>ppt_y</p:attrName>
                                        </p:attrNameLst>
                                      </p:cBhvr>
                                      <p:tavLst>
                                        <p:tav tm="0">
                                          <p:val>
                                            <p:strVal val="ppt_y"/>
                                          </p:val>
                                        </p:tav>
                                        <p:tav tm="100000">
                                          <p:val>
                                            <p:strVal val="1+ppt_h/2"/>
                                          </p:val>
                                        </p:tav>
                                      </p:tavLst>
                                    </p:anim>
                                    <p:set>
                                      <p:cBhvr>
                                        <p:cTn id="34" dur="1" fill="hold">
                                          <p:stCondLst>
                                            <p:cond delay="499"/>
                                          </p:stCondLst>
                                        </p:cTn>
                                        <p:tgtEl>
                                          <p:spTgt spid="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4"/>
                                        </p:tgtEl>
                                      </p:cBhvr>
                                    </p:animEffect>
                                    <p:set>
                                      <p:cBhvr>
                                        <p:cTn id="43" dur="1" fill="hold">
                                          <p:stCondLst>
                                            <p:cond delay="499"/>
                                          </p:stCondLst>
                                        </p:cTn>
                                        <p:tgtEl>
                                          <p:spTgt spid="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4" grpId="0" animBg="1"/>
      <p:bldP spid="4" grpId="1" animBg="1"/>
      <p:bldP spid="7" grpId="0" animBg="1"/>
      <p:bldP spid="7" grpId="1" animBg="1"/>
      <p:bldP spid="8" grpId="0" animBg="1"/>
      <p:bldP spid="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8" y="-33688"/>
            <a:ext cx="9144000" cy="6858000"/>
          </a:xfrm>
          <a:prstGeom prst="rect">
            <a:avLst/>
          </a:prstGeom>
        </p:spPr>
      </p:pic>
      <p:sp>
        <p:nvSpPr>
          <p:cNvPr id="2" name="Rectangle 1"/>
          <p:cNvSpPr/>
          <p:nvPr/>
        </p:nvSpPr>
        <p:spPr>
          <a:xfrm>
            <a:off x="398589" y="344988"/>
            <a:ext cx="7907211" cy="584775"/>
          </a:xfrm>
          <a:prstGeom prst="rect">
            <a:avLst/>
          </a:prstGeom>
        </p:spPr>
        <p:txBody>
          <a:bodyPr wrap="square">
            <a:spAutoFit/>
          </a:bodyPr>
          <a:lstStyle/>
          <a:p>
            <a:pPr algn="ctr"/>
            <a:r>
              <a:rPr lang="en-US" sz="3200" b="1" dirty="0" smtClean="0">
                <a:solidFill>
                  <a:srgbClr val="00B0F0"/>
                </a:solidFill>
                <a:latin typeface="+mj-lt"/>
              </a:rPr>
              <a:t>Job Accommodation Network-Ask Jan</a:t>
            </a:r>
            <a:endParaRPr lang="en-US" sz="3200" dirty="0">
              <a:solidFill>
                <a:srgbClr val="00B0F0"/>
              </a:solidFill>
              <a:latin typeface="+mj-lt"/>
            </a:endParaRPr>
          </a:p>
        </p:txBody>
      </p:sp>
      <p:sp>
        <p:nvSpPr>
          <p:cNvPr id="6" name="TextBox 5"/>
          <p:cNvSpPr txBox="1"/>
          <p:nvPr/>
        </p:nvSpPr>
        <p:spPr>
          <a:xfrm>
            <a:off x="398589" y="1457449"/>
            <a:ext cx="8364411" cy="369332"/>
          </a:xfrm>
          <a:prstGeom prst="rect">
            <a:avLst/>
          </a:prstGeom>
          <a:noFill/>
        </p:spPr>
        <p:txBody>
          <a:bodyPr wrap="square" rtlCol="0">
            <a:spAutoFit/>
          </a:bodyPr>
          <a:lstStyle/>
          <a:p>
            <a:r>
              <a:rPr lang="en-US" dirty="0"/>
              <a:t>     </a:t>
            </a:r>
          </a:p>
        </p:txBody>
      </p:sp>
      <p:sp>
        <p:nvSpPr>
          <p:cNvPr id="3" name="TextBox 2"/>
          <p:cNvSpPr txBox="1"/>
          <p:nvPr/>
        </p:nvSpPr>
        <p:spPr>
          <a:xfrm>
            <a:off x="228600" y="1066800"/>
            <a:ext cx="8610600" cy="5970865"/>
          </a:xfrm>
          <a:prstGeom prst="rect">
            <a:avLst/>
          </a:prstGeom>
          <a:noFill/>
        </p:spPr>
        <p:txBody>
          <a:bodyPr wrap="square" rtlCol="0">
            <a:spAutoFit/>
          </a:bodyPr>
          <a:lstStyle/>
          <a:p>
            <a:r>
              <a:rPr lang="en-US" sz="2400" b="1" i="1" dirty="0">
                <a:latin typeface="+mj-lt"/>
              </a:rPr>
              <a:t>Practical Solutions – Workplace </a:t>
            </a:r>
            <a:r>
              <a:rPr lang="en-US" sz="2400" b="1" i="1" dirty="0" smtClean="0">
                <a:latin typeface="+mj-lt"/>
              </a:rPr>
              <a:t>Success</a:t>
            </a:r>
            <a:br>
              <a:rPr lang="en-US" sz="2400" b="1" i="1" dirty="0" smtClean="0">
                <a:latin typeface="+mj-lt"/>
              </a:rPr>
            </a:br>
            <a:endParaRPr lang="en-US" sz="2400" dirty="0">
              <a:latin typeface="+mj-lt"/>
            </a:endParaRPr>
          </a:p>
          <a:p>
            <a:pPr marL="285750" indent="-285750">
              <a:buFont typeface="Arial" panose="020B0604020202020204" pitchFamily="34" charset="0"/>
              <a:buChar char="•"/>
            </a:pPr>
            <a:r>
              <a:rPr lang="en-US" sz="2000" dirty="0" smtClean="0">
                <a:latin typeface="+mj-lt"/>
              </a:rPr>
              <a:t>JAN </a:t>
            </a:r>
            <a:r>
              <a:rPr lang="en-US" sz="2000" dirty="0">
                <a:latin typeface="+mj-lt"/>
              </a:rPr>
              <a:t>is the leading source of free, expert, and confidential guidance on workplace accommodations and disability employment issues. </a:t>
            </a:r>
            <a:endParaRPr lang="en-US" sz="2000" dirty="0" smtClean="0">
              <a:latin typeface="+mj-lt"/>
            </a:endParaRPr>
          </a:p>
          <a:p>
            <a:pPr marL="285750" indent="-285750">
              <a:buFont typeface="Arial" panose="020B0604020202020204" pitchFamily="34" charset="0"/>
              <a:buChar char="•"/>
            </a:pPr>
            <a:r>
              <a:rPr lang="en-US" sz="2000" dirty="0" smtClean="0">
                <a:latin typeface="+mj-lt"/>
              </a:rPr>
              <a:t>JAN </a:t>
            </a:r>
            <a:r>
              <a:rPr lang="en-US" sz="2000" dirty="0">
                <a:latin typeface="+mj-lt"/>
              </a:rPr>
              <a:t>consultants offer one-on-one guidance on workplace accommodations, the Americans with Disabilities Act (ADA) and related legislation, and self-employment and entrepreneurship options for people with disabilities</a:t>
            </a:r>
            <a:r>
              <a:rPr lang="en-US" sz="2000" dirty="0" smtClean="0">
                <a:latin typeface="+mj-lt"/>
              </a:rPr>
              <a:t>.</a:t>
            </a:r>
          </a:p>
          <a:p>
            <a:pPr marL="285750" indent="-285750">
              <a:buFont typeface="Arial" panose="020B0604020202020204" pitchFamily="34" charset="0"/>
              <a:buChar char="•"/>
            </a:pPr>
            <a:r>
              <a:rPr lang="en-US" sz="2000" dirty="0" smtClean="0">
                <a:latin typeface="+mj-lt"/>
              </a:rPr>
              <a:t>Assistance </a:t>
            </a:r>
            <a:r>
              <a:rPr lang="en-US" sz="2000" dirty="0">
                <a:latin typeface="+mj-lt"/>
              </a:rPr>
              <a:t>is </a:t>
            </a:r>
            <a:r>
              <a:rPr lang="en-US" sz="2000" dirty="0" smtClean="0">
                <a:latin typeface="+mj-lt"/>
              </a:rPr>
              <a:t>available </a:t>
            </a:r>
            <a:r>
              <a:rPr lang="en-US" sz="2000" dirty="0">
                <a:latin typeface="+mj-lt"/>
              </a:rPr>
              <a:t>over the phone and online. </a:t>
            </a:r>
            <a:endParaRPr lang="en-US" sz="2000" dirty="0" smtClean="0">
              <a:latin typeface="+mj-lt"/>
            </a:endParaRPr>
          </a:p>
          <a:p>
            <a:pPr marL="285750" indent="-285750">
              <a:buFont typeface="Arial" panose="020B0604020202020204" pitchFamily="34" charset="0"/>
              <a:buChar char="•"/>
            </a:pPr>
            <a:r>
              <a:rPr lang="en-US" sz="2000" dirty="0" smtClean="0">
                <a:latin typeface="+mj-lt"/>
              </a:rPr>
              <a:t>Private </a:t>
            </a:r>
            <a:r>
              <a:rPr lang="en-US" sz="2000" dirty="0">
                <a:latin typeface="+mj-lt"/>
              </a:rPr>
              <a:t>employers of all sizes, government agencies, employee representatives, and service providers, as well as people with disabilities and their families</a:t>
            </a:r>
            <a:r>
              <a:rPr lang="en-US" sz="2000" dirty="0" smtClean="0">
                <a:latin typeface="+mj-lt"/>
              </a:rPr>
              <a:t>.</a:t>
            </a:r>
          </a:p>
          <a:p>
            <a:pPr marL="285750" indent="-285750">
              <a:buFont typeface="Arial" panose="020B0604020202020204" pitchFamily="34" charset="0"/>
              <a:buChar char="•"/>
            </a:pPr>
            <a:r>
              <a:rPr lang="en-US" sz="2000" dirty="0">
                <a:latin typeface="+mj-lt"/>
                <a:hlinkClick r:id="rId3"/>
              </a:rPr>
              <a:t>https://askjan.org</a:t>
            </a:r>
            <a:r>
              <a:rPr lang="en-US" sz="2000" dirty="0" smtClean="0">
                <a:latin typeface="+mj-lt"/>
                <a:hlinkClick r:id="rId3"/>
              </a:rPr>
              <a:t>/</a:t>
            </a:r>
            <a:endParaRPr lang="en-US" sz="2000" dirty="0" smtClean="0">
              <a:latin typeface="+mj-lt"/>
            </a:endParaRPr>
          </a:p>
          <a:p>
            <a:pPr marL="285750" indent="-285750">
              <a:buFont typeface="Arial" panose="020B0604020202020204" pitchFamily="34" charset="0"/>
              <a:buChar char="•"/>
            </a:pPr>
            <a:r>
              <a:rPr lang="en-US" sz="2000" dirty="0" smtClean="0">
                <a:latin typeface="+mj-lt"/>
              </a:rPr>
              <a:t>JAN </a:t>
            </a:r>
            <a:r>
              <a:rPr lang="en-US" sz="2000" dirty="0">
                <a:latin typeface="+mj-lt"/>
              </a:rPr>
              <a:t>is one of several services provided by the U.S. Department of </a:t>
            </a:r>
            <a:r>
              <a:rPr lang="en-US" sz="2000" dirty="0" smtClean="0">
                <a:latin typeface="+mj-lt"/>
              </a:rPr>
              <a:t>Labor's Office of Disability </a:t>
            </a:r>
            <a:r>
              <a:rPr lang="en-US" sz="2000" dirty="0">
                <a:latin typeface="+mj-lt"/>
              </a:rPr>
              <a:t>Employment Policy. </a:t>
            </a:r>
            <a:r>
              <a:rPr lang="en-US" sz="2000" dirty="0" smtClean="0">
                <a:latin typeface="+mj-lt"/>
                <a:hlinkClick r:id="rId4"/>
              </a:rPr>
              <a:t>www.dol.gov/odep/index.htm</a:t>
            </a:r>
            <a:endParaRPr lang="en-US" sz="2000" dirty="0" smtClean="0">
              <a:latin typeface="+mj-lt"/>
            </a:endParaRPr>
          </a:p>
          <a:p>
            <a:r>
              <a:rPr lang="en-US" dirty="0">
                <a:latin typeface="+mj-lt"/>
              </a:rPr>
              <a:t/>
            </a:r>
            <a:br>
              <a:rPr lang="en-US" dirty="0">
                <a:latin typeface="+mj-lt"/>
              </a:rPr>
            </a:br>
            <a:r>
              <a:rPr lang="en-US" dirty="0">
                <a:latin typeface="+mj-lt"/>
              </a:rPr>
              <a:t> </a:t>
            </a:r>
            <a:br>
              <a:rPr lang="en-US" dirty="0">
                <a:latin typeface="+mj-lt"/>
              </a:rPr>
            </a:br>
            <a:endParaRPr lang="en-US" dirty="0"/>
          </a:p>
        </p:txBody>
      </p:sp>
    </p:spTree>
    <p:extLst>
      <p:ext uri="{BB962C8B-B14F-4D97-AF65-F5344CB8AC3E}">
        <p14:creationId xmlns:p14="http://schemas.microsoft.com/office/powerpoint/2010/main" val="392686430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914400" y="523461"/>
            <a:ext cx="7467600" cy="830997"/>
          </a:xfrm>
          <a:prstGeom prst="rect">
            <a:avLst/>
          </a:prstGeom>
          <a:noFill/>
        </p:spPr>
        <p:txBody>
          <a:bodyPr wrap="square" rtlCol="0">
            <a:spAutoFit/>
          </a:bodyPr>
          <a:lstStyle/>
          <a:p>
            <a:pPr algn="ctr"/>
            <a:r>
              <a:rPr lang="en-US" sz="4800" dirty="0" smtClean="0">
                <a:solidFill>
                  <a:schemeClr val="bg1"/>
                </a:solidFill>
                <a:effectLst>
                  <a:outerShdw blurRad="38100" dist="38100" dir="2700000" algn="tl">
                    <a:srgbClr val="000000">
                      <a:alpha val="43137"/>
                    </a:srgbClr>
                  </a:outerShdw>
                </a:effectLst>
                <a:latin typeface="+mj-lt"/>
              </a:rPr>
              <a:t>My Thanks</a:t>
            </a:r>
            <a:endParaRPr lang="en-US" sz="4800" dirty="0">
              <a:solidFill>
                <a:schemeClr val="bg1"/>
              </a:solidFill>
              <a:effectLst>
                <a:outerShdw blurRad="38100" dist="38100" dir="2700000" algn="tl">
                  <a:srgbClr val="000000">
                    <a:alpha val="43137"/>
                  </a:srgbClr>
                </a:outerShdw>
              </a:effectLst>
              <a:latin typeface="+mj-lt"/>
            </a:endParaRPr>
          </a:p>
        </p:txBody>
      </p:sp>
      <p:sp>
        <p:nvSpPr>
          <p:cNvPr id="3" name="TextBox 2"/>
          <p:cNvSpPr txBox="1"/>
          <p:nvPr/>
        </p:nvSpPr>
        <p:spPr>
          <a:xfrm>
            <a:off x="457200" y="1848686"/>
            <a:ext cx="8153400" cy="3970318"/>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latin typeface="+mj-lt"/>
              </a:rPr>
              <a:t>Michael Needel, Director of Business Services, Workforce Development</a:t>
            </a:r>
          </a:p>
          <a:p>
            <a:r>
              <a:rPr lang="en-US" sz="2800" dirty="0">
                <a:solidFill>
                  <a:schemeClr val="bg1"/>
                </a:solidFill>
                <a:effectLst>
                  <a:outerShdw blurRad="38100" dist="38100" dir="2700000" algn="tl">
                    <a:srgbClr val="000000">
                      <a:alpha val="43137"/>
                    </a:srgbClr>
                  </a:outerShdw>
                </a:effectLst>
                <a:latin typeface="+mj-lt"/>
              </a:rPr>
              <a:t/>
            </a:r>
            <a:br>
              <a:rPr lang="en-US" sz="2800" dirty="0">
                <a:solidFill>
                  <a:schemeClr val="bg1"/>
                </a:solidFill>
                <a:effectLst>
                  <a:outerShdw blurRad="38100" dist="38100" dir="2700000" algn="tl">
                    <a:srgbClr val="000000">
                      <a:alpha val="43137"/>
                    </a:srgbClr>
                  </a:outerShdw>
                </a:effectLst>
                <a:latin typeface="+mj-lt"/>
              </a:rPr>
            </a:br>
            <a:r>
              <a:rPr lang="en-US" sz="2800" dirty="0" smtClean="0">
                <a:solidFill>
                  <a:schemeClr val="bg1"/>
                </a:solidFill>
                <a:effectLst>
                  <a:outerShdw blurRad="38100" dist="38100" dir="2700000" algn="tl">
                    <a:srgbClr val="000000">
                      <a:alpha val="43137"/>
                    </a:srgbClr>
                  </a:outerShdw>
                </a:effectLst>
                <a:latin typeface="+mj-lt"/>
              </a:rPr>
              <a:t>Robin Wright, Trade Adjustment Coordinator</a:t>
            </a:r>
          </a:p>
          <a:p>
            <a:endParaRPr lang="en-US" sz="2800" dirty="0">
              <a:solidFill>
                <a:schemeClr val="bg1"/>
              </a:solidFill>
              <a:effectLst>
                <a:outerShdw blurRad="38100" dist="38100" dir="2700000" algn="tl">
                  <a:srgbClr val="000000">
                    <a:alpha val="43137"/>
                  </a:srgbClr>
                </a:outerShdw>
              </a:effectLst>
              <a:latin typeface="+mj-lt"/>
            </a:endParaRPr>
          </a:p>
          <a:p>
            <a:r>
              <a:rPr lang="en-US" sz="2800" dirty="0" smtClean="0">
                <a:solidFill>
                  <a:schemeClr val="bg1"/>
                </a:solidFill>
                <a:effectLst>
                  <a:outerShdw blurRad="38100" dist="38100" dir="2700000" algn="tl">
                    <a:srgbClr val="000000">
                      <a:alpha val="43137"/>
                    </a:srgbClr>
                  </a:outerShdw>
                </a:effectLst>
                <a:latin typeface="+mj-lt"/>
              </a:rPr>
              <a:t>Jamie Franklin, Trade Adjustment Specialist</a:t>
            </a:r>
          </a:p>
          <a:p>
            <a:endParaRPr lang="en-US" sz="2800" dirty="0">
              <a:solidFill>
                <a:schemeClr val="bg1"/>
              </a:solidFill>
              <a:effectLst>
                <a:outerShdw blurRad="38100" dist="38100" dir="2700000" algn="tl">
                  <a:srgbClr val="000000">
                    <a:alpha val="43137"/>
                  </a:srgbClr>
                </a:outerShdw>
              </a:effectLst>
              <a:latin typeface="+mj-lt"/>
            </a:endParaRPr>
          </a:p>
          <a:p>
            <a:r>
              <a:rPr lang="en-US" sz="2800" dirty="0" smtClean="0">
                <a:solidFill>
                  <a:schemeClr val="bg1"/>
                </a:solidFill>
                <a:effectLst>
                  <a:outerShdw blurRad="38100" dist="38100" dir="2700000" algn="tl">
                    <a:srgbClr val="000000">
                      <a:alpha val="43137"/>
                    </a:srgbClr>
                  </a:outerShdw>
                </a:effectLst>
                <a:latin typeface="+mj-lt"/>
              </a:rPr>
              <a:t>And my many colleagues in the TennesseeWorks Partnership</a:t>
            </a:r>
            <a:endParaRPr lang="en-US" sz="28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32947530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1752600" y="2779646"/>
            <a:ext cx="5562600" cy="1323439"/>
          </a:xfrm>
          <a:prstGeom prst="rect">
            <a:avLst/>
          </a:prstGeom>
          <a:noFill/>
        </p:spPr>
        <p:txBody>
          <a:bodyPr wrap="square" rtlCol="0">
            <a:spAutoFit/>
          </a:bodyPr>
          <a:lstStyle/>
          <a:p>
            <a:pPr algn="ctr"/>
            <a:r>
              <a:rPr lang="en-US" sz="8000" dirty="0" smtClean="0">
                <a:solidFill>
                  <a:schemeClr val="bg1"/>
                </a:solidFill>
                <a:effectLst>
                  <a:outerShdw blurRad="38100" dist="38100" dir="2700000" algn="tl">
                    <a:srgbClr val="000000">
                      <a:alpha val="43137"/>
                    </a:srgbClr>
                  </a:outerShdw>
                </a:effectLst>
                <a:latin typeface="+mj-lt"/>
              </a:rPr>
              <a:t>Questions?</a:t>
            </a:r>
            <a:endParaRPr lang="en-US" sz="80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67871014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942" r="5376"/>
          <a:stretch/>
        </p:blipFill>
        <p:spPr bwMode="auto">
          <a:xfrm>
            <a:off x="4744272" y="1599174"/>
            <a:ext cx="4377317" cy="530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7" name="Title 1"/>
          <p:cNvSpPr>
            <a:spLocks noGrp="1"/>
          </p:cNvSpPr>
          <p:nvPr>
            <p:ph type="title"/>
          </p:nvPr>
        </p:nvSpPr>
        <p:spPr>
          <a:xfrm>
            <a:off x="990597" y="387624"/>
            <a:ext cx="2514600" cy="990600"/>
          </a:xfrm>
        </p:spPr>
        <p:txBody>
          <a:bodyPr/>
          <a:lstStyle/>
          <a:p>
            <a:r>
              <a:rPr lang="en-US" sz="3600" b="1" dirty="0" smtClean="0"/>
              <a:t>Contact</a:t>
            </a:r>
          </a:p>
        </p:txBody>
      </p:sp>
      <p:sp>
        <p:nvSpPr>
          <p:cNvPr id="29698" name="Content Placeholder 2"/>
          <p:cNvSpPr>
            <a:spLocks noGrp="1"/>
          </p:cNvSpPr>
          <p:nvPr>
            <p:ph sz="quarter" idx="1"/>
          </p:nvPr>
        </p:nvSpPr>
        <p:spPr>
          <a:xfrm>
            <a:off x="397566" y="1242392"/>
            <a:ext cx="8308975" cy="4768926"/>
          </a:xfrm>
        </p:spPr>
        <p:txBody>
          <a:bodyPr/>
          <a:lstStyle/>
          <a:p>
            <a:endParaRPr lang="en-US" sz="2000" b="1" dirty="0" smtClean="0"/>
          </a:p>
          <a:p>
            <a:pPr marL="0" indent="0">
              <a:buNone/>
            </a:pPr>
            <a:r>
              <a:rPr lang="en-US" sz="2400" b="1" dirty="0" smtClean="0">
                <a:latin typeface="+mj-lt"/>
              </a:rPr>
              <a:t>Janet Shouse</a:t>
            </a:r>
          </a:p>
          <a:p>
            <a:pPr marL="0" indent="0">
              <a:buNone/>
            </a:pPr>
            <a:r>
              <a:rPr lang="en-US" sz="2400" dirty="0" smtClean="0">
                <a:latin typeface="+mj-lt"/>
              </a:rPr>
              <a:t>615-875-8833</a:t>
            </a:r>
            <a:endParaRPr lang="en-US" sz="2400" b="1" dirty="0" smtClean="0">
              <a:latin typeface="+mj-lt"/>
              <a:hlinkClick r:id="rId4"/>
            </a:endParaRPr>
          </a:p>
          <a:p>
            <a:pPr marL="0" indent="0">
              <a:buNone/>
            </a:pPr>
            <a:r>
              <a:rPr lang="en-US" sz="2400" b="1" dirty="0" smtClean="0">
                <a:latin typeface="+mj-lt"/>
                <a:hlinkClick r:id="rId4"/>
              </a:rPr>
              <a:t>Janet.shouse@vanderbilt.edu</a:t>
            </a:r>
            <a:r>
              <a:rPr lang="en-US" sz="2400" b="1" dirty="0" smtClean="0">
                <a:latin typeface="+mj-lt"/>
              </a:rPr>
              <a:t> </a:t>
            </a:r>
            <a:br>
              <a:rPr lang="en-US" sz="2400" b="1" dirty="0" smtClean="0">
                <a:latin typeface="+mj-lt"/>
              </a:rPr>
            </a:br>
            <a:endParaRPr lang="en-US" sz="2400" b="1" dirty="0" smtClean="0">
              <a:latin typeface="+mj-lt"/>
            </a:endParaRPr>
          </a:p>
          <a:p>
            <a:pPr marL="0" indent="0">
              <a:buNone/>
            </a:pPr>
            <a:r>
              <a:rPr lang="en-US" sz="2400" dirty="0">
                <a:latin typeface="+mj-lt"/>
              </a:rPr>
              <a:t>For information </a:t>
            </a:r>
            <a:r>
              <a:rPr lang="en-US" sz="2400" dirty="0" smtClean="0">
                <a:latin typeface="+mj-lt"/>
              </a:rPr>
              <a:t>on</a:t>
            </a:r>
            <a:br>
              <a:rPr lang="en-US" sz="2400" dirty="0" smtClean="0">
                <a:latin typeface="+mj-lt"/>
              </a:rPr>
            </a:br>
            <a:r>
              <a:rPr lang="en-US" sz="2400" dirty="0" smtClean="0">
                <a:latin typeface="+mj-lt"/>
              </a:rPr>
              <a:t>TennesseeWorks</a:t>
            </a:r>
            <a:br>
              <a:rPr lang="en-US" sz="2400" dirty="0" smtClean="0">
                <a:latin typeface="+mj-lt"/>
              </a:rPr>
            </a:br>
            <a:r>
              <a:rPr lang="en-US" sz="2400" dirty="0" smtClean="0">
                <a:latin typeface="+mj-lt"/>
              </a:rPr>
              <a:t>and </a:t>
            </a:r>
            <a:r>
              <a:rPr lang="en-US" sz="2400" dirty="0">
                <a:latin typeface="+mj-lt"/>
              </a:rPr>
              <a:t>additional </a:t>
            </a:r>
            <a:r>
              <a:rPr lang="en-US" sz="2400" dirty="0" smtClean="0">
                <a:latin typeface="+mj-lt"/>
              </a:rPr>
              <a:t>resources,</a:t>
            </a:r>
            <a:br>
              <a:rPr lang="en-US" sz="2400" dirty="0" smtClean="0">
                <a:latin typeface="+mj-lt"/>
              </a:rPr>
            </a:br>
            <a:r>
              <a:rPr lang="en-US" sz="2400" dirty="0" smtClean="0">
                <a:latin typeface="+mj-lt"/>
              </a:rPr>
              <a:t>contact:</a:t>
            </a:r>
          </a:p>
          <a:p>
            <a:pPr marL="0" indent="0">
              <a:buNone/>
            </a:pPr>
            <a:r>
              <a:rPr lang="en-US" sz="2400" dirty="0" smtClean="0">
                <a:latin typeface="+mj-lt"/>
              </a:rPr>
              <a:t>(</a:t>
            </a:r>
            <a:r>
              <a:rPr lang="en-US" sz="2400" dirty="0">
                <a:latin typeface="+mj-lt"/>
              </a:rPr>
              <a:t>615) </a:t>
            </a:r>
            <a:r>
              <a:rPr lang="en-US" sz="2400" dirty="0" smtClean="0">
                <a:latin typeface="+mj-lt"/>
              </a:rPr>
              <a:t>322-4999</a:t>
            </a:r>
          </a:p>
          <a:p>
            <a:pPr marL="0" indent="0">
              <a:buNone/>
            </a:pPr>
            <a:r>
              <a:rPr lang="en-US" sz="2400" dirty="0" smtClean="0">
                <a:latin typeface="+mj-lt"/>
                <a:hlinkClick r:id="rId5"/>
              </a:rPr>
              <a:t>tennesseeworks@vanderbilt.edu</a:t>
            </a:r>
            <a:endParaRPr lang="en-US" sz="2400" dirty="0" smtClean="0">
              <a:latin typeface="+mj-lt"/>
            </a:endParaRPr>
          </a:p>
          <a:p>
            <a:pPr marL="0" indent="0">
              <a:buNone/>
            </a:pPr>
            <a:r>
              <a:rPr lang="en-US" sz="2400" dirty="0" smtClean="0">
                <a:latin typeface="+mj-lt"/>
                <a:hlinkClick r:id="rId6"/>
              </a:rPr>
              <a:t>www.tennesseeworks.org</a:t>
            </a:r>
            <a:endParaRPr lang="en-US" sz="2400" dirty="0" smtClean="0">
              <a:latin typeface="+mj-lt"/>
            </a:endParaRPr>
          </a:p>
          <a:p>
            <a:pPr marL="0" indent="0">
              <a:buNone/>
            </a:pPr>
            <a:endParaRPr lang="en-US" sz="2000" b="1" dirty="0"/>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93911" y="316538"/>
            <a:ext cx="4128272" cy="11887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88"/>
            <a:ext cx="9144000" cy="6858000"/>
          </a:xfrm>
          <a:prstGeom prst="rect">
            <a:avLst/>
          </a:prstGeom>
        </p:spPr>
      </p:pic>
      <p:sp>
        <p:nvSpPr>
          <p:cNvPr id="2" name="Rectangle 1"/>
          <p:cNvSpPr/>
          <p:nvPr/>
        </p:nvSpPr>
        <p:spPr>
          <a:xfrm>
            <a:off x="152400" y="1197385"/>
            <a:ext cx="7315200" cy="5386090"/>
          </a:xfrm>
          <a:prstGeom prst="rect">
            <a:avLst/>
          </a:prstGeom>
        </p:spPr>
        <p:txBody>
          <a:bodyPr wrap="square">
            <a:spAutoFit/>
          </a:bodyPr>
          <a:lstStyle/>
          <a:p>
            <a:pPr marL="914400" lvl="1" indent="-457200">
              <a:buFont typeface="Arial" panose="020B0604020202020204" pitchFamily="34" charset="0"/>
              <a:buChar char="•"/>
            </a:pPr>
            <a:r>
              <a:rPr lang="en-US" sz="3200" dirty="0" smtClean="0">
                <a:latin typeface="+mj-lt"/>
              </a:rPr>
              <a:t>Why hiring</a:t>
            </a:r>
            <a:br>
              <a:rPr lang="en-US" sz="3200" dirty="0" smtClean="0">
                <a:latin typeface="+mj-lt"/>
              </a:rPr>
            </a:br>
            <a:r>
              <a:rPr lang="en-US" sz="3200" dirty="0" smtClean="0">
                <a:latin typeface="+mj-lt"/>
              </a:rPr>
              <a:t>people with</a:t>
            </a:r>
            <a:br>
              <a:rPr lang="en-US" sz="3200" dirty="0" smtClean="0">
                <a:latin typeface="+mj-lt"/>
              </a:rPr>
            </a:br>
            <a:r>
              <a:rPr lang="en-US" sz="3200" dirty="0" smtClean="0">
                <a:latin typeface="+mj-lt"/>
              </a:rPr>
              <a:t>disabilities</a:t>
            </a:r>
            <a:br>
              <a:rPr lang="en-US" sz="3200" dirty="0" smtClean="0">
                <a:latin typeface="+mj-lt"/>
              </a:rPr>
            </a:br>
            <a:r>
              <a:rPr lang="en-US" sz="3200" dirty="0" smtClean="0">
                <a:latin typeface="+mj-lt"/>
              </a:rPr>
              <a:t>makes good</a:t>
            </a:r>
            <a:br>
              <a:rPr lang="en-US" sz="3200" dirty="0" smtClean="0">
                <a:latin typeface="+mj-lt"/>
              </a:rPr>
            </a:br>
            <a:r>
              <a:rPr lang="en-US" sz="3200" dirty="0" smtClean="0">
                <a:latin typeface="+mj-lt"/>
              </a:rPr>
              <a:t>business </a:t>
            </a:r>
            <a:r>
              <a:rPr lang="en-US" sz="3200" dirty="0">
                <a:latin typeface="+mj-lt"/>
              </a:rPr>
              <a:t>sense</a:t>
            </a:r>
          </a:p>
          <a:p>
            <a:pPr marL="914400" lvl="1" indent="-457200">
              <a:buFont typeface="Arial" panose="020B0604020202020204" pitchFamily="34" charset="0"/>
              <a:buChar char="•"/>
            </a:pPr>
            <a:endParaRPr lang="en-US" sz="2800" dirty="0">
              <a:latin typeface="+mj-lt"/>
            </a:endParaRPr>
          </a:p>
          <a:p>
            <a:pPr marL="914400" lvl="1" indent="-457200">
              <a:buFont typeface="Arial" panose="020B0604020202020204" pitchFamily="34" charset="0"/>
              <a:buChar char="•"/>
            </a:pPr>
            <a:r>
              <a:rPr lang="en-US" sz="3200" dirty="0">
                <a:latin typeface="+mj-lt"/>
              </a:rPr>
              <a:t>Examples </a:t>
            </a:r>
            <a:r>
              <a:rPr lang="en-US" sz="3200" dirty="0" smtClean="0">
                <a:latin typeface="+mj-lt"/>
              </a:rPr>
              <a:t>of</a:t>
            </a:r>
            <a:br>
              <a:rPr lang="en-US" sz="3200" dirty="0" smtClean="0">
                <a:latin typeface="+mj-lt"/>
              </a:rPr>
            </a:br>
            <a:r>
              <a:rPr lang="en-US" sz="3200" dirty="0" smtClean="0">
                <a:latin typeface="+mj-lt"/>
              </a:rPr>
              <a:t>companies that </a:t>
            </a:r>
            <a:r>
              <a:rPr lang="en-US" sz="3200" dirty="0">
                <a:latin typeface="+mj-lt"/>
              </a:rPr>
              <a:t>have </a:t>
            </a:r>
            <a:r>
              <a:rPr lang="en-US" sz="3200" dirty="0" smtClean="0">
                <a:latin typeface="+mj-lt"/>
              </a:rPr>
              <a:t>benefited</a:t>
            </a:r>
            <a:endParaRPr lang="en-US" sz="3200" dirty="0">
              <a:latin typeface="+mj-lt"/>
            </a:endParaRPr>
          </a:p>
          <a:p>
            <a:pPr marL="914400" lvl="1" indent="-457200">
              <a:buFont typeface="Arial" panose="020B0604020202020204" pitchFamily="34" charset="0"/>
              <a:buChar char="•"/>
            </a:pPr>
            <a:endParaRPr lang="en-US" sz="2800" dirty="0">
              <a:latin typeface="+mj-lt"/>
            </a:endParaRPr>
          </a:p>
          <a:p>
            <a:pPr marL="914400" lvl="1" indent="-457200">
              <a:buFont typeface="Arial" panose="020B0604020202020204" pitchFamily="34" charset="0"/>
              <a:buChar char="•"/>
            </a:pPr>
            <a:r>
              <a:rPr lang="en-US" sz="3200" dirty="0" smtClean="0">
                <a:latin typeface="+mj-lt"/>
              </a:rPr>
              <a:t>Where you can find help to do </a:t>
            </a:r>
            <a:r>
              <a:rPr lang="en-US" sz="3200" dirty="0">
                <a:latin typeface="+mj-lt"/>
              </a:rPr>
              <a:t>it easily and well</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0381" y="1355370"/>
            <a:ext cx="4950921" cy="3291840"/>
          </a:xfrm>
          <a:prstGeom prst="rect">
            <a:avLst/>
          </a:prstGeom>
        </p:spPr>
      </p:pic>
      <p:sp>
        <p:nvSpPr>
          <p:cNvPr id="6" name="TextBox 5"/>
          <p:cNvSpPr txBox="1"/>
          <p:nvPr/>
        </p:nvSpPr>
        <p:spPr>
          <a:xfrm>
            <a:off x="609600" y="285344"/>
            <a:ext cx="7086600" cy="1446550"/>
          </a:xfrm>
          <a:prstGeom prst="rect">
            <a:avLst/>
          </a:prstGeom>
          <a:noFill/>
        </p:spPr>
        <p:txBody>
          <a:bodyPr wrap="square" rtlCol="0">
            <a:spAutoFit/>
          </a:bodyPr>
          <a:lstStyle/>
          <a:p>
            <a:r>
              <a:rPr lang="en-US" sz="4400" dirty="0">
                <a:solidFill>
                  <a:schemeClr val="accent3">
                    <a:lumMod val="75000"/>
                  </a:schemeClr>
                </a:solidFill>
                <a:latin typeface="+mj-lt"/>
              </a:rPr>
              <a:t>Today I will share ….. </a:t>
            </a:r>
          </a:p>
          <a:p>
            <a:endParaRPr lang="en-US" sz="4400" dirty="0">
              <a:latin typeface="+mj-lt"/>
            </a:endParaRPr>
          </a:p>
        </p:txBody>
      </p:sp>
    </p:spTree>
    <p:extLst>
      <p:ext uri="{BB962C8B-B14F-4D97-AF65-F5344CB8AC3E}">
        <p14:creationId xmlns:p14="http://schemas.microsoft.com/office/powerpoint/2010/main" val="5286743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88"/>
            <a:ext cx="9144000" cy="6858000"/>
          </a:xfrm>
          <a:prstGeom prst="rect">
            <a:avLst/>
          </a:prstGeom>
        </p:spPr>
      </p:pic>
      <p:sp>
        <p:nvSpPr>
          <p:cNvPr id="2" name="Rectangle 1"/>
          <p:cNvSpPr/>
          <p:nvPr/>
        </p:nvSpPr>
        <p:spPr>
          <a:xfrm>
            <a:off x="533400" y="535900"/>
            <a:ext cx="7772400" cy="4031873"/>
          </a:xfrm>
          <a:prstGeom prst="rect">
            <a:avLst/>
          </a:prstGeom>
        </p:spPr>
        <p:txBody>
          <a:bodyPr wrap="square">
            <a:spAutoFit/>
          </a:bodyPr>
          <a:lstStyle/>
          <a:p>
            <a:r>
              <a:rPr lang="en-US" sz="3600" b="1" dirty="0" smtClean="0">
                <a:latin typeface="+mj-lt"/>
              </a:rPr>
              <a:t>New </a:t>
            </a:r>
            <a:r>
              <a:rPr lang="en-US" sz="3600" b="1" dirty="0">
                <a:latin typeface="+mj-lt"/>
              </a:rPr>
              <a:t>Realities in the Workforce</a:t>
            </a:r>
            <a:endParaRPr lang="en-US" dirty="0">
              <a:solidFill>
                <a:schemeClr val="accent3">
                  <a:lumMod val="75000"/>
                </a:schemeClr>
              </a:solidFill>
              <a:latin typeface="+mj-lt"/>
            </a:endParaRPr>
          </a:p>
          <a:p>
            <a:pPr lvl="1"/>
            <a:r>
              <a:rPr lang="en-US" sz="2800" dirty="0" smtClean="0"/>
              <a:t/>
            </a:r>
            <a:br>
              <a:rPr lang="en-US" sz="2800" dirty="0" smtClean="0"/>
            </a:br>
            <a:r>
              <a:rPr lang="en-US" sz="3200" dirty="0" smtClean="0">
                <a:latin typeface="+mj-lt"/>
              </a:rPr>
              <a:t>Many </a:t>
            </a:r>
            <a:r>
              <a:rPr lang="en-US" sz="3200" dirty="0">
                <a:latin typeface="+mj-lt"/>
              </a:rPr>
              <a:t>of the nation’s leading companies have recognized the “Business Case” for hiring </a:t>
            </a:r>
            <a:r>
              <a:rPr lang="en-US" sz="3200" dirty="0" smtClean="0">
                <a:latin typeface="+mj-lt"/>
              </a:rPr>
              <a:t>job seekers </a:t>
            </a:r>
            <a:r>
              <a:rPr lang="en-US" sz="3200" dirty="0">
                <a:latin typeface="+mj-lt"/>
              </a:rPr>
              <a:t>with disabilities </a:t>
            </a:r>
            <a:r>
              <a:rPr lang="en-US" sz="3200" dirty="0" smtClean="0">
                <a:latin typeface="+mj-lt"/>
              </a:rPr>
              <a:t>					and </a:t>
            </a:r>
            <a:r>
              <a:rPr lang="en-US" sz="3200" dirty="0">
                <a:latin typeface="+mj-lt"/>
              </a:rPr>
              <a:t>have </a:t>
            </a:r>
            <a:r>
              <a:rPr lang="en-US" sz="3200" dirty="0" smtClean="0">
                <a:latin typeface="+mj-lt"/>
              </a:rPr>
              <a:t>established				disability recruitment				initiatives</a:t>
            </a:r>
            <a:r>
              <a:rPr lang="en-US" sz="3200" dirty="0">
                <a:latin typeface="+mj-lt"/>
              </a:rPr>
              <a:t>.</a:t>
            </a:r>
          </a:p>
        </p:txBody>
      </p:sp>
      <p:pic>
        <p:nvPicPr>
          <p:cNvPr id="4098"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245" y="3258152"/>
            <a:ext cx="3566159" cy="356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2249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8" y="-33688"/>
            <a:ext cx="9144000" cy="6858000"/>
          </a:xfrm>
          <a:prstGeom prst="rect">
            <a:avLst/>
          </a:prstGeom>
        </p:spPr>
      </p:pic>
      <p:sp>
        <p:nvSpPr>
          <p:cNvPr id="2" name="Rectangle 1"/>
          <p:cNvSpPr/>
          <p:nvPr/>
        </p:nvSpPr>
        <p:spPr>
          <a:xfrm>
            <a:off x="398589" y="344988"/>
            <a:ext cx="7907211" cy="1569660"/>
          </a:xfrm>
          <a:prstGeom prst="rect">
            <a:avLst/>
          </a:prstGeom>
        </p:spPr>
        <p:txBody>
          <a:bodyPr wrap="square">
            <a:spAutoFit/>
          </a:bodyPr>
          <a:lstStyle/>
          <a:p>
            <a:pPr algn="ctr"/>
            <a:r>
              <a:rPr lang="en-US" sz="3200" b="1" dirty="0">
                <a:latin typeface="+mj-lt"/>
              </a:rPr>
              <a:t>The Business Case for </a:t>
            </a:r>
            <a:r>
              <a:rPr lang="en-US" sz="3200" b="1" dirty="0" smtClean="0">
                <a:latin typeface="+mj-lt"/>
              </a:rPr>
              <a:t>Hiring</a:t>
            </a:r>
            <a:br>
              <a:rPr lang="en-US" sz="3200" b="1" dirty="0" smtClean="0">
                <a:latin typeface="+mj-lt"/>
              </a:rPr>
            </a:br>
            <a:r>
              <a:rPr lang="en-US" sz="3200" b="1" dirty="0" smtClean="0">
                <a:latin typeface="+mj-lt"/>
              </a:rPr>
              <a:t>Job Seekers </a:t>
            </a:r>
            <a:r>
              <a:rPr lang="en-US" sz="3200" b="1" dirty="0">
                <a:latin typeface="+mj-lt"/>
              </a:rPr>
              <a:t>with </a:t>
            </a:r>
            <a:r>
              <a:rPr lang="en-US" sz="3200" b="1" dirty="0" smtClean="0">
                <a:latin typeface="+mj-lt"/>
              </a:rPr>
              <a:t>Disabilities</a:t>
            </a:r>
          </a:p>
          <a:p>
            <a:pPr marL="914400" lvl="1" indent="-457200">
              <a:buFont typeface="Arial" panose="020B0604020202020204" pitchFamily="34" charset="0"/>
              <a:buChar char="•"/>
            </a:pPr>
            <a:endParaRPr lang="en-US" sz="3200" dirty="0">
              <a:latin typeface="Yummo Light"/>
            </a:endParaRPr>
          </a:p>
        </p:txBody>
      </p:sp>
      <p:sp>
        <p:nvSpPr>
          <p:cNvPr id="3" name="TextBox 2"/>
          <p:cNvSpPr txBox="1"/>
          <p:nvPr/>
        </p:nvSpPr>
        <p:spPr>
          <a:xfrm>
            <a:off x="398589" y="2269812"/>
            <a:ext cx="2590800" cy="3185487"/>
          </a:xfrm>
          <a:prstGeom prst="rect">
            <a:avLst/>
          </a:prstGeom>
          <a:noFill/>
          <a:ln w="57150">
            <a:solidFill>
              <a:schemeClr val="accent6">
                <a:lumMod val="75000"/>
              </a:schemeClr>
            </a:solidFill>
          </a:ln>
          <a:effectLst>
            <a:softEdge rad="12700"/>
          </a:effectLst>
        </p:spPr>
        <p:txBody>
          <a:bodyPr wrap="square" rtlCol="0">
            <a:spAutoFit/>
          </a:bodyPr>
          <a:lstStyle/>
          <a:p>
            <a:pPr marL="57150" lvl="0" indent="0" defTabSz="400050">
              <a:lnSpc>
                <a:spcPct val="90000"/>
              </a:lnSpc>
              <a:spcBef>
                <a:spcPct val="0"/>
              </a:spcBef>
              <a:spcAft>
                <a:spcPct val="15000"/>
              </a:spcAft>
              <a:buNone/>
            </a:pPr>
            <a:r>
              <a:rPr lang="en-US" sz="2000" b="1" dirty="0">
                <a:latin typeface="+mj-lt"/>
              </a:rPr>
              <a:t>Equal or better </a:t>
            </a:r>
            <a:r>
              <a:rPr lang="en-US" sz="2000" dirty="0">
                <a:latin typeface="+mj-lt"/>
              </a:rPr>
              <a:t>reliability </a:t>
            </a:r>
            <a:r>
              <a:rPr lang="en-US" sz="2000" dirty="0" smtClean="0">
                <a:latin typeface="+mj-lt"/>
              </a:rPr>
              <a:t>and </a:t>
            </a:r>
            <a:r>
              <a:rPr lang="en-US" sz="2000" dirty="0">
                <a:latin typeface="+mj-lt"/>
              </a:rPr>
              <a:t>retention rates </a:t>
            </a:r>
            <a:r>
              <a:rPr lang="en-US" sz="2000" b="1" dirty="0" smtClean="0">
                <a:latin typeface="+mj-lt"/>
              </a:rPr>
              <a:t>Equal </a:t>
            </a:r>
            <a:r>
              <a:rPr lang="en-US" sz="2000" b="1" dirty="0">
                <a:latin typeface="+mj-lt"/>
              </a:rPr>
              <a:t>or better </a:t>
            </a:r>
            <a:r>
              <a:rPr lang="en-US" sz="2000" dirty="0">
                <a:latin typeface="+mj-lt"/>
              </a:rPr>
              <a:t>safety records, job performance ratings, job assignment </a:t>
            </a:r>
            <a:r>
              <a:rPr lang="en-US" sz="2000" dirty="0" smtClean="0">
                <a:latin typeface="+mj-lt"/>
              </a:rPr>
              <a:t>flexibility</a:t>
            </a:r>
          </a:p>
          <a:p>
            <a:pPr marL="57150" lvl="0" indent="0" defTabSz="400050">
              <a:lnSpc>
                <a:spcPct val="90000"/>
              </a:lnSpc>
              <a:spcBef>
                <a:spcPct val="0"/>
              </a:spcBef>
              <a:spcAft>
                <a:spcPct val="15000"/>
              </a:spcAft>
              <a:buNone/>
            </a:pPr>
            <a:r>
              <a:rPr lang="en-US" sz="2000" dirty="0" smtClean="0">
                <a:latin typeface="+mj-lt"/>
              </a:rPr>
              <a:t>Require </a:t>
            </a:r>
            <a:r>
              <a:rPr lang="en-US" sz="2000" b="1" dirty="0" smtClean="0">
                <a:latin typeface="+mj-lt"/>
              </a:rPr>
              <a:t>equal amounts </a:t>
            </a:r>
            <a:r>
              <a:rPr lang="en-US" sz="2000" dirty="0" smtClean="0">
                <a:latin typeface="+mj-lt"/>
              </a:rPr>
              <a:t>of supervision</a:t>
            </a:r>
            <a:endParaRPr lang="en-US" sz="2000" dirty="0">
              <a:latin typeface="+mj-lt"/>
            </a:endParaRPr>
          </a:p>
        </p:txBody>
      </p:sp>
      <p:sp>
        <p:nvSpPr>
          <p:cNvPr id="6" name="Rounded Rectangle 5"/>
          <p:cNvSpPr/>
          <p:nvPr/>
        </p:nvSpPr>
        <p:spPr>
          <a:xfrm>
            <a:off x="368443" y="1572691"/>
            <a:ext cx="2667000" cy="56906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mj-lt"/>
              </a:rPr>
              <a:t>Employees with Disabilities</a:t>
            </a:r>
            <a:endParaRPr lang="en-US" sz="2000" dirty="0">
              <a:latin typeface="+mj-lt"/>
            </a:endParaRPr>
          </a:p>
        </p:txBody>
      </p:sp>
      <p:sp>
        <p:nvSpPr>
          <p:cNvPr id="8" name="TextBox 7"/>
          <p:cNvSpPr txBox="1"/>
          <p:nvPr/>
        </p:nvSpPr>
        <p:spPr>
          <a:xfrm>
            <a:off x="3168383" y="2226052"/>
            <a:ext cx="2590800" cy="4401205"/>
          </a:xfrm>
          <a:prstGeom prst="rect">
            <a:avLst/>
          </a:prstGeom>
          <a:noFill/>
          <a:ln w="57150">
            <a:solidFill>
              <a:schemeClr val="accent3">
                <a:lumMod val="75000"/>
              </a:schemeClr>
            </a:solidFill>
          </a:ln>
          <a:effectLst>
            <a:softEdge rad="12700"/>
          </a:effectLst>
        </p:spPr>
        <p:txBody>
          <a:bodyPr wrap="square" rtlCol="0">
            <a:spAutoFit/>
          </a:bodyPr>
          <a:lstStyle/>
          <a:p>
            <a:pPr lvl="0">
              <a:defRPr/>
            </a:pPr>
            <a:r>
              <a:rPr lang="en-US" sz="2000" b="1" dirty="0">
                <a:latin typeface="+mj-lt"/>
              </a:rPr>
              <a:t>Reduced </a:t>
            </a:r>
            <a:r>
              <a:rPr lang="en-US" sz="2000" dirty="0" smtClean="0">
                <a:latin typeface="+mj-lt"/>
              </a:rPr>
              <a:t>costs due to less turnover and retraining </a:t>
            </a:r>
            <a:endParaRPr lang="en-US" sz="2000" dirty="0">
              <a:latin typeface="+mj-lt"/>
            </a:endParaRPr>
          </a:p>
          <a:p>
            <a:pPr lvl="0">
              <a:defRPr/>
            </a:pPr>
            <a:r>
              <a:rPr lang="en-US" sz="2000" b="1" dirty="0">
                <a:latin typeface="+mj-lt"/>
              </a:rPr>
              <a:t>Improved </a:t>
            </a:r>
            <a:r>
              <a:rPr lang="en-US" sz="2000" dirty="0">
                <a:latin typeface="+mj-lt"/>
              </a:rPr>
              <a:t>morale and productivity throughout the company</a:t>
            </a:r>
          </a:p>
          <a:p>
            <a:pPr lvl="0">
              <a:defRPr/>
            </a:pPr>
            <a:r>
              <a:rPr lang="en-US" sz="2000" dirty="0">
                <a:latin typeface="+mj-lt"/>
              </a:rPr>
              <a:t>Employees with disabilities </a:t>
            </a:r>
            <a:r>
              <a:rPr lang="en-US" sz="2000" dirty="0" smtClean="0">
                <a:latin typeface="+mj-lt"/>
              </a:rPr>
              <a:t>help</a:t>
            </a:r>
            <a:endParaRPr lang="en-US" sz="2000" dirty="0">
              <a:latin typeface="+mj-lt"/>
            </a:endParaRPr>
          </a:p>
          <a:p>
            <a:pPr lvl="0">
              <a:defRPr/>
            </a:pPr>
            <a:r>
              <a:rPr lang="en-US" sz="2000" dirty="0" smtClean="0">
                <a:latin typeface="+mj-lt"/>
              </a:rPr>
              <a:t>companies </a:t>
            </a:r>
            <a:r>
              <a:rPr lang="en-US" sz="2000" b="1" dirty="0">
                <a:latin typeface="+mj-lt"/>
              </a:rPr>
              <a:t>fine-tune their products </a:t>
            </a:r>
            <a:r>
              <a:rPr lang="en-US" sz="2000" dirty="0">
                <a:latin typeface="+mj-lt"/>
              </a:rPr>
              <a:t>to</a:t>
            </a:r>
          </a:p>
          <a:p>
            <a:pPr lvl="0">
              <a:defRPr/>
            </a:pPr>
            <a:r>
              <a:rPr lang="en-US" sz="2000" dirty="0">
                <a:latin typeface="+mj-lt"/>
              </a:rPr>
              <a:t>meet the needs of </a:t>
            </a:r>
            <a:r>
              <a:rPr lang="en-US" sz="2000" dirty="0" smtClean="0">
                <a:latin typeface="+mj-lt"/>
              </a:rPr>
              <a:t>people with</a:t>
            </a:r>
            <a:endParaRPr lang="en-US" sz="2000" dirty="0">
              <a:latin typeface="+mj-lt"/>
            </a:endParaRPr>
          </a:p>
          <a:p>
            <a:pPr lvl="0">
              <a:defRPr/>
            </a:pPr>
            <a:r>
              <a:rPr lang="en-US" sz="2000" dirty="0" smtClean="0">
                <a:latin typeface="+mj-lt"/>
              </a:rPr>
              <a:t>disabilities</a:t>
            </a:r>
            <a:endParaRPr lang="en-US" sz="2000" dirty="0">
              <a:latin typeface="+mj-lt"/>
            </a:endParaRPr>
          </a:p>
        </p:txBody>
      </p:sp>
      <p:sp>
        <p:nvSpPr>
          <p:cNvPr id="10" name="Rounded Rectangle 9"/>
          <p:cNvSpPr/>
          <p:nvPr/>
        </p:nvSpPr>
        <p:spPr>
          <a:xfrm>
            <a:off x="3110190" y="1556656"/>
            <a:ext cx="2667000" cy="56906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mj-lt"/>
              </a:rPr>
              <a:t>Employers </a:t>
            </a:r>
            <a:endParaRPr lang="en-US" sz="2000" dirty="0">
              <a:latin typeface="+mj-lt"/>
            </a:endParaRPr>
          </a:p>
        </p:txBody>
      </p:sp>
      <p:sp>
        <p:nvSpPr>
          <p:cNvPr id="12" name="TextBox 11"/>
          <p:cNvSpPr txBox="1"/>
          <p:nvPr/>
        </p:nvSpPr>
        <p:spPr>
          <a:xfrm>
            <a:off x="5918721" y="2192340"/>
            <a:ext cx="2590800" cy="3231654"/>
          </a:xfrm>
          <a:prstGeom prst="rect">
            <a:avLst/>
          </a:prstGeom>
          <a:noFill/>
          <a:ln w="57150">
            <a:solidFill>
              <a:srgbClr val="00B0F0"/>
            </a:solidFill>
          </a:ln>
          <a:effectLst>
            <a:softEdge rad="12700"/>
          </a:effectLst>
        </p:spPr>
        <p:txBody>
          <a:bodyPr wrap="square" rtlCol="0">
            <a:spAutoFit/>
          </a:bodyPr>
          <a:lstStyle/>
          <a:p>
            <a:pPr lvl="0">
              <a:defRPr/>
            </a:pPr>
            <a:r>
              <a:rPr lang="en-US" sz="2000" dirty="0" smtClean="0">
                <a:latin typeface="+mj-lt"/>
              </a:rPr>
              <a:t>87% </a:t>
            </a:r>
            <a:r>
              <a:rPr lang="en-US" sz="2000" b="1" dirty="0" smtClean="0">
                <a:latin typeface="+mj-lt"/>
              </a:rPr>
              <a:t>prefer </a:t>
            </a:r>
            <a:r>
              <a:rPr lang="en-US" sz="2000" dirty="0">
                <a:latin typeface="+mj-lt"/>
              </a:rPr>
              <a:t>businesses that employ people with </a:t>
            </a:r>
            <a:r>
              <a:rPr lang="en-US" sz="2000" dirty="0" smtClean="0">
                <a:latin typeface="+mj-lt"/>
              </a:rPr>
              <a:t>disabilities</a:t>
            </a:r>
            <a:endParaRPr lang="en-US" sz="2000" dirty="0">
              <a:latin typeface="+mj-lt"/>
            </a:endParaRPr>
          </a:p>
          <a:p>
            <a:pPr>
              <a:defRPr/>
            </a:pPr>
            <a:r>
              <a:rPr lang="en-US" sz="2000" dirty="0" smtClean="0">
                <a:latin typeface="+mj-lt"/>
              </a:rPr>
              <a:t>92% will </a:t>
            </a:r>
            <a:r>
              <a:rPr lang="en-US" sz="2000" b="1" dirty="0" smtClean="0">
                <a:latin typeface="+mj-lt"/>
              </a:rPr>
              <a:t>return to</a:t>
            </a:r>
            <a:r>
              <a:rPr lang="en-US" sz="2400" b="1" dirty="0" smtClean="0">
                <a:latin typeface="+mj-lt"/>
              </a:rPr>
              <a:t> </a:t>
            </a:r>
            <a:r>
              <a:rPr lang="en-US" sz="2000" b="1" dirty="0">
                <a:latin typeface="+mj-lt"/>
              </a:rPr>
              <a:t>support</a:t>
            </a:r>
            <a:r>
              <a:rPr lang="en-US" sz="2000" dirty="0">
                <a:latin typeface="+mj-lt"/>
              </a:rPr>
              <a:t> </a:t>
            </a:r>
            <a:r>
              <a:rPr lang="en-US" sz="2000" dirty="0" smtClean="0">
                <a:latin typeface="+mj-lt"/>
              </a:rPr>
              <a:t>such businesses</a:t>
            </a:r>
          </a:p>
          <a:p>
            <a:pPr>
              <a:defRPr/>
            </a:pPr>
            <a:r>
              <a:rPr lang="en-US" sz="2000" dirty="0" smtClean="0">
                <a:latin typeface="+mj-lt"/>
              </a:rPr>
              <a:t>People </a:t>
            </a:r>
            <a:r>
              <a:rPr lang="en-US" sz="2000" dirty="0">
                <a:latin typeface="+mj-lt"/>
              </a:rPr>
              <a:t>with disabilities are </a:t>
            </a:r>
            <a:r>
              <a:rPr lang="en-US" sz="2000" b="1" dirty="0">
                <a:latin typeface="+mj-lt"/>
              </a:rPr>
              <a:t>1/5</a:t>
            </a:r>
            <a:r>
              <a:rPr lang="en-US" sz="2000" dirty="0">
                <a:latin typeface="+mj-lt"/>
              </a:rPr>
              <a:t> </a:t>
            </a:r>
            <a:r>
              <a:rPr lang="en-US" sz="2000" b="1" dirty="0">
                <a:latin typeface="+mj-lt"/>
              </a:rPr>
              <a:t>of U.S. </a:t>
            </a:r>
            <a:r>
              <a:rPr lang="en-US" sz="2000" b="1" dirty="0" smtClean="0">
                <a:latin typeface="+mj-lt"/>
              </a:rPr>
              <a:t>population</a:t>
            </a:r>
            <a:endParaRPr lang="en-US" sz="2000" b="1" dirty="0">
              <a:latin typeface="+mj-lt"/>
            </a:endParaRPr>
          </a:p>
        </p:txBody>
      </p:sp>
      <p:sp>
        <p:nvSpPr>
          <p:cNvPr id="13" name="Rounded Rectangle 12"/>
          <p:cNvSpPr/>
          <p:nvPr/>
        </p:nvSpPr>
        <p:spPr>
          <a:xfrm>
            <a:off x="5875149" y="1548288"/>
            <a:ext cx="2667000" cy="56906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mj-lt"/>
              </a:rPr>
              <a:t>Customers </a:t>
            </a:r>
            <a:endParaRPr lang="en-US" sz="2000" dirty="0">
              <a:latin typeface="+mj-lt"/>
            </a:endParaRPr>
          </a:p>
        </p:txBody>
      </p:sp>
    </p:spTree>
    <p:extLst>
      <p:ext uri="{BB962C8B-B14F-4D97-AF65-F5344CB8AC3E}">
        <p14:creationId xmlns:p14="http://schemas.microsoft.com/office/powerpoint/2010/main" val="7311184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8" y="-33688"/>
            <a:ext cx="9144000" cy="6858000"/>
          </a:xfrm>
          <a:prstGeom prst="rect">
            <a:avLst/>
          </a:prstGeom>
        </p:spPr>
      </p:pic>
      <p:sp>
        <p:nvSpPr>
          <p:cNvPr id="2" name="Rectangle 1"/>
          <p:cNvSpPr/>
          <p:nvPr/>
        </p:nvSpPr>
        <p:spPr>
          <a:xfrm>
            <a:off x="398589" y="344988"/>
            <a:ext cx="7907211" cy="1569660"/>
          </a:xfrm>
          <a:prstGeom prst="rect">
            <a:avLst/>
          </a:prstGeom>
        </p:spPr>
        <p:txBody>
          <a:bodyPr wrap="square">
            <a:spAutoFit/>
          </a:bodyPr>
          <a:lstStyle/>
          <a:p>
            <a:pPr algn="ctr"/>
            <a:r>
              <a:rPr lang="en-US" sz="3200" b="1" dirty="0">
                <a:latin typeface="+mj-lt"/>
              </a:rPr>
              <a:t>The Business Case for </a:t>
            </a:r>
            <a:r>
              <a:rPr lang="en-US" sz="3200" b="1" dirty="0" smtClean="0">
                <a:latin typeface="+mj-lt"/>
              </a:rPr>
              <a:t>Employing</a:t>
            </a:r>
            <a:br>
              <a:rPr lang="en-US" sz="3200" b="1" dirty="0" smtClean="0">
                <a:latin typeface="+mj-lt"/>
              </a:rPr>
            </a:br>
            <a:r>
              <a:rPr lang="en-US" sz="3200" b="1" dirty="0" smtClean="0">
                <a:latin typeface="+mj-lt"/>
              </a:rPr>
              <a:t>Job Seekers </a:t>
            </a:r>
            <a:r>
              <a:rPr lang="en-US" sz="3200" b="1" dirty="0">
                <a:latin typeface="+mj-lt"/>
              </a:rPr>
              <a:t>with </a:t>
            </a:r>
            <a:r>
              <a:rPr lang="en-US" sz="3200" b="1" dirty="0" smtClean="0">
                <a:latin typeface="+mj-lt"/>
              </a:rPr>
              <a:t>Disabilities</a:t>
            </a:r>
          </a:p>
          <a:p>
            <a:pPr marL="914400" lvl="1" indent="-457200">
              <a:buFont typeface="Arial" panose="020B0604020202020204" pitchFamily="34" charset="0"/>
              <a:buChar char="•"/>
            </a:pPr>
            <a:endParaRPr lang="en-US" sz="3200" dirty="0">
              <a:latin typeface="Yummo Light"/>
            </a:endParaRPr>
          </a:p>
        </p:txBody>
      </p:sp>
      <p:sp>
        <p:nvSpPr>
          <p:cNvPr id="3" name="TextBox 2"/>
          <p:cNvSpPr txBox="1"/>
          <p:nvPr/>
        </p:nvSpPr>
        <p:spPr>
          <a:xfrm>
            <a:off x="398589" y="2269812"/>
            <a:ext cx="2590800" cy="1938992"/>
          </a:xfrm>
          <a:prstGeom prst="rect">
            <a:avLst/>
          </a:prstGeom>
          <a:noFill/>
          <a:ln w="57150">
            <a:solidFill>
              <a:schemeClr val="accent6">
                <a:lumMod val="75000"/>
              </a:schemeClr>
            </a:solidFill>
          </a:ln>
          <a:effectLst>
            <a:softEdge rad="12700"/>
          </a:effectLst>
        </p:spPr>
        <p:txBody>
          <a:bodyPr wrap="square" rtlCol="0">
            <a:spAutoFit/>
          </a:bodyPr>
          <a:lstStyle/>
          <a:p>
            <a:r>
              <a:rPr lang="en-US" sz="2000" b="1" dirty="0" smtClean="0">
                <a:latin typeface="+mj-lt"/>
              </a:rPr>
              <a:t>Labor shortages </a:t>
            </a:r>
            <a:r>
              <a:rPr lang="en-US" sz="2000" dirty="0">
                <a:latin typeface="+mj-lt"/>
              </a:rPr>
              <a:t>are </a:t>
            </a:r>
            <a:r>
              <a:rPr lang="en-US" sz="2000" dirty="0" smtClean="0">
                <a:latin typeface="+mj-lt"/>
              </a:rPr>
              <a:t>here</a:t>
            </a:r>
            <a:br>
              <a:rPr lang="en-US" sz="2000" dirty="0" smtClean="0">
                <a:latin typeface="+mj-lt"/>
              </a:rPr>
            </a:br>
            <a:r>
              <a:rPr lang="en-US" sz="2000" b="1" dirty="0" smtClean="0">
                <a:latin typeface="+mj-lt"/>
              </a:rPr>
              <a:t>Non-traditional </a:t>
            </a:r>
            <a:r>
              <a:rPr lang="en-US" sz="2000" b="1" dirty="0">
                <a:latin typeface="+mj-lt"/>
              </a:rPr>
              <a:t>sources of labor </a:t>
            </a:r>
            <a:r>
              <a:rPr lang="en-US" sz="2000" dirty="0">
                <a:latin typeface="+mj-lt"/>
              </a:rPr>
              <a:t>include people with </a:t>
            </a:r>
            <a:r>
              <a:rPr lang="en-US" sz="2000" dirty="0" smtClean="0">
                <a:latin typeface="+mj-lt"/>
              </a:rPr>
              <a:t>disabilities</a:t>
            </a:r>
            <a:endParaRPr lang="en-US" sz="2000" dirty="0">
              <a:latin typeface="+mj-lt"/>
            </a:endParaRPr>
          </a:p>
        </p:txBody>
      </p:sp>
      <p:sp>
        <p:nvSpPr>
          <p:cNvPr id="6" name="Rounded Rectangle 5"/>
          <p:cNvSpPr/>
          <p:nvPr/>
        </p:nvSpPr>
        <p:spPr>
          <a:xfrm>
            <a:off x="368443" y="1572691"/>
            <a:ext cx="2667000" cy="56906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mj-lt"/>
              </a:rPr>
              <a:t>Labor Market Projections</a:t>
            </a:r>
            <a:endParaRPr lang="en-US" sz="2000" dirty="0">
              <a:latin typeface="+mj-lt"/>
            </a:endParaRPr>
          </a:p>
        </p:txBody>
      </p:sp>
      <p:sp>
        <p:nvSpPr>
          <p:cNvPr id="8" name="TextBox 7"/>
          <p:cNvSpPr txBox="1"/>
          <p:nvPr/>
        </p:nvSpPr>
        <p:spPr>
          <a:xfrm>
            <a:off x="3168383" y="2226052"/>
            <a:ext cx="2590800" cy="2554545"/>
          </a:xfrm>
          <a:prstGeom prst="rect">
            <a:avLst/>
          </a:prstGeom>
          <a:noFill/>
          <a:ln w="57150">
            <a:solidFill>
              <a:schemeClr val="accent3">
                <a:lumMod val="75000"/>
              </a:schemeClr>
            </a:solidFill>
          </a:ln>
          <a:effectLst>
            <a:softEdge rad="12700"/>
          </a:effectLst>
        </p:spPr>
        <p:txBody>
          <a:bodyPr wrap="square" rtlCol="0">
            <a:spAutoFit/>
          </a:bodyPr>
          <a:lstStyle/>
          <a:p>
            <a:pPr lvl="0">
              <a:defRPr/>
            </a:pPr>
            <a:r>
              <a:rPr lang="en-US" sz="2000" b="1" dirty="0" smtClean="0">
                <a:latin typeface="+mj-lt"/>
              </a:rPr>
              <a:t>Accommodate and retain </a:t>
            </a:r>
            <a:r>
              <a:rPr lang="en-US" sz="2000" dirty="0" smtClean="0">
                <a:latin typeface="+mj-lt"/>
              </a:rPr>
              <a:t>experienced and knowledgeable employees who acquire disabilities, which is often less costly than hiring and training new workers</a:t>
            </a:r>
            <a:endParaRPr lang="en-US" sz="2000" dirty="0">
              <a:latin typeface="+mj-lt"/>
            </a:endParaRPr>
          </a:p>
        </p:txBody>
      </p:sp>
      <p:sp>
        <p:nvSpPr>
          <p:cNvPr id="10" name="Rounded Rectangle 9"/>
          <p:cNvSpPr/>
          <p:nvPr/>
        </p:nvSpPr>
        <p:spPr>
          <a:xfrm>
            <a:off x="3110190" y="1556656"/>
            <a:ext cx="2667000" cy="56906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mj-lt"/>
              </a:rPr>
              <a:t>Acquired Disabilities </a:t>
            </a:r>
            <a:endParaRPr lang="en-US" sz="2000" dirty="0">
              <a:latin typeface="+mj-lt"/>
            </a:endParaRPr>
          </a:p>
        </p:txBody>
      </p:sp>
      <p:sp>
        <p:nvSpPr>
          <p:cNvPr id="12" name="TextBox 11"/>
          <p:cNvSpPr txBox="1"/>
          <p:nvPr/>
        </p:nvSpPr>
        <p:spPr>
          <a:xfrm>
            <a:off x="5918721" y="2192340"/>
            <a:ext cx="2590800" cy="3170099"/>
          </a:xfrm>
          <a:prstGeom prst="rect">
            <a:avLst/>
          </a:prstGeom>
          <a:noFill/>
          <a:ln w="57150">
            <a:solidFill>
              <a:srgbClr val="00B0F0"/>
            </a:solidFill>
          </a:ln>
          <a:effectLst>
            <a:softEdge rad="12700"/>
          </a:effectLst>
        </p:spPr>
        <p:txBody>
          <a:bodyPr wrap="square" rtlCol="0">
            <a:spAutoFit/>
          </a:bodyPr>
          <a:lstStyle/>
          <a:p>
            <a:pPr lvl="0"/>
            <a:r>
              <a:rPr lang="en-US" sz="2000" b="1" dirty="0">
                <a:latin typeface="+mj-lt"/>
              </a:rPr>
              <a:t>Benefit</a:t>
            </a:r>
            <a:r>
              <a:rPr lang="en-US" sz="2000" dirty="0">
                <a:latin typeface="+mj-lt"/>
              </a:rPr>
              <a:t> from state and federal incentive </a:t>
            </a:r>
            <a:r>
              <a:rPr lang="en-US" sz="2000" dirty="0" smtClean="0">
                <a:latin typeface="+mj-lt"/>
              </a:rPr>
              <a:t>programs, such as the Work Opportunity Tax Credit</a:t>
            </a:r>
            <a:br>
              <a:rPr lang="en-US" sz="2000" dirty="0" smtClean="0">
                <a:latin typeface="+mj-lt"/>
              </a:rPr>
            </a:br>
            <a:r>
              <a:rPr lang="en-US" sz="2000" b="1" dirty="0" smtClean="0">
                <a:latin typeface="+mj-lt"/>
              </a:rPr>
              <a:t>Comply</a:t>
            </a:r>
            <a:r>
              <a:rPr lang="en-US" sz="2000" dirty="0" smtClean="0">
                <a:latin typeface="+mj-lt"/>
              </a:rPr>
              <a:t> with the Office of Federal Contract Compliance regulations</a:t>
            </a:r>
            <a:br>
              <a:rPr lang="en-US" sz="2000" dirty="0" smtClean="0">
                <a:latin typeface="+mj-lt"/>
              </a:rPr>
            </a:br>
            <a:r>
              <a:rPr lang="en-US" sz="2000" b="1" dirty="0" smtClean="0">
                <a:latin typeface="+mj-lt"/>
              </a:rPr>
              <a:t>Improve</a:t>
            </a:r>
            <a:r>
              <a:rPr lang="en-US" sz="2000" dirty="0" smtClean="0">
                <a:latin typeface="+mj-lt"/>
              </a:rPr>
              <a:t> diversity</a:t>
            </a:r>
            <a:endParaRPr lang="en-US" sz="2000" dirty="0">
              <a:latin typeface="+mj-lt"/>
            </a:endParaRPr>
          </a:p>
        </p:txBody>
      </p:sp>
      <p:sp>
        <p:nvSpPr>
          <p:cNvPr id="13" name="Rounded Rectangle 12"/>
          <p:cNvSpPr/>
          <p:nvPr/>
        </p:nvSpPr>
        <p:spPr>
          <a:xfrm>
            <a:off x="5875149" y="1548288"/>
            <a:ext cx="2667000" cy="56906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mj-lt"/>
              </a:rPr>
              <a:t>Incentives</a:t>
            </a:r>
            <a:r>
              <a:rPr lang="en-US" sz="2000" dirty="0" smtClean="0">
                <a:latin typeface="Yummo Light"/>
              </a:rPr>
              <a:t> </a:t>
            </a:r>
            <a:endParaRPr lang="en-US" sz="2000" dirty="0">
              <a:latin typeface="Yummo Light"/>
            </a:endParaRPr>
          </a:p>
        </p:txBody>
      </p:sp>
    </p:spTree>
    <p:extLst>
      <p:ext uri="{BB962C8B-B14F-4D97-AF65-F5344CB8AC3E}">
        <p14:creationId xmlns:p14="http://schemas.microsoft.com/office/powerpoint/2010/main" val="12007771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88"/>
            <a:ext cx="9144000" cy="6858000"/>
          </a:xfrm>
          <a:prstGeom prst="rect">
            <a:avLst/>
          </a:prstGeom>
        </p:spPr>
      </p:pic>
      <p:sp>
        <p:nvSpPr>
          <p:cNvPr id="2" name="Rectangle 1"/>
          <p:cNvSpPr/>
          <p:nvPr/>
        </p:nvSpPr>
        <p:spPr>
          <a:xfrm>
            <a:off x="533400" y="535900"/>
            <a:ext cx="7772400" cy="4308872"/>
          </a:xfrm>
          <a:prstGeom prst="rect">
            <a:avLst/>
          </a:prstGeom>
        </p:spPr>
        <p:txBody>
          <a:bodyPr wrap="square">
            <a:spAutoFit/>
          </a:bodyPr>
          <a:lstStyle/>
          <a:p>
            <a:r>
              <a:rPr lang="en-US" sz="4400" dirty="0" smtClean="0">
                <a:solidFill>
                  <a:schemeClr val="accent3">
                    <a:lumMod val="75000"/>
                  </a:schemeClr>
                </a:solidFill>
                <a:latin typeface="+mj-lt"/>
              </a:rPr>
              <a:t>The Bottom Line </a:t>
            </a:r>
            <a:r>
              <a:rPr lang="en-US" sz="4400" dirty="0">
                <a:solidFill>
                  <a:schemeClr val="accent3">
                    <a:lumMod val="75000"/>
                  </a:schemeClr>
                </a:solidFill>
                <a:latin typeface="+mj-lt"/>
              </a:rPr>
              <a:t>….. </a:t>
            </a:r>
          </a:p>
          <a:p>
            <a:endParaRPr lang="en-US" dirty="0"/>
          </a:p>
          <a:p>
            <a:pPr lvl="1"/>
            <a:endParaRPr lang="en-US" sz="2800" dirty="0"/>
          </a:p>
          <a:p>
            <a:pPr marL="914400" lvl="1" indent="-457200">
              <a:buFont typeface="Arial" panose="020B0604020202020204" pitchFamily="34" charset="0"/>
              <a:buChar char="•"/>
            </a:pPr>
            <a:r>
              <a:rPr lang="en-US" sz="3200" dirty="0" smtClean="0">
                <a:latin typeface="+mj-lt"/>
              </a:rPr>
              <a:t>Hiring </a:t>
            </a:r>
            <a:r>
              <a:rPr lang="en-US" sz="3200" dirty="0">
                <a:latin typeface="+mj-lt"/>
              </a:rPr>
              <a:t>people with disabilities makes good business sense</a:t>
            </a:r>
          </a:p>
          <a:p>
            <a:pPr marL="914400" lvl="1" indent="-457200">
              <a:buFont typeface="Arial" panose="020B0604020202020204" pitchFamily="34" charset="0"/>
              <a:buChar char="•"/>
            </a:pPr>
            <a:endParaRPr lang="en-US" sz="2800" dirty="0">
              <a:latin typeface="+mj-lt"/>
            </a:endParaRPr>
          </a:p>
          <a:p>
            <a:pPr marL="914400" lvl="1" indent="-457200">
              <a:buFont typeface="Arial" panose="020B0604020202020204" pitchFamily="34" charset="0"/>
              <a:buChar char="•"/>
            </a:pPr>
            <a:r>
              <a:rPr lang="en-US" sz="3200" dirty="0" smtClean="0">
                <a:latin typeface="+mj-lt"/>
              </a:rPr>
              <a:t>Allows people to become taxpayers</a:t>
            </a:r>
            <a:endParaRPr lang="en-US" sz="3200" dirty="0">
              <a:latin typeface="+mj-lt"/>
            </a:endParaRPr>
          </a:p>
          <a:p>
            <a:pPr marL="914400" lvl="1" indent="-457200">
              <a:buFont typeface="Arial" panose="020B0604020202020204" pitchFamily="34" charset="0"/>
              <a:buChar char="•"/>
            </a:pPr>
            <a:endParaRPr lang="en-US" sz="2800" dirty="0">
              <a:latin typeface="+mj-lt"/>
            </a:endParaRPr>
          </a:p>
          <a:p>
            <a:pPr marL="914400" lvl="1" indent="-457200">
              <a:buFont typeface="Arial" panose="020B0604020202020204" pitchFamily="34" charset="0"/>
              <a:buChar char="•"/>
            </a:pPr>
            <a:r>
              <a:rPr lang="en-US" sz="3200" dirty="0" smtClean="0">
                <a:latin typeface="+mj-lt"/>
              </a:rPr>
              <a:t>It’s the right thing to do!</a:t>
            </a:r>
            <a:endParaRPr lang="en-US" sz="3200" dirty="0">
              <a:latin typeface="+mj-lt"/>
            </a:endParaRPr>
          </a:p>
        </p:txBody>
      </p:sp>
    </p:spTree>
    <p:extLst>
      <p:ext uri="{BB962C8B-B14F-4D97-AF65-F5344CB8AC3E}">
        <p14:creationId xmlns:p14="http://schemas.microsoft.com/office/powerpoint/2010/main" val="21956312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8" y="-33688"/>
            <a:ext cx="9144000" cy="6858000"/>
          </a:xfrm>
          <a:prstGeom prst="rect">
            <a:avLst/>
          </a:prstGeom>
        </p:spPr>
      </p:pic>
      <p:sp>
        <p:nvSpPr>
          <p:cNvPr id="2" name="Rectangle 1"/>
          <p:cNvSpPr/>
          <p:nvPr/>
        </p:nvSpPr>
        <p:spPr>
          <a:xfrm>
            <a:off x="76201" y="344988"/>
            <a:ext cx="8915400" cy="646331"/>
          </a:xfrm>
          <a:prstGeom prst="rect">
            <a:avLst/>
          </a:prstGeom>
        </p:spPr>
        <p:txBody>
          <a:bodyPr wrap="square">
            <a:spAutoFit/>
          </a:bodyPr>
          <a:lstStyle/>
          <a:p>
            <a:pPr algn="ctr"/>
            <a:r>
              <a:rPr lang="en-US" sz="3600" b="1" dirty="0">
                <a:solidFill>
                  <a:schemeClr val="accent3">
                    <a:lumMod val="75000"/>
                  </a:schemeClr>
                </a:solidFill>
                <a:latin typeface="+mj-lt"/>
              </a:rPr>
              <a:t>Companies that are Leading the Way</a:t>
            </a:r>
            <a:endParaRPr lang="en-US" sz="3600" dirty="0">
              <a:solidFill>
                <a:schemeClr val="accent3">
                  <a:lumMod val="75000"/>
                </a:schemeClr>
              </a:solidFill>
              <a:latin typeface="+mj-lt"/>
            </a:endParaRPr>
          </a:p>
        </p:txBody>
      </p:sp>
      <p:sp>
        <p:nvSpPr>
          <p:cNvPr id="5" name="Rectangle 4"/>
          <p:cNvSpPr/>
          <p:nvPr/>
        </p:nvSpPr>
        <p:spPr>
          <a:xfrm>
            <a:off x="228600" y="1163329"/>
            <a:ext cx="8536328" cy="4939814"/>
          </a:xfrm>
          <a:prstGeom prst="rect">
            <a:avLst/>
          </a:prstGeom>
        </p:spPr>
        <p:txBody>
          <a:bodyPr wrap="square">
            <a:spAutoFit/>
          </a:bodyPr>
          <a:lstStyle/>
          <a:p>
            <a:pPr>
              <a:lnSpc>
                <a:spcPct val="90000"/>
              </a:lnSpc>
            </a:pPr>
            <a:r>
              <a:rPr lang="en-US" sz="2400" dirty="0" smtClean="0">
                <a:latin typeface="+mj-lt"/>
              </a:rPr>
              <a:t>Those </a:t>
            </a:r>
            <a:r>
              <a:rPr lang="en-US" sz="2400" dirty="0">
                <a:latin typeface="+mj-lt"/>
              </a:rPr>
              <a:t>with disability employment initiatives include:</a:t>
            </a:r>
          </a:p>
          <a:p>
            <a:pPr>
              <a:lnSpc>
                <a:spcPct val="90000"/>
              </a:lnSpc>
            </a:pPr>
            <a:endParaRPr lang="en-US" sz="2400" dirty="0">
              <a:latin typeface="Yummo Light"/>
            </a:endParaRPr>
          </a:p>
          <a:p>
            <a:pPr>
              <a:lnSpc>
                <a:spcPct val="90000"/>
              </a:lnSpc>
            </a:pPr>
            <a:r>
              <a:rPr lang="en-US" sz="2400" dirty="0">
                <a:latin typeface="Yummo Light"/>
              </a:rPr>
              <a:t>	</a:t>
            </a:r>
            <a:r>
              <a:rPr lang="en-US" sz="3000" dirty="0" err="1" smtClean="0">
                <a:latin typeface="+mj-lt"/>
              </a:rPr>
              <a:t>Pepsico</a:t>
            </a:r>
            <a:r>
              <a:rPr lang="en-US" sz="3000" dirty="0" smtClean="0">
                <a:latin typeface="+mj-lt"/>
              </a:rPr>
              <a:t>				Best Buy</a:t>
            </a:r>
            <a:r>
              <a:rPr lang="en-US" sz="3000" dirty="0">
                <a:latin typeface="+mj-lt"/>
              </a:rPr>
              <a:t>	</a:t>
            </a:r>
          </a:p>
          <a:p>
            <a:pPr>
              <a:lnSpc>
                <a:spcPct val="90000"/>
              </a:lnSpc>
            </a:pPr>
            <a:r>
              <a:rPr lang="en-US" sz="3000" dirty="0">
                <a:latin typeface="+mj-lt"/>
              </a:rPr>
              <a:t>	Manpower			</a:t>
            </a:r>
            <a:r>
              <a:rPr lang="en-US" sz="3000" dirty="0" smtClean="0">
                <a:latin typeface="+mj-lt"/>
              </a:rPr>
              <a:t>	Motorola</a:t>
            </a:r>
            <a:endParaRPr lang="en-US" sz="3000" dirty="0">
              <a:latin typeface="+mj-lt"/>
            </a:endParaRPr>
          </a:p>
          <a:p>
            <a:pPr>
              <a:lnSpc>
                <a:spcPct val="90000"/>
              </a:lnSpc>
            </a:pPr>
            <a:r>
              <a:rPr lang="en-US" sz="3000" dirty="0">
                <a:latin typeface="+mj-lt"/>
              </a:rPr>
              <a:t>	Walgreens			</a:t>
            </a:r>
            <a:r>
              <a:rPr lang="en-US" sz="3000" dirty="0" smtClean="0">
                <a:latin typeface="+mj-lt"/>
              </a:rPr>
              <a:t>	AT&amp;T</a:t>
            </a:r>
            <a:endParaRPr lang="en-US" sz="3000" dirty="0">
              <a:latin typeface="+mj-lt"/>
            </a:endParaRPr>
          </a:p>
          <a:p>
            <a:pPr>
              <a:lnSpc>
                <a:spcPct val="90000"/>
              </a:lnSpc>
            </a:pPr>
            <a:r>
              <a:rPr lang="en-US" sz="3000" dirty="0">
                <a:latin typeface="+mj-lt"/>
              </a:rPr>
              <a:t>	Lockheed Martin		</a:t>
            </a:r>
            <a:r>
              <a:rPr lang="en-US" sz="3000" dirty="0" smtClean="0">
                <a:latin typeface="+mj-lt"/>
              </a:rPr>
              <a:t>Walmart</a:t>
            </a:r>
            <a:endParaRPr lang="en-US" sz="3000" dirty="0">
              <a:latin typeface="+mj-lt"/>
            </a:endParaRPr>
          </a:p>
          <a:p>
            <a:pPr>
              <a:lnSpc>
                <a:spcPct val="90000"/>
              </a:lnSpc>
            </a:pPr>
            <a:r>
              <a:rPr lang="en-US" sz="3000" dirty="0">
                <a:latin typeface="+mj-lt"/>
              </a:rPr>
              <a:t>	Microsoft				Sears/K-Mart</a:t>
            </a:r>
          </a:p>
          <a:p>
            <a:pPr>
              <a:lnSpc>
                <a:spcPct val="90000"/>
              </a:lnSpc>
            </a:pPr>
            <a:r>
              <a:rPr lang="en-US" sz="3000" dirty="0">
                <a:latin typeface="+mj-lt"/>
              </a:rPr>
              <a:t>	American Airlines		</a:t>
            </a:r>
            <a:r>
              <a:rPr lang="en-US" sz="3000" dirty="0" smtClean="0">
                <a:latin typeface="+mj-lt"/>
              </a:rPr>
              <a:t>Lowes</a:t>
            </a:r>
            <a:endParaRPr lang="en-US" sz="3000" dirty="0">
              <a:latin typeface="+mj-lt"/>
            </a:endParaRPr>
          </a:p>
          <a:p>
            <a:pPr>
              <a:lnSpc>
                <a:spcPct val="90000"/>
              </a:lnSpc>
            </a:pPr>
            <a:r>
              <a:rPr lang="en-US" sz="3000" dirty="0">
                <a:latin typeface="+mj-lt"/>
              </a:rPr>
              <a:t>	Banana Republic		</a:t>
            </a:r>
            <a:r>
              <a:rPr lang="en-US" sz="3000" dirty="0" smtClean="0">
                <a:latin typeface="+mj-lt"/>
              </a:rPr>
              <a:t>SunTrust</a:t>
            </a:r>
            <a:endParaRPr lang="en-US" sz="3000" dirty="0">
              <a:latin typeface="+mj-lt"/>
            </a:endParaRPr>
          </a:p>
          <a:p>
            <a:pPr>
              <a:lnSpc>
                <a:spcPct val="90000"/>
              </a:lnSpc>
            </a:pPr>
            <a:r>
              <a:rPr lang="en-US" sz="3000" dirty="0">
                <a:latin typeface="+mj-lt"/>
              </a:rPr>
              <a:t>	IBM					Booz </a:t>
            </a:r>
            <a:r>
              <a:rPr lang="en-US" sz="3000" dirty="0" smtClean="0">
                <a:latin typeface="+mj-lt"/>
              </a:rPr>
              <a:t>Allen</a:t>
            </a:r>
            <a:br>
              <a:rPr lang="en-US" sz="3000" dirty="0" smtClean="0">
                <a:latin typeface="+mj-lt"/>
              </a:rPr>
            </a:br>
            <a:r>
              <a:rPr lang="en-US" sz="3000" dirty="0" smtClean="0">
                <a:latin typeface="+mj-lt"/>
              </a:rPr>
              <a:t>						 Hamilton</a:t>
            </a:r>
            <a:endParaRPr lang="en-US" sz="3000" dirty="0">
              <a:latin typeface="+mj-lt"/>
            </a:endParaRPr>
          </a:p>
          <a:p>
            <a:pPr>
              <a:lnSpc>
                <a:spcPct val="90000"/>
              </a:lnSpc>
            </a:pPr>
            <a:endParaRPr lang="en-US" sz="3200" dirty="0"/>
          </a:p>
        </p:txBody>
      </p:sp>
    </p:spTree>
    <p:extLst>
      <p:ext uri="{BB962C8B-B14F-4D97-AF65-F5344CB8AC3E}">
        <p14:creationId xmlns:p14="http://schemas.microsoft.com/office/powerpoint/2010/main" val="28752594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TotalTime>
  <Words>1902</Words>
  <Application>Microsoft Macintosh PowerPoint</Application>
  <PresentationFormat>On-screen Show (4:3)</PresentationFormat>
  <Paragraphs>250</Paragraphs>
  <Slides>34</Slides>
  <Notes>7</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TennesseeWorks Partnership</vt:lpstr>
      <vt:lpstr>PowerPoint Presentation</vt:lpstr>
      <vt:lpstr>PowerPoint Presentation</vt:lpstr>
      <vt:lpstr>PowerPoint Presentation</vt:lpstr>
      <vt:lpstr>PowerPoint Presentation</vt:lpstr>
      <vt:lpstr>PowerPoint Presentation</vt:lpstr>
      <vt:lpstr>PowerPoint Presentation</vt:lpstr>
      <vt:lpstr>Companies that are Leading the Way</vt:lpstr>
      <vt:lpstr>PowerPoint Presentation</vt:lpstr>
      <vt:lpstr>Models in Tennessee</vt:lpstr>
      <vt:lpstr>PowerPoint Presentation</vt:lpstr>
      <vt:lpstr>PowerPoint Presentation</vt:lpstr>
      <vt:lpstr>The Message from Walgreens and Project SEARCH </vt:lpstr>
      <vt:lpstr>We Can Help You Do This</vt:lpstr>
      <vt:lpstr>PowerPoint Presentation</vt:lpstr>
      <vt:lpstr>To Find Employees with Disabilities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Jenkins, Rachael Elizabeth</dc:creator>
  <cp:lastModifiedBy>Chris Brantley</cp:lastModifiedBy>
  <cp:revision>70</cp:revision>
  <dcterms:created xsi:type="dcterms:W3CDTF">2013-10-30T18:39:40Z</dcterms:created>
  <dcterms:modified xsi:type="dcterms:W3CDTF">2018-04-02T16:39:33Z</dcterms:modified>
</cp:coreProperties>
</file>