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32" r:id="rId2"/>
    <p:sldId id="379" r:id="rId3"/>
    <p:sldId id="380" r:id="rId4"/>
    <p:sldId id="381" r:id="rId5"/>
    <p:sldId id="382" r:id="rId6"/>
    <p:sldId id="383" r:id="rId7"/>
    <p:sldId id="384" r:id="rId8"/>
    <p:sldId id="348" r:id="rId9"/>
    <p:sldId id="349" r:id="rId10"/>
    <p:sldId id="346" r:id="rId11"/>
    <p:sldId id="373" r:id="rId12"/>
    <p:sldId id="374" r:id="rId13"/>
    <p:sldId id="375" r:id="rId14"/>
    <p:sldId id="353" r:id="rId15"/>
    <p:sldId id="352" r:id="rId16"/>
    <p:sldId id="350" r:id="rId17"/>
    <p:sldId id="351" r:id="rId18"/>
    <p:sldId id="339" r:id="rId19"/>
    <p:sldId id="340" r:id="rId20"/>
    <p:sldId id="342" r:id="rId21"/>
    <p:sldId id="343" r:id="rId22"/>
    <p:sldId id="345" r:id="rId23"/>
    <p:sldId id="344" r:id="rId24"/>
    <p:sldId id="358" r:id="rId25"/>
    <p:sldId id="341" r:id="rId26"/>
    <p:sldId id="33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F00"/>
    <a:srgbClr val="487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04" autoAdjust="0"/>
  </p:normalViewPr>
  <p:slideViewPr>
    <p:cSldViewPr>
      <p:cViewPr>
        <p:scale>
          <a:sx n="100" d="100"/>
          <a:sy n="100" d="100"/>
        </p:scale>
        <p:origin x="-3472" y="-8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DE0E82-1318-4145-9C82-05670AB20474}" type="datetimeFigureOut">
              <a:rPr lang="en-US" smtClean="0"/>
              <a:t>5/2/18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3C6BA6-44D2-4EFA-8AEB-1A85C4B634B6}" type="slidenum">
              <a:rPr lang="en-US" smtClean="0"/>
              <a:t>‹#›</a:t>
            </a:fld>
            <a:endParaRPr lang="en-US" dirty="0"/>
          </a:p>
        </p:txBody>
      </p:sp>
    </p:spTree>
    <p:extLst>
      <p:ext uri="{BB962C8B-B14F-4D97-AF65-F5344CB8AC3E}">
        <p14:creationId xmlns:p14="http://schemas.microsoft.com/office/powerpoint/2010/main" val="233957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976">
              <a:defRPr/>
            </a:pPr>
            <a:endParaRPr lang="en-US" dirty="0"/>
          </a:p>
        </p:txBody>
      </p:sp>
      <p:sp>
        <p:nvSpPr>
          <p:cNvPr id="4" name="Slide Number Placeholder 3"/>
          <p:cNvSpPr>
            <a:spLocks noGrp="1"/>
          </p:cNvSpPr>
          <p:nvPr>
            <p:ph type="sldNum" sz="quarter" idx="10"/>
          </p:nvPr>
        </p:nvSpPr>
        <p:spPr/>
        <p:txBody>
          <a:bodyPr/>
          <a:lstStyle/>
          <a:p>
            <a:fld id="{C70504FD-EAE3-4784-8B5E-0181AEA6736B}" type="slidenum">
              <a:rPr lang="en-US" smtClean="0"/>
              <a:t>1</a:t>
            </a:fld>
            <a:endParaRPr lang="en-US" dirty="0"/>
          </a:p>
        </p:txBody>
      </p:sp>
    </p:spTree>
    <p:extLst>
      <p:ext uri="{BB962C8B-B14F-4D97-AF65-F5344CB8AC3E}">
        <p14:creationId xmlns:p14="http://schemas.microsoft.com/office/powerpoint/2010/main" val="3025614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0504FD-EAE3-4784-8B5E-0181AEA6736B}"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664281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0504FD-EAE3-4784-8B5E-0181AEA6736B}"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664281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0504FD-EAE3-4784-8B5E-0181AEA6736B}"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664281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0504FD-EAE3-4784-8B5E-0181AEA6736B}"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664281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0504FD-EAE3-4784-8B5E-0181AEA6736B}"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664281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0504FD-EAE3-4784-8B5E-0181AEA6736B}" type="slidenum">
              <a:rPr lang="en-US" smtClean="0"/>
              <a:t>26</a:t>
            </a:fld>
            <a:endParaRPr lang="en-US" dirty="0"/>
          </a:p>
        </p:txBody>
      </p:sp>
    </p:spTree>
    <p:extLst>
      <p:ext uri="{BB962C8B-B14F-4D97-AF65-F5344CB8AC3E}">
        <p14:creationId xmlns:p14="http://schemas.microsoft.com/office/powerpoint/2010/main" val="2770086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28600" y="4038603"/>
            <a:ext cx="86868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7" name="Text Placeholder 13"/>
          <p:cNvSpPr>
            <a:spLocks noGrp="1"/>
          </p:cNvSpPr>
          <p:nvPr>
            <p:ph type="body" sz="quarter" idx="12" hasCustomPrompt="1"/>
          </p:nvPr>
        </p:nvSpPr>
        <p:spPr>
          <a:xfrm>
            <a:off x="228600" y="5461001"/>
            <a:ext cx="86868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smtClean="0"/>
              <a:t>Sub-Title</a:t>
            </a:r>
            <a:endParaRPr lang="en-US" dirty="0"/>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 | Date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000" y="1143000"/>
            <a:ext cx="6858000" cy="2743200"/>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 y="6172200"/>
            <a:ext cx="1828800" cy="731520"/>
          </a:xfrm>
          <a:prstGeom prst="rect">
            <a:avLst/>
          </a:prstGeom>
        </p:spPr>
      </p:pic>
    </p:spTree>
    <p:extLst>
      <p:ext uri="{BB962C8B-B14F-4D97-AF65-F5344CB8AC3E}">
        <p14:creationId xmlns:p14="http://schemas.microsoft.com/office/powerpoint/2010/main" val="1706231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 y="6172200"/>
            <a:ext cx="1828800" cy="731520"/>
          </a:xfrm>
          <a:prstGeom prst="rect">
            <a:avLst/>
          </a:prstGeom>
        </p:spPr>
      </p:pic>
    </p:spTree>
    <p:extLst>
      <p:ext uri="{BB962C8B-B14F-4D97-AF65-F5344CB8AC3E}">
        <p14:creationId xmlns:p14="http://schemas.microsoft.com/office/powerpoint/2010/main" val="2448185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 y="6172200"/>
            <a:ext cx="1828800" cy="731520"/>
          </a:xfrm>
          <a:prstGeom prst="rect">
            <a:avLst/>
          </a:prstGeom>
        </p:spPr>
      </p:pic>
    </p:spTree>
    <p:extLst>
      <p:ext uri="{BB962C8B-B14F-4D97-AF65-F5344CB8AC3E}">
        <p14:creationId xmlns:p14="http://schemas.microsoft.com/office/powerpoint/2010/main" val="276456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5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7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dirty="0" smtClean="0"/>
              <a:t>Click icon to add picture</a:t>
            </a:r>
            <a:endParaRPr lang="en-US" dirty="0"/>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dirty="0" smtClean="0"/>
              <a:t>Click to edit Master title style</a:t>
            </a:r>
            <a:endParaRPr lang="en-US" dirty="0"/>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a:t>
            </a:r>
          </a:p>
          <a:p>
            <a:pPr lvl="0"/>
            <a:r>
              <a:rPr lang="en-US" dirty="0" smtClean="0"/>
              <a:t>Date</a:t>
            </a:r>
            <a:endParaRPr lang="en-US" dirty="0"/>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smtClean="0"/>
              <a:t>Sub-Title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325755"/>
            <a:ext cx="3200400" cy="1280160"/>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5" name="Rectangle 4"/>
          <p:cNvSpPr/>
          <p:nvPr userDrawn="1"/>
        </p:nvSpPr>
        <p:spPr>
          <a:xfrm>
            <a:off x="3200400" y="3874770"/>
            <a:ext cx="59436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p:nvPr>
        </p:nvSpPr>
        <p:spPr>
          <a:xfrm>
            <a:off x="3276600" y="3962400"/>
            <a:ext cx="57150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890" y="3322320"/>
            <a:ext cx="3345180" cy="3345180"/>
          </a:xfrm>
          <a:prstGeom prst="rect">
            <a:avLst/>
          </a:prstGeom>
          <a:noFill/>
          <a:ln>
            <a:noFill/>
          </a:ln>
        </p:spPr>
      </p:pic>
    </p:spTree>
    <p:extLst>
      <p:ext uri="{BB962C8B-B14F-4D97-AF65-F5344CB8AC3E}">
        <p14:creationId xmlns:p14="http://schemas.microsoft.com/office/powerpoint/2010/main" val="285489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05800" y="6019800"/>
            <a:ext cx="866774" cy="866774"/>
          </a:xfrm>
          <a:prstGeom prst="rect">
            <a:avLst/>
          </a:prstGeom>
        </p:spPr>
      </p:pic>
    </p:spTree>
    <p:extLst>
      <p:ext uri="{BB962C8B-B14F-4D97-AF65-F5344CB8AC3E}">
        <p14:creationId xmlns:p14="http://schemas.microsoft.com/office/powerpoint/2010/main" val="189997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 y="6172200"/>
            <a:ext cx="1828800" cy="731520"/>
          </a:xfrm>
          <a:prstGeom prst="rect">
            <a:avLst/>
          </a:prstGeom>
        </p:spPr>
      </p:pic>
    </p:spTree>
    <p:extLst>
      <p:ext uri="{BB962C8B-B14F-4D97-AF65-F5344CB8AC3E}">
        <p14:creationId xmlns:p14="http://schemas.microsoft.com/office/powerpoint/2010/main" val="783884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 y="6172200"/>
            <a:ext cx="1828800" cy="731520"/>
          </a:xfrm>
          <a:prstGeom prst="rect">
            <a:avLst/>
          </a:prstGeom>
        </p:spPr>
      </p:pic>
    </p:spTree>
    <p:extLst>
      <p:ext uri="{BB962C8B-B14F-4D97-AF65-F5344CB8AC3E}">
        <p14:creationId xmlns:p14="http://schemas.microsoft.com/office/powerpoint/2010/main" val="277065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14" name="Content Placeholder 2"/>
          <p:cNvSpPr>
            <a:spLocks noGrp="1"/>
          </p:cNvSpPr>
          <p:nvPr>
            <p:ph idx="1"/>
          </p:nvPr>
        </p:nvSpPr>
        <p:spPr>
          <a:xfrm>
            <a:off x="228600" y="1193800"/>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 y="6172200"/>
            <a:ext cx="1828800" cy="731520"/>
          </a:xfrm>
          <a:prstGeom prst="rect">
            <a:avLst/>
          </a:prstGeom>
        </p:spPr>
      </p:pic>
    </p:spTree>
    <p:extLst>
      <p:ext uri="{BB962C8B-B14F-4D97-AF65-F5344CB8AC3E}">
        <p14:creationId xmlns:p14="http://schemas.microsoft.com/office/powerpoint/2010/main" val="256339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 y="6172200"/>
            <a:ext cx="1828800" cy="731520"/>
          </a:xfrm>
          <a:prstGeom prst="rect">
            <a:avLst/>
          </a:prstGeom>
        </p:spPr>
      </p:pic>
    </p:spTree>
    <p:extLst>
      <p:ext uri="{BB962C8B-B14F-4D97-AF65-F5344CB8AC3E}">
        <p14:creationId xmlns:p14="http://schemas.microsoft.com/office/powerpoint/2010/main" val="233510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 y="6172200"/>
            <a:ext cx="1828800" cy="731520"/>
          </a:xfrm>
          <a:prstGeom prst="rect">
            <a:avLst/>
          </a:prstGeom>
        </p:spPr>
      </p:pic>
    </p:spTree>
    <p:extLst>
      <p:ext uri="{BB962C8B-B14F-4D97-AF65-F5344CB8AC3E}">
        <p14:creationId xmlns:p14="http://schemas.microsoft.com/office/powerpoint/2010/main" val="288326735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7" name="Slide Number Placeholder 5"/>
          <p:cNvSpPr>
            <a:spLocks noGrp="1"/>
          </p:cNvSpPr>
          <p:nvPr>
            <p:ph type="sldNum" sz="quarter" idx="4"/>
          </p:nvPr>
        </p:nvSpPr>
        <p:spPr>
          <a:xfrm>
            <a:off x="6858000" y="6410326"/>
            <a:ext cx="21336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49" r:id="rId3"/>
    <p:sldLayoutId id="2147483680" r:id="rId4"/>
    <p:sldLayoutId id="2147483671" r:id="rId5"/>
    <p:sldLayoutId id="2147483668" r:id="rId6"/>
    <p:sldLayoutId id="2147483665" r:id="rId7"/>
    <p:sldLayoutId id="2147483672" r:id="rId8"/>
    <p:sldLayoutId id="2147483673" r:id="rId9"/>
    <p:sldLayoutId id="2147483679" r:id="rId10"/>
    <p:sldLayoutId id="2147483674" r:id="rId11"/>
    <p:sldLayoutId id="2147483662" r:id="rId12"/>
    <p:sldLayoutId id="2147483663" r:id="rId13"/>
    <p:sldLayoutId id="2147483676" r:id="rId14"/>
    <p:sldLayoutId id="2147483677" r:id="rId15"/>
    <p:sldLayoutId id="2147483675" r:id="rId16"/>
    <p:sldLayoutId id="2147483678"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4038603"/>
            <a:ext cx="8686800" cy="2209797"/>
          </a:xfrm>
        </p:spPr>
        <p:txBody>
          <a:bodyPr>
            <a:normAutofit/>
          </a:bodyPr>
          <a:lstStyle/>
          <a:p>
            <a:r>
              <a:rPr lang="en-US" dirty="0" smtClean="0"/>
              <a:t>WIOA Systems Performance Data</a:t>
            </a:r>
            <a:br>
              <a:rPr lang="en-US" dirty="0" smtClean="0"/>
            </a:br>
            <a:endParaRPr lang="en-US" dirty="0"/>
          </a:p>
        </p:txBody>
      </p:sp>
      <p:sp>
        <p:nvSpPr>
          <p:cNvPr id="4" name="Text Placeholder 3"/>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0125821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dirty="0"/>
              <a:t>Primary Indicators of Performance for all Programs</a:t>
            </a:r>
            <a:endParaRPr lang="en-US" sz="2800" dirty="0"/>
          </a:p>
        </p:txBody>
      </p:sp>
      <p:sp>
        <p:nvSpPr>
          <p:cNvPr id="3" name="Content Placeholder 2"/>
          <p:cNvSpPr>
            <a:spLocks noGrp="1"/>
          </p:cNvSpPr>
          <p:nvPr>
            <p:ph idx="1"/>
          </p:nvPr>
        </p:nvSpPr>
        <p:spPr/>
        <p:txBody>
          <a:bodyPr/>
          <a:lstStyle/>
          <a:p>
            <a:pPr lvl="0"/>
            <a:r>
              <a:rPr lang="en-US" b="1" dirty="0">
                <a:solidFill>
                  <a:prstClr val="black"/>
                </a:solidFill>
              </a:rPr>
              <a:t>Employment Rate 2</a:t>
            </a:r>
            <a:r>
              <a:rPr lang="en-US" b="1" baseline="30000" dirty="0">
                <a:solidFill>
                  <a:prstClr val="black"/>
                </a:solidFill>
              </a:rPr>
              <a:t>nd</a:t>
            </a:r>
            <a:r>
              <a:rPr lang="en-US" b="1" dirty="0">
                <a:solidFill>
                  <a:prstClr val="black"/>
                </a:solidFill>
              </a:rPr>
              <a:t> Quarter after Exit </a:t>
            </a:r>
          </a:p>
          <a:p>
            <a:pPr marL="0" lvl="0" indent="0">
              <a:buNone/>
            </a:pPr>
            <a:r>
              <a:rPr lang="en-US" dirty="0">
                <a:solidFill>
                  <a:prstClr val="black"/>
                </a:solidFill>
              </a:rPr>
              <a:t>	(Education/Employment for youth)</a:t>
            </a:r>
            <a:endParaRPr lang="en-US" sz="1800" dirty="0">
              <a:solidFill>
                <a:prstClr val="black"/>
              </a:solidFill>
            </a:endParaRPr>
          </a:p>
          <a:p>
            <a:pPr lvl="0"/>
            <a:r>
              <a:rPr lang="en-US" b="1" dirty="0">
                <a:solidFill>
                  <a:prstClr val="black"/>
                </a:solidFill>
              </a:rPr>
              <a:t>Employment Rate 4</a:t>
            </a:r>
            <a:r>
              <a:rPr lang="en-US" b="1" baseline="30000" dirty="0">
                <a:solidFill>
                  <a:prstClr val="black"/>
                </a:solidFill>
              </a:rPr>
              <a:t>th</a:t>
            </a:r>
            <a:r>
              <a:rPr lang="en-US" b="1" dirty="0">
                <a:solidFill>
                  <a:prstClr val="black"/>
                </a:solidFill>
              </a:rPr>
              <a:t> Quarter after Exit</a:t>
            </a:r>
          </a:p>
          <a:p>
            <a:pPr marL="0" lvl="0" indent="0">
              <a:buNone/>
            </a:pPr>
            <a:r>
              <a:rPr lang="en-US" dirty="0">
                <a:solidFill>
                  <a:prstClr val="black"/>
                </a:solidFill>
              </a:rPr>
              <a:t>	(Education/Employment for youth)</a:t>
            </a:r>
            <a:endParaRPr lang="en-US" sz="1800" dirty="0">
              <a:solidFill>
                <a:prstClr val="black"/>
              </a:solidFill>
            </a:endParaRPr>
          </a:p>
          <a:p>
            <a:pPr lvl="0"/>
            <a:r>
              <a:rPr lang="en-US" b="1" dirty="0">
                <a:solidFill>
                  <a:prstClr val="black"/>
                </a:solidFill>
              </a:rPr>
              <a:t>Median Earnings in the 2</a:t>
            </a:r>
            <a:r>
              <a:rPr lang="en-US" b="1" baseline="30000" dirty="0">
                <a:solidFill>
                  <a:prstClr val="black"/>
                </a:solidFill>
              </a:rPr>
              <a:t>nd</a:t>
            </a:r>
            <a:r>
              <a:rPr lang="en-US" b="1" dirty="0">
                <a:solidFill>
                  <a:prstClr val="black"/>
                </a:solidFill>
              </a:rPr>
              <a:t> Quarter after Exit</a:t>
            </a:r>
          </a:p>
          <a:p>
            <a:pPr lvl="0"/>
            <a:endParaRPr lang="en-US" sz="1800" b="1" dirty="0">
              <a:solidFill>
                <a:prstClr val="black"/>
              </a:solidFill>
            </a:endParaRPr>
          </a:p>
          <a:p>
            <a:pPr lvl="0"/>
            <a:r>
              <a:rPr lang="en-US" b="1" dirty="0">
                <a:solidFill>
                  <a:prstClr val="black"/>
                </a:solidFill>
              </a:rPr>
              <a:t>Credential Attainment Rate </a:t>
            </a:r>
          </a:p>
          <a:p>
            <a:pPr lvl="1"/>
            <a:r>
              <a:rPr lang="en-US" sz="1600" dirty="0">
                <a:solidFill>
                  <a:prstClr val="black"/>
                </a:solidFill>
              </a:rPr>
              <a:t>of those who received training or education, excluding OJT or Customized Training</a:t>
            </a:r>
          </a:p>
          <a:p>
            <a:pPr lvl="0"/>
            <a:r>
              <a:rPr lang="en-US" b="1" dirty="0">
                <a:solidFill>
                  <a:prstClr val="black"/>
                </a:solidFill>
              </a:rPr>
              <a:t>Measurable Skills Gains</a:t>
            </a:r>
          </a:p>
          <a:p>
            <a:pPr marL="0" lvl="0" indent="0">
              <a:buNone/>
            </a:pPr>
            <a:endParaRPr lang="en-US" b="1" dirty="0">
              <a:solidFill>
                <a:prstClr val="black"/>
              </a:solidFill>
            </a:endParaRPr>
          </a:p>
          <a:p>
            <a:pPr lvl="0"/>
            <a:r>
              <a:rPr lang="en-US" b="1" dirty="0">
                <a:solidFill>
                  <a:prstClr val="black"/>
                </a:solidFill>
              </a:rPr>
              <a:t>Effectiveness in Serving Employers</a:t>
            </a:r>
          </a:p>
          <a:p>
            <a:endParaRPr lang="en-US" dirty="0"/>
          </a:p>
        </p:txBody>
      </p:sp>
    </p:spTree>
    <p:extLst>
      <p:ext uri="{BB962C8B-B14F-4D97-AF65-F5344CB8AC3E}">
        <p14:creationId xmlns:p14="http://schemas.microsoft.com/office/powerpoint/2010/main" val="367039325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Employment Rate 2nd Quarter </a:t>
            </a:r>
            <a:r>
              <a:rPr lang="en-US" b="0" dirty="0" smtClean="0"/>
              <a:t>After </a:t>
            </a:r>
            <a:r>
              <a:rPr lang="en-US" b="0" dirty="0"/>
              <a:t>Exit</a:t>
            </a:r>
            <a:endParaRPr lang="en-US" dirty="0"/>
          </a:p>
        </p:txBody>
      </p:sp>
      <p:sp>
        <p:nvSpPr>
          <p:cNvPr id="3" name="Content Placeholder 2"/>
          <p:cNvSpPr>
            <a:spLocks noGrp="1"/>
          </p:cNvSpPr>
          <p:nvPr>
            <p:ph idx="1"/>
          </p:nvPr>
        </p:nvSpPr>
        <p:spPr/>
        <p:txBody>
          <a:bodyPr/>
          <a:lstStyle/>
          <a:p>
            <a:pPr marL="0" lvl="0" indent="0">
              <a:lnSpc>
                <a:spcPct val="134000"/>
              </a:lnSpc>
              <a:spcBef>
                <a:spcPts val="0"/>
              </a:spcBef>
              <a:buNone/>
            </a:pPr>
            <a:r>
              <a:rPr lang="en-US" sz="2000" b="1" dirty="0">
                <a:solidFill>
                  <a:srgbClr val="002060"/>
                </a:solidFill>
              </a:rPr>
              <a:t>Employment Rate 2nd Quarter after Exit </a:t>
            </a:r>
            <a:r>
              <a:rPr lang="en-US" sz="2000" dirty="0">
                <a:solidFill>
                  <a:prstClr val="black"/>
                </a:solidFill>
              </a:rPr>
              <a:t>is the percentage of participants who are in unsubsidized employment during the second quarter after exit from the program.</a:t>
            </a:r>
          </a:p>
          <a:p>
            <a:pPr marL="0" lvl="0" indent="0">
              <a:buNone/>
            </a:pPr>
            <a:endParaRPr lang="en-US" sz="2000" dirty="0">
              <a:solidFill>
                <a:prstClr val="black"/>
              </a:solidFill>
            </a:endParaRPr>
          </a:p>
          <a:p>
            <a:pPr marL="0" lvl="0" indent="0">
              <a:buNone/>
            </a:pPr>
            <a:r>
              <a:rPr lang="en-US" sz="2000" b="1" dirty="0">
                <a:solidFill>
                  <a:srgbClr val="002060"/>
                </a:solidFill>
              </a:rPr>
              <a:t>Methodology </a:t>
            </a:r>
          </a:p>
          <a:p>
            <a:pPr marL="0" lvl="0" indent="0">
              <a:lnSpc>
                <a:spcPct val="134000"/>
              </a:lnSpc>
              <a:spcBef>
                <a:spcPts val="0"/>
              </a:spcBef>
              <a:buNone/>
            </a:pPr>
            <a:r>
              <a:rPr lang="en-US" sz="2000" dirty="0">
                <a:solidFill>
                  <a:prstClr val="black"/>
                </a:solidFill>
              </a:rPr>
              <a:t>The number of participants who exited during the reporting period who are found to be employed, either through direct Unemployment Insurance wage record match, Federal or military employment records, or supplemental wage information, in the second quarter after the exit quarter </a:t>
            </a:r>
            <a:r>
              <a:rPr lang="en-US" sz="2000" b="1" i="1" dirty="0">
                <a:solidFill>
                  <a:srgbClr val="002060"/>
                </a:solidFill>
              </a:rPr>
              <a:t>divided by </a:t>
            </a:r>
            <a:r>
              <a:rPr lang="en-US" sz="2000" dirty="0">
                <a:solidFill>
                  <a:prstClr val="black"/>
                </a:solidFill>
              </a:rPr>
              <a:t>the number of participants who exited during the reporting period.</a:t>
            </a:r>
          </a:p>
          <a:p>
            <a:endParaRPr lang="en-US" dirty="0"/>
          </a:p>
        </p:txBody>
      </p:sp>
    </p:spTree>
    <p:extLst>
      <p:ext uri="{BB962C8B-B14F-4D97-AF65-F5344CB8AC3E}">
        <p14:creationId xmlns:p14="http://schemas.microsoft.com/office/powerpoint/2010/main" val="69571645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799"/>
            <a:ext cx="8839200" cy="1143001"/>
          </a:xfrm>
        </p:spPr>
        <p:txBody>
          <a:bodyPr/>
          <a:lstStyle/>
          <a:p>
            <a:r>
              <a:rPr lang="en-US" b="0" dirty="0"/>
              <a:t>Employment Rate 4th Quarter </a:t>
            </a:r>
            <a:r>
              <a:rPr lang="en-US" b="0" dirty="0" smtClean="0"/>
              <a:t>After </a:t>
            </a:r>
            <a:r>
              <a:rPr lang="en-US" b="0" dirty="0"/>
              <a:t>Exit</a:t>
            </a:r>
            <a:br>
              <a:rPr lang="en-US" b="0" dirty="0"/>
            </a:br>
            <a:endParaRPr lang="en-US" dirty="0"/>
          </a:p>
        </p:txBody>
      </p:sp>
      <p:sp>
        <p:nvSpPr>
          <p:cNvPr id="3" name="Content Placeholder 2"/>
          <p:cNvSpPr>
            <a:spLocks noGrp="1"/>
          </p:cNvSpPr>
          <p:nvPr>
            <p:ph idx="1"/>
          </p:nvPr>
        </p:nvSpPr>
        <p:spPr/>
        <p:txBody>
          <a:bodyPr/>
          <a:lstStyle/>
          <a:p>
            <a:pPr marL="0" lvl="0" indent="0">
              <a:lnSpc>
                <a:spcPct val="150000"/>
              </a:lnSpc>
              <a:spcBef>
                <a:spcPts val="0"/>
              </a:spcBef>
              <a:buNone/>
            </a:pPr>
            <a:r>
              <a:rPr lang="en-US" sz="1800" b="1" dirty="0">
                <a:solidFill>
                  <a:srgbClr val="002060"/>
                </a:solidFill>
              </a:rPr>
              <a:t>The Employment Rate 4th Quarter after Exit </a:t>
            </a:r>
            <a:r>
              <a:rPr lang="en-US" sz="1800" dirty="0">
                <a:solidFill>
                  <a:prstClr val="black"/>
                </a:solidFill>
              </a:rPr>
              <a:t>is the percentage of participants who are in unsubsidized employment during the fourth quarter after exit from the program</a:t>
            </a:r>
          </a:p>
          <a:p>
            <a:pPr marL="0" lvl="0" indent="0">
              <a:lnSpc>
                <a:spcPct val="150000"/>
              </a:lnSpc>
              <a:spcBef>
                <a:spcPts val="0"/>
              </a:spcBef>
              <a:buNone/>
            </a:pPr>
            <a:endParaRPr lang="en-US" sz="1800" i="1" dirty="0">
              <a:solidFill>
                <a:prstClr val="black"/>
              </a:solidFill>
            </a:endParaRPr>
          </a:p>
          <a:p>
            <a:pPr marL="0" lvl="0" indent="0">
              <a:lnSpc>
                <a:spcPct val="150000"/>
              </a:lnSpc>
              <a:spcBef>
                <a:spcPts val="0"/>
              </a:spcBef>
              <a:buNone/>
            </a:pPr>
            <a:r>
              <a:rPr lang="en-US" sz="1800" b="1" dirty="0">
                <a:solidFill>
                  <a:srgbClr val="002060"/>
                </a:solidFill>
              </a:rPr>
              <a:t>Methodology</a:t>
            </a:r>
          </a:p>
          <a:p>
            <a:pPr marL="0" lvl="0" indent="0">
              <a:lnSpc>
                <a:spcPct val="150000"/>
              </a:lnSpc>
              <a:spcBef>
                <a:spcPts val="0"/>
              </a:spcBef>
              <a:buNone/>
            </a:pPr>
            <a:r>
              <a:rPr lang="en-US" sz="1800" dirty="0">
                <a:solidFill>
                  <a:prstClr val="black"/>
                </a:solidFill>
              </a:rPr>
              <a:t>The number of participants who exited during the reporting period who are found to be employed, either through direct Unemployment Insurance wage record match, Federal or military employment records, or supplemental wage information, in the fourth quarter after the exit quarter </a:t>
            </a:r>
            <a:r>
              <a:rPr lang="en-US" sz="1800" b="1" i="1" dirty="0">
                <a:solidFill>
                  <a:srgbClr val="002060"/>
                </a:solidFill>
                <a:latin typeface="Calibri"/>
              </a:rPr>
              <a:t>divided by </a:t>
            </a:r>
            <a:r>
              <a:rPr lang="en-US" sz="1800" dirty="0">
                <a:solidFill>
                  <a:prstClr val="black"/>
                </a:solidFill>
              </a:rPr>
              <a:t>the number of participants who exited during the reporting period.</a:t>
            </a:r>
          </a:p>
          <a:p>
            <a:endParaRPr lang="en-US" dirty="0"/>
          </a:p>
        </p:txBody>
      </p:sp>
    </p:spTree>
    <p:extLst>
      <p:ext uri="{BB962C8B-B14F-4D97-AF65-F5344CB8AC3E}">
        <p14:creationId xmlns:p14="http://schemas.microsoft.com/office/powerpoint/2010/main" val="327084695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Median Earnings 2nd Quarter After Exit</a:t>
            </a:r>
            <a:endParaRPr lang="en-US" dirty="0"/>
          </a:p>
        </p:txBody>
      </p:sp>
      <p:sp>
        <p:nvSpPr>
          <p:cNvPr id="3" name="Content Placeholder 2"/>
          <p:cNvSpPr>
            <a:spLocks noGrp="1"/>
          </p:cNvSpPr>
          <p:nvPr>
            <p:ph idx="1"/>
          </p:nvPr>
        </p:nvSpPr>
        <p:spPr/>
        <p:txBody>
          <a:bodyPr/>
          <a:lstStyle/>
          <a:p>
            <a:pPr marL="0" lvl="0" indent="0">
              <a:buNone/>
            </a:pPr>
            <a:r>
              <a:rPr lang="en-US" b="1" dirty="0">
                <a:solidFill>
                  <a:srgbClr val="002060"/>
                </a:solidFill>
              </a:rPr>
              <a:t>Median earnings </a:t>
            </a:r>
            <a:r>
              <a:rPr lang="en-US" dirty="0">
                <a:solidFill>
                  <a:prstClr val="black"/>
                </a:solidFill>
              </a:rPr>
              <a:t>are the number of program participants who are in unsubsidized employment during the second quarter after exit from the program, as established through:</a:t>
            </a:r>
          </a:p>
          <a:p>
            <a:pPr marL="0" lvl="0" indent="0">
              <a:buNone/>
            </a:pPr>
            <a:endParaRPr lang="en-US" dirty="0">
              <a:solidFill>
                <a:prstClr val="black"/>
              </a:solidFill>
            </a:endParaRPr>
          </a:p>
          <a:p>
            <a:pPr lvl="0"/>
            <a:r>
              <a:rPr lang="en-US" dirty="0">
                <a:solidFill>
                  <a:prstClr val="black"/>
                </a:solidFill>
              </a:rPr>
              <a:t>Direct Unemployment Insurance wage record match</a:t>
            </a:r>
          </a:p>
          <a:p>
            <a:pPr lvl="0"/>
            <a:r>
              <a:rPr lang="en-US" dirty="0">
                <a:solidFill>
                  <a:prstClr val="black"/>
                </a:solidFill>
              </a:rPr>
              <a:t>Federal or military employment records</a:t>
            </a:r>
          </a:p>
          <a:p>
            <a:pPr lvl="0"/>
            <a:r>
              <a:rPr lang="en-US" dirty="0">
                <a:solidFill>
                  <a:prstClr val="black"/>
                </a:solidFill>
              </a:rPr>
              <a:t>Supplemental wage information.</a:t>
            </a:r>
          </a:p>
          <a:p>
            <a:pPr marL="0" lvl="0" indent="0">
              <a:buNone/>
            </a:pPr>
            <a:r>
              <a:rPr lang="en-US" dirty="0">
                <a:solidFill>
                  <a:prstClr val="black"/>
                </a:solidFill>
              </a:rPr>
              <a:t>Using the collected quarterly wage information as a set, arranged the set from lowest to the highest. Find the central </a:t>
            </a:r>
            <a:r>
              <a:rPr lang="en-US" dirty="0" smtClean="0">
                <a:solidFill>
                  <a:prstClr val="black"/>
                </a:solidFill>
              </a:rPr>
              <a:t>value.</a:t>
            </a:r>
            <a:endParaRPr lang="en-US" dirty="0"/>
          </a:p>
        </p:txBody>
      </p:sp>
    </p:spTree>
    <p:extLst>
      <p:ext uri="{BB962C8B-B14F-4D97-AF65-F5344CB8AC3E}">
        <p14:creationId xmlns:p14="http://schemas.microsoft.com/office/powerpoint/2010/main" val="6382307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solidFill>
                  <a:prstClr val="white"/>
                </a:solidFill>
              </a:rPr>
              <a:t>Measurable Skill Gains</a:t>
            </a:r>
            <a:endParaRPr lang="en-US" dirty="0"/>
          </a:p>
        </p:txBody>
      </p:sp>
      <p:sp>
        <p:nvSpPr>
          <p:cNvPr id="3" name="Content Placeholder 2"/>
          <p:cNvSpPr>
            <a:spLocks noGrp="1"/>
          </p:cNvSpPr>
          <p:nvPr>
            <p:ph idx="1"/>
          </p:nvPr>
        </p:nvSpPr>
        <p:spPr/>
        <p:txBody>
          <a:bodyPr/>
          <a:lstStyle/>
          <a:p>
            <a:pPr marL="0" indent="0">
              <a:lnSpc>
                <a:spcPct val="134000"/>
              </a:lnSpc>
              <a:spcBef>
                <a:spcPts val="0"/>
              </a:spcBef>
              <a:buNone/>
            </a:pPr>
            <a:r>
              <a:rPr lang="en-US" sz="1400" b="1" dirty="0">
                <a:solidFill>
                  <a:schemeClr val="tx2"/>
                </a:solidFill>
              </a:rPr>
              <a:t>The Measurable Skills Gains Indicator </a:t>
            </a:r>
          </a:p>
          <a:p>
            <a:pPr>
              <a:lnSpc>
                <a:spcPct val="134000"/>
              </a:lnSpc>
              <a:spcBef>
                <a:spcPts val="0"/>
              </a:spcBef>
            </a:pPr>
            <a:r>
              <a:rPr lang="en-US" sz="1400" dirty="0"/>
              <a:t>Is used to measure the interim education or training progress of enrolled participants within a reporting period</a:t>
            </a:r>
          </a:p>
          <a:p>
            <a:pPr>
              <a:lnSpc>
                <a:spcPct val="134000"/>
              </a:lnSpc>
              <a:spcBef>
                <a:spcPts val="0"/>
              </a:spcBef>
            </a:pPr>
            <a:r>
              <a:rPr lang="en-US" sz="1400" dirty="0"/>
              <a:t>Not an exit-based measure</a:t>
            </a:r>
          </a:p>
          <a:p>
            <a:pPr marL="0" indent="0">
              <a:lnSpc>
                <a:spcPct val="134000"/>
              </a:lnSpc>
              <a:spcBef>
                <a:spcPts val="0"/>
              </a:spcBef>
              <a:buNone/>
            </a:pPr>
            <a:r>
              <a:rPr lang="en-US" sz="1400" b="1" dirty="0">
                <a:solidFill>
                  <a:schemeClr val="tx2"/>
                </a:solidFill>
              </a:rPr>
              <a:t>Examples of Documented Progress</a:t>
            </a:r>
          </a:p>
          <a:p>
            <a:pPr>
              <a:lnSpc>
                <a:spcPct val="134000"/>
              </a:lnSpc>
              <a:spcBef>
                <a:spcPts val="0"/>
              </a:spcBef>
            </a:pPr>
            <a:r>
              <a:rPr lang="en-US" sz="1400" dirty="0"/>
              <a:t>Achievement of at least one educational functional level of a participant receiving instruction below the 9</a:t>
            </a:r>
            <a:r>
              <a:rPr lang="en-US" sz="1400" baseline="30000" dirty="0"/>
              <a:t>th</a:t>
            </a:r>
            <a:r>
              <a:rPr lang="en-US" sz="1400" dirty="0"/>
              <a:t> grade level</a:t>
            </a:r>
          </a:p>
          <a:p>
            <a:pPr>
              <a:lnSpc>
                <a:spcPct val="134000"/>
              </a:lnSpc>
              <a:spcBef>
                <a:spcPts val="0"/>
              </a:spcBef>
            </a:pPr>
            <a:r>
              <a:rPr lang="en-US" sz="1400" dirty="0"/>
              <a:t>A secondary diploma or its equivalent </a:t>
            </a:r>
            <a:endParaRPr lang="en-US" sz="1400" i="1" dirty="0"/>
          </a:p>
          <a:p>
            <a:pPr>
              <a:lnSpc>
                <a:spcPct val="134000"/>
              </a:lnSpc>
              <a:spcBef>
                <a:spcPts val="0"/>
              </a:spcBef>
            </a:pPr>
            <a:r>
              <a:rPr lang="en-US" sz="1400" dirty="0"/>
              <a:t>Secondary or post-secondary transcript or report card that shows the student is meeting TN’s academic standards</a:t>
            </a:r>
          </a:p>
          <a:p>
            <a:pPr>
              <a:lnSpc>
                <a:spcPct val="134000"/>
              </a:lnSpc>
              <a:spcBef>
                <a:spcPts val="0"/>
              </a:spcBef>
            </a:pPr>
            <a:r>
              <a:rPr lang="en-US" sz="1400" dirty="0"/>
              <a:t>Satisfactory or better progress report towards established milestones</a:t>
            </a:r>
          </a:p>
          <a:p>
            <a:pPr lvl="1">
              <a:lnSpc>
                <a:spcPct val="134000"/>
              </a:lnSpc>
              <a:spcBef>
                <a:spcPts val="0"/>
              </a:spcBef>
            </a:pPr>
            <a:r>
              <a:rPr lang="en-US" sz="1200" dirty="0"/>
              <a:t>Completion of an On-the-Job Training</a:t>
            </a:r>
          </a:p>
          <a:p>
            <a:pPr lvl="1">
              <a:lnSpc>
                <a:spcPct val="134000"/>
              </a:lnSpc>
              <a:spcBef>
                <a:spcPts val="0"/>
              </a:spcBef>
            </a:pPr>
            <a:r>
              <a:rPr lang="en-US" sz="1200" dirty="0"/>
              <a:t>Completion of a One Year Apprenticeship</a:t>
            </a:r>
          </a:p>
          <a:p>
            <a:pPr>
              <a:lnSpc>
                <a:spcPct val="134000"/>
              </a:lnSpc>
              <a:spcBef>
                <a:spcPts val="0"/>
              </a:spcBef>
            </a:pPr>
            <a:r>
              <a:rPr lang="en-US" sz="1400" dirty="0"/>
              <a:t>Successful passage of an exam that is required for a particular occupation</a:t>
            </a:r>
          </a:p>
          <a:p>
            <a:pPr>
              <a:lnSpc>
                <a:spcPct val="134000"/>
              </a:lnSpc>
              <a:spcBef>
                <a:spcPts val="0"/>
              </a:spcBef>
            </a:pPr>
            <a:r>
              <a:rPr lang="en-US" sz="1400" dirty="0"/>
              <a:t>Progress in attaining technical or occupational skills training</a:t>
            </a:r>
          </a:p>
          <a:p>
            <a:pPr lvl="1">
              <a:lnSpc>
                <a:spcPct val="134000"/>
              </a:lnSpc>
              <a:spcBef>
                <a:spcPts val="0"/>
              </a:spcBef>
            </a:pPr>
            <a:r>
              <a:rPr lang="en-US" sz="1200" dirty="0"/>
              <a:t>Knowledge-based exams</a:t>
            </a:r>
            <a:endParaRPr lang="en-US" sz="1400" dirty="0"/>
          </a:p>
          <a:p>
            <a:endParaRPr lang="en-US" dirty="0"/>
          </a:p>
        </p:txBody>
      </p:sp>
    </p:spTree>
    <p:extLst>
      <p:ext uri="{BB962C8B-B14F-4D97-AF65-F5344CB8AC3E}">
        <p14:creationId xmlns:p14="http://schemas.microsoft.com/office/powerpoint/2010/main" val="58802672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Effectiveness in Serving Employers</a:t>
            </a:r>
            <a:endParaRPr lang="en-US" dirty="0"/>
          </a:p>
        </p:txBody>
      </p:sp>
      <p:sp>
        <p:nvSpPr>
          <p:cNvPr id="3" name="Content Placeholder 2"/>
          <p:cNvSpPr>
            <a:spLocks noGrp="1"/>
          </p:cNvSpPr>
          <p:nvPr>
            <p:ph idx="1"/>
          </p:nvPr>
        </p:nvSpPr>
        <p:spPr/>
        <p:txBody>
          <a:bodyPr/>
          <a:lstStyle/>
          <a:p>
            <a:r>
              <a:rPr lang="en-US" dirty="0"/>
              <a:t>Retention with the same employer in the 2nd and 4th quarters after exit</a:t>
            </a:r>
          </a:p>
          <a:p>
            <a:pPr lvl="1"/>
            <a:r>
              <a:rPr lang="en-US" dirty="0"/>
              <a:t>The percentage of participants who exit and are employed with the same employer in the second and fourth quarter after exit</a:t>
            </a:r>
          </a:p>
          <a:p>
            <a:endParaRPr lang="en-US" dirty="0"/>
          </a:p>
          <a:p>
            <a:r>
              <a:rPr lang="en-US" dirty="0"/>
              <a:t>Repeat Business Customer Rate </a:t>
            </a:r>
          </a:p>
          <a:p>
            <a:pPr lvl="1"/>
            <a:r>
              <a:rPr lang="en-US" dirty="0"/>
              <a:t>The percentage of employers who receives core program services more than once within the last three reporting periods</a:t>
            </a:r>
          </a:p>
          <a:p>
            <a:endParaRPr lang="en-US" dirty="0"/>
          </a:p>
          <a:p>
            <a:r>
              <a:rPr lang="en-US" dirty="0"/>
              <a:t>Employer Penetration Rate </a:t>
            </a:r>
          </a:p>
          <a:p>
            <a:pPr lvl="1"/>
            <a:r>
              <a:rPr lang="en-US" dirty="0"/>
              <a:t>The percentage of employers that are using core program services out of all the employers in the state</a:t>
            </a:r>
          </a:p>
          <a:p>
            <a:endParaRPr lang="en-US" dirty="0"/>
          </a:p>
        </p:txBody>
      </p:sp>
    </p:spTree>
    <p:extLst>
      <p:ext uri="{BB962C8B-B14F-4D97-AF65-F5344CB8AC3E}">
        <p14:creationId xmlns:p14="http://schemas.microsoft.com/office/powerpoint/2010/main" val="395450973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Reporting Layouts</a:t>
            </a:r>
            <a:endParaRPr lang="en-US" dirty="0"/>
          </a:p>
        </p:txBody>
      </p:sp>
      <p:sp>
        <p:nvSpPr>
          <p:cNvPr id="3" name="Content Placeholder 2"/>
          <p:cNvSpPr>
            <a:spLocks noGrp="1"/>
          </p:cNvSpPr>
          <p:nvPr>
            <p:ph idx="1"/>
          </p:nvPr>
        </p:nvSpPr>
        <p:spPr/>
        <p:txBody>
          <a:bodyPr>
            <a:normAutofit lnSpcReduction="10000"/>
          </a:bodyPr>
          <a:lstStyle/>
          <a:p>
            <a:pPr lvl="0"/>
            <a:r>
              <a:rPr lang="en-US" sz="2200" dirty="0">
                <a:solidFill>
                  <a:prstClr val="black"/>
                </a:solidFill>
              </a:rPr>
              <a:t>Title 1&amp; 3 -DOL only PIRL- Participant Individual Reporting Layout (PIRL) ETA 9172</a:t>
            </a:r>
          </a:p>
          <a:p>
            <a:pPr marL="0" lvl="0" indent="0">
              <a:buNone/>
            </a:pPr>
            <a:r>
              <a:rPr lang="en-US" sz="2200" dirty="0">
                <a:solidFill>
                  <a:prstClr val="black"/>
                </a:solidFill>
              </a:rPr>
              <a:t> 	</a:t>
            </a:r>
            <a:r>
              <a:rPr lang="en-US" sz="1700" dirty="0">
                <a:solidFill>
                  <a:prstClr val="black"/>
                </a:solidFill>
              </a:rPr>
              <a:t>Current MIS reporting system for Wagner Peyser and Title 1 Adult, 	Dislocated Worker and Youth is the Jobs4TN System.</a:t>
            </a:r>
          </a:p>
          <a:p>
            <a:pPr marL="0" lvl="0" indent="0">
              <a:buNone/>
            </a:pPr>
            <a:endParaRPr lang="en-US" sz="2200" dirty="0">
              <a:solidFill>
                <a:prstClr val="black"/>
              </a:solidFill>
            </a:endParaRPr>
          </a:p>
          <a:p>
            <a:pPr lvl="0"/>
            <a:r>
              <a:rPr lang="en-US" sz="2200" dirty="0">
                <a:solidFill>
                  <a:prstClr val="black"/>
                </a:solidFill>
              </a:rPr>
              <a:t>Title 2 -NRS Reporting Tables</a:t>
            </a:r>
          </a:p>
          <a:p>
            <a:pPr marL="457200" lvl="1" indent="0">
              <a:buNone/>
            </a:pPr>
            <a:r>
              <a:rPr lang="en-US" sz="1900" dirty="0">
                <a:solidFill>
                  <a:prstClr val="black"/>
                </a:solidFill>
              </a:rPr>
              <a:t>	</a:t>
            </a:r>
            <a:r>
              <a:rPr lang="en-US" sz="1700" dirty="0">
                <a:solidFill>
                  <a:prstClr val="black"/>
                </a:solidFill>
              </a:rPr>
              <a:t>Current reporting system for Adult Education </a:t>
            </a:r>
            <a:r>
              <a:rPr lang="en-US" sz="1700" dirty="0" smtClean="0">
                <a:solidFill>
                  <a:prstClr val="black"/>
                </a:solidFill>
              </a:rPr>
              <a:t>was </a:t>
            </a:r>
            <a:r>
              <a:rPr lang="en-US" sz="1700" dirty="0" err="1" smtClean="0">
                <a:solidFill>
                  <a:prstClr val="black"/>
                </a:solidFill>
              </a:rPr>
              <a:t>Ecmats</a:t>
            </a:r>
            <a:r>
              <a:rPr lang="en-US" sz="1700" dirty="0">
                <a:solidFill>
                  <a:prstClr val="black"/>
                </a:solidFill>
              </a:rPr>
              <a:t> </a:t>
            </a:r>
            <a:r>
              <a:rPr lang="en-US" sz="1700" dirty="0" smtClean="0">
                <a:solidFill>
                  <a:prstClr val="black"/>
                </a:solidFill>
              </a:rPr>
              <a:t>and is now Jobs4tn</a:t>
            </a:r>
            <a:endParaRPr lang="en-US" sz="1700" dirty="0">
              <a:solidFill>
                <a:prstClr val="black"/>
              </a:solidFill>
            </a:endParaRPr>
          </a:p>
          <a:p>
            <a:pPr lvl="0"/>
            <a:r>
              <a:rPr lang="en-US" sz="2200" dirty="0">
                <a:solidFill>
                  <a:prstClr val="black"/>
                </a:solidFill>
              </a:rPr>
              <a:t>Title 4 -RSA 911</a:t>
            </a:r>
          </a:p>
          <a:p>
            <a:pPr marL="457200" lvl="1" indent="0">
              <a:buNone/>
            </a:pPr>
            <a:r>
              <a:rPr lang="en-US" sz="1700" dirty="0">
                <a:solidFill>
                  <a:prstClr val="black"/>
                </a:solidFill>
              </a:rPr>
              <a:t>	Current reporting system for Vocational Rehabilitation is TRIMS.</a:t>
            </a:r>
          </a:p>
          <a:p>
            <a:pPr marL="457200" lvl="1" indent="0">
              <a:buNone/>
            </a:pPr>
            <a:endParaRPr lang="en-US" sz="1900" dirty="0">
              <a:solidFill>
                <a:prstClr val="black"/>
              </a:solidFill>
            </a:endParaRPr>
          </a:p>
          <a:p>
            <a:pPr lvl="0"/>
            <a:r>
              <a:rPr lang="en-US" sz="2200" dirty="0">
                <a:solidFill>
                  <a:prstClr val="black"/>
                </a:solidFill>
              </a:rPr>
              <a:t>ETA 9170 – Joint PIRL – Combines elements from each of the above reports to produce a combined performance report for the  state workforce system.</a:t>
            </a:r>
          </a:p>
          <a:p>
            <a:endParaRPr lang="en-US" dirty="0"/>
          </a:p>
        </p:txBody>
      </p:sp>
    </p:spTree>
    <p:extLst>
      <p:ext uri="{BB962C8B-B14F-4D97-AF65-F5344CB8AC3E}">
        <p14:creationId xmlns:p14="http://schemas.microsoft.com/office/powerpoint/2010/main" val="243074968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dirty="0"/>
              <a:t>Table 1.  State Program Score and State Indicator Scores</a:t>
            </a:r>
            <a:endParaRPr lang="en-US" sz="2800"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204734"/>
            <a:ext cx="8763000" cy="4935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204443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Workforce Services Reports</a:t>
            </a:r>
            <a:endParaRPr lang="en-US" dirty="0"/>
          </a:p>
        </p:txBody>
      </p:sp>
      <p:sp>
        <p:nvSpPr>
          <p:cNvPr id="3" name="Content Placeholder 2"/>
          <p:cNvSpPr>
            <a:spLocks noGrp="1"/>
          </p:cNvSpPr>
          <p:nvPr>
            <p:ph idx="1"/>
          </p:nvPr>
        </p:nvSpPr>
        <p:spPr/>
        <p:txBody>
          <a:bodyPr/>
          <a:lstStyle/>
          <a:p>
            <a:endParaRPr lang="en-US" dirty="0" smtClean="0"/>
          </a:p>
          <a:p>
            <a:r>
              <a:rPr lang="en-US" dirty="0" smtClean="0"/>
              <a:t>Information now gives us the ability to further analyze and make comparisons</a:t>
            </a:r>
          </a:p>
          <a:p>
            <a:r>
              <a:rPr lang="en-US" dirty="0" smtClean="0"/>
              <a:t>Grants4tn- Fiscal Reports- Program and Administration dollars tracked</a:t>
            </a:r>
          </a:p>
          <a:p>
            <a:r>
              <a:rPr lang="en-US" dirty="0" smtClean="0"/>
              <a:t>Jobs4tn- Program per participant dollars and enrollments</a:t>
            </a:r>
          </a:p>
          <a:p>
            <a:r>
              <a:rPr lang="en-US" dirty="0" smtClean="0"/>
              <a:t>Jobs4TN- Reports- Greeter- How many people walked into a brick and </a:t>
            </a:r>
            <a:r>
              <a:rPr lang="en-US" dirty="0" err="1" smtClean="0"/>
              <a:t>mortor</a:t>
            </a:r>
            <a:r>
              <a:rPr lang="en-US" dirty="0" smtClean="0"/>
              <a:t> AJC and the reason for their visit</a:t>
            </a:r>
          </a:p>
          <a:p>
            <a:r>
              <a:rPr lang="en-US" dirty="0" smtClean="0"/>
              <a:t>Labor Market Information- Gives potential that could be served in areas</a:t>
            </a:r>
          </a:p>
          <a:p>
            <a:endParaRPr lang="en-US" dirty="0" smtClean="0"/>
          </a:p>
          <a:p>
            <a:endParaRPr lang="en-US" dirty="0" smtClean="0"/>
          </a:p>
          <a:p>
            <a:endParaRPr lang="en-US" dirty="0"/>
          </a:p>
        </p:txBody>
      </p:sp>
    </p:spTree>
    <p:extLst>
      <p:ext uri="{BB962C8B-B14F-4D97-AF65-F5344CB8AC3E}">
        <p14:creationId xmlns:p14="http://schemas.microsoft.com/office/powerpoint/2010/main" val="144702759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Dashboard</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1193800"/>
            <a:ext cx="9067800" cy="5165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106080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Two Main Goals</a:t>
            </a:r>
            <a:endParaRPr lang="en-US" sz="2800" dirty="0"/>
          </a:p>
        </p:txBody>
      </p:sp>
      <p:sp>
        <p:nvSpPr>
          <p:cNvPr id="3" name="Content Placeholder 2"/>
          <p:cNvSpPr>
            <a:spLocks noGrp="1"/>
          </p:cNvSpPr>
          <p:nvPr>
            <p:ph idx="1"/>
          </p:nvPr>
        </p:nvSpPr>
        <p:spPr/>
        <p:txBody>
          <a:bodyPr>
            <a:normAutofit/>
          </a:bodyPr>
          <a:lstStyle/>
          <a:p>
            <a:endParaRPr lang="en-US" dirty="0" smtClean="0"/>
          </a:p>
          <a:p>
            <a:r>
              <a:rPr lang="en-US" dirty="0" smtClean="0"/>
              <a:t>To Promote Greater Accountability in Grants Systems Data Management</a:t>
            </a:r>
          </a:p>
          <a:p>
            <a:r>
              <a:rPr lang="en-US" dirty="0" smtClean="0"/>
              <a:t>To Promote Greater Consistency in the Recording and Tracking of Grants Systems Data</a:t>
            </a:r>
          </a:p>
          <a:p>
            <a:pPr marL="0" indent="0">
              <a:buNone/>
            </a:pPr>
            <a:endParaRPr lang="en-US" dirty="0" smtClean="0"/>
          </a:p>
          <a:p>
            <a:endParaRPr lang="en-US" dirty="0"/>
          </a:p>
        </p:txBody>
      </p:sp>
    </p:spTree>
    <p:extLst>
      <p:ext uri="{BB962C8B-B14F-4D97-AF65-F5344CB8AC3E}">
        <p14:creationId xmlns:p14="http://schemas.microsoft.com/office/powerpoint/2010/main" val="17462088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 to run reports are on back of dashboard</a:t>
            </a:r>
            <a:endParaRPr lang="en-US" dirty="0"/>
          </a:p>
        </p:txBody>
      </p:sp>
      <p:pic>
        <p:nvPicPr>
          <p:cNvPr id="61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1193800"/>
            <a:ext cx="9067800" cy="520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88666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Dashboard </a:t>
            </a:r>
            <a:br>
              <a:rPr lang="en-US" sz="2800" dirty="0" smtClean="0"/>
            </a:br>
            <a:r>
              <a:rPr lang="en-US" sz="2800" dirty="0" smtClean="0"/>
              <a:t>Alignment with Fiscal Policies</a:t>
            </a:r>
            <a:endParaRPr lang="en-US" sz="2800"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8830055"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818849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outcomes per program</a:t>
            </a:r>
            <a:endParaRPr lang="en-US" dirty="0"/>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86868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566905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Reports on hard to serve in Jobs4tn</a:t>
            </a:r>
            <a:endParaRPr lang="en-US" dirty="0"/>
          </a:p>
        </p:txBody>
      </p:sp>
      <p:sp>
        <p:nvSpPr>
          <p:cNvPr id="4" name="Content Placeholder 3"/>
          <p:cNvSpPr>
            <a:spLocks noGrp="1"/>
          </p:cNvSpPr>
          <p:nvPr>
            <p:ph idx="1"/>
          </p:nvPr>
        </p:nvSpPr>
        <p:spPr/>
        <p:txBody>
          <a:bodyPr/>
          <a:lstStyle/>
          <a:p>
            <a:endParaRPr lang="en-US" dirty="0" smtClean="0"/>
          </a:p>
          <a:p>
            <a:endParaRPr lang="en-US" dirty="0"/>
          </a:p>
          <a:p>
            <a:r>
              <a:rPr lang="en-US" dirty="0" smtClean="0"/>
              <a:t>Login as staff</a:t>
            </a:r>
          </a:p>
          <a:p>
            <a:r>
              <a:rPr lang="en-US" dirty="0" smtClean="0"/>
              <a:t>Detailed Reports</a:t>
            </a:r>
          </a:p>
          <a:p>
            <a:r>
              <a:rPr lang="en-US" dirty="0" smtClean="0"/>
              <a:t>Case Load –WIOA</a:t>
            </a:r>
          </a:p>
          <a:p>
            <a:r>
              <a:rPr lang="en-US" dirty="0" smtClean="0"/>
              <a:t>Targeted Population Summary</a:t>
            </a:r>
          </a:p>
          <a:p>
            <a:r>
              <a:rPr lang="en-US" dirty="0" smtClean="0"/>
              <a:t>Run Report </a:t>
            </a:r>
          </a:p>
          <a:p>
            <a:r>
              <a:rPr lang="en-US" dirty="0" smtClean="0"/>
              <a:t>Export to Excel</a:t>
            </a:r>
            <a:endParaRPr lang="en-US" dirty="0"/>
          </a:p>
        </p:txBody>
      </p:sp>
    </p:spTree>
    <p:extLst>
      <p:ext uri="{BB962C8B-B14F-4D97-AF65-F5344CB8AC3E}">
        <p14:creationId xmlns:p14="http://schemas.microsoft.com/office/powerpoint/2010/main" val="130375084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313772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are looking at how long it took to update data in the system.</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8915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455531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r>
              <a:rPr lang="en-US" sz="4000" dirty="0" smtClean="0"/>
              <a:t>Question?</a:t>
            </a:r>
            <a:endParaRPr lang="en-US" sz="4000" dirty="0"/>
          </a:p>
        </p:txBody>
      </p:sp>
    </p:spTree>
    <p:extLst>
      <p:ext uri="{BB962C8B-B14F-4D97-AF65-F5344CB8AC3E}">
        <p14:creationId xmlns:p14="http://schemas.microsoft.com/office/powerpoint/2010/main" val="392447238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GOAL 1: Accountability is defined as… </a:t>
            </a:r>
            <a:r>
              <a:rPr lang="en-US" sz="2800" dirty="0"/>
              <a:t/>
            </a:r>
            <a:br>
              <a:rPr lang="en-US" sz="2800" dirty="0"/>
            </a:br>
            <a:endParaRPr lang="en-US" sz="2800" dirty="0"/>
          </a:p>
        </p:txBody>
      </p:sp>
      <p:sp>
        <p:nvSpPr>
          <p:cNvPr id="3" name="Content Placeholder 2"/>
          <p:cNvSpPr>
            <a:spLocks noGrp="1"/>
          </p:cNvSpPr>
          <p:nvPr>
            <p:ph idx="1"/>
          </p:nvPr>
        </p:nvSpPr>
        <p:spPr/>
        <p:txBody>
          <a:bodyPr>
            <a:normAutofit/>
          </a:bodyPr>
          <a:lstStyle/>
          <a:p>
            <a:endParaRPr lang="en-US" dirty="0" smtClean="0"/>
          </a:p>
          <a:p>
            <a:r>
              <a:rPr lang="en-US" dirty="0" smtClean="0"/>
              <a:t>Probity and </a:t>
            </a:r>
            <a:r>
              <a:rPr lang="en-US" dirty="0"/>
              <a:t>legal accountability-raising and spending funds according to law and regulations</a:t>
            </a:r>
            <a:r>
              <a:rPr lang="en-US" dirty="0" smtClean="0"/>
              <a:t>. </a:t>
            </a:r>
            <a:endParaRPr lang="en-US" dirty="0"/>
          </a:p>
          <a:p>
            <a:r>
              <a:rPr lang="en-US" dirty="0" smtClean="0"/>
              <a:t>Process </a:t>
            </a:r>
            <a:r>
              <a:rPr lang="en-US" dirty="0"/>
              <a:t>accountability-using adequate management processes, organization structure and internal controls</a:t>
            </a:r>
            <a:r>
              <a:rPr lang="en-US" dirty="0" smtClean="0"/>
              <a:t>. </a:t>
            </a:r>
            <a:endParaRPr lang="en-US" dirty="0"/>
          </a:p>
          <a:p>
            <a:r>
              <a:rPr lang="en-US" dirty="0" smtClean="0"/>
              <a:t>Performance </a:t>
            </a:r>
            <a:r>
              <a:rPr lang="en-US" dirty="0"/>
              <a:t>accountability- achieving desired outputs (activities, services, methods, approaches) with efficiency</a:t>
            </a:r>
            <a:r>
              <a:rPr lang="en-US" dirty="0" smtClean="0"/>
              <a:t>. </a:t>
            </a:r>
            <a:endParaRPr lang="en-US" dirty="0"/>
          </a:p>
          <a:p>
            <a:r>
              <a:rPr lang="en-US" dirty="0" smtClean="0"/>
              <a:t>Program </a:t>
            </a:r>
            <a:r>
              <a:rPr lang="en-US" dirty="0"/>
              <a:t>accountability-effectively achieving desired program outcomes (results, impact, accomplishments</a:t>
            </a:r>
            <a:r>
              <a:rPr lang="en-US" dirty="0" smtClean="0"/>
              <a:t>). </a:t>
            </a:r>
          </a:p>
          <a:p>
            <a:r>
              <a:rPr lang="en-US" dirty="0" smtClean="0"/>
              <a:t>Policy accountability-implementing appropriate policies, adjusting if they prove ineffective or if priorities change. </a:t>
            </a:r>
          </a:p>
          <a:p>
            <a:endParaRPr lang="en-US" dirty="0" smtClean="0"/>
          </a:p>
          <a:p>
            <a:endParaRPr lang="en-US" dirty="0"/>
          </a:p>
        </p:txBody>
      </p:sp>
    </p:spTree>
    <p:extLst>
      <p:ext uri="{BB962C8B-B14F-4D97-AF65-F5344CB8AC3E}">
        <p14:creationId xmlns:p14="http://schemas.microsoft.com/office/powerpoint/2010/main" val="11313835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GOAL 1: Accountability is Shared… </a:t>
            </a:r>
            <a:r>
              <a:rPr lang="en-US" sz="2800" dirty="0"/>
              <a:t/>
            </a:r>
            <a:br>
              <a:rPr lang="en-US" sz="2800" dirty="0"/>
            </a:br>
            <a:endParaRPr lang="en-US" sz="2800" dirty="0"/>
          </a:p>
        </p:txBody>
      </p:sp>
      <p:sp>
        <p:nvSpPr>
          <p:cNvPr id="3" name="Content Placeholder 2"/>
          <p:cNvSpPr>
            <a:spLocks noGrp="1"/>
          </p:cNvSpPr>
          <p:nvPr>
            <p:ph idx="1"/>
          </p:nvPr>
        </p:nvSpPr>
        <p:spPr/>
        <p:txBody>
          <a:bodyPr>
            <a:normAutofit/>
          </a:bodyPr>
          <a:lstStyle/>
          <a:p>
            <a:endParaRPr lang="en-US" dirty="0" smtClean="0"/>
          </a:p>
          <a:p>
            <a:r>
              <a:rPr lang="en-US" dirty="0" smtClean="0"/>
              <a:t>Responsible to </a:t>
            </a:r>
            <a:r>
              <a:rPr lang="en-US" dirty="0"/>
              <a:t>policy goals set by elected officials</a:t>
            </a:r>
            <a:r>
              <a:rPr lang="en-US" dirty="0" smtClean="0"/>
              <a:t>; </a:t>
            </a:r>
            <a:endParaRPr lang="en-US" dirty="0"/>
          </a:p>
          <a:p>
            <a:r>
              <a:rPr lang="en-US" dirty="0" smtClean="0"/>
              <a:t>Fulfilling </a:t>
            </a:r>
            <a:r>
              <a:rPr lang="en-US" dirty="0"/>
              <a:t>program objectives in the most cost-efficient manner</a:t>
            </a:r>
            <a:r>
              <a:rPr lang="en-US" dirty="0" smtClean="0"/>
              <a:t>; </a:t>
            </a:r>
            <a:endParaRPr lang="en-US" dirty="0"/>
          </a:p>
          <a:p>
            <a:r>
              <a:rPr lang="en-US" dirty="0" smtClean="0"/>
              <a:t>Complying </a:t>
            </a:r>
            <a:r>
              <a:rPr lang="en-US" dirty="0"/>
              <a:t>with applicable policies and procedures</a:t>
            </a:r>
            <a:r>
              <a:rPr lang="en-US" dirty="0" smtClean="0"/>
              <a:t>; </a:t>
            </a:r>
            <a:endParaRPr lang="en-US" dirty="0"/>
          </a:p>
          <a:p>
            <a:r>
              <a:rPr lang="en-US" dirty="0" smtClean="0"/>
              <a:t>Providing </a:t>
            </a:r>
            <a:r>
              <a:rPr lang="en-US" dirty="0"/>
              <a:t>timely and accurate reports;</a:t>
            </a:r>
          </a:p>
          <a:p>
            <a:r>
              <a:rPr lang="en-US" dirty="0" smtClean="0"/>
              <a:t>Exercising </a:t>
            </a:r>
            <a:r>
              <a:rPr lang="en-US" dirty="0"/>
              <a:t>good stewardship is responsibility of every stakeholder here and to promote long-term sustainability to the benefit of those were serve</a:t>
            </a:r>
            <a:r>
              <a:rPr lang="en-US" dirty="0" smtClean="0"/>
              <a:t>. </a:t>
            </a:r>
            <a:endParaRPr lang="en-US" dirty="0"/>
          </a:p>
          <a:p>
            <a:endParaRPr lang="en-US" dirty="0" smtClean="0"/>
          </a:p>
          <a:p>
            <a:endParaRPr lang="en-US" dirty="0"/>
          </a:p>
        </p:txBody>
      </p:sp>
    </p:spTree>
    <p:extLst>
      <p:ext uri="{BB962C8B-B14F-4D97-AF65-F5344CB8AC3E}">
        <p14:creationId xmlns:p14="http://schemas.microsoft.com/office/powerpoint/2010/main" val="31551387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GOAL 2: Recording and Tracking… </a:t>
            </a:r>
            <a:r>
              <a:rPr lang="en-US" sz="2800" dirty="0"/>
              <a:t/>
            </a:r>
            <a:br>
              <a:rPr lang="en-US" sz="2800" dirty="0"/>
            </a:br>
            <a:endParaRPr lang="en-US" sz="2800" dirty="0"/>
          </a:p>
        </p:txBody>
      </p:sp>
      <p:sp>
        <p:nvSpPr>
          <p:cNvPr id="3" name="Content Placeholder 2"/>
          <p:cNvSpPr>
            <a:spLocks noGrp="1"/>
          </p:cNvSpPr>
          <p:nvPr>
            <p:ph idx="1"/>
          </p:nvPr>
        </p:nvSpPr>
        <p:spPr/>
        <p:txBody>
          <a:bodyPr>
            <a:normAutofit/>
          </a:bodyPr>
          <a:lstStyle/>
          <a:p>
            <a:endParaRPr lang="en-US" dirty="0" smtClean="0"/>
          </a:p>
          <a:p>
            <a:r>
              <a:rPr lang="en-US" dirty="0" smtClean="0"/>
              <a:t>Fragmentation:</a:t>
            </a:r>
          </a:p>
          <a:p>
            <a:pPr lvl="1"/>
            <a:r>
              <a:rPr lang="en-US" dirty="0" smtClean="0"/>
              <a:t>Collections and management of data is spread across multiple silos (local structures)</a:t>
            </a:r>
          </a:p>
          <a:p>
            <a:pPr lvl="1"/>
            <a:r>
              <a:rPr lang="en-US" dirty="0" smtClean="0"/>
              <a:t>Lack of policies and processes</a:t>
            </a:r>
            <a:endParaRPr lang="en-US" dirty="0" smtClean="0">
              <a:solidFill>
                <a:srgbClr val="FF0000"/>
              </a:solidFill>
            </a:endParaRPr>
          </a:p>
          <a:p>
            <a:pPr lvl="1"/>
            <a:r>
              <a:rPr lang="en-US" dirty="0" smtClean="0"/>
              <a:t>Untimely / Inaccurate recording</a:t>
            </a:r>
          </a:p>
          <a:p>
            <a:pPr marL="457200" lvl="1" indent="0">
              <a:buNone/>
            </a:pPr>
            <a:endParaRPr lang="en-US" dirty="0"/>
          </a:p>
        </p:txBody>
      </p:sp>
    </p:spTree>
    <p:extLst>
      <p:ext uri="{BB962C8B-B14F-4D97-AF65-F5344CB8AC3E}">
        <p14:creationId xmlns:p14="http://schemas.microsoft.com/office/powerpoint/2010/main" val="19014277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arn(inVertical)">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GOAL 2: Why is it important…?</a:t>
            </a:r>
            <a:endParaRPr lang="en-US" sz="2800" dirty="0"/>
          </a:p>
        </p:txBody>
      </p:sp>
      <p:sp>
        <p:nvSpPr>
          <p:cNvPr id="3" name="Content Placeholder 2"/>
          <p:cNvSpPr>
            <a:spLocks noGrp="1"/>
          </p:cNvSpPr>
          <p:nvPr>
            <p:ph idx="1"/>
          </p:nvPr>
        </p:nvSpPr>
        <p:spPr/>
        <p:txBody>
          <a:bodyPr>
            <a:normAutofit/>
          </a:bodyPr>
          <a:lstStyle/>
          <a:p>
            <a:endParaRPr lang="en-US" dirty="0" smtClean="0"/>
          </a:p>
          <a:p>
            <a:r>
              <a:rPr lang="en-US" dirty="0" smtClean="0"/>
              <a:t>Funding is dependent on it</a:t>
            </a:r>
          </a:p>
          <a:p>
            <a:r>
              <a:rPr lang="en-US" dirty="0" smtClean="0"/>
              <a:t>Management decisions are made on this data</a:t>
            </a:r>
          </a:p>
          <a:p>
            <a:r>
              <a:rPr lang="en-US" dirty="0" smtClean="0"/>
              <a:t>Federal Government relies on this data to update congress</a:t>
            </a:r>
          </a:p>
          <a:p>
            <a:r>
              <a:rPr lang="en-US" dirty="0" smtClean="0"/>
              <a:t>Remain relevant as a workforce system</a:t>
            </a:r>
          </a:p>
          <a:p>
            <a:r>
              <a:rPr lang="en-US" dirty="0" smtClean="0"/>
              <a:t>Tell success of what we are doing in Tennessee</a:t>
            </a:r>
          </a:p>
          <a:p>
            <a:r>
              <a:rPr lang="en-US" dirty="0" smtClean="0"/>
              <a:t>Transparent</a:t>
            </a:r>
          </a:p>
          <a:p>
            <a:r>
              <a:rPr lang="en-US" dirty="0" smtClean="0"/>
              <a:t>Fiscally responsible</a:t>
            </a:r>
          </a:p>
          <a:p>
            <a:endParaRPr lang="en-US" dirty="0" smtClean="0"/>
          </a:p>
          <a:p>
            <a:endParaRPr lang="en-US" dirty="0"/>
          </a:p>
        </p:txBody>
      </p:sp>
    </p:spTree>
    <p:extLst>
      <p:ext uri="{BB962C8B-B14F-4D97-AF65-F5344CB8AC3E}">
        <p14:creationId xmlns:p14="http://schemas.microsoft.com/office/powerpoint/2010/main" val="15454818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anim calcmode="lin" valueType="num">
                                      <p:cBhvr>
                                        <p:cTn id="3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Charge….</a:t>
            </a:r>
            <a:endParaRPr lang="en-US" dirty="0"/>
          </a:p>
        </p:txBody>
      </p:sp>
      <p:sp>
        <p:nvSpPr>
          <p:cNvPr id="3" name="Content Placeholder 2"/>
          <p:cNvSpPr>
            <a:spLocks noGrp="1"/>
          </p:cNvSpPr>
          <p:nvPr>
            <p:ph idx="1"/>
          </p:nvPr>
        </p:nvSpPr>
        <p:spPr/>
        <p:txBody>
          <a:bodyPr/>
          <a:lstStyle/>
          <a:p>
            <a:r>
              <a:rPr lang="en-US" dirty="0"/>
              <a:t>Change the game </a:t>
            </a:r>
            <a:r>
              <a:rPr lang="en-US" dirty="0" smtClean="0"/>
              <a:t>by:</a:t>
            </a:r>
          </a:p>
          <a:p>
            <a:pPr lvl="1"/>
            <a:r>
              <a:rPr lang="en-US" dirty="0" smtClean="0"/>
              <a:t>Fully </a:t>
            </a:r>
            <a:r>
              <a:rPr lang="en-US" dirty="0"/>
              <a:t>leveraging government's vast information resources to enable evidence-based policy development, decision-making, and public accountability and transparency. </a:t>
            </a:r>
            <a:endParaRPr lang="en-US" dirty="0" smtClean="0"/>
          </a:p>
          <a:p>
            <a:pPr lvl="1"/>
            <a:r>
              <a:rPr lang="en-US" dirty="0" smtClean="0"/>
              <a:t>Learn </a:t>
            </a:r>
            <a:r>
              <a:rPr lang="en-US" dirty="0"/>
              <a:t>how to turn data into powerful insights to manage programs and operations and enhance the citizen experience.</a:t>
            </a:r>
          </a:p>
        </p:txBody>
      </p:sp>
    </p:spTree>
    <p:extLst>
      <p:ext uri="{BB962C8B-B14F-4D97-AF65-F5344CB8AC3E}">
        <p14:creationId xmlns:p14="http://schemas.microsoft.com/office/powerpoint/2010/main" val="27537709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Themes of  WIOA</a:t>
            </a:r>
            <a:endParaRPr lang="en-US" dirty="0"/>
          </a:p>
        </p:txBody>
      </p:sp>
      <p:sp>
        <p:nvSpPr>
          <p:cNvPr id="3" name="Content Placeholder 2"/>
          <p:cNvSpPr>
            <a:spLocks noGrp="1"/>
          </p:cNvSpPr>
          <p:nvPr>
            <p:ph idx="1"/>
          </p:nvPr>
        </p:nvSpPr>
        <p:spPr/>
        <p:txBody>
          <a:bodyPr/>
          <a:lstStyle/>
          <a:p>
            <a:pPr marL="0" indent="0">
              <a:buNone/>
            </a:pPr>
            <a:endParaRPr lang="en-US" dirty="0"/>
          </a:p>
          <a:p>
            <a:r>
              <a:rPr lang="en-US" sz="3600" dirty="0" smtClean="0"/>
              <a:t>Integrated </a:t>
            </a:r>
            <a:r>
              <a:rPr lang="en-US" sz="3600" dirty="0"/>
              <a:t>Service </a:t>
            </a:r>
            <a:r>
              <a:rPr lang="en-US" sz="3600" dirty="0" smtClean="0"/>
              <a:t>Delivery</a:t>
            </a:r>
          </a:p>
          <a:p>
            <a:endParaRPr lang="en-US" sz="3600" dirty="0"/>
          </a:p>
          <a:p>
            <a:r>
              <a:rPr lang="en-US" sz="3600" dirty="0"/>
              <a:t>Integrated Data </a:t>
            </a:r>
            <a:r>
              <a:rPr lang="en-US" sz="3600" dirty="0" smtClean="0"/>
              <a:t>Systems</a:t>
            </a:r>
          </a:p>
          <a:p>
            <a:endParaRPr lang="en-US" sz="3600" dirty="0"/>
          </a:p>
          <a:p>
            <a:r>
              <a:rPr lang="en-US" sz="3600" dirty="0"/>
              <a:t>Performance measurement</a:t>
            </a:r>
          </a:p>
          <a:p>
            <a:endParaRPr lang="en-US" dirty="0"/>
          </a:p>
        </p:txBody>
      </p:sp>
    </p:spTree>
    <p:extLst>
      <p:ext uri="{BB962C8B-B14F-4D97-AF65-F5344CB8AC3E}">
        <p14:creationId xmlns:p14="http://schemas.microsoft.com/office/powerpoint/2010/main" val="109879171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WIOA Vision</a:t>
            </a:r>
            <a:endParaRPr lang="en-US" b="0"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endParaRPr lang="en-US" dirty="0"/>
          </a:p>
          <a:p>
            <a:pPr marL="0" indent="0">
              <a:buNone/>
            </a:pPr>
            <a:r>
              <a:rPr lang="en-US" sz="3600" dirty="0" smtClean="0"/>
              <a:t>Across </a:t>
            </a:r>
            <a:r>
              <a:rPr lang="en-US" sz="3600" dirty="0"/>
              <a:t>the system, continuous improvement is supported through evaluation, accountability, identification of best practices, and data driven decision making</a:t>
            </a:r>
            <a:endParaRPr lang="en-US" sz="3600" dirty="0" smtClean="0"/>
          </a:p>
          <a:p>
            <a:endParaRPr lang="en-US" dirty="0"/>
          </a:p>
          <a:p>
            <a:pPr marL="0" indent="0">
              <a:buNone/>
            </a:pPr>
            <a:r>
              <a:rPr lang="en-US" dirty="0" smtClean="0"/>
              <a:t> </a:t>
            </a:r>
          </a:p>
          <a:p>
            <a:pPr marL="457200" lvl="1" indent="0">
              <a:buNone/>
            </a:pPr>
            <a:endParaRPr lang="en-US" dirty="0"/>
          </a:p>
          <a:p>
            <a:pPr marL="0" indent="0">
              <a:buNone/>
            </a:pPr>
            <a:r>
              <a:rPr lang="en-US" dirty="0" smtClean="0"/>
              <a:t>	</a:t>
            </a:r>
            <a:endParaRPr lang="en-US" dirty="0"/>
          </a:p>
        </p:txBody>
      </p:sp>
    </p:spTree>
    <p:extLst>
      <p:ext uri="{BB962C8B-B14F-4D97-AF65-F5344CB8AC3E}">
        <p14:creationId xmlns:p14="http://schemas.microsoft.com/office/powerpoint/2010/main" val="268086089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15156</TotalTime>
  <Words>982</Words>
  <Application>Microsoft Macintosh PowerPoint</Application>
  <PresentationFormat>On-screen Show (4:3)</PresentationFormat>
  <Paragraphs>150</Paragraphs>
  <Slides>26</Slides>
  <Notes>7</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PowerPoint B</vt:lpstr>
      <vt:lpstr>WIOA Systems Performance Data </vt:lpstr>
      <vt:lpstr>Two Main Goals</vt:lpstr>
      <vt:lpstr>GOAL 1: Accountability is defined as…  </vt:lpstr>
      <vt:lpstr>GOAL 1: Accountability is Shared…  </vt:lpstr>
      <vt:lpstr>GOAL 2: Recording and Tracking…  </vt:lpstr>
      <vt:lpstr>GOAL 2: Why is it important…?</vt:lpstr>
      <vt:lpstr>Charge….</vt:lpstr>
      <vt:lpstr>Themes of  WIOA</vt:lpstr>
      <vt:lpstr>WIOA Vision</vt:lpstr>
      <vt:lpstr>Primary Indicators of Performance for all Programs</vt:lpstr>
      <vt:lpstr>Employment Rate 2nd Quarter After Exit</vt:lpstr>
      <vt:lpstr>Employment Rate 4th Quarter After Exit </vt:lpstr>
      <vt:lpstr>Median Earnings 2nd Quarter After Exit</vt:lpstr>
      <vt:lpstr>Measurable Skill Gains</vt:lpstr>
      <vt:lpstr>Effectiveness in Serving Employers</vt:lpstr>
      <vt:lpstr>Reporting Layouts</vt:lpstr>
      <vt:lpstr>Table 1.  State Program Score and State Indicator Scores</vt:lpstr>
      <vt:lpstr>Workforce Services Reports</vt:lpstr>
      <vt:lpstr>Dashboard</vt:lpstr>
      <vt:lpstr>Path to run reports are on back of dashboard</vt:lpstr>
      <vt:lpstr>Dashboard  Alignment with Fiscal Policies</vt:lpstr>
      <vt:lpstr>Performance outcomes per program</vt:lpstr>
      <vt:lpstr>Reports on hard to serve in Jobs4tn</vt:lpstr>
      <vt:lpstr>PowerPoint Presentation</vt:lpstr>
      <vt:lpstr>We are looking at how long it took to update data in the system.</vt:lpstr>
      <vt:lpstr>PowerPoint Presentation</vt:lpstr>
    </vt:vector>
  </TitlesOfParts>
  <Company>State of Tennessee: Finance &amp;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Wehlage</dc:creator>
  <cp:lastModifiedBy>Chris Brantley</cp:lastModifiedBy>
  <cp:revision>92</cp:revision>
  <dcterms:created xsi:type="dcterms:W3CDTF">2015-04-20T19:55:53Z</dcterms:created>
  <dcterms:modified xsi:type="dcterms:W3CDTF">2018-05-02T18:31:43Z</dcterms:modified>
</cp:coreProperties>
</file>