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20" y="-5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D98992-84F5-4762-8BA0-7020C0EE17A8}" type="datetimeFigureOut">
              <a:rPr lang="en-US" smtClean="0"/>
              <a:pPr/>
              <a:t>1/29/18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667D1-7861-48EA-935C-D9CAF3333F27}" type="slidenum">
              <a:rPr lang="en-US" smtClean="0"/>
              <a:pPr/>
              <a:t>‹#›</a:t>
            </a:fld>
            <a:endParaRPr lang="en-US"/>
          </a:p>
        </p:txBody>
      </p:sp>
    </p:spTree>
    <p:extLst>
      <p:ext uri="{BB962C8B-B14F-4D97-AF65-F5344CB8AC3E}">
        <p14:creationId xmlns:p14="http://schemas.microsoft.com/office/powerpoint/2010/main" val="1884969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98992-84F5-4762-8BA0-7020C0EE17A8}" type="datetimeFigureOut">
              <a:rPr lang="en-US" smtClean="0"/>
              <a:pPr/>
              <a:t>1/29/18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667D1-7861-48EA-935C-D9CAF3333F27}" type="slidenum">
              <a:rPr lang="en-US" smtClean="0"/>
              <a:pPr/>
              <a:t>‹#›</a:t>
            </a:fld>
            <a:endParaRPr lang="en-US"/>
          </a:p>
        </p:txBody>
      </p:sp>
    </p:spTree>
    <p:extLst>
      <p:ext uri="{BB962C8B-B14F-4D97-AF65-F5344CB8AC3E}">
        <p14:creationId xmlns:p14="http://schemas.microsoft.com/office/powerpoint/2010/main" val="4052190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98992-84F5-4762-8BA0-7020C0EE17A8}" type="datetimeFigureOut">
              <a:rPr lang="en-US" smtClean="0"/>
              <a:pPr/>
              <a:t>1/29/18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667D1-7861-48EA-935C-D9CAF3333F27}" type="slidenum">
              <a:rPr lang="en-US" smtClean="0"/>
              <a:pPr/>
              <a:t>‹#›</a:t>
            </a:fld>
            <a:endParaRPr lang="en-US"/>
          </a:p>
        </p:txBody>
      </p:sp>
    </p:spTree>
    <p:extLst>
      <p:ext uri="{BB962C8B-B14F-4D97-AF65-F5344CB8AC3E}">
        <p14:creationId xmlns:p14="http://schemas.microsoft.com/office/powerpoint/2010/main" val="773697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98992-84F5-4762-8BA0-7020C0EE17A8}" type="datetimeFigureOut">
              <a:rPr lang="en-US" smtClean="0"/>
              <a:pPr/>
              <a:t>1/29/18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667D1-7861-48EA-935C-D9CAF3333F27}" type="slidenum">
              <a:rPr lang="en-US" smtClean="0"/>
              <a:pPr/>
              <a:t>‹#›</a:t>
            </a:fld>
            <a:endParaRPr lang="en-US"/>
          </a:p>
        </p:txBody>
      </p:sp>
    </p:spTree>
    <p:extLst>
      <p:ext uri="{BB962C8B-B14F-4D97-AF65-F5344CB8AC3E}">
        <p14:creationId xmlns:p14="http://schemas.microsoft.com/office/powerpoint/2010/main" val="1033413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D98992-84F5-4762-8BA0-7020C0EE17A8}" type="datetimeFigureOut">
              <a:rPr lang="en-US" smtClean="0"/>
              <a:pPr/>
              <a:t>1/29/18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667D1-7861-48EA-935C-D9CAF3333F27}" type="slidenum">
              <a:rPr lang="en-US" smtClean="0"/>
              <a:pPr/>
              <a:t>‹#›</a:t>
            </a:fld>
            <a:endParaRPr lang="en-US"/>
          </a:p>
        </p:txBody>
      </p:sp>
    </p:spTree>
    <p:extLst>
      <p:ext uri="{BB962C8B-B14F-4D97-AF65-F5344CB8AC3E}">
        <p14:creationId xmlns:p14="http://schemas.microsoft.com/office/powerpoint/2010/main" val="3739106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D98992-84F5-4762-8BA0-7020C0EE17A8}" type="datetimeFigureOut">
              <a:rPr lang="en-US" smtClean="0"/>
              <a:pPr/>
              <a:t>1/29/18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667D1-7861-48EA-935C-D9CAF3333F27}" type="slidenum">
              <a:rPr lang="en-US" smtClean="0"/>
              <a:pPr/>
              <a:t>‹#›</a:t>
            </a:fld>
            <a:endParaRPr lang="en-US"/>
          </a:p>
        </p:txBody>
      </p:sp>
    </p:spTree>
    <p:extLst>
      <p:ext uri="{BB962C8B-B14F-4D97-AF65-F5344CB8AC3E}">
        <p14:creationId xmlns:p14="http://schemas.microsoft.com/office/powerpoint/2010/main" val="2824364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D98992-84F5-4762-8BA0-7020C0EE17A8}" type="datetimeFigureOut">
              <a:rPr lang="en-US" smtClean="0"/>
              <a:pPr/>
              <a:t>1/29/18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9667D1-7861-48EA-935C-D9CAF3333F27}" type="slidenum">
              <a:rPr lang="en-US" smtClean="0"/>
              <a:pPr/>
              <a:t>‹#›</a:t>
            </a:fld>
            <a:endParaRPr lang="en-US"/>
          </a:p>
        </p:txBody>
      </p:sp>
    </p:spTree>
    <p:extLst>
      <p:ext uri="{BB962C8B-B14F-4D97-AF65-F5344CB8AC3E}">
        <p14:creationId xmlns:p14="http://schemas.microsoft.com/office/powerpoint/2010/main" val="125010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D98992-84F5-4762-8BA0-7020C0EE17A8}" type="datetimeFigureOut">
              <a:rPr lang="en-US" smtClean="0"/>
              <a:pPr/>
              <a:t>1/29/18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9667D1-7861-48EA-935C-D9CAF3333F27}" type="slidenum">
              <a:rPr lang="en-US" smtClean="0"/>
              <a:pPr/>
              <a:t>‹#›</a:t>
            </a:fld>
            <a:endParaRPr lang="en-US"/>
          </a:p>
        </p:txBody>
      </p:sp>
    </p:spTree>
    <p:extLst>
      <p:ext uri="{BB962C8B-B14F-4D97-AF65-F5344CB8AC3E}">
        <p14:creationId xmlns:p14="http://schemas.microsoft.com/office/powerpoint/2010/main" val="265334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98992-84F5-4762-8BA0-7020C0EE17A8}" type="datetimeFigureOut">
              <a:rPr lang="en-US" smtClean="0"/>
              <a:pPr/>
              <a:t>1/29/18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9667D1-7861-48EA-935C-D9CAF3333F27}" type="slidenum">
              <a:rPr lang="en-US" smtClean="0"/>
              <a:pPr/>
              <a:t>‹#›</a:t>
            </a:fld>
            <a:endParaRPr lang="en-US"/>
          </a:p>
        </p:txBody>
      </p:sp>
    </p:spTree>
    <p:extLst>
      <p:ext uri="{BB962C8B-B14F-4D97-AF65-F5344CB8AC3E}">
        <p14:creationId xmlns:p14="http://schemas.microsoft.com/office/powerpoint/2010/main" val="1367708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98992-84F5-4762-8BA0-7020C0EE17A8}" type="datetimeFigureOut">
              <a:rPr lang="en-US" smtClean="0"/>
              <a:pPr/>
              <a:t>1/29/18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667D1-7861-48EA-935C-D9CAF3333F27}" type="slidenum">
              <a:rPr lang="en-US" smtClean="0"/>
              <a:pPr/>
              <a:t>‹#›</a:t>
            </a:fld>
            <a:endParaRPr lang="en-US"/>
          </a:p>
        </p:txBody>
      </p:sp>
    </p:spTree>
    <p:extLst>
      <p:ext uri="{BB962C8B-B14F-4D97-AF65-F5344CB8AC3E}">
        <p14:creationId xmlns:p14="http://schemas.microsoft.com/office/powerpoint/2010/main" val="2252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98992-84F5-4762-8BA0-7020C0EE17A8}" type="datetimeFigureOut">
              <a:rPr lang="en-US" smtClean="0"/>
              <a:pPr/>
              <a:t>1/29/18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667D1-7861-48EA-935C-D9CAF3333F27}" type="slidenum">
              <a:rPr lang="en-US" smtClean="0"/>
              <a:pPr/>
              <a:t>‹#›</a:t>
            </a:fld>
            <a:endParaRPr lang="en-US"/>
          </a:p>
        </p:txBody>
      </p:sp>
    </p:spTree>
    <p:extLst>
      <p:ext uri="{BB962C8B-B14F-4D97-AF65-F5344CB8AC3E}">
        <p14:creationId xmlns:p14="http://schemas.microsoft.com/office/powerpoint/2010/main" val="28205573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D98992-84F5-4762-8BA0-7020C0EE17A8}" type="datetimeFigureOut">
              <a:rPr lang="en-US" smtClean="0"/>
              <a:pPr/>
              <a:t>1/29/18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667D1-7861-48EA-935C-D9CAF3333F27}" type="slidenum">
              <a:rPr lang="en-US" smtClean="0"/>
              <a:pPr/>
              <a:t>‹#›</a:t>
            </a:fld>
            <a:endParaRPr lang="en-US"/>
          </a:p>
        </p:txBody>
      </p:sp>
    </p:spTree>
    <p:extLst>
      <p:ext uri="{BB962C8B-B14F-4D97-AF65-F5344CB8AC3E}">
        <p14:creationId xmlns:p14="http://schemas.microsoft.com/office/powerpoint/2010/main" val="2822471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40"/>
          <p:cNvSpPr txBox="1">
            <a:spLocks/>
          </p:cNvSpPr>
          <p:nvPr/>
        </p:nvSpPr>
        <p:spPr>
          <a:xfrm>
            <a:off x="0" y="5787"/>
            <a:ext cx="5105400" cy="984813"/>
          </a:xfrm>
          <a:prstGeom prst="rect">
            <a:avLst/>
          </a:prstGeom>
          <a:noFill/>
          <a:ln>
            <a:noFill/>
          </a:ln>
        </p:spPr>
        <p:txBody>
          <a:bodyPr lIns="91425" tIns="45700" rIns="91425" bIns="45700" anchor="ctr" anchorCtr="0">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spcBef>
                <a:spcPts val="0"/>
              </a:spcBef>
              <a:buClr>
                <a:schemeClr val="accent1"/>
              </a:buClr>
              <a:buSzPct val="25000"/>
              <a:buFont typeface="Arial"/>
              <a:buNone/>
            </a:pPr>
            <a:r>
              <a:rPr lang="en-US" sz="2800" b="1" dirty="0" smtClean="0">
                <a:solidFill>
                  <a:srgbClr val="002060"/>
                </a:solidFill>
              </a:rPr>
              <a:t>Committee Structure – Proposed (approved 9/11/2015)</a:t>
            </a:r>
            <a:endParaRPr lang="en-US" sz="2800" b="1" dirty="0">
              <a:solidFill>
                <a:srgbClr val="002060"/>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5400" y="-2951"/>
            <a:ext cx="4038600" cy="993551"/>
          </a:xfrm>
          <a:prstGeom prst="rect">
            <a:avLst/>
          </a:prstGeom>
        </p:spPr>
      </p:pic>
      <p:sp>
        <p:nvSpPr>
          <p:cNvPr id="7" name="Flowchart: Process 6"/>
          <p:cNvSpPr/>
          <p:nvPr/>
        </p:nvSpPr>
        <p:spPr>
          <a:xfrm>
            <a:off x="0" y="990600"/>
            <a:ext cx="9144000" cy="152400"/>
          </a:xfrm>
          <a:prstGeom prst="flowChartProcess">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81428938"/>
              </p:ext>
            </p:extLst>
          </p:nvPr>
        </p:nvGraphicFramePr>
        <p:xfrm>
          <a:off x="685800" y="1447801"/>
          <a:ext cx="7772400" cy="4734679"/>
        </p:xfrm>
        <a:graphic>
          <a:graphicData uri="http://schemas.openxmlformats.org/drawingml/2006/table">
            <a:tbl>
              <a:tblPr firstRow="1" firstCol="1" bandRow="1">
                <a:tableStyleId>{5C22544A-7EE6-4342-B048-85BDC9FD1C3A}</a:tableStyleId>
              </a:tblPr>
              <a:tblGrid>
                <a:gridCol w="2590800"/>
                <a:gridCol w="2596023"/>
                <a:gridCol w="2585577"/>
              </a:tblGrid>
              <a:tr h="949527">
                <a:tc gridSpan="3">
                  <a:txBody>
                    <a:bodyPr/>
                    <a:lstStyle/>
                    <a:p>
                      <a:pPr marL="0" marR="0" algn="ctr">
                        <a:lnSpc>
                          <a:spcPct val="115000"/>
                        </a:lnSpc>
                        <a:spcBef>
                          <a:spcPts val="0"/>
                        </a:spcBef>
                        <a:spcAft>
                          <a:spcPts val="0"/>
                        </a:spcAft>
                      </a:pPr>
                      <a:r>
                        <a:rPr lang="en-US" sz="2000" dirty="0">
                          <a:solidFill>
                            <a:srgbClr val="FF0000"/>
                          </a:solidFill>
                          <a:effectLst/>
                        </a:rPr>
                        <a:t>State Workforce Development Board</a:t>
                      </a:r>
                    </a:p>
                    <a:p>
                      <a:pPr marL="0" marR="0" algn="ctr">
                        <a:lnSpc>
                          <a:spcPct val="115000"/>
                        </a:lnSpc>
                        <a:spcBef>
                          <a:spcPts val="0"/>
                        </a:spcBef>
                        <a:spcAft>
                          <a:spcPts val="0"/>
                        </a:spcAft>
                      </a:pPr>
                      <a:r>
                        <a:rPr lang="en-US" sz="2000" dirty="0">
                          <a:solidFill>
                            <a:srgbClr val="FF0000"/>
                          </a:solidFill>
                          <a:effectLst/>
                        </a:rPr>
                        <a:t>Committee Structure FY </a:t>
                      </a:r>
                      <a:r>
                        <a:rPr lang="en-US" sz="2000" dirty="0" smtClean="0">
                          <a:solidFill>
                            <a:srgbClr val="FF0000"/>
                          </a:solidFill>
                          <a:effectLst/>
                        </a:rPr>
                        <a:t>2016</a:t>
                      </a:r>
                    </a:p>
                    <a:p>
                      <a:pPr marL="0" marR="0" algn="ctr">
                        <a:lnSpc>
                          <a:spcPct val="115000"/>
                        </a:lnSpc>
                        <a:spcBef>
                          <a:spcPts val="0"/>
                        </a:spcBef>
                        <a:spcAft>
                          <a:spcPts val="0"/>
                        </a:spcAft>
                      </a:pPr>
                      <a:r>
                        <a:rPr lang="en-US" sz="2000" dirty="0" smtClean="0">
                          <a:solidFill>
                            <a:srgbClr val="FF0000"/>
                          </a:solidFill>
                          <a:effectLst/>
                          <a:latin typeface="Calibri"/>
                          <a:ea typeface="Calibri"/>
                          <a:cs typeface="Times New Roman"/>
                        </a:rPr>
                        <a:t>Bob Ravener, Chair</a:t>
                      </a:r>
                      <a:endParaRPr lang="en-US" sz="2000" dirty="0">
                        <a:solidFill>
                          <a:srgbClr val="FF0000"/>
                        </a:solidFill>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791272">
                <a:tc>
                  <a:txBody>
                    <a:bodyPr/>
                    <a:lstStyle/>
                    <a:p>
                      <a:pPr marL="0" marR="0" algn="ctr">
                        <a:lnSpc>
                          <a:spcPct val="115000"/>
                        </a:lnSpc>
                        <a:spcBef>
                          <a:spcPts val="0"/>
                        </a:spcBef>
                        <a:spcAft>
                          <a:spcPts val="0"/>
                        </a:spcAft>
                      </a:pPr>
                      <a:r>
                        <a:rPr lang="en-US" sz="1800" dirty="0" smtClean="0">
                          <a:effectLst/>
                        </a:rPr>
                        <a:t>Oversight</a:t>
                      </a:r>
                    </a:p>
                    <a:p>
                      <a:pPr marL="0" marR="0" algn="ctr">
                        <a:lnSpc>
                          <a:spcPct val="115000"/>
                        </a:lnSpc>
                        <a:spcBef>
                          <a:spcPts val="0"/>
                        </a:spcBef>
                        <a:spcAft>
                          <a:spcPts val="0"/>
                        </a:spcAft>
                      </a:pPr>
                      <a:r>
                        <a:rPr lang="en-US" sz="1600" dirty="0" smtClean="0">
                          <a:effectLst/>
                          <a:latin typeface="Calibri"/>
                          <a:ea typeface="Calibri"/>
                          <a:cs typeface="Times New Roman"/>
                        </a:rPr>
                        <a:t>Ann Hatcher, Chair</a:t>
                      </a:r>
                    </a:p>
                    <a:p>
                      <a:pPr marL="0" marR="0" algn="ctr">
                        <a:lnSpc>
                          <a:spcPct val="115000"/>
                        </a:lnSpc>
                        <a:spcBef>
                          <a:spcPts val="0"/>
                        </a:spcBef>
                        <a:spcAft>
                          <a:spcPts val="0"/>
                        </a:spcAft>
                      </a:pPr>
                      <a:r>
                        <a:rPr lang="en-US" sz="1600" dirty="0" smtClean="0">
                          <a:effectLst/>
                          <a:latin typeface="Calibri"/>
                          <a:ea typeface="Calibri"/>
                          <a:cs typeface="Times New Roman"/>
                        </a:rPr>
                        <a:t>Yoland</a:t>
                      </a:r>
                      <a:r>
                        <a:rPr lang="en-US" sz="1600" baseline="0" dirty="0" smtClean="0">
                          <a:effectLst/>
                          <a:latin typeface="Calibri"/>
                          <a:ea typeface="Calibri"/>
                          <a:cs typeface="Times New Roman"/>
                        </a:rPr>
                        <a:t>a Shields, Vice Chair</a:t>
                      </a:r>
                    </a:p>
                    <a:p>
                      <a:pPr marL="0" marR="0" algn="ctr">
                        <a:lnSpc>
                          <a:spcPct val="115000"/>
                        </a:lnSpc>
                        <a:spcBef>
                          <a:spcPts val="0"/>
                        </a:spcBef>
                        <a:spcAft>
                          <a:spcPts val="0"/>
                        </a:spcAft>
                      </a:pPr>
                      <a:r>
                        <a:rPr lang="en-US" sz="1600" baseline="0" dirty="0" smtClean="0">
                          <a:effectLst/>
                          <a:latin typeface="Calibri"/>
                          <a:ea typeface="Calibri"/>
                          <a:cs typeface="Times New Roman"/>
                        </a:rPr>
                        <a:t>Ivan Greenfield, Staff Liaison</a:t>
                      </a:r>
                      <a:endParaRPr lang="en-US" sz="1600" dirty="0">
                        <a:effectLst/>
                        <a:latin typeface="Calibri"/>
                        <a:ea typeface="Calibri"/>
                        <a:cs typeface="Times New Roman"/>
                      </a:endParaRPr>
                    </a:p>
                  </a:txBody>
                  <a:tcPr marL="68580" marR="68580" marT="0" marB="0" anchor="ctr">
                    <a:solidFill>
                      <a:srgbClr val="002060"/>
                    </a:solidFill>
                  </a:tcPr>
                </a:tc>
                <a:tc>
                  <a:txBody>
                    <a:bodyPr/>
                    <a:lstStyle/>
                    <a:p>
                      <a:pPr marL="0" marR="0" algn="ctr">
                        <a:lnSpc>
                          <a:spcPct val="115000"/>
                        </a:lnSpc>
                        <a:spcBef>
                          <a:spcPts val="0"/>
                        </a:spcBef>
                        <a:spcAft>
                          <a:spcPts val="0"/>
                        </a:spcAft>
                      </a:pPr>
                      <a:r>
                        <a:rPr lang="en-US" sz="1800" b="1" dirty="0" smtClean="0">
                          <a:solidFill>
                            <a:schemeClr val="bg1">
                              <a:lumMod val="95000"/>
                            </a:schemeClr>
                          </a:solidFill>
                          <a:effectLst/>
                        </a:rPr>
                        <a:t>Operations</a:t>
                      </a:r>
                    </a:p>
                    <a:p>
                      <a:pPr marL="0" marR="0" algn="ctr">
                        <a:lnSpc>
                          <a:spcPct val="115000"/>
                        </a:lnSpc>
                        <a:spcBef>
                          <a:spcPts val="0"/>
                        </a:spcBef>
                        <a:spcAft>
                          <a:spcPts val="0"/>
                        </a:spcAft>
                      </a:pPr>
                      <a:r>
                        <a:rPr lang="en-US" sz="1600" b="1" dirty="0" smtClean="0">
                          <a:solidFill>
                            <a:schemeClr val="bg1">
                              <a:lumMod val="95000"/>
                            </a:schemeClr>
                          </a:solidFill>
                          <a:effectLst/>
                          <a:latin typeface="Calibri"/>
                          <a:ea typeface="Calibri"/>
                          <a:cs typeface="Times New Roman"/>
                        </a:rPr>
                        <a:t>Rogers</a:t>
                      </a:r>
                      <a:r>
                        <a:rPr lang="en-US" sz="1600" b="1" baseline="0" dirty="0" smtClean="0">
                          <a:solidFill>
                            <a:schemeClr val="bg1">
                              <a:lumMod val="95000"/>
                            </a:schemeClr>
                          </a:solidFill>
                          <a:effectLst/>
                          <a:latin typeface="Calibri"/>
                          <a:ea typeface="Calibri"/>
                          <a:cs typeface="Times New Roman"/>
                        </a:rPr>
                        <a:t> Anderson, Chair</a:t>
                      </a:r>
                    </a:p>
                    <a:p>
                      <a:pPr marL="0" marR="0" algn="ctr">
                        <a:lnSpc>
                          <a:spcPct val="115000"/>
                        </a:lnSpc>
                        <a:spcBef>
                          <a:spcPts val="0"/>
                        </a:spcBef>
                        <a:spcAft>
                          <a:spcPts val="0"/>
                        </a:spcAft>
                      </a:pPr>
                      <a:r>
                        <a:rPr lang="en-US" sz="1600" b="1" baseline="0" dirty="0" smtClean="0">
                          <a:solidFill>
                            <a:schemeClr val="bg1">
                              <a:lumMod val="95000"/>
                            </a:schemeClr>
                          </a:solidFill>
                          <a:effectLst/>
                          <a:latin typeface="Calibri"/>
                          <a:ea typeface="Calibri"/>
                          <a:cs typeface="Times New Roman"/>
                        </a:rPr>
                        <a:t>Greg Persinger, Vice Chair</a:t>
                      </a:r>
                    </a:p>
                    <a:p>
                      <a:pPr marL="0" marR="0" algn="ctr">
                        <a:lnSpc>
                          <a:spcPct val="115000"/>
                        </a:lnSpc>
                        <a:spcBef>
                          <a:spcPts val="0"/>
                        </a:spcBef>
                        <a:spcAft>
                          <a:spcPts val="0"/>
                        </a:spcAft>
                      </a:pPr>
                      <a:r>
                        <a:rPr lang="en-US" sz="1600" b="1" baseline="0" dirty="0" smtClean="0">
                          <a:solidFill>
                            <a:schemeClr val="bg1">
                              <a:lumMod val="95000"/>
                            </a:schemeClr>
                          </a:solidFill>
                          <a:effectLst/>
                          <a:latin typeface="Calibri"/>
                          <a:ea typeface="Calibri"/>
                          <a:cs typeface="Times New Roman"/>
                        </a:rPr>
                        <a:t>Jaylene Younge, Staff Liaison</a:t>
                      </a:r>
                      <a:endParaRPr lang="en-US" sz="1600" b="1" dirty="0">
                        <a:solidFill>
                          <a:schemeClr val="bg1">
                            <a:lumMod val="95000"/>
                          </a:schemeClr>
                        </a:solidFill>
                        <a:effectLst/>
                        <a:latin typeface="Calibri"/>
                        <a:ea typeface="Calibri"/>
                        <a:cs typeface="Times New Roman"/>
                      </a:endParaRPr>
                    </a:p>
                  </a:txBody>
                  <a:tcPr marL="68580" marR="68580" marT="0" marB="0" anchor="ctr">
                    <a:solidFill>
                      <a:srgbClr val="002060"/>
                    </a:solidFill>
                  </a:tcPr>
                </a:tc>
                <a:tc>
                  <a:txBody>
                    <a:bodyPr/>
                    <a:lstStyle/>
                    <a:p>
                      <a:pPr marL="0" marR="0" algn="ctr">
                        <a:lnSpc>
                          <a:spcPct val="115000"/>
                        </a:lnSpc>
                        <a:spcBef>
                          <a:spcPts val="0"/>
                        </a:spcBef>
                        <a:spcAft>
                          <a:spcPts val="0"/>
                        </a:spcAft>
                      </a:pPr>
                      <a:r>
                        <a:rPr lang="en-US" sz="1800" b="1" dirty="0" smtClean="0">
                          <a:solidFill>
                            <a:schemeClr val="bg1">
                              <a:lumMod val="95000"/>
                            </a:schemeClr>
                          </a:solidFill>
                          <a:effectLst/>
                        </a:rPr>
                        <a:t>Opportunities</a:t>
                      </a:r>
                    </a:p>
                    <a:p>
                      <a:pPr marL="0" marR="0" algn="ctr">
                        <a:lnSpc>
                          <a:spcPct val="115000"/>
                        </a:lnSpc>
                        <a:spcBef>
                          <a:spcPts val="0"/>
                        </a:spcBef>
                        <a:spcAft>
                          <a:spcPts val="0"/>
                        </a:spcAft>
                      </a:pPr>
                      <a:r>
                        <a:rPr lang="en-US" sz="1600" b="1" dirty="0" smtClean="0">
                          <a:solidFill>
                            <a:schemeClr val="bg1">
                              <a:lumMod val="95000"/>
                            </a:schemeClr>
                          </a:solidFill>
                          <a:effectLst/>
                          <a:latin typeface="Calibri"/>
                          <a:ea typeface="Calibri"/>
                          <a:cs typeface="Times New Roman"/>
                        </a:rPr>
                        <a:t>Trudy Carson, Chair</a:t>
                      </a:r>
                    </a:p>
                    <a:p>
                      <a:pPr marL="0" marR="0" algn="ctr">
                        <a:lnSpc>
                          <a:spcPct val="115000"/>
                        </a:lnSpc>
                        <a:spcBef>
                          <a:spcPts val="0"/>
                        </a:spcBef>
                        <a:spcAft>
                          <a:spcPts val="0"/>
                        </a:spcAft>
                      </a:pPr>
                      <a:r>
                        <a:rPr lang="en-US" sz="1600" b="1" dirty="0" smtClean="0">
                          <a:solidFill>
                            <a:schemeClr val="bg1">
                              <a:lumMod val="95000"/>
                            </a:schemeClr>
                          </a:solidFill>
                          <a:effectLst/>
                          <a:latin typeface="Calibri"/>
                          <a:ea typeface="Calibri"/>
                          <a:cs typeface="Times New Roman"/>
                        </a:rPr>
                        <a:t>Andre Fowlkes, Vice Chair</a:t>
                      </a:r>
                    </a:p>
                    <a:p>
                      <a:pPr marL="0" marR="0" algn="ctr">
                        <a:lnSpc>
                          <a:spcPct val="115000"/>
                        </a:lnSpc>
                        <a:spcBef>
                          <a:spcPts val="0"/>
                        </a:spcBef>
                        <a:spcAft>
                          <a:spcPts val="0"/>
                        </a:spcAft>
                      </a:pPr>
                      <a:r>
                        <a:rPr lang="en-US" sz="1600" b="1" dirty="0" smtClean="0">
                          <a:solidFill>
                            <a:schemeClr val="bg1">
                              <a:lumMod val="95000"/>
                            </a:schemeClr>
                          </a:solidFill>
                          <a:effectLst/>
                          <a:latin typeface="Calibri"/>
                          <a:ea typeface="Calibri"/>
                          <a:cs typeface="Times New Roman"/>
                        </a:rPr>
                        <a:t>Ryan Allen, </a:t>
                      </a:r>
                      <a:r>
                        <a:rPr lang="en-US" sz="1600" b="1" smtClean="0">
                          <a:solidFill>
                            <a:schemeClr val="bg1">
                              <a:lumMod val="95000"/>
                            </a:schemeClr>
                          </a:solidFill>
                          <a:effectLst/>
                          <a:latin typeface="Calibri"/>
                          <a:ea typeface="Calibri"/>
                          <a:cs typeface="Times New Roman"/>
                        </a:rPr>
                        <a:t>Staff Liaison</a:t>
                      </a:r>
                      <a:endParaRPr lang="en-US" sz="1600" b="1" dirty="0">
                        <a:solidFill>
                          <a:schemeClr val="bg1">
                            <a:lumMod val="95000"/>
                          </a:schemeClr>
                        </a:solidFill>
                        <a:effectLst/>
                        <a:latin typeface="Calibri"/>
                        <a:ea typeface="Calibri"/>
                        <a:cs typeface="Times New Roman"/>
                      </a:endParaRPr>
                    </a:p>
                  </a:txBody>
                  <a:tcPr marL="68580" marR="68580" marT="0" marB="0" anchor="ctr">
                    <a:solidFill>
                      <a:srgbClr val="002060"/>
                    </a:solidFill>
                  </a:tcPr>
                </a:tc>
              </a:tr>
              <a:tr h="311858">
                <a:tc>
                  <a:txBody>
                    <a:bodyPr/>
                    <a:lstStyle/>
                    <a:p>
                      <a:pPr marL="0" marR="0" algn="ctr">
                        <a:lnSpc>
                          <a:spcPct val="115000"/>
                        </a:lnSpc>
                        <a:spcBef>
                          <a:spcPts val="0"/>
                        </a:spcBef>
                        <a:spcAft>
                          <a:spcPts val="0"/>
                        </a:spcAft>
                      </a:pPr>
                      <a:r>
                        <a:rPr lang="en-US" sz="1400" b="1" dirty="0">
                          <a:solidFill>
                            <a:schemeClr val="tx1">
                              <a:lumMod val="95000"/>
                              <a:lumOff val="5000"/>
                            </a:schemeClr>
                          </a:solidFill>
                          <a:effectLst/>
                        </a:rPr>
                        <a:t>Advise </a:t>
                      </a:r>
                      <a:r>
                        <a:rPr lang="en-US" sz="1400" b="1" dirty="0" smtClean="0">
                          <a:solidFill>
                            <a:schemeClr val="tx1">
                              <a:lumMod val="95000"/>
                              <a:lumOff val="5000"/>
                            </a:schemeClr>
                          </a:solidFill>
                          <a:effectLst/>
                        </a:rPr>
                        <a:t>Governor</a:t>
                      </a:r>
                      <a:endParaRPr lang="en-US" sz="1400" b="1" dirty="0">
                        <a:solidFill>
                          <a:schemeClr val="tx1">
                            <a:lumMod val="95000"/>
                            <a:lumOff val="5000"/>
                          </a:schemeClr>
                        </a:solidFill>
                        <a:effectLst/>
                        <a:latin typeface="Calibri"/>
                        <a:ea typeface="Calibri"/>
                        <a:cs typeface="Times New Roman"/>
                      </a:endParaRPr>
                    </a:p>
                  </a:txBody>
                  <a:tcPr marL="68580" marR="68580" marT="0" marB="0" anchor="ctr">
                    <a:solidFill>
                      <a:schemeClr val="bg2">
                        <a:lumMod val="90000"/>
                      </a:schemeClr>
                    </a:solidFill>
                  </a:tcPr>
                </a:tc>
                <a:tc>
                  <a:txBody>
                    <a:bodyPr/>
                    <a:lstStyle/>
                    <a:p>
                      <a:pPr marL="0" marR="0" algn="ctr">
                        <a:lnSpc>
                          <a:spcPct val="115000"/>
                        </a:lnSpc>
                        <a:spcBef>
                          <a:spcPts val="0"/>
                        </a:spcBef>
                        <a:spcAft>
                          <a:spcPts val="0"/>
                        </a:spcAft>
                      </a:pPr>
                      <a:r>
                        <a:rPr lang="en-US" sz="1400" b="1" dirty="0">
                          <a:solidFill>
                            <a:schemeClr val="tx1">
                              <a:lumMod val="95000"/>
                              <a:lumOff val="5000"/>
                            </a:schemeClr>
                          </a:solidFill>
                          <a:effectLst/>
                        </a:rPr>
                        <a:t>Continuous Improvement</a:t>
                      </a:r>
                      <a:endParaRPr lang="en-US" sz="1400" b="1" dirty="0">
                        <a:solidFill>
                          <a:schemeClr val="tx1">
                            <a:lumMod val="95000"/>
                            <a:lumOff val="5000"/>
                          </a:schemeClr>
                        </a:solidFill>
                        <a:effectLst/>
                        <a:latin typeface="Calibri"/>
                        <a:ea typeface="Calibri"/>
                        <a:cs typeface="Times New Roman"/>
                      </a:endParaRPr>
                    </a:p>
                  </a:txBody>
                  <a:tcPr marL="68580" marR="68580" marT="0" marB="0" anchor="ctr">
                    <a:solidFill>
                      <a:schemeClr val="bg2">
                        <a:lumMod val="90000"/>
                      </a:schemeClr>
                    </a:solidFill>
                  </a:tcPr>
                </a:tc>
                <a:tc>
                  <a:txBody>
                    <a:bodyPr/>
                    <a:lstStyle/>
                    <a:p>
                      <a:pPr marL="0" marR="0" algn="ctr">
                        <a:lnSpc>
                          <a:spcPct val="115000"/>
                        </a:lnSpc>
                        <a:spcBef>
                          <a:spcPts val="0"/>
                        </a:spcBef>
                        <a:spcAft>
                          <a:spcPts val="0"/>
                        </a:spcAft>
                      </a:pPr>
                      <a:r>
                        <a:rPr lang="en-US" sz="1400" b="1" dirty="0">
                          <a:solidFill>
                            <a:schemeClr val="tx1">
                              <a:lumMod val="95000"/>
                              <a:lumOff val="5000"/>
                            </a:schemeClr>
                          </a:solidFill>
                          <a:effectLst/>
                        </a:rPr>
                        <a:t>Best Practices</a:t>
                      </a:r>
                      <a:endParaRPr lang="en-US" sz="1400" b="1" dirty="0">
                        <a:solidFill>
                          <a:schemeClr val="tx1">
                            <a:lumMod val="95000"/>
                            <a:lumOff val="5000"/>
                          </a:schemeClr>
                        </a:solidFill>
                        <a:effectLst/>
                        <a:latin typeface="Calibri"/>
                        <a:ea typeface="Calibri"/>
                        <a:cs typeface="Times New Roman"/>
                      </a:endParaRPr>
                    </a:p>
                  </a:txBody>
                  <a:tcPr marL="68580" marR="68580" marT="0" marB="0" anchor="ctr">
                    <a:solidFill>
                      <a:schemeClr val="bg2">
                        <a:lumMod val="90000"/>
                      </a:schemeClr>
                    </a:solidFill>
                  </a:tcPr>
                </a:tc>
              </a:tr>
              <a:tr h="634229">
                <a:tc>
                  <a:txBody>
                    <a:bodyPr/>
                    <a:lstStyle/>
                    <a:p>
                      <a:pPr marL="0" marR="0" algn="ctr">
                        <a:lnSpc>
                          <a:spcPct val="115000"/>
                        </a:lnSpc>
                        <a:spcBef>
                          <a:spcPts val="0"/>
                        </a:spcBef>
                        <a:spcAft>
                          <a:spcPts val="0"/>
                        </a:spcAft>
                      </a:pPr>
                      <a:r>
                        <a:rPr lang="en-US" sz="1400" b="1" dirty="0">
                          <a:solidFill>
                            <a:schemeClr val="tx1">
                              <a:lumMod val="95000"/>
                              <a:lumOff val="5000"/>
                            </a:schemeClr>
                          </a:solidFill>
                          <a:effectLst/>
                        </a:rPr>
                        <a:t>Develop/Maintain and Modify State Plan</a:t>
                      </a:r>
                      <a:endParaRPr lang="en-US" sz="1400" b="1" dirty="0">
                        <a:solidFill>
                          <a:schemeClr val="tx1">
                            <a:lumMod val="95000"/>
                            <a:lumOff val="5000"/>
                          </a:schemeClr>
                        </a:solidFill>
                        <a:effectLst/>
                        <a:latin typeface="Calibri"/>
                        <a:ea typeface="Calibri"/>
                        <a:cs typeface="Times New Roman"/>
                      </a:endParaRPr>
                    </a:p>
                  </a:txBody>
                  <a:tcPr marL="68580" marR="68580" marT="0" marB="0" anchor="ctr">
                    <a:solidFill>
                      <a:schemeClr val="bg2">
                        <a:lumMod val="90000"/>
                      </a:schemeClr>
                    </a:solidFill>
                  </a:tcPr>
                </a:tc>
                <a:tc>
                  <a:txBody>
                    <a:bodyPr/>
                    <a:lstStyle/>
                    <a:p>
                      <a:pPr marL="0" marR="0" algn="ctr">
                        <a:lnSpc>
                          <a:spcPct val="115000"/>
                        </a:lnSpc>
                        <a:spcBef>
                          <a:spcPts val="0"/>
                        </a:spcBef>
                        <a:spcAft>
                          <a:spcPts val="0"/>
                        </a:spcAft>
                      </a:pPr>
                      <a:r>
                        <a:rPr lang="en-US" sz="1400" b="1" dirty="0">
                          <a:solidFill>
                            <a:schemeClr val="tx1">
                              <a:lumMod val="95000"/>
                              <a:lumOff val="5000"/>
                            </a:schemeClr>
                          </a:solidFill>
                          <a:effectLst/>
                        </a:rPr>
                        <a:t>State Performance</a:t>
                      </a:r>
                      <a:r>
                        <a:rPr lang="en-US" sz="1400" b="1" dirty="0" smtClean="0">
                          <a:solidFill>
                            <a:schemeClr val="tx1">
                              <a:lumMod val="95000"/>
                              <a:lumOff val="5000"/>
                            </a:schemeClr>
                          </a:solidFill>
                          <a:effectLst/>
                        </a:rPr>
                        <a:t>/</a:t>
                      </a:r>
                    </a:p>
                    <a:p>
                      <a:pPr marL="0" marR="0" algn="ctr">
                        <a:lnSpc>
                          <a:spcPct val="115000"/>
                        </a:lnSpc>
                        <a:spcBef>
                          <a:spcPts val="0"/>
                        </a:spcBef>
                        <a:spcAft>
                          <a:spcPts val="0"/>
                        </a:spcAft>
                      </a:pPr>
                      <a:r>
                        <a:rPr lang="en-US" sz="1400" b="1" dirty="0" smtClean="0">
                          <a:solidFill>
                            <a:schemeClr val="tx1">
                              <a:lumMod val="95000"/>
                              <a:lumOff val="5000"/>
                            </a:schemeClr>
                          </a:solidFill>
                          <a:effectLst/>
                        </a:rPr>
                        <a:t>Accountability</a:t>
                      </a:r>
                      <a:endParaRPr lang="en-US" sz="1400" b="1" dirty="0">
                        <a:solidFill>
                          <a:schemeClr val="tx1">
                            <a:lumMod val="95000"/>
                            <a:lumOff val="5000"/>
                          </a:schemeClr>
                        </a:solidFill>
                        <a:effectLst/>
                        <a:latin typeface="Calibri"/>
                        <a:ea typeface="Calibri"/>
                        <a:cs typeface="Times New Roman"/>
                      </a:endParaRPr>
                    </a:p>
                  </a:txBody>
                  <a:tcPr marL="68580" marR="68580" marT="0" marB="0" anchor="ctr">
                    <a:solidFill>
                      <a:schemeClr val="bg2">
                        <a:lumMod val="90000"/>
                      </a:schemeClr>
                    </a:solidFill>
                  </a:tcPr>
                </a:tc>
                <a:tc>
                  <a:txBody>
                    <a:bodyPr/>
                    <a:lstStyle/>
                    <a:p>
                      <a:pPr marL="0" marR="0" algn="ctr">
                        <a:lnSpc>
                          <a:spcPct val="115000"/>
                        </a:lnSpc>
                        <a:spcBef>
                          <a:spcPts val="0"/>
                        </a:spcBef>
                        <a:spcAft>
                          <a:spcPts val="0"/>
                        </a:spcAft>
                      </a:pPr>
                      <a:r>
                        <a:rPr lang="en-US" sz="1400" b="1" dirty="0">
                          <a:solidFill>
                            <a:schemeClr val="tx1">
                              <a:lumMod val="95000"/>
                              <a:lumOff val="5000"/>
                            </a:schemeClr>
                          </a:solidFill>
                          <a:effectLst/>
                        </a:rPr>
                        <a:t>Technology Strategies</a:t>
                      </a:r>
                      <a:endParaRPr lang="en-US" sz="1400" b="1" dirty="0">
                        <a:solidFill>
                          <a:schemeClr val="tx1">
                            <a:lumMod val="95000"/>
                            <a:lumOff val="5000"/>
                          </a:schemeClr>
                        </a:solidFill>
                        <a:effectLst/>
                        <a:latin typeface="Calibri"/>
                        <a:ea typeface="Calibri"/>
                        <a:cs typeface="Times New Roman"/>
                      </a:endParaRPr>
                    </a:p>
                  </a:txBody>
                  <a:tcPr marL="68580" marR="68580" marT="0" marB="0" anchor="ctr">
                    <a:solidFill>
                      <a:schemeClr val="bg2">
                        <a:lumMod val="90000"/>
                      </a:schemeClr>
                    </a:solidFill>
                  </a:tcPr>
                </a:tc>
              </a:tr>
              <a:tr h="634229">
                <a:tc>
                  <a:txBody>
                    <a:bodyPr/>
                    <a:lstStyle/>
                    <a:p>
                      <a:pPr marL="0" marR="0" algn="ctr">
                        <a:lnSpc>
                          <a:spcPct val="115000"/>
                        </a:lnSpc>
                        <a:spcBef>
                          <a:spcPts val="0"/>
                        </a:spcBef>
                        <a:spcAft>
                          <a:spcPts val="0"/>
                        </a:spcAft>
                      </a:pPr>
                      <a:r>
                        <a:rPr lang="en-US" sz="1400" b="1" dirty="0">
                          <a:solidFill>
                            <a:schemeClr val="tx1">
                              <a:lumMod val="95000"/>
                              <a:lumOff val="5000"/>
                            </a:schemeClr>
                          </a:solidFill>
                          <a:effectLst/>
                        </a:rPr>
                        <a:t>Review statewide alignment</a:t>
                      </a:r>
                      <a:endParaRPr lang="en-US" sz="1400" b="1" dirty="0">
                        <a:solidFill>
                          <a:schemeClr val="tx1">
                            <a:lumMod val="95000"/>
                            <a:lumOff val="5000"/>
                          </a:schemeClr>
                        </a:solidFill>
                        <a:effectLst/>
                        <a:latin typeface="Calibri"/>
                        <a:ea typeface="Calibri"/>
                        <a:cs typeface="Times New Roman"/>
                      </a:endParaRPr>
                    </a:p>
                  </a:txBody>
                  <a:tcPr marL="68580" marR="68580" marT="0" marB="0" anchor="ctr">
                    <a:solidFill>
                      <a:schemeClr val="bg2">
                        <a:lumMod val="90000"/>
                      </a:schemeClr>
                    </a:solidFill>
                  </a:tcPr>
                </a:tc>
                <a:tc>
                  <a:txBody>
                    <a:bodyPr/>
                    <a:lstStyle/>
                    <a:p>
                      <a:pPr marL="0" marR="0" algn="ctr">
                        <a:lnSpc>
                          <a:spcPct val="115000"/>
                        </a:lnSpc>
                        <a:spcBef>
                          <a:spcPts val="0"/>
                        </a:spcBef>
                        <a:spcAft>
                          <a:spcPts val="0"/>
                        </a:spcAft>
                      </a:pPr>
                      <a:r>
                        <a:rPr lang="en-US" sz="1400" b="1" dirty="0">
                          <a:solidFill>
                            <a:schemeClr val="tx1">
                              <a:lumMod val="95000"/>
                              <a:lumOff val="5000"/>
                            </a:schemeClr>
                          </a:solidFill>
                          <a:effectLst/>
                        </a:rPr>
                        <a:t>Coordination of Policies and Provision of Services</a:t>
                      </a:r>
                      <a:endParaRPr lang="en-US" sz="1400" b="1" dirty="0">
                        <a:solidFill>
                          <a:schemeClr val="tx1">
                            <a:lumMod val="95000"/>
                            <a:lumOff val="5000"/>
                          </a:schemeClr>
                        </a:solidFill>
                        <a:effectLst/>
                        <a:latin typeface="Calibri"/>
                        <a:ea typeface="Calibri"/>
                        <a:cs typeface="Times New Roman"/>
                      </a:endParaRPr>
                    </a:p>
                  </a:txBody>
                  <a:tcPr marL="68580" marR="68580" marT="0" marB="0" anchor="ctr">
                    <a:solidFill>
                      <a:schemeClr val="bg2">
                        <a:lumMod val="90000"/>
                      </a:schemeClr>
                    </a:solidFill>
                  </a:tcPr>
                </a:tc>
                <a:tc>
                  <a:txBody>
                    <a:bodyPr/>
                    <a:lstStyle/>
                    <a:p>
                      <a:pPr marL="0" marR="0" algn="ctr">
                        <a:lnSpc>
                          <a:spcPct val="115000"/>
                        </a:lnSpc>
                        <a:spcBef>
                          <a:spcPts val="0"/>
                        </a:spcBef>
                        <a:spcAft>
                          <a:spcPts val="0"/>
                        </a:spcAft>
                      </a:pPr>
                      <a:r>
                        <a:rPr lang="en-US" sz="1400" b="1" dirty="0">
                          <a:solidFill>
                            <a:schemeClr val="tx1">
                              <a:lumMod val="95000"/>
                              <a:lumOff val="5000"/>
                            </a:schemeClr>
                          </a:solidFill>
                          <a:effectLst/>
                        </a:rPr>
                        <a:t>Technology Alignment</a:t>
                      </a:r>
                      <a:endParaRPr lang="en-US" sz="1400" b="1" dirty="0">
                        <a:solidFill>
                          <a:schemeClr val="tx1">
                            <a:lumMod val="95000"/>
                            <a:lumOff val="5000"/>
                          </a:schemeClr>
                        </a:solidFill>
                        <a:effectLst/>
                        <a:latin typeface="Calibri"/>
                        <a:ea typeface="Calibri"/>
                        <a:cs typeface="Times New Roman"/>
                      </a:endParaRPr>
                    </a:p>
                  </a:txBody>
                  <a:tcPr marL="68580" marR="68580" marT="0" marB="0" anchor="ctr">
                    <a:solidFill>
                      <a:schemeClr val="bg2">
                        <a:lumMod val="90000"/>
                      </a:schemeClr>
                    </a:solidFill>
                  </a:tcPr>
                </a:tc>
              </a:tr>
              <a:tr h="311858">
                <a:tc>
                  <a:txBody>
                    <a:bodyPr/>
                    <a:lstStyle/>
                    <a:p>
                      <a:pPr marL="0" marR="0" algn="ctr">
                        <a:lnSpc>
                          <a:spcPct val="115000"/>
                        </a:lnSpc>
                        <a:spcBef>
                          <a:spcPts val="0"/>
                        </a:spcBef>
                        <a:spcAft>
                          <a:spcPts val="0"/>
                        </a:spcAft>
                      </a:pPr>
                      <a:r>
                        <a:rPr lang="en-US" sz="1400" b="1" dirty="0">
                          <a:solidFill>
                            <a:schemeClr val="tx1">
                              <a:lumMod val="95000"/>
                              <a:lumOff val="5000"/>
                            </a:schemeClr>
                          </a:solidFill>
                          <a:effectLst/>
                        </a:rPr>
                        <a:t>Funding Allocations</a:t>
                      </a:r>
                      <a:endParaRPr lang="en-US" sz="1400" b="1" dirty="0">
                        <a:solidFill>
                          <a:schemeClr val="tx1">
                            <a:lumMod val="95000"/>
                            <a:lumOff val="5000"/>
                          </a:schemeClr>
                        </a:solidFill>
                        <a:effectLst/>
                        <a:latin typeface="Calibri"/>
                        <a:ea typeface="Calibri"/>
                        <a:cs typeface="Times New Roman"/>
                      </a:endParaRPr>
                    </a:p>
                  </a:txBody>
                  <a:tcPr marL="68580" marR="68580" marT="0" marB="0" anchor="ctr">
                    <a:solidFill>
                      <a:schemeClr val="bg2">
                        <a:lumMod val="90000"/>
                      </a:schemeClr>
                    </a:solidFill>
                  </a:tcPr>
                </a:tc>
                <a:tc>
                  <a:txBody>
                    <a:bodyPr/>
                    <a:lstStyle/>
                    <a:p>
                      <a:pPr marL="0" marR="0" algn="ctr">
                        <a:lnSpc>
                          <a:spcPct val="115000"/>
                        </a:lnSpc>
                        <a:spcBef>
                          <a:spcPts val="0"/>
                        </a:spcBef>
                        <a:spcAft>
                          <a:spcPts val="0"/>
                        </a:spcAft>
                      </a:pPr>
                      <a:r>
                        <a:rPr lang="en-US" sz="1400" b="1">
                          <a:solidFill>
                            <a:schemeClr val="tx1">
                              <a:lumMod val="95000"/>
                              <a:lumOff val="5000"/>
                            </a:schemeClr>
                          </a:solidFill>
                          <a:effectLst/>
                        </a:rPr>
                        <a:t>Performance Reporting</a:t>
                      </a:r>
                      <a:endParaRPr lang="en-US" sz="1400" b="1">
                        <a:solidFill>
                          <a:schemeClr val="tx1">
                            <a:lumMod val="95000"/>
                            <a:lumOff val="5000"/>
                          </a:schemeClr>
                        </a:solidFill>
                        <a:effectLst/>
                        <a:latin typeface="Calibri"/>
                        <a:ea typeface="Calibri"/>
                        <a:cs typeface="Times New Roman"/>
                      </a:endParaRPr>
                    </a:p>
                  </a:txBody>
                  <a:tcPr marL="68580" marR="68580" marT="0" marB="0" anchor="ctr">
                    <a:solidFill>
                      <a:schemeClr val="bg2">
                        <a:lumMod val="90000"/>
                      </a:schemeClr>
                    </a:solidFill>
                  </a:tcPr>
                </a:tc>
                <a:tc>
                  <a:txBody>
                    <a:bodyPr/>
                    <a:lstStyle/>
                    <a:p>
                      <a:pPr marL="0" marR="0" algn="ctr">
                        <a:lnSpc>
                          <a:spcPct val="115000"/>
                        </a:lnSpc>
                        <a:spcBef>
                          <a:spcPts val="0"/>
                        </a:spcBef>
                        <a:spcAft>
                          <a:spcPts val="0"/>
                        </a:spcAft>
                      </a:pPr>
                      <a:r>
                        <a:rPr lang="en-US" sz="1400" b="1" dirty="0">
                          <a:solidFill>
                            <a:schemeClr val="tx1">
                              <a:lumMod val="95000"/>
                              <a:lumOff val="5000"/>
                            </a:schemeClr>
                          </a:solidFill>
                          <a:effectLst/>
                        </a:rPr>
                        <a:t>Service Modeling</a:t>
                      </a:r>
                      <a:endParaRPr lang="en-US" sz="1400" b="1" dirty="0">
                        <a:solidFill>
                          <a:schemeClr val="tx1">
                            <a:lumMod val="95000"/>
                            <a:lumOff val="5000"/>
                          </a:schemeClr>
                        </a:solidFill>
                        <a:effectLst/>
                        <a:latin typeface="Calibri"/>
                        <a:ea typeface="Calibri"/>
                        <a:cs typeface="Times New Roman"/>
                      </a:endParaRPr>
                    </a:p>
                  </a:txBody>
                  <a:tcPr marL="68580" marR="68580" marT="0" marB="0" anchor="ctr">
                    <a:solidFill>
                      <a:schemeClr val="bg2">
                        <a:lumMod val="90000"/>
                      </a:schemeClr>
                    </a:solidFill>
                  </a:tcPr>
                </a:tc>
              </a:tr>
              <a:tr h="634229">
                <a:tc>
                  <a:txBody>
                    <a:bodyPr/>
                    <a:lstStyle/>
                    <a:p>
                      <a:pPr marL="0" marR="0" algn="ctr">
                        <a:lnSpc>
                          <a:spcPct val="115000"/>
                        </a:lnSpc>
                        <a:spcBef>
                          <a:spcPts val="0"/>
                        </a:spcBef>
                        <a:spcAft>
                          <a:spcPts val="0"/>
                        </a:spcAft>
                      </a:pPr>
                      <a:r>
                        <a:rPr lang="en-US" sz="1400" b="1" dirty="0" smtClean="0">
                          <a:solidFill>
                            <a:schemeClr val="tx1">
                              <a:lumMod val="95000"/>
                              <a:lumOff val="5000"/>
                            </a:schemeClr>
                          </a:solidFill>
                          <a:effectLst/>
                        </a:rPr>
                        <a:t>Statewide review of </a:t>
                      </a:r>
                      <a:r>
                        <a:rPr lang="en-US" sz="1400" b="1" dirty="0">
                          <a:solidFill>
                            <a:schemeClr val="tx1">
                              <a:lumMod val="95000"/>
                              <a:lumOff val="5000"/>
                            </a:schemeClr>
                          </a:solidFill>
                          <a:effectLst/>
                        </a:rPr>
                        <a:t>Workforce System</a:t>
                      </a:r>
                      <a:endParaRPr lang="en-US" sz="1400" b="1" dirty="0">
                        <a:solidFill>
                          <a:schemeClr val="tx1">
                            <a:lumMod val="95000"/>
                            <a:lumOff val="5000"/>
                          </a:schemeClr>
                        </a:solidFill>
                        <a:effectLst/>
                        <a:latin typeface="Calibri"/>
                        <a:ea typeface="Calibri"/>
                        <a:cs typeface="Times New Roman"/>
                      </a:endParaRPr>
                    </a:p>
                  </a:txBody>
                  <a:tcPr marL="68580" marR="68580" marT="0" marB="0" anchor="ctr">
                    <a:solidFill>
                      <a:schemeClr val="bg2">
                        <a:lumMod val="90000"/>
                      </a:schemeClr>
                    </a:solidFill>
                  </a:tcPr>
                </a:tc>
                <a:tc>
                  <a:txBody>
                    <a:bodyPr/>
                    <a:lstStyle/>
                    <a:p>
                      <a:pPr marL="0" marR="0" algn="ctr">
                        <a:lnSpc>
                          <a:spcPct val="115000"/>
                        </a:lnSpc>
                        <a:spcBef>
                          <a:spcPts val="0"/>
                        </a:spcBef>
                        <a:spcAft>
                          <a:spcPts val="0"/>
                        </a:spcAft>
                      </a:pPr>
                      <a:r>
                        <a:rPr lang="en-US" sz="1400" b="1" dirty="0">
                          <a:solidFill>
                            <a:schemeClr val="tx1">
                              <a:lumMod val="95000"/>
                              <a:lumOff val="5000"/>
                            </a:schemeClr>
                          </a:solidFill>
                          <a:effectLst/>
                        </a:rPr>
                        <a:t>LMI</a:t>
                      </a:r>
                      <a:endParaRPr lang="en-US" sz="1400" b="1" dirty="0">
                        <a:solidFill>
                          <a:schemeClr val="tx1">
                            <a:lumMod val="95000"/>
                            <a:lumOff val="5000"/>
                          </a:schemeClr>
                        </a:solidFill>
                        <a:effectLst/>
                        <a:latin typeface="Calibri"/>
                        <a:ea typeface="Calibri"/>
                        <a:cs typeface="Times New Roman"/>
                      </a:endParaRPr>
                    </a:p>
                  </a:txBody>
                  <a:tcPr marL="68580" marR="68580" marT="0" marB="0" anchor="ctr">
                    <a:solidFill>
                      <a:schemeClr val="bg2">
                        <a:lumMod val="90000"/>
                      </a:schemeClr>
                    </a:solidFill>
                  </a:tcPr>
                </a:tc>
                <a:tc>
                  <a:txBody>
                    <a:bodyPr/>
                    <a:lstStyle/>
                    <a:p>
                      <a:pPr marL="0" marR="0" algn="ctr">
                        <a:lnSpc>
                          <a:spcPct val="115000"/>
                        </a:lnSpc>
                        <a:spcBef>
                          <a:spcPts val="0"/>
                        </a:spcBef>
                        <a:spcAft>
                          <a:spcPts val="0"/>
                        </a:spcAft>
                      </a:pPr>
                      <a:r>
                        <a:rPr lang="en-US" sz="1400" b="1" dirty="0">
                          <a:solidFill>
                            <a:schemeClr val="tx1">
                              <a:lumMod val="95000"/>
                              <a:lumOff val="5000"/>
                            </a:schemeClr>
                          </a:solidFill>
                          <a:effectLst/>
                        </a:rPr>
                        <a:t>Youth</a:t>
                      </a:r>
                      <a:endParaRPr lang="en-US" sz="1400" b="1" dirty="0">
                        <a:solidFill>
                          <a:schemeClr val="tx1">
                            <a:lumMod val="95000"/>
                            <a:lumOff val="5000"/>
                          </a:schemeClr>
                        </a:solidFill>
                        <a:effectLst/>
                        <a:latin typeface="Calibri"/>
                        <a:ea typeface="Calibri"/>
                        <a:cs typeface="Times New Roman"/>
                      </a:endParaRPr>
                    </a:p>
                  </a:txBody>
                  <a:tcPr marL="68580" marR="68580" marT="0" marB="0" anchor="ctr">
                    <a:solidFill>
                      <a:schemeClr val="bg2">
                        <a:lumMod val="90000"/>
                      </a:schemeClr>
                    </a:solidFill>
                  </a:tcPr>
                </a:tc>
              </a:tr>
            </a:tbl>
          </a:graphicData>
        </a:graphic>
      </p:graphicFrame>
      <p:sp>
        <p:nvSpPr>
          <p:cNvPr id="9" name="TextBox 8"/>
          <p:cNvSpPr txBox="1"/>
          <p:nvPr/>
        </p:nvSpPr>
        <p:spPr>
          <a:xfrm>
            <a:off x="228600" y="6172200"/>
            <a:ext cx="8610600" cy="600164"/>
          </a:xfrm>
          <a:prstGeom prst="rect">
            <a:avLst/>
          </a:prstGeom>
          <a:noFill/>
        </p:spPr>
        <p:txBody>
          <a:bodyPr wrap="square" rtlCol="0">
            <a:spAutoFit/>
          </a:bodyPr>
          <a:lstStyle/>
          <a:p>
            <a:r>
              <a:rPr lang="en-US" sz="1100" dirty="0" smtClean="0"/>
              <a:t>Four Quarterly meetings, dates to be determined.  Committee Chairs are appointed by Board Chair.  Board meetings will be one day unless otherwise stated (Planning presentations).  Board meeting starts with Committee meetings (8:30 AM – 10:00 AM), break,  Board meeting from 10:30 AM – Noon.  Information webinars between quarterly meetings.</a:t>
            </a:r>
            <a:endParaRPr lang="en-US" sz="1100" dirty="0"/>
          </a:p>
        </p:txBody>
      </p:sp>
    </p:spTree>
    <p:extLst>
      <p:ext uri="{BB962C8B-B14F-4D97-AF65-F5344CB8AC3E}">
        <p14:creationId xmlns:p14="http://schemas.microsoft.com/office/powerpoint/2010/main" val="4263548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180</Words>
  <Application>Microsoft Macintosh PowerPoint</Application>
  <PresentationFormat>On-screen Show (4:3)</PresentationFormat>
  <Paragraphs>33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Tennessee Dept. of Labor.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Sterling VanDerSpuy</dc:creator>
  <cp:lastModifiedBy>Chris Brantley</cp:lastModifiedBy>
  <cp:revision>5</cp:revision>
  <dcterms:created xsi:type="dcterms:W3CDTF">2015-09-18T11:32:53Z</dcterms:created>
  <dcterms:modified xsi:type="dcterms:W3CDTF">2018-01-29T21:36:00Z</dcterms:modified>
</cp:coreProperties>
</file>