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88" r:id="rId3"/>
    <p:sldId id="280" r:id="rId4"/>
    <p:sldId id="281" r:id="rId5"/>
    <p:sldId id="274" r:id="rId6"/>
    <p:sldId id="275" r:id="rId7"/>
    <p:sldId id="276" r:id="rId8"/>
    <p:sldId id="277" r:id="rId9"/>
    <p:sldId id="278" r:id="rId10"/>
    <p:sldId id="279" r:id="rId11"/>
    <p:sldId id="283" r:id="rId12"/>
    <p:sldId id="287" r:id="rId13"/>
    <p:sldId id="259" r:id="rId14"/>
    <p:sldId id="285" r:id="rId15"/>
    <p:sldId id="271" r:id="rId16"/>
    <p:sldId id="260" r:id="rId17"/>
    <p:sldId id="286" r:id="rId18"/>
    <p:sldId id="261" r:id="rId19"/>
    <p:sldId id="267" r:id="rId20"/>
    <p:sldId id="262" r:id="rId21"/>
    <p:sldId id="268"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474683-FE2F-4A78-843F-A25A575A2699}" type="datetimeFigureOut">
              <a:rPr lang="en-US" smtClean="0"/>
              <a:pPr/>
              <a:t>7/12/2019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7ECD35-D11C-44D6-8452-8521EAB3F6B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74683-FE2F-4A78-843F-A25A575A269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CD35-D11C-44D6-8452-8521EAB3F6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7ECD35-D11C-44D6-8452-8521EAB3F6B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74683-FE2F-4A78-843F-A25A575A269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474683-FE2F-4A78-843F-A25A575A269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7ECD35-D11C-44D6-8452-8521EAB3F6B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F474683-FE2F-4A78-843F-A25A575A2699}" type="datetimeFigureOut">
              <a:rPr lang="en-US" smtClean="0"/>
              <a:pPr/>
              <a:t>7/12/2019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7ECD35-D11C-44D6-8452-8521EAB3F6B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F474683-FE2F-4A78-843F-A25A575A2699}"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CD35-D11C-44D6-8452-8521EAB3F6B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474683-FE2F-4A78-843F-A25A575A2699}" type="datetimeFigureOut">
              <a:rPr lang="en-US" smtClean="0"/>
              <a:pPr/>
              <a:t>7/12/2019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7ECD35-D11C-44D6-8452-8521EAB3F6B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474683-FE2F-4A78-843F-A25A575A2699}" type="datetimeFigureOut">
              <a:rPr lang="en-US" smtClean="0"/>
              <a:pPr/>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7ECD35-D11C-44D6-8452-8521EAB3F6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F474683-FE2F-4A78-843F-A25A575A2699}" type="datetimeFigureOut">
              <a:rPr lang="en-US" smtClean="0"/>
              <a:pPr/>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7ECD35-D11C-44D6-8452-8521EAB3F6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7ECD35-D11C-44D6-8452-8521EAB3F6B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474683-FE2F-4A78-843F-A25A575A2699}" type="datetimeFigureOut">
              <a:rPr lang="en-US" smtClean="0"/>
              <a:pPr/>
              <a:t>7/12/2019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7ECD35-D11C-44D6-8452-8521EAB3F6B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F474683-FE2F-4A78-843F-A25A575A2699}" type="datetimeFigureOut">
              <a:rPr lang="en-US" smtClean="0"/>
              <a:pPr/>
              <a:t>7/12/2019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474683-FE2F-4A78-843F-A25A575A2699}" type="datetimeFigureOut">
              <a:rPr lang="en-US" smtClean="0"/>
              <a:pPr/>
              <a:t>7/12/2019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7ECD35-D11C-44D6-8452-8521EAB3F6B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ESA.info@tn.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iffany.m.kerstetter@tn.gov" TargetMode="External"/><Relationship Id="rId2" Type="http://schemas.openxmlformats.org/officeDocument/2006/relationships/hyperlink" Target="mailto:jeremy.colbert@tn.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905000"/>
          </a:xfrm>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b="1" dirty="0" smtClean="0"/>
              <a:t>RE-EMPLOYMENT SERVICES AND ELIGIBILITY ASSESSMENTS (RESEA)</a:t>
            </a:r>
            <a:br>
              <a:rPr lang="en-US" sz="3100" b="1" dirty="0" smtClean="0"/>
            </a:br>
            <a:r>
              <a:rPr lang="en-US" sz="3100" b="1" dirty="0" smtClean="0"/>
              <a:t>UNEMPLOYMENT ELIGIBILITY</a:t>
            </a:r>
            <a:r>
              <a:rPr lang="en-US" dirty="0" smtClean="0"/>
              <a:t/>
            </a:r>
            <a:br>
              <a:rPr lang="en-US" dirty="0" smtClean="0"/>
            </a:br>
            <a:endParaRPr lang="en-US" dirty="0"/>
          </a:p>
        </p:txBody>
      </p:sp>
      <p:sp>
        <p:nvSpPr>
          <p:cNvPr id="3" name="TextBox 2"/>
          <p:cNvSpPr txBox="1"/>
          <p:nvPr/>
        </p:nvSpPr>
        <p:spPr>
          <a:xfrm>
            <a:off x="685800" y="2895600"/>
            <a:ext cx="8077200" cy="3046988"/>
          </a:xfrm>
          <a:prstGeom prst="rect">
            <a:avLst/>
          </a:prstGeom>
          <a:noFill/>
        </p:spPr>
        <p:txBody>
          <a:bodyPr wrap="square" rtlCol="0">
            <a:spAutoFit/>
          </a:bodyPr>
          <a:lstStyle/>
          <a:p>
            <a:pPr algn="ctr"/>
            <a:r>
              <a:rPr lang="en-US" sz="3200" dirty="0" smtClean="0">
                <a:solidFill>
                  <a:schemeClr val="accent1"/>
                </a:solidFill>
                <a:latin typeface="+mj-lt"/>
              </a:rPr>
              <a:t>TN DISLOCATED WORKERS CONFERENCE</a:t>
            </a:r>
          </a:p>
          <a:p>
            <a:pPr algn="ctr"/>
            <a:r>
              <a:rPr lang="en-US" sz="3200" dirty="0" smtClean="0">
                <a:solidFill>
                  <a:schemeClr val="accent1"/>
                </a:solidFill>
                <a:latin typeface="+mj-lt"/>
              </a:rPr>
              <a:t>GAYLORD OPRYLAND RESORT AND CONVENTION CENTER</a:t>
            </a:r>
          </a:p>
          <a:p>
            <a:pPr algn="ctr"/>
            <a:r>
              <a:rPr lang="en-US" sz="3200" dirty="0" smtClean="0">
                <a:solidFill>
                  <a:schemeClr val="accent1"/>
                </a:solidFill>
                <a:latin typeface="+mj-lt"/>
              </a:rPr>
              <a:t>NASHVILLE, TN</a:t>
            </a:r>
          </a:p>
          <a:p>
            <a:pPr algn="ctr"/>
            <a:r>
              <a:rPr lang="en-US" sz="3200" dirty="0" smtClean="0">
                <a:solidFill>
                  <a:schemeClr val="accent1"/>
                </a:solidFill>
                <a:latin typeface="+mj-lt"/>
              </a:rPr>
              <a:t>JULY 22 – 24, 2019</a:t>
            </a:r>
            <a:endParaRPr lang="en-US" sz="3200" dirty="0">
              <a:solidFill>
                <a:schemeClr val="accent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Weekly Certification for Unemployment</a:t>
            </a:r>
            <a:endParaRPr lang="en-US" b="1" dirty="0"/>
          </a:p>
        </p:txBody>
      </p:sp>
      <p:pic>
        <p:nvPicPr>
          <p:cNvPr id="4" name="Snagit_PPT5E8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 y="2398703"/>
            <a:ext cx="8537864" cy="417503"/>
          </a:xfrm>
          <a:prstGeom prst="rect">
            <a:avLst/>
          </a:prstGeom>
        </p:spPr>
      </p:pic>
      <p:pic>
        <p:nvPicPr>
          <p:cNvPr id="5" name="Snagit_PPTF5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25" y="2816206"/>
            <a:ext cx="8537865" cy="3195768"/>
          </a:xfrm>
          <a:prstGeom prst="rect">
            <a:avLst/>
          </a:prstGeom>
        </p:spPr>
      </p:pic>
      <p:cxnSp>
        <p:nvCxnSpPr>
          <p:cNvPr id="7" name="Straight Arrow Connector 6"/>
          <p:cNvCxnSpPr>
            <a:stCxn id="8" idx="1"/>
          </p:cNvCxnSpPr>
          <p:nvPr/>
        </p:nvCxnSpPr>
        <p:spPr>
          <a:xfrm>
            <a:off x="727364" y="1918854"/>
            <a:ext cx="0" cy="905962"/>
          </a:xfrm>
          <a:prstGeom prst="straightConnector1">
            <a:avLst/>
          </a:prstGeom>
          <a:ln w="57150">
            <a:tailEnd type="arrow"/>
          </a:ln>
        </p:spPr>
        <p:style>
          <a:lnRef idx="3">
            <a:schemeClr val="accent6"/>
          </a:lnRef>
          <a:fillRef idx="0">
            <a:schemeClr val="accent6"/>
          </a:fillRef>
          <a:effectRef idx="2">
            <a:schemeClr val="accent6"/>
          </a:effectRef>
          <a:fontRef idx="minor">
            <a:schemeClr val="tx1"/>
          </a:fontRef>
        </p:style>
      </p:cxnSp>
      <p:sp>
        <p:nvSpPr>
          <p:cNvPr id="8" name="TextBox 7"/>
          <p:cNvSpPr txBox="1"/>
          <p:nvPr/>
        </p:nvSpPr>
        <p:spPr>
          <a:xfrm>
            <a:off x="727364" y="1595688"/>
            <a:ext cx="7696200" cy="646331"/>
          </a:xfrm>
          <a:prstGeom prst="rect">
            <a:avLst/>
          </a:prstGeom>
          <a:noFill/>
        </p:spPr>
        <p:txBody>
          <a:bodyPr wrap="square" rtlCol="0">
            <a:spAutoFit/>
          </a:bodyPr>
          <a:lstStyle/>
          <a:p>
            <a:pPr algn="ctr"/>
            <a:r>
              <a:rPr lang="en-US" b="1" dirty="0">
                <a:solidFill>
                  <a:schemeClr val="accent1"/>
                </a:solidFill>
              </a:rPr>
              <a:t>Number </a:t>
            </a:r>
            <a:r>
              <a:rPr lang="en-US" b="1" dirty="0" smtClean="0">
                <a:solidFill>
                  <a:schemeClr val="accent1"/>
                </a:solidFill>
              </a:rPr>
              <a:t>2 </a:t>
            </a:r>
            <a:r>
              <a:rPr lang="en-US" b="1" dirty="0">
                <a:solidFill>
                  <a:schemeClr val="accent1"/>
                </a:solidFill>
              </a:rPr>
              <a:t>on the RESEA Eligibility Review Corresponds to THIS Certification Question asked weekly </a:t>
            </a:r>
          </a:p>
        </p:txBody>
      </p:sp>
    </p:spTree>
    <p:extLst>
      <p:ext uri="{BB962C8B-B14F-4D97-AF65-F5344CB8AC3E}">
        <p14:creationId xmlns:p14="http://schemas.microsoft.com/office/powerpoint/2010/main" val="1206495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b="1" dirty="0" smtClean="0"/>
              <a:t>HOW TO HANDLE ISSUES THAT COULD AFFECT UNEMPLOYMENT</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As you go through the RESEA Eligibility Review with the claimant, if they answer YES to any of the questions:</a:t>
            </a:r>
          </a:p>
          <a:p>
            <a:pPr marL="1337310" lvl="3" indent="-514350">
              <a:buAutoNum type="arabicParenR"/>
            </a:pPr>
            <a:r>
              <a:rPr lang="en-US" dirty="0" smtClean="0"/>
              <a:t>I have provided some questions in each section that might help you and them better understand what constitutes a YES question</a:t>
            </a:r>
            <a:endParaRPr lang="en-US" dirty="0" smtClean="0"/>
          </a:p>
          <a:p>
            <a:pPr marL="1337310" lvl="3" indent="-514350">
              <a:buAutoNum type="arabicParenR"/>
            </a:pPr>
            <a:r>
              <a:rPr lang="en-US" dirty="0" smtClean="0"/>
              <a:t>Explain to them any of these issues that have not already been reported to unemployment could lead to a potential overpayment of benefits – Unemployment will deal with that further if it does become an issue</a:t>
            </a:r>
          </a:p>
          <a:p>
            <a:pPr marL="1337310" lvl="3" indent="-514350">
              <a:buAutoNum type="arabicParenR"/>
            </a:pPr>
            <a:r>
              <a:rPr lang="en-US" dirty="0" smtClean="0"/>
              <a:t>Upload </a:t>
            </a:r>
            <a:r>
              <a:rPr lang="en-US" dirty="0" smtClean="0"/>
              <a:t>the claimant’s statements and </a:t>
            </a:r>
            <a:r>
              <a:rPr lang="en-US" dirty="0" smtClean="0"/>
              <a:t>any supporting documentation they may provide into VOS.</a:t>
            </a:r>
            <a:endParaRPr lang="en-US" u="sng" dirty="0" smtClean="0"/>
          </a:p>
          <a:p>
            <a:pPr marL="1337310" lvl="3" indent="-514350">
              <a:buAutoNum type="arabicParenR"/>
            </a:pPr>
            <a:r>
              <a:rPr lang="en-US" dirty="0" smtClean="0"/>
              <a:t>Send an email to </a:t>
            </a:r>
            <a:r>
              <a:rPr lang="en-US" dirty="0" smtClean="0">
                <a:hlinkClick r:id="rId2"/>
              </a:rPr>
              <a:t>RESA.info@tn.gov</a:t>
            </a:r>
            <a:r>
              <a:rPr lang="en-US" dirty="0" smtClean="0"/>
              <a:t> stating you have uploaded into VOS</a:t>
            </a:r>
          </a:p>
        </p:txBody>
      </p:sp>
    </p:spTree>
    <p:extLst>
      <p:ext uri="{BB962C8B-B14F-4D97-AF65-F5344CB8AC3E}">
        <p14:creationId xmlns:p14="http://schemas.microsoft.com/office/powerpoint/2010/main" val="2602006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3563" y="228600"/>
            <a:ext cx="5476875"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418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a:ln>
            <a:noFill/>
          </a:ln>
        </p:spPr>
        <p:txBody>
          <a:bodyPr>
            <a:normAutofit fontScale="90000"/>
          </a:bodyPr>
          <a:lstStyle/>
          <a:p>
            <a:r>
              <a:rPr lang="en-US" dirty="0" smtClean="0"/>
              <a:t>1. Have you been offered work since you became unemployed?</a:t>
            </a:r>
            <a:endParaRPr lang="en-US" dirty="0"/>
          </a:p>
        </p:txBody>
      </p:sp>
      <p:sp>
        <p:nvSpPr>
          <p:cNvPr id="3" name="Content Placeholder 2"/>
          <p:cNvSpPr>
            <a:spLocks noGrp="1"/>
          </p:cNvSpPr>
          <p:nvPr>
            <p:ph sz="quarter" idx="1"/>
          </p:nvPr>
        </p:nvSpPr>
        <p:spPr/>
        <p:txBody>
          <a:bodyPr>
            <a:normAutofit/>
          </a:bodyPr>
          <a:lstStyle/>
          <a:p>
            <a:r>
              <a:rPr lang="en-US" dirty="0" smtClean="0">
                <a:cs typeface="Arial"/>
                <a:sym typeface="Wingdings"/>
              </a:rPr>
              <a:t>YES</a:t>
            </a:r>
          </a:p>
          <a:p>
            <a:pPr lvl="1"/>
            <a:r>
              <a:rPr lang="en-US" dirty="0" smtClean="0">
                <a:cs typeface="Arial"/>
                <a:sym typeface="Wingdings"/>
              </a:rPr>
              <a:t>Make sure they understand what the question is asking if a position has been offered to them by an employer after they filed their unemployment </a:t>
            </a:r>
            <a:r>
              <a:rPr lang="en-US" dirty="0" smtClean="0">
                <a:cs typeface="Arial"/>
                <a:sym typeface="Wingdings"/>
              </a:rPr>
              <a:t>claim. </a:t>
            </a:r>
          </a:p>
          <a:p>
            <a:pPr lvl="1"/>
            <a:r>
              <a:rPr lang="en-US" dirty="0" smtClean="0">
                <a:sym typeface="Wingdings"/>
              </a:rPr>
              <a:t>If </a:t>
            </a:r>
            <a:r>
              <a:rPr lang="en-US" dirty="0" smtClean="0">
                <a:sym typeface="Wingdings"/>
              </a:rPr>
              <a:t>they understand, then make sure the correct answer is yes.</a:t>
            </a:r>
          </a:p>
          <a:p>
            <a:pPr lvl="1"/>
            <a:r>
              <a:rPr lang="en-US" dirty="0" smtClean="0">
                <a:cs typeface="Arial"/>
                <a:sym typeface="Wingdings"/>
              </a:rPr>
              <a:t>If they still answer yes, then you will need to determine if they refused that job or have a pending offer. Inform them that refusal of work may affect their unemployment eligibility. </a:t>
            </a:r>
            <a:endParaRPr lang="en-US" dirty="0" smtClean="0">
              <a:cs typeface="Arial"/>
              <a:sym typeface="Wingdings"/>
            </a:endParaRPr>
          </a:p>
          <a:p>
            <a:pPr marL="274320" lvl="1" indent="0">
              <a:buNone/>
            </a:pPr>
            <a:r>
              <a:rPr lang="en-US" dirty="0" smtClean="0">
                <a:cs typeface="Arial"/>
                <a:sym typeface="Wingdings"/>
              </a:rPr>
              <a:t> </a:t>
            </a:r>
            <a:endParaRPr lang="en-US" dirty="0" smtClean="0">
              <a:cs typeface="Arial"/>
              <a:sym typeface="Wingdings"/>
            </a:endParaRP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1. Have you been offered work since you became unemployed?</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2400" dirty="0" smtClean="0">
                <a:solidFill>
                  <a:schemeClr val="accent1"/>
                </a:solidFill>
              </a:rPr>
              <a:t>Refusal of Job Offer or </a:t>
            </a:r>
            <a:r>
              <a:rPr lang="en-US" sz="2400" dirty="0" smtClean="0">
                <a:solidFill>
                  <a:schemeClr val="accent1"/>
                </a:solidFill>
              </a:rPr>
              <a:t>Referral</a:t>
            </a:r>
            <a:endParaRPr lang="en-US"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2200"/>
            <a:ext cx="74676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7608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2. Are you now attending or planning to attend any school?</a:t>
            </a:r>
            <a:endParaRPr lang="en-US" dirty="0"/>
          </a:p>
        </p:txBody>
      </p:sp>
      <p:sp>
        <p:nvSpPr>
          <p:cNvPr id="3" name="Content Placeholder 2"/>
          <p:cNvSpPr>
            <a:spLocks noGrp="1"/>
          </p:cNvSpPr>
          <p:nvPr>
            <p:ph sz="quarter" idx="1"/>
          </p:nvPr>
        </p:nvSpPr>
        <p:spPr/>
        <p:txBody>
          <a:bodyPr/>
          <a:lstStyle/>
          <a:p>
            <a:r>
              <a:rPr lang="en-US" dirty="0" smtClean="0">
                <a:sym typeface="Wingdings"/>
              </a:rPr>
              <a:t>YES</a:t>
            </a:r>
          </a:p>
          <a:p>
            <a:pPr lvl="1"/>
            <a:r>
              <a:rPr lang="en-US" dirty="0" smtClean="0"/>
              <a:t>Make sure they understand the question is asking if they  are currently enrolled in school or within 30 days of beginning training (if NO, they will report it at that point in time on their certification</a:t>
            </a:r>
            <a:r>
              <a:rPr lang="en-US" dirty="0" smtClean="0"/>
              <a:t>). </a:t>
            </a:r>
          </a:p>
          <a:p>
            <a:pPr lvl="1"/>
            <a:r>
              <a:rPr lang="en-US" dirty="0" smtClean="0">
                <a:sym typeface="Wingdings"/>
              </a:rPr>
              <a:t>If </a:t>
            </a:r>
            <a:r>
              <a:rPr lang="en-US" dirty="0" smtClean="0">
                <a:sym typeface="Wingdings"/>
              </a:rPr>
              <a:t>they understand, then make sure the correct answer is yes</a:t>
            </a:r>
            <a:r>
              <a:rPr lang="en-US" dirty="0" smtClean="0">
                <a:sym typeface="Wingdings"/>
              </a:rPr>
              <a:t>.</a:t>
            </a:r>
          </a:p>
          <a:p>
            <a:pPr lvl="1"/>
            <a:r>
              <a:rPr lang="en-US" dirty="0" smtClean="0">
                <a:sym typeface="Wingdings"/>
              </a:rPr>
              <a:t>If </a:t>
            </a:r>
            <a:r>
              <a:rPr lang="en-US" dirty="0" smtClean="0">
                <a:sym typeface="Wingdings"/>
              </a:rPr>
              <a:t>they still answer yes, then </a:t>
            </a:r>
            <a:r>
              <a:rPr lang="en-US" dirty="0" smtClean="0">
                <a:sym typeface="Wingdings"/>
              </a:rPr>
              <a:t>please get a statement </a:t>
            </a:r>
            <a:endParaRPr lang="en-US" dirty="0" smtClean="0">
              <a:sym typeface="Wingdings"/>
            </a:endParaRPr>
          </a:p>
          <a:p>
            <a:pPr lvl="2"/>
            <a:endParaRPr lang="en-US" dirty="0" smtClean="0">
              <a:sym typeface="Wingdings"/>
            </a:endParaRPr>
          </a:p>
          <a:p>
            <a:pPr lvl="2"/>
            <a:endParaRPr lang="en-US" dirty="0" smtClean="0">
              <a:sym typeface="Wingdings"/>
            </a:endParaRPr>
          </a:p>
          <a:p>
            <a:pPr lvl="2"/>
            <a:endParaRPr lang="en-US" dirty="0">
              <a:sym typeface="Wingdings"/>
            </a:endParaRPr>
          </a:p>
          <a:p>
            <a:pPr lvl="2"/>
            <a:endParaRPr lang="en-US" dirty="0" smtClean="0">
              <a:sym typeface="Wingdings"/>
            </a:endParaRPr>
          </a:p>
          <a:p>
            <a:pPr lvl="2"/>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2. Are you now attending or planning to attend any school?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This question exempts the claimant from RESA if:</a:t>
            </a:r>
          </a:p>
          <a:p>
            <a:pPr lvl="1"/>
            <a:r>
              <a:rPr lang="en-US" dirty="0" smtClean="0"/>
              <a:t>Full-time TAA Approved training with enrollment date 30 days or less</a:t>
            </a:r>
          </a:p>
          <a:p>
            <a:pPr lvl="1"/>
            <a:r>
              <a:rPr lang="en-US" dirty="0" smtClean="0"/>
              <a:t>Currently enrolled in school:</a:t>
            </a:r>
          </a:p>
          <a:p>
            <a:pPr lvl="2"/>
            <a:r>
              <a:rPr lang="en-US" dirty="0" smtClean="0"/>
              <a:t>Claimant is exempt  if they are full-time (determined by training institution) and documentation has been gathered. </a:t>
            </a:r>
          </a:p>
          <a:p>
            <a:pPr lvl="1"/>
            <a:r>
              <a:rPr lang="en-US" dirty="0" smtClean="0"/>
              <a:t>Enrollment date is within 30 days</a:t>
            </a:r>
          </a:p>
          <a:p>
            <a:pPr lvl="2"/>
            <a:r>
              <a:rPr lang="en-US" dirty="0" smtClean="0"/>
              <a:t>Claimant is exempt  if they are full-time (determined by training institution) and documentation has been gathered. </a:t>
            </a:r>
          </a:p>
          <a:p>
            <a:r>
              <a:rPr lang="en-US" dirty="0" smtClean="0"/>
              <a:t>This question does not exempt the claimant from RESA if:</a:t>
            </a:r>
          </a:p>
          <a:p>
            <a:pPr lvl="1"/>
            <a:r>
              <a:rPr lang="en-US" dirty="0" smtClean="0"/>
              <a:t>Enrollment date is greater than 30 </a:t>
            </a:r>
            <a:r>
              <a:rPr lang="en-US" dirty="0" smtClean="0"/>
              <a:t>days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Are you now attending or planning to attend any school?</a:t>
            </a:r>
          </a:p>
        </p:txBody>
      </p:sp>
      <p:sp>
        <p:nvSpPr>
          <p:cNvPr id="3" name="Content Placeholder 2"/>
          <p:cNvSpPr>
            <a:spLocks noGrp="1"/>
          </p:cNvSpPr>
          <p:nvPr>
            <p:ph sz="quarter" idx="1"/>
          </p:nvPr>
        </p:nvSpPr>
        <p:spPr/>
        <p:txBody>
          <a:bodyPr/>
          <a:lstStyle/>
          <a:p>
            <a:pPr marL="0" indent="0" algn="ctr">
              <a:buNone/>
            </a:pPr>
            <a:r>
              <a:rPr lang="en-US" sz="2800" dirty="0" smtClean="0">
                <a:solidFill>
                  <a:schemeClr val="accent1"/>
                </a:solidFill>
              </a:rPr>
              <a:t>If claimant states that are attending training Full Time and are not Able and Available for Full Time </a:t>
            </a:r>
            <a:r>
              <a:rPr lang="en-US" sz="2800" dirty="0" smtClean="0">
                <a:solidFill>
                  <a:schemeClr val="accent1"/>
                </a:solidFill>
              </a:rPr>
              <a:t>employment</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36" y="3276601"/>
            <a:ext cx="8685213"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0430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3. Are there any days, hours, or shifts you are not willing to work?</a:t>
            </a:r>
            <a:endParaRPr lang="en-US" dirty="0"/>
          </a:p>
        </p:txBody>
      </p:sp>
      <p:sp>
        <p:nvSpPr>
          <p:cNvPr id="3" name="Content Placeholder 2"/>
          <p:cNvSpPr>
            <a:spLocks noGrp="1"/>
          </p:cNvSpPr>
          <p:nvPr>
            <p:ph sz="quarter" idx="1"/>
          </p:nvPr>
        </p:nvSpPr>
        <p:spPr/>
        <p:txBody>
          <a:bodyPr anchor="t"/>
          <a:lstStyle/>
          <a:p>
            <a:r>
              <a:rPr lang="en-US" dirty="0" smtClean="0">
                <a:sym typeface="Wingdings"/>
              </a:rPr>
              <a:t>YES</a:t>
            </a:r>
          </a:p>
          <a:p>
            <a:pPr lvl="1"/>
            <a:r>
              <a:rPr lang="en-US" dirty="0" smtClean="0">
                <a:sym typeface="Wingdings"/>
              </a:rPr>
              <a:t>Make sure they understand that the question is asking if there are any times in which they are not able or available to </a:t>
            </a:r>
            <a:r>
              <a:rPr lang="en-US" dirty="0" smtClean="0">
                <a:sym typeface="Wingdings"/>
              </a:rPr>
              <a:t>work .</a:t>
            </a:r>
          </a:p>
          <a:p>
            <a:pPr lvl="1"/>
            <a:r>
              <a:rPr lang="en-US" dirty="0" smtClean="0">
                <a:sym typeface="Wingdings"/>
              </a:rPr>
              <a:t>If </a:t>
            </a:r>
            <a:r>
              <a:rPr lang="en-US" dirty="0" smtClean="0">
                <a:sym typeface="Wingdings"/>
              </a:rPr>
              <a:t>they understand, then make sure the correct answer is yes.</a:t>
            </a:r>
          </a:p>
          <a:p>
            <a:pPr lvl="1"/>
            <a:r>
              <a:rPr lang="en-US" dirty="0" smtClean="0">
                <a:sym typeface="Wingdings"/>
              </a:rPr>
              <a:t>If yes, then a claimant statement will need to be filled out. Also, make sure they understand that not being able and available may affect their unemployment eligibility. Include why they are not A&amp;A.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3. Are there any days, hours, or shifts you are not willing to work?</a:t>
            </a:r>
            <a:endParaRPr lang="en-US" dirty="0"/>
          </a:p>
        </p:txBody>
      </p:sp>
      <p:sp>
        <p:nvSpPr>
          <p:cNvPr id="3" name="Content Placeholder 2"/>
          <p:cNvSpPr>
            <a:spLocks noGrp="1"/>
          </p:cNvSpPr>
          <p:nvPr>
            <p:ph sz="quarter" idx="1"/>
          </p:nvPr>
        </p:nvSpPr>
        <p:spPr/>
        <p:txBody>
          <a:bodyPr anchor="t"/>
          <a:lstStyle/>
          <a:p>
            <a:pPr marL="0" indent="0" algn="ctr">
              <a:buNone/>
            </a:pPr>
            <a:r>
              <a:rPr lang="en-US" sz="2400" dirty="0">
                <a:solidFill>
                  <a:schemeClr val="accent1"/>
                </a:solidFill>
              </a:rPr>
              <a:t>If claimant states that are </a:t>
            </a:r>
            <a:r>
              <a:rPr lang="en-US" sz="2400" dirty="0" smtClean="0">
                <a:solidFill>
                  <a:schemeClr val="accent1"/>
                </a:solidFill>
              </a:rPr>
              <a:t>unable to work certain days, hours or </a:t>
            </a:r>
            <a:r>
              <a:rPr lang="en-US" sz="2400" dirty="0" smtClean="0">
                <a:solidFill>
                  <a:schemeClr val="accent1"/>
                </a:solidFill>
              </a:rPr>
              <a:t>shifts</a:t>
            </a:r>
            <a:endParaRPr lang="en-US" dirty="0" smtClean="0"/>
          </a:p>
          <a:p>
            <a:pPr lvl="2">
              <a:buNone/>
            </a:pPr>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2814638"/>
            <a:ext cx="8285163"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UNEMPLOYMENT INSURUANCE CONTACTS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Jeremy Colbert, Director UI Claim Center (housed in Chattanooga, TN) – </a:t>
            </a:r>
            <a:r>
              <a:rPr lang="en-US" dirty="0" smtClean="0">
                <a:hlinkClick r:id="rId2"/>
              </a:rPr>
              <a:t>jeremy.colbert@tn.gov</a:t>
            </a:r>
            <a:endParaRPr lang="en-US" dirty="0" smtClean="0"/>
          </a:p>
          <a:p>
            <a:pPr marL="0" indent="0">
              <a:buNone/>
            </a:pPr>
            <a:endParaRPr lang="en-US" dirty="0" smtClean="0"/>
          </a:p>
          <a:p>
            <a:r>
              <a:rPr lang="en-US" b="1" dirty="0" smtClean="0">
                <a:solidFill>
                  <a:schemeClr val="accent1"/>
                </a:solidFill>
              </a:rPr>
              <a:t>Elizabeth Jolly, Assistant Director UI Claim Center (housed in Knoxville, TN) – elizabeth.jolly@tn.gov – RESEA DECISIONS</a:t>
            </a:r>
          </a:p>
          <a:p>
            <a:pPr marL="0" indent="0">
              <a:buNone/>
            </a:pPr>
            <a:endParaRPr lang="en-US" dirty="0" smtClean="0"/>
          </a:p>
          <a:p>
            <a:r>
              <a:rPr lang="en-US" dirty="0" smtClean="0"/>
              <a:t>Tiffany Kerstetter, Assistant Director UI Claim Center (housed in Central Office, Nashville, TN) – </a:t>
            </a:r>
            <a:r>
              <a:rPr lang="en-US" dirty="0" smtClean="0">
                <a:hlinkClick r:id="rId3"/>
              </a:rPr>
              <a:t>tiffany.m.kerstetter@tn.gov</a:t>
            </a:r>
            <a:r>
              <a:rPr lang="en-US" dirty="0" smtClean="0"/>
              <a:t> – TRA/RTAA/Federal/CWC</a:t>
            </a:r>
          </a:p>
        </p:txBody>
      </p:sp>
    </p:spTree>
    <p:extLst>
      <p:ext uri="{BB962C8B-B14F-4D97-AF65-F5344CB8AC3E}">
        <p14:creationId xmlns:p14="http://schemas.microsoft.com/office/powerpoint/2010/main" val="1103040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4. Is there any reason why you could not take a full-time job immediately?</a:t>
            </a:r>
            <a:endParaRPr lang="en-US" dirty="0"/>
          </a:p>
        </p:txBody>
      </p:sp>
      <p:sp>
        <p:nvSpPr>
          <p:cNvPr id="3" name="Content Placeholder 2"/>
          <p:cNvSpPr>
            <a:spLocks noGrp="1"/>
          </p:cNvSpPr>
          <p:nvPr>
            <p:ph sz="quarter" idx="1"/>
          </p:nvPr>
        </p:nvSpPr>
        <p:spPr/>
        <p:txBody>
          <a:bodyPr/>
          <a:lstStyle/>
          <a:p>
            <a:r>
              <a:rPr lang="en-US" dirty="0" smtClean="0">
                <a:sym typeface="Wingdings"/>
              </a:rPr>
              <a:t>YES</a:t>
            </a:r>
          </a:p>
          <a:p>
            <a:pPr lvl="1"/>
            <a:r>
              <a:rPr lang="en-US" dirty="0" smtClean="0">
                <a:sym typeface="Wingdings"/>
              </a:rPr>
              <a:t>Make sure they understand that the question is asking them if there is something preventing them from taking a full-time job at this </a:t>
            </a:r>
            <a:r>
              <a:rPr lang="en-US" dirty="0" smtClean="0">
                <a:sym typeface="Wingdings"/>
              </a:rPr>
              <a:t>time (</a:t>
            </a:r>
            <a:r>
              <a:rPr lang="en-US" dirty="0" smtClean="0"/>
              <a:t>I </a:t>
            </a:r>
            <a:r>
              <a:rPr lang="en-US" dirty="0"/>
              <a:t>have provided some questions that might help you and them better understand what constitutes a YES </a:t>
            </a:r>
            <a:r>
              <a:rPr lang="en-US" dirty="0" smtClean="0"/>
              <a:t>question)</a:t>
            </a:r>
            <a:endParaRPr lang="en-US" dirty="0" smtClean="0">
              <a:sym typeface="Wingdings"/>
            </a:endParaRPr>
          </a:p>
          <a:p>
            <a:pPr lvl="1"/>
            <a:r>
              <a:rPr lang="en-US" dirty="0" smtClean="0">
                <a:sym typeface="Wingdings"/>
              </a:rPr>
              <a:t>If they understand, then make sure the correct answer is yes.</a:t>
            </a:r>
          </a:p>
          <a:p>
            <a:pPr lvl="1"/>
            <a:r>
              <a:rPr lang="en-US" dirty="0" smtClean="0">
                <a:sym typeface="Wingdings"/>
              </a:rPr>
              <a:t>If yes, then a claimant statement will need be filled out. Also, make sure they understand that not being able and available may affect their unemployment eligibility.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4. Is there any reason why you could not take a full-time job immediately?</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2800" dirty="0">
                <a:solidFill>
                  <a:schemeClr val="accent1"/>
                </a:solidFill>
              </a:rPr>
              <a:t>If claimant states that are unable </a:t>
            </a:r>
            <a:r>
              <a:rPr lang="en-US" sz="2800" dirty="0" smtClean="0">
                <a:solidFill>
                  <a:schemeClr val="accent1"/>
                </a:solidFill>
              </a:rPr>
              <a:t>to take a full time job </a:t>
            </a:r>
            <a:r>
              <a:rPr lang="en-US" sz="2800" dirty="0" smtClean="0">
                <a:solidFill>
                  <a:schemeClr val="accent1"/>
                </a:solidFill>
              </a:rPr>
              <a:t>immediately</a:t>
            </a:r>
            <a:endParaRPr lang="en-US" dirty="0"/>
          </a:p>
          <a:p>
            <a:pPr lvl="1"/>
            <a:endParaRPr lang="en-US" dirty="0" smtClean="0"/>
          </a:p>
          <a:p>
            <a:pPr lvl="1"/>
            <a:endParaRPr lang="en-US" dirty="0"/>
          </a:p>
          <a:p>
            <a:pPr lvl="1"/>
            <a:r>
              <a:rPr lang="en-US" dirty="0" smtClean="0"/>
              <a:t>Medical issue</a:t>
            </a:r>
          </a:p>
          <a:p>
            <a:pPr lvl="2"/>
            <a:endParaRPr lang="en-US" dirty="0" smtClean="0"/>
          </a:p>
          <a:p>
            <a:pPr marL="594360" lvl="2" indent="0">
              <a:buNone/>
            </a:pPr>
            <a:r>
              <a:rPr lang="en-US" dirty="0" smtClean="0"/>
              <a:t>If </a:t>
            </a:r>
            <a:r>
              <a:rPr lang="en-US" dirty="0" smtClean="0"/>
              <a:t>the reason for not being able to take a full-time job is due to a medical </a:t>
            </a:r>
            <a:r>
              <a:rPr lang="en-US" dirty="0" smtClean="0"/>
              <a:t>reason, someone </a:t>
            </a:r>
            <a:r>
              <a:rPr lang="en-US" dirty="0" smtClean="0"/>
              <a:t>from the UI Claim Center will contact them to discuss their claim further.</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19400"/>
            <a:ext cx="8153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fontScale="90000"/>
          </a:bodyPr>
          <a:lstStyle/>
          <a:p>
            <a:r>
              <a:rPr lang="en-US" b="1" dirty="0" smtClean="0"/>
              <a:t>CHANGES TO WEEKLY CERTIFICATIONS SINCE GUS IMPLEMENTATION</a:t>
            </a:r>
            <a:endParaRPr lang="en-US" b="1" dirty="0"/>
          </a:p>
        </p:txBody>
      </p:sp>
      <p:sp>
        <p:nvSpPr>
          <p:cNvPr id="3" name="Content Placeholder 2"/>
          <p:cNvSpPr>
            <a:spLocks noGrp="1"/>
          </p:cNvSpPr>
          <p:nvPr>
            <p:ph sz="quarter" idx="1"/>
          </p:nvPr>
        </p:nvSpPr>
        <p:spPr/>
        <p:txBody>
          <a:bodyPr/>
          <a:lstStyle/>
          <a:p>
            <a:r>
              <a:rPr lang="en-US" dirty="0" smtClean="0"/>
              <a:t>No more random Eligibility Reviews every so many weeks</a:t>
            </a:r>
          </a:p>
          <a:p>
            <a:r>
              <a:rPr lang="en-US" dirty="0" smtClean="0"/>
              <a:t>Now built into the question </a:t>
            </a:r>
            <a:r>
              <a:rPr lang="en-US" b="1" u="sng" dirty="0" smtClean="0"/>
              <a:t>every week </a:t>
            </a:r>
            <a:r>
              <a:rPr lang="en-US" dirty="0" smtClean="0"/>
              <a:t>based on their Deferral Code:  </a:t>
            </a:r>
          </a:p>
          <a:p>
            <a:pPr lv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545" y="3581400"/>
            <a:ext cx="384810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9899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smtClean="0"/>
              <a:t>WHAT DOES THIS MEAN FOR UNEMPLOLYMENT AND RESEA</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Catch the issues sooner, hopefully the week it becomes an issue</a:t>
            </a:r>
          </a:p>
          <a:p>
            <a:r>
              <a:rPr lang="en-US" dirty="0" smtClean="0"/>
              <a:t>Reduces Improper Payments</a:t>
            </a:r>
          </a:p>
          <a:p>
            <a:r>
              <a:rPr lang="en-US" dirty="0" smtClean="0"/>
              <a:t>Reduces Overpayments</a:t>
            </a:r>
          </a:p>
          <a:p>
            <a:r>
              <a:rPr lang="en-US" dirty="0" smtClean="0"/>
              <a:t>Cuts down on Misinformation or Miscommunication</a:t>
            </a:r>
          </a:p>
          <a:p>
            <a:r>
              <a:rPr lang="en-US" dirty="0" smtClean="0"/>
              <a:t>Allows us to make the claimant aware of how their Unemployment is affected or IF it is even affected</a:t>
            </a:r>
          </a:p>
          <a:p>
            <a:r>
              <a:rPr lang="en-US" dirty="0" smtClean="0"/>
              <a:t>Allows AJC staff more time to focus on Reemployment – Unemployment is for the Claim Center Staff to worry about</a:t>
            </a:r>
            <a:endParaRPr lang="en-US" dirty="0"/>
          </a:p>
        </p:txBody>
      </p:sp>
    </p:spTree>
    <p:extLst>
      <p:ext uri="{BB962C8B-B14F-4D97-AF65-F5344CB8AC3E}">
        <p14:creationId xmlns:p14="http://schemas.microsoft.com/office/powerpoint/2010/main" val="476072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Weekly Certification for Unemployment</a:t>
            </a:r>
            <a:endParaRPr lang="en-US" b="1" dirty="0"/>
          </a:p>
        </p:txBody>
      </p:sp>
      <p:pic>
        <p:nvPicPr>
          <p:cNvPr id="4" name="Snagit_PPT6CE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264620"/>
            <a:ext cx="8610600" cy="3374180"/>
          </a:xfrm>
          <a:prstGeom prst="rect">
            <a:avLst/>
          </a:prstGeom>
        </p:spPr>
      </p:pic>
    </p:spTree>
    <p:extLst>
      <p:ext uri="{BB962C8B-B14F-4D97-AF65-F5344CB8AC3E}">
        <p14:creationId xmlns:p14="http://schemas.microsoft.com/office/powerpoint/2010/main" val="456672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Weekly Certification for Unemployment</a:t>
            </a:r>
            <a:endParaRPr lang="en-US" b="1" dirty="0"/>
          </a:p>
        </p:txBody>
      </p:sp>
      <p:pic>
        <p:nvPicPr>
          <p:cNvPr id="4" name="Snagit_PPT1A1A"/>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1" y="1475040"/>
            <a:ext cx="8839200" cy="4849560"/>
          </a:xfrm>
        </p:spPr>
      </p:pic>
    </p:spTree>
    <p:extLst>
      <p:ext uri="{BB962C8B-B14F-4D97-AF65-F5344CB8AC3E}">
        <p14:creationId xmlns:p14="http://schemas.microsoft.com/office/powerpoint/2010/main" val="2187952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Weekly Certification for Unemployment</a:t>
            </a:r>
            <a:endParaRPr lang="en-US" b="1" dirty="0"/>
          </a:p>
        </p:txBody>
      </p:sp>
      <p:pic>
        <p:nvPicPr>
          <p:cNvPr id="4" name="Snagit_PPTF8E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799" y="1600200"/>
            <a:ext cx="8610601" cy="4648200"/>
          </a:xfrm>
        </p:spPr>
      </p:pic>
    </p:spTree>
    <p:extLst>
      <p:ext uri="{BB962C8B-B14F-4D97-AF65-F5344CB8AC3E}">
        <p14:creationId xmlns:p14="http://schemas.microsoft.com/office/powerpoint/2010/main" val="1825388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Weekly Certification for Unemployment</a:t>
            </a:r>
            <a:endParaRPr lang="en-US" b="1" dirty="0"/>
          </a:p>
        </p:txBody>
      </p:sp>
      <p:pic>
        <p:nvPicPr>
          <p:cNvPr id="5" name="Snagit_PPT56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555" y="2362200"/>
            <a:ext cx="8534400" cy="3962400"/>
          </a:xfrm>
          <a:prstGeom prst="rect">
            <a:avLst/>
          </a:prstGeom>
        </p:spPr>
      </p:pic>
      <p:sp>
        <p:nvSpPr>
          <p:cNvPr id="6" name="Rectangle 5"/>
          <p:cNvSpPr/>
          <p:nvPr/>
        </p:nvSpPr>
        <p:spPr>
          <a:xfrm>
            <a:off x="533400" y="1600200"/>
            <a:ext cx="8153400" cy="646331"/>
          </a:xfrm>
          <a:prstGeom prst="rect">
            <a:avLst/>
          </a:prstGeom>
        </p:spPr>
        <p:txBody>
          <a:bodyPr wrap="square">
            <a:spAutoFit/>
          </a:bodyPr>
          <a:lstStyle/>
          <a:p>
            <a:pPr algn="ctr"/>
            <a:r>
              <a:rPr lang="en-US" b="1" dirty="0">
                <a:solidFill>
                  <a:schemeClr val="accent1"/>
                </a:solidFill>
              </a:rPr>
              <a:t>Number </a:t>
            </a:r>
            <a:r>
              <a:rPr lang="en-US" b="1" dirty="0" smtClean="0">
                <a:solidFill>
                  <a:schemeClr val="accent1"/>
                </a:solidFill>
              </a:rPr>
              <a:t>1 </a:t>
            </a:r>
            <a:r>
              <a:rPr lang="en-US" b="1" dirty="0">
                <a:solidFill>
                  <a:schemeClr val="accent1"/>
                </a:solidFill>
              </a:rPr>
              <a:t>on the RESEA Eligibility Review Corresponds to </a:t>
            </a:r>
            <a:r>
              <a:rPr lang="en-US" b="1" dirty="0" smtClean="0">
                <a:solidFill>
                  <a:schemeClr val="accent1"/>
                </a:solidFill>
              </a:rPr>
              <a:t>THESE </a:t>
            </a:r>
            <a:r>
              <a:rPr lang="en-US" b="1" dirty="0">
                <a:solidFill>
                  <a:schemeClr val="accent1"/>
                </a:solidFill>
              </a:rPr>
              <a:t>Certification </a:t>
            </a:r>
            <a:r>
              <a:rPr lang="en-US" b="1" dirty="0" smtClean="0">
                <a:solidFill>
                  <a:schemeClr val="accent1"/>
                </a:solidFill>
              </a:rPr>
              <a:t>Questions </a:t>
            </a:r>
            <a:r>
              <a:rPr lang="en-US" b="1" dirty="0">
                <a:solidFill>
                  <a:schemeClr val="accent1"/>
                </a:solidFill>
              </a:rPr>
              <a:t>asked weekly </a:t>
            </a:r>
          </a:p>
        </p:txBody>
      </p:sp>
    </p:spTree>
    <p:extLst>
      <p:ext uri="{BB962C8B-B14F-4D97-AF65-F5344CB8AC3E}">
        <p14:creationId xmlns:p14="http://schemas.microsoft.com/office/powerpoint/2010/main" val="2047085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Weekly Certification for Unemployment</a:t>
            </a:r>
            <a:endParaRPr lang="en-US" b="1" dirty="0"/>
          </a:p>
        </p:txBody>
      </p:sp>
      <p:pic>
        <p:nvPicPr>
          <p:cNvPr id="4" name="Snagit_PPT5E8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392" y="2246531"/>
            <a:ext cx="8537864" cy="417503"/>
          </a:xfrm>
          <a:prstGeom prst="rect">
            <a:avLst/>
          </a:prstGeom>
        </p:spPr>
      </p:pic>
      <p:sp>
        <p:nvSpPr>
          <p:cNvPr id="6" name="TextBox 5"/>
          <p:cNvSpPr txBox="1"/>
          <p:nvPr/>
        </p:nvSpPr>
        <p:spPr>
          <a:xfrm>
            <a:off x="533400" y="1600200"/>
            <a:ext cx="8229600" cy="646331"/>
          </a:xfrm>
          <a:prstGeom prst="rect">
            <a:avLst/>
          </a:prstGeom>
          <a:noFill/>
        </p:spPr>
        <p:txBody>
          <a:bodyPr wrap="square" rtlCol="0">
            <a:spAutoFit/>
          </a:bodyPr>
          <a:lstStyle/>
          <a:p>
            <a:pPr algn="ctr"/>
            <a:r>
              <a:rPr lang="en-US" b="1" dirty="0" smtClean="0">
                <a:solidFill>
                  <a:schemeClr val="accent1"/>
                </a:solidFill>
              </a:rPr>
              <a:t>Number 3 and 4 on the RESEA Eligibility Review Corresponds to THESE Certification Questions asked weekly </a:t>
            </a:r>
            <a:endParaRPr lang="en-US" b="1" dirty="0">
              <a:solidFill>
                <a:schemeClr val="accent1"/>
              </a:solidFill>
            </a:endParaRPr>
          </a:p>
        </p:txBody>
      </p:sp>
      <p:pic>
        <p:nvPicPr>
          <p:cNvPr id="7" name="Snagit_PPT6CD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393" y="2684816"/>
            <a:ext cx="8537864" cy="3639784"/>
          </a:xfrm>
          <a:prstGeom prst="rect">
            <a:avLst/>
          </a:prstGeom>
        </p:spPr>
      </p:pic>
    </p:spTree>
    <p:extLst>
      <p:ext uri="{BB962C8B-B14F-4D97-AF65-F5344CB8AC3E}">
        <p14:creationId xmlns:p14="http://schemas.microsoft.com/office/powerpoint/2010/main" val="3556220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1413</TotalTime>
  <Words>977</Words>
  <Application>Microsoft Office PowerPoint</Application>
  <PresentationFormat>On-screen Show (4:3)</PresentationFormat>
  <Paragraphs>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           RE-EMPLOYMENT SERVICES AND ELIGIBILITY ASSESSMENTS (RESEA) UNEMPLOYMENT ELIGIBILITY </vt:lpstr>
      <vt:lpstr>UNEMPLOYMENT INSURUANCE CONTACTS</vt:lpstr>
      <vt:lpstr>CHANGES TO WEEKLY CERTIFICATIONS SINCE GUS IMPLEMENTATION</vt:lpstr>
      <vt:lpstr>WHAT DOES THIS MEAN FOR UNEMPLOLYMENT AND RESEA</vt:lpstr>
      <vt:lpstr>Weekly Certification for Unemployment</vt:lpstr>
      <vt:lpstr>Weekly Certification for Unemployment</vt:lpstr>
      <vt:lpstr>Weekly Certification for Unemployment</vt:lpstr>
      <vt:lpstr>Weekly Certification for Unemployment</vt:lpstr>
      <vt:lpstr>Weekly Certification for Unemployment</vt:lpstr>
      <vt:lpstr>Weekly Certification for Unemployment</vt:lpstr>
      <vt:lpstr>HOW TO HANDLE ISSUES THAT COULD AFFECT UNEMPLOYMENT</vt:lpstr>
      <vt:lpstr>PowerPoint Presentation</vt:lpstr>
      <vt:lpstr>1. Have you been offered work since you became unemployed?</vt:lpstr>
      <vt:lpstr>1. Have you been offered work since you became unemployed?</vt:lpstr>
      <vt:lpstr>2. Are you now attending or planning to attend any school?</vt:lpstr>
      <vt:lpstr>2. Are you now attending or planning to attend any school?</vt:lpstr>
      <vt:lpstr>2. Are you now attending or planning to attend any school?</vt:lpstr>
      <vt:lpstr>3. Are there any days, hours, or shifts you are not willing to work?</vt:lpstr>
      <vt:lpstr>3. Are there any days, hours, or shifts you are not willing to work?</vt:lpstr>
      <vt:lpstr>4. Is there any reason why you could not take a full-time job immediately?</vt:lpstr>
      <vt:lpstr>4. Is there any reason why you could not take a full-time job immediately?</vt:lpstr>
    </vt:vector>
  </TitlesOfParts>
  <Company>State of Tennessee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RESA Eligibility Review (ERI)</dc:title>
  <dc:creator>cg50172</dc:creator>
  <cp:lastModifiedBy>Tiffany M. Kerstetter</cp:lastModifiedBy>
  <cp:revision>98</cp:revision>
  <cp:lastPrinted>2019-07-02T15:27:00Z</cp:lastPrinted>
  <dcterms:created xsi:type="dcterms:W3CDTF">2013-10-09T15:18:22Z</dcterms:created>
  <dcterms:modified xsi:type="dcterms:W3CDTF">2019-07-12T15:29:39Z</dcterms:modified>
</cp:coreProperties>
</file>