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0" r:id="rId3"/>
    <p:sldId id="259" r:id="rId4"/>
    <p:sldId id="261" r:id="rId5"/>
    <p:sldId id="271" r:id="rId6"/>
    <p:sldId id="262" r:id="rId7"/>
    <p:sldId id="287" r:id="rId8"/>
    <p:sldId id="288" r:id="rId9"/>
    <p:sldId id="265" r:id="rId10"/>
    <p:sldId id="272" r:id="rId11"/>
    <p:sldId id="268" r:id="rId12"/>
    <p:sldId id="273" r:id="rId13"/>
    <p:sldId id="276" r:id="rId14"/>
    <p:sldId id="277" r:id="rId15"/>
    <p:sldId id="304" r:id="rId16"/>
    <p:sldId id="306" r:id="rId17"/>
    <p:sldId id="292" r:id="rId18"/>
    <p:sldId id="297" r:id="rId19"/>
    <p:sldId id="299" r:id="rId20"/>
    <p:sldId id="275" r:id="rId21"/>
    <p:sldId id="303" r:id="rId22"/>
    <p:sldId id="305" r:id="rId23"/>
    <p:sldId id="293" r:id="rId24"/>
    <p:sldId id="279" r:id="rId25"/>
    <p:sldId id="278" r:id="rId26"/>
    <p:sldId id="296" r:id="rId27"/>
    <p:sldId id="294" r:id="rId28"/>
    <p:sldId id="264" r:id="rId29"/>
    <p:sldId id="284"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75" autoAdjust="0"/>
  </p:normalViewPr>
  <p:slideViewPr>
    <p:cSldViewPr>
      <p:cViewPr varScale="1">
        <p:scale>
          <a:sx n="78" d="100"/>
          <a:sy n="78" d="100"/>
        </p:scale>
        <p:origin x="1555"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102C4-21BB-4EBC-A4A2-9845DE3AD14E}" type="datetimeFigureOut">
              <a:rPr lang="en-US" smtClean="0"/>
              <a:pPr/>
              <a:t>7/8/2019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C229F-8005-48CB-8EBB-B8D824312EA4}" type="slidenum">
              <a:rPr lang="en-US" smtClean="0"/>
              <a:pPr/>
              <a:t>‹#›</a:t>
            </a:fld>
            <a:endParaRPr lang="en-US"/>
          </a:p>
        </p:txBody>
      </p:sp>
    </p:spTree>
    <p:extLst>
      <p:ext uri="{BB962C8B-B14F-4D97-AF65-F5344CB8AC3E}">
        <p14:creationId xmlns:p14="http://schemas.microsoft.com/office/powerpoint/2010/main" val="342453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of the Team</a:t>
            </a:r>
          </a:p>
        </p:txBody>
      </p:sp>
      <p:sp>
        <p:nvSpPr>
          <p:cNvPr id="4" name="Slide Number Placeholder 3"/>
          <p:cNvSpPr>
            <a:spLocks noGrp="1"/>
          </p:cNvSpPr>
          <p:nvPr>
            <p:ph type="sldNum" sz="quarter" idx="5"/>
          </p:nvPr>
        </p:nvSpPr>
        <p:spPr/>
        <p:txBody>
          <a:bodyPr/>
          <a:lstStyle/>
          <a:p>
            <a:fld id="{9F7C229F-8005-48CB-8EBB-B8D824312EA4}" type="slidenum">
              <a:rPr lang="en-US" smtClean="0"/>
              <a:pPr/>
              <a:t>1</a:t>
            </a:fld>
            <a:endParaRPr lang="en-US"/>
          </a:p>
        </p:txBody>
      </p:sp>
    </p:spTree>
    <p:extLst>
      <p:ext uri="{BB962C8B-B14F-4D97-AF65-F5344CB8AC3E}">
        <p14:creationId xmlns:p14="http://schemas.microsoft.com/office/powerpoint/2010/main" val="1824469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Tools on Jobs4TN to assist with getting back into the workforce.</a:t>
            </a:r>
          </a:p>
        </p:txBody>
      </p:sp>
      <p:sp>
        <p:nvSpPr>
          <p:cNvPr id="4" name="Slide Number Placeholder 3"/>
          <p:cNvSpPr>
            <a:spLocks noGrp="1"/>
          </p:cNvSpPr>
          <p:nvPr>
            <p:ph type="sldNum" sz="quarter" idx="5"/>
          </p:nvPr>
        </p:nvSpPr>
        <p:spPr/>
        <p:txBody>
          <a:bodyPr/>
          <a:lstStyle/>
          <a:p>
            <a:fld id="{9F7C229F-8005-48CB-8EBB-B8D824312EA4}" type="slidenum">
              <a:rPr lang="en-US" smtClean="0"/>
              <a:pPr/>
              <a:t>10</a:t>
            </a:fld>
            <a:endParaRPr lang="en-US"/>
          </a:p>
        </p:txBody>
      </p:sp>
    </p:spTree>
    <p:extLst>
      <p:ext uri="{BB962C8B-B14F-4D97-AF65-F5344CB8AC3E}">
        <p14:creationId xmlns:p14="http://schemas.microsoft.com/office/powerpoint/2010/main" val="3061725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WEBSITE - Visit the link in yellow to see the following slides.</a:t>
            </a:r>
          </a:p>
        </p:txBody>
      </p:sp>
      <p:sp>
        <p:nvSpPr>
          <p:cNvPr id="4" name="Slide Number Placeholder 3"/>
          <p:cNvSpPr>
            <a:spLocks noGrp="1"/>
          </p:cNvSpPr>
          <p:nvPr>
            <p:ph type="sldNum" sz="quarter" idx="5"/>
          </p:nvPr>
        </p:nvSpPr>
        <p:spPr/>
        <p:txBody>
          <a:bodyPr/>
          <a:lstStyle/>
          <a:p>
            <a:fld id="{9F7C229F-8005-48CB-8EBB-B8D824312EA4}" type="slidenum">
              <a:rPr lang="en-US" smtClean="0"/>
              <a:pPr/>
              <a:t>11</a:t>
            </a:fld>
            <a:endParaRPr lang="en-US"/>
          </a:p>
        </p:txBody>
      </p:sp>
    </p:spTree>
    <p:extLst>
      <p:ext uri="{BB962C8B-B14F-4D97-AF65-F5344CB8AC3E}">
        <p14:creationId xmlns:p14="http://schemas.microsoft.com/office/powerpoint/2010/main" val="3821619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 reference list in file – MUST have email address. </a:t>
            </a:r>
          </a:p>
        </p:txBody>
      </p:sp>
      <p:sp>
        <p:nvSpPr>
          <p:cNvPr id="4" name="Slide Number Placeholder 3"/>
          <p:cNvSpPr>
            <a:spLocks noGrp="1"/>
          </p:cNvSpPr>
          <p:nvPr>
            <p:ph type="sldNum" sz="quarter" idx="5"/>
          </p:nvPr>
        </p:nvSpPr>
        <p:spPr/>
        <p:txBody>
          <a:bodyPr/>
          <a:lstStyle/>
          <a:p>
            <a:fld id="{9F7C229F-8005-48CB-8EBB-B8D824312EA4}" type="slidenum">
              <a:rPr lang="en-US" smtClean="0"/>
              <a:pPr/>
              <a:t>13</a:t>
            </a:fld>
            <a:endParaRPr lang="en-US"/>
          </a:p>
        </p:txBody>
      </p:sp>
    </p:spTree>
    <p:extLst>
      <p:ext uri="{BB962C8B-B14F-4D97-AF65-F5344CB8AC3E}">
        <p14:creationId xmlns:p14="http://schemas.microsoft.com/office/powerpoint/2010/main" val="437645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 UI Team will be at the AJC office to assist with filing.</a:t>
            </a:r>
          </a:p>
        </p:txBody>
      </p:sp>
      <p:sp>
        <p:nvSpPr>
          <p:cNvPr id="4" name="Slide Number Placeholder 3"/>
          <p:cNvSpPr>
            <a:spLocks noGrp="1"/>
          </p:cNvSpPr>
          <p:nvPr>
            <p:ph type="sldNum" sz="quarter" idx="5"/>
          </p:nvPr>
        </p:nvSpPr>
        <p:spPr/>
        <p:txBody>
          <a:bodyPr/>
          <a:lstStyle/>
          <a:p>
            <a:fld id="{9F7C229F-8005-48CB-8EBB-B8D824312EA4}" type="slidenum">
              <a:rPr lang="en-US" smtClean="0"/>
              <a:pPr/>
              <a:t>15</a:t>
            </a:fld>
            <a:endParaRPr lang="en-US"/>
          </a:p>
        </p:txBody>
      </p:sp>
    </p:spTree>
    <p:extLst>
      <p:ext uri="{BB962C8B-B14F-4D97-AF65-F5344CB8AC3E}">
        <p14:creationId xmlns:p14="http://schemas.microsoft.com/office/powerpoint/2010/main" val="345851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Dates the UI TEAM will be at the office to assist.</a:t>
            </a:r>
          </a:p>
        </p:txBody>
      </p:sp>
      <p:sp>
        <p:nvSpPr>
          <p:cNvPr id="4" name="Slide Number Placeholder 3"/>
          <p:cNvSpPr>
            <a:spLocks noGrp="1"/>
          </p:cNvSpPr>
          <p:nvPr>
            <p:ph type="sldNum" sz="quarter" idx="5"/>
          </p:nvPr>
        </p:nvSpPr>
        <p:spPr/>
        <p:txBody>
          <a:bodyPr/>
          <a:lstStyle/>
          <a:p>
            <a:fld id="{9F7C229F-8005-48CB-8EBB-B8D824312EA4}" type="slidenum">
              <a:rPr lang="en-US" smtClean="0"/>
              <a:pPr/>
              <a:t>16</a:t>
            </a:fld>
            <a:endParaRPr lang="en-US"/>
          </a:p>
        </p:txBody>
      </p:sp>
    </p:spTree>
    <p:extLst>
      <p:ext uri="{BB962C8B-B14F-4D97-AF65-F5344CB8AC3E}">
        <p14:creationId xmlns:p14="http://schemas.microsoft.com/office/powerpoint/2010/main" val="35455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contact Master Card for assistance, not the AJC staff </a:t>
            </a:r>
          </a:p>
        </p:txBody>
      </p:sp>
      <p:sp>
        <p:nvSpPr>
          <p:cNvPr id="4" name="Slide Number Placeholder 3"/>
          <p:cNvSpPr>
            <a:spLocks noGrp="1"/>
          </p:cNvSpPr>
          <p:nvPr>
            <p:ph type="sldNum" sz="quarter" idx="5"/>
          </p:nvPr>
        </p:nvSpPr>
        <p:spPr/>
        <p:txBody>
          <a:bodyPr/>
          <a:lstStyle/>
          <a:p>
            <a:fld id="{9F7C229F-8005-48CB-8EBB-B8D824312EA4}" type="slidenum">
              <a:rPr lang="en-US" smtClean="0"/>
              <a:pPr/>
              <a:t>21</a:t>
            </a:fld>
            <a:endParaRPr lang="en-US"/>
          </a:p>
        </p:txBody>
      </p:sp>
    </p:spTree>
    <p:extLst>
      <p:ext uri="{BB962C8B-B14F-4D97-AF65-F5344CB8AC3E}">
        <p14:creationId xmlns:p14="http://schemas.microsoft.com/office/powerpoint/2010/main" val="2960615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 steps for completing weekly certifications</a:t>
            </a:r>
          </a:p>
        </p:txBody>
      </p:sp>
      <p:sp>
        <p:nvSpPr>
          <p:cNvPr id="4" name="Slide Number Placeholder 3"/>
          <p:cNvSpPr>
            <a:spLocks noGrp="1"/>
          </p:cNvSpPr>
          <p:nvPr>
            <p:ph type="sldNum" sz="quarter" idx="5"/>
          </p:nvPr>
        </p:nvSpPr>
        <p:spPr/>
        <p:txBody>
          <a:bodyPr/>
          <a:lstStyle/>
          <a:p>
            <a:fld id="{9F7C229F-8005-48CB-8EBB-B8D824312EA4}" type="slidenum">
              <a:rPr lang="en-US" smtClean="0"/>
              <a:pPr/>
              <a:t>22</a:t>
            </a:fld>
            <a:endParaRPr lang="en-US"/>
          </a:p>
        </p:txBody>
      </p:sp>
    </p:spTree>
    <p:extLst>
      <p:ext uri="{BB962C8B-B14F-4D97-AF65-F5344CB8AC3E}">
        <p14:creationId xmlns:p14="http://schemas.microsoft.com/office/powerpoint/2010/main" val="3005089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job search, 3 per week, ask about Travel Assistance </a:t>
            </a:r>
          </a:p>
        </p:txBody>
      </p:sp>
      <p:sp>
        <p:nvSpPr>
          <p:cNvPr id="4" name="Slide Number Placeholder 3"/>
          <p:cNvSpPr>
            <a:spLocks noGrp="1"/>
          </p:cNvSpPr>
          <p:nvPr>
            <p:ph type="sldNum" sz="quarter" idx="5"/>
          </p:nvPr>
        </p:nvSpPr>
        <p:spPr/>
        <p:txBody>
          <a:bodyPr/>
          <a:lstStyle/>
          <a:p>
            <a:fld id="{9F7C229F-8005-48CB-8EBB-B8D824312EA4}" type="slidenum">
              <a:rPr lang="en-US" smtClean="0"/>
              <a:pPr/>
              <a:t>25</a:t>
            </a:fld>
            <a:endParaRPr lang="en-US"/>
          </a:p>
        </p:txBody>
      </p:sp>
    </p:spTree>
    <p:extLst>
      <p:ext uri="{BB962C8B-B14F-4D97-AF65-F5344CB8AC3E}">
        <p14:creationId xmlns:p14="http://schemas.microsoft.com/office/powerpoint/2010/main" val="3611560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KEYING in job search activities</a:t>
            </a:r>
          </a:p>
        </p:txBody>
      </p:sp>
      <p:sp>
        <p:nvSpPr>
          <p:cNvPr id="4" name="Slide Number Placeholder 3"/>
          <p:cNvSpPr>
            <a:spLocks noGrp="1"/>
          </p:cNvSpPr>
          <p:nvPr>
            <p:ph type="sldNum" sz="quarter" idx="5"/>
          </p:nvPr>
        </p:nvSpPr>
        <p:spPr/>
        <p:txBody>
          <a:bodyPr/>
          <a:lstStyle/>
          <a:p>
            <a:fld id="{9F7C229F-8005-48CB-8EBB-B8D824312EA4}" type="slidenum">
              <a:rPr lang="en-US" smtClean="0"/>
              <a:pPr/>
              <a:t>26</a:t>
            </a:fld>
            <a:endParaRPr lang="en-US"/>
          </a:p>
        </p:txBody>
      </p:sp>
    </p:spTree>
    <p:extLst>
      <p:ext uri="{BB962C8B-B14F-4D97-AF65-F5344CB8AC3E}">
        <p14:creationId xmlns:p14="http://schemas.microsoft.com/office/powerpoint/2010/main" val="2505772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APPROVED – job searches</a:t>
            </a:r>
          </a:p>
        </p:txBody>
      </p:sp>
      <p:sp>
        <p:nvSpPr>
          <p:cNvPr id="4" name="Slide Number Placeholder 3"/>
          <p:cNvSpPr>
            <a:spLocks noGrp="1"/>
          </p:cNvSpPr>
          <p:nvPr>
            <p:ph type="sldNum" sz="quarter" idx="5"/>
          </p:nvPr>
        </p:nvSpPr>
        <p:spPr/>
        <p:txBody>
          <a:bodyPr/>
          <a:lstStyle/>
          <a:p>
            <a:fld id="{9F7C229F-8005-48CB-8EBB-B8D824312EA4}" type="slidenum">
              <a:rPr lang="en-US" smtClean="0"/>
              <a:pPr/>
              <a:t>27</a:t>
            </a:fld>
            <a:endParaRPr lang="en-US"/>
          </a:p>
        </p:txBody>
      </p:sp>
    </p:spTree>
    <p:extLst>
      <p:ext uri="{BB962C8B-B14F-4D97-AF65-F5344CB8AC3E}">
        <p14:creationId xmlns:p14="http://schemas.microsoft.com/office/powerpoint/2010/main" val="139093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Folders, begin with handouts on the left side.</a:t>
            </a:r>
          </a:p>
        </p:txBody>
      </p:sp>
      <p:sp>
        <p:nvSpPr>
          <p:cNvPr id="4" name="Slide Number Placeholder 3"/>
          <p:cNvSpPr>
            <a:spLocks noGrp="1"/>
          </p:cNvSpPr>
          <p:nvPr>
            <p:ph type="sldNum" sz="quarter" idx="5"/>
          </p:nvPr>
        </p:nvSpPr>
        <p:spPr/>
        <p:txBody>
          <a:bodyPr/>
          <a:lstStyle/>
          <a:p>
            <a:fld id="{9F7C229F-8005-48CB-8EBB-B8D824312EA4}" type="slidenum">
              <a:rPr lang="en-US" smtClean="0"/>
              <a:pPr/>
              <a:t>2</a:t>
            </a:fld>
            <a:endParaRPr lang="en-US"/>
          </a:p>
        </p:txBody>
      </p:sp>
    </p:spTree>
    <p:extLst>
      <p:ext uri="{BB962C8B-B14F-4D97-AF65-F5344CB8AC3E}">
        <p14:creationId xmlns:p14="http://schemas.microsoft.com/office/powerpoint/2010/main" val="102526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 Reference the American Job Center flyer with all the locations listed.</a:t>
            </a:r>
          </a:p>
          <a:p>
            <a:r>
              <a:rPr lang="en-US" dirty="0"/>
              <a:t>Remind them to review the website for Calendar of Events and activities in AJCs</a:t>
            </a:r>
          </a:p>
        </p:txBody>
      </p:sp>
      <p:sp>
        <p:nvSpPr>
          <p:cNvPr id="4" name="Slide Number Placeholder 3"/>
          <p:cNvSpPr>
            <a:spLocks noGrp="1"/>
          </p:cNvSpPr>
          <p:nvPr>
            <p:ph type="sldNum" sz="quarter" idx="5"/>
          </p:nvPr>
        </p:nvSpPr>
        <p:spPr/>
        <p:txBody>
          <a:bodyPr/>
          <a:lstStyle/>
          <a:p>
            <a:fld id="{9F7C229F-8005-48CB-8EBB-B8D824312EA4}" type="slidenum">
              <a:rPr lang="en-US" smtClean="0"/>
              <a:pPr/>
              <a:t>3</a:t>
            </a:fld>
            <a:endParaRPr lang="en-US"/>
          </a:p>
        </p:txBody>
      </p:sp>
    </p:spTree>
    <p:extLst>
      <p:ext uri="{BB962C8B-B14F-4D97-AF65-F5344CB8AC3E}">
        <p14:creationId xmlns:p14="http://schemas.microsoft.com/office/powerpoint/2010/main" val="67482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HANDOUT - Reference the AJC Customer Service Flow chart, Steps 1 – 2 – 3</a:t>
            </a:r>
          </a:p>
          <a:p>
            <a:endParaRPr lang="en-US" dirty="0"/>
          </a:p>
        </p:txBody>
      </p:sp>
      <p:sp>
        <p:nvSpPr>
          <p:cNvPr id="4" name="Slide Number Placeholder 3"/>
          <p:cNvSpPr>
            <a:spLocks noGrp="1"/>
          </p:cNvSpPr>
          <p:nvPr>
            <p:ph type="sldNum" sz="quarter" idx="5"/>
          </p:nvPr>
        </p:nvSpPr>
        <p:spPr/>
        <p:txBody>
          <a:bodyPr/>
          <a:lstStyle/>
          <a:p>
            <a:fld id="{9F7C229F-8005-48CB-8EBB-B8D824312EA4}" type="slidenum">
              <a:rPr lang="en-US" smtClean="0"/>
              <a:pPr/>
              <a:t>4</a:t>
            </a:fld>
            <a:endParaRPr lang="en-US"/>
          </a:p>
        </p:txBody>
      </p:sp>
    </p:spTree>
    <p:extLst>
      <p:ext uri="{BB962C8B-B14F-4D97-AF65-F5344CB8AC3E}">
        <p14:creationId xmlns:p14="http://schemas.microsoft.com/office/powerpoint/2010/main" val="117192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HANDOUT - Reference the Needs Survey, complete and take to the AJC and ask for assistance.</a:t>
            </a:r>
          </a:p>
        </p:txBody>
      </p:sp>
      <p:sp>
        <p:nvSpPr>
          <p:cNvPr id="4" name="Slide Number Placeholder 3"/>
          <p:cNvSpPr>
            <a:spLocks noGrp="1"/>
          </p:cNvSpPr>
          <p:nvPr>
            <p:ph type="sldNum" sz="quarter" idx="5"/>
          </p:nvPr>
        </p:nvSpPr>
        <p:spPr/>
        <p:txBody>
          <a:bodyPr/>
          <a:lstStyle/>
          <a:p>
            <a:fld id="{9F7C229F-8005-48CB-8EBB-B8D824312EA4}" type="slidenum">
              <a:rPr lang="en-US" smtClean="0"/>
              <a:pPr/>
              <a:t>5</a:t>
            </a:fld>
            <a:endParaRPr lang="en-US"/>
          </a:p>
        </p:txBody>
      </p:sp>
    </p:spTree>
    <p:extLst>
      <p:ext uri="{BB962C8B-B14F-4D97-AF65-F5344CB8AC3E}">
        <p14:creationId xmlns:p14="http://schemas.microsoft.com/office/powerpoint/2010/main" val="91026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FASFA PHAMPLET - </a:t>
            </a:r>
            <a:r>
              <a:rPr lang="en-US" baseline="0" dirty="0"/>
              <a:t>This information should be explained by Title I representative regarding training and other supportive services available through the WIOA program and TN Reconnect. </a:t>
            </a:r>
            <a:endParaRPr lang="en-US" dirty="0"/>
          </a:p>
        </p:txBody>
      </p:sp>
      <p:sp>
        <p:nvSpPr>
          <p:cNvPr id="4" name="Slide Number Placeholder 3"/>
          <p:cNvSpPr>
            <a:spLocks noGrp="1"/>
          </p:cNvSpPr>
          <p:nvPr>
            <p:ph type="sldNum" sz="quarter" idx="10"/>
          </p:nvPr>
        </p:nvSpPr>
        <p:spPr/>
        <p:txBody>
          <a:bodyPr/>
          <a:lstStyle/>
          <a:p>
            <a:fld id="{9F7C229F-8005-48CB-8EBB-B8D824312EA4}" type="slidenum">
              <a:rPr lang="en-US" smtClean="0"/>
              <a:pPr/>
              <a:t>6</a:t>
            </a:fld>
            <a:endParaRPr lang="en-US"/>
          </a:p>
        </p:txBody>
      </p:sp>
    </p:spTree>
    <p:extLst>
      <p:ext uri="{BB962C8B-B14F-4D97-AF65-F5344CB8AC3E}">
        <p14:creationId xmlns:p14="http://schemas.microsoft.com/office/powerpoint/2010/main" val="375947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many other services from our Partners are available.</a:t>
            </a:r>
          </a:p>
        </p:txBody>
      </p:sp>
      <p:sp>
        <p:nvSpPr>
          <p:cNvPr id="4" name="Slide Number Placeholder 3"/>
          <p:cNvSpPr>
            <a:spLocks noGrp="1"/>
          </p:cNvSpPr>
          <p:nvPr>
            <p:ph type="sldNum" sz="quarter" idx="10"/>
          </p:nvPr>
        </p:nvSpPr>
        <p:spPr/>
        <p:txBody>
          <a:bodyPr/>
          <a:lstStyle/>
          <a:p>
            <a:fld id="{9F7C229F-8005-48CB-8EBB-B8D824312EA4}" type="slidenum">
              <a:rPr lang="en-US" smtClean="0"/>
              <a:pPr/>
              <a:t>7</a:t>
            </a:fld>
            <a:endParaRPr lang="en-US"/>
          </a:p>
        </p:txBody>
      </p:sp>
    </p:spTree>
    <p:extLst>
      <p:ext uri="{BB962C8B-B14F-4D97-AF65-F5344CB8AC3E}">
        <p14:creationId xmlns:p14="http://schemas.microsoft.com/office/powerpoint/2010/main" val="4258960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 Healthcare Insurance Marketplace.</a:t>
            </a:r>
          </a:p>
          <a:p>
            <a:r>
              <a:rPr lang="en-US" dirty="0"/>
              <a:t>TN SHIP handout – assist older employee nearing age 62 with filing for Medicare.</a:t>
            </a:r>
          </a:p>
        </p:txBody>
      </p:sp>
      <p:sp>
        <p:nvSpPr>
          <p:cNvPr id="4" name="Slide Number Placeholder 3"/>
          <p:cNvSpPr>
            <a:spLocks noGrp="1"/>
          </p:cNvSpPr>
          <p:nvPr>
            <p:ph type="sldNum" sz="quarter" idx="10"/>
          </p:nvPr>
        </p:nvSpPr>
        <p:spPr/>
        <p:txBody>
          <a:bodyPr/>
          <a:lstStyle/>
          <a:p>
            <a:fld id="{9F7C229F-8005-48CB-8EBB-B8D824312EA4}" type="slidenum">
              <a:rPr lang="en-US" smtClean="0"/>
              <a:pPr/>
              <a:t>8</a:t>
            </a:fld>
            <a:endParaRPr lang="en-US"/>
          </a:p>
        </p:txBody>
      </p:sp>
    </p:spTree>
    <p:extLst>
      <p:ext uri="{BB962C8B-B14F-4D97-AF65-F5344CB8AC3E}">
        <p14:creationId xmlns:p14="http://schemas.microsoft.com/office/powerpoint/2010/main" val="174733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 Jobs4TN.gov – MUST register to job search and apply for benefits.</a:t>
            </a:r>
          </a:p>
        </p:txBody>
      </p:sp>
      <p:sp>
        <p:nvSpPr>
          <p:cNvPr id="4" name="Slide Number Placeholder 3"/>
          <p:cNvSpPr>
            <a:spLocks noGrp="1"/>
          </p:cNvSpPr>
          <p:nvPr>
            <p:ph type="sldNum" sz="quarter" idx="5"/>
          </p:nvPr>
        </p:nvSpPr>
        <p:spPr/>
        <p:txBody>
          <a:bodyPr/>
          <a:lstStyle/>
          <a:p>
            <a:fld id="{9F7C229F-8005-48CB-8EBB-B8D824312EA4}" type="slidenum">
              <a:rPr lang="en-US" smtClean="0"/>
              <a:pPr/>
              <a:t>9</a:t>
            </a:fld>
            <a:endParaRPr lang="en-US"/>
          </a:p>
        </p:txBody>
      </p:sp>
    </p:spTree>
    <p:extLst>
      <p:ext uri="{BB962C8B-B14F-4D97-AF65-F5344CB8AC3E}">
        <p14:creationId xmlns:p14="http://schemas.microsoft.com/office/powerpoint/2010/main" val="2537873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 y="4038603"/>
            <a:ext cx="86868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228600" y="5461001"/>
            <a:ext cx="86868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 y="1143000"/>
            <a:ext cx="68580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170623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dirty="0"/>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25755"/>
            <a:ext cx="320040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www.tn.gov/workforce/unemployment/apply-for-benefits.html"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wdsupport.tn.gov/hc/en-us/requests/new?ticket_form_id=135978"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www.secareercenter.or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hyperlink" Target="https://www.tn.gov/workforce/unemployment/apply-for-benefit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tn.gov/workforce/topic/find-local-help"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hyperlink" Target="http://www.jobs4tn.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www.fns.usda.gov/school-meals/applying-free-and-reduced-price-school-meal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www.tn.gov/education/topic/school-nutrition" TargetMode="External"/><Relationship Id="rId5" Type="http://schemas.openxmlformats.org/officeDocument/2006/relationships/hyperlink" Target="http://www.tn.gov/humanservices/topic/supplemental-nutrition-assistance-program-snap" TargetMode="External"/><Relationship Id="rId4" Type="http://schemas.openxmlformats.org/officeDocument/2006/relationships/hyperlink" Target="http://tn.gov/health/topic/wi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healthcare.gov/"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733800"/>
            <a:ext cx="8686800" cy="812799"/>
          </a:xfrm>
        </p:spPr>
        <p:txBody>
          <a:bodyPr/>
          <a:lstStyle/>
          <a:p>
            <a:r>
              <a:rPr lang="en-US" dirty="0"/>
              <a:t>Rapid Response Team</a:t>
            </a:r>
          </a:p>
        </p:txBody>
      </p:sp>
      <p:sp>
        <p:nvSpPr>
          <p:cNvPr id="6" name="Text Placeholder 3">
            <a:extLst>
              <a:ext uri="{FF2B5EF4-FFF2-40B4-BE49-F238E27FC236}">
                <a16:creationId xmlns:a16="http://schemas.microsoft.com/office/drawing/2014/main" id="{37E274C8-95CE-4859-A391-5F94C3585C4D}"/>
              </a:ext>
            </a:extLst>
          </p:cNvPr>
          <p:cNvSpPr txBox="1">
            <a:spLocks/>
          </p:cNvSpPr>
          <p:nvPr/>
        </p:nvSpPr>
        <p:spPr>
          <a:xfrm>
            <a:off x="0" y="4419600"/>
            <a:ext cx="9144000" cy="1828800"/>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1100" kern="12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chemeClr val="bg1"/>
                </a:solidFill>
              </a:rPr>
              <a:t>Beth Keylon, Rapid Response Coordinator</a:t>
            </a:r>
          </a:p>
          <a:p>
            <a:r>
              <a:rPr lang="en-US" sz="2000" dirty="0">
                <a:solidFill>
                  <a:schemeClr val="bg1"/>
                </a:solidFill>
              </a:rPr>
              <a:t>Charlotte Burger, Career Specialist, TAA</a:t>
            </a:r>
          </a:p>
          <a:p>
            <a:r>
              <a:rPr lang="en-US" sz="2000" dirty="0">
                <a:solidFill>
                  <a:schemeClr val="bg1"/>
                </a:solidFill>
              </a:rPr>
              <a:t>Leslie Travis, Adult Education Director</a:t>
            </a:r>
          </a:p>
          <a:p>
            <a:r>
              <a:rPr lang="en-US" sz="2000" dirty="0">
                <a:solidFill>
                  <a:schemeClr val="bg1"/>
                </a:solidFill>
              </a:rPr>
              <a:t>Casey </a:t>
            </a:r>
            <a:r>
              <a:rPr lang="en-US" sz="2000" dirty="0" err="1">
                <a:solidFill>
                  <a:schemeClr val="bg1"/>
                </a:solidFill>
              </a:rPr>
              <a:t>Eschette</a:t>
            </a:r>
            <a:r>
              <a:rPr lang="en-US" sz="2000" dirty="0">
                <a:solidFill>
                  <a:schemeClr val="bg1"/>
                </a:solidFill>
              </a:rPr>
              <a:t>, Career Service Manager, Title I</a:t>
            </a:r>
          </a:p>
        </p:txBody>
      </p:sp>
      <p:pic>
        <p:nvPicPr>
          <p:cNvPr id="7" name="Picture 6" descr="http://www.tn.gov/assets/entities/labor/attachments/AJC-CAPS-RGB.png">
            <a:extLst>
              <a:ext uri="{FF2B5EF4-FFF2-40B4-BE49-F238E27FC236}">
                <a16:creationId xmlns:a16="http://schemas.microsoft.com/office/drawing/2014/main" id="{165E11DB-4B9C-4B3C-91A7-FCF059AE7A84}"/>
              </a:ext>
            </a:extLst>
          </p:cNvPr>
          <p:cNvPicPr/>
          <p:nvPr/>
        </p:nvPicPr>
        <p:blipFill>
          <a:blip r:embed="rId3" cstate="print"/>
          <a:srcRect/>
          <a:stretch>
            <a:fillRect/>
          </a:stretch>
        </p:blipFill>
        <p:spPr bwMode="auto">
          <a:xfrm>
            <a:off x="5227054" y="6257925"/>
            <a:ext cx="3715385" cy="600075"/>
          </a:xfrm>
          <a:prstGeom prst="rect">
            <a:avLst/>
          </a:prstGeom>
          <a:noFill/>
          <a:ln w="9525">
            <a:noFill/>
            <a:miter lim="800000"/>
            <a:headEnd/>
            <a:tailEnd/>
          </a:ln>
        </p:spPr>
      </p:pic>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81000"/>
            <a:ext cx="4633546"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a:extLst>
              <a:ext uri="{FF2B5EF4-FFF2-40B4-BE49-F238E27FC236}">
                <a16:creationId xmlns:a16="http://schemas.microsoft.com/office/drawing/2014/main" id="{ACA029A8-F787-4733-8280-728F486754F8}"/>
              </a:ext>
            </a:extLst>
          </p:cNvPr>
          <p:cNvCxnSpPr>
            <a:cxnSpLocks/>
          </p:cNvCxnSpPr>
          <p:nvPr/>
        </p:nvCxnSpPr>
        <p:spPr>
          <a:xfrm>
            <a:off x="1066800" y="2590800"/>
            <a:ext cx="1524000" cy="6338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D49FF86-5AA9-4302-B71A-8FDC3453549B}"/>
              </a:ext>
            </a:extLst>
          </p:cNvPr>
          <p:cNvCxnSpPr>
            <a:cxnSpLocks/>
          </p:cNvCxnSpPr>
          <p:nvPr/>
        </p:nvCxnSpPr>
        <p:spPr>
          <a:xfrm>
            <a:off x="1032387" y="1447800"/>
            <a:ext cx="1524000" cy="6338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042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 What – How – When For Applying</a:t>
            </a:r>
          </a:p>
        </p:txBody>
      </p:sp>
      <p:pic>
        <p:nvPicPr>
          <p:cNvPr id="4" name="Picture 3"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pic>
        <p:nvPicPr>
          <p:cNvPr id="8" name="Picture 7"/>
          <p:cNvPicPr>
            <a:picLocks noChangeAspect="1"/>
          </p:cNvPicPr>
          <p:nvPr/>
        </p:nvPicPr>
        <p:blipFill>
          <a:blip r:embed="rId4" cstate="print"/>
          <a:stretch>
            <a:fillRect/>
          </a:stretch>
        </p:blipFill>
        <p:spPr>
          <a:xfrm>
            <a:off x="876299" y="1103714"/>
            <a:ext cx="7391400" cy="4399474"/>
          </a:xfrm>
          <a:prstGeom prst="rect">
            <a:avLst/>
          </a:prstGeom>
        </p:spPr>
      </p:pic>
      <p:sp>
        <p:nvSpPr>
          <p:cNvPr id="5" name="Rectangle 4">
            <a:extLst>
              <a:ext uri="{FF2B5EF4-FFF2-40B4-BE49-F238E27FC236}">
                <a16:creationId xmlns:a16="http://schemas.microsoft.com/office/drawing/2014/main" id="{C8772C9F-08A0-4FED-A4E5-0246C3BA7F54}"/>
              </a:ext>
            </a:extLst>
          </p:cNvPr>
          <p:cNvSpPr/>
          <p:nvPr/>
        </p:nvSpPr>
        <p:spPr>
          <a:xfrm>
            <a:off x="266699" y="5665113"/>
            <a:ext cx="8610600" cy="430887"/>
          </a:xfrm>
          <a:prstGeom prst="rect">
            <a:avLst/>
          </a:prstGeom>
        </p:spPr>
        <p:txBody>
          <a:bodyPr wrap="square">
            <a:spAutoFit/>
          </a:bodyPr>
          <a:lstStyle/>
          <a:p>
            <a:r>
              <a:rPr lang="en-US" sz="2200" b="1" dirty="0">
                <a:highlight>
                  <a:srgbClr val="FFFF00"/>
                </a:highlight>
                <a:hlinkClick r:id="rId5"/>
              </a:rPr>
              <a:t>https://www.tn.gov/workforce/unemployment/apply-for-benefits.html</a:t>
            </a:r>
            <a:endParaRPr lang="en-US" sz="2200" b="1" dirty="0">
              <a:highlight>
                <a:srgbClr val="FFFF00"/>
              </a:highlight>
            </a:endParaRPr>
          </a:p>
        </p:txBody>
      </p:sp>
    </p:spTree>
    <p:extLst>
      <p:ext uri="{BB962C8B-B14F-4D97-AF65-F5344CB8AC3E}">
        <p14:creationId xmlns:p14="http://schemas.microsoft.com/office/powerpoint/2010/main" val="4220040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Qualifies For Benefits </a:t>
            </a:r>
          </a:p>
        </p:txBody>
      </p:sp>
      <p:pic>
        <p:nvPicPr>
          <p:cNvPr id="4" name="Picture 3" descr="http://www.tn.gov/assets/entities/labor/attachments/AJC-CAPS-RGB.png"/>
          <p:cNvPicPr/>
          <p:nvPr/>
        </p:nvPicPr>
        <p:blipFill>
          <a:blip r:embed="rId2" cstate="print"/>
          <a:srcRect/>
          <a:stretch>
            <a:fillRect/>
          </a:stretch>
        </p:blipFill>
        <p:spPr bwMode="auto">
          <a:xfrm>
            <a:off x="5360789" y="6257925"/>
            <a:ext cx="3715385" cy="600075"/>
          </a:xfrm>
          <a:prstGeom prst="rect">
            <a:avLst/>
          </a:prstGeom>
          <a:noFill/>
          <a:ln w="9525">
            <a:noFill/>
            <a:miter lim="800000"/>
            <a:headEnd/>
            <a:tailEnd/>
          </a:ln>
        </p:spPr>
      </p:pic>
      <p:pic>
        <p:nvPicPr>
          <p:cNvPr id="7" name="Picture 6"/>
          <p:cNvPicPr>
            <a:picLocks noChangeAspect="1"/>
          </p:cNvPicPr>
          <p:nvPr/>
        </p:nvPicPr>
        <p:blipFill>
          <a:blip r:embed="rId3" cstate="print"/>
          <a:stretch>
            <a:fillRect/>
          </a:stretch>
        </p:blipFill>
        <p:spPr>
          <a:xfrm>
            <a:off x="609600" y="1355749"/>
            <a:ext cx="8039322" cy="4511651"/>
          </a:xfrm>
          <a:prstGeom prst="rect">
            <a:avLst/>
          </a:prstGeom>
        </p:spPr>
      </p:pic>
    </p:spTree>
    <p:extLst>
      <p:ext uri="{BB962C8B-B14F-4D97-AF65-F5344CB8AC3E}">
        <p14:creationId xmlns:p14="http://schemas.microsoft.com/office/powerpoint/2010/main" val="340121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Information You Need</a:t>
            </a:r>
          </a:p>
        </p:txBody>
      </p:sp>
      <p:pic>
        <p:nvPicPr>
          <p:cNvPr id="4" name="Picture 3"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sp>
        <p:nvSpPr>
          <p:cNvPr id="7" name="Content Placeholder 2"/>
          <p:cNvSpPr txBox="1">
            <a:spLocks/>
          </p:cNvSpPr>
          <p:nvPr/>
        </p:nvSpPr>
        <p:spPr>
          <a:xfrm>
            <a:off x="762000" y="1219200"/>
            <a:ext cx="8153400" cy="4876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effectLst/>
                <a:uLnTx/>
                <a:uFillTx/>
                <a:latin typeface="+mn-lt"/>
                <a:ea typeface="+mn-ea"/>
                <a:cs typeface="+mn-cs"/>
              </a:rPr>
              <a:t>Have the following </a:t>
            </a:r>
            <a:r>
              <a:rPr kumimoji="0" lang="en-US" sz="2400" b="1" i="0" u="none" strike="noStrike" kern="1200" cap="none" spc="0" normalizeH="0" baseline="0" noProof="0" dirty="0">
                <a:ln>
                  <a:noFill/>
                </a:ln>
                <a:effectLst/>
                <a:highlight>
                  <a:srgbClr val="FFFF00"/>
                </a:highlight>
                <a:uLnTx/>
                <a:uFillTx/>
                <a:latin typeface="+mn-lt"/>
                <a:ea typeface="+mn-ea"/>
                <a:cs typeface="+mn-cs"/>
              </a:rPr>
              <a:t>Information Needed </a:t>
            </a:r>
            <a:r>
              <a:rPr kumimoji="0" lang="en-US" sz="2400" b="1" i="0" u="none" strike="noStrike" kern="1200" cap="none" spc="0" normalizeH="0" baseline="0" noProof="0" dirty="0">
                <a:ln>
                  <a:noFill/>
                </a:ln>
                <a:effectLst/>
                <a:uLnTx/>
                <a:uFillTx/>
                <a:latin typeface="+mn-lt"/>
                <a:ea typeface="+mn-ea"/>
                <a:cs typeface="+mn-cs"/>
              </a:rPr>
              <a:t>when you file:</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1" i="0" u="none" strike="noStrike" kern="1200" cap="none" spc="0" normalizeH="0" baseline="0" noProof="0" dirty="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1" i="0" u="none" strike="noStrike" kern="1200" cap="none" spc="0" normalizeH="0" baseline="0" noProof="0" dirty="0">
                <a:ln>
                  <a:noFill/>
                </a:ln>
                <a:effectLst/>
                <a:uLnTx/>
                <a:uFillTx/>
                <a:latin typeface="+mn-lt"/>
                <a:ea typeface="+mn-ea"/>
                <a:cs typeface="+mn-cs"/>
              </a:rPr>
              <a:t>  Social Security Number</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b="1" dirty="0"/>
              <a:t>  D</a:t>
            </a:r>
            <a:r>
              <a:rPr kumimoji="0" lang="en-US" sz="1400" b="1" i="0" u="none" strike="noStrike" kern="1200" cap="none" spc="0" normalizeH="0" baseline="0" noProof="0" dirty="0">
                <a:ln>
                  <a:noFill/>
                </a:ln>
                <a:effectLst/>
                <a:uLnTx/>
                <a:uFillTx/>
                <a:latin typeface="+mn-lt"/>
                <a:ea typeface="+mn-ea"/>
                <a:cs typeface="+mn-cs"/>
              </a:rPr>
              <a:t>river’s license number</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b="1" dirty="0"/>
              <a:t>  Home </a:t>
            </a:r>
            <a:r>
              <a:rPr kumimoji="0" lang="en-US" sz="1400" b="1" i="0" u="none" strike="noStrike" kern="1200" cap="none" spc="0" normalizeH="0" baseline="0" noProof="0" dirty="0">
                <a:ln>
                  <a:noFill/>
                </a:ln>
                <a:effectLst/>
                <a:uLnTx/>
                <a:uFillTx/>
                <a:latin typeface="+mn-lt"/>
                <a:ea typeface="+mn-ea"/>
                <a:cs typeface="+mn-cs"/>
              </a:rPr>
              <a:t>address</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b="1" dirty="0"/>
              <a:t>  Telephone </a:t>
            </a:r>
            <a:r>
              <a:rPr kumimoji="0" lang="en-US" sz="1400" b="1" i="0" u="none" strike="noStrike" kern="1200" cap="none" spc="0" normalizeH="0" baseline="0" noProof="0" dirty="0">
                <a:ln>
                  <a:noFill/>
                </a:ln>
                <a:effectLst/>
                <a:uLnTx/>
                <a:uFillTx/>
                <a:latin typeface="+mn-lt"/>
                <a:ea typeface="+mn-ea"/>
                <a:cs typeface="+mn-cs"/>
              </a:rPr>
              <a:t>number (cell or home)</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b="1" dirty="0"/>
              <a:t>  </a:t>
            </a:r>
            <a:r>
              <a:rPr lang="en-US" sz="1400" b="1" dirty="0">
                <a:highlight>
                  <a:srgbClr val="FFFF00"/>
                </a:highlight>
              </a:rPr>
              <a:t>Bank Account </a:t>
            </a:r>
            <a:r>
              <a:rPr lang="en-US" sz="1400" b="1" dirty="0"/>
              <a:t>Information (Direct Deposit)</a:t>
            </a:r>
            <a:endParaRPr kumimoji="0" lang="en-US" sz="1400" b="1" i="0" u="none" strike="noStrike" kern="1200" cap="none" spc="0" normalizeH="0" baseline="0" noProof="0" dirty="0">
              <a:ln>
                <a:noFill/>
              </a:ln>
              <a:effectLst/>
              <a:uLnTx/>
              <a:uFillTx/>
              <a:latin typeface="+mn-lt"/>
              <a:ea typeface="+mn-ea"/>
              <a:cs typeface="+mn-cs"/>
            </a:endParaRPr>
          </a:p>
          <a:p>
            <a:pPr lvl="0">
              <a:spcBef>
                <a:spcPct val="20000"/>
              </a:spcBef>
              <a:buFont typeface="Arial" pitchFamily="34" charset="0"/>
              <a:buChar char="•"/>
              <a:defRPr/>
            </a:pPr>
            <a:r>
              <a:rPr lang="en-US" sz="1400" b="1" dirty="0"/>
              <a:t>  </a:t>
            </a:r>
            <a:r>
              <a:rPr lang="en-US" sz="1400" b="1" dirty="0">
                <a:highlight>
                  <a:srgbClr val="FFFF00"/>
                </a:highlight>
              </a:rPr>
              <a:t>E-mail account </a:t>
            </a:r>
            <a:r>
              <a:rPr lang="en-US" sz="1400" b="1" dirty="0"/>
              <a:t>– you must have an email account</a:t>
            </a:r>
          </a:p>
          <a:p>
            <a:pPr lvl="0">
              <a:spcBef>
                <a:spcPct val="20000"/>
              </a:spcBef>
              <a:buFont typeface="Arial" pitchFamily="34" charset="0"/>
              <a:buChar char="•"/>
              <a:defRPr/>
            </a:pPr>
            <a:r>
              <a:rPr lang="en-US" sz="1400" b="1" dirty="0"/>
              <a:t>  DD214 if you have served in the military in the past 18 months</a:t>
            </a:r>
          </a:p>
          <a:p>
            <a:pPr lvl="0">
              <a:spcBef>
                <a:spcPct val="20000"/>
              </a:spcBef>
              <a:buFont typeface="Arial" pitchFamily="34" charset="0"/>
              <a:buChar char="•"/>
              <a:defRPr/>
            </a:pPr>
            <a:r>
              <a:rPr kumimoji="0" lang="en-US" sz="1400" b="1" i="0" u="none" strike="noStrike" kern="1200" cap="none" spc="0" normalizeH="0" baseline="0" noProof="0" dirty="0">
                <a:ln>
                  <a:noFill/>
                </a:ln>
                <a:effectLst/>
                <a:uLnTx/>
                <a:uFillTx/>
                <a:latin typeface="+mn-lt"/>
                <a:ea typeface="+mn-ea"/>
                <a:cs typeface="+mn-cs"/>
              </a:rPr>
              <a:t>  Separating employer’s name (Separation Notice)</a:t>
            </a:r>
          </a:p>
          <a:p>
            <a:pPr lvl="1">
              <a:spcBef>
                <a:spcPct val="20000"/>
              </a:spcBef>
              <a:buFont typeface="Arial" pitchFamily="34" charset="0"/>
              <a:buChar char="•"/>
              <a:defRPr/>
            </a:pPr>
            <a:r>
              <a:rPr lang="en-US" sz="1400" b="1" dirty="0"/>
              <a:t> </a:t>
            </a:r>
            <a:r>
              <a:rPr lang="en-US" sz="1400" dirty="0"/>
              <a:t>Company </a:t>
            </a:r>
            <a:r>
              <a:rPr kumimoji="0" lang="en-US" sz="1400" i="0" u="none" strike="noStrike" kern="1200" cap="none" spc="0" normalizeH="0" baseline="0" noProof="0" dirty="0">
                <a:ln>
                  <a:noFill/>
                </a:ln>
                <a:effectLst/>
                <a:uLnTx/>
                <a:uFillTx/>
                <a:latin typeface="+mn-lt"/>
                <a:ea typeface="+mn-ea"/>
                <a:cs typeface="+mn-cs"/>
              </a:rPr>
              <a:t>address</a:t>
            </a:r>
          </a:p>
          <a:p>
            <a:pPr lvl="1">
              <a:spcBef>
                <a:spcPct val="20000"/>
              </a:spcBef>
              <a:buFont typeface="Arial" pitchFamily="34" charset="0"/>
              <a:buChar char="•"/>
              <a:defRPr/>
            </a:pPr>
            <a:r>
              <a:rPr lang="en-US" sz="1400" dirty="0"/>
              <a:t> Company telephone </a:t>
            </a:r>
            <a:r>
              <a:rPr kumimoji="0" lang="en-US" sz="1400" i="0" u="none" strike="noStrike" kern="1200" cap="none" spc="0" normalizeH="0" baseline="0" noProof="0" dirty="0">
                <a:ln>
                  <a:noFill/>
                </a:ln>
                <a:effectLst/>
                <a:uLnTx/>
                <a:uFillTx/>
                <a:latin typeface="+mn-lt"/>
                <a:ea typeface="+mn-ea"/>
                <a:cs typeface="+mn-cs"/>
              </a:rPr>
              <a:t>number</a:t>
            </a:r>
          </a:p>
          <a:p>
            <a:pPr lvl="1">
              <a:spcBef>
                <a:spcPct val="20000"/>
              </a:spcBef>
              <a:buFont typeface="Arial" pitchFamily="34" charset="0"/>
              <a:buChar char="•"/>
              <a:defRPr/>
            </a:pPr>
            <a:r>
              <a:rPr lang="en-US" sz="1400" dirty="0"/>
              <a:t> </a:t>
            </a:r>
            <a:r>
              <a:rPr kumimoji="0" lang="en-US" sz="1400" i="0" u="none" strike="noStrike" kern="1200" cap="none" spc="0" normalizeH="0" baseline="0" noProof="0" dirty="0">
                <a:ln>
                  <a:noFill/>
                </a:ln>
                <a:effectLst/>
                <a:uLnTx/>
                <a:uFillTx/>
                <a:latin typeface="+mn-lt"/>
                <a:ea typeface="+mn-ea"/>
                <a:cs typeface="+mn-cs"/>
              </a:rPr>
              <a:t>Last day worked</a:t>
            </a:r>
          </a:p>
          <a:p>
            <a:pPr lvl="1">
              <a:spcBef>
                <a:spcPct val="20000"/>
              </a:spcBef>
              <a:buFont typeface="Arial" pitchFamily="34" charset="0"/>
              <a:buChar char="•"/>
              <a:defRPr/>
            </a:pPr>
            <a:r>
              <a:rPr lang="en-US" sz="1400" dirty="0"/>
              <a:t> Reason</a:t>
            </a:r>
            <a:r>
              <a:rPr kumimoji="0" lang="en-US" sz="1400" i="0" u="none" strike="noStrike" kern="1200" cap="none" spc="0" normalizeH="0" baseline="0" noProof="0" dirty="0">
                <a:ln>
                  <a:noFill/>
                </a:ln>
                <a:effectLst/>
                <a:uLnTx/>
                <a:uFillTx/>
                <a:latin typeface="+mn-lt"/>
                <a:ea typeface="+mn-ea"/>
                <a:cs typeface="+mn-cs"/>
              </a:rPr>
              <a:t> for separation</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b="1" dirty="0"/>
              <a:t>  Previous </a:t>
            </a:r>
            <a:r>
              <a:rPr kumimoji="0" lang="en-US" sz="1400" b="1" i="0" u="none" strike="noStrike" kern="1200" cap="none" spc="0" normalizeH="0" baseline="0" noProof="0" dirty="0">
                <a:ln>
                  <a:noFill/>
                </a:ln>
                <a:effectLst/>
                <a:uLnTx/>
                <a:uFillTx/>
                <a:latin typeface="+mn-lt"/>
                <a:ea typeface="+mn-ea"/>
                <a:cs typeface="+mn-cs"/>
              </a:rPr>
              <a:t>18 months of employment (BASE PERIOD WAGES)</a:t>
            </a:r>
          </a:p>
          <a:p>
            <a:pPr>
              <a:spcBef>
                <a:spcPct val="20000"/>
              </a:spcBef>
              <a:buFont typeface="Arial" pitchFamily="34" charset="0"/>
              <a:buChar char="•"/>
              <a:tabLst>
                <a:tab pos="117475" algn="l"/>
              </a:tabLst>
              <a:defRPr/>
            </a:pPr>
            <a:r>
              <a:rPr lang="en-US" sz="1400" b="1" dirty="0"/>
              <a:t>  TDLWD </a:t>
            </a:r>
            <a:r>
              <a:rPr lang="en-US" sz="1400" b="1" u="sng" dirty="0"/>
              <a:t>may</a:t>
            </a:r>
            <a:r>
              <a:rPr lang="en-US" sz="1400" b="1" dirty="0"/>
              <a:t> contact you by mail/phone or email to verify the information submitted.   You may be 	requested to submit additional documentation so a determination may be made on your claim.  Please 	make sure that ALL information is accurate and timely to expedite a decision on your claim.  </a:t>
            </a:r>
            <a:endParaRPr kumimoji="0" lang="en-US" sz="1400" b="1" i="0" u="none" strike="noStrike" kern="1200" cap="none" spc="0" normalizeH="0" baseline="0" noProof="0" dirty="0">
              <a:ln>
                <a:noFill/>
              </a:ln>
              <a:effectLst/>
              <a:uLnTx/>
              <a:uFillTx/>
              <a:latin typeface="+mn-lt"/>
              <a:ea typeface="+mn-ea"/>
              <a:cs typeface="+mn-cs"/>
            </a:endParaRPr>
          </a:p>
        </p:txBody>
      </p:sp>
      <p:pic>
        <p:nvPicPr>
          <p:cNvPr id="8" name="Picture 2"/>
          <p:cNvPicPr>
            <a:picLocks noChangeAspect="1" noChangeArrowheads="1"/>
          </p:cNvPicPr>
          <p:nvPr/>
        </p:nvPicPr>
        <p:blipFill>
          <a:blip r:embed="rId4" cstate="print"/>
          <a:srcRect/>
          <a:stretch>
            <a:fillRect/>
          </a:stretch>
        </p:blipFill>
        <p:spPr bwMode="auto">
          <a:xfrm>
            <a:off x="5360789" y="1905000"/>
            <a:ext cx="3404720" cy="1288798"/>
          </a:xfrm>
          <a:prstGeom prst="rect">
            <a:avLst/>
          </a:prstGeom>
          <a:noFill/>
          <a:ln w="9525">
            <a:noFill/>
            <a:miter lim="800000"/>
            <a:headEnd/>
            <a:tailEnd/>
          </a:ln>
        </p:spPr>
      </p:pic>
    </p:spTree>
    <p:extLst>
      <p:ext uri="{BB962C8B-B14F-4D97-AF65-F5344CB8AC3E}">
        <p14:creationId xmlns:p14="http://schemas.microsoft.com/office/powerpoint/2010/main" val="23100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Apply for Benefits</a:t>
            </a:r>
          </a:p>
        </p:txBody>
      </p:sp>
      <p:pic>
        <p:nvPicPr>
          <p:cNvPr id="4" name="Picture 3" descr="http://www.tn.gov/assets/entities/labor/attachments/AJC-CAPS-RGB.png"/>
          <p:cNvPicPr/>
          <p:nvPr/>
        </p:nvPicPr>
        <p:blipFill>
          <a:blip r:embed="rId2" cstate="print"/>
          <a:srcRect/>
          <a:stretch>
            <a:fillRect/>
          </a:stretch>
        </p:blipFill>
        <p:spPr bwMode="auto">
          <a:xfrm>
            <a:off x="5360789" y="6257925"/>
            <a:ext cx="3715385" cy="600075"/>
          </a:xfrm>
          <a:prstGeom prst="rect">
            <a:avLst/>
          </a:prstGeom>
          <a:noFill/>
          <a:ln w="9525">
            <a:noFill/>
            <a:miter lim="800000"/>
            <a:headEnd/>
            <a:tailEnd/>
          </a:ln>
        </p:spPr>
      </p:pic>
      <p:pic>
        <p:nvPicPr>
          <p:cNvPr id="7" name="Picture 6"/>
          <p:cNvPicPr>
            <a:picLocks noChangeAspect="1"/>
          </p:cNvPicPr>
          <p:nvPr/>
        </p:nvPicPr>
        <p:blipFill>
          <a:blip r:embed="rId3" cstate="print"/>
          <a:stretch>
            <a:fillRect/>
          </a:stretch>
        </p:blipFill>
        <p:spPr>
          <a:xfrm>
            <a:off x="704850" y="1271516"/>
            <a:ext cx="7734300" cy="4748284"/>
          </a:xfrm>
          <a:prstGeom prst="rect">
            <a:avLst/>
          </a:prstGeom>
        </p:spPr>
      </p:pic>
    </p:spTree>
    <p:extLst>
      <p:ext uri="{BB962C8B-B14F-4D97-AF65-F5344CB8AC3E}">
        <p14:creationId xmlns:p14="http://schemas.microsoft.com/office/powerpoint/2010/main" val="155316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UI Claim Filing Assistance</a:t>
            </a:r>
          </a:p>
        </p:txBody>
      </p:sp>
      <p:pic>
        <p:nvPicPr>
          <p:cNvPr id="4" name="Picture 3"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pic>
        <p:nvPicPr>
          <p:cNvPr id="5" name="Picture 4">
            <a:extLst>
              <a:ext uri="{FF2B5EF4-FFF2-40B4-BE49-F238E27FC236}">
                <a16:creationId xmlns:a16="http://schemas.microsoft.com/office/drawing/2014/main" id="{2CC84FD2-DC00-4F80-97F1-C85294DFC9AC}"/>
              </a:ext>
            </a:extLst>
          </p:cNvPr>
          <p:cNvPicPr>
            <a:picLocks noChangeAspect="1"/>
          </p:cNvPicPr>
          <p:nvPr/>
        </p:nvPicPr>
        <p:blipFill>
          <a:blip r:embed="rId4"/>
          <a:stretch>
            <a:fillRect/>
          </a:stretch>
        </p:blipFill>
        <p:spPr>
          <a:xfrm>
            <a:off x="1443854" y="1212754"/>
            <a:ext cx="6256292" cy="4840635"/>
          </a:xfrm>
          <a:prstGeom prst="rect">
            <a:avLst/>
          </a:prstGeom>
        </p:spPr>
      </p:pic>
    </p:spTree>
    <p:extLst>
      <p:ext uri="{BB962C8B-B14F-4D97-AF65-F5344CB8AC3E}">
        <p14:creationId xmlns:p14="http://schemas.microsoft.com/office/powerpoint/2010/main" val="171127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When to File the Claim</a:t>
            </a:r>
          </a:p>
        </p:txBody>
      </p:sp>
      <p:pic>
        <p:nvPicPr>
          <p:cNvPr id="4" name="Picture 3"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grpSp>
        <p:nvGrpSpPr>
          <p:cNvPr id="6" name="Group 5">
            <a:extLst>
              <a:ext uri="{FF2B5EF4-FFF2-40B4-BE49-F238E27FC236}">
                <a16:creationId xmlns:a16="http://schemas.microsoft.com/office/drawing/2014/main" id="{EF5481C0-736B-4A7D-97A6-771FDBDC67C2}"/>
              </a:ext>
            </a:extLst>
          </p:cNvPr>
          <p:cNvGrpSpPr/>
          <p:nvPr/>
        </p:nvGrpSpPr>
        <p:grpSpPr>
          <a:xfrm>
            <a:off x="5947574" y="4114800"/>
            <a:ext cx="2541814" cy="1812224"/>
            <a:chOff x="285485" y="4415218"/>
            <a:chExt cx="2541814" cy="1812224"/>
          </a:xfrm>
        </p:grpSpPr>
        <p:sp>
          <p:nvSpPr>
            <p:cNvPr id="7" name="Oval 6">
              <a:extLst>
                <a:ext uri="{FF2B5EF4-FFF2-40B4-BE49-F238E27FC236}">
                  <a16:creationId xmlns:a16="http://schemas.microsoft.com/office/drawing/2014/main" id="{4E886687-E9F6-4285-AE3C-099B7FF04A6C}"/>
                </a:ext>
              </a:extLst>
            </p:cNvPr>
            <p:cNvSpPr/>
            <p:nvPr/>
          </p:nvSpPr>
          <p:spPr>
            <a:xfrm>
              <a:off x="285485" y="4415218"/>
              <a:ext cx="2381515" cy="1631216"/>
            </a:xfrm>
            <a:prstGeom prst="ellipse">
              <a:avLst/>
            </a:prstGeom>
            <a:solidFill>
              <a:schemeClr val="tx2">
                <a:lumMod val="75000"/>
              </a:schemeClr>
            </a:solidFill>
            <a:ln>
              <a:solidFill>
                <a:srgbClr val="C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tx2"/>
                </a:buClr>
              </a:pPr>
              <a:endParaRPr lang="en-US" sz="2000" dirty="0">
                <a:solidFill>
                  <a:schemeClr val="bg1"/>
                </a:solidFill>
              </a:endParaRPr>
            </a:p>
          </p:txBody>
        </p:sp>
        <p:sp>
          <p:nvSpPr>
            <p:cNvPr id="8" name="TextBox 7">
              <a:extLst>
                <a:ext uri="{FF2B5EF4-FFF2-40B4-BE49-F238E27FC236}">
                  <a16:creationId xmlns:a16="http://schemas.microsoft.com/office/drawing/2014/main" id="{E8CE9C09-8C48-45F8-BB83-1FF457E86D3E}"/>
                </a:ext>
              </a:extLst>
            </p:cNvPr>
            <p:cNvSpPr txBox="1"/>
            <p:nvPr/>
          </p:nvSpPr>
          <p:spPr>
            <a:xfrm>
              <a:off x="285485" y="4596226"/>
              <a:ext cx="2541814" cy="1631216"/>
            </a:xfrm>
            <a:prstGeom prst="rect">
              <a:avLst/>
            </a:prstGeom>
            <a:noFill/>
          </p:spPr>
          <p:txBody>
            <a:bodyPr wrap="square" rtlCol="0">
              <a:spAutoFit/>
            </a:bodyPr>
            <a:lstStyle/>
            <a:p>
              <a:pPr algn="ctr">
                <a:buClr>
                  <a:schemeClr val="tx2"/>
                </a:buClr>
              </a:pPr>
              <a:r>
                <a:rPr lang="en-US" sz="2200" b="1" u="sng" dirty="0">
                  <a:solidFill>
                    <a:schemeClr val="bg1"/>
                  </a:solidFill>
                </a:rPr>
                <a:t>TN: Maximum </a:t>
              </a:r>
            </a:p>
            <a:p>
              <a:pPr lvl="1">
                <a:buClr>
                  <a:schemeClr val="bg1"/>
                </a:buClr>
                <a:buSzPct val="80000"/>
                <a:buFont typeface="Wingdings" panose="05000000000000000000" pitchFamily="2" charset="2"/>
                <a:buChar char="Ø"/>
              </a:pPr>
              <a:r>
                <a:rPr lang="en-US" sz="2000" dirty="0">
                  <a:solidFill>
                    <a:schemeClr val="bg1"/>
                  </a:solidFill>
                </a:rPr>
                <a:t>MBA - $7,150</a:t>
              </a:r>
            </a:p>
            <a:p>
              <a:pPr lvl="1">
                <a:buClr>
                  <a:schemeClr val="bg1"/>
                </a:buClr>
                <a:buSzPct val="80000"/>
                <a:buFont typeface="Wingdings" panose="05000000000000000000" pitchFamily="2" charset="2"/>
                <a:buChar char="Ø"/>
              </a:pPr>
              <a:r>
                <a:rPr lang="en-US" sz="2000" dirty="0">
                  <a:solidFill>
                    <a:schemeClr val="bg1"/>
                  </a:solidFill>
                </a:rPr>
                <a:t>WBA - $275</a:t>
              </a:r>
            </a:p>
            <a:p>
              <a:pPr lvl="1">
                <a:buClr>
                  <a:schemeClr val="bg1"/>
                </a:buClr>
                <a:buSzPct val="80000"/>
                <a:buFont typeface="Wingdings" panose="05000000000000000000" pitchFamily="2" charset="2"/>
                <a:buChar char="Ø"/>
              </a:pPr>
              <a:r>
                <a:rPr lang="en-US" sz="2000" dirty="0">
                  <a:solidFill>
                    <a:schemeClr val="bg1"/>
                  </a:solidFill>
                </a:rPr>
                <a:t>26 weeks</a:t>
              </a:r>
            </a:p>
            <a:p>
              <a:endParaRPr lang="en-US" dirty="0">
                <a:solidFill>
                  <a:schemeClr val="bg1"/>
                </a:solidFill>
              </a:endParaRPr>
            </a:p>
          </p:txBody>
        </p:sp>
      </p:grpSp>
      <p:sp>
        <p:nvSpPr>
          <p:cNvPr id="9" name="Oval 8">
            <a:extLst>
              <a:ext uri="{FF2B5EF4-FFF2-40B4-BE49-F238E27FC236}">
                <a16:creationId xmlns:a16="http://schemas.microsoft.com/office/drawing/2014/main" id="{6F17FD36-0316-44B2-9BC8-30C0189C387B}"/>
              </a:ext>
            </a:extLst>
          </p:cNvPr>
          <p:cNvSpPr/>
          <p:nvPr/>
        </p:nvSpPr>
        <p:spPr>
          <a:xfrm>
            <a:off x="5690531" y="1418708"/>
            <a:ext cx="2895600" cy="2007834"/>
          </a:xfrm>
          <a:prstGeom prst="ellipse">
            <a:avLst/>
          </a:prstGeom>
          <a:solidFill>
            <a:schemeClr val="tx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t>Your benefit year is 52 consecutive weeks beginning </a:t>
            </a:r>
            <a:r>
              <a:rPr lang="en-US" sz="1900" b="1" dirty="0"/>
              <a:t>Sunday</a:t>
            </a:r>
            <a:r>
              <a:rPr lang="en-US" sz="1900" dirty="0"/>
              <a:t> of the week in which you file your claim.</a:t>
            </a:r>
          </a:p>
        </p:txBody>
      </p:sp>
      <p:pic>
        <p:nvPicPr>
          <p:cNvPr id="12" name="Picture 11">
            <a:extLst>
              <a:ext uri="{FF2B5EF4-FFF2-40B4-BE49-F238E27FC236}">
                <a16:creationId xmlns:a16="http://schemas.microsoft.com/office/drawing/2014/main" id="{52D55E42-CBDF-47F5-B95B-8B96F78C1C10}"/>
              </a:ext>
            </a:extLst>
          </p:cNvPr>
          <p:cNvPicPr>
            <a:picLocks noChangeAspect="1"/>
          </p:cNvPicPr>
          <p:nvPr/>
        </p:nvPicPr>
        <p:blipFill>
          <a:blip r:embed="rId4"/>
          <a:stretch>
            <a:fillRect/>
          </a:stretch>
        </p:blipFill>
        <p:spPr>
          <a:xfrm>
            <a:off x="693487" y="1094672"/>
            <a:ext cx="4714117" cy="5071884"/>
          </a:xfrm>
          <a:prstGeom prst="rect">
            <a:avLst/>
          </a:prstGeom>
        </p:spPr>
      </p:pic>
    </p:spTree>
    <p:extLst>
      <p:ext uri="{BB962C8B-B14F-4D97-AF65-F5344CB8AC3E}">
        <p14:creationId xmlns:p14="http://schemas.microsoft.com/office/powerpoint/2010/main" val="271182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Reportable Income</a:t>
            </a:r>
          </a:p>
        </p:txBody>
      </p:sp>
      <p:pic>
        <p:nvPicPr>
          <p:cNvPr id="4" name="Picture 3" descr="http://www.tn.gov/assets/entities/labor/attachments/AJC-CAPS-RGB.png"/>
          <p:cNvPicPr/>
          <p:nvPr/>
        </p:nvPicPr>
        <p:blipFill>
          <a:blip r:embed="rId2" cstate="print"/>
          <a:srcRect/>
          <a:stretch>
            <a:fillRect/>
          </a:stretch>
        </p:blipFill>
        <p:spPr bwMode="auto">
          <a:xfrm>
            <a:off x="5360789" y="6257925"/>
            <a:ext cx="3715385" cy="600075"/>
          </a:xfrm>
          <a:prstGeom prst="rect">
            <a:avLst/>
          </a:prstGeom>
          <a:noFill/>
          <a:ln w="9525">
            <a:noFill/>
            <a:miter lim="800000"/>
            <a:headEnd/>
            <a:tailEnd/>
          </a:ln>
        </p:spPr>
      </p:pic>
      <p:sp>
        <p:nvSpPr>
          <p:cNvPr id="6" name="TextBox 5">
            <a:extLst>
              <a:ext uri="{FF2B5EF4-FFF2-40B4-BE49-F238E27FC236}">
                <a16:creationId xmlns:a16="http://schemas.microsoft.com/office/drawing/2014/main" id="{DE1AFD08-52CB-4893-BB41-6A2618ED0541}"/>
              </a:ext>
            </a:extLst>
          </p:cNvPr>
          <p:cNvSpPr txBox="1"/>
          <p:nvPr/>
        </p:nvSpPr>
        <p:spPr>
          <a:xfrm>
            <a:off x="457200" y="1295400"/>
            <a:ext cx="8382000" cy="4801314"/>
          </a:xfrm>
          <a:prstGeom prst="rect">
            <a:avLst/>
          </a:prstGeom>
          <a:noFill/>
        </p:spPr>
        <p:txBody>
          <a:bodyPr wrap="square" rtlCol="0">
            <a:spAutoFit/>
          </a:bodyPr>
          <a:lstStyle/>
          <a:p>
            <a:r>
              <a:rPr lang="en-US" b="1" dirty="0"/>
              <a:t>Vacation pay or holiday pay </a:t>
            </a:r>
            <a:r>
              <a:rPr lang="en-US" b="1" u="sng" dirty="0"/>
              <a:t>is reportable</a:t>
            </a:r>
            <a:r>
              <a:rPr lang="en-US" b="1" dirty="0"/>
              <a:t> but </a:t>
            </a:r>
            <a:r>
              <a:rPr lang="en-US" b="1" u="sng" dirty="0"/>
              <a:t>not deducted</a:t>
            </a:r>
            <a:r>
              <a:rPr lang="en-US" b="1" dirty="0"/>
              <a:t> if you are </a:t>
            </a:r>
            <a:r>
              <a:rPr lang="en-US" b="1" u="sng" dirty="0"/>
              <a:t>permanently</a:t>
            </a:r>
            <a:r>
              <a:rPr lang="en-US" b="1" dirty="0"/>
              <a:t> separated.</a:t>
            </a:r>
          </a:p>
          <a:p>
            <a:endParaRPr lang="en-US" b="1" dirty="0"/>
          </a:p>
          <a:p>
            <a:r>
              <a:rPr lang="en-US" b="1" dirty="0"/>
              <a:t>Drawing from a pension or 401K, to which </a:t>
            </a:r>
            <a:r>
              <a:rPr lang="en-US" b="1" u="sng" dirty="0"/>
              <a:t>you contribute is not reportable</a:t>
            </a:r>
            <a:r>
              <a:rPr lang="en-US" b="1" dirty="0"/>
              <a:t>.  </a:t>
            </a:r>
          </a:p>
          <a:p>
            <a:r>
              <a:rPr lang="en-US" b="1" dirty="0"/>
              <a:t>A pension which was 100% funded by the company is </a:t>
            </a:r>
            <a:r>
              <a:rPr lang="en-US" b="1" u="sng" dirty="0"/>
              <a:t>considered reportable</a:t>
            </a:r>
            <a:r>
              <a:rPr lang="en-US" b="1" dirty="0"/>
              <a:t>.</a:t>
            </a:r>
          </a:p>
          <a:p>
            <a:r>
              <a:rPr lang="en-US" b="1" dirty="0"/>
              <a:t> </a:t>
            </a:r>
          </a:p>
          <a:p>
            <a:r>
              <a:rPr lang="en-US" b="1" u="sng" dirty="0"/>
              <a:t>Severance benefits</a:t>
            </a:r>
            <a:r>
              <a:rPr lang="en-US" b="1" dirty="0"/>
              <a:t> or wages–in-lieu of notice are </a:t>
            </a:r>
            <a:r>
              <a:rPr lang="en-US" b="1" u="sng" dirty="0"/>
              <a:t>considered reportable </a:t>
            </a:r>
            <a:r>
              <a:rPr lang="en-US" b="1" dirty="0"/>
              <a:t>if equivalent to regular wages and assigned to weeks beyond the date of separation.</a:t>
            </a:r>
          </a:p>
          <a:p>
            <a:endParaRPr lang="en-US" b="1" dirty="0"/>
          </a:p>
          <a:p>
            <a:r>
              <a:rPr lang="en-US" b="1" dirty="0"/>
              <a:t>You cannot remove yourself from the job market unless enrolled in an approved training program.</a:t>
            </a:r>
          </a:p>
          <a:p>
            <a:endParaRPr lang="en-US" b="1" dirty="0"/>
          </a:p>
          <a:p>
            <a:r>
              <a:rPr lang="en-US" b="1" dirty="0"/>
              <a:t>Unemployment Insurance is </a:t>
            </a:r>
            <a:r>
              <a:rPr lang="en-US" b="1" u="sng" dirty="0"/>
              <a:t>taxable income</a:t>
            </a:r>
            <a:r>
              <a:rPr lang="en-US" b="1" dirty="0"/>
              <a:t>.  You can have </a:t>
            </a:r>
            <a:r>
              <a:rPr lang="en-US" b="1" u="sng" dirty="0"/>
              <a:t>10% deducted </a:t>
            </a:r>
            <a:r>
              <a:rPr lang="en-US" b="1" dirty="0"/>
              <a:t>from your weekly benefit or wait until you file your yearly taxes.</a:t>
            </a:r>
          </a:p>
          <a:p>
            <a:endParaRPr lang="en-US" b="1" dirty="0"/>
          </a:p>
          <a:p>
            <a:r>
              <a:rPr lang="en-US" b="1" dirty="0"/>
              <a:t>You can receive Social Security retirement and Unemployment Insurance benefits at the same time.</a:t>
            </a:r>
          </a:p>
        </p:txBody>
      </p:sp>
    </p:spTree>
    <p:extLst>
      <p:ext uri="{BB962C8B-B14F-4D97-AF65-F5344CB8AC3E}">
        <p14:creationId xmlns:p14="http://schemas.microsoft.com/office/powerpoint/2010/main" val="3545592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Reporting Severance Pay</a:t>
            </a:r>
          </a:p>
        </p:txBody>
      </p:sp>
      <p:pic>
        <p:nvPicPr>
          <p:cNvPr id="6" name="Picture 5" descr="http://www.tn.gov/assets/entities/labor/attachments/AJC-CAPS-RGB.png"/>
          <p:cNvPicPr/>
          <p:nvPr/>
        </p:nvPicPr>
        <p:blipFill>
          <a:blip r:embed="rId2" cstate="print"/>
          <a:srcRect/>
          <a:stretch>
            <a:fillRect/>
          </a:stretch>
        </p:blipFill>
        <p:spPr bwMode="auto">
          <a:xfrm>
            <a:off x="5360789" y="6257925"/>
            <a:ext cx="3715385" cy="600075"/>
          </a:xfrm>
          <a:prstGeom prst="rect">
            <a:avLst/>
          </a:prstGeom>
          <a:noFill/>
          <a:ln w="9525">
            <a:noFill/>
            <a:miter lim="800000"/>
            <a:headEnd/>
            <a:tailEnd/>
          </a:ln>
        </p:spPr>
      </p:pic>
      <p:pic>
        <p:nvPicPr>
          <p:cNvPr id="7" name="Picture 2">
            <a:extLst>
              <a:ext uri="{FF2B5EF4-FFF2-40B4-BE49-F238E27FC236}">
                <a16:creationId xmlns:a16="http://schemas.microsoft.com/office/drawing/2014/main" id="{7C6F0D2E-4686-4932-B740-3AC5A53E8E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631" y="1183190"/>
            <a:ext cx="4227369" cy="48948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2">
            <a:extLst>
              <a:ext uri="{FF2B5EF4-FFF2-40B4-BE49-F238E27FC236}">
                <a16:creationId xmlns:a16="http://schemas.microsoft.com/office/drawing/2014/main" id="{D020C446-9172-4A48-9165-41381B9349B1}"/>
              </a:ext>
            </a:extLst>
          </p:cNvPr>
          <p:cNvSpPr txBox="1">
            <a:spLocks/>
          </p:cNvSpPr>
          <p:nvPr/>
        </p:nvSpPr>
        <p:spPr>
          <a:xfrm>
            <a:off x="4781551" y="1366043"/>
            <a:ext cx="4114800" cy="4125914"/>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dirty="0"/>
              <a:t>Yes – Severance Pay</a:t>
            </a:r>
          </a:p>
          <a:p>
            <a:pPr marL="0" indent="0">
              <a:buNone/>
            </a:pPr>
            <a:r>
              <a:rPr lang="en-US" dirty="0"/>
              <a:t>Claimant</a:t>
            </a:r>
          </a:p>
          <a:p>
            <a:r>
              <a:rPr lang="en-US" sz="2400" dirty="0"/>
              <a:t>Report in the work history portion of the claim filing process</a:t>
            </a:r>
          </a:p>
          <a:p>
            <a:r>
              <a:rPr lang="en-US" sz="2400" dirty="0"/>
              <a:t>Send your severance agreement to </a:t>
            </a:r>
            <a:r>
              <a:rPr lang="en-US" sz="2400" u="sng" dirty="0"/>
              <a:t>nashville.claims@tn.gov</a:t>
            </a:r>
            <a:r>
              <a:rPr lang="en-US" sz="2400" dirty="0"/>
              <a:t> </a:t>
            </a:r>
          </a:p>
          <a:p>
            <a:r>
              <a:rPr lang="en-US" sz="2400" dirty="0"/>
              <a:t>Or upload to your application at the AJC office.</a:t>
            </a:r>
          </a:p>
        </p:txBody>
      </p:sp>
      <p:sp>
        <p:nvSpPr>
          <p:cNvPr id="3" name="Rectangle 2">
            <a:extLst>
              <a:ext uri="{FF2B5EF4-FFF2-40B4-BE49-F238E27FC236}">
                <a16:creationId xmlns:a16="http://schemas.microsoft.com/office/drawing/2014/main" id="{D38C6F77-D1DE-424C-A690-269D2718F8C1}"/>
              </a:ext>
            </a:extLst>
          </p:cNvPr>
          <p:cNvSpPr/>
          <p:nvPr/>
        </p:nvSpPr>
        <p:spPr>
          <a:xfrm>
            <a:off x="533400" y="2057400"/>
            <a:ext cx="3581400" cy="2286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47580B2-95AD-4EB6-9CD5-A3B7A2C77461}"/>
              </a:ext>
            </a:extLst>
          </p:cNvPr>
          <p:cNvSpPr/>
          <p:nvPr/>
        </p:nvSpPr>
        <p:spPr>
          <a:xfrm>
            <a:off x="3143865" y="2112707"/>
            <a:ext cx="152400" cy="1143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2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Holiday/Vacation Pay</a:t>
            </a:r>
          </a:p>
        </p:txBody>
      </p:sp>
      <p:sp>
        <p:nvSpPr>
          <p:cNvPr id="9" name="Content Placeholder 2">
            <a:extLst>
              <a:ext uri="{FF2B5EF4-FFF2-40B4-BE49-F238E27FC236}">
                <a16:creationId xmlns:a16="http://schemas.microsoft.com/office/drawing/2014/main" id="{28BD4223-1391-4345-9151-33F5A0C99F8D}"/>
              </a:ext>
            </a:extLst>
          </p:cNvPr>
          <p:cNvSpPr>
            <a:spLocks noGrp="1"/>
          </p:cNvSpPr>
          <p:nvPr>
            <p:ph idx="1"/>
          </p:nvPr>
        </p:nvSpPr>
        <p:spPr>
          <a:xfrm>
            <a:off x="152400" y="1651001"/>
            <a:ext cx="4419600" cy="3682999"/>
          </a:xfrm>
        </p:spPr>
        <p:txBody>
          <a:bodyPr>
            <a:normAutofit/>
          </a:bodyPr>
          <a:lstStyle/>
          <a:p>
            <a:r>
              <a:rPr lang="en-US" b="1" dirty="0"/>
              <a:t>Holiday/Vacation Pay</a:t>
            </a:r>
          </a:p>
          <a:p>
            <a:pPr marL="0" indent="0">
              <a:buNone/>
            </a:pPr>
            <a:endParaRPr lang="en-US" sz="700" dirty="0"/>
          </a:p>
          <a:p>
            <a:pPr lvl="1"/>
            <a:r>
              <a:rPr lang="en-US" sz="1600" dirty="0"/>
              <a:t>Required to </a:t>
            </a:r>
            <a:r>
              <a:rPr lang="en-US" sz="1600" b="1" dirty="0"/>
              <a:t>be reported</a:t>
            </a:r>
          </a:p>
          <a:p>
            <a:pPr marL="411480" lvl="1" indent="0">
              <a:buNone/>
            </a:pPr>
            <a:endParaRPr lang="en-US" sz="700" dirty="0"/>
          </a:p>
          <a:p>
            <a:pPr lvl="1"/>
            <a:r>
              <a:rPr lang="en-US" sz="1600" dirty="0">
                <a:highlight>
                  <a:srgbClr val="FFFF00"/>
                </a:highlight>
              </a:rPr>
              <a:t>Permanent Layoff </a:t>
            </a:r>
          </a:p>
          <a:p>
            <a:pPr marL="914400" lvl="2"/>
            <a:r>
              <a:rPr lang="en-US" sz="1600" dirty="0">
                <a:highlight>
                  <a:srgbClr val="FFFF00"/>
                </a:highlight>
              </a:rPr>
              <a:t>No Return to Work Date)</a:t>
            </a:r>
          </a:p>
          <a:p>
            <a:pPr marL="914400" lvl="2"/>
            <a:r>
              <a:rPr lang="en-US" sz="1400" dirty="0">
                <a:highlight>
                  <a:srgbClr val="FFFF00"/>
                </a:highlight>
              </a:rPr>
              <a:t>Holiday/Vacation pay</a:t>
            </a:r>
            <a:r>
              <a:rPr lang="en-US" sz="1400" b="1" dirty="0">
                <a:highlight>
                  <a:srgbClr val="FFFF00"/>
                </a:highlight>
              </a:rPr>
              <a:t> </a:t>
            </a:r>
            <a:r>
              <a:rPr lang="en-US" sz="1600" b="1" dirty="0">
                <a:highlight>
                  <a:srgbClr val="FFFF00"/>
                </a:highlight>
              </a:rPr>
              <a:t>is not deductible</a:t>
            </a:r>
            <a:endParaRPr lang="en-US" sz="1400" b="1" dirty="0">
              <a:highlight>
                <a:srgbClr val="FFFF00"/>
              </a:highlight>
            </a:endParaRPr>
          </a:p>
          <a:p>
            <a:pPr marL="630936" lvl="2" indent="0">
              <a:buNone/>
            </a:pPr>
            <a:endParaRPr lang="en-US" sz="700" dirty="0"/>
          </a:p>
          <a:p>
            <a:pPr lvl="1"/>
            <a:r>
              <a:rPr lang="en-US" sz="1600" dirty="0"/>
              <a:t>Temporary Layoff </a:t>
            </a:r>
          </a:p>
          <a:p>
            <a:pPr marL="914400" lvl="2"/>
            <a:r>
              <a:rPr lang="en-US" sz="1600" dirty="0"/>
              <a:t>(Definite Return to Work Date)</a:t>
            </a:r>
          </a:p>
          <a:p>
            <a:pPr marL="914400" lvl="2"/>
            <a:r>
              <a:rPr lang="en-US" sz="1400" dirty="0"/>
              <a:t>Holiday/Vacation pay is potentially deductible</a:t>
            </a:r>
          </a:p>
        </p:txBody>
      </p:sp>
      <p:pic>
        <p:nvPicPr>
          <p:cNvPr id="6" name="Picture 5" descr="http://www.tn.gov/assets/entities/labor/attachments/AJC-CAPS-RGB.png"/>
          <p:cNvPicPr/>
          <p:nvPr/>
        </p:nvPicPr>
        <p:blipFill>
          <a:blip r:embed="rId2" cstate="print"/>
          <a:srcRect/>
          <a:stretch>
            <a:fillRect/>
          </a:stretch>
        </p:blipFill>
        <p:spPr bwMode="auto">
          <a:xfrm>
            <a:off x="5360789" y="6257925"/>
            <a:ext cx="3715385" cy="600075"/>
          </a:xfrm>
          <a:prstGeom prst="rect">
            <a:avLst/>
          </a:prstGeom>
          <a:noFill/>
          <a:ln w="9525">
            <a:noFill/>
            <a:miter lim="800000"/>
            <a:headEnd/>
            <a:tailEnd/>
          </a:ln>
        </p:spPr>
      </p:pic>
      <p:pic>
        <p:nvPicPr>
          <p:cNvPr id="7" name="Picture 2">
            <a:extLst>
              <a:ext uri="{FF2B5EF4-FFF2-40B4-BE49-F238E27FC236}">
                <a16:creationId xmlns:a16="http://schemas.microsoft.com/office/drawing/2014/main" id="{7C6F0D2E-4686-4932-B740-3AC5A53E8E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231" y="1151235"/>
            <a:ext cx="4227369" cy="48948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a:extLst>
              <a:ext uri="{FF2B5EF4-FFF2-40B4-BE49-F238E27FC236}">
                <a16:creationId xmlns:a16="http://schemas.microsoft.com/office/drawing/2014/main" id="{7C7F4208-543F-4F46-B291-B17E442376C1}"/>
              </a:ext>
            </a:extLst>
          </p:cNvPr>
          <p:cNvSpPr/>
          <p:nvPr/>
        </p:nvSpPr>
        <p:spPr>
          <a:xfrm>
            <a:off x="4953000" y="2325255"/>
            <a:ext cx="3581400" cy="2286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C660C78-3C80-464D-89B1-38A20AA973BA}"/>
              </a:ext>
            </a:extLst>
          </p:cNvPr>
          <p:cNvSpPr/>
          <p:nvPr/>
        </p:nvSpPr>
        <p:spPr>
          <a:xfrm>
            <a:off x="7600336" y="2382405"/>
            <a:ext cx="152400" cy="1143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65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Information Discussed </a:t>
            </a:r>
          </a:p>
        </p:txBody>
      </p:sp>
      <p:sp>
        <p:nvSpPr>
          <p:cNvPr id="5" name="Content Placeholder 4"/>
          <p:cNvSpPr>
            <a:spLocks noGrp="1"/>
          </p:cNvSpPr>
          <p:nvPr>
            <p:ph idx="1"/>
          </p:nvPr>
        </p:nvSpPr>
        <p:spPr/>
        <p:txBody>
          <a:bodyPr>
            <a:normAutofit/>
          </a:bodyPr>
          <a:lstStyle/>
          <a:p>
            <a:pPr marL="0" indent="0">
              <a:buNone/>
            </a:pPr>
            <a:r>
              <a:rPr lang="en-US" dirty="0">
                <a:highlight>
                  <a:srgbClr val="FFFF00"/>
                </a:highlight>
              </a:rPr>
              <a:t>The Information Packets </a:t>
            </a:r>
            <a:r>
              <a:rPr lang="en-US" dirty="0"/>
              <a:t>contains information about:</a:t>
            </a:r>
          </a:p>
          <a:p>
            <a:pPr marL="0" indent="0">
              <a:buNone/>
            </a:pPr>
            <a:endParaRPr lang="en-US" sz="1050" dirty="0"/>
          </a:p>
          <a:p>
            <a:r>
              <a:rPr lang="en-US" sz="1800" dirty="0"/>
              <a:t>The American Job Center Locations</a:t>
            </a:r>
          </a:p>
          <a:p>
            <a:pPr lvl="1"/>
            <a:r>
              <a:rPr lang="en-US" sz="1800" dirty="0"/>
              <a:t>Assessing your skills and interests</a:t>
            </a:r>
          </a:p>
          <a:p>
            <a:pPr lvl="1"/>
            <a:r>
              <a:rPr lang="en-US" sz="1800" dirty="0"/>
              <a:t>Career pathways and Training</a:t>
            </a:r>
          </a:p>
          <a:p>
            <a:pPr lvl="1"/>
            <a:r>
              <a:rPr lang="en-US" sz="1800" dirty="0"/>
              <a:t>Resume &amp; Interview Workshops</a:t>
            </a:r>
          </a:p>
          <a:p>
            <a:pPr lvl="1"/>
            <a:r>
              <a:rPr lang="en-US" sz="1800" dirty="0"/>
              <a:t>One Day Hiring Events and Job Fair</a:t>
            </a:r>
          </a:p>
          <a:p>
            <a:pPr lvl="1"/>
            <a:r>
              <a:rPr lang="en-US" sz="1800" dirty="0"/>
              <a:t>In-House Partner Services</a:t>
            </a:r>
          </a:p>
          <a:p>
            <a:r>
              <a:rPr lang="en-US" sz="1800" dirty="0"/>
              <a:t>Registering on Jobs4TN.gov</a:t>
            </a:r>
          </a:p>
          <a:p>
            <a:pPr lvl="1"/>
            <a:r>
              <a:rPr lang="en-US" sz="1800" dirty="0"/>
              <a:t>Tips for Job Searching</a:t>
            </a:r>
          </a:p>
          <a:p>
            <a:pPr lvl="1"/>
            <a:r>
              <a:rPr lang="en-US" sz="1800" dirty="0"/>
              <a:t>Appling for Hot Jobs </a:t>
            </a:r>
          </a:p>
          <a:p>
            <a:pPr lvl="1"/>
            <a:r>
              <a:rPr lang="en-US" sz="1800" dirty="0"/>
              <a:t>Labor Market Info</a:t>
            </a:r>
          </a:p>
          <a:p>
            <a:r>
              <a:rPr lang="en-US" sz="1800" dirty="0"/>
              <a:t>Unemployment Insurance process</a:t>
            </a:r>
          </a:p>
          <a:p>
            <a:pPr lvl="1"/>
            <a:r>
              <a:rPr lang="en-US" sz="1800" dirty="0"/>
              <a:t>Applying for Benefits</a:t>
            </a:r>
          </a:p>
          <a:p>
            <a:pPr lvl="1"/>
            <a:r>
              <a:rPr lang="en-US" sz="1800" dirty="0"/>
              <a:t>Weekly Certifications</a:t>
            </a:r>
          </a:p>
          <a:p>
            <a:pPr marL="0" indent="0">
              <a:buNone/>
            </a:pPr>
            <a:endParaRPr lang="en-US" dirty="0"/>
          </a:p>
        </p:txBody>
      </p:sp>
      <p:pic>
        <p:nvPicPr>
          <p:cNvPr id="6" name="Picture 5"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spTree>
    <p:extLst>
      <p:ext uri="{BB962C8B-B14F-4D97-AF65-F5344CB8AC3E}">
        <p14:creationId xmlns:p14="http://schemas.microsoft.com/office/powerpoint/2010/main" val="1191946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57616F-1345-42BF-A13F-7F74BB376C57}"/>
              </a:ext>
            </a:extLst>
          </p:cNvPr>
          <p:cNvPicPr>
            <a:picLocks noChangeAspect="1"/>
          </p:cNvPicPr>
          <p:nvPr/>
        </p:nvPicPr>
        <p:blipFill>
          <a:blip r:embed="rId2"/>
          <a:stretch>
            <a:fillRect/>
          </a:stretch>
        </p:blipFill>
        <p:spPr>
          <a:xfrm>
            <a:off x="257504" y="1600200"/>
            <a:ext cx="8628991" cy="3657600"/>
          </a:xfrm>
          <a:prstGeom prst="rect">
            <a:avLst/>
          </a:prstGeom>
        </p:spPr>
      </p:pic>
      <p:sp>
        <p:nvSpPr>
          <p:cNvPr id="2" name="Title 1"/>
          <p:cNvSpPr>
            <a:spLocks noGrp="1"/>
          </p:cNvSpPr>
          <p:nvPr>
            <p:ph type="title"/>
          </p:nvPr>
        </p:nvSpPr>
        <p:spPr/>
        <p:txBody>
          <a:bodyPr/>
          <a:lstStyle/>
          <a:p>
            <a:pPr algn="ctr"/>
            <a:r>
              <a:rPr lang="en-US" dirty="0"/>
              <a:t>After you Apply</a:t>
            </a:r>
          </a:p>
        </p:txBody>
      </p:sp>
      <p:pic>
        <p:nvPicPr>
          <p:cNvPr id="4" name="Picture 3"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spTree>
    <p:extLst>
      <p:ext uri="{BB962C8B-B14F-4D97-AF65-F5344CB8AC3E}">
        <p14:creationId xmlns:p14="http://schemas.microsoft.com/office/powerpoint/2010/main" val="1570675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Way2Go Debit Card</a:t>
            </a:r>
          </a:p>
        </p:txBody>
      </p:sp>
      <p:pic>
        <p:nvPicPr>
          <p:cNvPr id="4" name="Picture 3"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pic>
        <p:nvPicPr>
          <p:cNvPr id="3" name="Picture 2">
            <a:extLst>
              <a:ext uri="{FF2B5EF4-FFF2-40B4-BE49-F238E27FC236}">
                <a16:creationId xmlns:a16="http://schemas.microsoft.com/office/drawing/2014/main" id="{7CF9CD1F-6328-40D8-923B-B869BC2C09AD}"/>
              </a:ext>
            </a:extLst>
          </p:cNvPr>
          <p:cNvPicPr>
            <a:picLocks noChangeAspect="1"/>
          </p:cNvPicPr>
          <p:nvPr/>
        </p:nvPicPr>
        <p:blipFill>
          <a:blip r:embed="rId4"/>
          <a:stretch>
            <a:fillRect/>
          </a:stretch>
        </p:blipFill>
        <p:spPr>
          <a:xfrm>
            <a:off x="304800" y="1281840"/>
            <a:ext cx="3753337" cy="2247900"/>
          </a:xfrm>
          <a:prstGeom prst="rect">
            <a:avLst/>
          </a:prstGeom>
        </p:spPr>
      </p:pic>
      <p:pic>
        <p:nvPicPr>
          <p:cNvPr id="6" name="Picture 5">
            <a:extLst>
              <a:ext uri="{FF2B5EF4-FFF2-40B4-BE49-F238E27FC236}">
                <a16:creationId xmlns:a16="http://schemas.microsoft.com/office/drawing/2014/main" id="{7E932617-A65C-415E-A8C0-B0D73130C37E}"/>
              </a:ext>
            </a:extLst>
          </p:cNvPr>
          <p:cNvPicPr>
            <a:picLocks noChangeAspect="1"/>
          </p:cNvPicPr>
          <p:nvPr/>
        </p:nvPicPr>
        <p:blipFill>
          <a:blip r:embed="rId5"/>
          <a:stretch>
            <a:fillRect/>
          </a:stretch>
        </p:blipFill>
        <p:spPr>
          <a:xfrm>
            <a:off x="4212836" y="1281840"/>
            <a:ext cx="4702564" cy="2247900"/>
          </a:xfrm>
          <a:prstGeom prst="rect">
            <a:avLst/>
          </a:prstGeom>
        </p:spPr>
      </p:pic>
      <p:pic>
        <p:nvPicPr>
          <p:cNvPr id="7" name="Picture 6">
            <a:extLst>
              <a:ext uri="{FF2B5EF4-FFF2-40B4-BE49-F238E27FC236}">
                <a16:creationId xmlns:a16="http://schemas.microsoft.com/office/drawing/2014/main" id="{B5017D5D-2C31-43AF-802E-BFF1F885E50E}"/>
              </a:ext>
            </a:extLst>
          </p:cNvPr>
          <p:cNvPicPr>
            <a:picLocks noChangeAspect="1"/>
          </p:cNvPicPr>
          <p:nvPr/>
        </p:nvPicPr>
        <p:blipFill>
          <a:blip r:embed="rId6"/>
          <a:stretch>
            <a:fillRect/>
          </a:stretch>
        </p:blipFill>
        <p:spPr>
          <a:xfrm>
            <a:off x="233039" y="3834817"/>
            <a:ext cx="4114800" cy="1700212"/>
          </a:xfrm>
          <a:prstGeom prst="rect">
            <a:avLst/>
          </a:prstGeom>
        </p:spPr>
      </p:pic>
      <p:pic>
        <p:nvPicPr>
          <p:cNvPr id="8" name="Picture 7">
            <a:extLst>
              <a:ext uri="{FF2B5EF4-FFF2-40B4-BE49-F238E27FC236}">
                <a16:creationId xmlns:a16="http://schemas.microsoft.com/office/drawing/2014/main" id="{4F83F500-7049-4892-87B0-B406DF99A57D}"/>
              </a:ext>
            </a:extLst>
          </p:cNvPr>
          <p:cNvPicPr>
            <a:picLocks noChangeAspect="1"/>
          </p:cNvPicPr>
          <p:nvPr/>
        </p:nvPicPr>
        <p:blipFill>
          <a:blip r:embed="rId7"/>
          <a:stretch>
            <a:fillRect/>
          </a:stretch>
        </p:blipFill>
        <p:spPr>
          <a:xfrm>
            <a:off x="4343400" y="3834817"/>
            <a:ext cx="4495800" cy="1491811"/>
          </a:xfrm>
          <a:prstGeom prst="rect">
            <a:avLst/>
          </a:prstGeom>
        </p:spPr>
      </p:pic>
    </p:spTree>
    <p:extLst>
      <p:ext uri="{BB962C8B-B14F-4D97-AF65-F5344CB8AC3E}">
        <p14:creationId xmlns:p14="http://schemas.microsoft.com/office/powerpoint/2010/main" val="9869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pic>
        <p:nvPicPr>
          <p:cNvPr id="5" name="Picture 4">
            <a:extLst>
              <a:ext uri="{FF2B5EF4-FFF2-40B4-BE49-F238E27FC236}">
                <a16:creationId xmlns:a16="http://schemas.microsoft.com/office/drawing/2014/main" id="{B9CAFE5F-669F-41D8-8D88-4161BAB197CE}"/>
              </a:ext>
            </a:extLst>
          </p:cNvPr>
          <p:cNvPicPr>
            <a:picLocks noChangeAspect="1"/>
          </p:cNvPicPr>
          <p:nvPr/>
        </p:nvPicPr>
        <p:blipFill>
          <a:blip r:embed="rId4"/>
          <a:stretch>
            <a:fillRect/>
          </a:stretch>
        </p:blipFill>
        <p:spPr>
          <a:xfrm>
            <a:off x="2633242" y="1114567"/>
            <a:ext cx="3877515" cy="4981433"/>
          </a:xfrm>
          <a:prstGeom prst="rect">
            <a:avLst/>
          </a:prstGeom>
          <a:ln>
            <a:solidFill>
              <a:schemeClr val="tx1"/>
            </a:solidFill>
          </a:ln>
        </p:spPr>
      </p:pic>
      <p:sp>
        <p:nvSpPr>
          <p:cNvPr id="9" name="Title 1">
            <a:extLst>
              <a:ext uri="{FF2B5EF4-FFF2-40B4-BE49-F238E27FC236}">
                <a16:creationId xmlns:a16="http://schemas.microsoft.com/office/drawing/2014/main" id="{AD65644D-7C73-4B35-B16B-CDBEB41CCDD2}"/>
              </a:ext>
            </a:extLst>
          </p:cNvPr>
          <p:cNvSpPr>
            <a:spLocks noGrp="1"/>
          </p:cNvSpPr>
          <p:nvPr>
            <p:ph type="title"/>
          </p:nvPr>
        </p:nvSpPr>
        <p:spPr>
          <a:xfrm>
            <a:off x="152400" y="177803"/>
            <a:ext cx="8839200" cy="825500"/>
          </a:xfrm>
        </p:spPr>
        <p:txBody>
          <a:bodyPr/>
          <a:lstStyle/>
          <a:p>
            <a:pPr algn="ctr"/>
            <a:r>
              <a:rPr lang="en-US" dirty="0"/>
              <a:t>Weekly Certification Process</a:t>
            </a:r>
          </a:p>
        </p:txBody>
      </p:sp>
    </p:spTree>
    <p:extLst>
      <p:ext uri="{BB962C8B-B14F-4D97-AF65-F5344CB8AC3E}">
        <p14:creationId xmlns:p14="http://schemas.microsoft.com/office/powerpoint/2010/main" val="2618149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187841" y="1219200"/>
            <a:ext cx="8888333" cy="415290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a:t>Jobs4TN Dashboard</a:t>
            </a:r>
          </a:p>
        </p:txBody>
      </p:sp>
      <p:sp>
        <p:nvSpPr>
          <p:cNvPr id="5" name="Rectangle 4"/>
          <p:cNvSpPr>
            <a:spLocks noChangeArrowheads="1"/>
          </p:cNvSpPr>
          <p:nvPr/>
        </p:nvSpPr>
        <p:spPr bwMode="auto">
          <a:xfrm>
            <a:off x="1138174" y="3886200"/>
            <a:ext cx="2671826" cy="1485900"/>
          </a:xfrm>
          <a:prstGeom prst="rect">
            <a:avLst/>
          </a:prstGeom>
          <a:noFill/>
          <a:ln w="38100">
            <a:solidFill>
              <a:srgbClr val="00B05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6" name="Picture 5"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pic>
        <p:nvPicPr>
          <p:cNvPr id="40963" name="Picture 3"/>
          <p:cNvPicPr>
            <a:picLocks noChangeAspect="1" noChangeArrowheads="1"/>
          </p:cNvPicPr>
          <p:nvPr/>
        </p:nvPicPr>
        <p:blipFill>
          <a:blip r:embed="rId4" cstate="print"/>
          <a:srcRect/>
          <a:stretch>
            <a:fillRect/>
          </a:stretch>
        </p:blipFill>
        <p:spPr bwMode="auto">
          <a:xfrm>
            <a:off x="152400" y="1828799"/>
            <a:ext cx="964188" cy="3723249"/>
          </a:xfrm>
          <a:prstGeom prst="rect">
            <a:avLst/>
          </a:prstGeom>
          <a:noFill/>
          <a:ln w="9525">
            <a:noFill/>
            <a:miter lim="800000"/>
            <a:headEnd/>
            <a:tailEnd/>
          </a:ln>
        </p:spPr>
      </p:pic>
      <p:sp>
        <p:nvSpPr>
          <p:cNvPr id="9" name="Rectangle 8"/>
          <p:cNvSpPr/>
          <p:nvPr/>
        </p:nvSpPr>
        <p:spPr>
          <a:xfrm>
            <a:off x="3276600" y="1447800"/>
            <a:ext cx="3810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046E1FD-A127-488E-B42A-AFD26DA18736}"/>
              </a:ext>
            </a:extLst>
          </p:cNvPr>
          <p:cNvCxnSpPr>
            <a:cxnSpLocks/>
          </p:cNvCxnSpPr>
          <p:nvPr/>
        </p:nvCxnSpPr>
        <p:spPr>
          <a:xfrm flipV="1">
            <a:off x="7772400" y="5246174"/>
            <a:ext cx="762000" cy="431800"/>
          </a:xfrm>
          <a:prstGeom prst="straightConnector1">
            <a:avLst/>
          </a:prstGeom>
          <a:ln w="76200">
            <a:solidFill>
              <a:srgbClr val="FF0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DC509D0-33EB-435D-8918-70D0C83DBC8A}"/>
              </a:ext>
            </a:extLst>
          </p:cNvPr>
          <p:cNvCxnSpPr>
            <a:cxnSpLocks/>
          </p:cNvCxnSpPr>
          <p:nvPr/>
        </p:nvCxnSpPr>
        <p:spPr>
          <a:xfrm flipH="1" flipV="1">
            <a:off x="2508500" y="4191000"/>
            <a:ext cx="1069213" cy="584203"/>
          </a:xfrm>
          <a:prstGeom prst="straightConnector1">
            <a:avLst/>
          </a:prstGeom>
          <a:ln w="76200">
            <a:solidFill>
              <a:srgbClr val="FF0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438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Unemployment Services</a:t>
            </a:r>
          </a:p>
        </p:txBody>
      </p:sp>
      <p:pic>
        <p:nvPicPr>
          <p:cNvPr id="6" name="Picture 5" descr="http://www.tn.gov/assets/entities/labor/attachments/AJC-CAPS-RGB.png"/>
          <p:cNvPicPr/>
          <p:nvPr/>
        </p:nvPicPr>
        <p:blipFill>
          <a:blip r:embed="rId2" cstate="print"/>
          <a:srcRect/>
          <a:stretch>
            <a:fillRect/>
          </a:stretch>
        </p:blipFill>
        <p:spPr bwMode="auto">
          <a:xfrm>
            <a:off x="5360789" y="6257925"/>
            <a:ext cx="3715385" cy="600075"/>
          </a:xfrm>
          <a:prstGeom prst="rect">
            <a:avLst/>
          </a:prstGeom>
          <a:noFill/>
          <a:ln w="9525">
            <a:noFill/>
            <a:miter lim="800000"/>
            <a:headEnd/>
            <a:tailEnd/>
          </a:ln>
        </p:spPr>
      </p:pic>
      <p:pic>
        <p:nvPicPr>
          <p:cNvPr id="41986" name="Picture 2"/>
          <p:cNvPicPr>
            <a:picLocks noChangeAspect="1" noChangeArrowheads="1"/>
          </p:cNvPicPr>
          <p:nvPr/>
        </p:nvPicPr>
        <p:blipFill>
          <a:blip r:embed="rId3" cstate="print"/>
          <a:srcRect/>
          <a:stretch>
            <a:fillRect/>
          </a:stretch>
        </p:blipFill>
        <p:spPr bwMode="auto">
          <a:xfrm>
            <a:off x="135273" y="1219200"/>
            <a:ext cx="9008727" cy="4686300"/>
          </a:xfrm>
          <a:prstGeom prst="rect">
            <a:avLst/>
          </a:prstGeom>
          <a:noFill/>
          <a:ln w="9525">
            <a:noFill/>
            <a:miter lim="800000"/>
            <a:headEnd/>
            <a:tailEnd/>
          </a:ln>
        </p:spPr>
      </p:pic>
      <p:sp>
        <p:nvSpPr>
          <p:cNvPr id="5" name="Rectangle 4">
            <a:extLst>
              <a:ext uri="{FF2B5EF4-FFF2-40B4-BE49-F238E27FC236}">
                <a16:creationId xmlns:a16="http://schemas.microsoft.com/office/drawing/2014/main" id="{5ACF6C73-858C-4D47-9E0F-54B82E061025}"/>
              </a:ext>
            </a:extLst>
          </p:cNvPr>
          <p:cNvSpPr>
            <a:spLocks noChangeArrowheads="1"/>
          </p:cNvSpPr>
          <p:nvPr/>
        </p:nvSpPr>
        <p:spPr bwMode="auto">
          <a:xfrm>
            <a:off x="154857" y="3798938"/>
            <a:ext cx="4417142" cy="369938"/>
          </a:xfrm>
          <a:prstGeom prst="rect">
            <a:avLst/>
          </a:prstGeom>
          <a:noFill/>
          <a:ln w="38100">
            <a:solidFill>
              <a:srgbClr val="00B05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Rectangle 6">
            <a:extLst>
              <a:ext uri="{FF2B5EF4-FFF2-40B4-BE49-F238E27FC236}">
                <a16:creationId xmlns:a16="http://schemas.microsoft.com/office/drawing/2014/main" id="{BA63257D-2D6B-49DC-A04C-ABBBE9B964CD}"/>
              </a:ext>
            </a:extLst>
          </p:cNvPr>
          <p:cNvSpPr>
            <a:spLocks noChangeArrowheads="1"/>
          </p:cNvSpPr>
          <p:nvPr/>
        </p:nvSpPr>
        <p:spPr bwMode="auto">
          <a:xfrm>
            <a:off x="4571998" y="4192688"/>
            <a:ext cx="4380383" cy="444450"/>
          </a:xfrm>
          <a:prstGeom prst="rect">
            <a:avLst/>
          </a:prstGeom>
          <a:noFill/>
          <a:ln w="38100">
            <a:solidFill>
              <a:srgbClr val="00B05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Rectangle 7">
            <a:extLst>
              <a:ext uri="{FF2B5EF4-FFF2-40B4-BE49-F238E27FC236}">
                <a16:creationId xmlns:a16="http://schemas.microsoft.com/office/drawing/2014/main" id="{895682D6-6AE2-4A5A-B7CF-F18FA1735A19}"/>
              </a:ext>
            </a:extLst>
          </p:cNvPr>
          <p:cNvSpPr>
            <a:spLocks noChangeArrowheads="1"/>
          </p:cNvSpPr>
          <p:nvPr/>
        </p:nvSpPr>
        <p:spPr bwMode="auto">
          <a:xfrm>
            <a:off x="189270" y="2895600"/>
            <a:ext cx="4382729" cy="435076"/>
          </a:xfrm>
          <a:prstGeom prst="rect">
            <a:avLst/>
          </a:prstGeom>
          <a:noFill/>
          <a:ln w="38100">
            <a:solidFill>
              <a:srgbClr val="00B05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Rectangle 8">
            <a:extLst>
              <a:ext uri="{FF2B5EF4-FFF2-40B4-BE49-F238E27FC236}">
                <a16:creationId xmlns:a16="http://schemas.microsoft.com/office/drawing/2014/main" id="{449B0C39-5DB0-4839-BA8B-743AB0E13000}"/>
              </a:ext>
            </a:extLst>
          </p:cNvPr>
          <p:cNvSpPr>
            <a:spLocks noChangeArrowheads="1"/>
          </p:cNvSpPr>
          <p:nvPr/>
        </p:nvSpPr>
        <p:spPr bwMode="auto">
          <a:xfrm>
            <a:off x="191615" y="2057400"/>
            <a:ext cx="4380383" cy="435076"/>
          </a:xfrm>
          <a:prstGeom prst="rect">
            <a:avLst/>
          </a:prstGeom>
          <a:noFill/>
          <a:ln w="38100">
            <a:solidFill>
              <a:srgbClr val="00B05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3082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MUST Look for Work</a:t>
            </a:r>
          </a:p>
        </p:txBody>
      </p:sp>
      <p:pic>
        <p:nvPicPr>
          <p:cNvPr id="4" name="Picture 3"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1600200" y="1129926"/>
            <a:ext cx="5943599" cy="4926014"/>
          </a:xfrm>
          <a:prstGeom prst="rect">
            <a:avLst/>
          </a:prstGeom>
          <a:noFill/>
          <a:ln w="9525">
            <a:noFill/>
            <a:miter lim="800000"/>
            <a:headEnd/>
            <a:tailEnd/>
          </a:ln>
        </p:spPr>
      </p:pic>
    </p:spTree>
    <p:extLst>
      <p:ext uri="{BB962C8B-B14F-4D97-AF65-F5344CB8AC3E}">
        <p14:creationId xmlns:p14="http://schemas.microsoft.com/office/powerpoint/2010/main" val="267094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Entering Job Searches Online</a:t>
            </a:r>
          </a:p>
        </p:txBody>
      </p:sp>
      <p:pic>
        <p:nvPicPr>
          <p:cNvPr id="6" name="Picture 5"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pic>
        <p:nvPicPr>
          <p:cNvPr id="5" name="Picture 4">
            <a:extLst>
              <a:ext uri="{FF2B5EF4-FFF2-40B4-BE49-F238E27FC236}">
                <a16:creationId xmlns:a16="http://schemas.microsoft.com/office/drawing/2014/main" id="{6EEF8801-9A7A-47C0-A4CE-287FC48883D3}"/>
              </a:ext>
            </a:extLst>
          </p:cNvPr>
          <p:cNvPicPr/>
          <p:nvPr/>
        </p:nvPicPr>
        <p:blipFill>
          <a:blip r:embed="rId4" cstate="print"/>
          <a:stretch>
            <a:fillRect/>
          </a:stretch>
        </p:blipFill>
        <p:spPr>
          <a:xfrm>
            <a:off x="2404110" y="1138874"/>
            <a:ext cx="4335780" cy="4983480"/>
          </a:xfrm>
          <a:prstGeom prst="rect">
            <a:avLst/>
          </a:prstGeom>
        </p:spPr>
      </p:pic>
    </p:spTree>
    <p:extLst>
      <p:ext uri="{BB962C8B-B14F-4D97-AF65-F5344CB8AC3E}">
        <p14:creationId xmlns:p14="http://schemas.microsoft.com/office/powerpoint/2010/main" val="53962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Employer Contacts</a:t>
            </a:r>
          </a:p>
        </p:txBody>
      </p:sp>
      <p:pic>
        <p:nvPicPr>
          <p:cNvPr id="6" name="Picture 5"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pic>
        <p:nvPicPr>
          <p:cNvPr id="8" name="Picture 7"/>
          <p:cNvPicPr>
            <a:picLocks noChangeAspect="1"/>
          </p:cNvPicPr>
          <p:nvPr/>
        </p:nvPicPr>
        <p:blipFill>
          <a:blip r:embed="rId4" cstate="print"/>
          <a:stretch>
            <a:fillRect/>
          </a:stretch>
        </p:blipFill>
        <p:spPr>
          <a:xfrm>
            <a:off x="685800" y="1219200"/>
            <a:ext cx="8046243" cy="4776185"/>
          </a:xfrm>
          <a:prstGeom prst="rect">
            <a:avLst/>
          </a:prstGeom>
        </p:spPr>
      </p:pic>
    </p:spTree>
    <p:extLst>
      <p:ext uri="{BB962C8B-B14F-4D97-AF65-F5344CB8AC3E}">
        <p14:creationId xmlns:p14="http://schemas.microsoft.com/office/powerpoint/2010/main" val="1995364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Unemployment Insurance Issues</a:t>
            </a:r>
          </a:p>
        </p:txBody>
      </p:sp>
      <p:sp>
        <p:nvSpPr>
          <p:cNvPr id="5" name="Content Placeholder 4"/>
          <p:cNvSpPr>
            <a:spLocks noGrp="1"/>
          </p:cNvSpPr>
          <p:nvPr>
            <p:ph idx="1"/>
          </p:nvPr>
        </p:nvSpPr>
        <p:spPr/>
        <p:txBody>
          <a:bodyPr/>
          <a:lstStyle/>
          <a:p>
            <a:pPr marL="0" indent="0">
              <a:buNone/>
            </a:pPr>
            <a:r>
              <a:rPr lang="en-US" dirty="0"/>
              <a:t>If you have issues with your claim or weekly certification, please visit the webpage below and submit a request to be contacted:</a:t>
            </a:r>
          </a:p>
          <a:p>
            <a:pPr marL="0" indent="0">
              <a:buNone/>
            </a:pPr>
            <a:endParaRPr lang="en-US" sz="1200" dirty="0"/>
          </a:p>
          <a:p>
            <a:pPr marL="0" indent="0">
              <a:buNone/>
            </a:pPr>
            <a:r>
              <a:rPr lang="en-US" dirty="0">
                <a:hlinkClick r:id="rId2"/>
              </a:rPr>
              <a:t>https://lwdsupport.tn.gov/hc/en-us/requests/new?ticket_form_id=135978</a:t>
            </a:r>
            <a:endParaRPr lang="en-US" dirty="0"/>
          </a:p>
          <a:p>
            <a:pPr marL="0" indent="0">
              <a:buNone/>
            </a:pPr>
            <a:endParaRPr lang="en-US" sz="1200" dirty="0"/>
          </a:p>
          <a:p>
            <a:pPr marL="0" indent="0">
              <a:buNone/>
            </a:pPr>
            <a:r>
              <a:rPr lang="en-US" dirty="0">
                <a:solidFill>
                  <a:srgbClr val="FF0000"/>
                </a:solidFill>
              </a:rPr>
              <a:t>*ONLY SUBMIT ONE REQUEST</a:t>
            </a:r>
          </a:p>
          <a:p>
            <a:pPr marL="0" indent="0">
              <a:buNone/>
            </a:pPr>
            <a:endParaRPr lang="en-US" sz="1200" dirty="0"/>
          </a:p>
          <a:p>
            <a:pPr marL="0" indent="0">
              <a:buNone/>
            </a:pPr>
            <a:r>
              <a:rPr lang="en-US" dirty="0"/>
              <a:t>Submitting multiple requests may slow down your response time.  </a:t>
            </a:r>
          </a:p>
          <a:p>
            <a:pPr marL="0" indent="0">
              <a:buNone/>
            </a:pPr>
            <a:endParaRPr lang="en-US" dirty="0"/>
          </a:p>
          <a:p>
            <a:pPr marL="0" indent="0">
              <a:buNone/>
            </a:pPr>
            <a:endParaRPr lang="en-US" dirty="0"/>
          </a:p>
        </p:txBody>
      </p:sp>
      <p:pic>
        <p:nvPicPr>
          <p:cNvPr id="6" name="Picture 5"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sp>
        <p:nvSpPr>
          <p:cNvPr id="7" name="TextBox 6">
            <a:extLst>
              <a:ext uri="{FF2B5EF4-FFF2-40B4-BE49-F238E27FC236}">
                <a16:creationId xmlns:a16="http://schemas.microsoft.com/office/drawing/2014/main" id="{5663C63B-D08E-4929-B23F-AC31527C38A0}"/>
              </a:ext>
            </a:extLst>
          </p:cNvPr>
          <p:cNvSpPr txBox="1"/>
          <p:nvPr/>
        </p:nvSpPr>
        <p:spPr>
          <a:xfrm>
            <a:off x="10886" y="5007114"/>
            <a:ext cx="9133114" cy="707886"/>
          </a:xfrm>
          <a:prstGeom prst="rect">
            <a:avLst/>
          </a:prstGeom>
          <a:solidFill>
            <a:schemeClr val="bg1">
              <a:lumMod val="75000"/>
            </a:schemeClr>
          </a:solidFill>
        </p:spPr>
        <p:txBody>
          <a:bodyPr wrap="square" rtlCol="0">
            <a:spAutoFit/>
          </a:bodyPr>
          <a:lstStyle/>
          <a:p>
            <a:pPr algn="ctr"/>
            <a:r>
              <a:rPr lang="en-US" sz="4000" dirty="0">
                <a:solidFill>
                  <a:schemeClr val="tx2">
                    <a:lumMod val="75000"/>
                  </a:schemeClr>
                </a:solidFill>
                <a:latin typeface="Bookman Old Style" panose="02050604050505020204" pitchFamily="18" charset="0"/>
              </a:rPr>
              <a:t>Customer Service: (844) 224-5818</a:t>
            </a:r>
          </a:p>
        </p:txBody>
      </p:sp>
    </p:spTree>
    <p:extLst>
      <p:ext uri="{BB962C8B-B14F-4D97-AF65-F5344CB8AC3E}">
        <p14:creationId xmlns:p14="http://schemas.microsoft.com/office/powerpoint/2010/main" val="798571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Unemployment Insurance</a:t>
            </a:r>
          </a:p>
        </p:txBody>
      </p:sp>
      <p:pic>
        <p:nvPicPr>
          <p:cNvPr id="6" name="Picture 5" descr="http://www.tn.gov/assets/entities/labor/attachments/AJC-CAPS-RGB.png"/>
          <p:cNvPicPr/>
          <p:nvPr/>
        </p:nvPicPr>
        <p:blipFill>
          <a:blip r:embed="rId2" cstate="print"/>
          <a:srcRect/>
          <a:stretch>
            <a:fillRect/>
          </a:stretch>
        </p:blipFill>
        <p:spPr bwMode="auto">
          <a:xfrm>
            <a:off x="5360789" y="6257925"/>
            <a:ext cx="3715385" cy="600075"/>
          </a:xfrm>
          <a:prstGeom prst="rect">
            <a:avLst/>
          </a:prstGeom>
          <a:noFill/>
          <a:ln w="9525">
            <a:noFill/>
            <a:miter lim="800000"/>
            <a:headEnd/>
            <a:tailEnd/>
          </a:ln>
        </p:spPr>
      </p:pic>
      <p:pic>
        <p:nvPicPr>
          <p:cNvPr id="3" name="Picture 2">
            <a:extLst>
              <a:ext uri="{FF2B5EF4-FFF2-40B4-BE49-F238E27FC236}">
                <a16:creationId xmlns:a16="http://schemas.microsoft.com/office/drawing/2014/main" id="{554336C6-809A-4BA3-AD8A-D6F20BC99E76}"/>
              </a:ext>
            </a:extLst>
          </p:cNvPr>
          <p:cNvPicPr>
            <a:picLocks noChangeAspect="1"/>
          </p:cNvPicPr>
          <p:nvPr/>
        </p:nvPicPr>
        <p:blipFill>
          <a:blip r:embed="rId3"/>
          <a:stretch>
            <a:fillRect/>
          </a:stretch>
        </p:blipFill>
        <p:spPr>
          <a:xfrm>
            <a:off x="1524000" y="1123878"/>
            <a:ext cx="6008666" cy="2880409"/>
          </a:xfrm>
          <a:prstGeom prst="rect">
            <a:avLst/>
          </a:prstGeom>
        </p:spPr>
      </p:pic>
      <p:pic>
        <p:nvPicPr>
          <p:cNvPr id="5" name="Picture 4">
            <a:extLst>
              <a:ext uri="{FF2B5EF4-FFF2-40B4-BE49-F238E27FC236}">
                <a16:creationId xmlns:a16="http://schemas.microsoft.com/office/drawing/2014/main" id="{B0D7FABA-2E62-467D-B195-D5A707A20904}"/>
              </a:ext>
            </a:extLst>
          </p:cNvPr>
          <p:cNvPicPr>
            <a:picLocks noChangeAspect="1"/>
          </p:cNvPicPr>
          <p:nvPr/>
        </p:nvPicPr>
        <p:blipFill>
          <a:blip r:embed="rId4"/>
          <a:stretch>
            <a:fillRect/>
          </a:stretch>
        </p:blipFill>
        <p:spPr>
          <a:xfrm>
            <a:off x="1524000" y="4071255"/>
            <a:ext cx="6096000" cy="2052735"/>
          </a:xfrm>
          <a:prstGeom prst="rect">
            <a:avLst/>
          </a:prstGeom>
        </p:spPr>
      </p:pic>
    </p:spTree>
    <p:extLst>
      <p:ext uri="{BB962C8B-B14F-4D97-AF65-F5344CB8AC3E}">
        <p14:creationId xmlns:p14="http://schemas.microsoft.com/office/powerpoint/2010/main" val="280573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Team Partners</a:t>
            </a:r>
          </a:p>
        </p:txBody>
      </p:sp>
      <p:sp>
        <p:nvSpPr>
          <p:cNvPr id="4" name="Content Placeholder 3"/>
          <p:cNvSpPr>
            <a:spLocks noGrp="1"/>
          </p:cNvSpPr>
          <p:nvPr>
            <p:ph idx="1"/>
          </p:nvPr>
        </p:nvSpPr>
        <p:spPr/>
        <p:txBody>
          <a:bodyPr>
            <a:normAutofit/>
          </a:bodyPr>
          <a:lstStyle/>
          <a:p>
            <a:pPr>
              <a:spcAft>
                <a:spcPts val="1200"/>
              </a:spcAft>
            </a:pPr>
            <a:r>
              <a:rPr lang="en-US" sz="1600" dirty="0"/>
              <a:t>American Job Center</a:t>
            </a:r>
          </a:p>
          <a:p>
            <a:pPr lvl="1">
              <a:spcAft>
                <a:spcPts val="1200"/>
              </a:spcAft>
            </a:pPr>
            <a:r>
              <a:rPr lang="en-US" sz="1600" dirty="0">
                <a:highlight>
                  <a:srgbClr val="FFFF00"/>
                </a:highlight>
              </a:rPr>
              <a:t>5 Job Centers cover 10 counties </a:t>
            </a:r>
          </a:p>
          <a:p>
            <a:pPr lvl="1">
              <a:spcAft>
                <a:spcPts val="1200"/>
              </a:spcAft>
            </a:pPr>
            <a:r>
              <a:rPr lang="en-US" sz="1600" dirty="0"/>
              <a:t>Visit the nearest AJC office, </a:t>
            </a:r>
            <a:r>
              <a:rPr lang="en-US" sz="1600" u="sng" dirty="0"/>
              <a:t>regardless of address </a:t>
            </a:r>
            <a:r>
              <a:rPr lang="en-US" sz="1600" dirty="0"/>
              <a:t>for services</a:t>
            </a:r>
          </a:p>
          <a:p>
            <a:pPr lvl="2">
              <a:spcAft>
                <a:spcPts val="1200"/>
              </a:spcAft>
            </a:pPr>
            <a:r>
              <a:rPr lang="en-US" sz="1600" dirty="0">
                <a:highlight>
                  <a:srgbClr val="FFFF00"/>
                </a:highlight>
                <a:hlinkClick r:id="rId3"/>
              </a:rPr>
              <a:t>www.secareercenter.org</a:t>
            </a:r>
            <a:r>
              <a:rPr lang="en-US" sz="1600" dirty="0">
                <a:highlight>
                  <a:srgbClr val="FFFF00"/>
                </a:highlight>
              </a:rPr>
              <a:t> </a:t>
            </a:r>
            <a:r>
              <a:rPr lang="en-US" sz="1600" dirty="0"/>
              <a:t>- Review calendar of events</a:t>
            </a:r>
          </a:p>
          <a:p>
            <a:pPr>
              <a:spcAft>
                <a:spcPts val="1200"/>
              </a:spcAft>
            </a:pPr>
            <a:r>
              <a:rPr lang="en-US" sz="1600" dirty="0"/>
              <a:t>Department of Labor &amp; Workforce Development</a:t>
            </a:r>
          </a:p>
          <a:p>
            <a:pPr>
              <a:spcAft>
                <a:spcPts val="1200"/>
              </a:spcAft>
            </a:pPr>
            <a:r>
              <a:rPr lang="en-US" sz="1600" dirty="0"/>
              <a:t>Department of Human Services</a:t>
            </a:r>
          </a:p>
          <a:p>
            <a:pPr>
              <a:spcAft>
                <a:spcPts val="1200"/>
              </a:spcAft>
            </a:pPr>
            <a:r>
              <a:rPr lang="en-US" sz="1600" dirty="0"/>
              <a:t>Adult Education</a:t>
            </a:r>
          </a:p>
          <a:p>
            <a:pPr>
              <a:spcAft>
                <a:spcPts val="1200"/>
              </a:spcAft>
            </a:pPr>
            <a:r>
              <a:rPr lang="en-US" sz="1600" dirty="0"/>
              <a:t>SNAP – Supplemental Nutrition Assistance Program</a:t>
            </a:r>
          </a:p>
          <a:p>
            <a:pPr>
              <a:spcAft>
                <a:spcPts val="1200"/>
              </a:spcAft>
            </a:pPr>
            <a:r>
              <a:rPr lang="en-US" sz="1600" dirty="0"/>
              <a:t>Vocational Rehabilitation </a:t>
            </a:r>
          </a:p>
          <a:p>
            <a:pPr>
              <a:spcAft>
                <a:spcPts val="1200"/>
              </a:spcAft>
            </a:pPr>
            <a:r>
              <a:rPr lang="en-US" sz="1600" dirty="0"/>
              <a:t>Veterans Services</a:t>
            </a:r>
          </a:p>
          <a:p>
            <a:pPr>
              <a:spcAft>
                <a:spcPts val="1200"/>
              </a:spcAft>
            </a:pPr>
            <a:r>
              <a:rPr lang="en-US" sz="1600" dirty="0"/>
              <a:t>SETHRA</a:t>
            </a:r>
          </a:p>
        </p:txBody>
      </p:sp>
      <p:pic>
        <p:nvPicPr>
          <p:cNvPr id="5" name="Picture 4" descr="http://www.tn.gov/assets/entities/labor/attachments/AJC-CAPS-RGB.png"/>
          <p:cNvPicPr/>
          <p:nvPr/>
        </p:nvPicPr>
        <p:blipFill>
          <a:blip r:embed="rId4" cstate="print"/>
          <a:srcRect/>
          <a:stretch>
            <a:fillRect/>
          </a:stretch>
        </p:blipFill>
        <p:spPr bwMode="auto">
          <a:xfrm>
            <a:off x="5360789" y="6257925"/>
            <a:ext cx="3715385" cy="600075"/>
          </a:xfrm>
          <a:prstGeom prst="rect">
            <a:avLst/>
          </a:prstGeom>
          <a:noFill/>
          <a:ln w="9525">
            <a:noFill/>
            <a:miter lim="800000"/>
            <a:headEnd/>
            <a:tailEnd/>
          </a:ln>
        </p:spPr>
      </p:pic>
    </p:spTree>
    <p:extLst>
      <p:ext uri="{BB962C8B-B14F-4D97-AF65-F5344CB8AC3E}">
        <p14:creationId xmlns:p14="http://schemas.microsoft.com/office/powerpoint/2010/main" val="2082183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bkeylon\AppData\Local\Microsoft\Windows\Temporary Internet Files\Content.IE5\W629URE8\Facebook-Questions-450x450[1].jpg"/>
          <p:cNvPicPr>
            <a:picLocks noChangeAspect="1" noChangeArrowheads="1"/>
          </p:cNvPicPr>
          <p:nvPr/>
        </p:nvPicPr>
        <p:blipFill>
          <a:blip r:embed="rId2" cstate="print"/>
          <a:srcRect/>
          <a:stretch>
            <a:fillRect/>
          </a:stretch>
        </p:blipFill>
        <p:spPr bwMode="auto">
          <a:xfrm rot="20386430">
            <a:off x="5718556" y="2617001"/>
            <a:ext cx="2507196" cy="2507196"/>
          </a:xfrm>
          <a:prstGeom prst="rect">
            <a:avLst/>
          </a:prstGeom>
          <a:noFill/>
        </p:spPr>
      </p:pic>
      <p:pic>
        <p:nvPicPr>
          <p:cNvPr id="12" name="Picture 2" descr="C:\Users\bkeylon\AppData\Local\Microsoft\Windows\Temporary Internet Files\Content.IE5\W629URE8\Facebook-Questions-450x450[1].jpg">
            <a:extLst>
              <a:ext uri="{FF2B5EF4-FFF2-40B4-BE49-F238E27FC236}">
                <a16:creationId xmlns:a16="http://schemas.microsoft.com/office/drawing/2014/main" id="{FA93F4C4-3596-4564-97C3-DC8BB1EFCDC0}"/>
              </a:ext>
            </a:extLst>
          </p:cNvPr>
          <p:cNvPicPr>
            <a:picLocks noChangeAspect="1" noChangeArrowheads="1"/>
          </p:cNvPicPr>
          <p:nvPr/>
        </p:nvPicPr>
        <p:blipFill>
          <a:blip r:embed="rId2" cstate="print"/>
          <a:srcRect/>
          <a:stretch>
            <a:fillRect/>
          </a:stretch>
        </p:blipFill>
        <p:spPr bwMode="auto">
          <a:xfrm rot="2045503">
            <a:off x="397616" y="1508684"/>
            <a:ext cx="2059635" cy="2059635"/>
          </a:xfrm>
          <a:prstGeom prst="rect">
            <a:avLst/>
          </a:prstGeom>
          <a:noFill/>
        </p:spPr>
      </p:pic>
      <p:pic>
        <p:nvPicPr>
          <p:cNvPr id="6" name="Picture 2" descr="C:\Users\bkeylon\AppData\Local\Microsoft\Windows\Temporary Internet Files\Content.IE5\W629URE8\Facebook-Questions-450x450[1].jpg"/>
          <p:cNvPicPr>
            <a:picLocks noChangeAspect="1" noChangeArrowheads="1"/>
          </p:cNvPicPr>
          <p:nvPr/>
        </p:nvPicPr>
        <p:blipFill>
          <a:blip r:embed="rId2" cstate="print"/>
          <a:srcRect/>
          <a:stretch>
            <a:fillRect/>
          </a:stretch>
        </p:blipFill>
        <p:spPr bwMode="auto">
          <a:xfrm rot="1412014">
            <a:off x="7012962" y="1228935"/>
            <a:ext cx="1905000" cy="1905000"/>
          </a:xfrm>
          <a:prstGeom prst="rect">
            <a:avLst/>
          </a:prstGeom>
          <a:noFill/>
        </p:spPr>
      </p:pic>
      <p:pic>
        <p:nvPicPr>
          <p:cNvPr id="10" name="Picture 9"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sp>
        <p:nvSpPr>
          <p:cNvPr id="2" name="Title 1">
            <a:extLst>
              <a:ext uri="{FF2B5EF4-FFF2-40B4-BE49-F238E27FC236}">
                <a16:creationId xmlns:a16="http://schemas.microsoft.com/office/drawing/2014/main" id="{984E517A-C4A9-47C1-94C0-AC1CB5B2B6B4}"/>
              </a:ext>
            </a:extLst>
          </p:cNvPr>
          <p:cNvSpPr>
            <a:spLocks noGrp="1"/>
          </p:cNvSpPr>
          <p:nvPr>
            <p:ph type="title"/>
          </p:nvPr>
        </p:nvSpPr>
        <p:spPr/>
        <p:txBody>
          <a:bodyPr/>
          <a:lstStyle/>
          <a:p>
            <a:pPr algn="ctr"/>
            <a:r>
              <a:rPr lang="en-US" dirty="0"/>
              <a:t>QUESTIONS</a:t>
            </a:r>
          </a:p>
        </p:txBody>
      </p:sp>
      <p:pic>
        <p:nvPicPr>
          <p:cNvPr id="11" name="Picture 2" descr="C:\Users\bkeylon\AppData\Local\Microsoft\Windows\Temporary Internet Files\Content.IE5\W629URE8\Facebook-Questions-450x450[1].jpg">
            <a:extLst>
              <a:ext uri="{FF2B5EF4-FFF2-40B4-BE49-F238E27FC236}">
                <a16:creationId xmlns:a16="http://schemas.microsoft.com/office/drawing/2014/main" id="{7F7C9453-2969-4720-B0CB-8E774D87BFA2}"/>
              </a:ext>
            </a:extLst>
          </p:cNvPr>
          <p:cNvPicPr>
            <a:picLocks noChangeAspect="1" noChangeArrowheads="1"/>
          </p:cNvPicPr>
          <p:nvPr/>
        </p:nvPicPr>
        <p:blipFill>
          <a:blip r:embed="rId2" cstate="print"/>
          <a:srcRect/>
          <a:stretch>
            <a:fillRect/>
          </a:stretch>
        </p:blipFill>
        <p:spPr bwMode="auto">
          <a:xfrm rot="18906508">
            <a:off x="1290385" y="3093270"/>
            <a:ext cx="1887887" cy="1887887"/>
          </a:xfrm>
          <a:prstGeom prst="rect">
            <a:avLst/>
          </a:prstGeom>
          <a:noFill/>
        </p:spPr>
      </p:pic>
      <p:pic>
        <p:nvPicPr>
          <p:cNvPr id="5" name="Picture 2" descr="C:\Users\bkeylon\AppData\Local\Microsoft\Windows\Temporary Internet Files\Content.IE5\W629URE8\Facebook-Questions-450x450[1].jpg"/>
          <p:cNvPicPr>
            <a:picLocks noChangeAspect="1" noChangeArrowheads="1"/>
          </p:cNvPicPr>
          <p:nvPr/>
        </p:nvPicPr>
        <p:blipFill>
          <a:blip r:embed="rId2" cstate="print"/>
          <a:srcRect/>
          <a:stretch>
            <a:fillRect/>
          </a:stretch>
        </p:blipFill>
        <p:spPr bwMode="auto">
          <a:xfrm>
            <a:off x="2857500" y="1177078"/>
            <a:ext cx="3429000" cy="3429000"/>
          </a:xfrm>
          <a:prstGeom prst="rect">
            <a:avLst/>
          </a:prstGeom>
          <a:noFill/>
          <a:ln>
            <a:solidFill>
              <a:schemeClr val="accent1">
                <a:lumMod val="75000"/>
              </a:schemeClr>
            </a:solidFill>
          </a:ln>
        </p:spPr>
      </p:pic>
      <p:sp>
        <p:nvSpPr>
          <p:cNvPr id="3" name="Rectangle 2">
            <a:extLst>
              <a:ext uri="{FF2B5EF4-FFF2-40B4-BE49-F238E27FC236}">
                <a16:creationId xmlns:a16="http://schemas.microsoft.com/office/drawing/2014/main" id="{6C9D88CD-396C-4105-A646-AD78E5C4856C}"/>
              </a:ext>
            </a:extLst>
          </p:cNvPr>
          <p:cNvSpPr/>
          <p:nvPr/>
        </p:nvSpPr>
        <p:spPr>
          <a:xfrm>
            <a:off x="266700" y="5517503"/>
            <a:ext cx="8610600" cy="430887"/>
          </a:xfrm>
          <a:prstGeom prst="rect">
            <a:avLst/>
          </a:prstGeom>
        </p:spPr>
        <p:txBody>
          <a:bodyPr wrap="square">
            <a:spAutoFit/>
          </a:bodyPr>
          <a:lstStyle/>
          <a:p>
            <a:r>
              <a:rPr lang="en-US" sz="2200" b="1" dirty="0">
                <a:hlinkClick r:id="rId4"/>
              </a:rPr>
              <a:t>https://www.tn.gov/workforce/unemployment/apply-for-benefits.html</a:t>
            </a:r>
            <a:endParaRPr lang="en-US" sz="2200" b="1" dirty="0"/>
          </a:p>
        </p:txBody>
      </p:sp>
    </p:spTree>
    <p:extLst>
      <p:ext uri="{BB962C8B-B14F-4D97-AF65-F5344CB8AC3E}">
        <p14:creationId xmlns:p14="http://schemas.microsoft.com/office/powerpoint/2010/main" val="2754122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American Job Centers</a:t>
            </a:r>
          </a:p>
        </p:txBody>
      </p:sp>
      <p:sp>
        <p:nvSpPr>
          <p:cNvPr id="5" name="Content Placeholder 4"/>
          <p:cNvSpPr>
            <a:spLocks noGrp="1"/>
          </p:cNvSpPr>
          <p:nvPr>
            <p:ph idx="1"/>
          </p:nvPr>
        </p:nvSpPr>
        <p:spPr/>
        <p:txBody>
          <a:bodyPr/>
          <a:lstStyle/>
          <a:p>
            <a:pPr marL="0" indent="0">
              <a:buNone/>
            </a:pPr>
            <a:r>
              <a:rPr lang="en-US" sz="1800" dirty="0"/>
              <a:t>There are 75 American Job Centers across the state of Tennessee. Visit </a:t>
            </a:r>
            <a:r>
              <a:rPr lang="en-US" sz="1800" dirty="0">
                <a:hlinkClick r:id="rId3"/>
              </a:rPr>
              <a:t>http://www.tn.gov/workforce/topic/find-local-help</a:t>
            </a:r>
            <a:r>
              <a:rPr lang="en-US" sz="1800" dirty="0"/>
              <a:t> to find an American Job Center near you.</a:t>
            </a:r>
            <a:endParaRPr lang="en-US" sz="1000" dirty="0"/>
          </a:p>
          <a:p>
            <a:pPr marL="0" indent="0">
              <a:buNone/>
            </a:pPr>
            <a:endParaRPr lang="en-US" sz="900" dirty="0"/>
          </a:p>
          <a:p>
            <a:pPr marL="0" indent="0">
              <a:buNone/>
            </a:pPr>
            <a:endParaRPr lang="en-US" sz="900" dirty="0"/>
          </a:p>
          <a:p>
            <a:pPr marL="0" indent="0">
              <a:buNone/>
            </a:pPr>
            <a:r>
              <a:rPr lang="en-US" sz="1800" dirty="0">
                <a:highlight>
                  <a:srgbClr val="FFFF00"/>
                </a:highlight>
              </a:rPr>
              <a:t>American Job Centers Services</a:t>
            </a:r>
            <a:r>
              <a:rPr lang="en-US" sz="1800" dirty="0"/>
              <a:t>:</a:t>
            </a:r>
          </a:p>
          <a:p>
            <a:r>
              <a:rPr lang="en-US" sz="1800" dirty="0"/>
              <a:t>Computer workstations with internet access</a:t>
            </a:r>
          </a:p>
          <a:p>
            <a:r>
              <a:rPr lang="en-US" sz="1800" dirty="0"/>
              <a:t>Access to employers</a:t>
            </a:r>
          </a:p>
          <a:p>
            <a:r>
              <a:rPr lang="en-US" sz="1800" dirty="0"/>
              <a:t>Skills training</a:t>
            </a:r>
          </a:p>
          <a:p>
            <a:r>
              <a:rPr lang="en-US" sz="1800" dirty="0"/>
              <a:t>Veterans’ Programs</a:t>
            </a:r>
          </a:p>
          <a:p>
            <a:r>
              <a:rPr lang="en-US" sz="1800" dirty="0"/>
              <a:t>Computer Workshops</a:t>
            </a:r>
          </a:p>
          <a:p>
            <a:endParaRPr lang="en-US" sz="1800" dirty="0"/>
          </a:p>
          <a:p>
            <a:endParaRPr lang="en-US" dirty="0"/>
          </a:p>
          <a:p>
            <a:pPr marL="0" indent="0">
              <a:buNone/>
            </a:pPr>
            <a:endParaRPr lang="en-US" dirty="0"/>
          </a:p>
        </p:txBody>
      </p:sp>
      <p:pic>
        <p:nvPicPr>
          <p:cNvPr id="6" name="Picture 5" descr="C:\Documents and Settings\cg07130\Desktop\CoachLogo_lg.jpg"/>
          <p:cNvPicPr/>
          <p:nvPr/>
        </p:nvPicPr>
        <p:blipFill>
          <a:blip r:embed="rId4" cstate="print"/>
          <a:srcRect/>
          <a:stretch>
            <a:fillRect/>
          </a:stretch>
        </p:blipFill>
        <p:spPr bwMode="auto">
          <a:xfrm>
            <a:off x="381000" y="4658448"/>
            <a:ext cx="1219200" cy="1190392"/>
          </a:xfrm>
          <a:prstGeom prst="rect">
            <a:avLst/>
          </a:prstGeom>
          <a:noFill/>
          <a:ln w="9525">
            <a:noFill/>
            <a:miter lim="800000"/>
            <a:headEnd/>
            <a:tailEnd/>
          </a:ln>
        </p:spPr>
      </p:pic>
      <p:sp>
        <p:nvSpPr>
          <p:cNvPr id="2" name="TextBox 1"/>
          <p:cNvSpPr txBox="1"/>
          <p:nvPr/>
        </p:nvSpPr>
        <p:spPr>
          <a:xfrm>
            <a:off x="2781300" y="4495800"/>
            <a:ext cx="6248400" cy="1384995"/>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You may have seen one of the Department of Labor and Workforce Development’s mobile units.  The Career Coaches take job placement activities and technology on the road to provide employment services anywhere they are needed in Tennessee, offering the same services that are available in the American Job Centers found across the state.  www.getonthecoach.tn.gov</a:t>
            </a:r>
          </a:p>
        </p:txBody>
      </p:sp>
      <p:sp>
        <p:nvSpPr>
          <p:cNvPr id="8" name="TextBox 7"/>
          <p:cNvSpPr txBox="1"/>
          <p:nvPr/>
        </p:nvSpPr>
        <p:spPr>
          <a:xfrm>
            <a:off x="5219700" y="2209800"/>
            <a:ext cx="3810000" cy="1569660"/>
          </a:xfrm>
          <a:prstGeom prst="rect">
            <a:avLst/>
          </a:prstGeom>
          <a:solidFill>
            <a:schemeClr val="accent1">
              <a:lumMod val="20000"/>
              <a:lumOff val="80000"/>
            </a:schemeClr>
          </a:solidFill>
          <a:ln w="28575">
            <a:solidFill>
              <a:schemeClr val="tx1"/>
            </a:solidFill>
          </a:ln>
        </p:spPr>
        <p:txBody>
          <a:bodyPr wrap="square" rtlCol="0">
            <a:spAutoFit/>
          </a:bodyPr>
          <a:lstStyle/>
          <a:p>
            <a:r>
              <a:rPr lang="en-US" sz="1600" b="1" dirty="0"/>
              <a:t>Comprehensive Offices</a:t>
            </a:r>
          </a:p>
          <a:p>
            <a:pPr marL="285750" indent="-285750">
              <a:buFont typeface="Arial" panose="020B0604020202020204" pitchFamily="34" charset="0"/>
              <a:buChar char="•"/>
            </a:pPr>
            <a:r>
              <a:rPr lang="en-US" sz="1600" b="1" dirty="0"/>
              <a:t>Chattanooga—Eastgate Town Center</a:t>
            </a:r>
          </a:p>
          <a:p>
            <a:pPr marL="285750" indent="-285750">
              <a:buFont typeface="Arial" panose="020B0604020202020204" pitchFamily="34" charset="0"/>
              <a:buChar char="•"/>
            </a:pPr>
            <a:r>
              <a:rPr lang="en-US" sz="1600" b="1" dirty="0"/>
              <a:t>Athens—410 N. Congress Parkway</a:t>
            </a:r>
          </a:p>
          <a:p>
            <a:endParaRPr lang="en-US" sz="1600" b="1" dirty="0"/>
          </a:p>
          <a:p>
            <a:r>
              <a:rPr lang="en-US" sz="1600" b="1" dirty="0"/>
              <a:t>Affiliate Offices </a:t>
            </a:r>
          </a:p>
          <a:p>
            <a:pPr marL="285750" indent="-285750">
              <a:buFont typeface="Arial" panose="020B0604020202020204" pitchFamily="34" charset="0"/>
              <a:buChar char="•"/>
            </a:pPr>
            <a:r>
              <a:rPr lang="en-US" sz="1600" b="1" dirty="0"/>
              <a:t>Cleveland, Dayton and Jasper </a:t>
            </a:r>
          </a:p>
        </p:txBody>
      </p:sp>
      <p:pic>
        <p:nvPicPr>
          <p:cNvPr id="9" name="Picture 8" descr="http://www.tn.gov/assets/entities/labor/attachments/AJC-CAPS-RGB.png"/>
          <p:cNvPicPr/>
          <p:nvPr/>
        </p:nvPicPr>
        <p:blipFill>
          <a:blip r:embed="rId5" cstate="print"/>
          <a:srcRect/>
          <a:stretch>
            <a:fillRect/>
          </a:stretch>
        </p:blipFill>
        <p:spPr bwMode="auto">
          <a:xfrm>
            <a:off x="5360789" y="6257925"/>
            <a:ext cx="3715385" cy="600075"/>
          </a:xfrm>
          <a:prstGeom prst="rect">
            <a:avLst/>
          </a:prstGeom>
          <a:noFill/>
          <a:ln w="9525">
            <a:noFill/>
            <a:miter lim="800000"/>
            <a:headEnd/>
            <a:tailEnd/>
          </a:ln>
        </p:spPr>
      </p:pic>
    </p:spTree>
    <p:extLst>
      <p:ext uri="{BB962C8B-B14F-4D97-AF65-F5344CB8AC3E}">
        <p14:creationId xmlns:p14="http://schemas.microsoft.com/office/powerpoint/2010/main" val="227247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American Job Centers</a:t>
            </a:r>
          </a:p>
        </p:txBody>
      </p:sp>
      <p:pic>
        <p:nvPicPr>
          <p:cNvPr id="7" name="Picture 6"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sp>
        <p:nvSpPr>
          <p:cNvPr id="9" name="Rectangle 3"/>
          <p:cNvSpPr>
            <a:spLocks noChangeArrowheads="1"/>
          </p:cNvSpPr>
          <p:nvPr/>
        </p:nvSpPr>
        <p:spPr bwMode="auto">
          <a:xfrm>
            <a:off x="723900" y="1143000"/>
            <a:ext cx="76962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000" b="1" dirty="0">
                <a:ea typeface="Times New Roman" pitchFamily="18" charset="0"/>
                <a:cs typeface="Arial" pitchFamily="34" charset="0"/>
              </a:rPr>
              <a:t>Computer Workstations</a:t>
            </a:r>
            <a:br>
              <a:rPr lang="en-US" sz="1200" dirty="0">
                <a:ea typeface="Times New Roman" pitchFamily="18" charset="0"/>
                <a:cs typeface="Arial" pitchFamily="34" charset="0"/>
              </a:rPr>
            </a:br>
            <a:r>
              <a:rPr lang="en-US" sz="1400" dirty="0">
                <a:ea typeface="Times New Roman" pitchFamily="18" charset="0"/>
                <a:cs typeface="Arial" pitchFamily="34" charset="0"/>
              </a:rPr>
              <a:t>Career Centers and Affiliate Offices offer computers with Internet access</a:t>
            </a:r>
          </a:p>
          <a:p>
            <a:pPr lvl="1" fontAlgn="base">
              <a:spcBef>
                <a:spcPct val="0"/>
              </a:spcBef>
              <a:spcAft>
                <a:spcPct val="0"/>
              </a:spcAft>
              <a:buFont typeface="Arial" pitchFamily="34" charset="0"/>
              <a:buChar char="•"/>
            </a:pPr>
            <a:r>
              <a:rPr lang="en-US" sz="1400" dirty="0">
                <a:ea typeface="Times New Roman" pitchFamily="18" charset="0"/>
                <a:cs typeface="Arial" pitchFamily="34" charset="0"/>
              </a:rPr>
              <a:t>  Chattanooga and Athens—Computer Basics Classes at no cost to you (Microsoft Office)</a:t>
            </a:r>
          </a:p>
          <a:p>
            <a:pPr lvl="1" fontAlgn="base">
              <a:spcBef>
                <a:spcPct val="0"/>
              </a:spcBef>
              <a:spcAft>
                <a:spcPct val="0"/>
              </a:spcAft>
              <a:buFont typeface="Arial" pitchFamily="34" charset="0"/>
              <a:buChar char="•"/>
            </a:pPr>
            <a:r>
              <a:rPr lang="en-US" sz="1400" dirty="0">
                <a:cs typeface="Arial" pitchFamily="34" charset="0"/>
              </a:rPr>
              <a:t>  </a:t>
            </a:r>
            <a:r>
              <a:rPr lang="en-US" sz="1400" dirty="0"/>
              <a:t>Assistance with résumé, </a:t>
            </a:r>
            <a:r>
              <a:rPr lang="en-US" sz="1400" dirty="0">
                <a:hlinkClick r:id="rId4"/>
              </a:rPr>
              <a:t>www.jobs4TN.gov</a:t>
            </a:r>
            <a:r>
              <a:rPr lang="en-US" sz="1400" dirty="0"/>
              <a:t> assistance, online application assistance</a:t>
            </a:r>
          </a:p>
          <a:p>
            <a:pPr lvl="0" fontAlgn="base">
              <a:spcBef>
                <a:spcPct val="0"/>
              </a:spcBef>
              <a:spcAft>
                <a:spcPct val="0"/>
              </a:spcAft>
            </a:pPr>
            <a:endParaRPr lang="en-US" sz="1200" b="1" dirty="0">
              <a:latin typeface="Arial" pitchFamily="34" charset="0"/>
              <a:cs typeface="Arial" pitchFamily="34" charset="0"/>
            </a:endParaRPr>
          </a:p>
          <a:p>
            <a:pPr lvl="1" fontAlgn="base">
              <a:spcBef>
                <a:spcPct val="0"/>
              </a:spcBef>
              <a:spcAft>
                <a:spcPct val="0"/>
              </a:spcAft>
              <a:buFont typeface="Wingdings" pitchFamily="2" charset="2"/>
              <a:buChar char="v"/>
            </a:pPr>
            <a:r>
              <a:rPr lang="en-US" sz="1400" b="1" i="1" dirty="0">
                <a:latin typeface="Arial" pitchFamily="34" charset="0"/>
                <a:cs typeface="Arial" pitchFamily="34" charset="0"/>
              </a:rPr>
              <a:t> If you visit the Career Center, please fill out the </a:t>
            </a:r>
            <a:r>
              <a:rPr lang="en-US" sz="1400" b="1" i="1" dirty="0">
                <a:highlight>
                  <a:srgbClr val="FFFF00"/>
                </a:highlight>
                <a:latin typeface="Arial" pitchFamily="34" charset="0"/>
                <a:cs typeface="Arial" pitchFamily="34" charset="0"/>
              </a:rPr>
              <a:t>Employee Needs Survey </a:t>
            </a:r>
          </a:p>
          <a:p>
            <a:pPr lvl="1" fontAlgn="base">
              <a:spcBef>
                <a:spcPct val="0"/>
              </a:spcBef>
              <a:spcAft>
                <a:spcPct val="0"/>
              </a:spcAft>
            </a:pPr>
            <a:r>
              <a:rPr lang="en-US" sz="1400" b="1" i="1" dirty="0">
                <a:latin typeface="Arial" pitchFamily="34" charset="0"/>
                <a:cs typeface="Arial" pitchFamily="34" charset="0"/>
              </a:rPr>
              <a:t>    and bring with you so we can review your information with you.</a:t>
            </a:r>
          </a:p>
          <a:p>
            <a:pPr lvl="0" fontAlgn="base">
              <a:spcBef>
                <a:spcPct val="0"/>
              </a:spcBef>
              <a:spcAft>
                <a:spcPct val="0"/>
              </a:spcAft>
            </a:pPr>
            <a:endParaRPr lang="en-US" sz="1600" b="1" dirty="0">
              <a:latin typeface="Arial" pitchFamily="34" charset="0"/>
              <a:cs typeface="Arial" pitchFamily="34" charset="0"/>
            </a:endParaRPr>
          </a:p>
          <a:p>
            <a:pPr fontAlgn="base">
              <a:spcBef>
                <a:spcPct val="0"/>
              </a:spcBef>
              <a:spcAft>
                <a:spcPct val="0"/>
              </a:spcAft>
            </a:pPr>
            <a:r>
              <a:rPr lang="en-US" sz="2000" b="1" dirty="0"/>
              <a:t>Access to Employers</a:t>
            </a:r>
            <a:r>
              <a:rPr lang="en-US" b="1" dirty="0"/>
              <a:t>	</a:t>
            </a:r>
            <a:br>
              <a:rPr lang="en-US" dirty="0"/>
            </a:br>
            <a:r>
              <a:rPr lang="en-US" sz="1400" dirty="0"/>
              <a:t>Career Center staff can refer you to </a:t>
            </a:r>
            <a:r>
              <a:rPr lang="en-US" sz="1400" dirty="0">
                <a:hlinkClick r:id="rId4"/>
              </a:rPr>
              <a:t>www.jobs4tn.gov</a:t>
            </a:r>
            <a:r>
              <a:rPr lang="en-US" sz="1400" dirty="0"/>
              <a:t>  for job searches with employers who have open positions.  </a:t>
            </a:r>
          </a:p>
          <a:p>
            <a:pPr fontAlgn="base">
              <a:spcBef>
                <a:spcPct val="0"/>
              </a:spcBef>
              <a:spcAft>
                <a:spcPct val="0"/>
              </a:spcAft>
            </a:pPr>
            <a:r>
              <a:rPr lang="en-US" sz="1400" dirty="0"/>
              <a:t>Hiring events and job fairs for specific employers may also take place at the Career Center.  </a:t>
            </a:r>
          </a:p>
          <a:p>
            <a:pPr fontAlgn="base">
              <a:spcBef>
                <a:spcPct val="0"/>
              </a:spcBef>
              <a:spcAft>
                <a:spcPct val="0"/>
              </a:spcAft>
            </a:pPr>
            <a:endParaRPr lang="en-US" sz="2000" dirty="0"/>
          </a:p>
          <a:p>
            <a:pPr fontAlgn="base">
              <a:spcBef>
                <a:spcPct val="0"/>
              </a:spcBef>
              <a:spcAft>
                <a:spcPct val="0"/>
              </a:spcAft>
            </a:pPr>
            <a:r>
              <a:rPr lang="en-US" sz="2000" b="1" dirty="0"/>
              <a:t>Market-Responsive Skills Training</a:t>
            </a:r>
          </a:p>
          <a:p>
            <a:pPr fontAlgn="base">
              <a:spcBef>
                <a:spcPct val="0"/>
              </a:spcBef>
              <a:spcAft>
                <a:spcPct val="0"/>
              </a:spcAft>
            </a:pPr>
            <a:r>
              <a:rPr lang="en-US" sz="1400" dirty="0"/>
              <a:t>Local Workforce Investment Area (LWIA 5) partners with training providers for individual skills upgrade or post-secondary degrees that are in demand</a:t>
            </a:r>
          </a:p>
          <a:p>
            <a:pPr fontAlgn="base">
              <a:spcBef>
                <a:spcPct val="0"/>
              </a:spcBef>
              <a:spcAft>
                <a:spcPct val="0"/>
              </a:spcAft>
            </a:pPr>
            <a:endParaRPr lang="en-US" sz="2000" dirty="0"/>
          </a:p>
          <a:p>
            <a:pPr fontAlgn="base">
              <a:spcBef>
                <a:spcPct val="0"/>
              </a:spcBef>
              <a:spcAft>
                <a:spcPct val="0"/>
              </a:spcAft>
            </a:pPr>
            <a:r>
              <a:rPr lang="en-US" sz="2000" b="1" dirty="0"/>
              <a:t>Veterans’ Programs</a:t>
            </a:r>
          </a:p>
          <a:p>
            <a:pPr fontAlgn="base">
              <a:spcBef>
                <a:spcPct val="0"/>
              </a:spcBef>
              <a:spcAft>
                <a:spcPct val="0"/>
              </a:spcAft>
            </a:pPr>
            <a:r>
              <a:rPr lang="en-US" sz="1400" dirty="0"/>
              <a:t>Career Centers have veterans’ representatives who team with branches of the military.</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3074" name="Picture 2" descr="rrart">
            <a:extLst>
              <a:ext uri="{FF2B5EF4-FFF2-40B4-BE49-F238E27FC236}">
                <a16:creationId xmlns:a16="http://schemas.microsoft.com/office/drawing/2014/main" id="{ED29FD7E-799C-473B-950D-296BF05F57A5}"/>
              </a:ext>
            </a:extLst>
          </p:cNvPr>
          <p:cNvPicPr>
            <a:picLocks noChangeAspect="1" noChangeArrowheads="1"/>
          </p:cNvPicPr>
          <p:nvPr/>
        </p:nvPicPr>
        <p:blipFill>
          <a:blip r:embed="rId5" cstate="print">
            <a:lum contrast="90000"/>
            <a:extLst>
              <a:ext uri="{28A0092B-C50C-407E-A947-70E740481C1C}">
                <a14:useLocalDpi xmlns:a14="http://schemas.microsoft.com/office/drawing/2010/main" val="0"/>
              </a:ext>
            </a:extLst>
          </a:blip>
          <a:srcRect/>
          <a:stretch>
            <a:fillRect/>
          </a:stretch>
        </p:blipFill>
        <p:spPr bwMode="auto">
          <a:xfrm>
            <a:off x="7391400" y="2667000"/>
            <a:ext cx="127158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7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Supportive Services /Resources</a:t>
            </a:r>
          </a:p>
        </p:txBody>
      </p:sp>
      <p:sp>
        <p:nvSpPr>
          <p:cNvPr id="7" name="Content Placeholder 2"/>
          <p:cNvSpPr>
            <a:spLocks noGrp="1"/>
          </p:cNvSpPr>
          <p:nvPr>
            <p:ph idx="1"/>
          </p:nvPr>
        </p:nvSpPr>
        <p:spPr>
          <a:xfrm>
            <a:off x="571500" y="1269442"/>
            <a:ext cx="8001000" cy="4958465"/>
          </a:xfrm>
        </p:spPr>
        <p:txBody>
          <a:bodyPr>
            <a:normAutofit/>
          </a:bodyPr>
          <a:lstStyle/>
          <a:p>
            <a:pPr>
              <a:buNone/>
            </a:pPr>
            <a:r>
              <a:rPr lang="en-US" sz="2800" b="1" dirty="0">
                <a:latin typeface="+mn-lt"/>
              </a:rPr>
              <a:t>Paying for College &amp; Education Assistance</a:t>
            </a:r>
            <a:endParaRPr lang="en-US" sz="2800" dirty="0">
              <a:latin typeface="+mn-lt"/>
            </a:endParaRPr>
          </a:p>
          <a:p>
            <a:r>
              <a:rPr lang="en-US" sz="2000" dirty="0">
                <a:latin typeface="+mn-lt"/>
              </a:rPr>
              <a:t>Tennessee Student Assistance Corporation</a:t>
            </a:r>
            <a:endParaRPr lang="en-US" sz="2000" dirty="0">
              <a:solidFill>
                <a:srgbClr val="FF0000"/>
              </a:solidFill>
              <a:latin typeface="+mn-lt"/>
            </a:endParaRPr>
          </a:p>
          <a:p>
            <a:r>
              <a:rPr lang="en-US" sz="2000" b="1" dirty="0">
                <a:latin typeface="+mn-lt"/>
              </a:rPr>
              <a:t>TN Promise</a:t>
            </a:r>
          </a:p>
          <a:p>
            <a:r>
              <a:rPr lang="en-US" sz="2000" b="1" dirty="0">
                <a:latin typeface="+mn-lt"/>
              </a:rPr>
              <a:t>TN Reconnect</a:t>
            </a:r>
          </a:p>
          <a:p>
            <a:r>
              <a:rPr lang="en-US" sz="2000" b="1" dirty="0">
                <a:latin typeface="+mn-lt"/>
              </a:rPr>
              <a:t>FASFA</a:t>
            </a:r>
          </a:p>
          <a:p>
            <a:r>
              <a:rPr lang="en-US" sz="2000" b="1" dirty="0">
                <a:highlight>
                  <a:srgbClr val="FFFF00"/>
                </a:highlight>
                <a:latin typeface="+mn-lt"/>
              </a:rPr>
              <a:t>WIOA Funding of last resort, last dollar in </a:t>
            </a:r>
            <a:endParaRPr lang="en-US" sz="2000" dirty="0">
              <a:latin typeface="+mn-lt"/>
            </a:endParaRPr>
          </a:p>
          <a:p>
            <a:pPr>
              <a:buNone/>
            </a:pPr>
            <a:r>
              <a:rPr lang="en-US" sz="2800" b="1" dirty="0">
                <a:latin typeface="+mn-lt"/>
              </a:rPr>
              <a:t>Other Resources</a:t>
            </a:r>
          </a:p>
          <a:p>
            <a:pPr indent="-347472"/>
            <a:r>
              <a:rPr lang="en-US" sz="2000" dirty="0">
                <a:latin typeface="+mn-lt"/>
              </a:rPr>
              <a:t>Refugee Services</a:t>
            </a:r>
          </a:p>
          <a:p>
            <a:pPr indent="-347472"/>
            <a:r>
              <a:rPr lang="en-US" sz="2000" dirty="0">
                <a:latin typeface="+mn-lt"/>
              </a:rPr>
              <a:t>Assistance for Homelessness</a:t>
            </a:r>
          </a:p>
          <a:p>
            <a:pPr indent="-347472"/>
            <a:r>
              <a:rPr lang="en-US" sz="2000" dirty="0">
                <a:latin typeface="+mn-lt"/>
              </a:rPr>
              <a:t>Veterans Assistance</a:t>
            </a:r>
          </a:p>
          <a:p>
            <a:pPr indent="-347472"/>
            <a:r>
              <a:rPr lang="en-US" sz="2000" dirty="0">
                <a:latin typeface="+mn-lt"/>
              </a:rPr>
              <a:t>Tennessee Low Income Energy Assistance (LIHEAP) Agencies</a:t>
            </a:r>
          </a:p>
          <a:p>
            <a:pPr indent="-347472"/>
            <a:r>
              <a:rPr lang="en-US" sz="2000" dirty="0">
                <a:latin typeface="+mn-lt"/>
              </a:rPr>
              <a:t>Public Transportation</a:t>
            </a:r>
          </a:p>
          <a:p>
            <a:pPr>
              <a:buNone/>
            </a:pPr>
            <a:endParaRPr lang="en-US" sz="2000" b="1" dirty="0">
              <a:latin typeface="+mn-lt"/>
            </a:endParaRPr>
          </a:p>
          <a:p>
            <a:pPr>
              <a:buNone/>
            </a:pPr>
            <a:endParaRPr lang="en-US" sz="1600" dirty="0">
              <a:latin typeface="+mn-lt"/>
            </a:endParaRPr>
          </a:p>
          <a:p>
            <a:pPr>
              <a:buNone/>
            </a:pPr>
            <a:endParaRPr lang="en-US" dirty="0">
              <a:latin typeface="+mn-lt"/>
            </a:endParaRPr>
          </a:p>
        </p:txBody>
      </p:sp>
      <p:pic>
        <p:nvPicPr>
          <p:cNvPr id="6" name="Picture 5"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spTree>
    <p:extLst>
      <p:ext uri="{BB962C8B-B14F-4D97-AF65-F5344CB8AC3E}">
        <p14:creationId xmlns:p14="http://schemas.microsoft.com/office/powerpoint/2010/main" val="227247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Supportive Services /Resources</a:t>
            </a:r>
          </a:p>
        </p:txBody>
      </p:sp>
      <p:pic>
        <p:nvPicPr>
          <p:cNvPr id="6" name="Picture 5" descr="http://www.tn.gov/assets/entities/labor/attachments/AJC-CAPS-RGB.png"/>
          <p:cNvPicPr/>
          <p:nvPr/>
        </p:nvPicPr>
        <p:blipFill>
          <a:blip r:embed="rId3" cstate="print"/>
          <a:srcRect/>
          <a:stretch>
            <a:fillRect/>
          </a:stretch>
        </p:blipFill>
        <p:spPr bwMode="auto">
          <a:xfrm>
            <a:off x="5360789" y="6257925"/>
            <a:ext cx="3715385" cy="600075"/>
          </a:xfrm>
          <a:prstGeom prst="rect">
            <a:avLst/>
          </a:prstGeom>
          <a:noFill/>
          <a:ln w="9525">
            <a:noFill/>
            <a:miter lim="800000"/>
            <a:headEnd/>
            <a:tailEnd/>
          </a:ln>
        </p:spPr>
      </p:pic>
      <p:sp>
        <p:nvSpPr>
          <p:cNvPr id="8" name="TextBox 7"/>
          <p:cNvSpPr txBox="1"/>
          <p:nvPr/>
        </p:nvSpPr>
        <p:spPr>
          <a:xfrm>
            <a:off x="762000" y="1149165"/>
            <a:ext cx="7620000" cy="4962897"/>
          </a:xfrm>
          <a:prstGeom prst="rect">
            <a:avLst/>
          </a:prstGeom>
          <a:noFill/>
        </p:spPr>
        <p:txBody>
          <a:bodyPr wrap="square" rtlCol="0">
            <a:spAutoFit/>
          </a:bodyPr>
          <a:lstStyle/>
          <a:p>
            <a:pPr marL="457200" indent="-457200"/>
            <a:r>
              <a:rPr lang="en-US" sz="2500" b="1" i="1" dirty="0">
                <a:solidFill>
                  <a:schemeClr val="tx2">
                    <a:lumMod val="75000"/>
                  </a:schemeClr>
                </a:solidFill>
                <a:latin typeface="+mj-lt"/>
                <a:ea typeface="Open Sans" panose="020B0606030504020204" pitchFamily="34" charset="0"/>
                <a:cs typeface="Open Sans" panose="020B0606030504020204" pitchFamily="34" charset="0"/>
              </a:rPr>
              <a:t>Food and Nutrition</a:t>
            </a:r>
          </a:p>
          <a:p>
            <a:pPr marL="457200" indent="-457200"/>
            <a:endParaRPr lang="en-US" sz="115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None/>
            </a:pPr>
            <a:r>
              <a:rPr lang="en-U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WIC</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stands for Women, Infants, and Children and is also called the Special Supplemental Nutrition Program.  WIC is a federal program designed to provide supplemental food to low-income pregnant, postpartum and breastfeeding women, infants and children until the age of five. The program provides a combination of nutrition education, supplemental foods, breastfeeding promotion and support, and referrals for health care. For more information, visit: </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4"/>
              </a:rPr>
              <a:t>http://tn.gov/health/topic/wic</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(800) 342-5942.</a:t>
            </a:r>
          </a:p>
          <a:p>
            <a:pPr marL="457200" indent="-457200" algn="ct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r>
              <a:rPr lang="en-U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Supplemental Nutrition Assistance Program </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r>
              <a:rPr lang="en-U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SNAP</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formerly known as Food Stamps) provides nutritional assistance benefits to children and families, the elderly, the disabled, unemployed and working families.  For more information, visit:  </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5"/>
              </a:rPr>
              <a:t>http://www.tn.gov/humanservices/topic/supplemental-nutrition-assistance-program-snap</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(615) 313-4700 or (866) 311-4287.</a:t>
            </a:r>
          </a:p>
          <a:p>
            <a:pPr marL="457200" indent="-457200"/>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None/>
            </a:pPr>
            <a:r>
              <a:rPr lang="en-U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Tennessee's School Nutrition Program </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is responsible for providing nutritious meals and snacks for students in public and private schools, as well as residential and child care institutions. School Nutrition administers the USDA's National School Lunch Program, School Breakfast Program and Afterschool Snack Program across the state.  For more information, visit: </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6"/>
              </a:rPr>
              <a:t>http://www.tn.gov/education/topic/school-nutrition</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(800) 354-3663. To apply for this program, visit: </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7"/>
              </a:rPr>
              <a:t>http://www.fns.usda.gov/school-meals/applying-free-and-reduced-price-school-meals</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1400" dirty="0">
              <a:solidFill>
                <a:schemeClr val="tx1">
                  <a:lumMod val="75000"/>
                  <a:lumOff val="25000"/>
                </a:schemeClr>
              </a:solidFill>
              <a:latin typeface="PermianSlabSerifTypeface" pitchFamily="50" charset="0"/>
              <a:ea typeface="Open Sans" panose="020B0606030504020204" pitchFamily="34" charset="0"/>
              <a:cs typeface="Garamond"/>
            </a:endParaRPr>
          </a:p>
        </p:txBody>
      </p:sp>
    </p:spTree>
    <p:extLst>
      <p:ext uri="{BB962C8B-B14F-4D97-AF65-F5344CB8AC3E}">
        <p14:creationId xmlns:p14="http://schemas.microsoft.com/office/powerpoint/2010/main" val="125986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
          <p:cNvSpPr>
            <a:spLocks noGrp="1"/>
          </p:cNvSpPr>
          <p:nvPr>
            <p:ph idx="1"/>
          </p:nvPr>
        </p:nvSpPr>
        <p:spPr>
          <a:xfrm>
            <a:off x="381000" y="1160617"/>
            <a:ext cx="8382000" cy="4958465"/>
          </a:xfrm>
        </p:spPr>
        <p:txBody>
          <a:bodyPr>
            <a:normAutofit/>
          </a:bodyPr>
          <a:lstStyle/>
          <a:p>
            <a:pPr>
              <a:buNone/>
            </a:pPr>
            <a:endParaRPr lang="en-US" sz="1800" b="1" dirty="0">
              <a:latin typeface="+mj-lt"/>
            </a:endParaRPr>
          </a:p>
          <a:p>
            <a:pPr>
              <a:buNone/>
            </a:pPr>
            <a:r>
              <a:rPr lang="en-US" sz="1800" dirty="0">
                <a:latin typeface="+mj-lt"/>
              </a:rPr>
              <a:t>You may be eligible to apply for insurance before open enrollment if you experience a qualifying life event:</a:t>
            </a:r>
          </a:p>
          <a:p>
            <a:pPr>
              <a:buNone/>
            </a:pPr>
            <a:endParaRPr lang="en-US" sz="1600" dirty="0">
              <a:latin typeface="+mj-lt"/>
            </a:endParaRPr>
          </a:p>
          <a:p>
            <a:pPr lvl="1">
              <a:buFont typeface="Wingdings" panose="05000000000000000000" pitchFamily="2" charset="2"/>
              <a:buChar char="§"/>
            </a:pPr>
            <a:r>
              <a:rPr lang="en-US" sz="1800" dirty="0">
                <a:latin typeface="+mj-lt"/>
              </a:rPr>
              <a:t>Not being able to enroll due to complex situation</a:t>
            </a:r>
          </a:p>
          <a:p>
            <a:pPr lvl="1">
              <a:buFont typeface="Wingdings" panose="05000000000000000000" pitchFamily="2" charset="2"/>
              <a:buChar char="§"/>
            </a:pPr>
            <a:r>
              <a:rPr lang="en-US" sz="1800" dirty="0">
                <a:latin typeface="+mj-lt"/>
              </a:rPr>
              <a:t>Change in marital status</a:t>
            </a:r>
          </a:p>
          <a:p>
            <a:pPr lvl="1">
              <a:buFont typeface="Wingdings" panose="05000000000000000000" pitchFamily="2" charset="2"/>
              <a:buChar char="§"/>
            </a:pPr>
            <a:r>
              <a:rPr lang="en-US" sz="1800" dirty="0">
                <a:latin typeface="+mj-lt"/>
              </a:rPr>
              <a:t>Change in the number of dependents</a:t>
            </a:r>
          </a:p>
          <a:p>
            <a:pPr lvl="1">
              <a:buFont typeface="Wingdings" panose="05000000000000000000" pitchFamily="2" charset="2"/>
              <a:buChar char="§"/>
            </a:pPr>
            <a:r>
              <a:rPr lang="en-US" sz="1800" b="1" dirty="0">
                <a:solidFill>
                  <a:srgbClr val="FF0000"/>
                </a:solidFill>
                <a:latin typeface="+mj-lt"/>
              </a:rPr>
              <a:t>Change in employment status or income</a:t>
            </a:r>
          </a:p>
          <a:p>
            <a:pPr lvl="1">
              <a:buFont typeface="Wingdings" panose="05000000000000000000" pitchFamily="2" charset="2"/>
              <a:buChar char="§"/>
            </a:pPr>
            <a:r>
              <a:rPr lang="en-US" sz="1800" dirty="0">
                <a:latin typeface="+mj-lt"/>
              </a:rPr>
              <a:t>Release from incarceration</a:t>
            </a:r>
          </a:p>
          <a:p>
            <a:pPr lvl="1">
              <a:buFont typeface="Wingdings" panose="05000000000000000000" pitchFamily="2" charset="2"/>
              <a:buChar char="§"/>
            </a:pPr>
            <a:endParaRPr lang="en-US" sz="1400" dirty="0">
              <a:latin typeface="+mj-lt"/>
            </a:endParaRPr>
          </a:p>
          <a:p>
            <a:pPr>
              <a:buNone/>
            </a:pPr>
            <a:r>
              <a:rPr lang="en-US" dirty="0">
                <a:latin typeface="+mj-lt"/>
              </a:rPr>
              <a:t>Apply online at </a:t>
            </a:r>
            <a:r>
              <a:rPr lang="en-US" dirty="0">
                <a:highlight>
                  <a:srgbClr val="FFFF00"/>
                </a:highlight>
                <a:latin typeface="+mj-lt"/>
                <a:hlinkClick r:id="rId3"/>
              </a:rPr>
              <a:t>www.healthcare.gov</a:t>
            </a:r>
            <a:endParaRPr lang="en-US" dirty="0">
              <a:highlight>
                <a:srgbClr val="FFFF00"/>
              </a:highlight>
              <a:latin typeface="+mj-lt"/>
            </a:endParaRPr>
          </a:p>
          <a:p>
            <a:pPr marL="1371600" lvl="3" indent="0">
              <a:buNone/>
            </a:pPr>
            <a:r>
              <a:rPr lang="en-US" dirty="0">
                <a:latin typeface="+mj-lt"/>
              </a:rPr>
              <a:t>                Or by phone – 1-800-318-2596</a:t>
            </a:r>
          </a:p>
        </p:txBody>
      </p:sp>
      <p:pic>
        <p:nvPicPr>
          <p:cNvPr id="6" name="Picture 5" descr="http://www.tn.gov/assets/entities/labor/attachments/AJC-CAPS-RGB.png"/>
          <p:cNvPicPr/>
          <p:nvPr/>
        </p:nvPicPr>
        <p:blipFill>
          <a:blip r:embed="rId4" cstate="print"/>
          <a:srcRect/>
          <a:stretch>
            <a:fillRect/>
          </a:stretch>
        </p:blipFill>
        <p:spPr bwMode="auto">
          <a:xfrm>
            <a:off x="5360789" y="6257925"/>
            <a:ext cx="3715385" cy="600075"/>
          </a:xfrm>
          <a:prstGeom prst="rect">
            <a:avLst/>
          </a:prstGeom>
          <a:noFill/>
          <a:ln w="9525">
            <a:noFill/>
            <a:miter lim="800000"/>
            <a:headEnd/>
            <a:tailEnd/>
          </a:ln>
        </p:spPr>
      </p:pic>
      <p:sp>
        <p:nvSpPr>
          <p:cNvPr id="7" name="Title 1">
            <a:extLst>
              <a:ext uri="{FF2B5EF4-FFF2-40B4-BE49-F238E27FC236}">
                <a16:creationId xmlns:a16="http://schemas.microsoft.com/office/drawing/2014/main" id="{89D99467-2123-48BE-924F-C7C8EC33A70E}"/>
              </a:ext>
            </a:extLst>
          </p:cNvPr>
          <p:cNvSpPr>
            <a:spLocks noGrp="1"/>
          </p:cNvSpPr>
          <p:nvPr>
            <p:ph type="title"/>
          </p:nvPr>
        </p:nvSpPr>
        <p:spPr>
          <a:xfrm>
            <a:off x="152400" y="177800"/>
            <a:ext cx="8839200" cy="825500"/>
          </a:xfrm>
        </p:spPr>
        <p:txBody>
          <a:bodyPr/>
          <a:lstStyle/>
          <a:p>
            <a:pPr algn="ctr"/>
            <a:r>
              <a:rPr lang="en-US" dirty="0"/>
              <a:t>Health Insurance Marketplace</a:t>
            </a:r>
          </a:p>
        </p:txBody>
      </p:sp>
    </p:spTree>
    <p:extLst>
      <p:ext uri="{BB962C8B-B14F-4D97-AF65-F5344CB8AC3E}">
        <p14:creationId xmlns:p14="http://schemas.microsoft.com/office/powerpoint/2010/main" val="183929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1219200" y="154755"/>
            <a:ext cx="6553200" cy="3814110"/>
          </a:xfrm>
          <a:prstGeom prst="rect">
            <a:avLst/>
          </a:prstGeom>
          <a:noFill/>
          <a:ln w="9525">
            <a:noFill/>
            <a:miter lim="800000"/>
            <a:headEnd/>
            <a:tailEnd/>
          </a:ln>
        </p:spPr>
      </p:pic>
      <p:cxnSp>
        <p:nvCxnSpPr>
          <p:cNvPr id="4" name="Straight Arrow Connector 3"/>
          <p:cNvCxnSpPr>
            <a:cxnSpLocks/>
          </p:cNvCxnSpPr>
          <p:nvPr/>
        </p:nvCxnSpPr>
        <p:spPr>
          <a:xfrm flipH="1">
            <a:off x="7281319" y="685800"/>
            <a:ext cx="982162" cy="5576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a16="http://schemas.microsoft.com/office/drawing/2014/main" id="{080B51B4-E27B-4EF2-8063-A6379E92A151}"/>
              </a:ext>
            </a:extLst>
          </p:cNvPr>
          <p:cNvSpPr>
            <a:spLocks noChangeArrowheads="1"/>
          </p:cNvSpPr>
          <p:nvPr/>
        </p:nvSpPr>
        <p:spPr bwMode="auto">
          <a:xfrm>
            <a:off x="381000" y="4117922"/>
            <a:ext cx="853440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chemeClr val="bg1"/>
                </a:solidFill>
                <a:effectLst/>
                <a:ea typeface="Calibri" panose="020F0502020204030204" pitchFamily="34" charset="0"/>
                <a:cs typeface="Arial" panose="020B0604020202020204" pitchFamily="34" charset="0"/>
              </a:rPr>
              <a:t>Registration Instructions for Employees</a:t>
            </a:r>
            <a:endParaRPr kumimoji="0" lang="en-US" altLang="en-US" b="0" i="0" u="none" strike="noStrike" cap="none" normalizeH="0" baseline="0" dirty="0">
              <a:ln>
                <a:noFill/>
              </a:ln>
              <a:solidFill>
                <a:schemeClr val="bg1"/>
              </a:solidFill>
              <a:effectLs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bg1"/>
              </a:solidFill>
              <a:effectLst/>
              <a:ea typeface="Calibri" panose="020F0502020204030204" pitchFamily="34" charset="0"/>
              <a:cs typeface="Arial" panose="020B0604020202020204" pitchFamily="34" charset="0"/>
            </a:endParaRPr>
          </a:p>
          <a:p>
            <a:pPr marL="342900" marR="0" lvl="0" indent="-342900"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dirty="0">
                <a:ln>
                  <a:noFill/>
                </a:ln>
                <a:solidFill>
                  <a:schemeClr val="bg1"/>
                </a:solidFill>
                <a:effectLst/>
                <a:ea typeface="Calibri" panose="020F0502020204030204" pitchFamily="34" charset="0"/>
                <a:cs typeface="Arial" panose="020B0604020202020204" pitchFamily="34" charset="0"/>
              </a:rPr>
              <a:t>Option 1, under the “USERNAME” section, select “NOT REGISTERED”. </a:t>
            </a:r>
            <a:endParaRPr kumimoji="0" lang="en-US" altLang="en-US" b="0" i="0" u="none" strike="noStrike" cap="none" normalizeH="0" baseline="0" dirty="0">
              <a:ln>
                <a:noFill/>
              </a:ln>
              <a:solidFill>
                <a:schemeClr val="bg1"/>
              </a:solidFill>
              <a:effectLst/>
            </a:endParaRPr>
          </a:p>
          <a:p>
            <a:pPr marL="796925" lvl="1" indent="-285750">
              <a:buFont typeface="Arial" panose="020B0604020202020204" pitchFamily="34" charset="0"/>
              <a:buChar char="•"/>
            </a:pPr>
            <a:r>
              <a:rPr kumimoji="0" lang="en-US" altLang="en-US" b="0" i="0" u="none" strike="noStrike" cap="none" normalizeH="0" baseline="0" dirty="0">
                <a:ln>
                  <a:noFill/>
                </a:ln>
                <a:solidFill>
                  <a:schemeClr val="bg1"/>
                </a:solidFill>
                <a:effectLst/>
                <a:ea typeface="Calibri" panose="020F0502020204030204" pitchFamily="34" charset="0"/>
                <a:cs typeface="Arial" panose="020B0604020202020204" pitchFamily="34" charset="0"/>
              </a:rPr>
              <a:t>If you are already registered in the system, it will instruct you on retrieving your password.</a:t>
            </a:r>
            <a:endParaRPr kumimoji="0" lang="en-US" altLang="en-US" b="0" i="0" u="none" strike="noStrike" cap="none" normalizeH="0" baseline="0" dirty="0">
              <a:ln>
                <a:noFill/>
              </a:ln>
              <a:solidFill>
                <a:schemeClr val="bg1"/>
              </a:solidFill>
              <a:effectLst/>
            </a:endParaRPr>
          </a:p>
          <a:p>
            <a:pPr marL="742950" lvl="1" indent="-285750">
              <a:buFont typeface="Arial" panose="020B0604020202020204" pitchFamily="34" charset="0"/>
              <a:buChar char="•"/>
            </a:pPr>
            <a:r>
              <a:rPr kumimoji="0" lang="en-US" altLang="en-US" b="0" i="0" u="none" strike="noStrike" cap="none" normalizeH="0" baseline="0" dirty="0">
                <a:ln>
                  <a:noFill/>
                </a:ln>
                <a:solidFill>
                  <a:schemeClr val="bg1"/>
                </a:solidFill>
                <a:effectLst/>
                <a:ea typeface="Calibri" panose="020F0502020204030204" pitchFamily="34" charset="0"/>
                <a:cs typeface="Arial" panose="020B0604020202020204" pitchFamily="34" charset="0"/>
              </a:rPr>
              <a:t>Make sure you update any changed contact information</a:t>
            </a:r>
          </a:p>
          <a:p>
            <a:pPr marL="742950" lvl="1" indent="-285750">
              <a:buFont typeface="Arial" panose="020B0604020202020204" pitchFamily="34" charset="0"/>
              <a:buChar char="•"/>
            </a:pPr>
            <a:endParaRPr lang="en-US" altLang="en-US" dirty="0">
              <a:solidFill>
                <a:schemeClr val="bg1"/>
              </a:solidFill>
              <a:ea typeface="Calibri" panose="020F0502020204030204" pitchFamily="34" charset="0"/>
              <a:cs typeface="Arial" panose="020B0604020202020204" pitchFamily="34" charset="0"/>
            </a:endParaRPr>
          </a:p>
          <a:p>
            <a:pPr marL="342900" indent="-342900">
              <a:buFont typeface="+mj-lt"/>
              <a:buAutoNum type="arabicPeriod"/>
            </a:pPr>
            <a:r>
              <a:rPr lang="en-US" altLang="en-US" dirty="0">
                <a:solidFill>
                  <a:schemeClr val="bg1"/>
                </a:solidFill>
                <a:ea typeface="Calibri" panose="020F0502020204030204" pitchFamily="34" charset="0"/>
                <a:cs typeface="Arial" panose="020B0604020202020204" pitchFamily="34" charset="0"/>
              </a:rPr>
              <a:t>Option 2, select “INDIVIDUAL</a:t>
            </a:r>
            <a:r>
              <a:rPr lang="en-US" altLang="en-US" b="1" dirty="0">
                <a:solidFill>
                  <a:schemeClr val="bg1"/>
                </a:solidFill>
                <a:ea typeface="Calibri" panose="020F0502020204030204" pitchFamily="34" charset="0"/>
                <a:cs typeface="Arial" panose="020B0604020202020204" pitchFamily="34" charset="0"/>
              </a:rPr>
              <a:t>”</a:t>
            </a:r>
            <a:r>
              <a:rPr lang="en-US" altLang="en-US" dirty="0">
                <a:solidFill>
                  <a:schemeClr val="bg1"/>
                </a:solidFill>
                <a:ea typeface="Calibri" panose="020F0502020204030204" pitchFamily="34" charset="0"/>
                <a:cs typeface="Arial" panose="020B0604020202020204" pitchFamily="34" charset="0"/>
              </a:rPr>
              <a:t> to create your account. </a:t>
            </a:r>
            <a:endParaRPr lang="en-US" altLang="en-US" dirty="0">
              <a:solidFill>
                <a:schemeClr val="bg1"/>
              </a:solidFill>
            </a:endParaRPr>
          </a:p>
          <a:p>
            <a:pPr marL="742950" lvl="1" indent="-285750">
              <a:buFont typeface="Arial" panose="020B0604020202020204" pitchFamily="34" charset="0"/>
              <a:buChar char="•"/>
            </a:pPr>
            <a:r>
              <a:rPr lang="en-US" altLang="en-US" dirty="0">
                <a:solidFill>
                  <a:schemeClr val="bg1"/>
                </a:solidFill>
                <a:ea typeface="Calibri" panose="020F0502020204030204" pitchFamily="34" charset="0"/>
                <a:cs typeface="Arial" panose="020B0604020202020204" pitchFamily="34" charset="0"/>
              </a:rPr>
              <a:t>All questions with a red </a:t>
            </a:r>
            <a:r>
              <a:rPr lang="en-US" altLang="en-US" b="1" dirty="0">
                <a:solidFill>
                  <a:schemeClr val="bg1"/>
                </a:solidFill>
                <a:ea typeface="Calibri" panose="020F0502020204030204" pitchFamily="34" charset="0"/>
                <a:cs typeface="Arial" panose="020B0604020202020204" pitchFamily="34" charset="0"/>
              </a:rPr>
              <a:t>*</a:t>
            </a:r>
            <a:r>
              <a:rPr lang="en-US" altLang="en-US" dirty="0">
                <a:solidFill>
                  <a:schemeClr val="bg1"/>
                </a:solidFill>
                <a:ea typeface="Calibri" panose="020F0502020204030204" pitchFamily="34" charset="0"/>
                <a:cs typeface="Arial" panose="020B0604020202020204" pitchFamily="34" charset="0"/>
              </a:rPr>
              <a:t> must be completed.</a:t>
            </a:r>
            <a:endParaRPr kumimoji="0" lang="en-US" altLang="en-US"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25421395"/>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1086</TotalTime>
  <Words>1423</Words>
  <Application>Microsoft Office PowerPoint</Application>
  <PresentationFormat>On-screen Show (4:3)</PresentationFormat>
  <Paragraphs>228</Paragraphs>
  <Slides>30</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Bookman Old Style</vt:lpstr>
      <vt:lpstr>Calibri</vt:lpstr>
      <vt:lpstr>Garamond</vt:lpstr>
      <vt:lpstr>Open Sans</vt:lpstr>
      <vt:lpstr>PermianSlabSerifTypeface</vt:lpstr>
      <vt:lpstr>Times New Roman</vt:lpstr>
      <vt:lpstr>Wingdings</vt:lpstr>
      <vt:lpstr>Wingdings 2</vt:lpstr>
      <vt:lpstr>PowerPoint B</vt:lpstr>
      <vt:lpstr>Rapid Response Team</vt:lpstr>
      <vt:lpstr>Information Discussed </vt:lpstr>
      <vt:lpstr>Team Partners</vt:lpstr>
      <vt:lpstr>American Job Centers</vt:lpstr>
      <vt:lpstr>American Job Centers</vt:lpstr>
      <vt:lpstr>Supportive Services /Resources</vt:lpstr>
      <vt:lpstr>Supportive Services /Resources</vt:lpstr>
      <vt:lpstr>Health Insurance Marketplace</vt:lpstr>
      <vt:lpstr>PowerPoint Presentation</vt:lpstr>
      <vt:lpstr>PowerPoint Presentation</vt:lpstr>
      <vt:lpstr>Who – What – How – When For Applying</vt:lpstr>
      <vt:lpstr>Who Qualifies For Benefits </vt:lpstr>
      <vt:lpstr>What Information You Need</vt:lpstr>
      <vt:lpstr>How to Apply for Benefits</vt:lpstr>
      <vt:lpstr>UI Claim Filing Assistance</vt:lpstr>
      <vt:lpstr>When to File the Claim</vt:lpstr>
      <vt:lpstr>Reportable Income</vt:lpstr>
      <vt:lpstr>Reporting Severance Pay</vt:lpstr>
      <vt:lpstr>Holiday/Vacation Pay</vt:lpstr>
      <vt:lpstr>After you Apply</vt:lpstr>
      <vt:lpstr>Way2Go Debit Card</vt:lpstr>
      <vt:lpstr>Weekly Certification Process</vt:lpstr>
      <vt:lpstr>Jobs4TN Dashboard</vt:lpstr>
      <vt:lpstr>Unemployment Services</vt:lpstr>
      <vt:lpstr>MUST Look for Work</vt:lpstr>
      <vt:lpstr>Entering Job Searches Online</vt:lpstr>
      <vt:lpstr>Employer Contacts</vt:lpstr>
      <vt:lpstr>Unemployment Insurance Issues</vt:lpstr>
      <vt:lpstr>Unemployment Insurance</vt:lpstr>
      <vt:lpstr>QUESTIONS</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Beth Keylon</cp:lastModifiedBy>
  <cp:revision>134</cp:revision>
  <dcterms:created xsi:type="dcterms:W3CDTF">2015-04-20T19:55:53Z</dcterms:created>
  <dcterms:modified xsi:type="dcterms:W3CDTF">2019-07-08T20:14:26Z</dcterms:modified>
</cp:coreProperties>
</file>