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6" r:id="rId5"/>
    <p:sldId id="280" r:id="rId6"/>
    <p:sldId id="268" r:id="rId7"/>
    <p:sldId id="286" r:id="rId8"/>
    <p:sldId id="269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8" r:id="rId18"/>
    <p:sldId id="279" r:id="rId19"/>
    <p:sldId id="258" r:id="rId20"/>
    <p:sldId id="281" r:id="rId21"/>
    <p:sldId id="283" r:id="rId22"/>
    <p:sldId id="282" r:id="rId23"/>
    <p:sldId id="285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2768" y="-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1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6858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5755"/>
            <a:ext cx="32004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0400" y="3874770"/>
            <a:ext cx="59436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276600" y="3962400"/>
            <a:ext cx="57150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90" y="3322320"/>
            <a:ext cx="3345180" cy="3345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172200"/>
            <a:ext cx="182880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your LWDA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Statewide Workforce Development’s Dashboard and selected canned reports in Jobs4TN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Benjamin Passino l April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Reporting Path</a:t>
            </a:r>
            <a:endParaRPr lang="en-US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95400"/>
            <a:ext cx="8991600" cy="1670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Reporting Path- example</a:t>
            </a:r>
            <a:br>
              <a:rPr lang="en-US" sz="2800" b="0" dirty="0" smtClean="0"/>
            </a:br>
            <a:r>
              <a:rPr lang="en-US" sz="2800" b="0" dirty="0" smtClean="0"/>
              <a:t>WIOA Title I Adult New Enrollments</a:t>
            </a:r>
            <a:endParaRPr lang="en-US" sz="28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95400"/>
            <a:ext cx="8991600" cy="1670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666875"/>
            <a:ext cx="5486400" cy="4667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9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Pull up VOS (Jobs4TN.gov)</a:t>
            </a:r>
            <a:endParaRPr lang="en-US" b="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63000" cy="294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 in.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00725"/>
            <a:ext cx="2181225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2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Reports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opening page (My Dashboard), you should see a series of menus on the left. Look for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Reports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0262"/>
            <a:ext cx="2066925" cy="311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971804"/>
            <a:ext cx="1295400" cy="3048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9"/>
          <a:stretch/>
        </p:blipFill>
        <p:spPr bwMode="auto">
          <a:xfrm>
            <a:off x="2133600" y="4052886"/>
            <a:ext cx="6754313" cy="17430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752600" y="3276604"/>
            <a:ext cx="7135313" cy="7762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" y="3248029"/>
            <a:ext cx="1676400" cy="2547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53200" y="4381500"/>
            <a:ext cx="2133600" cy="3810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57200" y="3286129"/>
            <a:ext cx="1676400" cy="766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00725"/>
            <a:ext cx="2181225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763837" y="6477000"/>
            <a:ext cx="2275387" cy="161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2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WIOA Participant Summary</a:t>
            </a:r>
            <a:endParaRPr lang="en-US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505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950" y="5410201"/>
            <a:ext cx="1676400" cy="2333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00725"/>
            <a:ext cx="2181225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10918" y="6648450"/>
            <a:ext cx="2275387" cy="161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Reporting Path- example</a:t>
            </a:r>
            <a:br>
              <a:rPr lang="en-US" sz="2800" b="0" dirty="0" smtClean="0"/>
            </a:br>
            <a:r>
              <a:rPr lang="en-US" sz="2800" b="0" dirty="0" smtClean="0"/>
              <a:t>WIOA Title I Adult New Enrollments</a:t>
            </a:r>
            <a:endParaRPr lang="en-US" sz="28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95400"/>
            <a:ext cx="8991600" cy="1670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666874"/>
            <a:ext cx="3657600" cy="4667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56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5638800" cy="621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47800" y="914401"/>
            <a:ext cx="3581400" cy="2333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3648075"/>
            <a:ext cx="3581400" cy="2333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751980"/>
            <a:ext cx="49530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62425" y="6266330"/>
            <a:ext cx="2695575" cy="161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81475" y="6418729"/>
            <a:ext cx="1152525" cy="161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9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257925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6" y="2338387"/>
            <a:ext cx="3838575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752600" y="2590800"/>
            <a:ext cx="2143126" cy="1338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581400" y="1676400"/>
            <a:ext cx="4152902" cy="661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676400"/>
            <a:ext cx="2143126" cy="661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52600" y="1676400"/>
            <a:ext cx="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191000" y="3995736"/>
            <a:ext cx="1295400" cy="5000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751980"/>
            <a:ext cx="49530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334000" y="6436660"/>
            <a:ext cx="3352800" cy="161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4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New Enrollment Count</a:t>
            </a:r>
            <a:endParaRPr lang="en-US" sz="2800" b="0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5751980"/>
            <a:ext cx="4953000" cy="102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162425" y="6598585"/>
            <a:ext cx="3352800" cy="1619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7229475" cy="321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1" y="2636044"/>
            <a:ext cx="5486400" cy="2333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975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Note: </a:t>
            </a:r>
            <a:r>
              <a:rPr lang="en-US" dirty="0" smtClean="0"/>
              <a:t>Total Enrollments, would be 316.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9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What can you do with this data?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72684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What is the Dashboard for the</a:t>
            </a:r>
            <a:br>
              <a:rPr lang="en-US" sz="2800" b="0" dirty="0" smtClean="0"/>
            </a:br>
            <a:r>
              <a:rPr lang="en-US" sz="2800" b="0" dirty="0" smtClean="0"/>
              <a:t>Statewide Workforce Development Board?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Dashboard</a:t>
            </a:r>
          </a:p>
          <a:p>
            <a:r>
              <a:rPr lang="en-US" dirty="0"/>
              <a:t>C</a:t>
            </a:r>
            <a:r>
              <a:rPr lang="en-US" dirty="0" smtClean="0"/>
              <a:t>onsistently provides board members with key measures they need in order to further a data driven approach</a:t>
            </a:r>
          </a:p>
          <a:p>
            <a:r>
              <a:rPr lang="en-US" dirty="0" smtClean="0"/>
              <a:t>Started in May of 2017 and is quarterly</a:t>
            </a:r>
          </a:p>
          <a:p>
            <a:r>
              <a:rPr lang="en-US" dirty="0" smtClean="0"/>
              <a:t>Founded by the desire of our board to compare fiscal and programmatic metrics.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It is able to do so by using unified: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efinitions</a:t>
            </a:r>
            <a:endParaRPr lang="en-US" dirty="0"/>
          </a:p>
          <a:p>
            <a:pPr lvl="2"/>
            <a:r>
              <a:rPr lang="en-US" dirty="0"/>
              <a:t>Date ranges</a:t>
            </a:r>
          </a:p>
          <a:p>
            <a:pPr lvl="3"/>
            <a:r>
              <a:rPr lang="en-US" dirty="0"/>
              <a:t>Current quarter</a:t>
            </a:r>
          </a:p>
          <a:p>
            <a:pPr lvl="3"/>
            <a:r>
              <a:rPr lang="en-US" dirty="0"/>
              <a:t>Pervious quarter</a:t>
            </a:r>
          </a:p>
          <a:p>
            <a:pPr lvl="3"/>
            <a:r>
              <a:rPr lang="en-US" dirty="0" smtClean="0"/>
              <a:t>Same </a:t>
            </a:r>
            <a:r>
              <a:rPr lang="en-US" dirty="0"/>
              <a:t>quarter of the previous year</a:t>
            </a:r>
          </a:p>
          <a:p>
            <a:pPr lvl="2"/>
            <a:r>
              <a:rPr lang="en-US" dirty="0" smtClean="0"/>
              <a:t>Reporting paths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7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Tennessee Title I</a:t>
            </a:r>
            <a:br>
              <a:rPr lang="en-US" sz="2800" b="0" dirty="0" smtClean="0"/>
            </a:br>
            <a:r>
              <a:rPr lang="en-US" sz="2800" b="0" dirty="0" smtClean="0"/>
              <a:t>Adult New Enrollment</a:t>
            </a:r>
            <a:endParaRPr lang="en-US" sz="2800" b="0" dirty="0"/>
          </a:p>
        </p:txBody>
      </p:sp>
      <p:sp>
        <p:nvSpPr>
          <p:cNvPr id="4" name="AutoShape 4" descr="data:image/png;base64,iVBORw0KGgoAAAANSUhEUgAAAwoAAAIOCAYAAAAY3vqDAAAgAElEQVR4XuydB3RURRuG37TNJrQQWujYC6BYfnsBu1iRJr3ZG2AHRLCAXUHFTpMiKmBDULECKoodUUCRHgg1hSRbs/98E29cQpLdTbbc3X3nHA9C7r0z88zdzbzztQSPamAjARIgARIgARIgARIgARIgAS8CCRQKfB9IgARIgARIgARIgARIgATKE6BQ4DtBAiRAAiRAAiRAAiRAAiRwAAEKBb4UJEACJEACJEACJEACJEACFAp8B0iABEiABEiABEiABEiABHwToEXBNyNeQQIkQAIkQAIkQAIkQAJxR4BCIe6WnBMmARIgARIgARIgARIgAd8EKBR8M+IVJEACJEACJEACJEACJBB3BCgU4m7JOWESIAESIAESIAESIAES8E2AQsE3I15BAiRAAiRAAiRAAiRAAnFHgEIh7pacEyYBEiABEiABEiABEiAB3wQoFHwz4hUkQAIkQAIkQAIkQAIkEHcEKBTibsk5YRIgARIgARIgARIgARLwTYBCwTcjXkECJEACJEACJEACJEACcUeAQiHulpwTJgESIAESIAESIAESIAHfBCgUfDPiFSRAAiRAAiRAAiRAAiQQdwQoFOJuyTlhEiABEiABEiABEiABEvBNgELBNyNeQQIkQAIkQAIkQAIkQAJxR4BCIe6WnBMmARIgARIgARIgARIgAd8EKBR8M+IVJEACJEACJEACJEACJBB3BCgU4m7JOWESIAESIAESIAESIAES8E2AQsE3I15BAiRAAiRAAiRAAiRAAnFHgEIh7pacEyYBEiABEiABEiABEiAB3wQoFHwz4hUkQAIkQAIkQAIkQAIkEHcEKBTibsk5YRIgARIgARIgARIgARLwTYBCwTcjXkECJEACJEACJEACJEACcUeAQiHulpwTJgESIAESIAESIAESIAHfBCgUfDPiFV4ENm/ejMmTJ6NVq1bo168fUlJSquQza9YsrFmzBtdcc42+J1rbp59+ik8++UTPuX379gFPI1Y4BDxxE9+wadMmvPbaazjiiCPQp08fPdKK/s3EU+DQSIAESIAESCCkBMImFIxfwDabzeeE2rRpg8GDB8Nqtfq8lhdUn0B11iQ3N1dvrg4//HB07doVSUlJyMvLw6RJk5CRkXHAugV7g1zdjVx+fj5efvllOBwO3HDDDWjQoEFA4EIhFAKZy8qVKzFjxgy0bt1aM05LSztg/MY1F1xwAc4777yA5heKi43xVPXsY489tmyTHooxVPXMWBEKwf6MhXsd2B8JkAAJkIB5CYRNKOzevRtfffUVnE5nGY1//vkHsoE77LDDUKtWrbJ/b9iwIc466yyfp9XmxRodIwvWmkSDUPjxxx/x1ltvwePx4NJLL9XvVyDNLEJBxnz++edrIZCQkLDfFMwqFJo1a4amTZtWiFusTKeeemogSxG0aykUgoaSDyIBEiABEohRAmETChXx40mY+d6q6qyJ2YWC2+3Wp/GyMRQLSP369QO2WJlJKIilTawKYnnzbmYVCmaxcJT/tFEomO/7hyMiARIgARIwFwHTC4V169Zh4cKF2Lp1qybXvHlzdO7cGYccckgZSWNzK/7jv//+O3744QdtuahXrx6uuOIKtG3btuz0NZBrpQPZZH799ddYunSpdrERn3zxUZcx1K1bt2wM0t+SJUvwzTffoKCgAMnJyTjooINw+eWXo0mTJmXXyYn2X3/9hQULFmDHjh36hFvcYGQzJW4Y5U+J/Zm/PNxut2sfejk5LyoqQnp6Ok444QT93NTUVL/fOl9CwXtzJa5HU6ZMwYYNG/Z7vrfrWGXPy8nJwfvvv4/169drxlUx8H54IO46xn3Z2dl45ZVX9LqJy46s0ZAhQ/T6lG+yHj///DMWLVqk11s25f/73/+QmJioLWJGjIK40MncxRXr5ptv1u+a0SrasHtzkGvFVUvu9W5VueEYz2zZsiW2bdumPwflXZCqEgq+eC9btkyvR+/evdGhQ4eyYRmWmG7dumkORvvll18we/Zs/X6fccYZFb5fgQgX41qxlsi7YPCXz9spp5yCiy66qMzCaFzbqVMn/Tlfvny5jn8RHhaLRf+brLHMSdawss+iv0JB1m7t2rXo0aMHpG/5z+VyoVGjRvr7Rb6LfvrpJ3z88cdl3xEnnnii/o4o/9nztQ4C0l8Whnj1hi/vqxEPFOh3jd9fEryQBEiABEggbgiYWijIZkTcRTIzM3HMMcdg3759+O2337Sfea9evcqCSuUXuQgE2STIRlD8uGXjLBty2Xh7bwoDuVY2sHPnztUbR/HJlw2wbIpl0yCbmWuvvVb75RvXyWZBNnIiTGRz+scff+jNjfQv/y7NmFPt2rX1nKTJnGRDc+GFF+Kcc87ZbzPmz/yLi4sxffp0SKDx0UcfDXH1WLVqlf77wQcfjAEDBvgd7xGIULj66qsh7mM7d+7UIkXESceOHfWJvfQrp/cVPW/jxo2YOnWqXi9fDMp/EqsjFERoitiTjaSsh8RYSL8idMoLM9lgyoZZxiYbQPlTxIyIP1nnYAgFccORd0g2/F988YVer9NOO01zK28lKC8+zj33XP2uyAZeNtXyd2MOlW3M/eFtcBWxIlykyUbzjTfe0O+siAf5zBl9zZs3D7/++muVQerVEQriglhSUqLfH4O9CCp5r2Tj7b2Rls+6fM7lsyRCQd5HuffNN9/Unz0R6Mcdd9x+n8VBgwbp7wdpgQgF+YyKWBSBJgJB3oe///5bf65kzUTQy/siwkB479mzByIWjDge6c+fdfCeny8W27dv1++QvLPyfSPCqXHjxjj00EP1ZzGQ75q4+Y3HiZIACZAACQREwLRCQTafEnwqG4bu3buXnSaKX/2rr76qfxHKRl02C7IZlU3L8ccfr38xG5l4vv/+e8iG5swzz9R+6dICuVbuf/fdd3HVVVfp03ljkySC4O2339bPlc3Lli1b9JhkAyKbctkgSzOuMzYMInDkFFosCRJQK7/UpRlzkpNP+XfZ+Pg7f9moyEb4u+++030blhbZ5MmJo/wnJ6Eyfn9aIELByBQTiOtRYWGh3qgLI9m4yzpKE7FjnNBXFWwcqFAQ64qsjaydvC/CWESKML/xxhu10DOa/NtLL72kxybXGgHPhhATURQMoWBkfwpkLt6bbnmfZE7C0nvjW9HG3F/e8jmSZ8rc5URa3isjAFw2vWI9M3gZ1hQ5uRdOxhqWf7+qIxSEubwXshmXZnwO6tSpU9aX8dzy18r1YkX44IMPtBVCrB3GZ9HYpMuhg/G9EYhQkO+X8rEhYkEUy2B5VzCDuYgJeZcl5srfdZA5VTa/ilgY32nlM4sF8l3jz/cCryEBEiABEohPAqYVCvILX9wPZNPg7WZk/GKU07zrr78eWVlZZafWcnJvnBbKdRVtBIyNsK9rZRM0bdo07cZTfjNkbIxlMzNw4EB9qieb3yOPPHK/U1c5gZYNgggX2YgZGyy533uTKpt66UdOQ+UUUU4u/Z2/iArZ3MpmRDaxxsbIe/7ep8S+XvNQC4XVq1dr64eIL29XFhmXiJrPPvtMCx5hWVELZHMt98vJssQnyMm7kQlINngffvjhAQJKNmgzZ87cT1gaYygfo1AT16OaCgWZh4xVTvvlWcJL3q+KNuaB8BZRLZY543Ml94p70UknnYRvv/1Wv1+yLrt27dLv3FFHHVVmfahorXxlPfJ2tTKulbmJu5zRKuLs69q9e/cekNlKPmMyP7HEGO9XIEKhohS/xv1ymFH+s1f+cxTIOviaX3l3t4o+s4F81/j6TuDPSYAESIAE4peAaYWCcfJf2dJ4++JWtrmtSiiUz+tf/lpDDJT3I/cej+GLL/8mm185cRY3EsniIrnZ5RS2vGvL559/rn2ZRRCcfPLJ2gVGLAveG3xDDMkppq/5y89FpFSVdjaQFJShFgoV+VWXn2NVtQoCEQoi1GQ+si7XXXedXhtp4rIh1ipxAZITecMCVVXAstmEgszN2PgaLkiyyRdR5B08HAhvQygZ8QhyWi4uNT179tTPFWEgljm5TriKRamqmhLGhreyrEfeGY8qsz5UJRTKB0kbn1mxGhjxCt7vltHHxRdfrN10giUUvOswGP2V/xwFug7l11GeW5k4rewz6+93Tfz++uPMSYAESIAEfBEwtVCQGAM5YfROnWpMSDbWhi9uKIWCuDxUFqwpp/mGL74RQCkBrxJLIU02LBKE6R2kLCebsvmSE23xK5a/GwGz3oHHMid/5i+nuyIUxOpi+PuXX/SqfN/LXxsOoSAbGPE5N9xLyo9Bgoy9XYK8fx6IUDBOvkWIeQuCygRENAkFYSIi1tsFSVyFKhIK/vL2thSIS508W3zyxfoj1gtxfRHrmjxP/N8Nt5rKvmSq43pUfvMfiFDw9W6UH0+4hYK/6xCIaDIOFSqyePj7XePrlwR/TgIkQAIkEL8ETC0U/K3oG0qhUFERMV+vi7gbiavB4sWLIW4Ql112WYViQ8SFBBxLQKsEt0o9CXGLkBNuXxt2Ywy+Nke+xhoJoVCTCseBzNfwIa+KgXeQbLQJBZmXtwuSxOhI8H1FFgV/Kkp7u9tJYL2IA7EuiNVA+pFny3OEkwh1cburqjJ3uIWCL4uCkanJ4BNuoeDvex8soeD93lf1XRPodwSvJwESIAESiB8CphUK4vYgGz1/imOFQigYQbCy0fd2W6no1ZDNvgR8yqm+WBmMJkHL4sstJ9riCiGno+IGIyfpclJrNDnhFtclCbiUE9sWLVroIEl/5m+cAku2FfEt907ZWp3X2JdAqWhzFUgw84oVK3QguPi9V5R1yNeY/RUKEoAsJ+KyBuIaIhl0vJuktxQhKhYjg5vhenP22WeXZdgx7jGb65H3u2O4IIkrlVipvIVCoLxlnpIhSmIR5F01Ymm8rQ1//vmnDhb2Vf053ELBsD6EO0bBH9ejQNYhGEJBrEv+ftf4+szx5yRAAiRAAvFLwLRCwdgQSkYV2WQbGYKMPPeSoUZSiVaWglOWtCYxCnK/sTmU1JDemZfkdE5chyQVqaRNNXLQl8+KYuTvF1Egp68yZvGNl8Bj7xz48jzJxCNB0UYgqb/zl3HKxlsyLEnAroxBgqGlidiRVJ9yai5B3/60mggFESlGxhyjr/LPk02c1DQQq4t3lia5XjY2cup7ySWXVFr7wV+hIClNJ0+erNdHfOnLx4B4B7fKKbmspZHlR4Sbr6xHMt45c+bobFvG/fJvRqpcCZr13rBXxNWYi1iS+vbte0A8i/d6VbXpNlyQxDVImne/gfIWtzjJPiXvpDAxgnSNonXiDicsy69dRe9WuIWCjMHIeiTugvIeGZ+FmmY9qiqY2R+hEMg6VFcoeCdoMOJw/Pmu8ed7gdeQAAmQAAnEJwHTCgXZyIlLjpjrxYdf/O+N1IFygi/50Y1UqKGwKMjrIKfS4vMtGZZEqIhgkFNLyakucQjiliHjkH8Ti4BsTiXrkvybbNpk8+5d80HmJFl9xCVJim5JmkvJViOpTeXk2zvveiDzF2uGbO6kT6nXIK4iIkpknNL69++vYyn8adURCobLimwyJW5EYgzOOuusSl2oRAyIuJEmm1EZszAW9ysjxWxlKTf9EQoViYCK5l6RmDByz4sFQjbw0mRekq9f5untwiPuZa+//rq2Vsi1sik1cuiX37BXxFXeIbE4ySZS7pcNpwTCV2fTbbggiaWkvJ9/ILyNMcn7WL6YmiGI5bNgpPGt6p3yFcws9xoBzYFsjqsSIPJZNOooGJ8F2TTLZ0HcpKpbR6GmQkHm6u86BMLCEEdyICDrIp9zsYhJfJS/3zX+fC/wGhIgARIggfgkYFqhIMthBONJmlSpzCx/l5gBOTUXf2zjtDBUQkHGUFGVVyPAU1w9jCYbFBE1csJsVGaWbC+SYcU7vaukQJUNgwQ2ijuHMafTTz8d8p/3ybe/85cxGP2LOBFLgmyKZOMp8RESzOxvq45QkGdLLQkj4FXEglhQZANd2fPEeiLuVbJZl82tuABJ0TFDYFQ2Xn+EglEPQdzAqsrzb1hyxPJjuJcJc1nDjz76SLuTGYHmstZS/M5bKJSv4mxU7W7Xrp2+VuZiuOdUxkEK44nrkGzQRShKzYvqCAUjC5JUJS8vFOR5/vI2iqyJ5cCwbhnjMU6pRdR4F1+rbK18pUeV+4yMXIFsjn1ZKir6zIplSSwM3gH04YxRMBj5sw6BsJDnyoGGxI/IuyQHD2LVk++oQL5r/P1+4HUkQAIkQALxRSCiQiG+UHO2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sBCoWwoWZHJEACJEACJEACJEACJBA9BCgUometOFISIAESIAESIAESIAESCBuBsAqF3NxczJo1C5s2bUKtWrXQtWtXtG3bVk921apVmDdvHgoLC9GqVSv06dMHGRkZ8Hg8WLZsGRYvXgyHw6Gv79atG9LS0sIGiR2RAAmQAAmQAAmQAAmQQLwRCJtQkA2/CAGXy6UFgoiFd999FwMHDkRKSgqmTp2KTp06oV27dloU5OTkaLEgf86ePRs9e/ZEVlYW3n77bS0gOnfuHG9rxfmSAAmQAAmQAAmQAAmQQNgIhE0o2Gw2TJkyBWeeeSbat28P+bsIgPPOOw9OpxOffvopBgwYAKvVii1btmhRMWjQIKxZswarV69G3759kZCQoC0PYmGQn1kslrCBYkckQAIkQAIkQAIkQAIkEE8EwiYUBOrChQuRn59fZlFYtGiRFgcbNmzA0qVLMXjwYC0U8vLytIuSWBRWrFhRZl2QZ4glQkRF79699bVsJEACJEACJEACJEACJEACwScQVqGwb98+TJ48GVu3bkVycrLe7Iur0cqVKykUgr+2fCIJkAAJkAAJkAAJkAAJVJtA2ISC2+3WrkYSZ3DuueciOzsb8+fPR/fu3bFr166gCQV57rZt26oNhDeSAAmQAAmQAAmQAAmQgJkJNG3aFM2aNQv5EMMmFMSdaMaMGdqKkJmZqScm7kXHHHMM0tPTGaMQ8qVmByRAAiRAAiRAAiRAAiTgP4GwCYXi4mK89tprWhhIQPOOHTswc+ZMXHHFFWjSpIn+WceOHdGhQ4cDsh6JwBDLQ8uWLZn1yP+15ZUkQAIkQAIkQAIkQAIkUG0CYRMKMkJJdfrWW2/prEapqak4//zzccYZZ+hsRmvXrtUiQIKdy9dRkIDmBQsWsI5CtZeZN5IACZAACZAACZAACZBAYATCKhQCGxqvJgESIAESIAESIAESIAESiBQBCoVIkWe/JEACJEACJEACJEACJGBiAhQKJl4cDo0ESIAESIAESIAESIAEIkWAQiFS5NkvCZAACZAACZAACZAACZiYAIWCiReHQyMBEiABEiABEiABEiCBSBGgUIgUefZLAiRAAiRAAiRAAiRAAiYmQKFg4sXh0EiABEiABEiABEiABEggUgQoFCJFnv2SAAmQAAmQAAmQAAmQgIkJUCiYeHE4NBIgARIgARIgARIgARKIFAEKhUiRZ78kQAIkQAIkQAIkQAIkYGICFAomXhwOjQRIgARIgARIgARIgAQiRYBCIVLk2S8JkAAJkAAJkAAJkAAJmJgAhYKJF4dDIwESIAESIAESIAESIIFIEaBQiBR59ksCJEACJEACJEACJEACJiZAoWDixeHQSIAESIAESIAESIAESCBSBCgUIkWe/ZIACZAACZAACZAACZCAiQlQKJh4cTg0EiABEiABEiABEiABEogUAQqFSJFnvyRAAiRAAiRAAiRAAiRgYgIUCiZeHA6NBEiABEiABEiABEiABCJFgEIhUuTZLwmQAAmQAAmQAAmQAAmYmACFgokXh0MjARIgARIgARIgARIggUgRoFCIFHn2SwIkQAIkQAIkQAIkQAImJkChYOLF4dBIgARIgARIgARIgARIIFIEKBQiRZ79kgAJkAAJkAAJkAAJkICJCVAomHhxODQSIAESIAESIAESIAESiBQBCoVIkWe/JEACJEACJEACJEACJGBiAhQKJl4cDo0ESIAESIAESIAESIAEIkWAQiFS5NkvCZAACZAACZAACZAACZiYAIWCiReHQyMBEiABEiABEiABEiCBSBGgUIgUefZLAiRAAiRAAiRAAiRAAiYmQKFg4sXh0EiABEiABEiABEiABEggUgQoFCJFnv2SAAmQAAmQAAmQAAmQgIkJUCiYeHE4NBIgARIgARIgARIgARKIFAEKhUiRZ78kQAIkQAIkQAIkQAIkYGICFAomXhwOjQRIgARIgARIgARIgAQiRYBCIVLk2S8JkAAJkAAJkAAJkAAJmJgAhYKJF4dDIwESIAESIAESIAESIIFIEaBQiBR59ksCJEACJEACJEACJEACJiZAoWDixeHQSIAESIAESIAESIAESCBSBCgUIkWe/ZIACZAACZAACZAACZCAiQlQKJh4cTg0EiABEiABEiABEiABEogUAQqFSJFnvyRAAiRAAiRAAiRAAiRgYgIUCiZeHA6NBEiABEiABEiABEiABCJFgEIhUuTZLwmQAAmQAAmQAAmQAAmYmACFgokXh0MjARIgARIgARIgARIggUgRoFCIFHn2SwIkQAIkQAIkQAIkQAImJkChYOLF4dBIgARIgARIgARIgARIIFIEKBQiRZ79kgAJkAAJkAAJkAAJkICJCVAomHhxODQSIAESIAESIAESIAESiBQBCoVIkWe/JEACJEACJEACJEACJGBiAhQKJl4cDo0ESIAESIAESIAESIAEIkWAQiFS5NkvCZAACZBA3BMo8QDv/+jEG986kVUvEY/0TEV6agJcbmDVFjfm/+BEkQN44KrSf/du+2wejHjThsbqvtFXpsY9SwIgARIIPgEKheAz5RNJgARIgARIwCcBpREwc5kTK/5x465LLGjRIBGGFJijhMMfW91oWj8Rq7eWlAkI74fOX+HEK587cPoRyRQKPmnzAhIggeoQoFCoDjXeQwIkQAIkQAI1JLAj34OH3rHh7ktT0VKJhIraktUuzPvedYBQ2Ly7BM985ECzjAQUO0GhUMO14O0kQAIVE6BQ4JtBAiRAAiRAAhEg8P06N6Z+5UCCMiOs3V6CI5omYsxVVjSu+5+LUUVCwVUCPPWhHce0SsKuAg827CqhUIjA+rFLEogHAhQK8bDKnCMJkAAJkIDpCIgIeGaRQ4mDVLRvmYTpSx3YtMuD+7qkIvlfA0NFQuE7JTAW/OTEfVda8dZ3TgoF060sB0QCsUOAQiF21pIzIQESIAESiCICIgK+Wu0uswaIVeHxBXY82tOKhnVKrQrlhUJekQcPvGPH4LNT0K5FEmaoGAdaFKJo0TlUEogyAhQKUbZgHC4JkAAJkEBsEPh6rRvvqoxHD3ezIjWl1P3o6YV2jOthRYPaFQsFuWfMPBs8Egnt1UQ0GBmTYoMOZ0ECJGAGAhQKZlgFjoEESIAESCDuCOwpVOlN59jQ7eQUnH1ksrIOOLB5t2/XI29QtCjE3WvDCZNAWAlQKIQVNzsjARIgARIggf8IrNlWgvHv2bF1bwmOaqbqIXTxHcxMocA3iARIIFwEKBTCRZr9kAAJkAAJkAAJkAAJkEAUEaBQiKLF4lBJgARIgARIgARIgARIIFwEKBTCRZr9kAAJkAAJkECABPbt24fU1FSkpKhoZzYSIAESCDMBCoUwA2d3JEACJEACJOAvAQoFf0nxOhIggVAQoFAIBVU+kwRIgARIgASCQIBCIQgQ+QgSIIFqE6BQqDY63kgCJEACJEACoSVAoRBavnw6CZBA1QQoFPiGkAAJkAAJkIBJCVAomHRhOCwSiBMCFApxstCcJgmQAAmQQPQRoFCIvjXjiEkglghQKMTSanIuJEACJEACMUWAQiGmlpOTIYGoI0ChEHVLxgGTAAmQAAnECwEKhXhZac6TBMxJgELBnOvCUZEACZAACZAAKBT4EpAACUSSAIVCJOmzbxIgARIgARKoggCFAl8PEiCBSBKgUIgkffZNAiRAAiRAAhQKfAdIgARMSoBCwaQLw2GRAAmQAAmQAC0KfAdIgAQiSYBCIZL02TcJkAAJkAAJ0KLAd4AESMCkBCgUTLowHBYJkAAJkAAJ0KLAd4AESCCSBCgUIkmffZMACZAACZBAFQQ+/nkfzmmXipSUFHIiARIggbAToFAIO3J2SAIkQAIkQAK+CdidQLeJhejcIQk3nmf1fQOvIAESIIEgE6BQCDJQPo4ESIAESIAEgkHgg59cmPCRXT9qzFWpOOvI5GA8ls8gARIgAb8JhF0o7N69G++++y7WrVuHXr16oX379nqwq1atwrx581BYWIhWrVqhT58+yMjIgMfjwbJly7B48WI4HA60bdsW3bp1Q1pamt+T5IUkQAIkQAIkEG0E+r1YjOy9JV3Quq4AACAASURBVHrYqcrzaNKANBzUODHapsHxkgAJRDGBsAqFPXv2YOrUqTj55JP1f4bPZX5+vv73Tp06oV27dloU5OTkaLEgf86ePRs9e/ZEVlYW3n77bS0gOnfuHMXYOXQSIAESIAESqJzAzxvcuHO2DU0zEtChdRIW/erS///ykDTUSk0gOhIgARIIC4GwCoVPP/0Udrtdb/ITEv77ohPrgvxswIABsFqt2LJli7YuDBo0CGvWrMHq1avRt29ffY9YHsTCID+zWCxhgcROSIAESIAESCCcBO6fa8PXa9248VwLrjopBUNfL8YfW0tw/EFJePxqq/p9GM7RsC8SIIF4JRA2oeB0OjFr1iztSrR+/Xq43W5cdNFFOOOMM/D7779j6dKlGDx4sBYKeXl5+lqxKKxYsaLMuiCLtGnTJi0qevfura9lIwESIAESIIFYIrAj34Pek4pgUSEJc29LR7qyIOQWejDktWL9Z+/TUjCkIw/KYmnNORcSMCuBsAkFm82GKVOmoH79+rjqqqu0GJg5cya6dOkCyRNNoWDWV4TjIgESIAESCCeBlz934K3lTlx6XDKGX5xa1rVYFIbPKIZLhS2M7ZqKM49gcHM414V9kUA8EgirUJBYg/POO08HK0ubM2cOGjZsiCZNmgRNKGRnZ2Pbtm3xuJacMwmQAAmQQJQTcJUk4MEvDoPNlYg7z/gHjWs59pvR8s0ZmP9HFlKSSjD01A0H/DzKp8/hkwAJ+EmgadOmaNasmZ9XV/+ysAkFyVg0bdo07Wp09NFHlwkFEQkiHBijUP1F5J0kQAIkQAKxQWDBzy48s8iuA5if6lOxe+349+z4bJULzeon4qXBVgY3x8bScxYkYEoCYRMKMnsJQpZ4hP79+0MyHYmFQVyPGjRogNdeew0dO3ZEhw4dDsh6NGPGDHTv3h0tW7Zk1iNTvkYcFAmQAAmQQDAIDH6lGBt3leDBblacfnhShY90uoFbpxcjIz0Bbg/weC8V3ByMzvkMEiABEihHIKxCQQKYFy5ciG+//RbJyck4//zztYVBshmtXbtWiwAREOXrKEhA84IFC1hHga8vCZAACZBAzBPIK/agXlrVW3+lD8rEgT/Xxzw0TpAESCAkBMIqFEIyAz6UBEiABEiABKKUwK6XJyJ37htlo7e2PQbNxj+Dkn0F2P7IGNj+WIlEaxoyB1yLjC49lTpIgGvHdmwfNxq2P1chSdUVajzsXlhOPkvFLUQpBA6bBEjAtAQoFEy7NBwYCZAACZBArBPYPu4+1D7rXNQ+s1PZVD0uF3LUv6e0bIPM/kPg3Jat/j4ajYbdA+sRR2PHM48gISkZDW+4DbbVf2Dnc0+g6YNPwNWwOdIsdEKK9XeG8yOBcBKgUAgnbfZFAiRAAiRAAv8SKCkuxvYHR6B+z35I63DCfkLBtuo3WA46BEl166GkqBDZI4cjo2svfd32MXejwTU3w3p0e8gzto2+AxlXXY09R5yBhnUSKBb4hpEACQSNAIVC0FDyQSRAAiRAAiTgP4GSwn1qk38nHFs3w713L1Kat0DWiAeQevhR+z2keOXPymrwJJqOfQwJllRkjxiGxneMhPXItvo6wypRdGxHTPzIjnE9WIzU/1XglSRAAlURoFDg+0ECJEACJEACESDgsdtQ+N03SD30cKRkNcOemVNgW/WrdiNKSLUqt6JVyL53KDxOBxoPvQd1zu8M1+5dlQqFYiUUrn6+CAPPsqDfGSkRmBG7JAESiDUCFAqxtqKcDwmQAAmQQFQSkCDlbQ+MQNbIB5V1oWXZHBwb/kHOo2PR8ObbkdK0eaVCwXJqJ3R+ohD4N2Xq8QcxujkqXwQOmgRMRIBCwUSLwaGQAAmQAAnEDwGxDjg2rkfaMcdhW0EiGjt3aKHQ5M5RcO3cgVTlWiQxCtLEvcjS+iDUu6J7pTEKtU47C7O/cWLylw5dhE2KsUlRNjYSIAESqC4BCoXqkuN9JEACJEACJFADAs7sLdg29h40uvVOpLU9tsz1KOu+h7F9/BhYj2qHzL6DdQyDBD03vGEY0o//n8565HEod6Th9+6X9SilWQs9mlFv2bD8bzdaNZDKzWlIpRdSDVaJt5JAfBOgUIjv9efsSYAESIAEIkig8Jsl2DHhUbhzc2Fpc5AKZn5QZztyZm9FzmNjda2ExLRydRSUJSLn0TEo/vXnsjoKYk0wWrHDg5um2rBpdwnOPCIZY7umRnCG7JoESCCaCVAoRPPqcewkQAIkQAJRS2BHvgeN64am7kH23hJcN9kGEQ1DOlrQ+zSaFaL2ReHASSCCBCgUIgifXZMACZAACcQnAacb6P5sEXqdmoLLj0+utPaBx6Mik1VLUBWZA23ifnSfckOCuvXxq61gcHOgBHk9CZAAhQLfARIgARIgARIIM4FPVrrw2Ad2tGuRhIn9K697sG/fPqSmpiIlpXoWgWlLHJixzKmDm1+7Ni1kFoww42N3JEACYSJAoRAm0OyGBEiABEiABAwC108uxt85JRjdJRUdj0quFExNhYLYI+5+w4af1rtxUONETBrA4Ga+hSRAAv4ToFDwnxWvJAESIAESIIEaE/hjawlunV6M+rUS8Oat6UiqIoNpTYWCDLbQ7sENU2yQuAUGN9d4+fgAEogrAhQKcbXcnCwJkAAJkECkCYx7z47PV7kw6GwL+p5etUtRMISCzFcyIN0wpRh2J3D9ORb0OKV6rkyRZsf+SYAEwkuAQiG8vNkbCZAACZBAHBPYW+hBz+eKNIF5Q9NRJ63qIOVgCQXpb+kaF8bOs6vAaODpPlYc04qVm+P4VeTUScAvAhQKfmHiRSRAAiRAAiRQcwLTlzrw+lInLmifjHsu813fIJhCQUb/yucOvLncqQXKK0MY3FzzFeUTSCC2CVAoxPb6cnYkQAIkQAImIeAugbYmiFXhZbVJP7RJFcEJ/4452EJBsq3ePsuG3zaVBje/OCgNKTQsmOQN4TBIwHwEKBTMtyYcEQmQAAmQQAwS+Ox3F8a/b8fRzRPxnMo+5E8LtlCQPguKPaoYWzGk4Nu5bZMx8grflg1/xsprSIAEYo8AhULsrSlnRAIkQAIkYEICt0wrxp/ZJRilNubnqA26Py0UQkH6Xb+jBDdOLYYUfrvpPAu6nsTgZn/Wg9eQQLwRoFCItxXnfEmABEiABMJOQGomSO0Ef1Kieg8uVEJB+vhMZV4arzIwJarg5qcY3Bz2d4IdkkA0EKBQiIZV4hhJgARIgASimsCjyuVosXI9GnCmBf3P9P/0PpRCQYBOWuzA/BWlwc2TVeXmBrWrzsIU1YvAwZMACQRMgEIhYGS8gQRIgARIgAT8JyAxAV0nlqZElQJrYlXwt4VaKJSo4OahrxdDisAdllUaO8HgZn9Xh9eRQOwToFCI/TXmDEmABEiABCJIYMYyJ6YtceDcdipw+PLAAodDLRQES67KwiTBzbv3Mbg5gq8JuyYBUxKgUDDlsnBQJEACJEACsUDAOyXq8wPTcFQz3ylRveed98/fSG/ZGikp/rsrVYfbX9tLIMHWLpXC9dYLLLjyxND2V50x8h4SIIHwE6BQCD9z9kgCJEACJBAnBL78w4WH3rXrmglSOyHQtuX+u1DnvItR76xzAr014Os/+s2FJxaUBjdP7J+m07iykQAJxDcBCoX4Xn/OngRIgARIIIQEhr5uw+9b3BihXI7OU65HgTTH+nXYdF0fWA47Eq1emBbIrdW+9umFdnz4iwsZKo5CKjczuLnaKHkjCcQEAQqFmFhGToIESIAESMBsBIyUqJJRaN7QdCQFeEC//YF7sW/Zl3pazR6diPQTTg75FMX1SFyQxBVJgpvFXSo5wHGHfJDsgARIIGwEKBTChpodkQAJkAAJxBMBceMRd55+Z6Rg4FmWgKZuX7cWm2/oX3aPtW17tJjwakDPqO7FEtQswc0S5HzRMcm469LAArCr2y/vIwESMB8BCgXzrQlHRAIkQAIkEOUEJCVq92eLIOlHA02JKlPfNuZuFH6zBHXOvRCFXy9Bia0YLZ55GdZ2x4aFjKRLlbSpMv7hF6fi0uMCc5sKyyDZCQmQQMgJUCiEHDE7IAESIAESiDcCs79xYvKXDnQ6Ohn3XRnYibxhTUiwWNBmxjvIffct7H1junY9EhekcLV3fnDi+U8c2vXomX4Mbg4Xd/ZDAmYiQKFgptXgWEiABEiABKKegEedwveaVISd+R4829+Kti2SAprTtvvuQOF3XyOjay80vGEo3Hm52NDnCnjsdrR8YTpSDzsioOfV5OLx79nx2arS4ObJ16TpP9lIgATihwCFQvysNWdKAiRAAiQQBgJLVrvwwPzqpUTdz5rwxgdIqltPj3jXixOQO38Oap12Fpo+8HgYZlHahdMN3Di1GOt3lOh0qWJZYHBz2PCzIxKIOAEKhYgvAQdAAiRAAiQQSwRun2nDr5vcuOeyVFzQPjDf/uxRw1H0/bfI6N4HDa+7tQyLa88ubOzTBR63C61emQVLm4PDhmyHsoxIcLPEXVx2fDKGXRSYK1XYBsqOSIAEgk6AQiHoSPlAEiABEiCBeCWwcVcJBr9SDEmJ+vZt6UgJwOvItnoVttw6BDo2wcuaYLDcOfEx5C14B3U6XYAmIx8MK+LflPC5fZYN4lYlWZAkGxIbCZBA7BOgUIj9NeYMSYAESIAEwkTgKVWwbKEqWNb7tBQM6RhYStTse4ei6MfvUL9nPzS45uYDRuzK2Y6NA7rCo1IRtZ76JlKatwzTrEq7eXO5E698XhrcLPUVpM4CGwmQQGwToFCI7fXl7EiABEiABMJEoMjuwVUTiiBFy8SaUD+AwF/DmpCYlqatCYm1alc46pzHHkDBp4tQ96LL0PiOUWGa2X/djJ1nx9I1Ll2xWSo3BxrcLFWqR75px52XWHDWkftbJRb/7sKLnzowrocVRzUrFSH5yt3ppc8c+PJPF3qdatE1KdhIgATCR4BCIXys2RMJkAAJkEAMEzBO3M8+Khn3dwnMjz/7nltR9NMK1O81EA0G31ApJefWzdg4qAcSEhPRevZ7SM5sGFaididww5RibNpdGtw8sX8aEv1MhCT3jplnw08b3DplrLdQ2KOKu939hg27VDzEI1eXCoV9Ng/un2vHEer/+ygLTW2rnx2FlQg7I4HYJkChENvry9mRAAmQAAmEgYB3StQJ/axo39L/4AR/rQnGNLY/NBL7lnyOepd3Q6Nb7wzD7PbvIntviRILNhQqC0qXE1NwywX+uVgt+tWFFf+4kZNXgp6npJQJBRX2gFeVS1ORw4PfN5fgjktStVCQ7FGfKivD/V2sSPYfZ9h5sEMSiGUCFAqxvLqcGwmQAAmQQFgIfL3WrU6/bWjVMBFTr0sLqM+td92M4l9+RGafQcgceL3Pex0b/sGma3sjITkFbeaoFKr1MnzeE+wLflrv1hYA2eSPvCIV57atOrh5e54Hj75vx43nWfDCYge6npRcJhT+zC7Bq184cJP6mVxjCIVnFtmxq8CDNdtKkFfkwZVKlFx/joWiIdiLyeeRQBUEKBT4epAACZAACZBADQncOduGn5VLzZ3qNPziY/3PCFT828/YeseN8BWbUH54ZUXZyqVRreE0Arp9xjInpi1x6MxOzw2oPLhZxMRzHzvQIjNBZ0saoWIUDKEg7kgPv2vDpcen4JDGibh3jq1MKDz0rh27lVC4/6pUHUA96i2bSs+aEnDK2YAmxYtJgAT2I0ChwBeCBGKcgMflxI7HH4Jzx3Y0G/8MEtNrwb72T0hQpGPzJiRlZKDxsHt1ISfdlA9F4bdLseuV5yD3tpjwKpIbNopxSpweCVSfQE1Soko6VHE9yux3DTL7X+P3IOx/rcHmmwYgITUVB81ZgMTadfy+N1gXigC4T23el//t1sHNk69N02lhyzcRULO/dWKMituQeAZvoSDuSD9vVNYJJbByldWgvFA4+8ikMsvD7G+cWKcKv41W8Q1sJEAC4SFAoRAezuyFBCJGoOj7b7D94VGwHHyYFgooKUH2qNt11pS6F16K4pW/YOekp9Bs3NNIbtQEBV98gr0zJqPxXaNhPeJoQAVNspEACVROYMJHdnzwkwtXn5qCazv5568vTyv+5QdsvesWneFIZzpSGY8CaWUuS30HI3PAdYHcGrRri1VcwXWTbZC4hWNaJeGpPtYDgpsfUe5EEmtQvvU53YKVm92QGg3l2xhlRRB3rkObJKL7yaWZjkQoiCgbcTmFQtAWkA8iAR8EKBT4ipBADBNw5+UiZ/xopB56BIpX/aaFQkJSEop//w1p7Y5Rp5FWuHbtRPaIYSrV4khYWrXB9gdHoP7V/ZHW4cQYJsOpkUBwCEhK1G7PFsGh9sFv3JKORnX8z8xTZk1Qm/xMtdkPtJUJDWVNaDP7/YCFRqD9VXa9ZEC6aaoNIhq6nZSi4xAqa8LL26LgfZ3EI3hbFL5b59Z1G8Yq0VBLZTwao2JA6HoUrFXjc0jAPwIUCv5x4lUkEJUE9sycjJKiIliPbIvc+XPKXI/KJqPcjAo++0hXe2328FNw7dyBnCceUiectSC+0ylNmiLrvoeRevhRUTl/DpoEQk1g7ndOvKjy/J95RDLGdvX/pFtSoUpK1OpaE4x5ifuRuCE1GHyjSq06INTTrfT54n4kMQTSqgpuDkQoiGvT/O9VHMRSJ5wuD644odRiwwxIEVtmdhyHBCgU4nDROeX4IGD/5y/smvQ0skY9rK0JufPe2E8o7Fv6hbYeSMaUrPvGKQvCCdpXetvoO9Hg2ltQ59yLtIjI//Bd7ZYUCR/o+FgpzjJaCchGttfzRdipcv8/rVxujm3tfw5Pw5ogNROkdkJ1W+F3X0MCm+Vz3GbWezpmIVJt8pcO7R4kwc0vDkrDQSo4mY0ESCC6CVAoRPf6cfQkUCEBCULOeWQMap16JuqcdzFEFJQXCvpGZVEo/vUn7HzhaTQd+xjc+XnYM+M1LS4k6Nm1Zxe2jbwdjYbdo60SbCRAAv8RME7RA02JWvTDcu3uV1NrgjESSZUqKVMb3jQcGV16RmyJpJbE3SprkaRObVy3tHJzRcHNERsgOyYBEgiYAIVCwMh4AwmYn4D9r9XYevetKNlXsN9gkxtnaeuAS2VASjv2eB2jUFJUiOyRaoPRtRdSsppi57NPIOuBx3TFVy0U1Gll4+EjkHrYkeafOEdIAmEkcI+qI/CD2hTf3jkVl3TwPyXq5hv6w75uLRoMuUnHA9W07VvyGbY/NEp/ZlvPekfXV4hUkyJs17xajB3KyiLBzWJpSfAjbMPhcMDtdiMtwIDuSM2T/ZJAvBCgUIiXleY845qAt0XBo34hZ99zGzK699buRcW/q6xHEx5D1ujxSGnaDNseuFdZD9qhfu8BKFi8CPkffUDXo7h+ezj5ighIlp9+LxYjPTUB84ela3cbf5pkIZOsY0l16+lMRwkW/7MkVfp8dZS/cVAPOLdu1qmO615ypT9DCdk161UK05unF0NqJEgF5utUkTRfTYSC0+lELRUfxUYCJGAeAhQK5lkLjoQEQkagvOuR7Y+VOmjZuUXVUaifuV8dBbE2bB83GrY/VyGleQtkjXiAwcwhWxk+OFoJPPeJA+/+4EQPtRGWasH+tjJrgooDqt+jr7+3+byuYPFC5Dz+IJKbZKHNjPlAQmTjA5aucWHsPLsetwR5S7B3VY1CwecS8wISiAgBCoWIYGenJEACJEAC0UpATsq7TCgMOCVq4fJlOllAUK0J/0L0KLedjQO6wpWzHU3uGaNjkyLdXvzUgbkqa1Gq8oR6aXAaWjWoXLxQKER6tdg/CVRMgEKBbwYJxDEBj0QfqpbgjxNxHHPi1EnAm8D8FU5MWuzA6Ycn4cFuVr/hGNaEhtcPRUa3Xn7f5++FkuZ458THlCWwJVpPfUs+2P7eGpLrStTXyx2zbLqgWrP6iUosWFFLuWpV1CgUQrIEfCgJ1JgAhUKNEfIBJBC9BPLy8lCnTh1VfDmybgrRS5AjjzcCIq37q9gEiVF4orcVx7fxLzih8Jsl2Dbm7pBYE4w1kGxnG/t00UkIJOao9lnnRHx5Coo9GKKCm3fv8+D4g5LweC8V3FzBqCgUIr5UHAAJVEiAQoEvBgnEMQEKhThefE69WgRW/OPW1YMDTYlaZk0IcQpTSYO866WJsLQ5GK1enV2tOQb7pr+2l+BWFdzsdAO9T0vBkI4HxnRQKASbOp9HAsEhQKEQHI58CglEJQEKhahcNg46ggRGvmnDd+vcGHqRBZcf718a0sKvv8S2sfciKbOBKor2bkjTl3rsdqy/+lKdGrmpqrZe6+TTI0jrv64/W+XC+PdKg5vH9bDilEP3t8RQKJhimTgIEjiAAIUCXwoSiGMCFApxvPicesAExN1I3I7SlJ/93NvSdZCuP23TkKvh2LQBjW6+A/Wu7O7PLTW6Zu8b07B7ykuq9skRaPnC9Bo9K5g3T/zIgfd/ciLNkoAXBln3C26mUAgmaT6LBIJHgEIheCz5JBKIOgIUClG3ZBxwBAlIALMEMnc7KQU3nudfStR9Sz5XxdBGhsWaYKApKS7Ghp6dIX82f2IS0jqcEEFq/3XtKgGGzyjGH1tLdHDzK0OsWjRIo1AwxRJxECRwAAEKBb4UJBDHBCgU4njxOfWACEhK1G7PFqFYVR5+49Z0NKrjX0ahMmvCrXeh3uVdA+qzJhfvmfYy9syaqkTCiUosPF+TRwX13txCFdz8WjHkT3E/eli5IQlJCoWgYubDSCBoBCgUgoaSDyKB6CNAoRB9a8YRR4bAez868ezHDr25FR97f9q+rz7D9odHhdWaYIxLYhQkVkFiFsT9SNyQzNLEoiCWBbEw9DsjBQPPslAomGVxOA4SKEeAQoGvBAnEMQEKhThefE49IAL9/k2J+phK73miSvPps3lKsOma3qWxCUPvQb1Lu/i8JdgX7Hp5InLnvqEDmiWw2UzNEF5iTRCrwvGt3HA6nahVq5aZhsmxkEDcE6BQiPtXgADimQCFQjyvPufuL4Ef17tx9xs2NM1IwMyb0v26reCLT5Az/n4kN2qCNjPfgSpW4td9wbzInZeLDVdfBqmvIKlSJWWqmZpkQZJsSBKnMKl/EhrWclEomGmBOBYSUAQoFPgakEAcE6BQiOPF59T9JnDf2zZ8+5cbt15gwZUn+pHqSFkTNg7sDmf2VjS+fSTqXny5330F+8Kdzz6OvA/mq+Jr56oibOOC/fgaPU/qKkh9Bamz0DIzAU9d7UGDDFoUagSVN5NAkAlQKAQZKB9HAtFEgEIhmlaLY40Ege25HvR5oUifes8dmg6rHzqh4LOPkPPo2IhaEwxWrpzt2DigKzwlJWg99S2kNG8ZCYyV9rmzwIPrVHBzvqrgfM5RwKguFAqmWiAOJu4JUCjE/StAAPFMgEIhnlefc/eHwCufO/Dmcieu+l8Kbj7fj5So3taEO0ah7kWX+dNNSK/Z8cRDyP/kQ9Q5vzOa3H1/SPuqzsN/2+TG8Jk2fWu3k1Xq2XP94FydjngPCZBAwAQoFAJGxhtIIHYIUCjEzlpyJsEnIClRezxXhH02D2bcmKZz//tqBYsXIufxB5HSrLk6wX87IrEJ5cfo3LoZGwf1REJiAlpPn4fkJlm+phH2ny/42YVnFpVWbh7S0YLep/lhugn7KNkhCcQfAQqF+FtzzpgEyghQKPBlIIHKCRib15MOScIjPf1IiarcezYOKo1NaHLXaNS54BLT4JU0rZKuVbIvSRYmM7bZ3zgx+UuHHtqwi1Jx2fHJZhwmx0QCcUWAQiGulpuTJYH9CezduAH1WrZSCVl8n5SSHQnEG4HBrxRj464SLRJELPhq4t4jbj4pLVrpeAAzNcf6ddh0XR89pDZvLkByZkMzDa9sLEb1a0mbev9VqTjrSIoFUy4UBxU3BCgU4mapOVES2J9A/qL3sePp8Ug77n9oMOBaWNseQ0QkQAL/Evhloxt3zCpNiTpDpUT1pw7zhr5XQoKHm9z7AOqce6HpWG4bfScKly9DRtdeaHjDUNONzxjQ4wvs+Pg3F5LU+cV4JdL8qlth2tlwYCQQ3QQoFHysn2vHdmx/ZAxsf6xEojUNmWpDldGlJ2xr/kD2vUNRUrhvvyfIzzP7DEbuO29i76ypcBcUwHpUW2SNegjJjc3nFxrdry9HX10CufPewK6XJu53e1r741C/72CkH/+/6j6W95FAzBAYM8+GZWvcOoBZApl9NUN4m9GaYIzdrn5vbb5lMBIsFrSZ/T6S6mX4mlZEfu7xAA++Y8eS1S5YlEHhyd5WtG3h26ITkcGyUxKIcQIUClUssMflQs64+5DSsg0y+w+Bc1u2+vtoNBp2D6xHtt3vTo/dhu0P34eMHn31v+989glkjXwQltYHYff0V+BS9zYZ8YCqXOHPuVSMv3WcXkQJ7J7yIva+MR0JqVaV430ESoqKlKidAteunXpc8m7X7zUAtU47K6Lj9LdzKSa1e/ILKlf8O/A4Hah9Rkc0Hq7mZbNhy9BrIWLfu9XueJ4S7g/DY7ej8LtlOse8FMUyYzYYfxnwuuAS2JHvQe9JRXqTOve2dKSn+v7eNqwJWSMfQu1O5wd3QEF8Wva9t6Hox+9Rv/dANBh0QxCfHNxHuUuAkW/a8IMqdpeuUtNO6G/FIY3pIhlcynwaCfgmQKHgQyjYVv0Gy0GHIKluPbWhKkT2yOHabFv7zE773Snm3Lz35qLp2Efhzs9Tm5OcMleOfUu/gJzgNhv/DBLTmSPa92vJK0JCQB3T7ZjwKPIXvofE2nXQ/PHnkHrYkborj9uNgk8XYe/saSoQc4v+t9TDjlDWsUGodXrHkAwnWA8tUH7heR++i6ZjHkVirVrIeWocLK2UuO87ZP8u/p1/mnKxkiBTcbuCmrfH7dLzF/HARgJCwEiJesUJKbjtQt+pOvPV+yefLXnvWr02Wx0ImXdDW/zr8FkH3gAAIABJREFUT9h6501ITEtTsQoL9Z9mbQ4XcOdsG1ZtcaNuWgKeG2BFi0zzsjUrR46LBGpCgEIhAHrFK3/GzueeVGLgMZX6rkXZndryMH40ap1yxgFZLsTSsOOZR5HcsBEaXHNzAL3xUhIIHgHZCOdI1pNlXyIpoz6aP/mCtnYd0FQO+ILPP9Fuc47NG/WPLW0OQaY6fazd8VxTboAkSFOPUwl6aXtmToZj4/oDNv72dWtLLX1jHtkvkLOy64NHn0+KJgJSLbj7s0UoUAXAZqrYBIlRqKqJRWtj/25w7cxB1n3jUPts9Tkxedsy7FrYVq1E5sDr9WGAmVuRw4Nhr9uwbkcJGtROwPMD09C4rm8Lj5nnxLFFEQF1wFSlK7nKdJb3wTzsnfO6SjvcVB8Ii5W+Kmt2FM1eD5VCwY8Vs61epeMRxK2hsUorJ0VrvF2IKtuAbFduS/u+/BTi+511/3i9QWMjgXAT8DidkCDGoh+/03EyzZ96ASlZzaoehhIM+5Z8gT3KJcnYiIvvdaZySapz3sWmyA1f0QTEmrd97L2qyNWlB4j23a9N0reUF+wUCuF+I83d36JfXXjyQ7sOoH2sl++UqOK6tvPZx0utCZPnmHty/46u6PtvkT1quLYsHjRngXJDTDX1uKVq863TlSvhnhIt3F4YlKYtDGwkEGoCxSt/qdyVXHW+Rx2qFf3wLRrfcR8s6ndkhe7l5azZoR5zsJ9PoRAAUceGf5Dz6Fg0vPl2tfnvUHqnegF2vfq8sjQnVmgxkNMmfTqrTjibKN/VhGSmegsAOS+tIYESW7EWueJCl9K8pRIJLyK5QWBpEQu//koLBvtfa/RoRGTUv7o/6lx4qWneZ8MtUOYpQqbR0Lt18gGjufbswvYHRqDRbXch9ZDD96NKoVDDlyzGbjdSoo7rYcUph1YdQCvf7xv6XAn3nt3IGj0etc86J2pobLq2N+R3WsPrb0NGt96mH/fufR7cPK0YO1X8iMQqSMyCxC6wkUAoCYilsDJXcklmI7Gpje9UIqFl60qHUdlhcijHHcxnUyhUQVPchsSfM1UFd0qMgjSxEojLhuH/LP7c28ffjyb3jCl7UeQEVjYuRrpJsUjseGo8mj0yQbsgsZFAOAiU7CvA1rtuhv3vtbAcfCiaPzGp7D2uTv+F332NvTOnQN5nacmNGqN+j36o2/kKnUXFDE1MvjuffUx9zhrvJ9wlI03Rim8rFOsUCmZYOXOMYeVmN4bNsKFRnQS8cavvlKh578/V7qjRZE0wSEvs3PYHR+jMR23mfKBEv+/MTpFepW25HtwyvRi5hR6dBUmyIUnAORsJhINAeVdyscztnvaytiLIQZr1iCP1gUH5DJeVWbPDMeZg9EGhUKVQsGPbWJXh6Kh2ShgMhmPrZv3F2vCGYUg/4SR9Z+7c2XBs2qCzrBgmJ3l5dr08EVkqlsGiTnH3qM2V/a/V2n/V7CbeYLxUfEbkCcgJevadN+s4A3l/mz06MWiB9JIxRbIkiUlWWlJmA9Tv3gf1LusakfdbrAiSJMCIUSifPEAE07YxdyOz3xCkdTjxgMWhUIj8+2qWEUhKzq/+dOHGcy3odnLVG2dva4IksTB70P8BjJU1fOOgHnCq32uNbr0L9S7vapZlqHIcG3aWYKgSc/tsHu0eJnUWpN4CGwmEkkBFruTyu2anSmIg4sCqvEz2vP4qnGo/2EQlxjC8R6qyZodyvMF8NoWCD5rO7K3IeWwsbH+u0tkhjDoKIgrcebnKneFeZKoUc2WuSPI8FdySO38O9syYjJLiYtZRCOYby2f5JODM2Yatw2/QwZVSTK3ZQ0+GZANf/NvPWgQX/7yiVDCok8mMrlej3hU91MY93ec4g3VB7jtvoXDp51qYJypfa0kekFirttr83Km78M5IJilhyzcKhWCtRHQ/Z686pZYgZn9Tosp7t+uFp7UrW8uXXo/KyRd89pF2p5Uqza1nv4eEpOioVbBmWwmGzyyG3Qldufn+LqnMPB6Vb2B0Dbq8K3nht0tVLN9nZYkz5EA4R1Vmbzb+P++RqqzZ0TJ7CoVoWSmOkwT8ICAWhK233wB37l7lL32urt0R6rgY+9o/tfm1aMVyPUIJkMy4socWDfL/oW5iDt49+UXkLZiv05wadRSkb/liFx/S2qomhKRErahRKIR6haLj+ZO/dGD2N05cdnwyhl1UdXCvx+HAhn5ddGxC0wefQK1Tz4yOSZYfpUpasKHfVbqatPhZ11VxR9HSflWVs++eY4NLZam68Jhk3H2puQOyo4Urx7k/gapcyeV3X957b+vvADmEEqGw45lH0PThp7T49mXNjhbWEREKxeqUfcqUKcjIyECfPn00q1WrVmHevHkoLCxEq1at9L/Lzz3KPLps2TIsXrwYDvXl3LZtW3Tr1g1pJs79HC2Lz3HGFgGJRZCYBPlyqnvRZaqY2siwFviT/sX0Kif4EuQvVgVxR8pQbklmrQAbW28AZ1NdAt4pUadel4ZWDav2ZRGL8a4XJ0S1NcFgJXVVZHMjyQ5aT33TlCmQK1vX5X+7MfptG0pUJWepni1VtNlIIJgEqnIll2BmyR6ma2upgzmxsDs3/+d65MuaHcxxhvJZEREKsvFfuHCh3vSLIMjPz8fUqVPRqVMntGvXTouCnJwc/TP5c/bs2ejZsyeysrLw9ttvawHRubNKUWqSJuLGalV+klFitjUJNg4jiASKf/lRp0CVLEcZV12NhjcOC+LTA3uUZPgSwSD+myIY5KSl3iVX6kxJSfUzA3sYryaBMBD4ZKULj31gx/FtkvCECpCtqmlrQq/LdGFNOTmsdfLpYRhh6LoQK9zG3ldAfKnNXlW6Igqfr3Jh/Ht2KK2AaztZcPWp5g/KDt1q8slBJ+DDlVysCtsfGaNifbbs52bujzU76GMN0QPDLhR27tyJ+fPnIzMzU1sIRAysW7cOn376KQYMGKA33Fu2bNHWhUGDBmHNmjVYvXo1+vbtq3wQE7TlQYSG/MxikkwrInRqqYqwFAohekv52CoJyKmFxMpI4b/MAdfpwHszNHGD2qvidApULREoF4eElBRt6ajfa6DOmBTOJmI+RfVvlu+McM6dffkmcP3kYvydU4IHu1lx+uFV++lLAotdLz8bE9YEg4wRb2FpczBavTIrrJZI36vj+4oPfnJhwkd2faG4IIkrEhsJkEBwCIRVKLjVycXcuXNx0EEHaSuCYTVYuXIlli5disGDB2uhkJeXh1mzZmkRsWLFirLrZMqbNm3SoqJ37976WjM0CgUzrEJ8jmHfF4v1aYbaiZdmLrnsKtOBkBTCUpRmnwqclNNLiZmQWgf1VUVYn4XfgjQbCoUggYzBx6za4sZtqvKvTol6i0qJWkVqfm9rQrNxzyD9pFNjgojHblf1IK7QCTqiNeZixjInpi1x6PWT4GYJcmYjARKoOYGwCgWxDCxfvlwLgK+++opCoebrxyfEMQHtW6xSs6njP13Ho865F5qahmvHdi0YCj75UFs/oIoU1ul0vhIMg6ssVhOMSVEoBINibD7j4Xft+OIPF647x4Kep1TttrL3zRmQnOhWVVunxXOTYwrI3jmvq6QALyD1sCPQ8oXpUTm3SYsdmL/CqdOlStpUSZ/KRgKhJiBxt9JiNXY2bEJBflHPnDkTF154Idq0aaOtAqGwKGRnZ2Pbtm2hfi/2e36LFi2wY8cO7UrFRgLhIJD62UJYF3+ocpImoajPNXAefUw4ug1KH4nq1DL1y49hWfENIIJBHQE623WA7fxLUNK4aVD6KP+QRo0awWazoaCgICTP50Ojk8A+RzIe/vIQJMopdKe/YE0uqXwiKoNW3fGjkKCKaRYOuQWuw46KzklXMuoEhx11HlHzU5uewiG3qvkdGZXze+v3pvhhaz0kJ3pw/f82oXVG6SYu3K1hw4bYtWtXhd1W9bNwj5P91ZxA/fr19UP27t1b84cF8ISmTZuiWbNmAdxRvUvDJhQktuD111/XWYy8m4gGCWJesmQJYxSqt4a8K54IqM/PzklP65RsUrxPaiRIrYRobO69eyCnmHkfvgNxfZBW65QzdJxF6qGHB3VKtCgEFWfMPExcVcRl5ZIOybi9c9XpNY0T91i0JhgLumf6qypzy2RVF+g4NH/6xahcZ9liSOG8JatdSLckYEJ/Kw5pzIpsUbmYUTJoWhRCtFDeFgXx8X/ttdfQsWNHdOjQ4YCsRzNmzED37t3RsmVLU2Y9YoxCiF4SPnZ/AiogWOIRJC5BKhFLtWWpuhztTfyic9+ehbz35+oChdLSTzwFmf2vCdr8KBSi/S0J/vjdynjQdWIRCoo98JUSVd5LyXQk6RCbP/5c1IpzXxQltfL6qy/Vwr3FhFdhbdve1y2m/Lms7cg3bfhhvRt10xLwwqA0NM2oIvgkiLOQLDg5jz0Ax+ZNSFIZGhsPuxe1VB0XyQCX+86bqqr9VLiVZdN6VFtVqOshJDfOKu1dZdfJ+2CePjxJbqJOisc/o7/n2cxPgEIhRGvkLRSki7Vr12oRIJvu8nUUJKB5wYIFpq2jQKEQopeEjy0jID79ktlIMhwlZdRH88eeg+XgQ2OKkGxS9opgeE8JBrUhk5Z27PHIVEHPNbWaUCjE1KsSlMl8+rsLj7xvx7GtkvB036oTY+ydPQ27p74Uk7EJ5WHufvV57H1rJtL/d4quMButzaG8Gu+cbYMEqzeqm4BJA9PQoHZoxYJ8h2WPul1nd5PidcUrf1EW4KfQbNzTcG7fhp3PPqFS0D4IS+uDsHv6K3Bty9ZFMaVJ/FbRD9+i8R33wdKiVdRlnorW9yQY46ZQCAbFGH8GhUKML3CEpyene9n33Q6plSCnT82feiFs2YIiMXURCXLyljtvji4eJ816dHstGNJPOq1aQ6JQqBa2mL7p5mnFWJ1dgrFdU3HmEZVnyNnPmvDkC1q8xnITC9+Gqy/TVc0lqFmCm6O1FTk8GKYyWq3bUYIWmYl4boBVWxhC1aRKfPHvvyGt3TG6foxr105kjximNv8jkdygIVw7cpSVpjSeTOrM5M57Q1sO5DtPKshLdWxLy9ahGh6fGyICFAohAhtLj6VQiKXVNNdcSoqKkH3PLbCt/kNXTm3+1Iv6F048NCkel/fu25C89bJ5kSabFhEMtU7vGBACCoWAcMX8xVIzQWon+JMSVaqt7lGnv2nHKL999fmLh7bzuSe1K6B8zpqOlcxq0dvylWvZrdNt2LKnRMcqSMyCxC6EvClXowKVEjpvwTtopgrzJdauU9alCIodzzyK5IaN0OCamyHVf3dPe1lbEex/rYH1iCORNXr8f25JIR8sO6gJAQqFmtCLk3spFOJkocM8TXfuXmy9+xY41q/TbkbNn5iEpLr1wjyKyHcnFpW8D+Yrt6SZcO/ZrQdkaXOIFgy1zz5H/XL1HahIoRD5dTTTCMTlSFyPrlGVfHtVUcnX25og6VAlkDkemlRplmrNHuU333rqW/qQIprb7n0eiAVpZ74HbVsk4UlVfdsSwjILYi3Y/uAIJNXLQNZ945DW4YQyfNvH3Yd9qgilBIxn3T9eu5LK9TtVqmsRB9b2HXRle+emDWgy6mFdd4bN3AQoFMy9PqYYHYWCKZYhpgbh2pmDrcNvgDNnmw7olcDleA9s8zidyP/wXeU/PQOunTtKBYMy09fvNUDVkLhI12WorFEoxNTHo0aTkeBlCWKWlKhv35aOOlW4oux5/TXsmfGajpGRIOZ4ajueGof8jz5AnXMuLPOjj+b5b8v14Jbpxcgt9Oj6ClJnQeothKwpi0Lxrz9h5wtPK6vMY0hp1qKsK3HrkqBmx8b1aDLyIRR+uxT7lnymgpsf1tfY/1qNnCce0jEiYnVgMzcBCgVzr48pRicpXxOqKudpilH6GEQVGRnkS00K8eR9oNJYOh06hWWj2+7WLjBy2lv43TJ94pvcqAma3H1/NMzW1GOUSsYiEuRUTzYokgJVUqGylRKQwG7ZwOSq7CAipKRJhWctGC64pMITOAoFvj0GAaOC78XHJuPOSyr/XInfuM50pDIexZM1weDkytmODf1KK723maG+35v8m50nil+lDTtLtBuSxC5I5Wap4BzMX93u/DzYV6/ScSwSo1Ciam5kjxyOjK69dICy/N2IUbCp63Y8NR7NHpkAyZQkKa+lKrbcJ0JhxzOPoKlyWUrOjA9X0yh+rUChEM2rF4Sxl+R+D/sv/dUH/C/l4mBBSktVRbatOllS7g4e5x64Nr4I19bZ6sPdGNZTvijr0fnPk3D+9ZDa1BQgsdYhSO0wC4kZJwVhRKF5hM7OUElGhoLFC1Wu+3fRdMyjai61kKNOmuR0W9K+7Xh6POB2w+N2qf/cZScioRll7D9V3Iy23nkT5BeOpNQTU3R1Tc87lJl93Ht2/KGyfliVT+7AM1Nw1Ukpqo6zOrFSGUGW/+XC+z+50FhlBLnnsv82TF+vdeOZRcrdp8iDM1SQ5x2dLahtDYNPb4DLK+9bwaeLIBlpRFxJE7Fav2df1O18JRJS/quyS6EQINwYvVzSZvZ8rgh71amyr5SoEpcg8QnpJ5ysLXrx2HLG34+CLz5B3YsvR+PbR8YEAsmCJNmQJCvShcck4+5Lg3cII+6i2ffchozuvbWVs/h39Xt1wmP6e1wCmXe9PBFZyrpgUa5c8m6JIBDXJBGl2aNKBUXts87VP3NuputRtLxwJcpFL7EKi3a0zKOycYat4FpUgnIXoXj5OWpT3AaW9q+hJHc57L8NgeVIFYTUrBds312gjjfdcsSp/7SetkxPsyT/N9h+uBTJzQfActgo2H8dpITGeqSd8rmqpJtuShTi6lJZRgbJ259UP7M0F7Rq4k/pbSaVf5MiPWJGNUynppykyQdlW/WbOn0apt6VIvVLRpn77xnjl/99RdNyqQ3Rw6roUMsGCRhwpgXZuSUY964dwy5OxVHNEvHUQjtk0yTXyZ+jryz9ZSknbg+o+4ZfZMEhTRLx2AfyjERcq3y5TdtUfYmCzz8pNeVv3qiHmZTZAPW790G9y7pqawyFgmlXL6wD++IPFx5Wn4N2LZMwsV/lKVHj3ZpgLIpjwz/YdF0fdS6WiNaz34uZ022pryB1FuS7r/dpKRjSMXjfb7Y/Vmq3IecWVUdB/d4sq6OgNpO58+coV7bJ2kpVvo6CWBWkTo5z65YDayyE9VPCzrwJSIng+d87MfNrJwpsHv37c3QXqz5gk59t21uiD9y+X+fGXUp0ys93FUgAfTHksM67dTw6uex3bTRRplCoarWUUHBlv4HEzLPUSfph8NiyYVveCcktByHlkHvL7hSLg6fonzKhIPc4/rwb1v+9j8S6x+lnONc9rv7+IRKsoS+3XdMXsHxGhv2ep1yUxCRqadUGGd16l/2IQqFm1CXrhZwoSat3RXc0uuWOGj1QBMCqzW4cpLJ8SDrAIrsHI960o+tJydrkbjRxw9iwq6Tsy0uqmX7xhxv3X6VM8uqiXza6MesbJx5Qf09PNZ9VoTykgs8/LhUMKhBQmmQaEcGQolySLCoQ3GIJ3oagRgvEmyNC4DaVKlNOlMXl5OyjKg8SlZoJYqlKP+lUlQP/mYiM1Sydbht7Dwq//gr1rlTfSzfX7HvJLHOScch3nVRwlkrON59vwVX/+88CaaZxciyRJbBS/R6d+JEDo65IRetGiZBq7hLvMlL9fe22ErzwqQP/OzgJn6x0YcTlpUKhfBO58Iw6nJMDigvaR19wOoVCAO+ga7PagPw1RrkRzVQnlqWn69K8hYKcBiRnupS14UIkNe1RZlHwOHO1UPAnQ0sAQwr6pRVlZPDuRMzQkrJSfCklo4PRokkoVFo5U01G4gIKPl6A/I8/RMNrb/4vDaf6beJUxXGkcmbRClUUR+W7DlYGlH1ffaZyaI/SKOv3HogGg24I+rr+tsmNZz9x4AGVM755/f++yHwJhT9VnvmnPrTj0autaFjH/ELBACdWLwlEdWxYp/8pIT0dGf2vRQNl2meLTwJGStT6tRJ0EHNlvuni9rexz5WQ9LwtX5imUvIeGZ/AjN9vKl3n5psG6L8d9PYinaUnVtrHv7nw+AK7no64IIkrUjharLuqhINhuPoQq8CO/BK0U9mypInAnPe9KtbY87/DM7Eg3DvHhjtUzFNFQkG+eyZ+ZFc1W6whL/oXCi4UCn5QFYuAuByhxKUsCXfBcvhD+234vYXC3jdnKB/pfnCq2AXHH7ere2zaimA98T0k1jvRj94if0n5jAyGj7xt1UoVx/C4Lh6TevhR+w00WoRCVZUzRcTlPDpGF/eSCsiZ/a5B7TM76Xna1/yBnS9NRPqJp0BiNprcOzYoQiF/0fulcR6qNbzpdmR06RHUF0A2+ve8YYPT7cFw5XZ0vjrN8N7ulxcK8oX24Hy7CvK04IimSeq0xK5Nqs8NSIsqoWBAlHXUvsBq/aRJEH69y0oDNNnii4C40cmp3+CzLehzeuWnx7unvIi9b0zXSRuaqkQCbNAukUUrluvfbZL3P5ba/BVOTFrs0MJRLE3eFtdQzFOSn+Tl5SEj47+DtlD0w2cGn4DdCTyt4vfk0MzbHdeXUHj1C4cejKldeKvARaEQwLvk3vkR7CuvV0LhASS3GFh2p7dQcO/do+IVfldWhr7KmqCua95HuSHdCffer2E96RMVD90ggB7Dd6kE0VaWkUHSszm3bYUEtjW8YZjK2tD+gIFFi1CoqnKmYSHwzlRhCAVjwt6VNmtqURBRufu1SfrRTe4arTP2hKpJ7IHkjr/lAgvaK/On0coLBcMfc9pS9Y2o2knKpFqo3JbkF2g0uB5Vxk+KHu2c+Jj+cdbocTpgkC1+CEhK1O7PFukJV5USVVcl7qPqB6hsbi1feh2phxweP5CqmKkku9h6+w1ITEtD61nvIalO3ZjiIu4k8l0o6VIlbaqkTw1VE6EgMVO1a9cOVRd8bggIPKRim75UMU7HtErCGPX7MENZJqV5HA7stqdUalGQGh5j59kw9KJUHKri/qKxUShUsWoex26V0Ui5GTXurGMUpNm+OUO5MRys3I9eL7uzfIyCc92jcG1/B2mnLlUxzirgpVgJh5+uRurxc1DiaK6+bNPV88z1JSE+8pVlZBB3HCkek9GjL+p0UgHcFbRoEQr7Db2SypnhEAqSbnavSu+pN673P1JmuQjWl4icfPyi3I3EDCoxCtLki65Nw0T0O+O/09TyQqF8/wt+duGv7W5tjYj2JryFuzTJiS+pZ9nig8BsFWcz+UuH9g/2zvBVfvYi3EXAS+KGpg88Hh9w/JzllmHXQRIuZPa/RltbY61NUK4hH6igVCnENqFfmrKoRuemLtbWxUzzcancNTO/dmDjLg9GqQQg7n/WqIxVhSg8+LhKhcKiX0sDneX65Ch9pSgUqhIKKv2pTbIe1WmH1GOmqKqwS1UGowFIOXQUUlrfWKlQcG2ZpoOZJY1qclYXONaOVgHNb8J68ico/i1H+6PLSXXdi6/Q+ZZN0arIyCAiYM/0V/cbpggdSRlonKpHm1CoqnJmSIWCEic5Tz6Mgk9UYLvKxiM1EkKxYZX0p2Pm2nBUcxEGFmzdU4KxyqXopvMsOMHrtKwyoSBfiMv/duGVz536Cy5WfmnufO5J5L0/F4nWNDR/5mWkHsoTY1N8/4RwEBKsKtYESYn68pC0Sk/1JDZB6ibICSGtCQcuSNEPy5E9YphOENBmtkrUoawLsdTEmjpepZP+fJVLp4OWrFhtVPBqoG2NCnB9VLm5bd5dgoz0BH3IcvrhpRYKI/V0rko97Z09R75vX1VC9oOfnHCq724zp6UOlEe0X79+RwkKVd0NI0bBO26v1t8/qOkloPDQEyoUCvtUlqT759r14dxxbUJnpQo1YwoFH4RFHDh+G6xUowqKTEzdr46CcWt5i4Kqe6/EwRi4NjyrMqfmqw1hlhINzyrR0E3lff8IO59/QqfAlCbVGiVHdd2LLoupILFQv7hBeX4llTNDJRQk73+OEon7ln2p61BooaWqLoeqZau0beJuJF9saeXqKBh9ViQU5PoRKnVgs4wEXH+OBce2jt4vuAPYqjXf/vB9Or1vksqC1OK5Keoz2DxUS8DnVpNAVTVA5GcPvWPT73X5jZiY+SVA9SP133WdUvSGS4IPH1Ai+WglmiXWprImFtXcuW/oBAZNxz5azZHH9m0S1GxXwc0SpyDxCrHWSpRaGP22TR2SuLVryfPqfWmqvgf9bbIxlO/Ozh1SdGD0SmXVfU7FP4zvUVoFetRbNvQ6tfS9nL7UgU3qZPo+5cYi4kREwgPdrKilvqufUAkkWpez/vo7Bl4XXAJiDXjxMwcelEQgmYnKRc2hsx3df5UVtoVzdeXyPZ7aFQqFb/9y470f1bqqIObUKE6qRaEQ3HfKr6eJn3yBynSTv/A9bcqVlpCUhPSTT9eiodZJpylREvhJhl+dx/lFVVXONOIRQiEUPE4nto2+E0U/fqc3qM2fmATLwYfG+WpEZvoi2LLvHYriX35AcuMstHx+is53zmYOAlXVADlSudI9rdIMyqbrxnNTsTpbpS782IGHuqciNTkB45UwbqsEwbdqo9dfneJJYOrwmTZI1q/7lGWsk8pjXlHztia0mjxHp39mO5CApEmVdKmS8a6NilWIxYrxcrp/t8pg86tKDd1I5cqfNDDN70w14vL5u0q/K6fPsjH0DnK1Oz06DuLBbqmopVJNr91eot/lcUpE5CsLgzRJZy3Nl0so383wERDxOE/VUXhdrV2xsiwYlqBG6epFUb/XE5RlraJgZnmPHlQHGiIKozElqjdhCoXwvW8V9iQVZSXQUjLpSFVHackNGqrA1ktR75IrkdwkK8Ij/K/7WChTXlXlTEubg/Vkgy0UxHokWUNEFMraNn/qRaSoypxskSMgqS+3Dr8e9r/XwtLmELSY+Kqy8pizGGLkKEWm56rlf2LKAAAgAElEQVRqgBynrFujlSn/OmXpEguB/OIe9baqD6Jy4BvuHd41Q047PBkXPloISYn65q3pWmBU1Ha9OEEXw5LDAokZYquEgLLISQE2KcQWiixtZuEuG/7hM4shbkQt1CnycwOsZbFe/o5Rtv6f/u7CAhX3MK5HKn7a4C5Lq2lN8WBPYYKyjNlV8a7U/TLK5avA+zHz7Lj42OjfYPrLKuquU67a8XSYS6EQhDdUMhhYrcq0qKwC1W1yyln4zRLkf/S+SkP3nQqlVy+iyteWduwJqNv5cv0LLCE5srarWBAKsj6VVs78d/GCKRTkpHLrnTdBskqlZDVTIuEFfYptliZp+urUqRPT5ecrY63XRgVoSjVna7tjlZXn+Yh/xszyXphpHN41QMRqUD5fuQTpn31kUllaS2+h0EEJiy7PFGHgWZb9gvi95+fes1tlOrpSuYk6QWuC75WXooY5qoJwcmZDXa1ZrOGx2MSNaOgMm65Wf4g66Z/Q34p05RbkTzPc3cQ1ToSAvIfe+fcrEgrGeysWifPbJWOYim2wRvZXvj9Tjflr8j/6QAcspx58iLIepOuDpUS13/NukslKWkJlxVminBKFQhAWMD8/H7Vq1aqRUPAehqTgFMFQ8NECOHO26R9JOro6512Eupd0gaX1QUEYdeCPiBWhEPjMq3eHZIvaOvwGiNVI1qz5ky+YLg4lnoWCrKpr9y5suXmg/rPWqWeqTDcqhaqqp8EWeQIV1QDZXUFho6qEwpHNktD3hSLMG5qOOv9m/yo/s52TntJFJGuffS6y7hsX+YmbfQTqEGtDv6vgytmOxsNHqIOsK8w+4mqPL1cFwN8yvVhX4m2r3Ime7G3VWZH8abJ1FPel51WMghS6XKdq1BiFuqqyKBQpK9kEVQm4Ublc/f70yWuCR0BqLuU89oCuqSS/E+r36IPMgderw6QDX4BY3xtRKAThvQq2UCgbklKpRT+tQP6i91D49RJ94iXNeuTROmNSbZWqNJyZJ2L9wxCEV6HsESLwRCS4dubogOVm45/R2ULM1uJdKMh6iEVhy23XQH4xSIxQ49tHmm2Z4no83jVAmmYkBmRREKEgaVFHXF5xet8ya4Ky6LZ6bTZjE/x804xCkeIa22bG/JgW1xI8f8u0YkigvNRXeERVqU+sxLAgbkMicDuoXPsSo+Bt3ZI01UaMQroF+CvHUxajsC23RAcxGzEKFVX/9XNpeFkQCBSv/FknvZDvh6TMBuoA4WGktT+u0ifH+t6IQiEIL1XIhILX2NwF+TqOIX/RB8o/VGVgUk1SPMopmIiGioqgBWFq+z1CPgziXmWxqG+5GG5utWmwq4JL6dX0WZeNpxQnkngISX0qKVDNGvRHoVD6IttW/4Gtd9ygU2Nm9vk/e+cBHkd1teFjdffesAHTu+m9t0CooRMwEEwIpEBCQiBAEnoJJIGEkJ+E3nuvCRCa6d1gwFTb4N67uv/zXnnEei1Zq9VK2hl993n82JZ2Z+e+d3bmfqceHyxHGu1DYEU9QH6weVGzchQQCmzeGmt0NP3qK7xc7gOhP8zAsy9onwnH8FMJlR1/1IGG13Tg78637rvvFcNZZH7K33p56VNuKQ/X0m4bFNnZB5Yu0+E+OhIeiDPuKrfDtim2PTx8iKpHV7p3gAZdeLTO9CTpI/x3u3lSfWrVo0e9Ms5Ln9aERGfC6+j+S8LzqXsl+1mb+Qq0zSuXVFfbrJuutdn33eHh30tCd/aBZ57bpJFPQqFt1ifWn9IWQiEVUPmnY0LFpAUvPGO1vnlnENrSY+8DrPte+yaua2ZbXxwIBfJOevRofvdRNpyTzvplsE7TtGnQHy5p0FXZ1nNq7PMkFL4js+gtrxP/+197Nnut9T/ldOt5wKH5skwd6jxW1ANkM7foUimm0mvN/9pjuFOrHg3pXRcylmrF3dC7kPdZ2kE1HWKqN2HVm+9TmdxmXmVzH7nPS33/JRRmWPWme0NOXZLHl15P/1e3lhuhQftv5jkE3mm3ofHxxFr7k/dRQFyQRJ/aR+Gtr2rsz176FO9Eah8FxPH1S/so1Hh6ovootP2VVDXxG5t8/u9CPiFG2H4/Oy14mDMZEgqZUOrgr2lroRDhDmVWn3/GvQyPhgRdBgnPbFBJgO6y2VaZ37zp/TDmFKv69hazmkXefXo1K93QY+r7u6Uo+t03N9Kv3Ap6bmVlm93liT3DrHryfVb58a9sSflk/+zuVjTsVCtZ+/xYu6KzFQqL338nbDSXuDcCCxuWiHyPd5dQWPbmNf+5p23qZeeF7w3u5m477d7B727tM/0V9QBhk0VjrA/cWpveRyFdKGy1RlGjCaHT/3a5V5x70L+re7tV3Ndco1kECIUdd+T+VjN3jg069zLrtsMuzXp/HF88xhONT7+zPAjVo7cvtpE7y+Ifx3VMP2cqT8649m/+7C63ktXWCF3Ziwdn3l9HQiEJV0Erz6G9hELqtAh3mffkwx6e9FS4cTOIH6WRG56Gon79V0ghdJMe+wcr3ehaK+y3Z+hAXTt/jJVt+4LV0pH6w5OsZJ1LrXDgAVbx9oHWqWywlax3hZW/sacVDjrYxcGFVj3xNqv89Gwr3djr0g/Yt5Wpt97hsxEKJDxNcWsErsue+x/sFunfZi7SWm8qTR5ZQmF5RLPvvd1mXucVkDzMjqZ4nTfZokmOekF+EiChtCE7N7lD40Yc5IYPM3kTsl+76LtCaelVrrsz+wPF6J1vf11jZ3tTNSz/P9+zxA720rzNGVTI4RlT1EBSbHOOo9e2nACV76Zedq5Xmnw9PK97Hz6i0YTlFX2ahELL1yLxR8gHoZAKef7z/7X5/3kiNPeKRpcttgmigZyGhkbV166mF39tJetfFX5dPekuq/rycivb8gkXALda9Tc3Wdk2z7tAWMl/fpnVTH08CIUq7z5dso6H17gHYkn5JCt/a18rXuMMK1rph7Fd9+YKhfnPPhWqIzB6H/Uj63v8ybGZu4RCw0uFdWnOA+41Ky2zoVf+y0rXWic2a9pRTpQNV0PlCEd/U2M0O6JqzMp9G65gNe2qy2zeEw97v5p9beBv/9BRkOV8noS+jj/6QCOHbqWLr7QuW22b88/IxwOSbHyB90CgKuYZ+5WGLsyZjmoPS53x3ydt4H4HWaeE5/tlyqQ9XrfonTe9zO8fg2GVhpuDzr7QjUKbZ3UqEgpZYetYb8o3oRDRx2o27z+Ph3yG6unTwo/pChy8DN7MrXiloY0uVMWHnti56Csr2+ppq5k9yireH2Ela51f51F45wdW0H1jK9nwH8u8v2bqI1b5yelWutkDVtBjeGwvguYIhShOl8n2O/mX1uuQeAkkCYXGL1MsTfOf+0/I+Rnq3ZtX9H2J7cUe4xOfPXu29e7de5kZkJ9w6N8XBaFAgzVixNMHZT3HjfhB+PGqtz7QrBCDGONqtVOfddv1NuvW60N1t6F/v77VPiffDvyf0dV2+eMVITXjosPKbJs1m+4ngVEJI0TYnHp3614HH2k9DzzUCrp2y7fpJfp8ZvzLDUH33xXm2HX7nW3g6b9vMmF5RUAkFBJ9ueRmcvkqFFJnh2tt3jNP2ALPaYhG2QbDg2jovsf3l0m4rZ54u4cQ/c5DiG7xMKQ6D0Tlx6cF7wH5CgU9NrayLR71HIVV6o+1ZPE4K39zHxcS+1vJul6LPsYjU6Ew6+Z/2aw7bgozHeA3mh577Re7WUsorHjJJv/+N7bwjVdCszw2QVieNPKDQENC4b43quza5ypDZZpzvDJNQ2PaXy8JeV3c+wb85pz8mEyMz4LCDeN+eIDR7Zyu852HN15GMsbTbPDUH3yryq7xPglFrhEu97KpG3tjtYYG5bKnX3nZMl7+6HWUOO954GHW69CjgniIy6ieNsWmeOM98iNJ/u195DHW67CjQ7f7Sb/zgh4LFywzlT7HnegV5UbanIfusdn+3KyZP99K1143ePTaqjdU5YRxNvXiP1jFV5+HSoT9f/brnPQBkVCIy1XbjucZB6EQ4QllVj0siYZuleO/Dj8u6NI1hMv08Nj62nmvW8V7I6x41Z+GECJGyF/47FwrHX6ji4RNPF/hRE94XhzCkkjWXVK9IOQtWGFnK930bhcd8baONCkU3N8cQhfcU0McO2UV45r0KqGw4hsH5VIpm0o1KzpyDv3bdf596dKOdxt9dEQgXSiQj/DDfyyy6V73/urjOtv6Q5YPO6rPTfDXDrv9ISvqP1BAc0Bg5vXX2Ox7bvMCGl4O+k9X5+CI8TkEfTrufLUq9E24ckRnW2fwstcdxqTZd94USi/TA2nAGR4T372nlU3+1mbdfqMtevPVMFk2rlTZ6X34MX5dDshrAOTiTb3491a88jDrc+wJVjV5kk3+42+t/09PWy78jARhehL08vh/xvS/X+FhPhcEcTDzln9bxdiPPXn4ilYvIY73f8a/rw7rkE3C8ooWREIhry/X/Di5OAmFVGJYArCsLXjxWXfBP2gFpXM9x8ATnwcfYsVrecWepaPi/WO9ZGS5hxR5CTyEQ0r+QqfSQVYx+njPb/jWSrfwjXPMRQLzW6FQcI8KVhQ8M9zYB//xsljH5UooNH0PwWJKQzYKBpRtuLENucITnb26mEb7Eqj1MrYFBd9tyl77vMYe8Xr0J+5aYmsMbCQ34YoLbd5/n1BjvRwvHaE04zxXgYpvK//zlg6X03PV0xX22LvV1q2sk/3tmDIb1r/Aysd8aFMvP8+qJk0MYS39fvzzYL1G0HLf7dWrzntAOc5Zt99gC15+IXjs6fxLJS7y3fI13BFvwZz777Tue3pO4kp11YGmuHDAYNZtx12Xuboo9DH3kftt8HmX2eIP3rWqKZO99PQh4TWUeid0bdA5FwWDZWsMEpYRKovfe6tFCcsSCq2xOh3omOkPrNhN3R+4SyomuEjY30ufbuaeAw+ncU9BNCrHnhMqGpVucod7FDa1yg/pYvuZlW39Xw9ROsNqZ7/huQxPhHKpSRiNCQWsKFQ24sbHTY2KOMTlxnlIKGS2etUzZ9i3P/+R8XfXbXd0C5iH16V8RzI7il6VKYHGwhoigcbma/o/rjBKEg88yz16vjl56oNq23aNAiseParOcujlO4dedV19xTfeM/5Hh4UySPImZLoSmb9uxj//6mEl94YmVYO9yWRHGmz+Kdn7vzHVtlLxfLuw8jqrfsE97j5o5tfv57+uDysiCT9VKEScqibVeRgW/O8/RkM77i9c131GjAwW8HweNN6bcv5Z1v/U31rpGmvXn2rwPFzyh3BNUDggfSA2CAcacNpZrVIlEHEw5RJPWPbmp5l0WM6WsTwK2ZJLyPto336x3wA+9vrJZd5i/YfbFtvhWxeHmEQG9b7//p9Ke3+8l0zzmNid1q2rfsBDi8Yq0RjQo1Nwh/fzShz5OKhkVPmpf1nTRsm6l1rRqr/wHIVTXSx48k9thSderRFEgxUUh/KoSypnLvOuwt7bW9l2o/JxmhmdU0NCgfjbyX84PWxMSAgfcsU1VrL6mhkdL59fJKGQ+ergUcCzgIeBEIEBvz478zfrlRkTaCqsoWryxBDm0GOfH1hPt9Di2SN5eZZ3xe38zjM2+7YbbIDHPZets77fo74zeFCZjGTSnl5tpv8vz8z4fPTCzAiwWaRbM5tcSqVSMrUjjVpXC7de/JBt+ur/WdeqeVYwYLAN/u05y5VXbkwoRKwQybPvvtXDgx+zJVXeic0H1aR6H3mcdd5ok7xDiiCf9lcvnd6rt/U78RfLbPgrvvysLtToXN9H9Om3zLnjcZl21aU26I+XWsnKq+Z0XpzTjGv/7p6M+8JxM+2wnO1JSChkSy4B76v2OskXeQm0lft2suN2LLFJc2rtD/dVhNrJW61RaJPnLLHf31du+25SZPtuWuyt17+b9G2j6r7gx+wQ/xAFHty4Q1MHDwPi8xsd7qWg0lJBz54h0SlOI10osDGcdNavgpu0qG8/WwmRkOMbW3vxGTthnq01tNsyIRztdS7Zfi6bxOuWdjWt8kZI265VaL/0rql9u9WJ8nmLl4QE1xc+qXahX1L/naQD8OufV9ujHjKAkD9z/4aTX1PPi3jab3/zs9CYB0tfn+N+ku1p632NEGgqrIEwjdpFi5bZlMzyJmy9ChbZlAvO8g3VscttzrDWjj+urtP2sLsfD99jjdwTiMrOdtt1z1BusqMMjAgkKy/+8L0w5adWPcre3epE+7uHIXXvvKxxsCmhEDGjc/js+263uY89FO43DEIfub67br19fqB17wg5GBWffxqSkgmxqh/+uxn0o3Gx3tfDrlIHYn/Khed4cvOPvOrQLjmdS+VXX3io0TkhVDQkLHveBFUeW3NIKLQm3Tw/9kIvtUcVje9tVGQr9a6zTF34cIXtvG5h8BwgBmjn/pPdSpZr6nPpoxW2iVdA+P7GmddXzlcctZ4Azaa/dtFCt3BUerpCedg0k4xU1EgVmEXvvhWsIgy+rIU9egVLfCHCwSs7hP/7v8PP/N/hZ9H/e/WxTsXtJ7BShQIuy4m/PjncdKh8M+Qv/7SiAYPydakyPq8pc5fY/z1bYaPGuvXPhfChW5fYnhsWWUkML9f/fljt8cFVdv6hZdbVvX5XuCevq+/5T/t+qS0oX2J/vL/C1lmpwI7erjjEEEfjL09WhKZJGAT4+w8/aFoo8N7F778dqnoglvufcrrH29ZtQDVah0BqWEPJ0FXDJiCsw+j3whr0Pf4k63nQkVY1/iub6jkIBV27ht8VDxwcumuXrr1eaKpEqdvQDPHUuiINGrknEErPHnNwOPCqN91jxUNWzv2H5NERsfgjXOfce0cIdSNZuedp59oZLwywz6bU2tqDCuyvI8qss9+XopGpUIhej6GKni5zHr4veDMZpWuubb1/eFxdPkA7hkDW9Wx63L9nFy9XXhRxTtjPwDPPXcawxhz4Dnf3KoGEZeVyzHnwbiOxnnXJdcLyis5zwrTF3rfFrLNXsEri6OQXLeF1GhkQmOlWq/MeKA/WShr5XPhQeWi4MvqbWt9oLAnt3A/Z0gVFp0K74MEK+2RijfGenl06hU3L9ms3XWc5g9Not5egmpe4Ja+4qsJqPXmtxhOyaub7H/93rScMhf/z9zz/nf8dXuN/R+7T5pw4ja4oFVfYo8fSvxETS4VFitAoWCo0Cr2eeq4STCOh0KVisU087WSjtB2iaMif/xncq3EeiN+bX6oyyvqlDyxf+7iwPcg7jdKsKi7j8feqQ7386PtFM6QXP60JG3/+/exH1fbHg8rqwwXT54XgHzfDvYUZCgXev+Cl50KCHIPNaFyrXuX7GqeHNdQuXmSTzj7NRftg3/Cf6Tkj092LcHaIjca4QHhgXw9/IBl0/nNPh6ZqK138V1v45ms2zUXEsDseDrHKGq1HIBJlSW9mh8Fg2p8vDs+HkKzs1x0hiTRWmO9ezFNvK7cJfl8Zvkqh/clLp0ZGmOYKhWil8KLNffT+IBowYDGKh64SPAyhxPmKPPytsNwU9MAYOMiTlIsH1yU0p46G8g+CSLjwbCvbaFP3Jhyfs7wEeCBKWjNhOX1+E2bWhpyUFz+p8bDHWrv7pwUSCq1wncXqkIQ3YIHs5RsSPAiLfcN11j0VNrBXJ/vV3iU2Y/6SIA5+6f9eb0ihvett3tm8UH3jOb+Y7nm9KtwsonCIWE1+6clm616jeyfioU5M1IkHREXtUkFR97N5dcJiqfCghFlzByFO9WIieCzqvBT1YiL9/151oiFxgVCY9+XnNtc3HVgzS9da14ZcfnWLGrI0dy6t8Xo21De+WGlzF9XZBnZZv8h+4hVivpxWa/f69fmhd7SNBh6zQ7Yqsg2HxkvcMrO/+vd0FRfyh3ku0ZVPVYTv5tjJtWHeP9ii2E7y72+UY8R8sxEKvI+H9vSr/xwe0CS2d95ki9ZYto57zAbCGvBqUl2lzzE/duvtBoHN1MvO8w3Tykb3+dQKKnx3J5/9a+v/qzO9KtsiW/DKS9b/F7/puDzbaOZVE7+x8ccfHkJOVr3lASsaGH8PbCo6nlfTr/lLfU+i7rvtZf1+dtpyPRDImTnl5sWG93Y7D4e80JuyMbIVCtE58Gyc6wJ4joclRY1UKfPb28uPUlWpLbo98z1EsJePGb3MVUVvppUuuTIYByn80cfLrqfmVSx4+fkQHpg+yFNIr5aU6eVKjyjEKfuK1kxY5nwmznJx8HFNMEB95c/N1HHDiZ1DtaskDnkUMlhVNh+3u9Xx8yk1oV074Qt0ACUM6VjPXVjPwxoYhBsN7VOwXF4CVlzCH8hX2Lj/eP9yP+U3T/9ClzXeGTmD02rzl2QrFLI5UZKHa4OHAvEw3y0os1xYzFsqMhAWqV6MpZ4LL83X3BHExdKQqLpwKBcP3bp55Yn/Bjcvm7/BF1xhNMWJ63j9ixr71/8qg3WLwfV6qnvFcIunjvH++7tfq7LnP662qqWagZrgB7uHAVFRFIN7IBaeh96uCp1S8eTxHZ3pQuGPB5eG8z/n3nLbf7PiEE4YjWyFAu+feeP/2ey7bgnXx5C/XNvhykK25neiobAGjA6Tzz3DO9oeERIUGQgFPH5dtti6LnHSK1KROBmEgjfMCxVVXMwVeUijvAmtuWLfHZvNIJtCymD2P+W37I5X2GgrtVMuR4k2nMECndLUi6ZdvQ46ImeW6ObSmPv4gx7a8s/QTIxQ1P5+bdE7orFBMZRfuFggsoAmgBQ8gUVDVY+aey68nvLm3H+I+WeEbs/euI0Qu6R3e0Ywzbj2Ks/heDDMPRcdlhtaA9YQY+8L/lz8Yup34oDnyearFYZn4w4eLdKlND5e+OZeaxIKGRBj8/G0t2v/40F1IoGx2HMT2PyziSJ5koFQWLVfgR2wWZF9PLHWNnaXY2lRrS2s7PSdUBgw0Rb9ry7Dv1PJgND5uNBFQ9Egb1hWUGdxyNfRlkIhWwY0VAreCjwTc+oEBU3m+HfwaNR7MfBo+B8XJI0NbjyDz4tvl2mEwVVPV9oHE+p2/YN6drIT3Zq+y3orTkTA8v7IOyT5Vtlst4ox+rh37IDNi8O1zQY8H8cYr0z2N5/vb/YtrW96lJpTxDnTGAkPSmqYUUuEAsec9peLQ4USHtJ0b26t2uesxINvVtntr1TZfM+9QOiRgM09h/F/nrB9v+dURQNv0KVHlHrIQyeDzYMuoBa5o+58F035/lBbUVgDnV0Xes15Qh5qvFwtIQeEHpV5l9fJbsUsW3dDr0F/nM1/5qmwLoQeEZpAmIZG2xCgO+83P/X+Oz7WePqV0L13RY22GqrB31D1K7rq4iGKvEltMxvvdTDuS/+eXxJy8xj0OKBJaSbjW7dC//zm8pAvtb/fP3+5V0nOhEL0+fO9pOrsO70xatRENabdnjPhyWu4vii72loJy9PduPQ84sALYOCNjkah32o3G1YnDnZcp9Bz4fLzWZgpx0xfJ6HQBCmsq3f55oJEycEeZpQ6iPN+2ZNBzz+kNFgtKaNK6NFq7n46594K289vCru7FSE19KhP54VW9fnFVjPlIbdKjF3meAXd1nPhsEcQDgiIfBtxEArZMMN9S8hT8FiE3Is5niRZXWe5iuGY4xt9uoVSopccGjaFJPIeslWxFTcjkohwu//59f+Ab04jSwrv39VvkpQIXm1A/rgYqEB28cPl9tM9SmyDlHApxPuaHv5HGBIDoYDn5KwDvktcbqlQ4LiU61z42svByohYKGwkyb8llxOhYQihc9wquarfY25+qdI+nVQbQhqouJYuiqLPwkv0sedLDfaCDJ+6AQPxkM9CoamwBkIrsOoS+tWpuMQrT31nZQ79F3wzWf7JGE+kHWqDzjrfkxrXDI3ACtxTqNF2BCadc5p3HX7N1njipVAAoLFGWyTjhmpVRxzjHtzN608QoUBoC0mpFL2Iroteh/ww6zCV5s6eakMzb/6XNxfz0uA+qDpEWeTmVr1js3na7YutwnU8kQU/GL6ovuFac89pRa9f+MqLHn53g1GWNBq9Djrceh02ol26Pc/3aIAS/76WekGTXA08KHhyGaVrrRMSqXNhnCFULBIHn/h9MkreLfBt36aIAzew7eiFbLqnFMTI1Zzy/TgSCitYIcKLyEP4yK1xqSPVUnfd85WhG2ixW+1+tGOxHeybMeQENwYasGBNGOiWXJKZt1x9+V1azbQnvD/BnW4Z+58/zKYs8zmFfXasFw4FPTZu92spqUKh3cHm6AQqvdznvW5RZmOIx4sb3D5eupck+5Z6AUa7V+IBF8avflZj1AtnbLRyYchj2GHtIvL32m0gEigycMQ2xcG9nzre+LLG/u1hV+e5Fb2r3+DPvT+3oUfRZ+EGn3jmKVb+0QdeP34NG/q367wpX5ecMmEuU7xE84Hu2WF84iLh1pcrg3cE/ud7jtSR3ueFamsNDeJqH3izOu+FQi6hEStd6dWQStdcJ5eH1bEyIECd/G9/daKtdt9TyxWBSE10RQCQhF7puQ01s93zs1TgUa0qdVB6lJwgvLy52Bg2NYVFb7/uycoXhSaLIVn5J6dYj733zzrs6QPvtXTG3eWh58fIHWrs6J16NHUKWf9+0TtvuofhplD9i9Fe3Z7nuCefSkC5EAqUiw0dlilB6zc8cjL6/Oik5Uq3NwfaHBcHeA2e94TkMW6ISRUHG/t9FHFAlcv0ErfN+YwkvFZCIY9WcUn13DrR4N6GmtmveM3GRfVn16mkrxUE4bDn0vyG5asMtPZUkiIUEHGXPVZh33jVgl4eRnPS7iW2h5cGTd3rIg7PdpF4+r4l9U30Ir7PeBWd/3u20i4+vKw+P6W12Td1fM7pBhetuEwZW3js5M+830cUltLU+zP9/VRPzMOT9sT71UGMMOhBcIiH4CFK2sNSjUcA63rqwCX8px+W2bqej0G4zs0vV1lV9ZKwyT7RE7hzkcyczoyqJN/+8sQQpoDlccgVXjiCe0cAACAASURBVEO8qPXK/FK6mcobv96nNORM4cUk2W62e5SGuPeAeGhyTKKRJKFAOVu+o/zNHNNDACjhTAWURW++GhIqsUhrtD2Bib/5aSiRStx8ySrDwgmkN9rCar/wjVdDyU88cnQnLh/zQcgNo/od4T6hHLGX5h7gjfK677lP1pv1TAggDKZffYVhnWd0351kZe+snINriHwx8qQYVEPC27nh0ALbyP9NeGeuR/knH4XyrXh2wmjjbs+5EgoLXx9lNEwkZ6WlCctUpKIqHtEiNMpNHRi/dtug0MVB/obY5voayeR4EgqZUGriNbXeXKyTK1z+5HLUzv9wqbfheaud88Yyhy7ounadcOj/vSAcrCB3rr3G5pAEoUCc6Fn3lPumttj2Gl5kH7ql/M9PVtoFHj4WhdLgHj7XLdTvjqux37u1Nuq2DRfck2fcVW4zPMHpUq9iFSWy53Ldm3Osj9wKQmdw4u4Zq3i8+k9d+NAQsDVHuTN68v0qe/jtapvo3ckZlP/7/sbFdtAWRaF8cEccNbNn2Te/GGmEwHTddkcb7Im1rVHnnJyDvz5V5ymBNdfsG19Whyprg3sVeCWnSt9I19pFHjJZulSrJEEo4Nn6j+eL8ZCnYR7fzXOdQfqYfN7vfKP3godcHB0swRrtQwDL9qTfneqJpjvZ4HP/5OFHk5pstMV3Z/L5Z3nDtguW6cNQOc77ZHjier+f/7p1OhQvqbU5D95js275t5E0Tx+OAWf+0T9r05zC49q95pnK+vyv6OBEHhCtsIELhw19w7pGDkM7K7/+MlQEWzDqhZBMzaDbc58RJ1jZehvmdH6pB2upUEBETr/mryFpm5Fth2UKyrzk4oBQWipSpg6YE1K0h3ujqWqpsTwBCYUcXBXzPLa9qzf5KWzlOsYhTGnKw1Y7e5Qr60+XOfOC3tu50q4TDoV9d8vBrJY/RBKEAqXq2OASs06sYUPVq4jtf+urGps6tzaEs0RCgdvrdR7GQpO9j7x3Bkmz7SUUmMe/PHmVzR+jh/dAOM5D3yj/2daDc3jMuxsjrKKBR4Pk57j3DsmGZdWkifbtKSNDhS7qqhPTnMtBqNUFD5bb0dsX2w7rNJyYTqUOwrHIZxjildgYcRUKzAVxwPeWf0djzQFL7Lf7dwlW2dRBfPY3Jx8bykQOu8uTzHNgCc7l+nW0Y33zs+O8ZOZVIUSkoUZbWPBJwu08fNPwmkgoDDz9nFD+s9TL4EZrSNIzFa7Y4OZyVHw+1qb++UKjqy9ewN5HjLDeR49s1cafU/x7jFeMwicUnBg3fdlym3hnNxji3gYXDYgHyq6Ti9SSQfIvSc8LvFEazQoZlC/tfeRxQTjkerREKJCwTO4KFZ3wLPX3ErSUf8108Gx/wUOKuO/xPE8d6ztXvAa7eSRBa3hyMj3HuLxOQiEHK9VWQiH1VKMwpdqZz4cwpSXlk+p/3anYm5MhGoJw2MsKug/PwSy98sPS3gYkJyVlkKT7t6cr7LxD6npcsAG/zBNgSYr9p1t9iMGPhAIx4eSk/Mx/x2vaQyhw87vFQ20e9go2xLoSQkPlLRLkuqR0/2yP9SGUixyJ5zwMCmsvA2s3Hoa93dPQ0odcS+a0cOFCK/aGXG117fKQm3jaSaGqVnMqpDQ1RzxiFzxUYXu7Nyw1H4Pyi+N9ozHc42op2xd3ocD187I/4Kk2974L0Ege8FDf00vb0vG+W8Fc6+2NFtNHlFhOcmzfH/+8KaT6fSsTqPWqc8SUN9Zoiw6+k887M3Q577zBxvWhRzQynHLJucHi3WfEyJDDwMax38m/si6bb5WTs8ZzQCffUGLTPQplG2xkA37jYmTlusqEbTmweuMFxEv8oRuixk6uMfLOokHFnRCq5MKBcKXh/ne2FnDEGEnB87yrctQQtTW6PWclFHwdaOQ265brgphpTodlPN2vjCXnoE4c8IyMBmGo5Bxw34xzP6u2vCajz5JQyAH19hAK6adNmFKNexsQDbWzXDjULKh/SUGXNZcKhx1cOOzt/RtWysGs438INl2UuI02HmxGrvYwnqF9OoWNGInskVAgtOMir6qzn9fgxyX8O09Ka0uhQCw2SfPE48/zGEsGAobmf+nVuNp7ZYgBfcybuyFm2MAyKCvM5g5RQ05DW4+2FgrMj0ovIbbaH3ZsgnoecGiLps31er6LBDYII1wYplIk/OvcByrs1O+VhI1EXEOPCKlCHGAJRBQzEMPbrVUUQgUJqSNJnzHbE1/ThULkTaCvBd6EpNeSb9EF1YZvbqrR1sJXX7JpV3m5W09+LRm2mleruiBsEPHOTf3TeaGKFWuayz4KC158zmb888rQb6Owe4/Q0Tt0Vs6TwSYXsRCJB/6O7v3RKXLvr/M41IkHqqE15+5KqOTse24LHcyjUuGIpF4usnPR7bm5QqF6hndav+jskMeSacIyz+bXPq8TB296wYdUcUUJaUqZIg76d28OmTy5CPLkNCQUcrAQ+SAU0qdBmFLNzBfqhMPspYlMS19U0GvrOm9D8Djs7fkNJcFi11iNdm5Y13m5zce8rn6VWzgId/jNPiVh85dJYnAOEOf8EMzpr961t7Nb4YnpZzPynlsu7/SKQed6vww2I6lCgXCk96ha4eFGlB9tS6Hw6ufeMM3DjKigxeDm93M2hHneNRlx86LfvKmWRBlPBly38+Y0CAb6jLTVaA+hwNwWvPRcqNTBwELabafsyx7jQqeyUfogRh/R+IpXpKITNdcnHULP8RKwqSVs8zX0iM7Z//2wOoQXRdc4c8R6ureLS2KHG6o60pBQoMHawjdesd4/9Dr3IzOrc99W16A+Jz8I0Gtn6uUXBiHP6L773nWdlWMQokZvnA+Xeh0QDpOW5odFZAmnJUwpEg6EK2VSEpteQ3MfuMvmPHxfaCbHyEW35+YIBfInpl1xYSiD21TCMg1BEQcYFF7/wj3Y37WPCfeNnd1zQIGS9jBK5cdVntuzkFDIAc98FAqp0yJMKdXbULvg4/pfdyrqbp13/tg+mj640RrtbPYQCfSS6Oob6yueqGssR0hJU4nBOcCb80NEnbYne6nJX3vZ2qgCDjX3n/WwmfRx9PYl7gquMRIpG9uk5fwk/YBfeyjJVZ6wGpXnxSJyglfsSa/Q1BqfnetjEoeLYCCcBAERbQQPcsHARjC1ClGuP5vjtZdQ4LOp909Zx06ew7TSZX8L3b47+uBBT4gA3oO3PblwaX5lKOPL9f199x401acjXSjIm5DPV9USb7r2kZcAL7dit1gX9Ruw3MkuWXoR5LooSPRBePbm3Hu7zbrjxtBXo7WSldtyFSjvOXppqBLeOEJpo/tr2Oy7LQbDEsIBz8NGKxeEfLbGBpXb5j5yn81x0UA/IUZhr97eCf1I63ngYc0u+ZyJUCD8iypT8595MnxeYwnLGPcoEU0509fceBZV3eM93CtCWNH6fo/1im8auSUgoZADnvkuFNKnGMKU3NtQ696GGg9T6rzzGHtzfNdGa7RTEjP6MvJ31KCKMpNNJQbnAG9OD8FMaKD3jm9OaJQXddpO/5Coh0ZqjkL0GiygrelRoBsyuRBYWXl2lnl+8pHbloTEaioLxXkQihSVVyVEiUGJWjqW/sCTn7ONuW2KSXsKBc5tljdtmnXHTd58vbMNufJfoRRkRxx4lvAcUH2EUCoGsddbe0gRoUXbeogR/89kpAuFqMEX8ex9jvtJJofQa9qQAPHw9CUoGjjIVr3lgSCcUwc5cFXe94LCILke5Z9+bNMuP7+uky/Jykce47lDx7dqsnKu55DJ8bCsj/HmihTbiBKlUzfUHIPiBqEk69Ik6VUaqFCHkJr75MNBWBEOxCCMj/DJXoccGbrQZzKaEgoVYz+2yReebdVTpzSYsIzoIdfgBb9fvOLiIApH5LMxViIOdvdyplHBhkzOSa9pPgEJheYzW+4dcRMKy02g1mvQe/hR/aitsPveKqiv0Z5qfyBGklho4s2/50mFqSM9MTgHaHN+CDb5p9yyeJnqKXwIcYw0ropGewgFEjjv8dCne16vNJKyqLYL4xN2KUlc8hVxpAghvAy40xkk4e68tOtzeiWbll4I7S0UOP9pf70klPkjxGHo1Td606hm9kJx1TjnoXtstguOGu94Wrr2ujbwt38IVWCWVHs+yA3erfixh0K9eaxy/U89w4r69qtHx2umechFlScyrnTJlW4dzP2GrKF1wurJWuM9oCt2NOhgjzjY0z0I2QjEVKFArf1vTzkhxLErN6Gl35bWeT8W/fFHHRhyArhuu39v32U+qDWEAnX3Z/z7apv39GOhLCjJygPPOK/5373WQdLqR6U55pfuZcAjHuU6RHlj0YfjYUA4kNtE2NI6g78LV6I79vz/PuF5DLeGfBFGJ++yTC5H78OPabLbc6NCwUvKz/KGcHSRNv93asIy54whL4gDD6ecv9SgwGdTHGOX9eoaoRFeqdE2BCQUcsA59kIhjUFqjfahPRfYkvljrLzLNvVdqnmw/8pDdrB0RyM9MTgHWDvMIbCrPuMbqRs8DwQhwyB+nzyEXNbSzlegWIzwMrzlbuWoug3l62jitqPH3mdqYV7R/PJBKFBVZfK5Z9rC1162ogGDbOV/3GiFvftkvCyLP3zfpv/9ilBfHnEw0+u9Y5EbfP4VtuDFZ22uJyQOPvcyt/x1tal/uTgIgQG/+l398Wk+RnnKktXXanWhUO164NXP6vIOWN8oHIIYahILEQipzeAyhpDywlShQNL4onfesD7H/tj6HPPjbA6n97QBgbmPPhDCTGjCtupN9yzTYyTXQoFQlhn/+nsIoQnJylFn5TaYZz5/BGVZP/Qwpai6Eoaa74oOW8hpQCxE/Rw2cvHQvWyJzf/fM16N6BZvKPlVnWDwUrbkd1DVrbFO2Q0JBbwHeBG4d0UJy72PO8nen9gp5LTR7yA1aZvmkbt4SBHiYPUc9pbI5zXKt3OTUMjBiiRJKCxXo712aZZQQZ0qoIfAVU9XhgoChB4xGkoMzgHWdjtEjVu+iJMtKGh9iwXuYfIQyEdg4EI9ySsZdcT+A3QVvv/Narc+VwWPCoPrjH4MB3hoUmNhYplcKHkhFPxEsepP/O0vrPyjD7y6yxo29G/XZRz3y0a/aspkd/8fEqaMFZ0mSoPOucjroj8TREfX7XYKv6PKDInU/I7BZmnqJX/wkKd1bPGY0a0mFPAqPu2J/8+Nqa5/2JPAvrn31SAxeYe1c5ePEgmFem+Ch0YEb4J7FTTykwDX/7gj9w/X46DfX2zddv4uuT9XQiFUSrrcKyVROccH1Xv6/fRXsUhWbo9Vw2I/xhOjg9dhaVlWcohSB+FJQTj4n/Unj7JOj91qFZ99UveSFXR7ThcK8597Ohg7ooTlhSdeYP+r2cg7JVcbnsdoUM0JYYCnP9fe5fZgHPfPlFDIwQomRSg0VqOdzSxJzKsN8Cf+Em9gMtbsAd/QXXpEqXX2pjC3e8nO9MTgHGBtt0MgFNhY9ujRo9XOgWoV13olI1yr4WHmllZKXtIwjRCcjjwI+4rKq0YNtujBQJIrjfKy6fqcL0KBdSVh8NtfnuiWuS+tbMONbcgV/whx080dc+6/0yonjLMBp51VF6cWDQ+xmHblpVayyjDrdehR4aezbr8hfG6ZN6+a8+DdORUKc73KEkUA8B5EHcL5TNYJzwF/WqOpUSQUJp15ii16962Ql0B+gkZ+E+C6xdJfMmx1W+W6O+tPtqVCgX4ANBOjBj+ChNC+Aaf/PuedlfObbsvPDpEQyrK6aEA8jPFCFFE+WXR0QgX3rH3Htvn4dus27oP6D03v9hwJheKa6lDRKHSG9jF9ze3t/9Y80yZWfBf+SGdqxAEVi1rqbWw5BR0hlYCEQg6uhyQIhRXVaCcsBHfgBYeWetOsTqGsaFcXCKfsVZJRYnAOELfpIVpTKGC9ufXlKnvUeyIQnkFYzYFuMT/WRUJDJSDbdOJ59mHEqo7yyjiI0qjyE6e42bC68qrbrFWYcc3wfBIKzIH65d/8YmToQtt12x09fOhPy4RhNLUUWEunXXWpDfqjC4K05lDzvevqXC9zOPiCK0LSYcVXn9uMa/4avAt4E6ho0tIcBUKJqEDy9AdV9sYX3thoaeoB3WR39RhixAGVVlpzIBQ6T51Ul5sgb0Jros7psUmU/frI/Yz8gcEX/jnk0zBaIhQWf/ieTfvTBVY1dfLSZOVjvbPyj7IS4DmdbAIOhp2fZo71zeDccEj4UjRWn/eJHTDuFltv5lv1PyvZYBPr5/wr11rXCtwgMu2S87zxyXSrKiy1e9b8ub28Ul1+Sn/vqYMwQCCs5w3RNPKTgIRCDtYlCUJhRTXat16jyK5f2keBDULUR4HwkEwSg3OAuE0P0VpC4X7vWnz7K1X1yVnb+kb3ZO/hMNTDjTRWTODzKbUhj4Gk2GjgnqZS0j6bFjXZlTrfhAJzIETi21NPCGEYJAcO+PXZGV0GVZMnepfbc6yPP4i7br/LMu9BQEz/++XeXfZsT3ZeL1hWp156bhAjhGAQktQSoUAy8pMeWoQHITVUYFMXbzQpJKekrTpwIxQWXfpHW/zeW9b3hJ95JZtjM+KnF7U/ASz/M2+6Nni4hl7tCa1ZCoWaObNtxrVX2fzn/hOO0Xn4psHDVjx0lfafZILPYJaHCUU5DpQNJ+Rw5QVf2L7jbrNNp4+qn/niLn2s86JZ4f/ju69t12/we6vqNzTkKe28bl2jOI38JyChkIM1SoJQyAGGxBwi10IBq/i//ldV3xyHms8/36PE2FxpNI8ADyi8MY+96xtVD3lhlHrUzr6bFIe+Ho3V0M5HocC5U/t/4mknGbXESQrse/yKm4RhhSUhufte+1n3Xb+3DDwExNRL/mj9Tv5VqO4Sjv/5pzbxjFOC9TZ1kExNfkRRv/5NLgDeRnIOaDqIYIvGIBdqew8vDt6D9mhsNO3Vl23eub8Nseer3v6wchOaXMn8eQFNvchVoBvwkMuvts6bbtlsj8Lcxx8Klb64tvEo0TStR1olpfyZcbLPJJRldU8DPR2++Wicrfn6bbbl5GfqJ/3CmkdZ+UEne2PIQhveho02k0297WYnoZAD1hIKnrpQ/q0tWex/ahbWxUt7LkNBr23c9ds9B4Tb9hC5EgpYWa55prK+URv9An7sCeCUltVoOQE2rve6lyYqr8oRt3MvzUGe57GZJ8+mjnwVCpzj4g/etYmn/yycbv9TTg+1yhsaQSR4tZCyjTZ1b8Lxy+QlBC/DBWdZr8NHLCcgUo/VHI8CoUX/9bwDGhxFA2/Brp5giDho7wf++FN/bFWffGR9T/yFl2oc0fILSkdoUwIzb7zWZt91szcg3NzzdK7JWChQdYewu/pkZRcH/U46VcnKbbp6TX/Y2NHfhj4MnXfY3YbvvWXTb9Ar8paAhEIOlmbS9Hn20eQy22KN4lZJ2svBKebkEIvd6sno3EhVkdqFn1n113+zqvH/DK8r6Lm5Fa95lhUNqqvSEpfRUqFAnWpKnZLcGY0fblvsycoly5SUjQuPfD/P98bV2CPvVNvL7rmJBuFcNMvD4k2TunwWCpwzSX5Tzq8rZZpeDSaaE5t8xED6IE+hcvxXNuuW65b5FVZWOkET3pF6jBWFHn0z06sW+XXLtUvjv2hQY53QImqYd/bCBu05qHK00FnM9k0IORjD7ngk1HbXiBcBQu7GHX1g6JI89O/XW8Eaa6+w4doSb8hGlS+SlRmUWCXMqPPGm8Vr4jpbEYgZAQmFHCzY8x8tsoserXuoEvqw8SoFtsmqhcGq2RrVPnJwylkdoimhEB20esqDQTDUzHop/Kho5ROseI0z3T28Vlaf29ZvQihU+MOrS5cuzfpocjbufq3S7n29ymiexnaKWMwTvdwpZT41WpcAHcTvf7MqlOekjC+DZkL7buKCYcMqG9DTRUNJSmPB1j2dZh+dZmw0ZaNjLRv8zpts0exjZPOGhV5l6vmPa1wcVNnHXuEkGoQT0fBv742LjXyQ9ho0fVr8wTu28JUXbeGrL1n1zBn1p9LPa+P3Ouzo9jo1fW4LCcz4v6tCFS6q5fQ790+NCoVFb7/u341LrXr61NBNufeRx3mo3nFKVm4hf71dBDIhIKGQCaUmXkMXwdu8RCilxNIHJQKHr+ziwYUD4qFvt/Z74LZ0qpkKhfA5teVW9eXlVuWCYUnVLOtUtpKLBU8yG/aLlp5GXr6fMJgb3YtADD2DJK2f71miMm/tsFqIBMTCAy4aprh4iMb+mxZY7251IUnFhZ2CiOjhJfd7ekgY/+bv9hb2WExn3erW1bLONuTKf3nfg7WbRXCJl0at9U6nhS42mhrv+n0L7wH5B6ljdxe3eA/Sw7eaOl4uf0/OBn0jgjjwv4lpjwZVnugX0XX7neu8JamlYXN5EjpWqxOgS/P4ow8KSfeD/3mLW9qGWldvGBiNmlkzbfo//hyS8BkdrbNyqy+APkAEMiAgoZABpOa85P3xNcafDybU1semp76fhlqbuMeBjeQWq8dLODRLKCyddM2sUVY97m9WPfn+8JPCAfu4YPidFfbZsTlYc/pahEv1+P+z6ol3esjCACvbpu4hxKj66s9W9fmFnmKxwEOntrKyze6yTp2Hec5FrVWOOcWqvrmRrlk+j32tdJPbbdrCrnbOfeX29bQ6SyxW2JO8khHl3jTanwB9KhAMH3hljkwHJT57uoDo7bXC6W+RKiTqBEWdp6LnUnHB63I58CrgXSBJd+jVN4Z68JkOvqOUmezZs2eDb6Gh4lNe0pTcg+lLu4DzQkoT4jnY1TugUvq4PQYVbBAGC1590SsZve0GhqVd91wIIAgicZBeDrY9zlWfmTsC0//2JyMxuYuLv55neIUuhILfb+c8fL/Nuvna0P+D70Jfz0NQsnLuuOtIIpApAQmFTEll+To2KB+Mr7X3w9/Lb1bYWBL/S+fSjb0aQHu6+JuaYjZCITpm9fhrrcoFQ+2CT/1HnULuQvHqv3E3cp+mPjbnvy9/w6vFeLI1G37+LtuurpxbzfSnrWL0CVay9kVW2G93K3/nEO+aO8xKN7vP8y7+z6q+uNhKN77F3d3drPy9o6xopSNt9qCL7KhrFoW47RHbF9uRnougkX8EJnjsPUnPcz3NZt7iJUaTMP7w7/B/fu7/p89FNoPNNYKi11IREbwV/v9ITATPxVJhwd80LGp0+CZp8rln2sLXXjaqE638jxtD1+VMRkNCYbF7WAgtorRsqtcTgRM1RKPzanuMqonf2IIQUvSilX88JmwQGTSg67zp5i4OdrZuO+4achE0kkmgeuoUGzfiB2Fy/f95q3X25jJT/nSeVX71RfhZdyUrJ3PhNavYEJBQaMOlqva96SeT8DjUeRsoJ0Yse+pAOBCiREUR/s4n4dASocAclyyeUBeONP6aMOWCHpvWJTsPPqwNV+G7j6p4/1hbsuireqFQ9eVlVj3lEeu83Suh+VX1hOtc3Pzdyrb6j1V+6ommLipKN70jHID/17q3BJFxpTegG7lzSdgoasSbgEfuLBUOLiAQEynCIhIYkbCIhAbigvc1Z3CldHNvRZ2YWDb8KRIUq173KysZ+7Z1WmUN6/una61n3+5NRtlEQqGHexRGu2GC0CJ6pJA/wyj2iKTt1q6rWrSlezQL2uGSrRj78VJx8JInYX9dj41wq8hrQMw6/9foGASmXn6BzX/mSSscOMhqXDiEa9V7IYRkZe+NoCECItB+BCQU2o99+GSalrzvYUp4G9716i3pA6tfyG9w4bDxqgXWXpY/zqulQiGaW/WUh5YmO78YflQ09HgPRzrdCrqt36ar0aRQmHSXVX5yhpVt+aiHJF25jFAIouKbm0LYEvkXGh2bAD0d6r0Ti77zWtR7L9xrMd9FR+rrmiJWWrPYTn/vNFtl/uf2Rc8N7apNrrCyLqVBXPT2P93K6gRG+BPyLTpZ56JK+2JKjb3wWeEy3VPXGlQQyvKSf4BAaeux6N23PKzohbpk5BnT6z+ePg40jeu67Q7WZfOt2/q09Hl5QqDym/E2YeQR9WfT59gfW59jfpwnZ6fTEIGOTUBCIc/WHy8D+Q3kORAmUJnmcUA44G2IKiut2q/tQgZyJRQi5FWfX+DJzn/3WOSZnisw0L0LZ3uy86lttiLpQqFm6iNW8eFJVrLOpW7ZOsAq3j/aaue+bWVbP2M1M573c/2Lhx7d6jkLq1jFu+4F8Y2chEKbLVfiPijySMwNoVB14oI/8/0PgoLfV86dZ4c+cbL1XjDJPui3nV274flW696uTAbhTXtsWGTfd+/BsP6ZvSeT42byGhppLXrztRBStPANT0ZOafhWsupqdSFF2+9kpeu0rXEgk3PXa9qHAD1CqmdOt4FnnNesvJz2OVt9qgh0HAISCnm+1pQrDMnRS4VDeqgSTbzwOLSFcMi1UAA9G3HCkaon3xdWorD/Xp67cIbnCOzW6iuTLhSWSVjmXHpuFhrIlW35pLs9erhwGGE1057w8pVdPGxqk2XyG1r9ZPUBHZZA1ZRJ9u0pJxjJvmV77GdLfnz2d3kVS/Mt6J5M34M5C2s9nKjW9tq4zLZfu+nKR7mEGpKRPa+CnhBULEodZetvFMKKyDco9so2GiKQTqBm/jwr7N5DYERABPKMgIRCni1IU6eDcMDTQI4DAiKKPY7eRxjCZsPqEqM38rKsubQktoZQiM67esK/QinV2gWfhB/Rd6F4tdOCp6G1xnJCIe2DKj/5jdXO/yjkKFR5VBjx3WF4wmX5OwdZgXsWSja4urVOT8cVgXoCleO+tG9/eWKoANP7hz+yviNPbpBOlVcKogdIt27d2oRe1aSJwWtAQnLolBslI3ut+y6bbRVKmCIQlIzcJsuhDxEBERCBnBOQUMg50rY94KeTPL9haUWl0d/UGhVOUgfCAdEwnCZw/vdqA7IPQWhNoRD235XTQmnS5ICSagAAIABJREFUqnH/CFMo6DE8eBeKhrSsoRJlILG2EtYxY+m/6ZScKhQOvsqb5h1WZusPKfBiSAu8fOo/Xbj81YXA363TwMPNC3HUaQQvrVr12blW7WFKZZvdbwW9tmrbBdendVgC5R99YBN/+4tQc77/KadbzwMOXY5FWwiFis8/rStj+oonI7uAiUZBt+7WdevtQlgRf3cq9SQKDREQAREQgVgTkFCI9fItf/JjJ7vHwYXDaPc6vDeutr5DbfTK7p7wuLl7HBAOw70sa3OEQ2sLhegca6Y95cnDl1vNzBfCj4qGHhu8CyHcZ+mYNq9u85/+h4Znc/wPf89e0Hi5y+fO7rqMUNj9koV21y+6WJ8Fd3uJ1BODJ6PEcyboKh0NEpgrx/7Bk67Xs5L1rghhUhoi0JYECO2hdKpLVhv0+4us2067L/PxrSIUvIEbnZERBiEZ2bvjRqOo/8C6kCLPNygbvlnoKq0hAiIgAiKQHAISCslZy+Vmgm/hy6l1pVgJU8LjQKJk6iDhEY8DOQ78vaJQpdYUCpSOneEb+9SN/8CZF9vq5Vdbqc20hUv62X/m/cYemvozL1mZ+WaE+i5UiSGXg0Tw6M9PdiupDyWqdSR4Gvp7adq2rweT4AtQU2sVAjRjoykbm/KVLvubdd5ki+/EbI5Cj0Iy8ttv1HVGfn3UssnIq61h3ZZ2Ri5da91WmaMOKgIiIAIikB8EJBTyYx3a5CyQCHQQjprA4XWgssoywsE31FFVJZKkV0upltJcoUBcfxTq05j1P/r5ooqGC9GvUvaxHTnwMtuh14PhNN+fv5s9OuMU+6rme2HTj9BJFQDp/+7jv/fGrhoikCgCs++82WbedG3oNTDkyn9Z6Zprh/m1xKNQM3dOSEZGHCx6900PBaysY+ZVljpvOLyuUtHOuxleBA0REAEREIGOQUBCoWOsc6Oz/BLhQFWlpR2k0zvTUnM9qqi07sBqG9jT+ynUlIbyjbOWegBS/02ZxxkLaoNnoGJpk6dMEffr/t2mHw8A/6c+PJv/YdW3Wb9Zf7aixR+HwxWvfrqHI53qPQxWzvTwGb+upsaTxMvLrWvXrhm/Ry8UgbYmMP3qP9vcR++3wh49bejVN4aSks0VClVTJ9tCr1KEOFj80ejvkpFLS+uSkZd6DlSNpq1XV58nAiIgAvlBQEIhP9Yhb85i/Iy6cqyjaQLn4oENf7ajtMiWs/Y35gHonkETqCXV86xq7O892bmu0lBB9w1dMPzGcxh+lO0pNvg+hMLChQutRw+V6sspWB0stwS8HfSUi35vC156zooGDLKV/3Gj1XpCcVNVjyq++KwuGdmrFVV+9UX9OSEGumyzQ8g36LLFtp6nU5rb89XRREAEREAEYkdAQiF2S9a2JzxhJh6HOtFArsNij0ZID+/p5Yb3hsJ/upS0TsxPzUxvfubN2uqTnYeMCI3aCnptmRM4Ego5waiDtAGBJS5qJ/3ul7b4/betZNgaNvAvXq2roHDZ8qgkI49+r66MKcnIU6fUn1nRwEGeb+BViryMaeeNvFhAQfZV0dpguvoIERABERCBNiYgodDGwPVxuSNQ9dUVoVnbksoZ1qm4j/de+G1dZ2dviNaSIaHQEnp6b1sTIPF44mknGZ6C0g2GW69zL7NuXbqEZGSEwSLPO6CZVTRKV1+rrr8BnZHXqMtt0BABERABERCBhghIKOi6iDWB2kVfejjSOVY96Z4wj8K+u3nuwq+scOD+Wc9LQiFrdHpjOxGomTc3NGSr+naCl+/tvkyVIk6p8yabW1fCinbY1fAiaIiACIiACIhAJgQkFDKhpNfkPQGEQtUXF3on5THhXPEsFK/2S+vUZfVmn7uEQrOR6Q15QKB62hT75hcjrWb2LOtUUmJdNt/ahcEuISEZ8aAhAiIgAiIgAs0lIKHQXGJ6ff4SqK3yhmjneLO2K8I50hiNRm1Fq5zYrHOWUGgWLr04jwhUjvvKqqZMCt4DDREQAREQARFoKQEJhZYS1PvzjkDt7NeCYCDpmVE0+HArcu9CYe/tMjpXCYWMMOlFIiACIiACIiACCScgoZDwBe7I06OMatXnF3qy83RPdu5V510gHKnIm0GsYEgodOSrRnMXAREQAREQARGICEgo6FpINIEl5RODd6H621vCPAv77BTEQtGggxudt4RCoi8JTU4EREAEREAERCBDAhIKGYLSy+JNoGbqI0Ew1Cc7r/pTKxr2S89jWGe5iUkoxHutdfYiIAIiIAIiIAK5IdCmQuHbb7+1u+++26ZPn25du3a1/fbbzzbddFPr1KmTjRkzxh544IHQEXeVVVaxo48+2nr16mVLvPvoqFGj7JlnnrHKykrbYIMN7NBDD7XOnTvnhoCO0qEIVH72xxCOxCjourZ7F7w60qo/X4aBhEKHuiQ0WREQAREQAREQgUYItJlQWLx4sd1444225ZZb2hZbbGFff/213X///XbcccdZF28OdNNNN9muu+5qG264YRAFU6dODWKBv++880474ogjbNCgQXbfffcFAbHPPvtoUUUgKwK1896rS3ae9lR4f+Ggg7ycqic79905/F9CISusepMIiIAIiIAIiEDCCLSZUJg9e7a9+eabttNOOwVvQHl5eRAAe+yxh1VVVdmzzz4bRENZWZnhecC7cPzxx9vYsWPt008/tREjRtR7HvAw8LsSrxWuIQLZEqiecH0QDEsqp3mCc/cQikTvhdrC3sGz1aNHj2wPrfeJgAiIgAiIgAiIQOwJtJlQSCc1adIke+ihh+yYY46x8ePH28svv2wjR44MQmHu3Ll2xx13BI/CW2+9Ve9d4BgTJkwIouKoo44Kr9UQgZYQWFI5sy7ZecK/wmEKem9rhav8wsp77Ceh0BKweq8IiIAIiIAIiEDsCbSLUCAM6ZZbbrHNNtvMttpqK/vwww9zJhQQIJMnT479wmgCbUuga8Xr1n/BNVZW9Un44Kp+R9uXRae17Uno00RABERABERABEQgAwKDBw+2lVZaKYNXtuwlbS4UiP8mrIiwof33398KCwtzKhRahkPv7ugEqr64JHgYijZ/2koH7dXRcWj+IiACIiACIiACHZhAmwoFKhg999xzNmvWLDvkkEOCSGB8+eWXylHowBdhvk29dsEnXjZ1vXw7LZ2PCIiACIiACIiACLQpgTYTCoiE559/3j7//HM79thjlylvOm/ePLv++uttl112sU022WS5qke33XabHXbYYbbyyiur6lGbXh76MBEQAREQAREQAREQgY5KoM2EAgnK11xzjc2ZM2cZ1htvvHFIWv7ss8+CCEA0pPdRIKH58ccfVx+FjnqVat4iIAIiIAIiIAIiIAJtTqDNhEKbz0wfKAIiIAIiIAIiIAIiIAIikDUBCYWs0emNIiACIiACIiACIiACIpBcAhIKyV1bzUwEREAEREAEREAEREAEsiYgoZA1Or1RBERABERABERABERABJJLQEIhuWurmYmACIiACIiACIiACIhA1gQkFLJGpzeKgAiIgAiIgAiIgAiIQHIJSCgkd201MxEQAREQAREQAREQARHImoCEQtbo9EYREAEREAEREAEREAERSC4BCYXkrq1mJgIiIAIiIAIiIAIiIAJZE5BQyBqd3igCIiACIiACIiACIiACySUgoZDctdXMREAEREAEREAEREAERCBrAhIKWaPTG0VABERABERABERABEQguQQkFJK7tpqZCIiACIiACIiACIiACGRNQEIha3R6owiIgAiIgAiIgAiIgAgkl4CEQnLXVjMTAREQAREQAREQAREQgawJSChkjU5vFAEREAEREAEREAEREIHkEpBQSO7aamYiIAIiIAIiIAIiIAIikDUBCYWs0emNIiACIiACIiACIiACIpBcAhIKyV1bzUwEREAEREAEREAEREAEsiYgoZA1Or1RBERABERABERABERABJJLQEIhuWurmYmACIiACIiACIiACIhA1gQkFLJGpzeKgAiIgAiIgAiIgAiIQHIJSCgkd201MxEQAREQAREQAREQARHImoCEQtbo9EYREAEREAEREAEREAERSC4BCYXkrq1mJgIiIAIiIAIiIAIiIAJZE5BQyBqd3igCIiACIiACIiACIiACySUgoZDctdXMREAEREAEREAEREAERCBrAhIKWaPTG0VABERABERABERABEQguQQkFJK7tpqZCIiACIiACIiACIiACGRNQEIha3R6owiIgAiIgAiIgAiIgAgkl4CEQnLXVjMTAREQAREQAREQAREQgawJSChkjU5vFAEREAEREAEREAEREIHkEpBQSO7aamYiIAIiIAIiIAIiIAIikDUBCYWs0emNIiACIiACIiACIiACIpBcAhIKyV1bzUwEREAEREAEREAEREAEsiYgoZA1Or1RBERABERABERABERABJJLQEIhuWurmYmACIiACIiACIiACIhA1gQkFLJGpzeKgAiIgAiIgAiIgAiIQHIJSCgkd201MxEQAREQAREQAREQARHImoCEQtbo9EYREAEREAEREAEREAERSC4BCYXkrq1mJgIiIAIiIAIiIAIiIAJZE5BQyBqd3igCIiACIiACIiACIiACySUgoZDctdXMREAEREAEREAEREAERCBrAhIKWaPTG0VABERABERABERABEQguQQkFJK7tpqZCIiACIiACIiACIiACGRNQEIha3R6owiIgAiIgAiIgAiIgAgkl4CEQnLXVjMTAREQAREQAREQAREQgawJSChkjU5vFAEREAEREAEREAEREIHkEpBQSO7aamYiIAIiIAIiIAIiIAIikDUBCYWs0emNIiACIiACIiACIiACIpBcAhIKyV1bzUwEREAEREAEREAEREAEsiYgoZA1Or1RBERABERABERABERABJJLQEIhuWurmYmACIiACIiACIiACIhA1gQkFLJGpzeKgAiIgAiIgAiIgAiIQHIJSCgkd201MxEQAREQAREQAREQARHImoCEQtbo9EYREAEREAEREAEREAERSC4BCYXkrq1mJgIiIAIiIAIiIAIiIAJZE5BQyBqd3igCIiACIiACIiACIiACySUgoZDctdXMREAEREAEREAEREAERCBrAhIKWaPTG0VABERABERABERABEQguQQkFJK7tpqZCIiACIiACIiACIiACGRNQEIha3R6owiIgAiIgAiIgAiIgAgkl4CEQnLXVjMTAREQAREQAREQAREQgawJSChkjU5vFAEREAEREAEREAEREIHkEpBQSO7aamYiIAIiIAIiIAIiIAIikDUBCYWs0emNIiACIiACIiACIiACIpBcAhIKyV1bzUwEREAEREAEREAEREAEsiYgoZA1Or1RBERABERABERABERABJJLQEIhuWurmYmACIiACIiACIiACIhA1gQkFLJGpzeKgAiIgAiIgAiIgAiIQHIJSCgkd201MxEQAREQAREQAREQARHImoCEQtbo9EYREAEREAEREAEREAERSC4BCYXkrq1mJgIiIAIiIAIiIAIiIAJZE5BQyBqd3igCIiACIiACIiACIiACySUgoZDctdXMREAEREAEREAEREAERCBrAhIKWaPTG0VABERABERABERABEQguQQkFJK7tpqZCIiACIiACIiACIiACGRNQEIha3R6owiIgAiIgAiIgAiIgAgkl0DeC4UlS5bYqFGj7JlnnrHKykrbYIMN7NBDD7XOnTsnd1U0MxEQAREQAREQAREQARFoZwJ5LxQmTZpkd955px1xxBE2aNAgu++++6xXr162zz77tDM6fbwIiIAIiIAIiIAIiIAIJJdA3guFt956yz799FMbMWKEderUycaMGRM8DMcff7yVlJQkd2U0MxEQAREQAREQAREQARFoRwJ5LxSeffZZmzp1qh199NEB04QJE4yfHXXUUVZWVtaO6PTRIiACIiACIiACIiACIpBcAhIKyV1bzUwEREAEREAEREAEREAEsiaQOKHw73//2/ijIQIiIAIiIAIiIAIiIAJJJPCTn/zE+NPaI++FgnIUWvsS0PFFQAREQAREQAREQAREYHkCeS8UqHp022232WGHHWYrr7yyqh7pKhYBERABERABERABERCBNiCQ90KBPgp4FR5//HH1UWiDC0IfIQIiIAIiIAIiIAIiIAIQyHuhoGUSAREQAREQAREQAREQARFoewISCm3PXJ8oAiIgAiIgAiIgAiIgAnlPQEIh75dIJygCIiACIiACIiACIiACbU9AQqHtmesTRSAvCMybN89Gjx5t2267rRUWFubFOekkREAEREAEREAE8oeAhEIO16K8vDxsuIqLi3N41Pw7VE1NTUgs79y5c/6dnM4oYwKLFi2yW265xfr06WOHHnpohxALunYzvjxi88LFixdbSUlJYq9fvqc8U3i2dOrUKfxJ8qitrTWKmHQE40VVVVXi9wtcq6wpo6CgIMmXbphnEq9dCYUcXbbV1dV2++2320YbbWSbb755jo6an4d544037LPPPrOjjjoq0Tdz1pSHchIfWAi9oqIiQ9x2JLHQUa5dNiCMpBst2ETfdNNNts8++9hqq62WnzfMFpwVG48HH3zQJk+eHO5De++9t62++uotOGL+v/V///ufffXVV3bssccGAZjU8c0339jdd99tRx99tK200kpJnaZhnHnggQfC8+YHP/hBosVCUq9dCYUcfj3ff/99e+WVV2zkyJGJtrbPnj07PJwPOuigxDyc58yZY88++6x973vfsx49ehhred9994Wr44ADDrCtttoqMZa8+fPn27XXXmv77ruvrb/++taRPAtJvHZTb2E8lLmOX3755WDZwnDB97S0tDSHd7r8OhTzpd8OG64kinruTXxfu3btaieccIJ16dIlvxYgR2fD9fraa6/Z22+/HTycSd48T5gwwZ566ilbb731bKeddsoRwfw7DPejp59+2r799lv74Q9/GJ6tSRxJv3YlFFp41bLJwnrXs2fP8DfW2S222MI22WSTFh45v97OF37WrFnWt2/fYBF46aWXwsOZRnhJeDhHVo/p06fb/vvvH25ubLBYX6w+xPHvuOOOiRELeEvmzp1r48ePt0033dQI30iqZyHp127qneLzzz+3F154wUaMGGEVFRV2/fXX29Zbbx2u3TiP9Hwarl0slGye+R3X7oEHHmirrLJKnKfZ4LljtMADOHbs2PA9PeaYYxJriGKuDz/8cPBWr7322olby2hCPEuvu+66YKjBYJPUkBw20M8995zhyUXkDho0KLFrmuRrV0KhBZctN+/nn38+bJo32GAD+/73v29Tp061V199NdzMk+L2x/39xRdf2D333BMezFjYBwwYEEKtcCUmxfITiYWPP/7YdthhB9tjjz3C1YE15I477kiUWEAoIIpuvfVW23LLLW3XXXdNrFjg2r3rrrsSfe1GtzGs64ydd945hKyQf7LbbrvZwoULw/zjKupTvV7cfx555BHje0qY51577RWs0Nx7Dz744MSIeQxPX375ZXiOEFbF//FywoLnC6OsrCwR800NlWPDRYNVxELSwqx4lrJvYN0QCzfccEMwKu6+++6JEwvMk/sNIgix8N5779mPfvQj69+/fwt2Xfn31o5w7UooZHnd4Q4m/IaH1Kqrrhrc/e+8846ttdZaRngDm0ysBXEfqfGFWNqpkvOf//wn3OgGDhwYQhoOOeSQRDysWKtovmw6jjvuuHpXaSQWdtlll2ChjfNIvXbZSGKNTRcLWH6w0MbZ0oU1C6s61ygPaDYgSb52uSbZPGO86N69uw0ePDhsQLC4P/TQQ3bEEUfEOmwlPUSO65j1/PTTT23ddde1GTNmJCZkhbkh4gkzYi2xOnfr1i1cz4iFKGeBNR0yZEhsb0eNhcp98skniRML5PXde++9IS+sd+/eIVSOHIykiQWuUXIS+F6yvoRWcR/C05kksdCRrl0JhSxusVgCsGixycK6FVWh4AtCjCVfCKzsxx9/fKy9Co3FF0YeBqw+bEJ+8pOfxNqrwIaSEBxuYgi9ddZZJ2yssLhjuYviKpkrm844x3s3dO1OmTJlGbHAdRz36l3M6bbbbguinXAUrJOsY9KuXb6j5EXhNcGLwFzx9LGp5v6DoMeat2DBguD9i3vFnIbyafCWYKh58803QxhdEgwXTz75ZBAGbLJY46+//trwAq6xxhrhiYWngTDQuFtnVxQqh7B/4oknghU6zmKI9eIaRfiRdL/yyisHbx9ikIRtvpuIBfLg+A7HfbAHIlGb7yH34ZtvvjmE8ZKPwb2IdT3xxBNDuHacR0e5dlkjCYUsrtQonpuHMFaB9BAjLAaEOhDXjqUrrqOp+EJ+T9LkzJkzY70JIVTsrbfeCjdqbmxUFsHSg1UkXSzEdS2j827s2k0XC3HeUPL9u/POO8NDd9iwYeG7SEx7quhLyrUbVdlgnggGvH7cc7h28S7gEUpCQjMePTwGG2+8caMhcgh51h1PGN6UOA/yothI4a3GIINRio3lmmuuGe61SRlNhcpxvyJkLs73I9aK5GXmisGC7yWhcuQRMTDKRCU1kxCuTJju8OHDg6jFaEHOJv9HLGGs4W9EcNxHR7l2JRRacKVGG65evXoF5Zz+BUc1Y/Xhd3EekVhozGXIwwt3KjfAOH75seZwMyO2mbyL1A01N3AS62BA0nacw3BSr8HGrl1EEQmiuMXjNJgPViyEOb092FQSkoKIx/39wQcfhLVjI5kqFuJ87XJNEgbI3Ng48gDGK4YXBasllnUs0IwkbD6wqCMCCGEg9K+x5Pv//ve/IVyHHKO4DeaEwYL58V1E7LFJJuwI4fPhhx+GNee6TspIcqhc6hpFCfd4/AhrRSRwryLvj7DPyFOUhHUlZ5O9DzkKzI17EUIJg9zhhx8e2zyp9LXpKNeuhEIzvpW4vLlx425CIZO4zIOY+O50scDPuQFgDYrbA4vQjFGjRoU45379+tmRRx4ZrFmNJSPh7h8zZky48cVtQ0ISEuuKS5jSbcyXgUUaq8iee+4Z3MRsyuIsEgg3uvHGG23atGlhLRGvQ4cObfDabcZXIm9eikggVIycIGK2uYbZQJMISQlCHk58J6+55prwcKb6BhvrOF+7hKPcf//94QF80kkn1YfHpYuFuFtiUy8y5ooQShcLUT4NG21+Tx5RHD253Is4f8QBhglCHFln5sW9CoMMXrK4zQ3RgxGJ7x7zoQIOAp4QTzaRPCuTECpHmCPPQOYaCXkMbFyfXJPvvvuuIWQJN+LeRK8IquthvCAPJS6D+ys5MoRXc39BBOHZpOw2xhoMboRSIW6j4gKEWhE+Frf9UEe5dpu69hR61BQh/z03N1zBVJ5gM0IoA1ZXNlyRWGCTyZci2lDy5eGGEbcNJpsnkq7IvXj99dfDhosYUebXUHwhm2puFnGL24+a3SAQuMlx/lF3Ytabh/J2220XxF6cB3PhQczmguoaPKzYPBOiwoMaoZt+7cZtvnzXKCzAd5G4bcQCmxIssFi2CEVhA41Fi+8oIYORIIzjtRt5fri/YLzAM0LifdQpnQ01f7h+43b/Sc0DYs0wWCD0ot4B6WIhNZ+GzRmbFTZdcRVIkdhhvogFNpM8ewiF5Dqmul6c5sZ3kuRrQv+4RhH1zIlwOJ4vDL6vzzzzTKxD5dg8E4rC8xJDxMSJE8O1i3foo48+CkYaBAGeMebKfRmjDd6huJUM5f6D4YmKY2z88chT2IT70YsvvhieM5Rj5rqFA/cg/k+BlzhVXeso124mz3sJhQwoEb/N5opNJV/4Rx99NFidscpGoUV88aMNSAaHzMuXYLVCBGG1wirABpN58vCNxEIS4gvTm92w0WLDjJWZhmu4FNmk4CWJ85ri+iVcg2uTB1I0F8LiuKHTGJCfJeHaJfmTTSPXJzd4Nh+sK5YthBAbFbxjcRd+qRsSvpN4MxsSC3l5g2nipLhesahzPbKpYnOM1wSPGJvMSCxw/SLk2UhjkY7zQBgwFzZSUSnQdLEQNyNM+nrwXOEa5TmKgY3EVu61kVeMZwz3Wq5tRtw809F8Of/ImMY8CQHE6h6F7/JcQUQg6KMSqXG9dhELJClHCfX77bdfELBRyVf2EOT8RSVS4yQQUteko1y7TV2HEgorIMQNjAuczQdWANyHjz32WLDs8HNCGbgh4EqMY3x+NHW+DNy0eSAhgjbbbLNgeSbshgcxFgMss9zMSaaL+2io2Q1rjWcBlzjVGag9H/cHNOsUVQ5B0EYhC1G4FQ+ypDSoovkf4Ud4hfgbAYRY4EGF94hrOe5VNqLvXXreUJLEQrRJZq6NiQVioFlXNtdJ+Y6m9w1A5PJ8IXada5rcoTiPaMPFdzE1VA4PEqGf5NlgeIv7iMQC3ksq+0Q9hpg/G2u8fHiFkjAizwLXaGqlMQQR4csYMhD7cR8d5dpd0TpJKDRChy88iax4ECK3PqEMuE0RCvwcKyZx7HEv3caDN+qciDsU6ysWIDZabLhwHdMlk4ojcbUMsMypjVGS1uyGHh649RGzhMelhpykiwVu8LiFSUDHIhSnwUYSFz9VfphndD0idPGe8DP+4CGKxEIUkhOneSIGuEb5PmKpwwtGkjYxwPy/IbHA7/GYxC3cKH1dGhMLGCsI08BwwyYkTnHd6XPkesX6TDUY5pTeZAzhy3VOCChCMAkj2nClhspFeRkkbCdBKLBOqZ4FPAh8h1nvqAJQUoQCc408CxgUyR3i3sT3lLArDKhJEArR3iHdc5vEa7ex+4yEwgruwOk3NlynJLniUsPyTI1r4vHiPtJvbGysrr/++vrkXjZjWAziKhKixigIIubAQ4k1JPksKc1usOLQ24MbMzcw4kHxDEUWVzYieMPwICBy8SbE8YFF/gwPXCzKJH2yceYP/4YBljyEPeFHvC6uFjxie8m74Pzpms2aYXlNfSAjFlhTmlMRRhaoyd8VAAAgAElEQVT3mvqp99F0scB1zPoinvjuxjkkkBA5Qv8okYmoQ/REYgHjFGKP9cYgFbfE5dQ1jBpvEbePCMBDxPc0KjvNtc33Oe7PF+bM5pjwZO695CVss802xvMGA070/WX/EFU7iuueIepPQ0l01o9nKd9JvCWEzvF8wWAV971RR7p2M7kWJRTSKGHt4A8Wy3QliULG0sOND+s6Lrc4JZalP4iJwyehlTmkiwV+Rl12Qqt4MMc1bpQ5s0lG2CF2cH0TB01HbW7okViIe7MbQqeYFw8lLK14u8aNGxcSzrD08IBuKAwpk5tEvr2G5EA2yHhP2FBTMpLrGMFAWVT6YFB4IO4DLwLiIBIL9BHggZwqFlhnRBGezTh6Tla0RlEJVPKliGuP6702dY4Yn1hTQuEIb2QzSUlUxC1igdKZ0fOFBNE4DzaMbCy519KElOp4WNi5PyEWaBJInglNLuPsBUMkcD8ifIoQMQw2UeUqDBf0GqJ4BIabuBrbor0Qnmj2Ply/eHDJ/yI0LqqsF1XV4+84j45y7Wa6RhIKaaS4mWHVQSlH3gJu7oTfEE+ZWl0kU8j5+Do2WFhcqXPM5jISC+RiRJ0T4/plZw158JBrwODmhmWOzST/5oFMDkZUZjEJnYiZJ9YrrK6EFGFxJzEdIcRNnHAcErVZd7qdpuYs5OP12dQ5IRZ4IGN1ZaNBGUKstMyX8sVJ6M4Lg8bEAhZawsbYbHFPYmOSxIExg9KKUUnbuM+RsE680hQXIGcGrxBhGqliIe5zxOjEPLGwUxUHK3O6IQqxkJRQOUQPRsNovxAJXDbUGKO4hvm+xtnYxh4IIxvGQ8QdHr30Lunsj3juxFngdrRrN9N7jYRCA6SwPvPlTxULbKB5KKOe4+zi58FE0i5xvmyosEKnigVEArGzlJGMo1WWeV177bXhQUVZxQ033DCUp+OhTI4JFhC8B8T/8odqDXGr7dzYlzsqE0rYEWENJNIhhnhw4eKHBQ8r1hjBgOU9zhYu1pXvKWKBhzQ3ebwoXONJamCULhbweOI5YRBCRgWZpA7WGAGM+I3zRisqjIFRgtKSrFtUGILQSO7DWN+jMKS4rmdUyYhwODaNeE2i2PVILOAxIdE3jsUFUkvwMh/un9yD2BMQbhMN7rEYrJLQHC/K50MYMLhGo+pxkVhg/qnl4eN4/Sb92m3JmkgoOD0sG1iaGahlvgSRWMDajuubTSXJvXHrWpt6cURNYEhcxpXPl5uHE4mfJNVR25rqG3GvhhMlZ2MFIRmQDTIPasq94gZn3lgp+Tlehji7vdO//MydJj5ctzygkzS3hm506WKhJTfDfH5v1EgNQ0Wc49YzYYx3iOuYjSTJkpSljnOia3phjLFjx4YqesTsR8nZeLEp/4oIjGPzStaV5wvPTTbIPF9YO54t6V5r4tsx2MQxlAwDFPl7PEMQfawVRhdK3CIKog001++CBQvCszTOg2uXSoiEYuMhYe+AIZFrN6qYx7MVFnEUftHadIRrtyXXYYcXCligiRml1B4WWdzAUVgGXZi5gTOwTse9Bntj3VyJi+VGx0OKG3zcmvqkfwF4EBF2g5U5ig9lTpTN5EGG2xv3aJwTtBv70jN3Hs70DIhK87XkBhGH90ZhSKkPrzicd3PPka6uWPdY2yQPBD73XjYfhA/GOXE5WqfUwhjkuuElwfjEd5QNNV5NjDX0jcB7Esdy21F/C4QdRidGZIhKFQtxv3bxTBM+Ro4UhicGG2gMNFyvGGfoXIyIiGv4LnNCJGBcw0jx05/+tD5UriGxEPc17SjXbrbr1KGFAg9d4py5WUdf+KQkfDZ2QTRUoi7biydf34d1AHcwniDCMlhjRAFx+nTGZBBWlURrezR3EluxZsXRapfNdcV1HefQlKbmzEObaxrLOknbGvlPYEWFMcgrYU0pt819Cgs1IaE0tyQpNo7fWwxRJPWysWR+UVnXqFog96Mobyz/V6/hM6RwAOs0ePDgUDAiVQCRH0WIJ54hyoknocdH1IwUIykJ2YRa8YxBLER5NUkIfewI125LvnMdWihESUdYrHAbRhuNuIsFcim4SVGZgC8ASWUk75L8SBwhbt+kdHMlFpaqE9tvv/0yYWEIAuK4eWDh6o/EAuFGSR9U5nrzzTdD/kXcGzUlfa1WND82JYTI4enEvY8nDM9m0qobJXWNMy2MQQECCgzg5ST0NU7ri9eHjTP3W3K/8IqwgU4XC1zLbDLjKIC4PtkcMyfC4iiegNGJErZRaBWdiDFWJMH7RYRBlAOF1wQhwDzTxQJ7izg/XzrKtZuL+2uHFAp86blI2EzzAOZLgPUDq3MkFkiK5Gdxa3bD3LiZcbPGhc2mkbngMUEAUa6N5E9CceIuFkiWI7eEBzIPIeIoSeTlb25irCulJbmpM3fEEu7gpDSBycUNQMfIbwLERCP8eViToJ1EL1h+r0BmZ8dzhHtv+iY/k8IYbDDZSMdJIEAlaiLGM5JcL545WNoxRmGcShcLmZHMz1fx3MSCjhjCQ0IhCNYrCq3Ci0Dlsbg/XwiDIxQb4cPzlVwaDE7ce9LFQn6uVGZn1ZGu3cyIrPhVHU4oRA1DcBOSjBNV02hILOQCcHsdI+r0yU2cmGa8CAx+Tmws5QaJg417iTq8QsRRYqnCrU2JTG4CWEJw7eNtYI3jXN2nva4hfa4IiEDTBKJYbqr5sGFmE0mScmQ9T2JhDKjwLEUQkJNA9Rvq6nPfxWsbebLxYsc9VI6kZEqJI4AIE4sGzx6MTvye5yib6bh7FEaNGhXWklLakWGR5yf7CMKQyNnE6IggjPPoKNdurtaoQwkFrD7czFDLWJ1JeMViRxIkngTEAhvquJf5ii4Ovuh8sfmiEzMZWYEoxUcjrijhLFcXU3sdJxILfD6hGawp7nBc+tzIKcXXURJ722sN9Lki0JEJcK/BSMEmmc0WFubvf//7oQQqXqAkFMbAY8KfyKvFZovQOHIPqJYXiQSq5ODFjcq/xv264HmClR1BFBnc2EuQ0Eyjw6j6T5znidiNmqyyrqwdXpTIyEbuCZEISenX0lGu3Vxdk4kWClwMWHmo5YwQQPUTe0c+AlYefsdNjxhgxAKuRCwhcbcK4MpmRDXzuYnzhafFOr9DEFFlI0llFiOxwA08aopHRSvWmYdW3Nz6ufqC6zgiIAKtT4D7KgYYQh0xykR5BzxPKFNMV964J9sThsIzlFwKLMrkI9CIlDwxcisQSdxzMcARroJXJU4jCtvleYmXgIpFJPDiJcLASKgy5YnxTrOuVApkveNeDTEq38t+gHX997//HeZKvwQ8CYQ+0mgt7r1MuBbZJyCI+C4m6dpt7e9ZooUCAoCbN+5P8g+IuUMcsGHGZYr1mdjQa665Jmwk4979k5sXYUWUBOWmh8eAcqfcyEnmxUqA+5AbPT9PWjhOQ2Khtb9AOr4IiIAIQICSp5TqJU6dEpp4GGjChYeBDfTxxx8f6661hKTccMMNYS4nn3xy2ERGDbf4GQYZDDOUpaaPS9wSl1kzShCzflShooIRJbVpTIoHnr0EuUKE5SAEycHgtXE3LHLtEn1Ak06MbHRgJtQKTwnzJXyXHlJx9pyQk0pOJqKHPR+Cj/0QRtMkXLutfQdOtFAAXrpYQElyQ+Dix5XGlx0XG+FGcfvCc/GzOY4SrnFvv/DCC+Hmxe9oDEMLeXpEcCNALOBNSYpLuKEvRyQWCDkiN0PJn619C9HxRUAEIEBp05tvvjmEOWJ5x0uNVRqjTdwrxDA/DE5sJvHa8hxl8xh54dlUs8GkKRdx/HETCZFHaJtttgmCJxok97KmCAW8B4S0IobIhyNSIc4lUPEkMHhGpnrE8CyweR49enT4PZ6juIccIdYp7ILBmMH1ybz5Xsb92m2Lu2/ihUJDYmHGjBnBMkK8IfGHbCjj5j5kQ4zrE/culX7wDuBNYJCDQewoDyluZnzp+aLzHv6O2028uV+E1Btgc9+r14uACIhAtgToyIvhibwoPNlJHKk5YYgFNss8U+L8XEH84DHgeUlScuqgaiDWaEJxkrKmPCMJJaOMNsn3hMZRRhyvWBKLf5BPguBJzctkruyb8IBprJhAhxAKqWIBcYDbiRhELCD0Gohb6/FIJOAepQJBFEKEO5TO0tRbJ9aQ2Fg8KrhPuaGTYKchAiIgAiLQOgSS1hkdbwjPFEJyGDQYI/8gqvQUNTpko8lGLM4DMYDYISw3VfREpTQJQaKseJIGPRMoaztx4sQgkhALJKXTkDRJgzkSds0+KNovEWWBCKTBoYaEQj0BOjHfeOONoUpDqnsxThdJYyIB4UO4DcqZuFHiYQmleu6554Ioimu3zzitjc5VBESgYxNgY41hhpG+4YwjGRqp8QzBykw4K55qNs6EVRG6gQcFLzUhrnHPeSPMiEgDNsrMJxILzJfnKj0U4l4ABGFABSOiKtgDkW/BPoHICjwM9BpijoQox3k905upETFCCBlCj0pVDJKZSVQnrExDQmEZAnzhuWio+hPHQTwdVSXIr4hcZihjrD4jR44MYuH+++8PyVbcyKOE5jjHUsZxnXTOIiACHZMABiks7RSNiPOgkSWlTvEgRCEbGKpIAKXCUVyfoStak6+++ipUOEIoIBjoPEwD06hZZ9zyGFPnijggvIqNMnkkVIDkWiWBOcpzJEyZoi+9e/eO7aXbWDM15s3eCQ6IQPp7RGHbsZ1sG514hwg94stAOA7uNW581EMmbCeug8oauEkRCwwsPngQyEmIRmqJ1LjOU+ctAiIgAiLQPgQQBWwsCVml/GlkbKJDMQYrrM5JHFjdyf+bPHlyEAoIPuYababjMmciC0g6j8rypjZTYw5sqDEqsq5JCr9ZUTM15s11zbrGvVxxW16HiRcKfFnwIlARiI00IiFuicsNXRCIBW5muH1JnEsVCW15AemzREAEREAEkkGA3ANEwIQJE0IFIwxslMqMxAIea+K9scgSwpvkQYIzI45eBLwCeH5YPyr9sClGKLCJ5v9RWBVVHwk5SkqZV9ZLzdRy/61MvFCIkKGe4xxz15hYiDwLytzP/ZdDRxQBERCBjkKA/ApKaLPRGjp0aKiAs/3224cQDYxtxH3zDKW2PptNNbHM7ysjvTQ8ybzkYFDlKNovEKJMaBWVH+O2P2JPR68S8mTwElCWmDC5YcOGqZlaji/NDiMUcswtbw6XGoYksZA3y6ITEQEREIFYESB2++GHHw5ed/Lb7r777uB9p3laVD40PQwpVhPsgCebLhboH0UkAs3TqABJb4w4NlOLwqbwnEQ9sBC2NNKlEiQ5NbfeequaqeXompdQyBHI9jwMYgFLEJUo4tw9sT0Z6rNFQAREoKMQIMSI8CLCjKhyQ5lwcvieeOKJUD6cv/EqIBJef/318Ht6CDSUs9BRmOX7PMmpoNEfFnXWKmo2mi4W2FzTNI7B2setmVokEsjDRNSmekJIRkfgHn744aHEq5qp5eaqlVDIDcd2P0pUz7rdT0QnIAIiIAIikLcE2GgRsjp79mwbMmRI6Fgb9dnBCkvoEeFGiITq6upQKYYa+wgHQjwo/0pTT96rkR8EEH7kjrz88sshUZc1Jvl67bXXDiVA6RWFtwgvQpSzkB9n3vyzIESOcCnmi6hNL1lLKBL9EeJe4rX5ZFrvHRIKrcdWRxYBERABERCBvCJAUivigA1jelw6IoEkWEKOqC//9ttvh9c09Nq8mpROJogDeiRQuIVNMsZD/v3FF1+E5rJRJUT6QRCuE3kc4ohuRWIBT9mzzz4ben/EMRE9H9dDQiEfV0XnJAIiIAIiIAKtQIDEZLooR70RaLb12muvBfFAQyos0IgJNlxsKjfddNPYJbq2ArZYHDJVLJxwwgnLVEPEG8QaU+61W7dusZjPik6yMbFAuNGrr74axJJKoOZmmSUUcsNRRxEBERABERCBvCdACAoW5u222y6EaIwePTqEqJDfhkDYcccdE9lMLe8XJkcnuCKxkKOPyJvDpIsFrmHK+e60006x76KdN5D9RCQU8mk1dC4iIAIiIAIi0IoEsCw//vjj9vXXX9v6668fhAEx7AwSl6mMk9Rmaq2INa8O3RHFAmFXhBqRX8M1HfWKyKuFienJSCjEdOF02iIgAiIgAiKQKwJsLimdiXeB/ASNeBOIxALhRiNHjkx0vD6eBTxjCxcuDEJBIiG3166EQm556mgiIAIiIAIiEAsCNOEippuQDTr0lpaWKnE5FiuX2UlSDYlNdNyaqWU2O72qrQhIKLQVaX2OCIiACIiACOQRAXIUCEOitv4uu+wSOvbGuRpOHqHVqYhAYghIKCRmKTURERABERABERABERABEcgdAQmF3LHUkURABERABERABERABEQgMQQkFBKzlJqICIiACIiACIiACIiACOSOgIRC7ljqSCIgAiIgAiIgAiIgAiKQGAISColZSk1EBERABERABERABERABHJHQEIhdyx1JBEQAREQAREQAREQARFIDAEJhcQspSYiAiIgAiIgAiIgAiIgArkjIKGQO5Y6kgiIgAiIgAiIgAiIgAgkhoCEQmKWUhMRAREQAREQAREQAREQgdwRkFDIHUsdSQREQAREQAREQAREQAQSQ0BCITFLqYmIgAiIgAiIgAiIgAiIQO4ISCjkjqWOJAIiIAIiIAIiIAIiIAKJISChkJil1EREQAREQAREQAREQAREIHcEJBRyx1JHEgEREAEREAEREAEREIHEEJBQSMxSaiIiIAIiIAIiIAIiIAIikDsCEgq5Y6kjiYAIiIAIiIAIiIAIiEBiCEgoJGYpNREREAEREAEREAEREAERyB0BCYXcsdSRRCDvCFRUVNiTTz5pb7/9ttXU1Ngqq6xiRxxxhPXt23eF53rHHXfY8OHDbaONNmrxnMrLy+3OO++0PfbYI3x+NmPOnDnhGBMmTLCSkhLbZZddbOedd7bCwkLjd5wvv+vatasdcsghtsEGG4SPmTdvXpg7f/bZZx/bcMMN6z++trbWXn/9dXv++eetd+/eNnLkSCsrK8vm9Fr9PZ9//rk98sgjNn36dOvcubPttttutsMOO1hBQUGjnw2PZ5991o466qiczOvDDz+00aNH29FHH53VfJcsWWKjRo2y5557zhYvXmxDhw61ww8/3AYOHGjR75555hmrrKwM63fooYeGuXLdjhs3zl555RXjej7mmGPCfJjf9ddfb1xfqeN73/teuNbybei72PB3cUVrn29rqPMRgY5IQEKhI6665twhCLDBeuCBB8Lm6uCDDw6bKzZpY8eOtR//+MdhE9bYyCehwDw4nwEDBtiee+5pM2fOtFtuucX+v70zbZEiy8LwdVBk3CmUUURUSty+6LiiIoP4RXFBPwgKjgs2g+A/mB8wP2JoF1RwRUUUVBhwAQXFDdwYbEXcRUpsLZtB6RmeK7cmKonMyqrKoDOyn4Cm1Yq4ceM5NyrPe5aba9asCdOmTYvPiMPM33EeT506FbZt2xYGDhwYDh8+HMXJw4cP47VJ+OCcJBY4q6NHjw4DBgxoynXx/PnzKJJWr14dZsyYEcXC/v37o1iYO3duaYTC06dPw8mTJ6NwwZaIAuyFrXgmnhERO3bs2HDs2LEwatSoKO4uXrwYnj17FsUt51cTdF+/fo3rBAE5efLkprKl72L1d/HVq1fhwIEDYcOGDWHChAndbN9URnQyEvidElAo/E4N72O3PoE3b95E52vLli3REebo7OwMR44cCURdx48fHyO8eVHcrFAg+nv8+PFw//796Lxt3rw5RoM5h0g8UWai+vPmzQvr16/vivLz4f/ixYvQ3t4eo8Rr166NTjvj4NwzF/5OhJpxGQ+HHyFDViA59USML1++HJ3ilAlJ82NsRAMO5cSJE+N99u7dG6PtKavA9Xv27AlLly7tGjNlIRAJY8aMaerFAKvBgwdHoZCO69evR7bw/vjxY25GpTKjkLh/+fIlLF68OKxatSq8fPkynDt3LvK/detWGD58eIzYY5cU6eXngwYNiqKMLAz2yq4JMjyIMJgjak6fPh2zPt++fevm1D969Ch8+PAhLFq0KD5Gdn5kK/g5awvBxlxZm9u3b49jcXDOlStXqgqFBw8ehKtXr4atW7fG+TbT4bv4PcOX9y5W2rW/matmsrtzkUArEFAotIIVfYaWIPC33b/06jn+uaN6RoCBcLYuXbpU1bFKEV6cs2HDhkVneuHChWH+/PnR8aT0aObMmdGpJzqPo3rv3r3owO3YsSNG7intwTH7/PlzOHjwYHRcERGIBIQIDiT3IUJMJJnSoH379oV169ZFZ5R/HzFiRBybe+JcElWuVQLEPRmfezHe7t27Y5lKKmuqzIbkOSc4pRcuXIi8cZaZMw4yDnN/jo79P4bOq5fqHmLo4r+Eti0/VD0f4YNdlixZklsGlrItlO/AGmf/2rVr0T7v37/vKj0iYo9ATGVnZCRmzZoVbYQ94D979uwoGt++fRvFwJMnT2K5E0Jz5MiR4cSJE11CgXI2xBZRYBx+foZTjwhhHWBfsh+1sjSIv3fv3kVRSHYn3bdSRKS1UEsowAFRzHqtlWWp1zC/XPlzvafG8/649HbN830Xv5cw5r2LKUPImkkZBd5lhKeHBCTw2xNQKPz2NnAGEogElv+js1ck/vX3oTXP7ykCS6kGjnkqQcJxJqJPfXdytonSE7HHIaQkhA96HEEyEkR3Ux9D1gHgwx5HFGFAJiPbo4BjSikU98SJvHPnThQ0OKb1lDvhEJLdQNiQRUA09EUowAYBhDigTCXrINP30NcDodBx4Me6L2/76w81hUKeY5UdnKg/0X0yDtl+DcQfmYbUo4B46OjoiE45R+JOliXbx5BdMzjyCJWUychGerkn4pHIfXZNMHY9fRGUEmFHRAgZHa7pj1CgfIWyJuyJ8Ozv0Xm2d2VoQ1f913exj+8i4FifiFIyVlOnTo2ZpWbtF+rv2vJ6CZSNgEKhbBZzvi1LoNFCoacoZra5EtHAkRpBk9NOJDmvYRSHjJKjPKHANTiBRLX5c6VQIMuBE0r0mYPIdj1CIfUVkAGgZAixgTPcV6GQbcyljOfo0aNdc+7rImu0UOgpo8A8s43OMCIrsmvXrm5CAVF09+7dbo81adKkaG9skRqes0KBa8hUpMbgrFDAqcfGlBrh3OHU0fdSj1BAsCA26bFIzeX9EQo8MxkOhCfisRFHo4WC72L1jAIZR0RCKkE8f/58FKhkDJu1b6gRa8wxJFAWAgqFsljKebY8gUYLhWp10TT4UqZCOcqNGzfiBzS16YiD5BgmoVCZHcgaIZsBqDejQEYAp2DTpk3xXlkHsaeMAlFw5ku0MWVBEBt96VHAcaOenUZaouIIBRxjymf6E5FutFCAd7UeBUp+Vq5cGZ9/wYIFYc6cOfE5kkjLZhQqswPJjpV9DPVkFDZu3BjLfLDf8uXLY9lZEms9CQUyEYgEytsodUoHdu1rjwKlK8yHeTWq36TRQsF3sXqPAr8DCFSwljkavVtXy39w+IASKJiAQqFgwA4vgXoJ/PT213pPjee1/6n61pj8PLvTCqVDOMTZXY9u3rwZHj9+HIUCzh51/9R4Z0uP+DsOPKU+7CqEIGA70WXLlsWm1byMQrom1c1nexRw7CnzwSGndIW6ef7fU0YBkcB96Ydoa2vr4kQ0GUeaEirKarK7HqXG57zynU+fPnU1OPMMOCvUyzOP/pQe/eenf/fKhpw8uH1qzWvSrkc0g0+fPj3OM+16RIMxPQwrVqwIU6ZMiSUc9JDs3LmzW0bh9evXMWNCjwL132RTyCiNGzeuaukR11DOgzDL9iiQzUGckA1AoODg06/CebWEQhIJlHohMLLR4np2vqlWSpftdWhUBPrXn+/0yo5/GPF/0ZN3oe/i9+2Y895Ffg9hQ8rQyIbx+4H1QNay2ZrSe7UoPFkCLUJAodAihvQxJJBHAGfw7Nmz8XsEKBHJfo8CjhvNxETX2a6S//hgJjKbje7TB4DDyBaj2R1uiOLmCQV2K6LRNW/XI3oUmA/RfLIYOLo03bLlJXPJ++6G5Fywl372oHSG6yhTOHToUGy+rfwehWrOCf9O9J3ruH9296VmXEmUF+GMkwUaMmRIt+9RwH6wgwNReur/ydhg79QvQA/D7du3w5kzZ7rtNoVtq/UocA2iI2/XI9iRGcDOiBd2M6KMCZtW61HA0WdNVB44hIgOsgrMr/J7FNL5eUKBnbMQTQilZtsStfI5fRfzhQIiinJEtsGFUbO/i834+8E5SaBIAgqFIuk6tgQkIAEJSEACEpCABEpKQKFQUsM5bQlIQAISkIAEJCABCRRJQKFQJF3HloAEJCABCUhAAhKQQEkJKBRKajinLQEJSEACEpCABCQggSIJKBSKpOvYEpCABCQgAQlIQAISKCkBhUJJDee0JSABCUhAAhKQgAQkUCQBhUKRdB1bAhKQgAQkIAEJSEACJSWgUCip4Zy2BCQgAQlIQAISkIAEiiSgUCiSrmNLQAISkIAEJCABCUigpAQUCiU1nNOWgAQkIAEJSEACEpBAkQQUCkXSdWwJSEACEpCABCQgAQmUlIBCoaSGc9oSkIAEJCABCUhAAhIokoBCoUi6ji0BCUhAAhKQgAQkIIGSElAolNRwTlsCEpCABCQgAQlIQAJFElAoFEnXsSUgAQlIQAISkIAEJFBSAgqFkhrOaUtAAhKQgAQkIAEJSKBIAgqFIuk6tgQkIAEJSEACEpCABEpKQKFQUsM5bQlIQAISkIAEJCABCRRJQKFQJF3HloAEJCABCUhAAhKQQEkJKBRKajinLQEJSEACEpCABCQggSIJKBSKpOvYEpCABCQgAQlIQAISKCkBhUJJDee0JSABCUhAAhKQgAQkUCQBhUKRdB1bAhKQgAQkIAEJSEACJSWgUCip4Zy2BCQgAQlIQAISkIAEiiSgUDeRUQQAAABYSURBVCiSrmNLQAISkIAEJCABCUigpAQUCiU1nNOWgAQkIAEJSEACEpBAkQQUCkXSdWwJSEACEpCABCQgAQmUlIBCoaSGc9oSkIAEJCABCUhAAhIoksD/ADd7EN+MpmG3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/>
          <a:stretch/>
        </p:blipFill>
        <p:spPr bwMode="auto">
          <a:xfrm>
            <a:off x="1219198" y="1143000"/>
            <a:ext cx="6781801" cy="40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5248275"/>
            <a:ext cx="7486650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58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Tennessee Title I</a:t>
            </a:r>
            <a:br>
              <a:rPr lang="en-US" sz="2800" b="0" dirty="0" smtClean="0"/>
            </a:br>
            <a:r>
              <a:rPr lang="en-US" sz="2800" b="0" dirty="0" smtClean="0"/>
              <a:t>Dislocated Workers New Enrollment</a:t>
            </a:r>
            <a:endParaRPr lang="en-US" sz="28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63" y="1133475"/>
            <a:ext cx="6671238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43512"/>
            <a:ext cx="74676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1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Tennessee Title I</a:t>
            </a:r>
            <a:br>
              <a:rPr lang="en-US" sz="2800" b="0" dirty="0" smtClean="0"/>
            </a:br>
            <a:r>
              <a:rPr lang="en-US" sz="2800" b="0" dirty="0" smtClean="0"/>
              <a:t>Youth New Enrollment</a:t>
            </a:r>
            <a:endParaRPr lang="en-US" sz="2800" b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1066800"/>
            <a:ext cx="7553325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5257800"/>
            <a:ext cx="8534400" cy="8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38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9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Fall 2017-</a:t>
            </a:r>
            <a:br>
              <a:rPr lang="en-US" sz="2800" b="0" dirty="0" smtClean="0"/>
            </a:br>
            <a:r>
              <a:rPr lang="en-US" sz="2800" b="0" dirty="0" smtClean="0"/>
              <a:t>PY17 Q2 (10/01/2017 to 12/31/2017)</a:t>
            </a:r>
            <a:endParaRPr lang="en-US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" y="1066800"/>
            <a:ext cx="912830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1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Future of the Dashboard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dashboard continues to </a:t>
            </a:r>
            <a:r>
              <a:rPr lang="en-US" dirty="0" smtClean="0"/>
              <a:t>improve by incorporating </a:t>
            </a:r>
            <a:r>
              <a:rPr lang="en-US" dirty="0"/>
              <a:t>measures that are</a:t>
            </a:r>
          </a:p>
          <a:p>
            <a:pPr lvl="1"/>
            <a:r>
              <a:rPr lang="en-US" dirty="0"/>
              <a:t>Accessible</a:t>
            </a:r>
          </a:p>
          <a:p>
            <a:pPr lvl="1"/>
            <a:r>
              <a:rPr lang="en-US" dirty="0"/>
              <a:t>Timely</a:t>
            </a:r>
          </a:p>
          <a:p>
            <a:pPr lvl="1"/>
            <a:r>
              <a:rPr lang="en-US" dirty="0" smtClean="0"/>
              <a:t>Accurate</a:t>
            </a:r>
            <a:endParaRPr lang="en-US" dirty="0"/>
          </a:p>
          <a:p>
            <a:r>
              <a:rPr lang="en-US" dirty="0" smtClean="0"/>
              <a:t>Workforce </a:t>
            </a:r>
            <a:r>
              <a:rPr lang="en-US" dirty="0"/>
              <a:t>Services is currently working with WIRED to make a digital version of the dashboard</a:t>
            </a:r>
          </a:p>
          <a:p>
            <a:pPr lvl="1"/>
            <a:r>
              <a:rPr lang="en-US" dirty="0"/>
              <a:t>The goal is to have all live </a:t>
            </a:r>
            <a:r>
              <a:rPr lang="en-US" dirty="0" smtClean="0"/>
              <a:t>and transparent data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3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Taking a closer look at enrollment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8375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New and Total Enrollments across Tennessee</a:t>
            </a:r>
            <a:endParaRPr lang="en-US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9494" b="34374"/>
          <a:stretch/>
        </p:blipFill>
        <p:spPr bwMode="auto">
          <a:xfrm>
            <a:off x="38100" y="1142998"/>
            <a:ext cx="4343400" cy="494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Geographical Areas</a:t>
            </a:r>
            <a:endParaRPr lang="en-US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9494" b="34374"/>
          <a:stretch/>
        </p:blipFill>
        <p:spPr bwMode="auto">
          <a:xfrm>
            <a:off x="38100" y="1142998"/>
            <a:ext cx="4343400" cy="494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228600" y="1295398"/>
            <a:ext cx="1371600" cy="3714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81500" y="1219200"/>
            <a:ext cx="4610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Currently, the SWDB’s Dashboard tracks measures across 17 geographical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Tennessee as an aggregate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Grand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 Local Workforce Development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7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Unified Definitions</a:t>
            </a:r>
            <a:endParaRPr lang="en-US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9494" b="34374"/>
          <a:stretch/>
        </p:blipFill>
        <p:spPr bwMode="auto">
          <a:xfrm>
            <a:off x="38100" y="1142998"/>
            <a:ext cx="4343400" cy="494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666875"/>
            <a:ext cx="2057400" cy="43434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1500" y="1219200"/>
            <a:ext cx="4762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dirty="0" smtClean="0"/>
              <a:t>As with each measure on the dashboard, enrollments are defined as: </a:t>
            </a:r>
          </a:p>
          <a:p>
            <a:pPr>
              <a:buClr>
                <a:schemeClr val="bg2"/>
              </a:buClr>
            </a:pPr>
            <a:endParaRPr lang="en-US" dirty="0"/>
          </a:p>
          <a:p>
            <a:pPr>
              <a:buClr>
                <a:schemeClr val="bg2"/>
              </a:buClr>
            </a:pPr>
            <a:r>
              <a:rPr lang="en-US" dirty="0" smtClean="0"/>
              <a:t>A </a:t>
            </a:r>
            <a:r>
              <a:rPr lang="en-US" b="1" dirty="0" smtClean="0"/>
              <a:t>new enrollment </a:t>
            </a:r>
            <a:r>
              <a:rPr lang="en-US" dirty="0" smtClean="0"/>
              <a:t>occurs when a participant </a:t>
            </a:r>
            <a:r>
              <a:rPr lang="en-US" i="1" dirty="0" smtClean="0"/>
              <a:t>begins</a:t>
            </a:r>
            <a:r>
              <a:rPr lang="en-US" dirty="0" smtClean="0"/>
              <a:t> a new period of participation between the specified time period.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-This is type of enrollment may be a better measure of activity.</a:t>
            </a:r>
          </a:p>
          <a:p>
            <a:pPr>
              <a:buClr>
                <a:schemeClr val="bg2"/>
              </a:buClr>
            </a:pPr>
            <a:endParaRPr lang="en-US" dirty="0"/>
          </a:p>
          <a:p>
            <a:pPr>
              <a:buClr>
                <a:schemeClr val="bg2"/>
              </a:buClr>
            </a:pPr>
            <a:r>
              <a:rPr lang="en-US" b="1" dirty="0" smtClean="0"/>
              <a:t>Total enrollments </a:t>
            </a:r>
            <a:r>
              <a:rPr lang="en-US" dirty="0" smtClean="0"/>
              <a:t>is a count of all enrolled individuals within the specified time period, included those that are carried in.</a:t>
            </a:r>
            <a:endParaRPr lang="en-US" b="1" dirty="0"/>
          </a:p>
          <a:p>
            <a:pPr>
              <a:buClr>
                <a:schemeClr val="bg2"/>
              </a:buClr>
            </a:pPr>
            <a:r>
              <a:rPr lang="en-US" b="1" dirty="0" smtClean="0"/>
              <a:t>-</a:t>
            </a:r>
            <a:r>
              <a:rPr lang="en-US" dirty="0" smtClean="0"/>
              <a:t>This type of enrollment measure may be a better metric to use when comparing with fiscal data as all active participants can continue to draw down funds.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05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 smtClean="0"/>
              <a:t>Unified Date Ranges</a:t>
            </a:r>
            <a:endParaRPr lang="en-US" sz="2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69494" b="34374"/>
          <a:stretch/>
        </p:blipFill>
        <p:spPr bwMode="auto">
          <a:xfrm>
            <a:off x="38100" y="1142998"/>
            <a:ext cx="4343400" cy="494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52675" y="1666874"/>
            <a:ext cx="2057400" cy="1619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171572"/>
            <a:ext cx="4762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dirty="0" smtClean="0"/>
              <a:t>Each measure has a unified set of date ranges.</a:t>
            </a:r>
          </a:p>
          <a:p>
            <a:pPr>
              <a:buClr>
                <a:schemeClr val="bg2"/>
              </a:buClr>
            </a:pPr>
            <a:endParaRPr lang="en-US" dirty="0"/>
          </a:p>
          <a:p>
            <a:pPr>
              <a:buClr>
                <a:schemeClr val="bg2"/>
              </a:buCl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Current Quarter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(PY17 Q2: Oct. 1, 2017 to Dec. 31, 2017)</a:t>
            </a:r>
          </a:p>
          <a:p>
            <a:pPr>
              <a:buClr>
                <a:schemeClr val="bg2"/>
              </a:buClr>
            </a:pPr>
            <a:r>
              <a:rPr lang="en-US" b="1" dirty="0" smtClean="0"/>
              <a:t>-</a:t>
            </a:r>
            <a:r>
              <a:rPr lang="en-US" dirty="0" smtClean="0"/>
              <a:t>most recent data available</a:t>
            </a:r>
            <a:endParaRPr lang="en-US" b="1" dirty="0"/>
          </a:p>
          <a:p>
            <a:pPr>
              <a:buClr>
                <a:schemeClr val="bg2"/>
              </a:buClr>
            </a:pPr>
            <a:endParaRPr lang="en-US" dirty="0" smtClean="0"/>
          </a:p>
          <a:p>
            <a:pPr>
              <a:buClr>
                <a:schemeClr val="bg2"/>
              </a:buCl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Same Quarter Previous Year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 smtClean="0"/>
              <a:t>(PY16 Q2: Oct. 1, 2016 to Dec. 31, 2016)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-seasonally comparative to most recent quarter</a:t>
            </a:r>
            <a:endParaRPr lang="en-US" dirty="0"/>
          </a:p>
          <a:p>
            <a:pPr>
              <a:buClr>
                <a:schemeClr val="bg2"/>
              </a:buClr>
            </a:pPr>
            <a:endParaRPr lang="en-US" dirty="0" smtClean="0"/>
          </a:p>
          <a:p>
            <a:pPr>
              <a:buClr>
                <a:schemeClr val="bg2"/>
              </a:buClr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Latest Full Program Year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bg2"/>
              </a:buClr>
            </a:pPr>
            <a:r>
              <a:rPr lang="en-US" dirty="0" smtClean="0"/>
              <a:t>(PY16: July 1, 2016 to June 30, 2017)</a:t>
            </a:r>
          </a:p>
          <a:p>
            <a:pPr>
              <a:buClr>
                <a:schemeClr val="bg2"/>
              </a:buClr>
            </a:pPr>
            <a:r>
              <a:rPr lang="en-US" dirty="0" smtClean="0"/>
              <a:t>-provides historical context</a:t>
            </a:r>
          </a:p>
          <a:p>
            <a:pPr>
              <a:buClr>
                <a:schemeClr val="bg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893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</Template>
  <TotalTime>5109</TotalTime>
  <Words>413</Words>
  <Application>Microsoft Macintosh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 B</vt:lpstr>
      <vt:lpstr>Getting to know your LWDA</vt:lpstr>
      <vt:lpstr>What is the Dashboard for the Statewide Workforce Development Board?</vt:lpstr>
      <vt:lpstr>Fall 2017- PY17 Q2 (10/01/2017 to 12/31/2017)</vt:lpstr>
      <vt:lpstr>Future of the Dashboard</vt:lpstr>
      <vt:lpstr>Taking a closer look at enrollment</vt:lpstr>
      <vt:lpstr>New and Total Enrollments across Tennessee</vt:lpstr>
      <vt:lpstr>Geographical Areas</vt:lpstr>
      <vt:lpstr>Unified Definitions</vt:lpstr>
      <vt:lpstr>Unified Date Ranges</vt:lpstr>
      <vt:lpstr>Reporting Path</vt:lpstr>
      <vt:lpstr>Reporting Path- example WIOA Title I Adult New Enrollments</vt:lpstr>
      <vt:lpstr>Pull up VOS (Jobs4TN.gov)</vt:lpstr>
      <vt:lpstr>Reports </vt:lpstr>
      <vt:lpstr>WIOA Participant Summary</vt:lpstr>
      <vt:lpstr>Reporting Path- example WIOA Title I Adult New Enrollments</vt:lpstr>
      <vt:lpstr>PowerPoint Presentation</vt:lpstr>
      <vt:lpstr>PowerPoint Presentation</vt:lpstr>
      <vt:lpstr>New Enrollment Count</vt:lpstr>
      <vt:lpstr>What can you do with this data?</vt:lpstr>
      <vt:lpstr>Tennessee Title I Adult New Enrollment</vt:lpstr>
      <vt:lpstr>Tennessee Title I Dislocated Workers New Enrollment</vt:lpstr>
      <vt:lpstr>Tennessee Title I Youth New Enrollment</vt:lpstr>
      <vt:lpstr>Thank you!</vt:lpstr>
    </vt:vector>
  </TitlesOfParts>
  <Company>Tennessee Dept. of Labor.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Reports in Jobs4TN</dc:title>
  <dc:creator>Benjamin Passino</dc:creator>
  <cp:lastModifiedBy>Chris Brantley</cp:lastModifiedBy>
  <cp:revision>24</cp:revision>
  <cp:lastPrinted>2018-04-03T14:08:25Z</cp:lastPrinted>
  <dcterms:created xsi:type="dcterms:W3CDTF">2018-03-29T19:24:38Z</dcterms:created>
  <dcterms:modified xsi:type="dcterms:W3CDTF">2018-05-02T19:54:55Z</dcterms:modified>
</cp:coreProperties>
</file>