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sldIdLst>
    <p:sldId id="256" r:id="rId2"/>
    <p:sldId id="303" r:id="rId3"/>
    <p:sldId id="297" r:id="rId4"/>
    <p:sldId id="257" r:id="rId5"/>
    <p:sldId id="276" r:id="rId6"/>
    <p:sldId id="286" r:id="rId7"/>
    <p:sldId id="258" r:id="rId8"/>
    <p:sldId id="289" r:id="rId9"/>
    <p:sldId id="277" r:id="rId10"/>
    <p:sldId id="294" r:id="rId11"/>
    <p:sldId id="285" r:id="rId12"/>
    <p:sldId id="287" r:id="rId13"/>
    <p:sldId id="290" r:id="rId14"/>
    <p:sldId id="288" r:id="rId15"/>
    <p:sldId id="284" r:id="rId16"/>
    <p:sldId id="293" r:id="rId17"/>
    <p:sldId id="298" r:id="rId18"/>
    <p:sldId id="296" r:id="rId19"/>
    <p:sldId id="278" r:id="rId20"/>
    <p:sldId id="279" r:id="rId21"/>
    <p:sldId id="280" r:id="rId22"/>
    <p:sldId id="302" r:id="rId23"/>
    <p:sldId id="282" r:id="rId24"/>
    <p:sldId id="283" r:id="rId25"/>
    <p:sldId id="299" r:id="rId26"/>
    <p:sldId id="300" r:id="rId27"/>
    <p:sldId id="301" r:id="rId28"/>
    <p:sldId id="275"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802" autoAdjust="0"/>
  </p:normalViewPr>
  <p:slideViewPr>
    <p:cSldViewPr>
      <p:cViewPr>
        <p:scale>
          <a:sx n="81" d="100"/>
          <a:sy n="81" d="100"/>
        </p:scale>
        <p:origin x="-834" y="4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3" d="100"/>
          <a:sy n="93" d="100"/>
        </p:scale>
        <p:origin x="-1764"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17403790924756"/>
          <c:y val="5.1820395262727512E-2"/>
          <c:w val="0.7488108472368582"/>
          <c:h val="0.83125240033443892"/>
        </c:manualLayout>
      </c:layout>
      <c:lineChart>
        <c:grouping val="standard"/>
        <c:varyColors val="0"/>
        <c:ser>
          <c:idx val="0"/>
          <c:order val="0"/>
          <c:tx>
            <c:strRef>
              <c:f>Sheet1!$A$11</c:f>
              <c:strCache>
                <c:ptCount val="1"/>
                <c:pt idx="0">
                  <c:v>US</c:v>
                </c:pt>
              </c:strCache>
            </c:strRef>
          </c:tx>
          <c:marker>
            <c:symbol val="none"/>
          </c:marker>
          <c:dLbls>
            <c:showLegendKey val="0"/>
            <c:showVal val="1"/>
            <c:showCatName val="0"/>
            <c:showSerName val="0"/>
            <c:showPercent val="0"/>
            <c:showBubbleSize val="0"/>
            <c:showLeaderLines val="0"/>
          </c:dLbls>
          <c:cat>
            <c:numRef>
              <c:f>Sheet1!$B$10:$C$10</c:f>
              <c:numCache>
                <c:formatCode>mmm\-yy</c:formatCode>
                <c:ptCount val="2"/>
                <c:pt idx="0">
                  <c:v>39934</c:v>
                </c:pt>
                <c:pt idx="1">
                  <c:v>43586</c:v>
                </c:pt>
              </c:numCache>
            </c:numRef>
          </c:cat>
          <c:val>
            <c:numRef>
              <c:f>Sheet1!$B$11:$C$11</c:f>
              <c:numCache>
                <c:formatCode>General</c:formatCode>
                <c:ptCount val="2"/>
                <c:pt idx="0">
                  <c:v>65.7</c:v>
                </c:pt>
                <c:pt idx="1">
                  <c:v>62.8</c:v>
                </c:pt>
              </c:numCache>
            </c:numRef>
          </c:val>
          <c:smooth val="0"/>
        </c:ser>
        <c:ser>
          <c:idx val="1"/>
          <c:order val="1"/>
          <c:tx>
            <c:strRef>
              <c:f>Sheet1!$A$12</c:f>
              <c:strCache>
                <c:ptCount val="1"/>
                <c:pt idx="0">
                  <c:v>TN</c:v>
                </c:pt>
              </c:strCache>
            </c:strRef>
          </c:tx>
          <c:marker>
            <c:symbol val="none"/>
          </c:marker>
          <c:dLbls>
            <c:showLegendKey val="0"/>
            <c:showVal val="1"/>
            <c:showCatName val="0"/>
            <c:showSerName val="0"/>
            <c:showPercent val="0"/>
            <c:showBubbleSize val="0"/>
            <c:showLeaderLines val="0"/>
          </c:dLbls>
          <c:cat>
            <c:numRef>
              <c:f>Sheet1!$B$10:$C$10</c:f>
              <c:numCache>
                <c:formatCode>mmm\-yy</c:formatCode>
                <c:ptCount val="2"/>
                <c:pt idx="0">
                  <c:v>39934</c:v>
                </c:pt>
                <c:pt idx="1">
                  <c:v>43586</c:v>
                </c:pt>
              </c:numCache>
            </c:numRef>
          </c:cat>
          <c:val>
            <c:numRef>
              <c:f>Sheet1!$B$12:$C$12</c:f>
              <c:numCache>
                <c:formatCode>General</c:formatCode>
                <c:ptCount val="2"/>
                <c:pt idx="0">
                  <c:v>63.1</c:v>
                </c:pt>
                <c:pt idx="1">
                  <c:v>61.8</c:v>
                </c:pt>
              </c:numCache>
            </c:numRef>
          </c:val>
          <c:smooth val="0"/>
        </c:ser>
        <c:dLbls>
          <c:showLegendKey val="0"/>
          <c:showVal val="0"/>
          <c:showCatName val="0"/>
          <c:showSerName val="0"/>
          <c:showPercent val="0"/>
          <c:showBubbleSize val="0"/>
        </c:dLbls>
        <c:marker val="1"/>
        <c:smooth val="0"/>
        <c:axId val="167944576"/>
        <c:axId val="167946112"/>
      </c:lineChart>
      <c:dateAx>
        <c:axId val="167944576"/>
        <c:scaling>
          <c:orientation val="minMax"/>
          <c:max val="43586"/>
          <c:min val="39934"/>
        </c:scaling>
        <c:delete val="0"/>
        <c:axPos val="b"/>
        <c:numFmt formatCode="mmm\-yy" sourceLinked="1"/>
        <c:majorTickMark val="out"/>
        <c:minorTickMark val="none"/>
        <c:tickLblPos val="nextTo"/>
        <c:crossAx val="167946112"/>
        <c:crosses val="autoZero"/>
        <c:auto val="1"/>
        <c:lblOffset val="100"/>
        <c:baseTimeUnit val="years"/>
        <c:majorUnit val="1"/>
        <c:majorTimeUnit val="years"/>
        <c:minorUnit val="1"/>
        <c:minorTimeUnit val="years"/>
      </c:dateAx>
      <c:valAx>
        <c:axId val="167946112"/>
        <c:scaling>
          <c:orientation val="minMax"/>
        </c:scaling>
        <c:delete val="0"/>
        <c:axPos val="l"/>
        <c:majorGridlines/>
        <c:numFmt formatCode="General" sourceLinked="1"/>
        <c:majorTickMark val="out"/>
        <c:minorTickMark val="none"/>
        <c:tickLblPos val="nextTo"/>
        <c:crossAx val="167944576"/>
        <c:crossesAt val="39934"/>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5C2FE28A-921F-4377-82D4-0D6629371946}" type="datetimeFigureOut">
              <a:rPr lang="en-US" smtClean="0"/>
              <a:t>7/23/2019</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FB0772F4-8CAA-4853-9ADE-C715DE0D28EC}" type="slidenum">
              <a:rPr lang="en-US" smtClean="0"/>
              <a:t>‹#›</a:t>
            </a:fld>
            <a:endParaRPr lang="en-US"/>
          </a:p>
        </p:txBody>
      </p:sp>
    </p:spTree>
    <p:extLst>
      <p:ext uri="{BB962C8B-B14F-4D97-AF65-F5344CB8AC3E}">
        <p14:creationId xmlns:p14="http://schemas.microsoft.com/office/powerpoint/2010/main" val="404755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tech.com/education/K-12/New-Research-Shows-Declining-Interest-in-STEM.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1</a:t>
            </a:fld>
            <a:endParaRPr lang="en-US"/>
          </a:p>
        </p:txBody>
      </p:sp>
    </p:spTree>
    <p:extLst>
      <p:ext uri="{BB962C8B-B14F-4D97-AF65-F5344CB8AC3E}">
        <p14:creationId xmlns:p14="http://schemas.microsoft.com/office/powerpoint/2010/main" val="2343616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Industry Trends for Tennessee in the Long Term (2016-2026) and Short Term (2018-2020). </a:t>
            </a:r>
            <a:endParaRPr lang="en-US" dirty="0"/>
          </a:p>
          <a:p>
            <a:endParaRPr lang="en-US" b="1" dirty="0" smtClean="0"/>
          </a:p>
          <a:p>
            <a:r>
              <a:rPr lang="en-US" b="1" dirty="0" smtClean="0"/>
              <a:t>Total </a:t>
            </a:r>
            <a:r>
              <a:rPr lang="en-US" b="1" dirty="0"/>
              <a:t>employment for Tennessee in 2016-26 is expected to increase from 3,175,455 to 3,531,210, or on average 1.1 percent per year, slightly slower than the 1.3 percent increase previously projected for 2014 to 2024</a:t>
            </a:r>
            <a:r>
              <a:rPr lang="en-US" b="1" dirty="0" smtClean="0"/>
              <a:t>.</a:t>
            </a:r>
          </a:p>
          <a:p>
            <a:endParaRPr lang="en-US" dirty="0"/>
          </a:p>
          <a:p>
            <a:endParaRPr lang="en-US" dirty="0" smtClean="0"/>
          </a:p>
          <a:p>
            <a:r>
              <a:rPr lang="en-US" dirty="0"/>
              <a:t>In the short term, however, </a:t>
            </a:r>
            <a:r>
              <a:rPr lang="en-US" b="1" dirty="0"/>
              <a:t>industry growth is expected to be slightly faster, at 1. 6 percent.</a:t>
            </a:r>
            <a:r>
              <a:rPr lang="en-US" dirty="0"/>
              <a:t>  Manufacturing is expected to grow about twice as fast as in the long term, creating more than 4600 new jobs between 2018 and 2020. Other industries expected to be in the top five for new jobs created through 2020 include food services, health care and social assistance,  professional and technical services, and construction.  In addition to the above occupations, civil engineers are expected to be in demand.        </a:t>
            </a:r>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10</a:t>
            </a:fld>
            <a:endParaRPr lang="en-US"/>
          </a:p>
        </p:txBody>
      </p:sp>
    </p:spTree>
    <p:extLst>
      <p:ext uri="{BB962C8B-B14F-4D97-AF65-F5344CB8AC3E}">
        <p14:creationId xmlns:p14="http://schemas.microsoft.com/office/powerpoint/2010/main" val="398989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11</a:t>
            </a:fld>
            <a:endParaRPr lang="en-US"/>
          </a:p>
        </p:txBody>
      </p:sp>
    </p:spTree>
    <p:extLst>
      <p:ext uri="{BB962C8B-B14F-4D97-AF65-F5344CB8AC3E}">
        <p14:creationId xmlns:p14="http://schemas.microsoft.com/office/powerpoint/2010/main" val="57931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Northwest, Northern Middle, Upper Cumberland, Northeast, East, Southeast, Southern Middle, Southwest, Greater Memphis – 9 LWDAs</a:t>
            </a:r>
          </a:p>
          <a:p>
            <a:endParaRPr lang="en-US" sz="1400" dirty="0"/>
          </a:p>
          <a:p>
            <a:r>
              <a:rPr lang="en-US" sz="1400" b="1" dirty="0"/>
              <a:t>Northern Middle</a:t>
            </a:r>
            <a:r>
              <a:rPr lang="en-US" sz="1400" dirty="0"/>
              <a:t> : Wilson, Rutherford, Davidson, Williamson, Dickson, Humphrey, Robertson, Sumner, Trousdale, Houston, Stewart, Montgomery and Cheatham (13 Counties)</a:t>
            </a:r>
          </a:p>
          <a:p>
            <a:endParaRPr lang="en-US" sz="1400" b="1" dirty="0"/>
          </a:p>
          <a:p>
            <a:r>
              <a:rPr lang="en-US" sz="1400" b="1" dirty="0"/>
              <a:t>Southern Middle</a:t>
            </a:r>
            <a:r>
              <a:rPr lang="en-US" sz="1400" dirty="0"/>
              <a:t>: Coffee, Franklin, Maury, Lincoln, Bedford, Giles, Lawrence, Wayne, Perry, Hickman, Lewis, Marshall, Moore (13 Counties)</a:t>
            </a:r>
          </a:p>
          <a:p>
            <a:endParaRPr lang="en-US" sz="1400" b="1" dirty="0"/>
          </a:p>
          <a:p>
            <a:r>
              <a:rPr lang="en-US" sz="1400" b="1" dirty="0"/>
              <a:t>Southeast:</a:t>
            </a:r>
            <a:r>
              <a:rPr lang="en-US" sz="1400" dirty="0"/>
              <a:t> Grundy, Bledsoe, Marion, Hamilton, Bradley, Polk, McMinn, Sequatchie, Rhea, </a:t>
            </a:r>
            <a:r>
              <a:rPr lang="en-US" sz="1400" dirty="0" err="1"/>
              <a:t>Meigs</a:t>
            </a:r>
            <a:r>
              <a:rPr lang="en-US" sz="1400" dirty="0"/>
              <a:t> (10 Counties)</a:t>
            </a:r>
          </a:p>
          <a:p>
            <a:endParaRPr lang="en-US" dirty="0" smtClean="0"/>
          </a:p>
        </p:txBody>
      </p:sp>
      <p:sp>
        <p:nvSpPr>
          <p:cNvPr id="4" name="Slide Number Placeholder 3"/>
          <p:cNvSpPr>
            <a:spLocks noGrp="1"/>
          </p:cNvSpPr>
          <p:nvPr>
            <p:ph type="sldNum" sz="quarter" idx="10"/>
          </p:nvPr>
        </p:nvSpPr>
        <p:spPr/>
        <p:txBody>
          <a:bodyPr/>
          <a:lstStyle/>
          <a:p>
            <a:fld id="{FB0772F4-8CAA-4853-9ADE-C715DE0D28EC}" type="slidenum">
              <a:rPr lang="en-US" smtClean="0"/>
              <a:t>12</a:t>
            </a:fld>
            <a:endParaRPr lang="en-US"/>
          </a:p>
        </p:txBody>
      </p:sp>
    </p:spTree>
    <p:extLst>
      <p:ext uri="{BB962C8B-B14F-4D97-AF65-F5344CB8AC3E}">
        <p14:creationId xmlns:p14="http://schemas.microsoft.com/office/powerpoint/2010/main" val="1769184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rapidly growing industries with greater than 1,000 employment </a:t>
            </a:r>
            <a:r>
              <a:rPr lang="en-US" dirty="0" smtClean="0"/>
              <a:t>in 3 LWDAs    </a:t>
            </a:r>
            <a:r>
              <a:rPr lang="en-US" dirty="0"/>
              <a:t>(excluding private household and agricultural workers, whose data not collected regularly, and confidential industries)</a:t>
            </a:r>
          </a:p>
          <a:p>
            <a:r>
              <a:rPr lang="en-US" b="1" dirty="0"/>
              <a:t>Northern Middle LWDA</a:t>
            </a:r>
            <a:r>
              <a:rPr lang="en-US" dirty="0"/>
              <a:t>,</a:t>
            </a:r>
          </a:p>
          <a:p>
            <a:pPr lvl="0"/>
            <a:r>
              <a:rPr lang="en-US" dirty="0"/>
              <a:t>Electronic Shopping and Mail Order Houses (NAICS 4541)- 16.5 percent annually</a:t>
            </a:r>
          </a:p>
          <a:p>
            <a:pPr lvl="0"/>
            <a:r>
              <a:rPr lang="en-US" dirty="0"/>
              <a:t>Business Support Services (NAICS 5614) – 10 percent annually</a:t>
            </a:r>
          </a:p>
          <a:p>
            <a:pPr lvl="0"/>
            <a:r>
              <a:rPr lang="en-US" dirty="0" smtClean="0"/>
              <a:t>Continuing </a:t>
            </a:r>
            <a:r>
              <a:rPr lang="en-US" dirty="0"/>
              <a:t>Care Retirement Communities and Assisted Living Facilities for the Elderly (NAICS 6233)- 4.98 percent annually</a:t>
            </a:r>
          </a:p>
          <a:p>
            <a:pPr lvl="0"/>
            <a:r>
              <a:rPr lang="en-US" dirty="0"/>
              <a:t>Management of Companies and Enterprises (NAICS 5511)- 4.96 percent </a:t>
            </a:r>
            <a:r>
              <a:rPr lang="en-US" dirty="0" smtClean="0"/>
              <a:t>annually</a:t>
            </a:r>
          </a:p>
          <a:p>
            <a:pPr lvl="0"/>
            <a:r>
              <a:rPr lang="en-US" dirty="0" smtClean="0"/>
              <a:t>Sporting Goods, Hobby, and Musical Instrument Stores (NAICS 4511)</a:t>
            </a:r>
            <a:endParaRPr lang="en-US" dirty="0"/>
          </a:p>
          <a:p>
            <a:r>
              <a:rPr lang="en-US" b="1" dirty="0"/>
              <a:t>Southern Middle LWDA:</a:t>
            </a:r>
            <a:endParaRPr lang="en-US" dirty="0"/>
          </a:p>
          <a:p>
            <a:pPr lvl="0"/>
            <a:r>
              <a:rPr lang="en-US" dirty="0"/>
              <a:t>Motor Vehicle Parts Manufacturing (NAICS 3363)- 4.35 percent annually</a:t>
            </a:r>
          </a:p>
          <a:p>
            <a:pPr lvl="0"/>
            <a:r>
              <a:rPr lang="en-US" dirty="0"/>
              <a:t>Offices of Physicians (NAICS 6211)- 2,83 percent annually</a:t>
            </a:r>
          </a:p>
          <a:p>
            <a:pPr lvl="0"/>
            <a:r>
              <a:rPr lang="en-US" dirty="0"/>
              <a:t>Nursing Care Facilities (NAICS6231)- 2.21 percent annually</a:t>
            </a:r>
          </a:p>
          <a:p>
            <a:pPr lvl="0"/>
            <a:r>
              <a:rPr lang="en-US" dirty="0"/>
              <a:t>Restaurants and Other Eating Places (NAICS 7225)- 1.99 percent annually</a:t>
            </a:r>
          </a:p>
          <a:p>
            <a:pPr lvl="0"/>
            <a:r>
              <a:rPr lang="en-US" dirty="0"/>
              <a:t>Colleges, Universities, and Professional Schools (NAICS 6113)- 1.71 percent annually</a:t>
            </a:r>
          </a:p>
          <a:p>
            <a:r>
              <a:rPr lang="en-US" b="1" dirty="0"/>
              <a:t>Southeast LWDA:</a:t>
            </a:r>
            <a:endParaRPr lang="en-US" dirty="0"/>
          </a:p>
          <a:p>
            <a:pPr lvl="0"/>
            <a:r>
              <a:rPr lang="en-US" dirty="0"/>
              <a:t>Couriers and Express Delivery Services (NAICS 4921)-5.4 percent annually</a:t>
            </a:r>
          </a:p>
          <a:p>
            <a:pPr lvl="0"/>
            <a:r>
              <a:rPr lang="en-US" dirty="0"/>
              <a:t>Foundries (NAICS 3315)- 4.3 percent annually</a:t>
            </a:r>
          </a:p>
          <a:p>
            <a:pPr lvl="0"/>
            <a:r>
              <a:rPr lang="en-US" dirty="0"/>
              <a:t>Specialized Freight Trucking (NAICS 4842)- 3.93 percent annually</a:t>
            </a:r>
          </a:p>
          <a:p>
            <a:pPr lvl="0"/>
            <a:r>
              <a:rPr lang="en-US" dirty="0"/>
              <a:t>Warehousing and Storage (NAICS 4931) -3.88 percent annually</a:t>
            </a:r>
          </a:p>
          <a:p>
            <a:pPr lvl="0"/>
            <a:r>
              <a:rPr lang="en-US" dirty="0"/>
              <a:t>Home Health Care Services  (NAICS 6216) – 3.65 percent annually</a:t>
            </a:r>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13</a:t>
            </a:fld>
            <a:endParaRPr lang="en-US"/>
          </a:p>
        </p:txBody>
      </p:sp>
    </p:spTree>
    <p:extLst>
      <p:ext uri="{BB962C8B-B14F-4D97-AF65-F5344CB8AC3E}">
        <p14:creationId xmlns:p14="http://schemas.microsoft.com/office/powerpoint/2010/main" val="186792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Northern Middle is the fastest growing LWDA in Tennessee. However, it does have industries projected to  decline. Some of the major industry categories include manufacturing, wholesale and retail trade, information , and transportation. </a:t>
            </a:r>
          </a:p>
          <a:p>
            <a:endParaRPr lang="en-US" sz="1000" dirty="0"/>
          </a:p>
          <a:p>
            <a:r>
              <a:rPr lang="en-US" sz="1000" dirty="0"/>
              <a:t>Declining industries in </a:t>
            </a:r>
            <a:r>
              <a:rPr lang="en-US" sz="1000" b="1" dirty="0" smtClean="0"/>
              <a:t>Manufacturing</a:t>
            </a:r>
            <a:r>
              <a:rPr lang="en-US" sz="1000" dirty="0" smtClean="0"/>
              <a:t>:</a:t>
            </a:r>
            <a:endParaRPr lang="en-US" sz="1000" dirty="0"/>
          </a:p>
          <a:p>
            <a:pPr lvl="0"/>
            <a:r>
              <a:rPr lang="en-US" sz="1000" dirty="0"/>
              <a:t>Tobacco    -1.4 percent</a:t>
            </a:r>
          </a:p>
          <a:p>
            <a:pPr lvl="0"/>
            <a:r>
              <a:rPr lang="en-US" sz="1000" b="1" dirty="0"/>
              <a:t>Architectural and structural metals manufacturing    -5 </a:t>
            </a:r>
          </a:p>
          <a:p>
            <a:pPr lvl="0"/>
            <a:r>
              <a:rPr lang="en-US" sz="1000" dirty="0"/>
              <a:t>Printing and related support activities  -2.3</a:t>
            </a:r>
          </a:p>
          <a:p>
            <a:pPr lvl="0"/>
            <a:r>
              <a:rPr lang="en-US" sz="1000" dirty="0"/>
              <a:t>Glass and glass produce manufacturing  -2.1</a:t>
            </a:r>
          </a:p>
          <a:p>
            <a:r>
              <a:rPr lang="en-US" sz="1000" dirty="0"/>
              <a:t> </a:t>
            </a:r>
          </a:p>
          <a:p>
            <a:r>
              <a:rPr lang="en-US" sz="1000" dirty="0"/>
              <a:t>Declining industries in </a:t>
            </a:r>
            <a:r>
              <a:rPr lang="en-US" sz="1000" b="1" dirty="0"/>
              <a:t>Retail Trade</a:t>
            </a:r>
            <a:r>
              <a:rPr lang="en-US" sz="1000" dirty="0"/>
              <a:t>:</a:t>
            </a:r>
          </a:p>
          <a:p>
            <a:pPr lvl="0"/>
            <a:r>
              <a:rPr lang="en-US" sz="1000" b="1" dirty="0"/>
              <a:t>Office supplies, stationery, and gift stores -6.1</a:t>
            </a:r>
          </a:p>
          <a:p>
            <a:pPr lvl="0"/>
            <a:r>
              <a:rPr lang="en-US" sz="1000" dirty="0"/>
              <a:t>Florists -4.8 </a:t>
            </a:r>
          </a:p>
          <a:p>
            <a:pPr lvl="0"/>
            <a:r>
              <a:rPr lang="en-US" sz="1000" dirty="0"/>
              <a:t>Specialty food stores -4.2</a:t>
            </a:r>
          </a:p>
          <a:p>
            <a:pPr lvl="0"/>
            <a:r>
              <a:rPr lang="en-US" sz="1000" dirty="0"/>
              <a:t>Furniture stores -3.6</a:t>
            </a:r>
          </a:p>
          <a:p>
            <a:pPr lvl="0"/>
            <a:r>
              <a:rPr lang="en-US" sz="1000" dirty="0"/>
              <a:t>Jewelry, luggage, and leather goods -3.1</a:t>
            </a:r>
          </a:p>
          <a:p>
            <a:pPr lvl="0"/>
            <a:r>
              <a:rPr lang="en-US" sz="1000" dirty="0"/>
              <a:t>Bookstores and music stores -3.0</a:t>
            </a:r>
          </a:p>
          <a:p>
            <a:r>
              <a:rPr lang="en-US" sz="1000" dirty="0"/>
              <a:t>  </a:t>
            </a:r>
          </a:p>
          <a:p>
            <a:r>
              <a:rPr lang="en-US" sz="1000" dirty="0"/>
              <a:t>Declining industries in </a:t>
            </a:r>
            <a:r>
              <a:rPr lang="en-US" sz="1000" b="1" dirty="0" smtClean="0"/>
              <a:t>Information:</a:t>
            </a:r>
            <a:endParaRPr lang="en-US" sz="1000" b="1" dirty="0"/>
          </a:p>
          <a:p>
            <a:r>
              <a:rPr lang="en-US" sz="1000" b="1" dirty="0"/>
              <a:t>5111 Newspaper, periodical, book, and directory publishing -2.0</a:t>
            </a:r>
          </a:p>
          <a:p>
            <a:r>
              <a:rPr lang="en-US" sz="1000" dirty="0"/>
              <a:t>5171 Wired Telecommunication Carriers -1.9 </a:t>
            </a:r>
          </a:p>
          <a:p>
            <a:r>
              <a:rPr lang="en-US" sz="1000" dirty="0"/>
              <a:t> </a:t>
            </a:r>
          </a:p>
          <a:p>
            <a:r>
              <a:rPr lang="en-US" sz="1000" dirty="0"/>
              <a:t>Declining industries in </a:t>
            </a:r>
            <a:r>
              <a:rPr lang="en-US" sz="1000" b="1" dirty="0"/>
              <a:t>Transportation </a:t>
            </a:r>
          </a:p>
          <a:p>
            <a:r>
              <a:rPr lang="en-US" sz="1000" b="1" dirty="0"/>
              <a:t>4853 Taxi and Limousine Service  </a:t>
            </a:r>
            <a:r>
              <a:rPr lang="en-US" sz="1000" b="1" dirty="0" smtClean="0"/>
              <a:t>-5.6</a:t>
            </a:r>
            <a:endParaRPr lang="en-US" sz="1000" b="1" dirty="0"/>
          </a:p>
          <a:p>
            <a:r>
              <a:rPr lang="en-US" sz="1000" dirty="0"/>
              <a:t>4821  Rail Transportation  -1.9</a:t>
            </a:r>
          </a:p>
          <a:p>
            <a:r>
              <a:rPr lang="en-US" sz="1000" dirty="0"/>
              <a:t> </a:t>
            </a:r>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14</a:t>
            </a:fld>
            <a:endParaRPr lang="en-US"/>
          </a:p>
        </p:txBody>
      </p:sp>
    </p:spTree>
    <p:extLst>
      <p:ext uri="{BB962C8B-B14F-4D97-AF65-F5344CB8AC3E}">
        <p14:creationId xmlns:p14="http://schemas.microsoft.com/office/powerpoint/2010/main" val="273367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9437" y="4387135"/>
            <a:ext cx="5791199" cy="4269501"/>
          </a:xfrm>
        </p:spPr>
        <p:txBody>
          <a:bodyPr/>
          <a:lstStyle/>
          <a:p>
            <a:pPr marL="171450" indent="-171450">
              <a:buFont typeface="Arial" panose="020B0604020202020204" pitchFamily="34" charset="0"/>
              <a:buChar char="•"/>
            </a:pPr>
            <a:r>
              <a:rPr lang="en-US" dirty="0" smtClean="0"/>
              <a:t>Contingent workers are those who do not have an implicit or explicit  contract for ongoing employment. Persons who do not expect to continue in their jobs for personal reasons such as retirement or returning to school are not considered contingent workers, provided that they would have the option of continuing in the job were it not for these personal reasons. </a:t>
            </a:r>
          </a:p>
          <a:p>
            <a:pPr marL="170181" indent="-170181">
              <a:buFontTx/>
              <a:buChar char="-"/>
            </a:pPr>
            <a:endParaRPr lang="en-US" dirty="0" smtClean="0"/>
          </a:p>
          <a:p>
            <a:pPr marL="171450" indent="-171450">
              <a:buFont typeface="Arial" panose="020B0604020202020204" pitchFamily="34" charset="0"/>
              <a:buChar char="•"/>
            </a:pPr>
            <a:r>
              <a:rPr lang="en-US" dirty="0" smtClean="0"/>
              <a:t>One </a:t>
            </a:r>
            <a:r>
              <a:rPr lang="en-US" dirty="0"/>
              <a:t>of the main differences between a gig and traditional work </a:t>
            </a:r>
            <a:r>
              <a:rPr lang="en-US" dirty="0" smtClean="0"/>
              <a:t>arrangement</a:t>
            </a:r>
            <a:r>
              <a:rPr lang="en-US" baseline="0" dirty="0" smtClean="0"/>
              <a:t> </a:t>
            </a:r>
            <a:r>
              <a:rPr lang="en-US" dirty="0" smtClean="0"/>
              <a:t>is </a:t>
            </a:r>
            <a:r>
              <a:rPr lang="en-US" dirty="0"/>
              <a:t>that a gig is a temporary work engagement, and the worker is paid only for that specific job</a:t>
            </a:r>
            <a:r>
              <a:rPr lang="en-US" dirty="0" smtClean="0"/>
              <a:t>.</a:t>
            </a:r>
          </a:p>
          <a:p>
            <a:pPr marL="0" indent="0">
              <a:buFontTx/>
              <a:buNone/>
            </a:pPr>
            <a:endParaRPr lang="en-US" dirty="0" smtClean="0"/>
          </a:p>
          <a:p>
            <a:pPr marL="171450" indent="-171450">
              <a:buFont typeface="Arial" panose="020B0604020202020204" pitchFamily="34" charset="0"/>
              <a:buChar char="•"/>
            </a:pPr>
            <a:r>
              <a:rPr lang="en-US" b="1" dirty="0" smtClean="0"/>
              <a:t>Under the broadest measure of contingency, there were 5.9 million contingent workers; these workers who did not expect their jobs to last accounted for 3.8 percent of total employment.</a:t>
            </a:r>
          </a:p>
          <a:p>
            <a:pPr marL="170181" indent="-170181">
              <a:buFontTx/>
              <a:buChar char="-"/>
            </a:pPr>
            <a:endParaRPr lang="en-US" dirty="0"/>
          </a:p>
          <a:p>
            <a:pPr marL="170181" indent="-170181">
              <a:buFont typeface="Arial" charset="0"/>
              <a:buChar char="•"/>
            </a:pPr>
            <a:r>
              <a:rPr lang="en-US" b="1" dirty="0" smtClean="0"/>
              <a:t>Part </a:t>
            </a:r>
            <a:r>
              <a:rPr lang="en-US" b="1" dirty="0"/>
              <a:t>of the Gig Economy </a:t>
            </a:r>
            <a:r>
              <a:rPr lang="en-US" dirty="0"/>
              <a:t>:  Technology Platform Companies like </a:t>
            </a:r>
            <a:r>
              <a:rPr lang="en-US" dirty="0" err="1"/>
              <a:t>Uber,Lyft</a:t>
            </a:r>
            <a:r>
              <a:rPr lang="en-US" dirty="0"/>
              <a:t>, Airbnb, Etsy, </a:t>
            </a:r>
            <a:r>
              <a:rPr lang="en-US" dirty="0" err="1"/>
              <a:t>TaskRabbit</a:t>
            </a:r>
            <a:r>
              <a:rPr lang="en-US" dirty="0"/>
              <a:t> </a:t>
            </a:r>
            <a:r>
              <a:rPr lang="en-US" dirty="0" err="1"/>
              <a:t>etc</a:t>
            </a:r>
            <a:r>
              <a:rPr lang="en-US" dirty="0"/>
              <a:t>,  Gig Workers (Dog walkers, Baby sitters, etc.) and Consumers.</a:t>
            </a:r>
          </a:p>
          <a:p>
            <a:endParaRPr lang="en-US" dirty="0"/>
          </a:p>
          <a:p>
            <a:pPr marL="171450" indent="-171450">
              <a:buFont typeface="Arial" panose="020B0604020202020204" pitchFamily="34" charset="0"/>
              <a:buChar char="•"/>
            </a:pPr>
            <a:r>
              <a:rPr lang="en-US" dirty="0" smtClean="0"/>
              <a:t>Gig </a:t>
            </a:r>
            <a:r>
              <a:rPr lang="en-US" dirty="0"/>
              <a:t>workers are spread among diverse occupation groups and are not easily identified in surveys of employment and earnings. But they are similar in the way they earn money</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Gig workers may be included in counts of workers who are part-time, self-employed, or hold multiple jobs. But these counts also include workers who are not part of the gig workforce.</a:t>
            </a:r>
          </a:p>
          <a:p>
            <a:endParaRPr lang="en-US" b="1" dirty="0" smtClean="0"/>
          </a:p>
          <a:p>
            <a:pPr marL="170181" indent="-170181">
              <a:buFont typeface="Arial" charset="0"/>
              <a:buChar char="•"/>
            </a:pPr>
            <a:endParaRPr lang="en-US" sz="1200" dirty="0" smtClean="0"/>
          </a:p>
          <a:p>
            <a:pPr marL="170181" indent="-170181">
              <a:buFontTx/>
              <a:buChar char="-"/>
            </a:pPr>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15</a:t>
            </a:fld>
            <a:endParaRPr lang="en-US"/>
          </a:p>
        </p:txBody>
      </p:sp>
    </p:spTree>
    <p:extLst>
      <p:ext uri="{BB962C8B-B14F-4D97-AF65-F5344CB8AC3E}">
        <p14:creationId xmlns:p14="http://schemas.microsoft.com/office/powerpoint/2010/main" val="392149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solidFill>
                <a:srgbClr val="FF0000"/>
              </a:solidFill>
            </a:endParaRPr>
          </a:p>
          <a:p>
            <a:r>
              <a:rPr lang="en-US" b="1" dirty="0" smtClean="0"/>
              <a:t>-</a:t>
            </a:r>
            <a:r>
              <a:rPr lang="en-US" b="1" dirty="0"/>
              <a:t>More than a quarter of workers participate in the gig economy in some capacity. </a:t>
            </a:r>
            <a:endParaRPr lang="en-US" b="1" dirty="0" smtClean="0"/>
          </a:p>
          <a:p>
            <a:endParaRPr lang="en-US" b="1" dirty="0"/>
          </a:p>
          <a:p>
            <a:r>
              <a:rPr lang="en-US" b="1" dirty="0"/>
              <a:t>-More than one in ten workers rely on gig work for their primary income. </a:t>
            </a:r>
            <a:endParaRPr lang="en-US" b="1" dirty="0" smtClean="0"/>
          </a:p>
          <a:p>
            <a:endParaRPr lang="en-US" b="1" dirty="0"/>
          </a:p>
          <a:p>
            <a:r>
              <a:rPr lang="en-US" b="1" dirty="0"/>
              <a:t>-About one percent of workers regularly use online platforms to connect with work opportunities. </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16</a:t>
            </a:fld>
            <a:endParaRPr lang="en-US"/>
          </a:p>
        </p:txBody>
      </p:sp>
    </p:spTree>
    <p:extLst>
      <p:ext uri="{BB962C8B-B14F-4D97-AF65-F5344CB8AC3E}">
        <p14:creationId xmlns:p14="http://schemas.microsoft.com/office/powerpoint/2010/main" val="4089376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772F4-8CAA-4853-9ADE-C715DE0D28EC}" type="slidenum">
              <a:rPr lang="en-US" smtClean="0"/>
              <a:t>17</a:t>
            </a:fld>
            <a:endParaRPr lang="en-US"/>
          </a:p>
        </p:txBody>
      </p:sp>
    </p:spTree>
    <p:extLst>
      <p:ext uri="{BB962C8B-B14F-4D97-AF65-F5344CB8AC3E}">
        <p14:creationId xmlns:p14="http://schemas.microsoft.com/office/powerpoint/2010/main" val="2247195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 portal for Job Seekers and staff working with Job Seekers.</a:t>
            </a:r>
          </a:p>
          <a:p>
            <a:endParaRPr lang="en-US" dirty="0"/>
          </a:p>
          <a:p>
            <a:r>
              <a:rPr lang="en-US" dirty="0" smtClean="0"/>
              <a:t>This is used by WFS staff and Job Seekers </a:t>
            </a:r>
          </a:p>
          <a:p>
            <a:endParaRPr lang="en-US" dirty="0" smtClean="0"/>
          </a:p>
          <a:p>
            <a:r>
              <a:rPr lang="en-US" dirty="0" smtClean="0"/>
              <a:t>Job Seekers can look for jobs, post resumes</a:t>
            </a:r>
          </a:p>
          <a:p>
            <a:endParaRPr lang="en-US" dirty="0"/>
          </a:p>
          <a:p>
            <a:r>
              <a:rPr lang="en-US" dirty="0" smtClean="0"/>
              <a:t>WFS Staff use this site to provide services for federal programs</a:t>
            </a:r>
          </a:p>
          <a:p>
            <a:endParaRPr lang="en-US" dirty="0"/>
          </a:p>
          <a:p>
            <a:r>
              <a:rPr lang="en-US" dirty="0" smtClean="0"/>
              <a:t>UI Claimants file claims in this site and UI staff process the claims. </a:t>
            </a:r>
          </a:p>
          <a:p>
            <a:endParaRPr lang="en-US" dirty="0"/>
          </a:p>
          <a:p>
            <a:r>
              <a:rPr lang="en-US" dirty="0" smtClean="0"/>
              <a:t>Employers also use this site to post jobs and search for potential candidates.</a:t>
            </a:r>
          </a:p>
          <a:p>
            <a:endParaRPr lang="en-US" dirty="0"/>
          </a:p>
          <a:p>
            <a:r>
              <a:rPr lang="en-US" dirty="0" smtClean="0"/>
              <a:t>Another tool in this site is all the Labor Market information just described.  </a:t>
            </a:r>
          </a:p>
          <a:p>
            <a:endParaRPr lang="en-US" dirty="0"/>
          </a:p>
          <a:p>
            <a:r>
              <a:rPr lang="en-US" dirty="0" smtClean="0"/>
              <a:t>There are many areas that can be explored in the LMI section. </a:t>
            </a:r>
          </a:p>
          <a:p>
            <a:endParaRPr lang="en-US" dirty="0" smtClean="0"/>
          </a:p>
          <a:p>
            <a:r>
              <a:rPr lang="en-US" dirty="0" smtClean="0"/>
              <a:t>An Example is Staffing Patterns  for projected growth in occupations or industries. </a:t>
            </a:r>
          </a:p>
          <a:p>
            <a:endParaRPr lang="en-US" dirty="0"/>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18</a:t>
            </a:fld>
            <a:endParaRPr lang="en-US"/>
          </a:p>
        </p:txBody>
      </p:sp>
    </p:spTree>
    <p:extLst>
      <p:ext uri="{BB962C8B-B14F-4D97-AF65-F5344CB8AC3E}">
        <p14:creationId xmlns:p14="http://schemas.microsoft.com/office/powerpoint/2010/main" val="115180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7037" y="4389437"/>
            <a:ext cx="5560060" cy="4156234"/>
          </a:xfrm>
        </p:spPr>
        <p:txBody>
          <a:bodyPr/>
          <a:lstStyle/>
          <a:p>
            <a:pPr lvl="0"/>
            <a:r>
              <a:rPr lang="en-US" dirty="0" smtClean="0"/>
              <a:t>Staffing </a:t>
            </a:r>
            <a:r>
              <a:rPr lang="en-US" dirty="0"/>
              <a:t>Patterns&gt; </a:t>
            </a:r>
            <a:r>
              <a:rPr lang="en-US" dirty="0" smtClean="0"/>
              <a:t>Tennessee  = Finance and Insurance </a:t>
            </a:r>
            <a:endParaRPr lang="en-US" dirty="0"/>
          </a:p>
          <a:p>
            <a:pPr marL="171450" lvl="0" indent="-171450">
              <a:buFont typeface="Arial" panose="020B0604020202020204" pitchFamily="34" charset="0"/>
              <a:buChar char="•"/>
            </a:pPr>
            <a:endParaRPr lang="en-US" dirty="0" smtClean="0"/>
          </a:p>
          <a:p>
            <a:r>
              <a:rPr lang="en-US" i="1" dirty="0" smtClean="0"/>
              <a:t>Staffing </a:t>
            </a:r>
            <a:r>
              <a:rPr lang="en-US" i="1" dirty="0"/>
              <a:t>Patterns represent the distribution of employment for an occupation among industries. </a:t>
            </a:r>
            <a:r>
              <a:rPr lang="en-US" i="1" dirty="0" smtClean="0"/>
              <a:t> What is the estimated employment for this occupation now and in 10 years. </a:t>
            </a:r>
            <a:endParaRPr lang="en-US" dirty="0" smtClean="0"/>
          </a:p>
          <a:p>
            <a:endParaRPr lang="en-US" dirty="0" smtClean="0"/>
          </a:p>
          <a:p>
            <a:r>
              <a:rPr lang="en-US" dirty="0" smtClean="0"/>
              <a:t>This </a:t>
            </a:r>
            <a:r>
              <a:rPr lang="en-US" dirty="0"/>
              <a:t>list is </a:t>
            </a:r>
            <a:r>
              <a:rPr lang="en-US" dirty="0" smtClean="0"/>
              <a:t>for staffing </a:t>
            </a:r>
            <a:r>
              <a:rPr lang="en-US" dirty="0"/>
              <a:t>patterns for this industry over a 10 year projection period (2016- 2026). </a:t>
            </a:r>
            <a:endParaRPr lang="en-US" dirty="0" smtClean="0"/>
          </a:p>
          <a:p>
            <a:endParaRPr lang="en-US" dirty="0"/>
          </a:p>
          <a:p>
            <a:r>
              <a:rPr lang="en-US" dirty="0" smtClean="0"/>
              <a:t>For </a:t>
            </a:r>
            <a:r>
              <a:rPr lang="en-US" dirty="0"/>
              <a:t>each occupation you can </a:t>
            </a:r>
            <a:r>
              <a:rPr lang="en-US" dirty="0" smtClean="0"/>
              <a:t>view, </a:t>
            </a:r>
            <a:r>
              <a:rPr lang="en-US" dirty="0"/>
              <a:t>Estimated Employment, and Projected Employment. </a:t>
            </a:r>
            <a:endParaRPr lang="en-US" dirty="0" smtClean="0"/>
          </a:p>
          <a:p>
            <a:endParaRPr lang="en-US" dirty="0" smtClean="0"/>
          </a:p>
          <a:p>
            <a:r>
              <a:rPr lang="en-US" dirty="0" smtClean="0"/>
              <a:t>Also </a:t>
            </a:r>
            <a:r>
              <a:rPr lang="en-US" dirty="0"/>
              <a:t>you can view the Percentage of Total Employment and Projected Employment  </a:t>
            </a:r>
            <a:endParaRPr lang="en-US" dirty="0" smtClean="0"/>
          </a:p>
          <a:p>
            <a:endParaRPr lang="en-US" dirty="0"/>
          </a:p>
          <a:p>
            <a:r>
              <a:rPr lang="en-US" dirty="0"/>
              <a:t>Click on any of the Occupation </a:t>
            </a:r>
            <a:r>
              <a:rPr lang="en-US" i="1" dirty="0"/>
              <a:t>Profile</a:t>
            </a:r>
            <a:r>
              <a:rPr lang="en-US" dirty="0"/>
              <a:t> link in Action column (Accountants and Auditors) - you can then drill into specific information on the occupation.</a:t>
            </a:r>
          </a:p>
        </p:txBody>
      </p:sp>
      <p:sp>
        <p:nvSpPr>
          <p:cNvPr id="4" name="Slide Number Placeholder 3"/>
          <p:cNvSpPr>
            <a:spLocks noGrp="1"/>
          </p:cNvSpPr>
          <p:nvPr>
            <p:ph type="sldNum" sz="quarter" idx="10"/>
          </p:nvPr>
        </p:nvSpPr>
        <p:spPr/>
        <p:txBody>
          <a:bodyPr/>
          <a:lstStyle/>
          <a:p>
            <a:fld id="{FB0772F4-8CAA-4853-9ADE-C715DE0D28EC}" type="slidenum">
              <a:rPr lang="en-US" smtClean="0"/>
              <a:t>19</a:t>
            </a:fld>
            <a:endParaRPr lang="en-US" dirty="0"/>
          </a:p>
        </p:txBody>
      </p:sp>
    </p:spTree>
    <p:extLst>
      <p:ext uri="{BB962C8B-B14F-4D97-AF65-F5344CB8AC3E}">
        <p14:creationId xmlns:p14="http://schemas.microsoft.com/office/powerpoint/2010/main" val="232553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772F4-8CAA-4853-9ADE-C715DE0D28EC}" type="slidenum">
              <a:rPr lang="en-US" smtClean="0"/>
              <a:t>2</a:t>
            </a:fld>
            <a:endParaRPr lang="en-US"/>
          </a:p>
        </p:txBody>
      </p:sp>
    </p:spTree>
    <p:extLst>
      <p:ext uri="{BB962C8B-B14F-4D97-AF65-F5344CB8AC3E}">
        <p14:creationId xmlns:p14="http://schemas.microsoft.com/office/powerpoint/2010/main" val="2343616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7" y="4465637"/>
            <a:ext cx="5560060" cy="4156234"/>
          </a:xfrm>
        </p:spPr>
        <p:txBody>
          <a:bodyPr/>
          <a:lstStyle/>
          <a:p>
            <a:r>
              <a:rPr lang="en-US" dirty="0" smtClean="0"/>
              <a:t>Accountant</a:t>
            </a:r>
          </a:p>
          <a:p>
            <a:endParaRPr lang="en-US" dirty="0" smtClean="0"/>
          </a:p>
          <a:p>
            <a:r>
              <a:rPr lang="en-US" dirty="0"/>
              <a:t>Summary | Description | Jobs | Candidates | Supply and Demand | Employers</a:t>
            </a:r>
          </a:p>
          <a:p>
            <a:r>
              <a:rPr lang="en-US" dirty="0"/>
              <a:t>Skills | Education and Work Experience |Employment and Wages |Nature of the Work | Job Requirements |</a:t>
            </a:r>
            <a:r>
              <a:rPr lang="en-US" dirty="0" smtClean="0"/>
              <a:t>Other</a:t>
            </a:r>
          </a:p>
          <a:p>
            <a:endParaRPr lang="en-US" dirty="0"/>
          </a:p>
          <a:p>
            <a:r>
              <a:rPr lang="en-US" dirty="0"/>
              <a:t>On this view you will see a variety of occupation information, such as Description, Supply and Demand Data, Skills, Job </a:t>
            </a:r>
            <a:r>
              <a:rPr lang="en-US" dirty="0" smtClean="0"/>
              <a:t>Requirements, potential candidates in TN- County,  </a:t>
            </a:r>
            <a:r>
              <a:rPr lang="en-US" dirty="0"/>
              <a:t>etc.   </a:t>
            </a:r>
          </a:p>
          <a:p>
            <a:endParaRPr lang="en-US" dirty="0" smtClean="0"/>
          </a:p>
          <a:p>
            <a:r>
              <a:rPr lang="en-US" dirty="0" smtClean="0"/>
              <a:t>This </a:t>
            </a:r>
            <a:r>
              <a:rPr lang="en-US" dirty="0"/>
              <a:t>gives you an overview of each occupation you can also drill into see Top Employers Posting Jobs with Job Opening Counts and the Job Title for that Employer.  </a:t>
            </a:r>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20</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7" y="6904036"/>
            <a:ext cx="5192712" cy="1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07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www.Jobs4tn.gov has an extensive information which provides insight into the US, TN, and local labor markets that includes bright outlook </a:t>
            </a:r>
            <a:r>
              <a:rPr lang="en-US" dirty="0" smtClean="0"/>
              <a:t>occupations. </a:t>
            </a:r>
          </a:p>
          <a:p>
            <a:endParaRPr lang="en-US" dirty="0"/>
          </a:p>
          <a:p>
            <a:r>
              <a:rPr lang="en-US" dirty="0" smtClean="0"/>
              <a:t>This list gives a broad overview of area of interest in the  Labor Market area.  Each of these  items are expandable to specific informatio</a:t>
            </a:r>
            <a:r>
              <a:rPr lang="en-US" dirty="0"/>
              <a:t>n</a:t>
            </a:r>
            <a:r>
              <a:rPr lang="en-US" dirty="0" smtClean="0"/>
              <a:t>.  </a:t>
            </a:r>
          </a:p>
          <a:p>
            <a:endParaRPr lang="en-US" dirty="0"/>
          </a:p>
          <a:p>
            <a:r>
              <a:rPr lang="en-US" dirty="0" smtClean="0"/>
              <a:t>Under The Occupational Information for your Local Area, I have expanded this section. </a:t>
            </a:r>
          </a:p>
          <a:p>
            <a:endParaRPr lang="en-US" dirty="0" smtClean="0"/>
          </a:p>
          <a:p>
            <a:r>
              <a:rPr lang="en-US" dirty="0" smtClean="0"/>
              <a:t>Here  you can look for highest paying jobs, fastest growing jobs, etc.</a:t>
            </a:r>
          </a:p>
          <a:p>
            <a:endParaRPr lang="en-US" dirty="0"/>
          </a:p>
          <a:p>
            <a:r>
              <a:rPr lang="en-US" dirty="0"/>
              <a:t>For example, </a:t>
            </a:r>
            <a:r>
              <a:rPr lang="en-US" dirty="0" smtClean="0"/>
              <a:t>let’s look at :  </a:t>
            </a:r>
            <a:r>
              <a:rPr lang="en-US" b="1" i="1" dirty="0"/>
              <a:t>What occupations are predicated to have the most future jobs openings in an area</a:t>
            </a:r>
            <a:r>
              <a:rPr lang="en-US" dirty="0"/>
              <a:t>. We can select an area of the state. (Northern Middle). </a:t>
            </a:r>
            <a:endParaRPr lang="en-US" dirty="0" smtClean="0"/>
          </a:p>
          <a:p>
            <a:endParaRPr lang="en-US" dirty="0"/>
          </a:p>
          <a:p>
            <a:endParaRPr lang="en-US" dirty="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21</a:t>
            </a:fld>
            <a:endParaRPr lang="en-US"/>
          </a:p>
        </p:txBody>
      </p:sp>
    </p:spTree>
    <p:extLst>
      <p:ext uri="{BB962C8B-B14F-4D97-AF65-F5344CB8AC3E}">
        <p14:creationId xmlns:p14="http://schemas.microsoft.com/office/powerpoint/2010/main" val="1694790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view shows the Occupations for a 10 Year period of Estimated Employment.  We can drill down to view specific information about that </a:t>
            </a:r>
            <a:r>
              <a:rPr lang="en-US" dirty="0" smtClean="0"/>
              <a:t>Occupation</a:t>
            </a:r>
          </a:p>
          <a:p>
            <a:endParaRPr lang="en-US" dirty="0" smtClean="0"/>
          </a:p>
          <a:p>
            <a:r>
              <a:rPr lang="en-US" b="1" dirty="0" smtClean="0"/>
              <a:t>Combined Food Preparation and Serving Workers </a:t>
            </a:r>
            <a:r>
              <a:rPr lang="en-US" dirty="0" smtClean="0"/>
              <a:t>is expected to be the fastest growing jobs in TN. </a:t>
            </a:r>
          </a:p>
          <a:p>
            <a:r>
              <a:rPr lang="en-US" dirty="0" smtClean="0"/>
              <a:t>You can view the current estimated employment and to projected employment in 10years. You can also view Annual openings in this occupation. </a:t>
            </a:r>
          </a:p>
          <a:p>
            <a:r>
              <a:rPr lang="en-US" dirty="0" smtClean="0"/>
              <a:t>Bright Outlook</a:t>
            </a:r>
            <a:r>
              <a:rPr lang="en-US" baseline="0" dirty="0" smtClean="0"/>
              <a:t> Jobs are jobs</a:t>
            </a:r>
            <a:r>
              <a:rPr lang="en-US" dirty="0" smtClean="0"/>
              <a:t> that are </a:t>
            </a:r>
            <a:r>
              <a:rPr lang="en-US" baseline="0" dirty="0" smtClean="0"/>
              <a:t>expected to grow rapidly in the next several years.  </a:t>
            </a:r>
          </a:p>
          <a:p>
            <a:r>
              <a:rPr lang="en-US" baseline="0" dirty="0" smtClean="0"/>
              <a:t>The Yellow is Nationally and Red is Statewide for Tennessee. </a:t>
            </a:r>
            <a:endParaRPr lang="en-US" dirty="0"/>
          </a:p>
          <a:p>
            <a:r>
              <a:rPr lang="en-US" dirty="0" smtClean="0">
                <a:effectLst/>
              </a:rPr>
              <a:t>Every Bright Outlook occupation matches at least one of the following criteria: </a:t>
            </a:r>
          </a:p>
          <a:p>
            <a:endParaRPr lang="en-US" dirty="0" smtClean="0">
              <a:effectLst/>
            </a:endParaRPr>
          </a:p>
          <a:p>
            <a:pPr marL="171450" indent="-171450">
              <a:buFont typeface="Courier New" panose="02070309020205020404" pitchFamily="49" charset="0"/>
              <a:buChar char="o"/>
            </a:pPr>
            <a:r>
              <a:rPr lang="en-US" i="1" dirty="0" smtClean="0">
                <a:effectLst/>
              </a:rPr>
              <a:t>Projected to </a:t>
            </a:r>
            <a:r>
              <a:rPr lang="en-US" b="1" i="1" dirty="0" smtClean="0">
                <a:effectLst/>
              </a:rPr>
              <a:t>grow faster than average</a:t>
            </a:r>
            <a:r>
              <a:rPr lang="en-US" i="1" dirty="0" smtClean="0">
                <a:effectLst/>
              </a:rPr>
              <a:t> (employment increase of 10% or more) </a:t>
            </a:r>
          </a:p>
          <a:p>
            <a:pPr marL="171450" indent="-171450">
              <a:buFont typeface="Courier New" panose="02070309020205020404" pitchFamily="49" charset="0"/>
              <a:buChar char="o"/>
            </a:pPr>
            <a:r>
              <a:rPr lang="en-US" i="1" dirty="0" smtClean="0">
                <a:effectLst/>
              </a:rPr>
              <a:t>Projected to </a:t>
            </a:r>
            <a:r>
              <a:rPr lang="en-US" b="1" i="1" dirty="0" smtClean="0">
                <a:effectLst/>
              </a:rPr>
              <a:t>have 100,000 or more job openings</a:t>
            </a:r>
            <a:r>
              <a:rPr lang="en-US" i="1" dirty="0" smtClean="0">
                <a:effectLst/>
              </a:rPr>
              <a:t> over the period 2016-2026</a:t>
            </a:r>
          </a:p>
          <a:p>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22</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07" y="7056437"/>
            <a:ext cx="54197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735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Jobs4TN Mobile</a:t>
            </a:r>
            <a:r>
              <a:rPr lang="en-US" baseline="0" dirty="0" smtClean="0"/>
              <a:t> App: Allows to do Job Searches  </a:t>
            </a:r>
          </a:p>
          <a:p>
            <a:endParaRPr lang="en-US" dirty="0"/>
          </a:p>
          <a:p>
            <a:r>
              <a:rPr lang="en-US" dirty="0" smtClean="0"/>
              <a:t>For many people, they do not have computers at their home or perhaps they want to check frequently on jobs openings in an area.  </a:t>
            </a:r>
          </a:p>
          <a:p>
            <a:endParaRPr lang="en-US" dirty="0"/>
          </a:p>
          <a:p>
            <a:r>
              <a:rPr lang="en-US" dirty="0" smtClean="0"/>
              <a:t>Jobs4tn  has a mobile application that is available on any mobile platform.</a:t>
            </a:r>
          </a:p>
          <a:p>
            <a:endParaRPr lang="en-US" dirty="0" smtClean="0"/>
          </a:p>
          <a:p>
            <a:r>
              <a:rPr lang="en-US" dirty="0" smtClean="0"/>
              <a:t>Job Seekers can sign in if they have an account or continue as a guest.  </a:t>
            </a:r>
          </a:p>
          <a:p>
            <a:endParaRPr lang="en-US" dirty="0"/>
          </a:p>
          <a:p>
            <a:r>
              <a:rPr lang="en-US" dirty="0" smtClean="0"/>
              <a:t>In this view I have selected engineers.  Made some selections for salary, location within miles, etc. </a:t>
            </a:r>
          </a:p>
          <a:p>
            <a:endParaRPr lang="en-US" dirty="0"/>
          </a:p>
          <a:p>
            <a:r>
              <a:rPr lang="en-US" dirty="0" smtClean="0"/>
              <a:t>You can select their search parameters and then view the results. </a:t>
            </a:r>
          </a:p>
          <a:p>
            <a:endParaRPr lang="en-US" dirty="0"/>
          </a:p>
          <a:p>
            <a:r>
              <a:rPr lang="en-US" dirty="0" smtClean="0"/>
              <a:t>The results on top of screen are the jobs available in jobs4tn – you can drill into these jobs to view specifics, at bottom of the screen you see a map of where these jobs are located. </a:t>
            </a:r>
            <a:endParaRPr lang="en-US" dirty="0"/>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23</a:t>
            </a:fld>
            <a:endParaRPr lang="en-US"/>
          </a:p>
        </p:txBody>
      </p:sp>
    </p:spTree>
    <p:extLst>
      <p:ext uri="{BB962C8B-B14F-4D97-AF65-F5344CB8AC3E}">
        <p14:creationId xmlns:p14="http://schemas.microsoft.com/office/powerpoint/2010/main" val="3668258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Provides</a:t>
            </a:r>
            <a:r>
              <a:rPr lang="en-US" baseline="0" dirty="0" smtClean="0"/>
              <a:t> quick statistics on Unemployment, Industry Employment and Occupational  Employment &amp; Wages for National, States &amp; their Counties. </a:t>
            </a:r>
          </a:p>
          <a:p>
            <a:pPr marL="170181" indent="-170181">
              <a:buFont typeface="Arial" charset="0"/>
              <a:buChar char="•"/>
            </a:pPr>
            <a:r>
              <a:rPr lang="en-US" baseline="0" dirty="0" smtClean="0"/>
              <a:t>Shows the trends between National/State/Metro Areas/Counties data.</a:t>
            </a:r>
          </a:p>
          <a:p>
            <a:pPr marL="170181" indent="-170181">
              <a:buFont typeface="Arial" charset="0"/>
              <a:buChar char="•"/>
            </a:pPr>
            <a:r>
              <a:rPr lang="en-US" baseline="0" dirty="0" smtClean="0"/>
              <a:t>Also provides the information of net change from last month and last year.</a:t>
            </a:r>
          </a:p>
          <a:p>
            <a:pPr marL="170181" indent="-170181">
              <a:buFont typeface="Arial" charset="0"/>
              <a:buChar char="•"/>
            </a:pPr>
            <a:r>
              <a:rPr lang="en-US" baseline="0" dirty="0" smtClean="0"/>
              <a:t>For Counties, it also shows Employment and Wages data for Private and Federal/State/Local Government</a:t>
            </a:r>
          </a:p>
          <a:p>
            <a:pPr marL="170181" indent="-170181">
              <a:buFont typeface="Arial" charset="0"/>
              <a:buChar char="•"/>
            </a:pPr>
            <a:endParaRPr lang="en-US" dirty="0"/>
          </a:p>
          <a:p>
            <a:pPr marL="170181" indent="-170181">
              <a:buFont typeface="Arial" charset="0"/>
              <a:buChar char="•"/>
            </a:pPr>
            <a:r>
              <a:rPr lang="en-US" dirty="0" smtClean="0"/>
              <a:t>Drill down or search to find employment levels and wages for detailed occupations and industries in all states, metro areas and counties. Find the largest or highest paying occupations and industries, and compare local industry growth with national trends. Seasonally adjusted data is now presented by default when available.</a:t>
            </a:r>
          </a:p>
          <a:p>
            <a:pPr marL="170181" indent="-170181">
              <a:buFont typeface="Arial" charset="0"/>
              <a:buChar char="•"/>
            </a:pPr>
            <a:endParaRPr lang="en-US" dirty="0" smtClean="0"/>
          </a:p>
          <a:p>
            <a:r>
              <a:rPr lang="en-US" dirty="0" smtClean="0"/>
              <a:t>Slide: </a:t>
            </a:r>
          </a:p>
          <a:p>
            <a:pPr marL="171450" indent="-171450">
              <a:buFont typeface="Arial" panose="020B0604020202020204" pitchFamily="34" charset="0"/>
              <a:buChar char="•"/>
            </a:pPr>
            <a:r>
              <a:rPr lang="en-US" dirty="0" smtClean="0"/>
              <a:t>National </a:t>
            </a:r>
          </a:p>
          <a:p>
            <a:pPr marL="171450" indent="-171450">
              <a:buFont typeface="Arial" panose="020B0604020202020204" pitchFamily="34" charset="0"/>
              <a:buChar char="•"/>
            </a:pPr>
            <a:r>
              <a:rPr lang="en-US" dirty="0" smtClean="0"/>
              <a:t>Tennessee  (Unemployment Rate /Industry Sector/ Occupational Employment and Wages) </a:t>
            </a:r>
          </a:p>
          <a:p>
            <a:pPr marL="171450" indent="-171450">
              <a:buFont typeface="Arial" panose="020B0604020202020204" pitchFamily="34" charset="0"/>
              <a:buChar char="•"/>
            </a:pPr>
            <a:r>
              <a:rPr lang="en-US" dirty="0" smtClean="0"/>
              <a:t>County (Davidson) : </a:t>
            </a:r>
          </a:p>
          <a:p>
            <a:pPr marL="628650" lvl="1" indent="-171450">
              <a:buFont typeface="Arial" panose="020B0604020202020204" pitchFamily="34" charset="0"/>
              <a:buChar char="•"/>
            </a:pPr>
            <a:r>
              <a:rPr lang="en-US" dirty="0" smtClean="0"/>
              <a:t>Unemployment </a:t>
            </a:r>
            <a:r>
              <a:rPr lang="en-US" dirty="0"/>
              <a:t>Rate </a:t>
            </a:r>
            <a:r>
              <a:rPr lang="en-US" dirty="0" smtClean="0"/>
              <a:t>/Employment &amp; Wages: Compare with National data.</a:t>
            </a:r>
          </a:p>
          <a:p>
            <a:pPr marL="628650" lvl="1" indent="-171450">
              <a:buFont typeface="Arial" panose="020B0604020202020204" pitchFamily="34" charset="0"/>
              <a:buChar char="•"/>
            </a:pPr>
            <a:r>
              <a:rPr lang="en-US" dirty="0" smtClean="0"/>
              <a:t>Employment &amp; Wages (Private/Federal Government /State Government/Local Government) sector data.</a:t>
            </a:r>
          </a:p>
          <a:p>
            <a:pPr marL="628650" lvl="1" indent="-171450">
              <a:buFont typeface="Arial" panose="020B0604020202020204" pitchFamily="34" charset="0"/>
              <a:buChar char="•"/>
            </a:pPr>
            <a:r>
              <a:rPr lang="en-US" dirty="0" smtClean="0"/>
              <a:t>State Government:  Employment Level/Avg. Weekly Wage Level</a:t>
            </a:r>
          </a:p>
          <a:p>
            <a:pPr marL="628650" lvl="1" indent="-171450">
              <a:buFont typeface="Arial" panose="020B0604020202020204" pitchFamily="34" charset="0"/>
              <a:buChar char="•"/>
            </a:pPr>
            <a:r>
              <a:rPr lang="en-US" dirty="0" smtClean="0"/>
              <a:t>Drill down more on Industry level (</a:t>
            </a:r>
            <a:r>
              <a:rPr lang="en-US" dirty="0" err="1" smtClean="0"/>
              <a:t>Upto</a:t>
            </a:r>
            <a:r>
              <a:rPr lang="en-US" dirty="0" smtClean="0"/>
              <a:t> 6 NAICS code)</a:t>
            </a:r>
            <a:endParaRPr lang="en-US" dirty="0"/>
          </a:p>
          <a:p>
            <a:endParaRPr lang="en-US" dirty="0"/>
          </a:p>
          <a:p>
            <a:endParaRPr lang="en-US" dirty="0" smtClean="0"/>
          </a:p>
          <a:p>
            <a:endParaRPr lang="en-US" dirty="0"/>
          </a:p>
          <a:p>
            <a:pPr marL="170181" indent="-170181">
              <a:buFont typeface="Arial" charset="0"/>
              <a:buChar char="•"/>
            </a:pPr>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24</a:t>
            </a:fld>
            <a:endParaRPr lang="en-US"/>
          </a:p>
        </p:txBody>
      </p:sp>
    </p:spTree>
    <p:extLst>
      <p:ext uri="{BB962C8B-B14F-4D97-AF65-F5344CB8AC3E}">
        <p14:creationId xmlns:p14="http://schemas.microsoft.com/office/powerpoint/2010/main" val="3964598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772F4-8CAA-4853-9ADE-C715DE0D28EC}" type="slidenum">
              <a:rPr lang="en-US" smtClean="0"/>
              <a:t>25</a:t>
            </a:fld>
            <a:endParaRPr lang="en-US"/>
          </a:p>
        </p:txBody>
      </p:sp>
    </p:spTree>
    <p:extLst>
      <p:ext uri="{BB962C8B-B14F-4D97-AF65-F5344CB8AC3E}">
        <p14:creationId xmlns:p14="http://schemas.microsoft.com/office/powerpoint/2010/main" val="524952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772F4-8CAA-4853-9ADE-C715DE0D28EC}" type="slidenum">
              <a:rPr lang="en-US" smtClean="0"/>
              <a:t>26</a:t>
            </a:fld>
            <a:endParaRPr lang="en-US"/>
          </a:p>
        </p:txBody>
      </p:sp>
    </p:spTree>
    <p:extLst>
      <p:ext uri="{BB962C8B-B14F-4D97-AF65-F5344CB8AC3E}">
        <p14:creationId xmlns:p14="http://schemas.microsoft.com/office/powerpoint/2010/main" val="1979515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27</a:t>
            </a:fld>
            <a:endParaRPr lang="en-US"/>
          </a:p>
        </p:txBody>
      </p:sp>
    </p:spTree>
    <p:extLst>
      <p:ext uri="{BB962C8B-B14F-4D97-AF65-F5344CB8AC3E}">
        <p14:creationId xmlns:p14="http://schemas.microsoft.com/office/powerpoint/2010/main" val="105431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772F4-8CAA-4853-9ADE-C715DE0D28EC}" type="slidenum">
              <a:rPr lang="en-US" smtClean="0"/>
              <a:t>28</a:t>
            </a:fld>
            <a:endParaRPr lang="en-US"/>
          </a:p>
        </p:txBody>
      </p:sp>
    </p:spTree>
    <p:extLst>
      <p:ext uri="{BB962C8B-B14F-4D97-AF65-F5344CB8AC3E}">
        <p14:creationId xmlns:p14="http://schemas.microsoft.com/office/powerpoint/2010/main" val="373763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0772F4-8CAA-4853-9ADE-C715DE0D28EC}" type="slidenum">
              <a:rPr lang="en-US" smtClean="0"/>
              <a:t>3</a:t>
            </a:fld>
            <a:endParaRPr lang="en-US"/>
          </a:p>
        </p:txBody>
      </p:sp>
    </p:spTree>
    <p:extLst>
      <p:ext uri="{BB962C8B-B14F-4D97-AF65-F5344CB8AC3E}">
        <p14:creationId xmlns:p14="http://schemas.microsoft.com/office/powerpoint/2010/main" val="247966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266" y="4387136"/>
            <a:ext cx="6119088" cy="4546117"/>
          </a:xfrm>
        </p:spPr>
        <p:txBody>
          <a:bodyPr/>
          <a:lstStyle/>
          <a:p>
            <a:r>
              <a:rPr lang="en-US" sz="1100" dirty="0"/>
              <a:t>In the next 50 years, demographic changes will significantly alter the U.S. population and labor force. These changes include an aging and more diverse population that will continue growing, but at a slower rate. These changes will impact the growth of the U.S. economy and its ability to create goods and services.</a:t>
            </a:r>
          </a:p>
          <a:p>
            <a:endParaRPr lang="en-US" sz="1100" dirty="0"/>
          </a:p>
          <a:p>
            <a:r>
              <a:rPr lang="en-US" sz="1100" dirty="0"/>
              <a:t>The growth of the labor force is directly related to the growth of the population and changes in the labor force participation rate. A significant part of the changes in labor force growth results from changes in the population.</a:t>
            </a:r>
          </a:p>
          <a:p>
            <a:endParaRPr lang="en-US" sz="1100" dirty="0"/>
          </a:p>
          <a:p>
            <a:r>
              <a:rPr lang="en-US" sz="1100" dirty="0"/>
              <a:t>As per US Bureau of Labor Statistics:</a:t>
            </a:r>
          </a:p>
          <a:p>
            <a:endParaRPr lang="en-US" sz="1100" dirty="0"/>
          </a:p>
          <a:p>
            <a:r>
              <a:rPr lang="en-US" sz="1100" b="1" dirty="0"/>
              <a:t>The civilian noninstitutional population is projected to grow from 251 million in 2015 to 326 million in 2060, an increase of 75 million people.</a:t>
            </a:r>
          </a:p>
          <a:p>
            <a:r>
              <a:rPr lang="en-US" sz="1100" b="1" dirty="0"/>
              <a:t>The labor force is projected to increase from 157 million in 2015 to 186 million in 2060, an increase of 29 million.</a:t>
            </a:r>
          </a:p>
          <a:p>
            <a:endParaRPr lang="en-US" sz="1100" dirty="0"/>
          </a:p>
          <a:p>
            <a:r>
              <a:rPr lang="en-US" sz="1100" dirty="0"/>
              <a:t>Changes in population growth and labor force participation rates over the next several decades will impact the growth of the labor force.</a:t>
            </a:r>
          </a:p>
          <a:p>
            <a:endParaRPr lang="en-US" sz="1100" dirty="0"/>
          </a:p>
          <a:p>
            <a:r>
              <a:rPr lang="en-US" sz="1100" b="1" dirty="0"/>
              <a:t>Even though the size of the population will grow, its annual growth rate is projected to slow down in the coming decades</a:t>
            </a:r>
            <a:r>
              <a:rPr lang="en-US" sz="1100" dirty="0"/>
              <a:t>. </a:t>
            </a:r>
            <a:r>
              <a:rPr lang="en-US" sz="1100" b="1" dirty="0"/>
              <a:t>The decline in the growth rate of the U.S. population is due to a variety of factors, such as the aging of the baby boomers, declining fertility rates, and a lessening of the growth in immigration.</a:t>
            </a:r>
          </a:p>
          <a:p>
            <a:endParaRPr lang="en-US" sz="1100" dirty="0"/>
          </a:p>
          <a:p>
            <a:r>
              <a:rPr lang="en-US" sz="1100" dirty="0"/>
              <a:t>Growth is expected to get progressively slower for both the population and the labor force over the projected time frame to 2060, much slower than in earlier decades.</a:t>
            </a:r>
          </a:p>
          <a:p>
            <a:endParaRPr lang="en-US" sz="1600" dirty="0"/>
          </a:p>
        </p:txBody>
      </p:sp>
      <p:sp>
        <p:nvSpPr>
          <p:cNvPr id="4" name="Slide Number Placeholder 3"/>
          <p:cNvSpPr>
            <a:spLocks noGrp="1"/>
          </p:cNvSpPr>
          <p:nvPr>
            <p:ph type="sldNum" sz="quarter" idx="10"/>
          </p:nvPr>
        </p:nvSpPr>
        <p:spPr/>
        <p:txBody>
          <a:bodyPr/>
          <a:lstStyle/>
          <a:p>
            <a:fld id="{FB0772F4-8CAA-4853-9ADE-C715DE0D28EC}" type="slidenum">
              <a:rPr lang="en-US" smtClean="0"/>
              <a:t>4</a:t>
            </a:fld>
            <a:endParaRPr lang="en-US" dirty="0"/>
          </a:p>
        </p:txBody>
      </p:sp>
    </p:spTree>
    <p:extLst>
      <p:ext uri="{BB962C8B-B14F-4D97-AF65-F5344CB8AC3E}">
        <p14:creationId xmlns:p14="http://schemas.microsoft.com/office/powerpoint/2010/main" val="97126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7721" y="4387136"/>
            <a:ext cx="6119088" cy="4394706"/>
          </a:xfrm>
        </p:spPr>
        <p:txBody>
          <a:bodyPr/>
          <a:lstStyle/>
          <a:p>
            <a:r>
              <a:rPr lang="en-US" b="1" dirty="0" smtClean="0"/>
              <a:t> The labor force participation rate has declined substantially since its peak in 2000, for both demographic and economic reasons.</a:t>
            </a:r>
            <a:endParaRPr lang="en-US" b="1" dirty="0"/>
          </a:p>
          <a:p>
            <a:endParaRPr lang="en-US" dirty="0" smtClean="0"/>
          </a:p>
          <a:p>
            <a:r>
              <a:rPr lang="en-US" b="1" dirty="0" smtClean="0"/>
              <a:t>Labor </a:t>
            </a:r>
            <a:r>
              <a:rPr lang="en-US" b="1" dirty="0"/>
              <a:t>force participation rates by sex</a:t>
            </a:r>
          </a:p>
          <a:p>
            <a:r>
              <a:rPr lang="en-US" dirty="0"/>
              <a:t>From the early 1950s until its peak over 1997–2000, the overall labor force participation rate increased. </a:t>
            </a:r>
            <a:r>
              <a:rPr lang="en-US" b="1" dirty="0"/>
              <a:t>From 2000 to 2010, the overall participation rate fell by 2.4 percentage points</a:t>
            </a:r>
            <a:r>
              <a:rPr lang="en-US" dirty="0"/>
              <a:t>. In the 5 years </a:t>
            </a:r>
            <a:r>
              <a:rPr lang="en-US" b="1" dirty="0"/>
              <a:t>between 2010–2015, the overall participation rate fell by another 2.0 percentage </a:t>
            </a:r>
            <a:r>
              <a:rPr lang="en-US" dirty="0"/>
              <a:t>points, </a:t>
            </a:r>
            <a:r>
              <a:rPr lang="en-US" b="1" dirty="0"/>
              <a:t>much sharper than the previous 10 years</a:t>
            </a:r>
            <a:r>
              <a:rPr lang="en-US" dirty="0"/>
              <a:t>. </a:t>
            </a:r>
            <a:endParaRPr lang="en-US" dirty="0" smtClean="0"/>
          </a:p>
          <a:p>
            <a:r>
              <a:rPr lang="en-US" b="1" dirty="0" smtClean="0"/>
              <a:t>BLS </a:t>
            </a:r>
            <a:r>
              <a:rPr lang="en-US" b="1" dirty="0"/>
              <a:t>is projecting a continuous decline in the overall participation rates until 2060. </a:t>
            </a:r>
          </a:p>
          <a:p>
            <a:endParaRPr lang="en-US" dirty="0" smtClean="0"/>
          </a:p>
          <a:p>
            <a:r>
              <a:rPr lang="en-US" dirty="0" smtClean="0"/>
              <a:t>BLS </a:t>
            </a:r>
            <a:r>
              <a:rPr lang="en-US" dirty="0"/>
              <a:t>is projecting a further </a:t>
            </a:r>
            <a:r>
              <a:rPr lang="en-US" b="1" dirty="0"/>
              <a:t>decline in the participation rates of men.</a:t>
            </a:r>
          </a:p>
          <a:p>
            <a:r>
              <a:rPr lang="en-US" dirty="0" smtClean="0"/>
              <a:t>The </a:t>
            </a:r>
            <a:r>
              <a:rPr lang="en-US" dirty="0"/>
              <a:t>BLS is also projecting a further </a:t>
            </a:r>
            <a:r>
              <a:rPr lang="en-US" b="1" dirty="0"/>
              <a:t>decline in women’s participation rates.</a:t>
            </a:r>
          </a:p>
          <a:p>
            <a:endParaRPr lang="en-US" dirty="0" smtClean="0"/>
          </a:p>
          <a:p>
            <a:r>
              <a:rPr lang="en-US" b="1" dirty="0"/>
              <a:t>Labor force participation rates by age</a:t>
            </a:r>
          </a:p>
          <a:p>
            <a:r>
              <a:rPr lang="en-US" dirty="0"/>
              <a:t>The labor force participation rate of teenagers (16 to 19 years old) and young adults (20 to 24 years old) has been on a decline for several decades. It is projected that the decline will continue in the future. The labor force participation rate of the prime age group, 25 to 54 years old, has been declining since the end of the 1990s and is projected to decline slightly in the future. The labor force participation rate of those age 55 years and older had been on the rise since 1996, but has slightly declined since a peak in 2012. BLS projects that a decline will continue in the future.</a:t>
            </a:r>
          </a:p>
          <a:p>
            <a:r>
              <a:rPr lang="en-US" b="1" dirty="0"/>
              <a:t>The baby boomers' exit from the prime-age labor force and their movement into older age groups will lower the overall labor force participation rate.</a:t>
            </a:r>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5</a:t>
            </a:fld>
            <a:endParaRPr lang="en-US"/>
          </a:p>
        </p:txBody>
      </p:sp>
    </p:spTree>
    <p:extLst>
      <p:ext uri="{BB962C8B-B14F-4D97-AF65-F5344CB8AC3E}">
        <p14:creationId xmlns:p14="http://schemas.microsoft.com/office/powerpoint/2010/main" val="19978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3635" indent="-283635">
              <a:buFont typeface="Arial" panose="020B0604020202020204" pitchFamily="34" charset="0"/>
              <a:buChar char="•"/>
            </a:pPr>
            <a:r>
              <a:rPr lang="en-US" dirty="0"/>
              <a:t>Both the U.S. and the Tennessee rates have trended down over time, but the gap between the rates is narrowing. </a:t>
            </a:r>
          </a:p>
          <a:p>
            <a:pPr marL="283635" indent="-283635">
              <a:buFont typeface="Arial" panose="020B0604020202020204" pitchFamily="34" charset="0"/>
              <a:buChar char="•"/>
            </a:pPr>
            <a:r>
              <a:rPr lang="en-US" dirty="0"/>
              <a:t>Tennessee’s 61.8 percent rate is just </a:t>
            </a:r>
            <a:r>
              <a:rPr lang="en-US" b="1" dirty="0"/>
              <a:t>1.0 point below the national rate of 62.8</a:t>
            </a:r>
            <a:r>
              <a:rPr lang="en-US" dirty="0"/>
              <a:t>.</a:t>
            </a:r>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6</a:t>
            </a:fld>
            <a:endParaRPr lang="en-US"/>
          </a:p>
        </p:txBody>
      </p:sp>
    </p:spTree>
    <p:extLst>
      <p:ext uri="{BB962C8B-B14F-4D97-AF65-F5344CB8AC3E}">
        <p14:creationId xmlns:p14="http://schemas.microsoft.com/office/powerpoint/2010/main" val="338600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Projected to award 79,299 degrees in 2025.</a:t>
            </a:r>
          </a:p>
          <a:p>
            <a:r>
              <a:rPr lang="en-US" sz="1000" dirty="0"/>
              <a:t>11.5 % increase in statewide degree production compared to 2016.</a:t>
            </a:r>
          </a:p>
          <a:p>
            <a:r>
              <a:rPr lang="en-US" sz="1000" dirty="0"/>
              <a:t>Credential production is expected to increase across all sectors, except at proprietary institutions; a 6.1% decrease is projected from 2016 to 2025</a:t>
            </a:r>
          </a:p>
          <a:p>
            <a:r>
              <a:rPr lang="en-US" sz="1000" dirty="0"/>
              <a:t>More associate and bachelor’s degree will be awarded. Most substantial growth (22.1%) will be in associate degrees from 2016 to 2025.</a:t>
            </a:r>
          </a:p>
          <a:p>
            <a:pPr marL="170181" indent="-170181" defTabSz="907633">
              <a:buFont typeface="Arial" charset="0"/>
              <a:buChar char="•"/>
              <a:defRPr/>
            </a:pPr>
            <a:endParaRPr lang="en-US" sz="1000" dirty="0"/>
          </a:p>
          <a:p>
            <a:pPr marL="170181" indent="-170181" defTabSz="907633">
              <a:buFont typeface="Arial" charset="0"/>
              <a:buChar char="•"/>
              <a:defRPr/>
            </a:pPr>
            <a:endParaRPr lang="en-US" sz="1000" dirty="0"/>
          </a:p>
          <a:p>
            <a:pPr marL="170181" indent="-170181" defTabSz="907633">
              <a:buFont typeface="Arial" charset="0"/>
              <a:buChar char="•"/>
              <a:defRPr/>
            </a:pPr>
            <a:r>
              <a:rPr lang="en-US" sz="1000" b="1" dirty="0"/>
              <a:t>Higher education institutions will award more postsecondary credentials by academic year 2025</a:t>
            </a:r>
            <a:r>
              <a:rPr lang="en-US" sz="1000" dirty="0"/>
              <a:t>.</a:t>
            </a:r>
          </a:p>
          <a:p>
            <a:r>
              <a:rPr lang="en-US" sz="1000" dirty="0"/>
              <a:t>*    </a:t>
            </a:r>
            <a:r>
              <a:rPr lang="en-US" sz="1000" b="1" dirty="0"/>
              <a:t>Tennessee is projected to award 79,299 degrees in 2025, compared to 71,143 in 2016, which represents an 11.5 percent increase in statewide degree production</a:t>
            </a:r>
          </a:p>
          <a:p>
            <a:pPr marL="170181" indent="-170181">
              <a:buFont typeface="Arial" charset="0"/>
              <a:buChar char="•"/>
            </a:pPr>
            <a:r>
              <a:rPr lang="en-US" sz="1000" dirty="0"/>
              <a:t>Total credential production in Tennessee is expected to increase across all sectors, except at proprietary institutions; a 6.1 percent decrease in this sector is projected from 2016 to 2025. </a:t>
            </a:r>
          </a:p>
          <a:p>
            <a:pPr marL="170181" indent="-170181">
              <a:buFont typeface="Arial" charset="0"/>
              <a:buChar char="•"/>
            </a:pPr>
            <a:endParaRPr lang="en-US" sz="1000" dirty="0"/>
          </a:p>
          <a:p>
            <a:pPr marL="170181" indent="-170181">
              <a:buFont typeface="Arial" charset="0"/>
              <a:buChar char="•"/>
            </a:pPr>
            <a:r>
              <a:rPr lang="en-US" sz="1000" dirty="0"/>
              <a:t>Postsecondary credentials are projected through academic year 2025, based on historical data for 2006 through 2016. </a:t>
            </a:r>
          </a:p>
          <a:p>
            <a:pPr marL="170181" indent="-170181">
              <a:buFont typeface="Arial" charset="0"/>
              <a:buChar char="•"/>
            </a:pPr>
            <a:r>
              <a:rPr lang="en-US" sz="1000" dirty="0"/>
              <a:t>The institutions included in these projections are public, private, and proprietary institutions in Tennessee that award postsecondary certificates, associate degrees, or bachelor’s degrees.</a:t>
            </a:r>
          </a:p>
          <a:p>
            <a:pPr marL="170181" indent="-170181" defTabSz="907633">
              <a:buFont typeface="Arial" charset="0"/>
              <a:buChar char="•"/>
              <a:defRPr/>
            </a:pPr>
            <a:endParaRPr lang="en-US" sz="1000" dirty="0"/>
          </a:p>
          <a:p>
            <a:pPr marL="170181" indent="-170181">
              <a:buFont typeface="Arial" charset="0"/>
              <a:buChar char="•"/>
              <a:defRPr/>
            </a:pPr>
            <a:r>
              <a:rPr lang="en-US" sz="1000" dirty="0"/>
              <a:t>For </a:t>
            </a:r>
            <a:r>
              <a:rPr lang="en-US" sz="1000" b="1" dirty="0"/>
              <a:t>public and proprietary institutions</a:t>
            </a:r>
            <a:r>
              <a:rPr lang="en-US" sz="1000" dirty="0"/>
              <a:t>, THEC used historical data from its student information system, its </a:t>
            </a:r>
            <a:r>
              <a:rPr lang="en-US" sz="1000" b="1" dirty="0"/>
              <a:t>Division of Postsecondary State Authorization</a:t>
            </a:r>
            <a:r>
              <a:rPr lang="en-US" sz="1000" dirty="0"/>
              <a:t>, and the </a:t>
            </a:r>
            <a:r>
              <a:rPr lang="en-US" sz="1000" b="1" dirty="0"/>
              <a:t>Integrated Postsecondary Education Data System </a:t>
            </a:r>
            <a:r>
              <a:rPr lang="en-US" sz="1000" dirty="0"/>
              <a:t>(IPEDS). 3 For </a:t>
            </a:r>
            <a:r>
              <a:rPr lang="en-US" sz="1000" b="1" dirty="0"/>
              <a:t>private institutions</a:t>
            </a:r>
            <a:r>
              <a:rPr lang="en-US" sz="1000" dirty="0"/>
              <a:t>, THEC used historical data from the </a:t>
            </a:r>
            <a:r>
              <a:rPr lang="en-US" sz="1000" b="1" dirty="0"/>
              <a:t>Tennessee Independent Colleges and Universities Association (TICUA)</a:t>
            </a:r>
            <a:r>
              <a:rPr lang="en-US" sz="1000" dirty="0"/>
              <a:t> and </a:t>
            </a:r>
            <a:r>
              <a:rPr lang="en-US" sz="1000" b="1" dirty="0"/>
              <a:t>IPEDS</a:t>
            </a:r>
            <a:r>
              <a:rPr lang="en-US" sz="1000" dirty="0"/>
              <a:t>. The projections include certificates of less than two years in length, associate degrees, and bachelor’s degrees</a:t>
            </a:r>
          </a:p>
          <a:p>
            <a:endParaRPr lang="en-US" dirty="0"/>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7</a:t>
            </a:fld>
            <a:endParaRPr lang="en-US" dirty="0"/>
          </a:p>
        </p:txBody>
      </p:sp>
    </p:spTree>
    <p:extLst>
      <p:ext uri="{BB962C8B-B14F-4D97-AF65-F5344CB8AC3E}">
        <p14:creationId xmlns:p14="http://schemas.microsoft.com/office/powerpoint/2010/main" val="174064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high demand for individuals trained in a variety of occupations across the state. </a:t>
            </a:r>
          </a:p>
          <a:p>
            <a:pPr marL="171450" indent="-171450">
              <a:buFont typeface="Arial" panose="020B0604020202020204" pitchFamily="34" charset="0"/>
              <a:buChar char="•"/>
            </a:pPr>
            <a:r>
              <a:rPr lang="en-US" dirty="0" smtClean="0"/>
              <a:t>The </a:t>
            </a:r>
            <a:r>
              <a:rPr lang="en-US" dirty="0"/>
              <a:t>occupations with the greatest number of projected annual openings include General and Operations Managers, Registered Nurses, First-Line Supervisors of Production and Operating Workers, and Secondary School Teachers (except Special and Career/Technical Education). </a:t>
            </a:r>
          </a:p>
          <a:p>
            <a:pPr marL="171450" indent="-171450">
              <a:buFont typeface="Arial" panose="020B0604020202020204" pitchFamily="34" charset="0"/>
              <a:buChar char="•"/>
            </a:pPr>
            <a:r>
              <a:rPr lang="en-US" dirty="0" smtClean="0"/>
              <a:t>Occupations </a:t>
            </a:r>
            <a:r>
              <a:rPr lang="en-US" dirty="0"/>
              <a:t>with the greatest number of projected annual openings require all levels of education and training, from a high school diploma (or equivalent) through a graduate degree. </a:t>
            </a:r>
          </a:p>
          <a:p>
            <a:pPr marL="171450" indent="-171450">
              <a:buFont typeface="Arial" panose="020B0604020202020204" pitchFamily="34" charset="0"/>
              <a:buChar char="•"/>
            </a:pPr>
            <a:r>
              <a:rPr lang="en-US" dirty="0" smtClean="0"/>
              <a:t>Conversely</a:t>
            </a:r>
            <a:r>
              <a:rPr lang="en-US" dirty="0"/>
              <a:t>, a number of career paths are oversupplied; more Tennesseans are trained in the following occupations than there are jobs available: Drafting and Design Technology, Postsecondary Teachers (Teacher Education), Power Structural and Technical Systems Pathway, and Support Services (Instructional Coordinators). </a:t>
            </a:r>
          </a:p>
          <a:p>
            <a:r>
              <a:rPr lang="en-US" dirty="0" smtClean="0"/>
              <a:t>•  Occupational </a:t>
            </a:r>
            <a:r>
              <a:rPr lang="en-US" dirty="0"/>
              <a:t>demand varies slightly by region but is largely aligned with statewide workforce needs. </a:t>
            </a:r>
            <a:endParaRPr lang="en-US" dirty="0" smtClean="0"/>
          </a:p>
          <a:p>
            <a:pPr marL="171450" indent="-171450">
              <a:buFont typeface="Arial" panose="020B0604020202020204" pitchFamily="34" charset="0"/>
              <a:buChar char="•"/>
            </a:pPr>
            <a:r>
              <a:rPr lang="en-US" dirty="0" smtClean="0"/>
              <a:t>Regional </a:t>
            </a:r>
            <a:r>
              <a:rPr lang="en-US" dirty="0"/>
              <a:t>projections indicate that the following six occupation groups are in high demand: Information Technology, Production, Healthcare, Engineering and Engineering-Related, Business and Financial Operations, and Transportation and Material Moving. </a:t>
            </a:r>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8</a:t>
            </a:fld>
            <a:endParaRPr lang="en-US"/>
          </a:p>
        </p:txBody>
      </p:sp>
    </p:spTree>
    <p:extLst>
      <p:ext uri="{BB962C8B-B14F-4D97-AF65-F5344CB8AC3E}">
        <p14:creationId xmlns:p14="http://schemas.microsoft.com/office/powerpoint/2010/main" val="157866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charset="0"/>
              <a:buChar char="•"/>
            </a:pPr>
            <a:r>
              <a:rPr lang="en-US" sz="1000" b="1" dirty="0"/>
              <a:t>Will have significant growth in STEM </a:t>
            </a:r>
            <a:r>
              <a:rPr lang="en-US" sz="1000" b="1" dirty="0" smtClean="0"/>
              <a:t>occupations</a:t>
            </a:r>
          </a:p>
          <a:p>
            <a:pPr marL="170181" indent="-170181">
              <a:buFont typeface="Arial" charset="0"/>
              <a:buChar char="•"/>
            </a:pPr>
            <a:endParaRPr lang="en-US" sz="1000" dirty="0"/>
          </a:p>
          <a:p>
            <a:pPr marL="170181" indent="-170181" defTabSz="907633">
              <a:buFont typeface="Arial" charset="0"/>
              <a:buChar char="•"/>
              <a:defRPr/>
            </a:pPr>
            <a:r>
              <a:rPr lang="en-US" sz="1000" b="1" dirty="0"/>
              <a:t>STEM occupations are projected to grow nearly twice as rapidly as all occupations</a:t>
            </a:r>
            <a:r>
              <a:rPr lang="en-US" sz="1000" dirty="0" smtClean="0"/>
              <a:t>.</a:t>
            </a:r>
          </a:p>
          <a:p>
            <a:pPr marL="170181" indent="-170181" defTabSz="907633">
              <a:buFont typeface="Arial" charset="0"/>
              <a:buChar char="•"/>
              <a:defRPr/>
            </a:pPr>
            <a:endParaRPr lang="en-US" sz="1000" dirty="0"/>
          </a:p>
          <a:p>
            <a:pPr marL="170181" indent="-170181" defTabSz="907633">
              <a:buFont typeface="Arial" charset="0"/>
              <a:buChar char="•"/>
              <a:defRPr/>
            </a:pPr>
            <a:r>
              <a:rPr lang="en-US" sz="1000" b="1" dirty="0"/>
              <a:t>Majority STEM jobs. more than half (53.8 percent) will be in the computer and mathematical occupational group.</a:t>
            </a:r>
          </a:p>
          <a:p>
            <a:pPr marL="170181" indent="-170181" defTabSz="907633">
              <a:buFont typeface="Arial" charset="0"/>
              <a:buChar char="•"/>
              <a:defRPr/>
            </a:pPr>
            <a:endParaRPr lang="en-US" sz="1000" dirty="0" smtClean="0"/>
          </a:p>
          <a:p>
            <a:pPr marL="170181" indent="-170181" defTabSz="907633">
              <a:buFont typeface="Arial" charset="0"/>
              <a:buChar char="•"/>
              <a:defRPr/>
            </a:pPr>
            <a:r>
              <a:rPr lang="en-US" sz="1000" dirty="0" smtClean="0"/>
              <a:t>Three </a:t>
            </a:r>
            <a:r>
              <a:rPr lang="en-US" sz="1000" dirty="0"/>
              <a:t>computer occupations- computer user support specialists, applications software developers, and computer systems analysts- are in the top five STEM occupations expected to have the most job openings through 2026. Three other computer occupations are in the top 10. All require at least some college education, with most requiring a bachelor’s degree. </a:t>
            </a:r>
          </a:p>
          <a:p>
            <a:pPr marL="170181" indent="-170181" defTabSz="907633">
              <a:buFont typeface="Arial" charset="0"/>
              <a:buChar char="•"/>
              <a:defRPr/>
            </a:pPr>
            <a:endParaRPr lang="en-US" sz="1000" dirty="0"/>
          </a:p>
          <a:p>
            <a:pPr marL="170181" indent="-170181" defTabSz="907633">
              <a:buFont typeface="Arial" charset="0"/>
              <a:buChar char="•"/>
              <a:defRPr/>
            </a:pPr>
            <a:r>
              <a:rPr lang="en-US" sz="1000" dirty="0"/>
              <a:t>Top knowledge categories by number of STEM job openings include both technical and interpersonal or soft skills: computers and electronics, engineering and technology, customer and personal service, mathematics, and English language.</a:t>
            </a:r>
          </a:p>
          <a:p>
            <a:pPr marL="170181" indent="-170181" defTabSz="907633">
              <a:buFont typeface="Arial" charset="0"/>
              <a:buChar char="•"/>
              <a:defRPr/>
            </a:pPr>
            <a:endParaRPr lang="en-US" sz="1000" dirty="0"/>
          </a:p>
          <a:p>
            <a:r>
              <a:rPr lang="en-US" sz="1000" dirty="0" smtClean="0"/>
              <a:t>Why </a:t>
            </a:r>
            <a:r>
              <a:rPr lang="en-US" sz="1000" dirty="0"/>
              <a:t>are many STEM jobs going unfilled?  A recent survey showed that young men and women are not planning on entering these fields at the rates needed to meet the demand. </a:t>
            </a:r>
          </a:p>
          <a:p>
            <a:r>
              <a:rPr lang="en-US" sz="1000" dirty="0"/>
              <a:t>From 2017 to 2018, Junior Achievement found a significant drop in teenaged boys who want a STEM career, down from 36 percent to 24 percent. And the low level of interest among teenaged girls remained unchanged at 11 percent year-over-year.</a:t>
            </a:r>
          </a:p>
          <a:p>
            <a:r>
              <a:rPr lang="en-US" sz="1000" dirty="0"/>
              <a:t> </a:t>
            </a:r>
          </a:p>
          <a:p>
            <a:r>
              <a:rPr lang="en-US" sz="1000" dirty="0"/>
              <a:t>However, growing educational   programs have increased student and parent engagement in STEM through educational awareness at earlier ages, mentoring,  internships, apprenticeships, and including  emphasis on how STEM jobs and careers help others. </a:t>
            </a:r>
          </a:p>
          <a:p>
            <a:r>
              <a:rPr lang="en-US" sz="1000" u="sng" dirty="0">
                <a:hlinkClick r:id="rId3"/>
              </a:rPr>
              <a:t>https://www.govtech.com/education/K-12/New-Research-Shows-Declining-Interest-in-STEM.html</a:t>
            </a:r>
            <a:r>
              <a:rPr lang="en-US" sz="1000" dirty="0"/>
              <a:t>.</a:t>
            </a:r>
          </a:p>
          <a:p>
            <a:r>
              <a:rPr lang="en-US" dirty="0"/>
              <a:t> </a:t>
            </a:r>
          </a:p>
          <a:p>
            <a:r>
              <a:rPr lang="en-US" dirty="0"/>
              <a:t> </a:t>
            </a:r>
          </a:p>
          <a:p>
            <a:r>
              <a:rPr lang="en-US" dirty="0"/>
              <a:t> </a:t>
            </a:r>
          </a:p>
          <a:p>
            <a:r>
              <a:rPr lang="en-US" dirty="0"/>
              <a:t> </a:t>
            </a:r>
          </a:p>
          <a:p>
            <a:endParaRPr lang="en-US" dirty="0"/>
          </a:p>
          <a:p>
            <a:pPr marL="170181" indent="-170181" defTabSz="907633">
              <a:buFont typeface="Arial"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FB0772F4-8CAA-4853-9ADE-C715DE0D28EC}" type="slidenum">
              <a:rPr lang="en-US" smtClean="0"/>
              <a:t>9</a:t>
            </a:fld>
            <a:endParaRPr lang="en-US"/>
          </a:p>
        </p:txBody>
      </p:sp>
    </p:spTree>
    <p:extLst>
      <p:ext uri="{BB962C8B-B14F-4D97-AF65-F5344CB8AC3E}">
        <p14:creationId xmlns:p14="http://schemas.microsoft.com/office/powerpoint/2010/main" val="3451669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28600" y="4038603"/>
            <a:ext cx="86868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228600" y="5461001"/>
            <a:ext cx="86868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00" y="1143000"/>
            <a:ext cx="6858000" cy="2743200"/>
          </a:xfrm>
          <a:prstGeom prst="rect">
            <a:avLst/>
          </a:prstGeom>
        </p:spPr>
      </p:pic>
    </p:spTree>
    <p:extLst>
      <p:ext uri="{BB962C8B-B14F-4D97-AF65-F5344CB8AC3E}">
        <p14:creationId xmlns:p14="http://schemas.microsoft.com/office/powerpoint/2010/main" val="172743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321718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3240855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153039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296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575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19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54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63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25755"/>
            <a:ext cx="3200400" cy="1280160"/>
          </a:xfrm>
          <a:prstGeom prst="rect">
            <a:avLst/>
          </a:prstGeom>
        </p:spPr>
      </p:pic>
    </p:spTree>
    <p:extLst>
      <p:ext uri="{BB962C8B-B14F-4D97-AF65-F5344CB8AC3E}">
        <p14:creationId xmlns:p14="http://schemas.microsoft.com/office/powerpoint/2010/main" val="196209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30062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331512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55375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261041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390933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157422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 y="6172200"/>
            <a:ext cx="1828800" cy="731520"/>
          </a:xfrm>
          <a:prstGeom prst="rect">
            <a:avLst/>
          </a:prstGeom>
        </p:spPr>
      </p:pic>
    </p:spTree>
    <p:extLst>
      <p:ext uri="{BB962C8B-B14F-4D97-AF65-F5344CB8AC3E}">
        <p14:creationId xmlns:p14="http://schemas.microsoft.com/office/powerpoint/2010/main" val="83953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solidFill>
                <a:srgbClr val="666666"/>
              </a:solidFill>
            </a:endParaRPr>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dirty="0">
              <a:solidFill>
                <a:srgbClr val="666666"/>
              </a:solidFill>
            </a:endParaRPr>
          </a:p>
        </p:txBody>
      </p:sp>
    </p:spTree>
    <p:extLst>
      <p:ext uri="{BB962C8B-B14F-4D97-AF65-F5344CB8AC3E}">
        <p14:creationId xmlns:p14="http://schemas.microsoft.com/office/powerpoint/2010/main" val="34769783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tn.gov/workforce"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mailto:wired.info@t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g10962\AppData\Local\Microsoft\Windows\INetCache\IE\L7YF1DSR\Big-Data[1].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381000" y="990600"/>
            <a:ext cx="8458200" cy="511401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idx="1"/>
          </p:nvPr>
        </p:nvSpPr>
        <p:spPr/>
        <p:txBody>
          <a:bodyPr>
            <a:normAutofit/>
          </a:bodyPr>
          <a:lstStyle/>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lgn="ctr">
              <a:buNone/>
            </a:pPr>
            <a:r>
              <a:rPr lang="en-US" sz="1800" i="1" dirty="0" smtClean="0">
                <a:solidFill>
                  <a:schemeClr val="tx2"/>
                </a:solidFill>
              </a:rPr>
              <a:t>Presented by</a:t>
            </a:r>
            <a:endParaRPr lang="en-US" sz="1800" i="1" dirty="0">
              <a:solidFill>
                <a:schemeClr val="tx2"/>
              </a:solidFill>
            </a:endParaRPr>
          </a:p>
          <a:p>
            <a:pPr marL="0" indent="0" algn="ctr">
              <a:buNone/>
            </a:pPr>
            <a:r>
              <a:rPr lang="en-US" sz="2000" b="1" i="1" dirty="0" smtClean="0">
                <a:solidFill>
                  <a:schemeClr val="tx2"/>
                </a:solidFill>
              </a:rPr>
              <a:t>Workforce Insights, Research and Reporting Engine Division/WIR</a:t>
            </a:r>
            <a:r>
              <a:rPr lang="en-US" sz="2000" b="1" i="1" baseline="30000" dirty="0" smtClean="0">
                <a:solidFill>
                  <a:schemeClr val="tx2"/>
                </a:solidFill>
              </a:rPr>
              <a:t>2</a:t>
            </a:r>
            <a:r>
              <a:rPr lang="en-US" sz="2000" b="1" i="1" dirty="0" smtClean="0">
                <a:solidFill>
                  <a:schemeClr val="tx2"/>
                </a:solidFill>
              </a:rPr>
              <a:t>ED</a:t>
            </a:r>
          </a:p>
          <a:p>
            <a:pPr marL="0" indent="0" algn="ctr">
              <a:buNone/>
            </a:pPr>
            <a:r>
              <a:rPr lang="en-US" sz="2000" b="1" i="1" dirty="0" smtClean="0">
                <a:solidFill>
                  <a:schemeClr val="tx2"/>
                </a:solidFill>
              </a:rPr>
              <a:t> </a:t>
            </a:r>
          </a:p>
          <a:p>
            <a:pPr marL="0" indent="0" algn="ctr">
              <a:buNone/>
            </a:pPr>
            <a:r>
              <a:rPr lang="en-US" sz="1800" i="1" dirty="0" smtClean="0">
                <a:solidFill>
                  <a:schemeClr val="tx2"/>
                </a:solidFill>
              </a:rPr>
              <a:t>July 23, 2019</a:t>
            </a:r>
          </a:p>
        </p:txBody>
      </p:sp>
      <p:sp>
        <p:nvSpPr>
          <p:cNvPr id="2" name="Title 1"/>
          <p:cNvSpPr>
            <a:spLocks noGrp="1"/>
          </p:cNvSpPr>
          <p:nvPr>
            <p:ph type="title"/>
          </p:nvPr>
        </p:nvSpPr>
        <p:spPr/>
        <p:txBody>
          <a:bodyPr>
            <a:noAutofit/>
          </a:bodyPr>
          <a:lstStyle/>
          <a:p>
            <a:pPr algn="ctr"/>
            <a:r>
              <a:rPr lang="en-US" sz="2400" dirty="0" smtClean="0"/>
              <a:t>Future of the Labor Market</a:t>
            </a:r>
            <a:endParaRPr lang="en-US" sz="2400" dirty="0"/>
          </a:p>
        </p:txBody>
      </p:sp>
      <p:sp>
        <p:nvSpPr>
          <p:cNvPr id="6" name="Slide Number Placeholder 5"/>
          <p:cNvSpPr>
            <a:spLocks noGrp="1"/>
          </p:cNvSpPr>
          <p:nvPr>
            <p:ph type="sldNum" sz="quarter" idx="12"/>
          </p:nvPr>
        </p:nvSpPr>
        <p:spPr/>
        <p:txBody>
          <a:bodyPr/>
          <a:lstStyle/>
          <a:p>
            <a:fld id="{5C76A076-0EB6-4ACF-BC93-AE169B35ECF5}" type="slidenum">
              <a:rPr lang="en-US" smtClean="0">
                <a:solidFill>
                  <a:srgbClr val="1B365D"/>
                </a:solidFill>
              </a:rPr>
              <a:pPr/>
              <a:t>1</a:t>
            </a:fld>
            <a:endParaRPr lang="en-US" dirty="0">
              <a:solidFill>
                <a:srgbClr val="1B365D"/>
              </a:solidFill>
            </a:endParaRPr>
          </a:p>
        </p:txBody>
      </p:sp>
      <p:sp>
        <p:nvSpPr>
          <p:cNvPr id="4" name="TextBox 3"/>
          <p:cNvSpPr txBox="1"/>
          <p:nvPr/>
        </p:nvSpPr>
        <p:spPr>
          <a:xfrm>
            <a:off x="2819400" y="6336268"/>
            <a:ext cx="3886200" cy="307777"/>
          </a:xfrm>
          <a:prstGeom prst="rect">
            <a:avLst/>
          </a:prstGeom>
          <a:noFill/>
        </p:spPr>
        <p:txBody>
          <a:bodyPr wrap="square" rtlCol="0">
            <a:spAutoFit/>
          </a:bodyPr>
          <a:lstStyle/>
          <a:p>
            <a:r>
              <a:rPr lang="en-US" sz="1400" i="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Workforce Learning and Development</a:t>
            </a:r>
            <a:endParaRPr lang="en-US" sz="1400"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4829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g10962\AppData\Local\Microsoft\Windows\INetCache\IE\F5AJ30IH\statistics-1020319_960_720[1].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98000"/>
                    </a14:imgEffect>
                  </a14:imgLayer>
                </a14:imgProps>
              </a:ext>
              <a:ext uri="{28A0092B-C50C-407E-A947-70E740481C1C}">
                <a14:useLocalDpi xmlns:a14="http://schemas.microsoft.com/office/drawing/2010/main" val="0"/>
              </a:ext>
            </a:extLst>
          </a:blip>
          <a:srcRect/>
          <a:stretch>
            <a:fillRect/>
          </a:stretch>
        </p:blipFill>
        <p:spPr bwMode="auto">
          <a:xfrm>
            <a:off x="-228601" y="1143000"/>
            <a:ext cx="7120991"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400" dirty="0" smtClean="0"/>
              <a:t>Industry Trends for TN</a:t>
            </a:r>
            <a:endParaRPr lang="en-US" sz="2400" dirty="0"/>
          </a:p>
        </p:txBody>
      </p:sp>
      <p:sp>
        <p:nvSpPr>
          <p:cNvPr id="3" name="Content Placeholder 2"/>
          <p:cNvSpPr>
            <a:spLocks noGrp="1"/>
          </p:cNvSpPr>
          <p:nvPr>
            <p:ph idx="1"/>
          </p:nvPr>
        </p:nvSpPr>
        <p:spPr/>
        <p:txBody>
          <a:bodyPr/>
          <a:lstStyle/>
          <a:p>
            <a:r>
              <a:rPr lang="en-US" sz="2000" b="1" dirty="0" smtClean="0"/>
              <a:t>In the Long Term (2016-2026)</a:t>
            </a:r>
          </a:p>
          <a:p>
            <a:pPr lvl="1" indent="-342900"/>
            <a:r>
              <a:rPr lang="en-US" dirty="0"/>
              <a:t> </a:t>
            </a:r>
            <a:r>
              <a:rPr lang="en-US" sz="1600" dirty="0" smtClean="0"/>
              <a:t>Total employment is expected to increase to 3,531,210 or an average 1.1% per year</a:t>
            </a:r>
          </a:p>
          <a:p>
            <a:pPr lvl="1" indent="-342900"/>
            <a:r>
              <a:rPr lang="en-US" sz="1600" dirty="0" smtClean="0"/>
              <a:t>By 2026, the largest industries are expected to be:</a:t>
            </a:r>
          </a:p>
          <a:p>
            <a:pPr lvl="2"/>
            <a:r>
              <a:rPr lang="en-US" sz="1600" dirty="0"/>
              <a:t>Health Care and Social Assistance (479,780 employees)</a:t>
            </a:r>
          </a:p>
          <a:p>
            <a:pPr lvl="2"/>
            <a:r>
              <a:rPr lang="en-US" sz="1600" dirty="0"/>
              <a:t>Manufacturing (348,445)</a:t>
            </a:r>
          </a:p>
          <a:p>
            <a:pPr lvl="2"/>
            <a:r>
              <a:rPr lang="en-US" sz="1600" dirty="0"/>
              <a:t>Accommodation and Food Services (311,185 employees)</a:t>
            </a:r>
          </a:p>
          <a:p>
            <a:pPr lvl="2"/>
            <a:r>
              <a:rPr lang="en-US" sz="1600" dirty="0"/>
              <a:t>Administrative and Support and Waste Management and Remediation Services (274,450 employees)</a:t>
            </a:r>
          </a:p>
          <a:p>
            <a:pPr lvl="2"/>
            <a:r>
              <a:rPr lang="en-US" sz="1600" dirty="0"/>
              <a:t>Educational Services (272,190 employees) </a:t>
            </a:r>
          </a:p>
          <a:p>
            <a:r>
              <a:rPr lang="en-US" sz="2000" b="1" dirty="0"/>
              <a:t>In the </a:t>
            </a:r>
            <a:r>
              <a:rPr lang="en-US" sz="2000" b="1" dirty="0" smtClean="0"/>
              <a:t>Short </a:t>
            </a:r>
            <a:r>
              <a:rPr lang="en-US" sz="2000" b="1" dirty="0"/>
              <a:t>Term (2018-2020</a:t>
            </a:r>
            <a:r>
              <a:rPr lang="en-US" sz="2000" b="1" dirty="0" smtClean="0"/>
              <a:t>)</a:t>
            </a:r>
          </a:p>
          <a:p>
            <a:pPr lvl="1"/>
            <a:r>
              <a:rPr lang="en-US" sz="1600" dirty="0" smtClean="0"/>
              <a:t>Expected </a:t>
            </a:r>
            <a:r>
              <a:rPr lang="en-US" sz="1600" dirty="0"/>
              <a:t>to be slightly faster, at 1. 6 </a:t>
            </a:r>
            <a:r>
              <a:rPr lang="en-US" sz="1600" dirty="0" smtClean="0"/>
              <a:t>percent</a:t>
            </a:r>
          </a:p>
          <a:p>
            <a:pPr lvl="1"/>
            <a:r>
              <a:rPr lang="en-US" sz="1600" dirty="0"/>
              <a:t>Manufacturing is expected to grow about twice as fast as in the long </a:t>
            </a:r>
            <a:r>
              <a:rPr lang="en-US" sz="1600" dirty="0" smtClean="0"/>
              <a:t>term</a:t>
            </a:r>
          </a:p>
          <a:p>
            <a:pPr lvl="1"/>
            <a:r>
              <a:rPr lang="en-US" sz="1600" dirty="0" smtClean="0"/>
              <a:t>Food Services, Health care and Social Assistance, Professional and Technical services, and Construction industries are expected to be in the top five for new jobs creation </a:t>
            </a:r>
          </a:p>
          <a:p>
            <a:pPr lvl="1"/>
            <a:endParaRPr lang="en-US" sz="1600" b="1"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10</a:t>
            </a:fld>
            <a:endParaRPr lang="en-US" dirty="0">
              <a:solidFill>
                <a:srgbClr val="1B365D"/>
              </a:solidFill>
            </a:endParaRPr>
          </a:p>
        </p:txBody>
      </p:sp>
    </p:spTree>
    <p:extLst>
      <p:ext uri="{BB962C8B-B14F-4D97-AF65-F5344CB8AC3E}">
        <p14:creationId xmlns:p14="http://schemas.microsoft.com/office/powerpoint/2010/main" val="3498253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Industries (detailed) in TN</a:t>
            </a:r>
            <a:endParaRPr lang="en-US" sz="2400"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11</a:t>
            </a:fld>
            <a:endParaRPr lang="en-US" dirty="0">
              <a:solidFill>
                <a:srgbClr val="1B365D"/>
              </a:solidFill>
            </a:endParaRPr>
          </a:p>
        </p:txBody>
      </p:sp>
      <p:sp>
        <p:nvSpPr>
          <p:cNvPr id="6" name="Content Placeholder 5"/>
          <p:cNvSpPr>
            <a:spLocks noGrp="1"/>
          </p:cNvSpPr>
          <p:nvPr>
            <p:ph idx="1"/>
          </p:nvPr>
        </p:nvSpPr>
        <p:spPr/>
        <p:txBody>
          <a:bodyPr/>
          <a:lstStyle/>
          <a:p>
            <a:pPr marL="0" indent="0">
              <a:buNone/>
            </a:pPr>
            <a:r>
              <a:rPr lang="en-US" sz="1800" dirty="0"/>
              <a:t>Industries in TN through 2026 are expected to be:</a:t>
            </a:r>
          </a:p>
          <a:p>
            <a:pPr marL="0" indent="0">
              <a:buNone/>
            </a:pP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567091033"/>
              </p:ext>
            </p:extLst>
          </p:nvPr>
        </p:nvGraphicFramePr>
        <p:xfrm>
          <a:off x="457200" y="1676400"/>
          <a:ext cx="4114800" cy="4343401"/>
        </p:xfrm>
        <a:graphic>
          <a:graphicData uri="http://schemas.openxmlformats.org/drawingml/2006/table">
            <a:tbl>
              <a:tblPr>
                <a:tableStyleId>{5C22544A-7EE6-4342-B048-85BDC9FD1C3A}</a:tableStyleId>
              </a:tblPr>
              <a:tblGrid>
                <a:gridCol w="3538204"/>
                <a:gridCol w="576596"/>
              </a:tblGrid>
              <a:tr h="722473">
                <a:tc gridSpan="2">
                  <a:txBody>
                    <a:bodyPr/>
                    <a:lstStyle/>
                    <a:p>
                      <a:pPr algn="l" fontAlgn="ctr"/>
                      <a:r>
                        <a:rPr lang="en-US" sz="1800" b="1" u="none" strike="noStrike" dirty="0">
                          <a:effectLst/>
                        </a:rPr>
                        <a:t>        Fastest Growing Industries</a:t>
                      </a:r>
                      <a:r>
                        <a:rPr lang="en-US" sz="1200" u="none" strike="noStrike" dirty="0">
                          <a:effectLst/>
                        </a:rPr>
                        <a:t> </a:t>
                      </a:r>
                      <a:r>
                        <a:rPr lang="en-US" sz="1200" u="none" strike="noStrike" dirty="0" smtClean="0">
                          <a:effectLst/>
                        </a:rPr>
                        <a:t>(</a:t>
                      </a:r>
                      <a:r>
                        <a:rPr lang="en-US" sz="1200" u="none" strike="noStrike" dirty="0">
                          <a:effectLst/>
                        </a:rPr>
                        <a:t>annually)                     </a:t>
                      </a:r>
                      <a:endParaRPr lang="en-US" sz="1200" b="1" i="0" u="none" strike="noStrike" dirty="0">
                        <a:solidFill>
                          <a:srgbClr val="000000"/>
                        </a:solidFill>
                        <a:effectLst/>
                        <a:latin typeface="Calibri"/>
                      </a:endParaRPr>
                    </a:p>
                  </a:txBody>
                  <a:tcPr marL="9525" marR="9525" marT="9525" marB="0" anchor="ctr"/>
                </a:tc>
                <a:tc hMerge="1">
                  <a:txBody>
                    <a:bodyPr/>
                    <a:lstStyle/>
                    <a:p>
                      <a:endParaRPr lang="en-US"/>
                    </a:p>
                  </a:txBody>
                  <a:tcPr/>
                </a:tc>
              </a:tr>
              <a:tr h="667280">
                <a:tc>
                  <a:txBody>
                    <a:bodyPr/>
                    <a:lstStyle/>
                    <a:p>
                      <a:pPr algn="l" fontAlgn="ctr"/>
                      <a:r>
                        <a:rPr lang="en-US" sz="1400" u="none" strike="noStrike" dirty="0">
                          <a:effectLst/>
                        </a:rPr>
                        <a:t>Electronic Shopping and Mail Order Houses </a:t>
                      </a:r>
                      <a:r>
                        <a:rPr lang="en-US" sz="1200" b="0" u="none" strike="noStrike" dirty="0">
                          <a:effectLst/>
                        </a:rPr>
                        <a:t>(NAICS 4541)</a:t>
                      </a:r>
                      <a:endParaRPr lang="en-US" sz="1200" b="0"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a:effectLst/>
                        </a:rPr>
                        <a:t>7.30%</a:t>
                      </a:r>
                      <a:endParaRPr lang="en-US" sz="1400" b="1" i="0" u="none" strike="noStrike">
                        <a:solidFill>
                          <a:srgbClr val="000000"/>
                        </a:solidFill>
                        <a:effectLst/>
                        <a:latin typeface="Calibri"/>
                      </a:endParaRPr>
                    </a:p>
                  </a:txBody>
                  <a:tcPr marL="9525" marR="9525" marT="9525" marB="0" anchor="ctr"/>
                </a:tc>
              </a:tr>
              <a:tr h="901000">
                <a:tc>
                  <a:txBody>
                    <a:bodyPr/>
                    <a:lstStyle/>
                    <a:p>
                      <a:pPr algn="l" fontAlgn="ctr"/>
                      <a:r>
                        <a:rPr lang="en-US" sz="1400" u="none" strike="noStrike" dirty="0">
                          <a:effectLst/>
                        </a:rPr>
                        <a:t>Continuing Care Retirement Communities and Assisted Living Facilities for the Elderly </a:t>
                      </a:r>
                      <a:endParaRPr lang="en-US" sz="1400" u="none" strike="noStrike" dirty="0" smtClean="0">
                        <a:effectLst/>
                      </a:endParaRPr>
                    </a:p>
                    <a:p>
                      <a:pPr algn="l" fontAlgn="ctr"/>
                      <a:r>
                        <a:rPr lang="en-US" sz="1200" u="none" strike="noStrike" dirty="0" smtClean="0">
                          <a:effectLst/>
                        </a:rPr>
                        <a:t>(</a:t>
                      </a:r>
                      <a:r>
                        <a:rPr lang="en-US" sz="1200" u="none" strike="noStrike" dirty="0">
                          <a:effectLst/>
                        </a:rPr>
                        <a:t>NAICS 6233)</a:t>
                      </a:r>
                      <a:endParaRPr lang="en-US" sz="1200" b="1"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dirty="0">
                          <a:effectLst/>
                        </a:rPr>
                        <a:t>4.09%</a:t>
                      </a:r>
                      <a:endParaRPr lang="en-US" sz="1400" b="1" i="0" u="none" strike="noStrike" dirty="0">
                        <a:solidFill>
                          <a:srgbClr val="000000"/>
                        </a:solidFill>
                        <a:effectLst/>
                        <a:latin typeface="Calibri"/>
                      </a:endParaRPr>
                    </a:p>
                  </a:txBody>
                  <a:tcPr marL="9525" marR="9525" marT="9525" marB="0" anchor="ctr"/>
                </a:tc>
              </a:tr>
              <a:tr h="909112">
                <a:tc>
                  <a:txBody>
                    <a:bodyPr/>
                    <a:lstStyle/>
                    <a:p>
                      <a:pPr algn="l" fontAlgn="ctr"/>
                      <a:r>
                        <a:rPr lang="en-US" sz="1400" u="none" strike="noStrike" dirty="0">
                          <a:effectLst/>
                        </a:rPr>
                        <a:t>Residential Intellectually and Developmentally Disabled, Mental Health, and Substance Abuse Facilities </a:t>
                      </a:r>
                      <a:endParaRPr lang="en-US" sz="1400" u="none" strike="noStrike" dirty="0" smtClean="0">
                        <a:effectLst/>
                      </a:endParaRPr>
                    </a:p>
                    <a:p>
                      <a:pPr algn="l" fontAlgn="ctr"/>
                      <a:r>
                        <a:rPr lang="en-US" sz="1200" u="none" strike="noStrike" dirty="0" smtClean="0">
                          <a:effectLst/>
                        </a:rPr>
                        <a:t>(</a:t>
                      </a:r>
                      <a:r>
                        <a:rPr lang="en-US" sz="1200" u="none" strike="noStrike" dirty="0">
                          <a:effectLst/>
                        </a:rPr>
                        <a:t>NAICS 6232)</a:t>
                      </a:r>
                      <a:endParaRPr lang="en-US" sz="1200" b="1"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a:effectLst/>
                        </a:rPr>
                        <a:t>4.07%</a:t>
                      </a:r>
                      <a:endParaRPr lang="en-US" sz="1400" b="1" i="0" u="none" strike="noStrike">
                        <a:solidFill>
                          <a:srgbClr val="000000"/>
                        </a:solidFill>
                        <a:effectLst/>
                        <a:latin typeface="Calibri"/>
                      </a:endParaRPr>
                    </a:p>
                  </a:txBody>
                  <a:tcPr marL="9525" marR="9525" marT="9525" marB="0" anchor="ctr"/>
                </a:tc>
              </a:tr>
              <a:tr h="459573">
                <a:tc>
                  <a:txBody>
                    <a:bodyPr/>
                    <a:lstStyle/>
                    <a:p>
                      <a:pPr algn="l" fontAlgn="ctr"/>
                      <a:r>
                        <a:rPr lang="en-US" sz="1400" u="none" strike="noStrike" dirty="0">
                          <a:effectLst/>
                        </a:rPr>
                        <a:t>Business Support Services </a:t>
                      </a:r>
                      <a:endParaRPr lang="en-US" sz="1400" u="none" strike="noStrike" dirty="0" smtClean="0">
                        <a:effectLst/>
                      </a:endParaRPr>
                    </a:p>
                    <a:p>
                      <a:pPr algn="l" fontAlgn="ctr"/>
                      <a:r>
                        <a:rPr lang="en-US" sz="1200" u="none" strike="noStrike" dirty="0" smtClean="0">
                          <a:effectLst/>
                        </a:rPr>
                        <a:t>(</a:t>
                      </a:r>
                      <a:r>
                        <a:rPr lang="en-US" sz="1200" u="none" strike="noStrike" dirty="0">
                          <a:effectLst/>
                        </a:rPr>
                        <a:t>NAICS 5614)</a:t>
                      </a:r>
                      <a:endParaRPr lang="en-US" sz="1200" b="1"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a:effectLst/>
                        </a:rPr>
                        <a:t>3.84%</a:t>
                      </a:r>
                      <a:endParaRPr lang="en-US" sz="1400" b="1" i="0" u="none" strike="noStrike">
                        <a:solidFill>
                          <a:srgbClr val="000000"/>
                        </a:solidFill>
                        <a:effectLst/>
                        <a:latin typeface="Calibri"/>
                      </a:endParaRPr>
                    </a:p>
                  </a:txBody>
                  <a:tcPr marL="9525" marR="9525" marT="9525" marB="0" anchor="ctr"/>
                </a:tc>
              </a:tr>
              <a:tr h="683963">
                <a:tc>
                  <a:txBody>
                    <a:bodyPr/>
                    <a:lstStyle/>
                    <a:p>
                      <a:pPr algn="l" fontAlgn="ctr"/>
                      <a:r>
                        <a:rPr lang="en-US" sz="1400" u="none" strike="noStrike" dirty="0">
                          <a:effectLst/>
                        </a:rPr>
                        <a:t>Medical Equipment and Supplies Manufacturing </a:t>
                      </a:r>
                      <a:r>
                        <a:rPr lang="en-US" sz="1200" u="none" strike="noStrike" dirty="0">
                          <a:effectLst/>
                        </a:rPr>
                        <a:t>(NAICS 3391) </a:t>
                      </a:r>
                      <a:endParaRPr lang="en-US" sz="1200" b="1"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dirty="0">
                          <a:effectLst/>
                        </a:rPr>
                        <a:t>3.67%</a:t>
                      </a:r>
                      <a:endParaRPr lang="en-US" sz="1400" b="1" i="0" u="none" strike="noStrike" dirty="0">
                        <a:solidFill>
                          <a:srgbClr val="000000"/>
                        </a:solidFill>
                        <a:effectLst/>
                        <a:latin typeface="Calibri"/>
                      </a:endParaRPr>
                    </a:p>
                  </a:txBody>
                  <a:tcPr marL="9525" marR="9525" marT="9525"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52935265"/>
              </p:ext>
            </p:extLst>
          </p:nvPr>
        </p:nvGraphicFramePr>
        <p:xfrm>
          <a:off x="4876800" y="1676400"/>
          <a:ext cx="3810000" cy="4343400"/>
        </p:xfrm>
        <a:graphic>
          <a:graphicData uri="http://schemas.openxmlformats.org/drawingml/2006/table">
            <a:tbl>
              <a:tblPr>
                <a:tableStyleId>{5C22544A-7EE6-4342-B048-85BDC9FD1C3A}</a:tableStyleId>
              </a:tblPr>
              <a:tblGrid>
                <a:gridCol w="2808193"/>
                <a:gridCol w="1001807"/>
              </a:tblGrid>
              <a:tr h="722849">
                <a:tc gridSpan="2">
                  <a:txBody>
                    <a:bodyPr/>
                    <a:lstStyle/>
                    <a:p>
                      <a:pPr algn="ctr" fontAlgn="ctr"/>
                      <a:r>
                        <a:rPr lang="en-US" sz="1200" u="none" strike="noStrike" dirty="0">
                          <a:effectLst/>
                        </a:rPr>
                        <a:t>              </a:t>
                      </a:r>
                      <a:r>
                        <a:rPr lang="en-US" sz="1800" b="1" u="none" strike="noStrike" dirty="0" smtClean="0">
                          <a:effectLst/>
                        </a:rPr>
                        <a:t>Fastest</a:t>
                      </a:r>
                      <a:r>
                        <a:rPr lang="en-US" sz="1800" b="1" u="none" strike="noStrike" baseline="0" dirty="0" smtClean="0">
                          <a:effectLst/>
                        </a:rPr>
                        <a:t> </a:t>
                      </a:r>
                      <a:r>
                        <a:rPr lang="en-US" sz="1800" b="1" u="none" strike="noStrike" dirty="0" smtClean="0">
                          <a:effectLst/>
                        </a:rPr>
                        <a:t>Declining </a:t>
                      </a:r>
                      <a:r>
                        <a:rPr lang="en-US" sz="1800" b="1" u="none" strike="noStrike" dirty="0">
                          <a:effectLst/>
                        </a:rPr>
                        <a:t>Industries </a:t>
                      </a:r>
                      <a:r>
                        <a:rPr lang="en-US" sz="1200" u="none" strike="noStrike" dirty="0">
                          <a:effectLst/>
                        </a:rPr>
                        <a:t>(annually</a:t>
                      </a:r>
                      <a:r>
                        <a:rPr lang="en-US" sz="1200" u="none" strike="noStrike" dirty="0" smtClean="0">
                          <a:effectLst/>
                        </a:rPr>
                        <a:t>)</a:t>
                      </a:r>
                    </a:p>
                    <a:p>
                      <a:pPr algn="ctr" fontAlgn="ctr"/>
                      <a:r>
                        <a:rPr lang="en-US" sz="1200" b="0" i="0" u="none" strike="noStrike" dirty="0" smtClean="0">
                          <a:solidFill>
                            <a:srgbClr val="000000"/>
                          </a:solidFill>
                          <a:effectLst/>
                          <a:latin typeface="Calibri"/>
                        </a:rPr>
                        <a:t>(with</a:t>
                      </a:r>
                      <a:r>
                        <a:rPr lang="en-US" sz="1200" b="0" i="0" u="none" strike="noStrike" baseline="0" dirty="0" smtClean="0">
                          <a:solidFill>
                            <a:srgbClr val="000000"/>
                          </a:solidFill>
                          <a:effectLst/>
                          <a:latin typeface="Calibri"/>
                        </a:rPr>
                        <a:t> greater than 300 employment)</a:t>
                      </a:r>
                      <a:endParaRPr lang="en-US" sz="1200" b="0" i="0" u="none" strike="noStrike" dirty="0">
                        <a:solidFill>
                          <a:srgbClr val="000000"/>
                        </a:solidFill>
                        <a:effectLst/>
                        <a:latin typeface="Calibri"/>
                      </a:endParaRPr>
                    </a:p>
                  </a:txBody>
                  <a:tcPr marL="9525" marR="9525" marT="9525" marB="0" anchor="ctr"/>
                </a:tc>
                <a:tc hMerge="1">
                  <a:txBody>
                    <a:bodyPr/>
                    <a:lstStyle/>
                    <a:p>
                      <a:endParaRPr lang="en-US"/>
                    </a:p>
                  </a:txBody>
                  <a:tcPr/>
                </a:tc>
              </a:tr>
              <a:tr h="578279">
                <a:tc>
                  <a:txBody>
                    <a:bodyPr/>
                    <a:lstStyle/>
                    <a:p>
                      <a:pPr algn="l" fontAlgn="ctr"/>
                      <a:r>
                        <a:rPr lang="en-US" sz="1400" u="none" strike="noStrike" dirty="0">
                          <a:effectLst/>
                        </a:rPr>
                        <a:t>Pulp, Paper, and Paperboard Mills </a:t>
                      </a:r>
                      <a:r>
                        <a:rPr lang="en-US" sz="1200" u="none" strike="noStrike" dirty="0">
                          <a:effectLst/>
                        </a:rPr>
                        <a:t>(NAICS 3221)</a:t>
                      </a:r>
                      <a:endParaRPr lang="en-US" sz="1200" b="1"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a:effectLst/>
                        </a:rPr>
                        <a:t>-7.35%</a:t>
                      </a:r>
                      <a:endParaRPr lang="en-US" sz="1400" b="0" i="0" u="none" strike="noStrike">
                        <a:solidFill>
                          <a:srgbClr val="000000"/>
                        </a:solidFill>
                        <a:effectLst/>
                        <a:latin typeface="Calibri"/>
                      </a:endParaRPr>
                    </a:p>
                  </a:txBody>
                  <a:tcPr marL="9525" marR="9525" marT="9525" marB="0" anchor="ctr"/>
                </a:tc>
              </a:tr>
              <a:tr h="867417">
                <a:tc>
                  <a:txBody>
                    <a:bodyPr/>
                    <a:lstStyle/>
                    <a:p>
                      <a:pPr algn="l" fontAlgn="ctr"/>
                      <a:r>
                        <a:rPr lang="en-US" sz="1400" u="none" strike="noStrike" dirty="0">
                          <a:effectLst/>
                        </a:rPr>
                        <a:t>Specialty Food Stores </a:t>
                      </a:r>
                      <a:endParaRPr lang="en-US" sz="1400" u="none" strike="noStrike" dirty="0" smtClean="0">
                        <a:effectLst/>
                      </a:endParaRPr>
                    </a:p>
                    <a:p>
                      <a:pPr algn="l" fontAlgn="ctr"/>
                      <a:r>
                        <a:rPr lang="en-US" sz="1200" u="none" strike="noStrike" dirty="0" smtClean="0">
                          <a:effectLst/>
                        </a:rPr>
                        <a:t>(</a:t>
                      </a:r>
                      <a:r>
                        <a:rPr lang="en-US" sz="1200" u="none" strike="noStrike" dirty="0">
                          <a:effectLst/>
                        </a:rPr>
                        <a:t>NAICS 4452)</a:t>
                      </a:r>
                      <a:endParaRPr lang="en-US" sz="1200" b="1"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a:effectLst/>
                        </a:rPr>
                        <a:t>-6.12%</a:t>
                      </a:r>
                      <a:endParaRPr lang="en-US" sz="1400" b="1" i="0" u="none" strike="noStrike">
                        <a:solidFill>
                          <a:srgbClr val="000000"/>
                        </a:solidFill>
                        <a:effectLst/>
                        <a:latin typeface="Calibri"/>
                      </a:endParaRPr>
                    </a:p>
                  </a:txBody>
                  <a:tcPr marL="9525" marR="9525" marT="9525" marB="0" anchor="ctr"/>
                </a:tc>
              </a:tr>
              <a:tr h="867417">
                <a:tc>
                  <a:txBody>
                    <a:bodyPr/>
                    <a:lstStyle/>
                    <a:p>
                      <a:pPr algn="l" fontAlgn="ctr"/>
                      <a:r>
                        <a:rPr lang="en-US" sz="1400" u="none" strike="noStrike" dirty="0">
                          <a:effectLst/>
                        </a:rPr>
                        <a:t>Furniture Stores </a:t>
                      </a:r>
                      <a:endParaRPr lang="en-US" sz="1400" u="none" strike="noStrike" dirty="0" smtClean="0">
                        <a:effectLst/>
                      </a:endParaRPr>
                    </a:p>
                    <a:p>
                      <a:pPr algn="l" fontAlgn="ctr"/>
                      <a:r>
                        <a:rPr lang="en-US" sz="1200" u="none" strike="noStrike" dirty="0" smtClean="0">
                          <a:effectLst/>
                        </a:rPr>
                        <a:t>(</a:t>
                      </a:r>
                      <a:r>
                        <a:rPr lang="en-US" sz="1200" u="none" strike="noStrike" dirty="0">
                          <a:effectLst/>
                        </a:rPr>
                        <a:t>NAICS 4421)</a:t>
                      </a:r>
                      <a:endParaRPr lang="en-US" sz="1200" b="1"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a:effectLst/>
                        </a:rPr>
                        <a:t>-4.06%</a:t>
                      </a:r>
                      <a:endParaRPr lang="en-US" sz="1400" b="1" i="0" u="none" strike="noStrike">
                        <a:solidFill>
                          <a:srgbClr val="000000"/>
                        </a:solidFill>
                        <a:effectLst/>
                        <a:latin typeface="Calibri"/>
                      </a:endParaRPr>
                    </a:p>
                  </a:txBody>
                  <a:tcPr marL="9525" marR="9525" marT="9525" marB="0" anchor="ctr"/>
                </a:tc>
              </a:tr>
              <a:tr h="537571">
                <a:tc>
                  <a:txBody>
                    <a:bodyPr/>
                    <a:lstStyle/>
                    <a:p>
                      <a:pPr algn="l" fontAlgn="ctr"/>
                      <a:r>
                        <a:rPr lang="en-US" sz="1400" u="none" strike="noStrike" dirty="0">
                          <a:effectLst/>
                        </a:rPr>
                        <a:t>Fabric Mills </a:t>
                      </a:r>
                      <a:endParaRPr lang="en-US" sz="1400" u="none" strike="noStrike" dirty="0" smtClean="0">
                        <a:effectLst/>
                      </a:endParaRPr>
                    </a:p>
                    <a:p>
                      <a:pPr algn="l" fontAlgn="ctr"/>
                      <a:r>
                        <a:rPr lang="en-US" sz="1200" u="none" strike="noStrike" dirty="0" smtClean="0">
                          <a:effectLst/>
                        </a:rPr>
                        <a:t>(</a:t>
                      </a:r>
                      <a:r>
                        <a:rPr lang="en-US" sz="1200" u="none" strike="noStrike" dirty="0">
                          <a:effectLst/>
                        </a:rPr>
                        <a:t>NAICS 3132)</a:t>
                      </a:r>
                      <a:endParaRPr lang="en-US" sz="1200" b="1"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dirty="0">
                          <a:effectLst/>
                        </a:rPr>
                        <a:t>-4.00%</a:t>
                      </a:r>
                      <a:endParaRPr lang="en-US" sz="1400" b="1" i="0" u="none" strike="noStrike" dirty="0">
                        <a:solidFill>
                          <a:srgbClr val="000000"/>
                        </a:solidFill>
                        <a:effectLst/>
                        <a:latin typeface="Calibri"/>
                      </a:endParaRPr>
                    </a:p>
                  </a:txBody>
                  <a:tcPr marL="9525" marR="9525" marT="9525" marB="0" anchor="ctr"/>
                </a:tc>
              </a:tr>
              <a:tr h="769867">
                <a:tc>
                  <a:txBody>
                    <a:bodyPr/>
                    <a:lstStyle/>
                    <a:p>
                      <a:pPr algn="l" fontAlgn="ctr"/>
                      <a:r>
                        <a:rPr lang="en-US" sz="1400" u="none" strike="noStrike" dirty="0">
                          <a:effectLst/>
                        </a:rPr>
                        <a:t>Apparel Knitting Mills </a:t>
                      </a:r>
                      <a:endParaRPr lang="en-US" sz="1400" u="none" strike="noStrike" dirty="0" smtClean="0">
                        <a:effectLst/>
                      </a:endParaRPr>
                    </a:p>
                    <a:p>
                      <a:pPr algn="l" fontAlgn="ctr"/>
                      <a:r>
                        <a:rPr lang="en-US" sz="1200" u="none" strike="noStrike" dirty="0" smtClean="0">
                          <a:effectLst/>
                        </a:rPr>
                        <a:t>(</a:t>
                      </a:r>
                      <a:r>
                        <a:rPr lang="en-US" sz="1200" u="none" strike="noStrike" dirty="0">
                          <a:effectLst/>
                        </a:rPr>
                        <a:t>NAICS 3151)</a:t>
                      </a:r>
                      <a:endParaRPr lang="en-US" sz="1200" b="1" i="0" u="none" strike="noStrike" dirty="0">
                        <a:solidFill>
                          <a:srgbClr val="000000"/>
                        </a:solidFill>
                        <a:effectLst/>
                        <a:latin typeface="Calibri"/>
                      </a:endParaRPr>
                    </a:p>
                  </a:txBody>
                  <a:tcPr marL="9525" marR="9525" marT="9525" marB="0" anchor="ctr"/>
                </a:tc>
                <a:tc>
                  <a:txBody>
                    <a:bodyPr/>
                    <a:lstStyle/>
                    <a:p>
                      <a:pPr algn="r" fontAlgn="ctr"/>
                      <a:r>
                        <a:rPr lang="en-US" sz="1400" u="none" strike="noStrike" dirty="0">
                          <a:effectLst/>
                        </a:rPr>
                        <a:t>-3.95%</a:t>
                      </a:r>
                      <a:endParaRPr lang="en-US" sz="1400" b="1" i="0" u="none" strike="noStrike" dirty="0">
                        <a:solidFill>
                          <a:srgbClr val="000000"/>
                        </a:solidFill>
                        <a:effectLst/>
                        <a:latin typeface="Calibri"/>
                      </a:endParaRPr>
                    </a:p>
                  </a:txBody>
                  <a:tcPr marL="9525" marR="9525" marT="9525" marB="0" anchor="ctr"/>
                </a:tc>
              </a:tr>
            </a:tbl>
          </a:graphicData>
        </a:graphic>
      </p:graphicFrame>
      <p:pic>
        <p:nvPicPr>
          <p:cNvPr id="4101" name="Picture 5" descr="C:\Users\cg10962\AppData\Local\Microsoft\Windows\INetCache\IE\F5AJ30IH\image-150nw-2451499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1750" y="1828800"/>
            <a:ext cx="509492" cy="45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3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TN Local Workforce Development Area (LWDA)</a:t>
            </a:r>
            <a:br>
              <a:rPr lang="en-US" sz="2400" dirty="0" smtClean="0"/>
            </a:br>
            <a:r>
              <a:rPr lang="en-US" sz="2400" dirty="0" smtClean="0"/>
              <a:t> - Growth Projections</a:t>
            </a:r>
            <a:endParaRPr lang="en-US" sz="2400" dirty="0"/>
          </a:p>
        </p:txBody>
      </p:sp>
      <p:sp>
        <p:nvSpPr>
          <p:cNvPr id="3" name="Content Placeholder 2"/>
          <p:cNvSpPr>
            <a:spLocks noGrp="1"/>
          </p:cNvSpPr>
          <p:nvPr>
            <p:ph idx="1"/>
          </p:nvPr>
        </p:nvSpPr>
        <p:spPr>
          <a:xfrm>
            <a:off x="762000" y="1524000"/>
            <a:ext cx="7696200" cy="4114800"/>
          </a:xfrm>
        </p:spPr>
        <p:txBody>
          <a:bodyPr/>
          <a:lstStyle/>
          <a:p>
            <a:pPr marL="0" indent="0">
              <a:buNone/>
            </a:pPr>
            <a:r>
              <a:rPr lang="en-US" sz="1800" dirty="0" smtClean="0"/>
              <a:t>On the basis of Base and Projected employment for each of the 9 LWDAs from 2016-2026:</a:t>
            </a:r>
          </a:p>
          <a:p>
            <a:endParaRPr lang="en-US" sz="1800" b="1" dirty="0" smtClean="0"/>
          </a:p>
          <a:p>
            <a:r>
              <a:rPr lang="en-US" sz="2000" b="1" dirty="0" smtClean="0">
                <a:solidFill>
                  <a:schemeClr val="tx2"/>
                </a:solidFill>
              </a:rPr>
              <a:t>Expected to add the most new jobs</a:t>
            </a:r>
          </a:p>
          <a:p>
            <a:pPr lvl="1"/>
            <a:r>
              <a:rPr lang="en-US" sz="1600" b="1" dirty="0" smtClean="0"/>
              <a:t>Northern </a:t>
            </a:r>
            <a:r>
              <a:rPr lang="en-US" sz="1600" b="1" dirty="0"/>
              <a:t>Middle </a:t>
            </a:r>
            <a:r>
              <a:rPr lang="en-US" sz="1600" dirty="0"/>
              <a:t>(187,140</a:t>
            </a:r>
            <a:r>
              <a:rPr lang="en-US" sz="1600" dirty="0" smtClean="0"/>
              <a:t>)</a:t>
            </a:r>
          </a:p>
          <a:p>
            <a:pPr lvl="1"/>
            <a:r>
              <a:rPr lang="en-US" sz="1600" b="1" dirty="0" smtClean="0"/>
              <a:t>East </a:t>
            </a:r>
            <a:r>
              <a:rPr lang="en-US" sz="1600" b="1" dirty="0"/>
              <a:t>Tennessee </a:t>
            </a:r>
            <a:r>
              <a:rPr lang="en-US" sz="1600" dirty="0"/>
              <a:t>(</a:t>
            </a:r>
            <a:r>
              <a:rPr lang="en-US" sz="1600" dirty="0" smtClean="0"/>
              <a:t>63,270)</a:t>
            </a:r>
          </a:p>
          <a:p>
            <a:pPr lvl="1"/>
            <a:r>
              <a:rPr lang="en-US" sz="1600" b="1" dirty="0" smtClean="0"/>
              <a:t>Greater </a:t>
            </a:r>
            <a:r>
              <a:rPr lang="en-US" sz="1600" b="1" dirty="0"/>
              <a:t>Memphis </a:t>
            </a:r>
            <a:r>
              <a:rPr lang="en-US" sz="1600" dirty="0"/>
              <a:t>(51,210</a:t>
            </a:r>
            <a:r>
              <a:rPr lang="en-US" sz="1600" dirty="0" smtClean="0"/>
              <a:t>)</a:t>
            </a:r>
            <a:endParaRPr lang="en-US" sz="1600" b="1" dirty="0"/>
          </a:p>
          <a:p>
            <a:pPr marL="0" indent="0">
              <a:buNone/>
            </a:pPr>
            <a:endParaRPr lang="en-US" sz="1800" b="1" dirty="0"/>
          </a:p>
          <a:p>
            <a:r>
              <a:rPr lang="en-US" sz="2000" b="1" dirty="0" smtClean="0">
                <a:solidFill>
                  <a:schemeClr val="tx2"/>
                </a:solidFill>
              </a:rPr>
              <a:t>Expected to grow the most rapidly</a:t>
            </a:r>
          </a:p>
          <a:p>
            <a:pPr lvl="1"/>
            <a:r>
              <a:rPr lang="en-US" sz="1600" b="1" dirty="0" smtClean="0"/>
              <a:t>Northern Middle</a:t>
            </a:r>
            <a:r>
              <a:rPr lang="en-US" sz="1600" dirty="0" smtClean="0"/>
              <a:t>(1.72% annually)</a:t>
            </a:r>
          </a:p>
          <a:p>
            <a:pPr lvl="1"/>
            <a:r>
              <a:rPr lang="en-US" sz="1600" b="1" dirty="0" smtClean="0"/>
              <a:t>Southern </a:t>
            </a:r>
            <a:r>
              <a:rPr lang="en-US" sz="1600" b="1" dirty="0"/>
              <a:t>Middle </a:t>
            </a:r>
            <a:r>
              <a:rPr lang="en-US" sz="1600" dirty="0"/>
              <a:t>(</a:t>
            </a:r>
            <a:r>
              <a:rPr lang="en-US" sz="1600" dirty="0" smtClean="0"/>
              <a:t>1.56% annually)</a:t>
            </a:r>
          </a:p>
          <a:p>
            <a:pPr lvl="1"/>
            <a:r>
              <a:rPr lang="en-US" sz="1600" b="1" dirty="0" smtClean="0"/>
              <a:t>Southeast</a:t>
            </a:r>
            <a:r>
              <a:rPr lang="en-US" sz="1600" dirty="0" smtClean="0"/>
              <a:t> (1.23% </a:t>
            </a:r>
            <a:r>
              <a:rPr lang="en-US" sz="1600" dirty="0"/>
              <a:t>annually</a:t>
            </a:r>
            <a:r>
              <a:rPr lang="en-US" sz="1600" dirty="0" smtClean="0"/>
              <a:t>)</a:t>
            </a:r>
            <a:endParaRPr lang="en-US" sz="1600" b="1" dirty="0" smtClean="0"/>
          </a:p>
          <a:p>
            <a:endParaRPr lang="en-US" sz="1800" dirty="0" smtClean="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12</a:t>
            </a:fld>
            <a:endParaRPr lang="en-US" dirty="0">
              <a:solidFill>
                <a:srgbClr val="1B365D"/>
              </a:solidFill>
            </a:endParaRPr>
          </a:p>
        </p:txBody>
      </p:sp>
      <p:pic>
        <p:nvPicPr>
          <p:cNvPr id="3074" name="Picture 2" descr="C:\Users\cg10962\AppData\Local\Microsoft\Windows\INetCache\IE\9UFGJG94\Growth-Chart-PNG-Image[1].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9000"/>
                    </a14:imgEffect>
                  </a14:imgLayer>
                </a14:imgProps>
              </a:ext>
              <a:ext uri="{28A0092B-C50C-407E-A947-70E740481C1C}">
                <a14:useLocalDpi xmlns:a14="http://schemas.microsoft.com/office/drawing/2010/main" val="0"/>
              </a:ext>
            </a:extLst>
          </a:blip>
          <a:srcRect/>
          <a:stretch>
            <a:fillRect/>
          </a:stretch>
        </p:blipFill>
        <p:spPr bwMode="auto">
          <a:xfrm>
            <a:off x="3505200" y="1066800"/>
            <a:ext cx="6096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437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Most Rapidly Growing Industries to 2026 in 3 LWDAs</a:t>
            </a:r>
            <a:endParaRPr lang="en-US" sz="2400" dirty="0"/>
          </a:p>
        </p:txBody>
      </p:sp>
      <p:sp>
        <p:nvSpPr>
          <p:cNvPr id="3" name="Content Placeholder 2"/>
          <p:cNvSpPr>
            <a:spLocks noGrp="1"/>
          </p:cNvSpPr>
          <p:nvPr>
            <p:ph idx="1"/>
          </p:nvPr>
        </p:nvSpPr>
        <p:spPr/>
        <p:txBody>
          <a:bodyPr>
            <a:normAutofit/>
          </a:bodyPr>
          <a:lstStyle/>
          <a:p>
            <a:r>
              <a:rPr lang="en-US" sz="1800" dirty="0"/>
              <a:t>The most rapidly growing industries with greater than 1,000 employment </a:t>
            </a:r>
            <a:r>
              <a:rPr lang="en-US" sz="1800" dirty="0" smtClean="0"/>
              <a:t>in </a:t>
            </a:r>
            <a:r>
              <a:rPr lang="en-US" sz="1800" dirty="0"/>
              <a:t>three LWDAs:</a:t>
            </a:r>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13</a:t>
            </a:fld>
            <a:endParaRPr lang="en-US" dirty="0">
              <a:solidFill>
                <a:srgbClr val="1B365D"/>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80362843"/>
              </p:ext>
            </p:extLst>
          </p:nvPr>
        </p:nvGraphicFramePr>
        <p:xfrm>
          <a:off x="533400" y="2057400"/>
          <a:ext cx="8102600" cy="3811664"/>
        </p:xfrm>
        <a:graphic>
          <a:graphicData uri="http://schemas.openxmlformats.org/drawingml/2006/table">
            <a:tbl>
              <a:tblPr>
                <a:tableStyleId>{5C22544A-7EE6-4342-B048-85BDC9FD1C3A}</a:tableStyleId>
              </a:tblPr>
              <a:tblGrid>
                <a:gridCol w="2971800"/>
                <a:gridCol w="2743200"/>
                <a:gridCol w="2387600"/>
              </a:tblGrid>
              <a:tr h="568566">
                <a:tc>
                  <a:txBody>
                    <a:bodyPr/>
                    <a:lstStyle/>
                    <a:p>
                      <a:pPr algn="ctr" fontAlgn="b"/>
                      <a:r>
                        <a:rPr lang="en-US" sz="2000" b="1" u="none" strike="noStrike" dirty="0">
                          <a:effectLst/>
                        </a:rPr>
                        <a:t>Northern Middle</a:t>
                      </a:r>
                      <a:endParaRPr lang="en-US" sz="2000" b="1" i="0" u="none" strike="noStrike" dirty="0">
                        <a:solidFill>
                          <a:srgbClr val="000000"/>
                        </a:solidFill>
                        <a:effectLst/>
                        <a:latin typeface="Calibri"/>
                      </a:endParaRPr>
                    </a:p>
                  </a:txBody>
                  <a:tcPr marL="6350" marR="6350" marT="6350" marB="0" anchor="b"/>
                </a:tc>
                <a:tc>
                  <a:txBody>
                    <a:bodyPr/>
                    <a:lstStyle/>
                    <a:p>
                      <a:pPr algn="ctr" fontAlgn="b"/>
                      <a:r>
                        <a:rPr lang="en-US" sz="2000" b="1" u="none" strike="noStrike" dirty="0">
                          <a:effectLst/>
                        </a:rPr>
                        <a:t>Southern Middle</a:t>
                      </a:r>
                      <a:endParaRPr lang="en-US" sz="2000" b="1" i="0" u="none" strike="noStrike" dirty="0">
                        <a:solidFill>
                          <a:srgbClr val="000000"/>
                        </a:solidFill>
                        <a:effectLst/>
                        <a:latin typeface="Calibri"/>
                      </a:endParaRPr>
                    </a:p>
                  </a:txBody>
                  <a:tcPr marL="6350" marR="6350" marT="6350" marB="0" anchor="b"/>
                </a:tc>
                <a:tc>
                  <a:txBody>
                    <a:bodyPr/>
                    <a:lstStyle/>
                    <a:p>
                      <a:pPr algn="ctr" fontAlgn="b"/>
                      <a:r>
                        <a:rPr lang="en-US" sz="2000" b="1" u="none" strike="noStrike" dirty="0">
                          <a:effectLst/>
                        </a:rPr>
                        <a:t>Southeast</a:t>
                      </a:r>
                      <a:endParaRPr lang="en-US" sz="2000" b="1" i="0" u="none" strike="noStrike" dirty="0">
                        <a:solidFill>
                          <a:srgbClr val="000000"/>
                        </a:solidFill>
                        <a:effectLst/>
                        <a:latin typeface="Calibri"/>
                      </a:endParaRPr>
                    </a:p>
                  </a:txBody>
                  <a:tcPr marL="6350" marR="6350" marT="6350" marB="0" anchor="b"/>
                </a:tc>
              </a:tr>
              <a:tr h="568566">
                <a:tc>
                  <a:txBody>
                    <a:bodyPr/>
                    <a:lstStyle/>
                    <a:p>
                      <a:pPr algn="l" fontAlgn="b"/>
                      <a:r>
                        <a:rPr lang="en-US" sz="1400" u="none" strike="noStrike" dirty="0">
                          <a:effectLst/>
                        </a:rPr>
                        <a:t>Electronic Shopping and Mail Order Houses</a:t>
                      </a:r>
                      <a:endParaRPr lang="en-US" sz="1400" b="0" i="0" u="none" strike="noStrike" dirty="0">
                        <a:solidFill>
                          <a:srgbClr val="000000"/>
                        </a:solidFill>
                        <a:effectLst/>
                        <a:latin typeface="Calibri"/>
                      </a:endParaRPr>
                    </a:p>
                  </a:txBody>
                  <a:tcPr marL="6350" marR="6350" marT="6350" marB="0" anchor="b"/>
                </a:tc>
                <a:tc>
                  <a:txBody>
                    <a:bodyPr/>
                    <a:lstStyle/>
                    <a:p>
                      <a:pPr algn="l" fontAlgn="b"/>
                      <a:r>
                        <a:rPr lang="en-US" sz="1400" u="none" strike="noStrike">
                          <a:effectLst/>
                        </a:rPr>
                        <a:t>Motor Vehicle Parts Manufacturing</a:t>
                      </a:r>
                      <a:endParaRPr lang="en-US" sz="1400" b="0" i="0" u="none" strike="noStrike">
                        <a:solidFill>
                          <a:srgbClr val="000000"/>
                        </a:solidFill>
                        <a:effectLst/>
                        <a:latin typeface="Calibri"/>
                      </a:endParaRPr>
                    </a:p>
                  </a:txBody>
                  <a:tcPr marL="6350" marR="6350" marT="6350" marB="0" anchor="b"/>
                </a:tc>
                <a:tc>
                  <a:txBody>
                    <a:bodyPr/>
                    <a:lstStyle/>
                    <a:p>
                      <a:pPr algn="l" fontAlgn="b"/>
                      <a:r>
                        <a:rPr lang="en-US" sz="1400" u="none" strike="noStrike" dirty="0">
                          <a:effectLst/>
                        </a:rPr>
                        <a:t>Couriers and Express Delivery Services </a:t>
                      </a:r>
                      <a:endParaRPr lang="en-US" sz="1400" b="0" i="0" u="none" strike="noStrike" dirty="0">
                        <a:solidFill>
                          <a:srgbClr val="000000"/>
                        </a:solidFill>
                        <a:effectLst/>
                        <a:latin typeface="Calibri"/>
                      </a:endParaRPr>
                    </a:p>
                  </a:txBody>
                  <a:tcPr marL="6350" marR="6350" marT="6350" marB="0" anchor="b"/>
                </a:tc>
              </a:tr>
              <a:tr h="568566">
                <a:tc>
                  <a:txBody>
                    <a:bodyPr/>
                    <a:lstStyle/>
                    <a:p>
                      <a:pPr algn="l" fontAlgn="b"/>
                      <a:r>
                        <a:rPr lang="en-US" sz="1400" u="none" strike="noStrike">
                          <a:effectLst/>
                        </a:rPr>
                        <a:t>Business Support Services </a:t>
                      </a:r>
                      <a:endParaRPr lang="en-US" sz="1400" b="0" i="0" u="none" strike="noStrike">
                        <a:solidFill>
                          <a:srgbClr val="000000"/>
                        </a:solidFill>
                        <a:effectLst/>
                        <a:latin typeface="Calibri"/>
                      </a:endParaRPr>
                    </a:p>
                  </a:txBody>
                  <a:tcPr marL="6350" marR="6350" marT="6350" marB="0" anchor="b"/>
                </a:tc>
                <a:tc>
                  <a:txBody>
                    <a:bodyPr/>
                    <a:lstStyle/>
                    <a:p>
                      <a:pPr algn="l" fontAlgn="b"/>
                      <a:r>
                        <a:rPr lang="en-US" sz="1400" u="none" strike="noStrike">
                          <a:effectLst/>
                        </a:rPr>
                        <a:t>Offices of Physicians </a:t>
                      </a:r>
                      <a:endParaRPr lang="en-US" sz="1400" b="0" i="0" u="none" strike="noStrike">
                        <a:solidFill>
                          <a:srgbClr val="000000"/>
                        </a:solidFill>
                        <a:effectLst/>
                        <a:latin typeface="Calibri"/>
                      </a:endParaRPr>
                    </a:p>
                  </a:txBody>
                  <a:tcPr marL="6350" marR="6350" marT="6350" marB="0" anchor="b"/>
                </a:tc>
                <a:tc>
                  <a:txBody>
                    <a:bodyPr/>
                    <a:lstStyle/>
                    <a:p>
                      <a:pPr algn="l" fontAlgn="b"/>
                      <a:r>
                        <a:rPr lang="en-US" sz="1400" u="none" strike="noStrike">
                          <a:effectLst/>
                        </a:rPr>
                        <a:t>Foundries </a:t>
                      </a:r>
                      <a:endParaRPr lang="en-US" sz="1400" b="0" i="0" u="none" strike="noStrike">
                        <a:solidFill>
                          <a:srgbClr val="000000"/>
                        </a:solidFill>
                        <a:effectLst/>
                        <a:latin typeface="Calibri"/>
                      </a:endParaRPr>
                    </a:p>
                  </a:txBody>
                  <a:tcPr marL="6350" marR="6350" marT="6350" marB="0" anchor="b"/>
                </a:tc>
              </a:tr>
              <a:tr h="568566">
                <a:tc>
                  <a:txBody>
                    <a:bodyPr/>
                    <a:lstStyle/>
                    <a:p>
                      <a:pPr algn="l" fontAlgn="b"/>
                      <a:r>
                        <a:rPr lang="en-US" sz="1400" u="none" strike="noStrike" dirty="0" smtClean="0">
                          <a:effectLst/>
                        </a:rPr>
                        <a:t>Continuing Care Retirement Communities and Assisted Living Facilities for the Elderly</a:t>
                      </a:r>
                      <a:endParaRPr lang="en-US" sz="1400" b="0" i="0" u="none" strike="noStrike" dirty="0">
                        <a:solidFill>
                          <a:srgbClr val="000000"/>
                        </a:solidFill>
                        <a:effectLst/>
                        <a:latin typeface="+mn-lt"/>
                      </a:endParaRPr>
                    </a:p>
                  </a:txBody>
                  <a:tcPr marL="6350" marR="6350" marT="6350" marB="0" anchor="b"/>
                </a:tc>
                <a:tc>
                  <a:txBody>
                    <a:bodyPr/>
                    <a:lstStyle/>
                    <a:p>
                      <a:pPr algn="l" fontAlgn="b"/>
                      <a:r>
                        <a:rPr lang="en-US" sz="1400" u="none" strike="noStrike">
                          <a:effectLst/>
                        </a:rPr>
                        <a:t>Nursing Care Facilities</a:t>
                      </a:r>
                      <a:endParaRPr lang="en-US" sz="1400" b="0" i="0" u="none" strike="noStrike">
                        <a:solidFill>
                          <a:srgbClr val="000000"/>
                        </a:solidFill>
                        <a:effectLst/>
                        <a:latin typeface="Calibri"/>
                      </a:endParaRPr>
                    </a:p>
                  </a:txBody>
                  <a:tcPr marL="6350" marR="6350" marT="6350" marB="0" anchor="b"/>
                </a:tc>
                <a:tc>
                  <a:txBody>
                    <a:bodyPr/>
                    <a:lstStyle/>
                    <a:p>
                      <a:pPr algn="l" fontAlgn="b"/>
                      <a:r>
                        <a:rPr lang="en-US" sz="1400" u="none" strike="noStrike">
                          <a:effectLst/>
                        </a:rPr>
                        <a:t>Specialized Freight Trucking </a:t>
                      </a:r>
                      <a:endParaRPr lang="en-US" sz="1400" b="0" i="0" u="none" strike="noStrike">
                        <a:solidFill>
                          <a:srgbClr val="000000"/>
                        </a:solidFill>
                        <a:effectLst/>
                        <a:latin typeface="Calibri"/>
                      </a:endParaRPr>
                    </a:p>
                  </a:txBody>
                  <a:tcPr marL="6350" marR="6350" marT="6350" marB="0" anchor="b"/>
                </a:tc>
              </a:tr>
              <a:tr h="851759">
                <a:tc>
                  <a:txBody>
                    <a:bodyPr/>
                    <a:lstStyle/>
                    <a:p>
                      <a:pPr algn="l" fontAlgn="b"/>
                      <a:r>
                        <a:rPr lang="en-US" sz="1400" u="none" strike="noStrike" dirty="0" smtClean="0">
                          <a:effectLst/>
                        </a:rPr>
                        <a:t>Management of Companies and Enterprises</a:t>
                      </a:r>
                      <a:endParaRPr lang="en-US" sz="1400" b="0" i="0" u="none" strike="noStrike" dirty="0">
                        <a:solidFill>
                          <a:srgbClr val="000000"/>
                        </a:solidFill>
                        <a:effectLst/>
                        <a:latin typeface="+mn-lt"/>
                      </a:endParaRPr>
                    </a:p>
                  </a:txBody>
                  <a:tcPr marL="6350" marR="6350" marT="6350" marB="0" anchor="b"/>
                </a:tc>
                <a:tc>
                  <a:txBody>
                    <a:bodyPr/>
                    <a:lstStyle/>
                    <a:p>
                      <a:pPr algn="l" fontAlgn="b"/>
                      <a:r>
                        <a:rPr lang="en-US" sz="1400" u="none" strike="noStrike">
                          <a:effectLst/>
                        </a:rPr>
                        <a:t>Restaurants and Other Eating Places</a:t>
                      </a:r>
                      <a:endParaRPr lang="en-US" sz="1400" b="0" i="0" u="none" strike="noStrike">
                        <a:solidFill>
                          <a:srgbClr val="000000"/>
                        </a:solidFill>
                        <a:effectLst/>
                        <a:latin typeface="Calibri"/>
                      </a:endParaRPr>
                    </a:p>
                  </a:txBody>
                  <a:tcPr marL="6350" marR="6350" marT="6350" marB="0" anchor="b"/>
                </a:tc>
                <a:tc>
                  <a:txBody>
                    <a:bodyPr/>
                    <a:lstStyle/>
                    <a:p>
                      <a:pPr algn="l" fontAlgn="b"/>
                      <a:r>
                        <a:rPr lang="en-US" sz="1400" u="none" strike="noStrike" dirty="0">
                          <a:effectLst/>
                        </a:rPr>
                        <a:t>Warehousing and Storage</a:t>
                      </a:r>
                      <a:endParaRPr lang="en-US" sz="1400" b="0" i="0" u="none" strike="noStrike" dirty="0">
                        <a:solidFill>
                          <a:srgbClr val="000000"/>
                        </a:solidFill>
                        <a:effectLst/>
                        <a:latin typeface="Calibri"/>
                      </a:endParaRPr>
                    </a:p>
                  </a:txBody>
                  <a:tcPr marL="6350" marR="6350" marT="6350" marB="0" anchor="b"/>
                </a:tc>
              </a:tr>
              <a:tr h="607777">
                <a:tc>
                  <a:txBody>
                    <a:bodyPr/>
                    <a:lstStyle/>
                    <a:p>
                      <a:pPr algn="l" fontAlgn="b"/>
                      <a:r>
                        <a:rPr lang="en-US" sz="1400" u="none" strike="noStrike" dirty="0" smtClean="0">
                          <a:effectLst/>
                        </a:rPr>
                        <a:t>Sporting</a:t>
                      </a:r>
                      <a:r>
                        <a:rPr lang="en-US" sz="1400" u="none" strike="noStrike" baseline="0" dirty="0" smtClean="0">
                          <a:effectLst/>
                        </a:rPr>
                        <a:t> Goods, Hobby,  and Musical Instrument Stores</a:t>
                      </a:r>
                      <a:endParaRPr lang="en-US" sz="1400" b="0" i="0" u="none" strike="noStrike" dirty="0">
                        <a:solidFill>
                          <a:srgbClr val="000000"/>
                        </a:solidFill>
                        <a:effectLst/>
                        <a:latin typeface="Calibri"/>
                      </a:endParaRPr>
                    </a:p>
                  </a:txBody>
                  <a:tcPr marL="6350" marR="6350" marT="6350" marB="0" anchor="b"/>
                </a:tc>
                <a:tc>
                  <a:txBody>
                    <a:bodyPr/>
                    <a:lstStyle/>
                    <a:p>
                      <a:pPr algn="l" fontAlgn="b"/>
                      <a:r>
                        <a:rPr lang="en-US" sz="1400" u="none" strike="noStrike">
                          <a:effectLst/>
                        </a:rPr>
                        <a:t>Colleges, Universities, and Professional Schools </a:t>
                      </a:r>
                      <a:endParaRPr lang="en-US" sz="1400" b="0" i="0" u="none" strike="noStrike">
                        <a:solidFill>
                          <a:srgbClr val="000000"/>
                        </a:solidFill>
                        <a:effectLst/>
                        <a:latin typeface="Calibri"/>
                      </a:endParaRPr>
                    </a:p>
                  </a:txBody>
                  <a:tcPr marL="6350" marR="6350" marT="6350" marB="0" anchor="b"/>
                </a:tc>
                <a:tc>
                  <a:txBody>
                    <a:bodyPr/>
                    <a:lstStyle/>
                    <a:p>
                      <a:pPr algn="l" fontAlgn="b"/>
                      <a:r>
                        <a:rPr lang="en-US" sz="1400" u="none" strike="noStrike" dirty="0">
                          <a:effectLst/>
                        </a:rPr>
                        <a:t>Home Health Care Services</a:t>
                      </a:r>
                      <a:endParaRPr lang="en-US" sz="1400" b="0" i="0" u="none" strike="noStrike" dirty="0">
                        <a:solidFill>
                          <a:srgbClr val="000000"/>
                        </a:solidFill>
                        <a:effectLst/>
                        <a:latin typeface="Calibri"/>
                      </a:endParaRPr>
                    </a:p>
                  </a:txBody>
                  <a:tcPr marL="6350" marR="6350" marT="6350" marB="0" anchor="b"/>
                </a:tc>
              </a:tr>
            </a:tbl>
          </a:graphicData>
        </a:graphic>
      </p:graphicFrame>
    </p:spTree>
    <p:extLst>
      <p:ext uri="{BB962C8B-B14F-4D97-AF65-F5344CB8AC3E}">
        <p14:creationId xmlns:p14="http://schemas.microsoft.com/office/powerpoint/2010/main" val="2184401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g10962\AppData\Local\Microsoft\Windows\INetCache\IE\F5AJ30IH\declining_graph[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93000"/>
                    </a14:imgEffect>
                  </a14:imgLayer>
                </a14:imgProps>
              </a:ext>
              <a:ext uri="{28A0092B-C50C-407E-A947-70E740481C1C}">
                <a14:useLocalDpi xmlns:a14="http://schemas.microsoft.com/office/drawing/2010/main" val="0"/>
              </a:ext>
            </a:extLst>
          </a:blip>
          <a:srcRect b="20935"/>
          <a:stretch/>
        </p:blipFill>
        <p:spPr bwMode="auto">
          <a:xfrm>
            <a:off x="-461682" y="1295400"/>
            <a:ext cx="9986682" cy="4876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193804"/>
            <a:ext cx="4114800" cy="4958462"/>
          </a:xfrm>
        </p:spPr>
        <p:txBody>
          <a:bodyPr>
            <a:normAutofit fontScale="92500" lnSpcReduction="10000"/>
          </a:bodyPr>
          <a:lstStyle/>
          <a:p>
            <a:pPr marL="0" indent="0">
              <a:buNone/>
            </a:pPr>
            <a:r>
              <a:rPr lang="en-US" sz="1600" dirty="0" smtClean="0"/>
              <a:t>Declining industries in :</a:t>
            </a:r>
          </a:p>
          <a:p>
            <a:pPr marL="0" indent="0">
              <a:buNone/>
            </a:pPr>
            <a:endParaRPr lang="en-US" sz="1600" dirty="0" smtClean="0"/>
          </a:p>
          <a:p>
            <a:r>
              <a:rPr lang="en-US" sz="1600" b="1" dirty="0" smtClean="0"/>
              <a:t>Manufacturing</a:t>
            </a:r>
            <a:r>
              <a:rPr lang="en-US" sz="1600" dirty="0" smtClean="0"/>
              <a:t>:</a:t>
            </a:r>
          </a:p>
          <a:p>
            <a:pPr lvl="1"/>
            <a:r>
              <a:rPr lang="en-US" sz="1600" dirty="0" smtClean="0"/>
              <a:t>Architectural </a:t>
            </a:r>
            <a:r>
              <a:rPr lang="en-US" sz="1600" dirty="0"/>
              <a:t>and structural metals manufacturing    </a:t>
            </a:r>
            <a:r>
              <a:rPr lang="en-US" sz="1600" b="1" dirty="0"/>
              <a:t>-</a:t>
            </a:r>
            <a:r>
              <a:rPr lang="en-US" sz="1600" b="1" dirty="0" smtClean="0"/>
              <a:t>5% </a:t>
            </a:r>
            <a:endParaRPr lang="en-US" sz="1600" b="1" dirty="0"/>
          </a:p>
          <a:p>
            <a:pPr lvl="1"/>
            <a:r>
              <a:rPr lang="en-US" sz="1600" dirty="0"/>
              <a:t>Printing and related support activities  -</a:t>
            </a:r>
            <a:r>
              <a:rPr lang="en-US" sz="1600" dirty="0" smtClean="0"/>
              <a:t>2.3%</a:t>
            </a:r>
            <a:endParaRPr lang="en-US" sz="1600" dirty="0"/>
          </a:p>
          <a:p>
            <a:pPr lvl="1"/>
            <a:r>
              <a:rPr lang="en-US" sz="1600" dirty="0"/>
              <a:t>Glass and glass produce manufacturing  -</a:t>
            </a:r>
            <a:r>
              <a:rPr lang="en-US" sz="1600" dirty="0" smtClean="0"/>
              <a:t>2.1%</a:t>
            </a:r>
          </a:p>
          <a:p>
            <a:pPr lvl="1"/>
            <a:r>
              <a:rPr lang="en-US" sz="1600" dirty="0"/>
              <a:t>Tobacco    -1.4%</a:t>
            </a:r>
          </a:p>
          <a:p>
            <a:pPr marL="457200" lvl="1" indent="0">
              <a:buNone/>
            </a:pPr>
            <a:endParaRPr lang="en-US" sz="1600" dirty="0"/>
          </a:p>
          <a:p>
            <a:r>
              <a:rPr lang="en-US" sz="1600" b="1" dirty="0" smtClean="0"/>
              <a:t>Retail Trade</a:t>
            </a:r>
            <a:r>
              <a:rPr lang="en-US" sz="1600" dirty="0" smtClean="0"/>
              <a:t>:</a:t>
            </a:r>
            <a:endParaRPr lang="en-US" sz="1600" dirty="0"/>
          </a:p>
          <a:p>
            <a:pPr lvl="1"/>
            <a:r>
              <a:rPr lang="en-US" sz="1600" dirty="0"/>
              <a:t>Office supplies, stationery, and gift stores </a:t>
            </a:r>
            <a:r>
              <a:rPr lang="en-US" sz="1600" b="1" dirty="0"/>
              <a:t>-</a:t>
            </a:r>
            <a:r>
              <a:rPr lang="en-US" sz="1600" b="1" dirty="0" smtClean="0"/>
              <a:t>6.1%</a:t>
            </a:r>
            <a:endParaRPr lang="en-US" sz="1600" b="1" dirty="0"/>
          </a:p>
          <a:p>
            <a:pPr lvl="1"/>
            <a:r>
              <a:rPr lang="en-US" sz="1600" dirty="0"/>
              <a:t>Florists -</a:t>
            </a:r>
            <a:r>
              <a:rPr lang="en-US" sz="1600" dirty="0" smtClean="0"/>
              <a:t>4.8% </a:t>
            </a:r>
            <a:endParaRPr lang="en-US" sz="1600" dirty="0"/>
          </a:p>
          <a:p>
            <a:pPr lvl="1"/>
            <a:r>
              <a:rPr lang="en-US" sz="1600" dirty="0"/>
              <a:t>Specialty food stores -</a:t>
            </a:r>
            <a:r>
              <a:rPr lang="en-US" sz="1600" dirty="0" smtClean="0"/>
              <a:t>4.2%</a:t>
            </a:r>
            <a:endParaRPr lang="en-US" sz="1600" dirty="0"/>
          </a:p>
          <a:p>
            <a:pPr lvl="1"/>
            <a:r>
              <a:rPr lang="en-US" sz="1600" dirty="0"/>
              <a:t>Furniture stores -</a:t>
            </a:r>
            <a:r>
              <a:rPr lang="en-US" sz="1600" dirty="0" smtClean="0"/>
              <a:t>3.6%</a:t>
            </a:r>
            <a:endParaRPr lang="en-US" sz="1600" dirty="0"/>
          </a:p>
          <a:p>
            <a:pPr lvl="1"/>
            <a:r>
              <a:rPr lang="en-US" sz="1600" dirty="0"/>
              <a:t>Jewelry, luggage, and leather goods -</a:t>
            </a:r>
            <a:r>
              <a:rPr lang="en-US" sz="1600" dirty="0" smtClean="0"/>
              <a:t>3.1%</a:t>
            </a:r>
            <a:endParaRPr lang="en-US" sz="1600" dirty="0"/>
          </a:p>
          <a:p>
            <a:pPr lvl="1"/>
            <a:r>
              <a:rPr lang="en-US" sz="1600" dirty="0"/>
              <a:t>Bookstores and music stores -</a:t>
            </a:r>
            <a:r>
              <a:rPr lang="en-US" sz="1600" dirty="0" smtClean="0"/>
              <a:t>3.0%</a:t>
            </a:r>
            <a:endParaRPr lang="en-US" sz="1600" dirty="0"/>
          </a:p>
          <a:p>
            <a:endParaRPr lang="en-US" sz="2000" dirty="0"/>
          </a:p>
        </p:txBody>
      </p:sp>
      <p:sp>
        <p:nvSpPr>
          <p:cNvPr id="2" name="Title 1"/>
          <p:cNvSpPr>
            <a:spLocks noGrp="1"/>
          </p:cNvSpPr>
          <p:nvPr>
            <p:ph type="title"/>
          </p:nvPr>
        </p:nvSpPr>
        <p:spPr/>
        <p:txBody>
          <a:bodyPr/>
          <a:lstStyle/>
          <a:p>
            <a:r>
              <a:rPr lang="en-US" sz="2400" dirty="0" smtClean="0"/>
              <a:t>Declining Industries in a Booming Region  </a:t>
            </a:r>
            <a:br>
              <a:rPr lang="en-US" sz="2400" dirty="0" smtClean="0"/>
            </a:br>
            <a:r>
              <a:rPr lang="en-US" sz="2400" dirty="0" smtClean="0"/>
              <a:t>Northern Middle</a:t>
            </a:r>
            <a:endParaRPr lang="en-US" sz="2400"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14</a:t>
            </a:fld>
            <a:endParaRPr lang="en-US" dirty="0">
              <a:solidFill>
                <a:srgbClr val="1B365D"/>
              </a:solidFill>
            </a:endParaRPr>
          </a:p>
        </p:txBody>
      </p:sp>
      <p:sp>
        <p:nvSpPr>
          <p:cNvPr id="6" name="Content Placeholder 2"/>
          <p:cNvSpPr txBox="1">
            <a:spLocks/>
          </p:cNvSpPr>
          <p:nvPr/>
        </p:nvSpPr>
        <p:spPr>
          <a:xfrm>
            <a:off x="4495800" y="1752600"/>
            <a:ext cx="38862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t>Information</a:t>
            </a:r>
            <a:r>
              <a:rPr lang="en-US" sz="1600" dirty="0"/>
              <a:t>:</a:t>
            </a:r>
          </a:p>
          <a:p>
            <a:pPr lvl="1"/>
            <a:r>
              <a:rPr lang="en-US" sz="1600" dirty="0" smtClean="0"/>
              <a:t>Newspaper</a:t>
            </a:r>
            <a:r>
              <a:rPr lang="en-US" sz="1600" dirty="0"/>
              <a:t>, periodical, book, and directory publishing </a:t>
            </a:r>
            <a:r>
              <a:rPr lang="en-US" sz="1600" b="1" dirty="0"/>
              <a:t>-2.0%</a:t>
            </a:r>
          </a:p>
          <a:p>
            <a:pPr lvl="1"/>
            <a:r>
              <a:rPr lang="en-US" sz="1600" dirty="0"/>
              <a:t>Wired Telecommunication Carriers -1.9% </a:t>
            </a:r>
          </a:p>
          <a:p>
            <a:endParaRPr lang="en-US" sz="1600" b="1" dirty="0" smtClean="0"/>
          </a:p>
          <a:p>
            <a:endParaRPr lang="en-US" sz="1600" b="1" dirty="0"/>
          </a:p>
          <a:p>
            <a:r>
              <a:rPr lang="en-US" sz="1600" b="1" dirty="0" smtClean="0"/>
              <a:t>Transportation</a:t>
            </a:r>
            <a:r>
              <a:rPr lang="en-US" sz="1600" b="1" dirty="0"/>
              <a:t>: </a:t>
            </a:r>
          </a:p>
          <a:p>
            <a:pPr lvl="1"/>
            <a:r>
              <a:rPr lang="en-US" sz="1600" dirty="0"/>
              <a:t>Taxi and Limousine Service  </a:t>
            </a:r>
            <a:r>
              <a:rPr lang="en-US" sz="1600" b="1" dirty="0"/>
              <a:t>-5.6%</a:t>
            </a:r>
          </a:p>
          <a:p>
            <a:pPr lvl="1"/>
            <a:r>
              <a:rPr lang="en-US" sz="1600" dirty="0"/>
              <a:t>Rail Transportation  -1.9%</a:t>
            </a:r>
          </a:p>
          <a:p>
            <a:pPr marL="457200" lvl="1" indent="0">
              <a:buNone/>
            </a:pPr>
            <a:endParaRPr lang="en-US" sz="1600" dirty="0"/>
          </a:p>
        </p:txBody>
      </p:sp>
    </p:spTree>
    <p:extLst>
      <p:ext uri="{BB962C8B-B14F-4D97-AF65-F5344CB8AC3E}">
        <p14:creationId xmlns:p14="http://schemas.microsoft.com/office/powerpoint/2010/main" val="3542252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g10962\AppData\Local\Microsoft\Windows\INetCache\IE\9UFGJG94\the_colored_silhouette_of_a_band_0071-0907-1417-1506_SMU[1].jp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143000" y="2286000"/>
            <a:ext cx="6400799" cy="21265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143000"/>
            <a:ext cx="8458200" cy="5009266"/>
          </a:xfrm>
        </p:spPr>
        <p:txBody>
          <a:bodyPr>
            <a:normAutofit fontScale="77500" lnSpcReduction="20000"/>
          </a:bodyPr>
          <a:lstStyle/>
          <a:p>
            <a:pPr>
              <a:lnSpc>
                <a:spcPct val="110000"/>
              </a:lnSpc>
              <a:spcBef>
                <a:spcPts val="600"/>
              </a:spcBef>
            </a:pPr>
            <a:r>
              <a:rPr lang="en-US" sz="1800" dirty="0"/>
              <a:t>There is no official definition of the ‘gig economy</a:t>
            </a:r>
            <a:r>
              <a:rPr lang="en-US" sz="1800" dirty="0" smtClean="0"/>
              <a:t>’. According </a:t>
            </a:r>
            <a:r>
              <a:rPr lang="en-US" sz="1800" dirty="0"/>
              <a:t>to one definition, it is </a:t>
            </a:r>
            <a:endParaRPr lang="en-US" sz="1800" dirty="0" smtClean="0"/>
          </a:p>
          <a:p>
            <a:pPr marL="0" indent="0" algn="ctr">
              <a:lnSpc>
                <a:spcPct val="110000"/>
              </a:lnSpc>
              <a:spcBef>
                <a:spcPts val="600"/>
              </a:spcBef>
              <a:buNone/>
            </a:pPr>
            <a:r>
              <a:rPr lang="en-US" sz="1800" dirty="0"/>
              <a:t>	</a:t>
            </a:r>
            <a:r>
              <a:rPr lang="en-US" sz="2100" dirty="0" smtClean="0"/>
              <a:t>"</a:t>
            </a:r>
            <a:r>
              <a:rPr lang="en-US" sz="2100" i="1" dirty="0"/>
              <a:t>a </a:t>
            </a:r>
            <a:r>
              <a:rPr lang="en-US" sz="2100" i="1" dirty="0" smtClean="0"/>
              <a:t>labor </a:t>
            </a:r>
            <a:r>
              <a:rPr lang="en-US" sz="2100" i="1" dirty="0"/>
              <a:t>market characterised by the prevalence of short-term </a:t>
            </a:r>
            <a:r>
              <a:rPr lang="en-US" sz="2100" i="1" dirty="0" smtClean="0"/>
              <a:t>contracts </a:t>
            </a:r>
            <a:r>
              <a:rPr lang="en-US" sz="2100" i="1" dirty="0"/>
              <a:t>or freelance work, as opposed to permanent jobs</a:t>
            </a:r>
            <a:r>
              <a:rPr lang="en-US" sz="2100" dirty="0" smtClean="0"/>
              <a:t>".</a:t>
            </a:r>
          </a:p>
          <a:p>
            <a:pPr marL="171450" indent="-171450">
              <a:buFontTx/>
              <a:buChar char="-"/>
            </a:pPr>
            <a:endParaRPr lang="en-US" sz="1800" dirty="0" smtClean="0"/>
          </a:p>
          <a:p>
            <a:r>
              <a:rPr lang="en-US" sz="1800" dirty="0" smtClean="0"/>
              <a:t>Definitions are based on : </a:t>
            </a:r>
          </a:p>
          <a:p>
            <a:pPr marL="571500" lvl="1" indent="-171450">
              <a:buFontTx/>
              <a:buChar char="-"/>
            </a:pPr>
            <a:r>
              <a:rPr lang="en-US" sz="1800" b="1" dirty="0" smtClean="0"/>
              <a:t>Work Arrangement</a:t>
            </a:r>
            <a:r>
              <a:rPr lang="en-US" sz="1800" dirty="0" smtClean="0"/>
              <a:t>: Contract or relationship between workers and the individual or company who pays them. </a:t>
            </a:r>
          </a:p>
          <a:p>
            <a:pPr marL="571500" lvl="1" indent="-171450">
              <a:buFontTx/>
              <a:buChar char="-"/>
            </a:pPr>
            <a:r>
              <a:rPr lang="en-US" sz="1800" b="1" dirty="0" smtClean="0"/>
              <a:t>Legal classification</a:t>
            </a:r>
            <a:r>
              <a:rPr lang="en-US" sz="1800" dirty="0"/>
              <a:t>: the difference between employees and independent contractors. Receives </a:t>
            </a:r>
            <a:r>
              <a:rPr lang="en-US" sz="1800" dirty="0" smtClean="0"/>
              <a:t>1099 forms when they perform services for a company without being a direct employee.</a:t>
            </a:r>
          </a:p>
          <a:p>
            <a:pPr marL="571500" lvl="1" indent="-171450">
              <a:buFontTx/>
              <a:buChar char="-"/>
            </a:pPr>
            <a:r>
              <a:rPr lang="en-US" sz="1800" b="1" dirty="0" smtClean="0"/>
              <a:t>Nature of </a:t>
            </a:r>
            <a:r>
              <a:rPr lang="en-US" sz="1800" b="1" dirty="0"/>
              <a:t>work</a:t>
            </a:r>
            <a:r>
              <a:rPr lang="en-US" sz="1800" dirty="0"/>
              <a:t>: on what people actually do on a day-to-day </a:t>
            </a:r>
            <a:r>
              <a:rPr lang="en-US" sz="1800" dirty="0" smtClean="0"/>
              <a:t>basis.</a:t>
            </a:r>
          </a:p>
          <a:p>
            <a:pPr marL="571500" lvl="1" indent="-171450">
              <a:buFontTx/>
              <a:buChar char="-"/>
            </a:pPr>
            <a:endParaRPr lang="en-US" sz="1800" dirty="0"/>
          </a:p>
          <a:p>
            <a:r>
              <a:rPr lang="en-US" sz="1800" dirty="0"/>
              <a:t>Growth of the gig economy is a global trend and this trend does not show signs of slowing. </a:t>
            </a:r>
          </a:p>
          <a:p>
            <a:endParaRPr lang="en-US" sz="1800" dirty="0" smtClean="0"/>
          </a:p>
          <a:p>
            <a:r>
              <a:rPr lang="en-US" sz="1800" dirty="0" smtClean="0"/>
              <a:t>Parts </a:t>
            </a:r>
            <a:r>
              <a:rPr lang="en-US" sz="1800" dirty="0"/>
              <a:t>of the Gig Economy :  </a:t>
            </a:r>
            <a:r>
              <a:rPr lang="en-US" sz="1800" b="1" dirty="0"/>
              <a:t>Technology Platform </a:t>
            </a:r>
            <a:r>
              <a:rPr lang="en-US" sz="1800" b="1" dirty="0" smtClean="0"/>
              <a:t>Companies </a:t>
            </a:r>
            <a:r>
              <a:rPr lang="en-US" sz="1800" dirty="0" smtClean="0"/>
              <a:t>(Uber, Lyft</a:t>
            </a:r>
            <a:r>
              <a:rPr lang="en-US" sz="1800" dirty="0"/>
              <a:t>, Airbnb, </a:t>
            </a:r>
            <a:r>
              <a:rPr lang="en-US" sz="1800" dirty="0" smtClean="0"/>
              <a:t>Etsy, etc.), </a:t>
            </a:r>
            <a:r>
              <a:rPr lang="en-US" sz="1800" b="1" dirty="0" smtClean="0"/>
              <a:t>Gig </a:t>
            </a:r>
            <a:r>
              <a:rPr lang="en-US" sz="1800" b="1" dirty="0"/>
              <a:t>Workers</a:t>
            </a:r>
            <a:r>
              <a:rPr lang="en-US" sz="1800" dirty="0"/>
              <a:t> (Dog walkers, Baby sitters, etc.) and </a:t>
            </a:r>
            <a:r>
              <a:rPr lang="en-US" sz="1800" b="1" dirty="0"/>
              <a:t>Consumers</a:t>
            </a:r>
            <a:r>
              <a:rPr lang="en-US" sz="1800" dirty="0" smtClean="0"/>
              <a:t>.</a:t>
            </a:r>
          </a:p>
          <a:p>
            <a:endParaRPr lang="en-US" sz="1800" dirty="0"/>
          </a:p>
          <a:p>
            <a:r>
              <a:rPr lang="en-US" sz="1800" dirty="0"/>
              <a:t>Under the broadest measure of contingency, there were </a:t>
            </a:r>
            <a:r>
              <a:rPr lang="en-US" sz="1800" b="1" dirty="0"/>
              <a:t>5.9 million </a:t>
            </a:r>
            <a:r>
              <a:rPr lang="en-US" sz="1800" dirty="0"/>
              <a:t>contingent workers; </a:t>
            </a:r>
          </a:p>
          <a:p>
            <a:pPr marL="0" indent="0">
              <a:buNone/>
            </a:pPr>
            <a:endParaRPr lang="en-US" sz="1800" dirty="0"/>
          </a:p>
          <a:p>
            <a:r>
              <a:rPr lang="en-US" sz="1800" dirty="0" smtClean="0"/>
              <a:t>Gig workers who did </a:t>
            </a:r>
            <a:r>
              <a:rPr lang="en-US" sz="1800" dirty="0"/>
              <a:t>not expect their jobs to last accounted for 3.8% of total employment as reported by BLS in May 2017 data.</a:t>
            </a:r>
          </a:p>
          <a:p>
            <a:pPr marL="400050" lvl="1" indent="0">
              <a:buNone/>
            </a:pPr>
            <a:endParaRPr lang="en-US" sz="1400" dirty="0" smtClean="0"/>
          </a:p>
          <a:p>
            <a:pPr marL="400050" lvl="1" indent="0">
              <a:buNone/>
            </a:pPr>
            <a:endParaRPr lang="en-US" sz="1400" dirty="0" smtClean="0"/>
          </a:p>
          <a:p>
            <a:pPr marL="400050" lvl="1" indent="0">
              <a:buNone/>
            </a:pPr>
            <a:endParaRPr lang="en-US" sz="1100" dirty="0"/>
          </a:p>
          <a:p>
            <a:pPr marL="400050" lvl="1" indent="0">
              <a:buNone/>
            </a:pPr>
            <a:r>
              <a:rPr lang="en-US" sz="800" dirty="0" smtClean="0"/>
              <a:t>Source: Bureau of Labor Statistics Contingent and Alternative Employment Arrangements Summary</a:t>
            </a:r>
            <a:endParaRPr lang="en-US" sz="800" dirty="0"/>
          </a:p>
        </p:txBody>
      </p:sp>
      <p:sp>
        <p:nvSpPr>
          <p:cNvPr id="2" name="Title 1"/>
          <p:cNvSpPr>
            <a:spLocks noGrp="1"/>
          </p:cNvSpPr>
          <p:nvPr>
            <p:ph type="title"/>
          </p:nvPr>
        </p:nvSpPr>
        <p:spPr/>
        <p:txBody>
          <a:bodyPr/>
          <a:lstStyle/>
          <a:p>
            <a:r>
              <a:rPr lang="en-US" sz="2400" dirty="0" smtClean="0"/>
              <a:t>Gig Economy</a:t>
            </a:r>
            <a:endParaRPr lang="en-US" sz="2400" dirty="0"/>
          </a:p>
        </p:txBody>
      </p:sp>
      <p:sp>
        <p:nvSpPr>
          <p:cNvPr id="4" name="Footer Placeholder 3"/>
          <p:cNvSpPr>
            <a:spLocks noGrp="1"/>
          </p:cNvSpPr>
          <p:nvPr>
            <p:ph type="ftr" sz="quarter" idx="11"/>
          </p:nvPr>
        </p:nvSpPr>
        <p:spPr/>
        <p:txBody>
          <a:bodyPr/>
          <a:lstStyle/>
          <a:p>
            <a:r>
              <a:rPr lang="en-US" dirty="0">
                <a:solidFill>
                  <a:srgbClr val="1B365D"/>
                </a:solidFill>
              </a:rPr>
              <a:t>Future of the Labor Market</a:t>
            </a: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15</a:t>
            </a:fld>
            <a:endParaRPr lang="en-US" dirty="0">
              <a:solidFill>
                <a:srgbClr val="1B365D"/>
              </a:solidFill>
            </a:endParaRPr>
          </a:p>
        </p:txBody>
      </p:sp>
    </p:spTree>
    <p:extLst>
      <p:ext uri="{BB962C8B-B14F-4D97-AF65-F5344CB8AC3E}">
        <p14:creationId xmlns:p14="http://schemas.microsoft.com/office/powerpoint/2010/main" val="2848871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Workers in Gig Economy</a:t>
            </a:r>
            <a:endParaRPr lang="en-US" sz="2400"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16</a:t>
            </a:fld>
            <a:endParaRPr lang="en-US" dirty="0">
              <a:solidFill>
                <a:srgbClr val="1B365D"/>
              </a:solidFill>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2025" y="1410494"/>
            <a:ext cx="729615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5892842"/>
            <a:ext cx="4191000" cy="215444"/>
          </a:xfrm>
          <a:prstGeom prst="rect">
            <a:avLst/>
          </a:prstGeom>
          <a:noFill/>
        </p:spPr>
        <p:txBody>
          <a:bodyPr wrap="square" rtlCol="0">
            <a:spAutoFit/>
          </a:bodyPr>
          <a:lstStyle/>
          <a:p>
            <a:r>
              <a:rPr lang="en-US" sz="800" dirty="0"/>
              <a:t>Source: www.gigeconomydata.org</a:t>
            </a:r>
          </a:p>
        </p:txBody>
      </p:sp>
    </p:spTree>
    <p:extLst>
      <p:ext uri="{BB962C8B-B14F-4D97-AF65-F5344CB8AC3E}">
        <p14:creationId xmlns:p14="http://schemas.microsoft.com/office/powerpoint/2010/main" val="1113819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i="1" dirty="0" smtClean="0"/>
              <a:t>Current Resources Available</a:t>
            </a:r>
            <a:endParaRPr lang="en-US" i="1"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17</a:t>
            </a:fld>
            <a:endParaRPr lang="en-US" dirty="0">
              <a:solidFill>
                <a:srgbClr val="1B365D"/>
              </a:solidFill>
            </a:endParaRPr>
          </a:p>
        </p:txBody>
      </p:sp>
      <p:pic>
        <p:nvPicPr>
          <p:cNvPr id="10242" name="Picture 2" descr="C:\Users\cg10962\AppData\Local\Microsoft\Windows\INetCache\IE\F5AJ30IH\Find-Jo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90600"/>
            <a:ext cx="4648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23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0242"/>
                                        </p:tgtEl>
                                      </p:cBhvr>
                                    </p:animEffect>
                                    <p:animScale>
                                      <p:cBhvr>
                                        <p:cTn id="7" dur="1000" autoRev="1" fill="hold"/>
                                        <p:tgtEl>
                                          <p:spTgt spid="102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Jobs4TN.gov</a:t>
            </a:r>
            <a:endParaRPr lang="en-US"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18</a:t>
            </a:fld>
            <a:endParaRPr lang="en-US" dirty="0">
              <a:solidFill>
                <a:srgbClr val="1B365D"/>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2473643"/>
            <a:ext cx="8763000" cy="239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62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Staffing Patterns in TN in 2016-2026</a:t>
            </a:r>
            <a:endParaRPr lang="en-US" sz="2400"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19</a:t>
            </a:fld>
            <a:endParaRPr lang="en-US" dirty="0">
              <a:solidFill>
                <a:srgbClr val="1B365D"/>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68217"/>
            <a:ext cx="8763000" cy="4608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227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g10962\AppData\Local\Microsoft\Windows\INetCache\IE\F5AJ30IH\cp-i-65-cG.30500.1[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3000"/>
                    </a14:imgEffect>
                  </a14:imgLayer>
                </a14:imgProps>
              </a:ext>
              <a:ext uri="{28A0092B-C50C-407E-A947-70E740481C1C}">
                <a14:useLocalDpi xmlns:a14="http://schemas.microsoft.com/office/drawing/2010/main" val="0"/>
              </a:ext>
            </a:extLst>
          </a:blip>
          <a:srcRect/>
          <a:stretch>
            <a:fillRect/>
          </a:stretch>
        </p:blipFill>
        <p:spPr bwMode="auto">
          <a:xfrm>
            <a:off x="478176" y="1219200"/>
            <a:ext cx="6303624"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ctr"/>
            <a:r>
              <a:rPr lang="en-US" sz="2400" dirty="0" smtClean="0"/>
              <a:t>Future of the Labor Market</a:t>
            </a:r>
            <a:endParaRPr lang="en-US" sz="2400" dirty="0"/>
          </a:p>
        </p:txBody>
      </p:sp>
      <p:sp>
        <p:nvSpPr>
          <p:cNvPr id="3" name="Subtitle 2"/>
          <p:cNvSpPr>
            <a:spLocks noGrp="1"/>
          </p:cNvSpPr>
          <p:nvPr>
            <p:ph idx="1"/>
          </p:nvPr>
        </p:nvSpPr>
        <p:spPr/>
        <p:txBody>
          <a:bodyPr>
            <a:normAutofit/>
          </a:bodyPr>
          <a:lstStyle/>
          <a:p>
            <a:pPr marL="0" indent="0" algn="ctr">
              <a:buNone/>
            </a:pPr>
            <a:r>
              <a:rPr lang="en-US" dirty="0" smtClean="0">
                <a:solidFill>
                  <a:schemeClr val="tx2"/>
                </a:solidFill>
              </a:rPr>
              <a:t>AGENDA</a:t>
            </a:r>
            <a:endParaRPr lang="en-US" dirty="0">
              <a:solidFill>
                <a:schemeClr val="tx2"/>
              </a:solidFill>
            </a:endParaRPr>
          </a:p>
          <a:p>
            <a:pPr marL="0" indent="0" algn="ctr">
              <a:buNone/>
            </a:pPr>
            <a:endParaRPr lang="en-US" dirty="0"/>
          </a:p>
          <a:p>
            <a:r>
              <a:rPr lang="en-US" i="1" dirty="0"/>
              <a:t>Labor Market Trends</a:t>
            </a:r>
          </a:p>
          <a:p>
            <a:pPr marL="0" indent="0">
              <a:buNone/>
            </a:pPr>
            <a:endParaRPr lang="en-US" i="1" dirty="0"/>
          </a:p>
          <a:p>
            <a:r>
              <a:rPr lang="en-US" i="1" dirty="0"/>
              <a:t>Current Resources </a:t>
            </a:r>
            <a:r>
              <a:rPr lang="en-US" i="1" dirty="0" smtClean="0"/>
              <a:t>Available</a:t>
            </a:r>
            <a:endParaRPr lang="en-US" i="1" dirty="0"/>
          </a:p>
          <a:p>
            <a:pPr marL="0" indent="0">
              <a:buNone/>
            </a:pPr>
            <a:endParaRPr lang="en-US" i="1" dirty="0"/>
          </a:p>
          <a:p>
            <a:r>
              <a:rPr lang="en-US" i="1" dirty="0"/>
              <a:t>Future Resources Available</a:t>
            </a:r>
          </a:p>
          <a:p>
            <a:pPr marL="0" indent="0">
              <a:buNone/>
            </a:pPr>
            <a:endParaRPr lang="en-US" sz="1100" dirty="0"/>
          </a:p>
        </p:txBody>
      </p:sp>
      <p:sp>
        <p:nvSpPr>
          <p:cNvPr id="6" name="Slide Number Placeholder 5"/>
          <p:cNvSpPr>
            <a:spLocks noGrp="1"/>
          </p:cNvSpPr>
          <p:nvPr>
            <p:ph type="sldNum" sz="quarter" idx="12"/>
          </p:nvPr>
        </p:nvSpPr>
        <p:spPr/>
        <p:txBody>
          <a:bodyPr/>
          <a:lstStyle/>
          <a:p>
            <a:fld id="{5C76A076-0EB6-4ACF-BC93-AE169B35ECF5}" type="slidenum">
              <a:rPr lang="en-US" smtClean="0">
                <a:solidFill>
                  <a:srgbClr val="1B365D"/>
                </a:solidFill>
              </a:rPr>
              <a:pPr/>
              <a:t>2</a:t>
            </a:fld>
            <a:endParaRPr lang="en-US" dirty="0">
              <a:solidFill>
                <a:srgbClr val="1B365D"/>
              </a:solidFill>
            </a:endParaRPr>
          </a:p>
        </p:txBody>
      </p:sp>
      <p:sp>
        <p:nvSpPr>
          <p:cNvPr id="4" name="TextBox 3"/>
          <p:cNvSpPr txBox="1"/>
          <p:nvPr/>
        </p:nvSpPr>
        <p:spPr>
          <a:xfrm>
            <a:off x="2819400" y="6336268"/>
            <a:ext cx="3886200" cy="307777"/>
          </a:xfrm>
          <a:prstGeom prst="rect">
            <a:avLst/>
          </a:prstGeom>
          <a:noFill/>
        </p:spPr>
        <p:txBody>
          <a:bodyPr wrap="square" rtlCol="0">
            <a:spAutoFit/>
          </a:bodyPr>
          <a:lstStyle/>
          <a:p>
            <a:r>
              <a:rPr lang="en-US" sz="1400" i="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Workforce Learning and Development</a:t>
            </a:r>
            <a:endParaRPr lang="en-US" sz="1400" i="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5751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Real-Time Occupational Supply and Demand</a:t>
            </a:r>
            <a:endParaRPr lang="en-US" sz="2400"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20</a:t>
            </a:fld>
            <a:endParaRPr lang="en-US" dirty="0">
              <a:solidFill>
                <a:srgbClr val="1B365D"/>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763000" cy="475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369652"/>
            <a:ext cx="63912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46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Labor Market Information For Your </a:t>
            </a:r>
            <a:r>
              <a:rPr lang="en-US" sz="2400" dirty="0"/>
              <a:t>L</a:t>
            </a:r>
            <a:r>
              <a:rPr lang="en-US" sz="2400" dirty="0" smtClean="0"/>
              <a:t>ocal Area </a:t>
            </a:r>
            <a:endParaRPr lang="en-US" sz="2400"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21</a:t>
            </a:fld>
            <a:endParaRPr lang="en-US" dirty="0">
              <a:solidFill>
                <a:srgbClr val="1B365D"/>
              </a:solidFill>
            </a:endParaRP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915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362200"/>
            <a:ext cx="5139298"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5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Labor Market Information For Your Local Area </a:t>
            </a:r>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22</a:t>
            </a:fld>
            <a:endParaRPr lang="en-US" dirty="0">
              <a:solidFill>
                <a:srgbClr val="1B365D"/>
              </a:solidFill>
            </a:endParaRP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763000" cy="486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R:\Admin\Presentations\Dislocated Worker Conference July 2019\Presentation\Screenshot_2019-07-19 JOBS4TN GOV - Area Pro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953000"/>
            <a:ext cx="5791200" cy="6857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cg10964\Downloads\Screenshot_2019-07-19 JOBS4TN GOV - Area Profi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846" y="3138487"/>
            <a:ext cx="5257800"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1535"/>
            <a:ext cx="8839200" cy="825500"/>
          </a:xfrm>
        </p:spPr>
        <p:txBody>
          <a:bodyPr/>
          <a:lstStyle/>
          <a:p>
            <a:r>
              <a:rPr lang="en-US" sz="2800" dirty="0" smtClean="0"/>
              <a:t>  Jobs4TN on Mobile App Stores</a:t>
            </a:r>
            <a:endParaRPr lang="en-US" sz="2800"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23</a:t>
            </a:fld>
            <a:endParaRPr lang="en-US" dirty="0">
              <a:solidFill>
                <a:srgbClr val="1B365D"/>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062037"/>
            <a:ext cx="2819400" cy="503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066800"/>
            <a:ext cx="2971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1049215"/>
            <a:ext cx="2971800" cy="504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7477" y="1322746"/>
            <a:ext cx="1676400" cy="158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25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Bureau of Labor Statistics on Mobile</a:t>
            </a:r>
            <a:endParaRPr lang="en-US" sz="2800"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24</a:t>
            </a:fld>
            <a:endParaRPr lang="en-US" dirty="0">
              <a:solidFill>
                <a:srgbClr val="1B365D"/>
              </a:solidFill>
            </a:endParaRPr>
          </a:p>
        </p:txBody>
      </p:sp>
      <p:sp>
        <p:nvSpPr>
          <p:cNvPr id="3" name="TextBox 2"/>
          <p:cNvSpPr txBox="1"/>
          <p:nvPr/>
        </p:nvSpPr>
        <p:spPr>
          <a:xfrm>
            <a:off x="972814" y="3951723"/>
            <a:ext cx="2514600" cy="1015663"/>
          </a:xfrm>
          <a:prstGeom prst="rect">
            <a:avLst/>
          </a:prstGeom>
          <a:noFill/>
        </p:spPr>
        <p:txBody>
          <a:bodyPr wrap="square" rtlCol="0">
            <a:spAutoFit/>
          </a:bodyPr>
          <a:lstStyle/>
          <a:p>
            <a:pPr algn="ctr"/>
            <a:r>
              <a:rPr lang="en-US" sz="2400" b="1" dirty="0"/>
              <a:t>BLS Local </a:t>
            </a:r>
            <a:r>
              <a:rPr lang="en-US" sz="2400" b="1" dirty="0" smtClean="0"/>
              <a:t>Data</a:t>
            </a:r>
          </a:p>
          <a:p>
            <a:pPr algn="ctr"/>
            <a:r>
              <a:rPr lang="en-US" dirty="0" smtClean="0"/>
              <a:t>Available on App Store</a:t>
            </a:r>
          </a:p>
          <a:p>
            <a:pPr algn="just"/>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89" y="1600453"/>
            <a:ext cx="23717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descr="125f2fff-8e4e-484f-8777-6805f7ef0448@namprd0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143000"/>
            <a:ext cx="312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848ab296-e835-4c05-b90f-9fcbf0da53cd@namprd0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1066800"/>
            <a:ext cx="3153410" cy="500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40904933-9be0-4aaf-81e7-0534150e90f6@namprd0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1066800"/>
            <a:ext cx="3200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824d0d9-2ad2-497d-9e36-0dab14cd9e06@namprd0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1084385"/>
            <a:ext cx="3200400" cy="500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b60da409-9720-4efa-9939-48241a5bdc77@namprd0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1500" y="1060939"/>
            <a:ext cx="3211830" cy="498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ef68ddf8-44b4-4beb-94e7-6b4ae3c67d14@namprd09"/>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1060939"/>
            <a:ext cx="3235130" cy="500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eeea68d8-0722-45d3-bc1c-783db198729c@namprd09"/>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71500" y="1066800"/>
            <a:ext cx="3229610" cy="500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Content Placeholder 35" descr="688e850b-08d3-4025-9efd-0207e0eb57b1@namprd09"/>
          <p:cNvPicPr>
            <a:picLocks noGrp="1"/>
          </p:cNvPicPr>
          <p:nvPr>
            <p:ph idx="1"/>
          </p:nvPr>
        </p:nvPicPr>
        <p:blipFill>
          <a:blip r:embed="rId11" cstate="print">
            <a:extLst>
              <a:ext uri="{28A0092B-C50C-407E-A947-70E740481C1C}">
                <a14:useLocalDpi xmlns:a14="http://schemas.microsoft.com/office/drawing/2010/main" val="0"/>
              </a:ext>
            </a:extLst>
          </a:blip>
          <a:srcRect/>
          <a:stretch>
            <a:fillRect/>
          </a:stretch>
        </p:blipFill>
        <p:spPr bwMode="auto">
          <a:xfrm>
            <a:off x="4662610" y="1066800"/>
            <a:ext cx="322961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269628f5-b7f9-4db1-95c0-eee6e412021e@namprd09"/>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65785" y="1078547"/>
            <a:ext cx="3235325" cy="498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5dfede98-2645-4823-8b60-4d7064cd3d6c@namprd09"/>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54062" y="1066800"/>
            <a:ext cx="3247048" cy="502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p:nvPr/>
        </p:nvPicPr>
        <p:blipFill>
          <a:blip r:embed="rId14">
            <a:extLst>
              <a:ext uri="{28A0092B-C50C-407E-A947-70E740481C1C}">
                <a14:useLocalDpi xmlns:a14="http://schemas.microsoft.com/office/drawing/2010/main" val="0"/>
              </a:ext>
            </a:extLst>
          </a:blip>
          <a:srcRect/>
          <a:stretch>
            <a:fillRect/>
          </a:stretch>
        </p:blipFill>
        <p:spPr bwMode="auto">
          <a:xfrm>
            <a:off x="4648200" y="1066800"/>
            <a:ext cx="328358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73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heel(1)">
                                      <p:cBhvr>
                                        <p:cTn id="39" dur="20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arn(inVertical)">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g10962\AppData\Local\Microsoft\Windows\INetCache\IE\F5AJ30IH\coming-soon-corner-209218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52600"/>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i="1" dirty="0" smtClean="0"/>
              <a:t>Future Resources Available</a:t>
            </a:r>
            <a:endParaRPr lang="en-US" i="1"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25</a:t>
            </a:fld>
            <a:endParaRPr lang="en-US" dirty="0">
              <a:solidFill>
                <a:srgbClr val="1B365D"/>
              </a:solidFill>
            </a:endParaRPr>
          </a:p>
        </p:txBody>
      </p:sp>
    </p:spTree>
    <p:extLst>
      <p:ext uri="{BB962C8B-B14F-4D97-AF65-F5344CB8AC3E}">
        <p14:creationId xmlns:p14="http://schemas.microsoft.com/office/powerpoint/2010/main" val="18352387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mtClean="0"/>
              <a:t>Scenarios</a:t>
            </a:r>
            <a:endParaRPr lang="en-US"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26</a:t>
            </a:fld>
            <a:endParaRPr lang="en-US" dirty="0">
              <a:solidFill>
                <a:srgbClr val="1B365D"/>
              </a:solidFill>
            </a:endParaRPr>
          </a:p>
        </p:txBody>
      </p:sp>
    </p:spTree>
    <p:extLst>
      <p:ext uri="{BB962C8B-B14F-4D97-AF65-F5344CB8AC3E}">
        <p14:creationId xmlns:p14="http://schemas.microsoft.com/office/powerpoint/2010/main" val="1835238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219200"/>
            <a:ext cx="8763000" cy="4958462"/>
          </a:xfrm>
        </p:spPr>
        <p:txBody>
          <a:bodyPr>
            <a:normAutofit/>
          </a:bodyPr>
          <a:lstStyle/>
          <a:p>
            <a:pPr marL="0" indent="0">
              <a:buNone/>
            </a:pPr>
            <a:r>
              <a:rPr lang="en-US" sz="2000" dirty="0" smtClean="0"/>
              <a:t>Additional resources available on </a:t>
            </a:r>
            <a:r>
              <a:rPr lang="en-US" sz="2000" dirty="0" smtClean="0">
                <a:hlinkClick r:id="rId3"/>
              </a:rPr>
              <a:t>https</a:t>
            </a:r>
            <a:r>
              <a:rPr lang="en-US" sz="2000" dirty="0">
                <a:hlinkClick r:id="rId3"/>
              </a:rPr>
              <a:t>://</a:t>
            </a:r>
            <a:r>
              <a:rPr lang="en-US" sz="2000" dirty="0" smtClean="0">
                <a:hlinkClick r:id="rId3"/>
              </a:rPr>
              <a:t>www.tn.gov/workforce</a:t>
            </a:r>
            <a:endParaRPr lang="en-US" sz="2000" dirty="0" smtClean="0"/>
          </a:p>
          <a:p>
            <a:pPr marL="0" indent="0">
              <a:buNone/>
            </a:pPr>
            <a:endParaRPr lang="en-US" sz="2000" dirty="0" smtClean="0"/>
          </a:p>
          <a:p>
            <a:pPr marL="0" indent="0">
              <a:buNone/>
            </a:pPr>
            <a:endParaRPr lang="en-US" sz="2000" dirty="0"/>
          </a:p>
        </p:txBody>
      </p:sp>
      <p:sp>
        <p:nvSpPr>
          <p:cNvPr id="4" name="Footer Placeholder 3"/>
          <p:cNvSpPr>
            <a:spLocks noGrp="1"/>
          </p:cNvSpPr>
          <p:nvPr>
            <p:ph type="ftr" sz="quarter" idx="11"/>
          </p:nvPr>
        </p:nvSpPr>
        <p:spPr/>
        <p:txBody>
          <a:bodyPr/>
          <a:lstStyle/>
          <a:p>
            <a:r>
              <a:rPr lang="en-US" dirty="0" smtClean="0">
                <a:solidFill>
                  <a:srgbClr val="1B365D"/>
                </a:solidFill>
              </a:rPr>
              <a:t>Workforce Learning and Development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27</a:t>
            </a:fld>
            <a:endParaRPr lang="en-US" dirty="0">
              <a:solidFill>
                <a:srgbClr val="1B365D"/>
              </a:solidFill>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93" y="2501900"/>
            <a:ext cx="7666407" cy="214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Tri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953000"/>
            <a:ext cx="100965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238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g10962\AppData\Local\Microsoft\Windows\INetCache\IE\9UFGJG94\Gnome-network-wire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445" y="1905000"/>
            <a:ext cx="419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dirty="0" smtClean="0"/>
              <a:t>Contact us:</a:t>
            </a:r>
          </a:p>
          <a:p>
            <a:pPr marL="0" indent="0" algn="ctr">
              <a:buNone/>
            </a:pPr>
            <a:r>
              <a:rPr lang="en-US" sz="1800" dirty="0" smtClean="0">
                <a:hlinkClick r:id="rId4"/>
              </a:rPr>
              <a:t>wired.info@tn.gov</a:t>
            </a:r>
            <a:endParaRPr lang="en-US" sz="1800" dirty="0"/>
          </a:p>
          <a:p>
            <a:pPr marL="0" indent="0" algn="ctr">
              <a:buNone/>
            </a:pPr>
            <a:r>
              <a:rPr lang="en-US" sz="1800" dirty="0"/>
              <a:t>615-741-2284</a:t>
            </a:r>
          </a:p>
        </p:txBody>
      </p:sp>
      <p:sp>
        <p:nvSpPr>
          <p:cNvPr id="4" name="Footer Placeholder 3"/>
          <p:cNvSpPr>
            <a:spLocks noGrp="1"/>
          </p:cNvSpPr>
          <p:nvPr>
            <p:ph type="ftr" sz="quarter" idx="11"/>
          </p:nvPr>
        </p:nvSpPr>
        <p:spPr/>
        <p:txBody>
          <a:bodyPr/>
          <a:lstStyle/>
          <a:p>
            <a:r>
              <a:rPr lang="en-US" dirty="0" smtClean="0">
                <a:solidFill>
                  <a:srgbClr val="1B365D"/>
                </a:solidFill>
              </a:rPr>
              <a:t>Workforce Learning and Development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28</a:t>
            </a:fld>
            <a:endParaRPr lang="en-US" dirty="0">
              <a:solidFill>
                <a:srgbClr val="1B365D"/>
              </a:solidFill>
            </a:endParaRPr>
          </a:p>
        </p:txBody>
      </p:sp>
    </p:spTree>
    <p:extLst>
      <p:ext uri="{BB962C8B-B14F-4D97-AF65-F5344CB8AC3E}">
        <p14:creationId xmlns:p14="http://schemas.microsoft.com/office/powerpoint/2010/main" val="715901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sz="3200" i="1" dirty="0" smtClean="0"/>
              <a:t>Labor Market Trends</a:t>
            </a:r>
            <a:endParaRPr lang="en-US" sz="3200" i="1"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3</a:t>
            </a:fld>
            <a:endParaRPr lang="en-US" dirty="0">
              <a:solidFill>
                <a:srgbClr val="1B365D"/>
              </a:solidFill>
            </a:endParaRPr>
          </a:p>
        </p:txBody>
      </p:sp>
      <p:pic>
        <p:nvPicPr>
          <p:cNvPr id="5122" name="Picture 2" descr="C:\Users\cg10962\AppData\Local\Microsoft\Windows\INetCache\IE\JOCTEZ3X\Trends[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4812703" y="990600"/>
            <a:ext cx="43434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66572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Future of the U.S. Labor Force to 2060</a:t>
            </a:r>
            <a:endParaRPr lang="en-US" sz="2400" dirty="0"/>
          </a:p>
        </p:txBody>
      </p:sp>
      <p:sp>
        <p:nvSpPr>
          <p:cNvPr id="3" name="Content Placeholder 2"/>
          <p:cNvSpPr>
            <a:spLocks noGrp="1"/>
          </p:cNvSpPr>
          <p:nvPr>
            <p:ph idx="1"/>
          </p:nvPr>
        </p:nvSpPr>
        <p:spPr>
          <a:xfrm>
            <a:off x="609600" y="1193804"/>
            <a:ext cx="7772400" cy="2082796"/>
          </a:xfrm>
        </p:spPr>
        <p:txBody>
          <a:bodyPr>
            <a:normAutofit fontScale="25000" lnSpcReduction="20000"/>
          </a:bodyPr>
          <a:lstStyle/>
          <a:p>
            <a:r>
              <a:rPr lang="en-US" sz="4500" b="1" dirty="0" smtClean="0"/>
              <a:t>Growth of the labor force is directly related to the growth of the population and changes in the labor force participation rate.</a:t>
            </a:r>
          </a:p>
          <a:p>
            <a:endParaRPr lang="en-US" sz="4500" b="1" dirty="0" smtClean="0"/>
          </a:p>
          <a:p>
            <a:r>
              <a:rPr lang="en-US" sz="4500" b="1" dirty="0" smtClean="0"/>
              <a:t>Significant part of the changes in labor force growth results from changes in the population</a:t>
            </a:r>
          </a:p>
          <a:p>
            <a:endParaRPr lang="en-US" sz="4500" b="1" dirty="0" smtClean="0"/>
          </a:p>
          <a:p>
            <a:r>
              <a:rPr lang="en-US" sz="4500" b="1" dirty="0" smtClean="0"/>
              <a:t>The labor force participation rate has declined substantially since its peak in 2000</a:t>
            </a:r>
          </a:p>
          <a:p>
            <a:pPr marL="571500" lvl="1" indent="-171450"/>
            <a:r>
              <a:rPr lang="en-US" sz="4500" b="1" dirty="0" smtClean="0"/>
              <a:t>Demographic Reason</a:t>
            </a:r>
          </a:p>
          <a:p>
            <a:pPr marL="571500" lvl="1" indent="-171450"/>
            <a:r>
              <a:rPr lang="en-US" sz="4500" b="1" dirty="0" smtClean="0"/>
              <a:t>Economic Reason</a:t>
            </a:r>
          </a:p>
          <a:p>
            <a:pPr marL="571500" lvl="1" indent="-171450"/>
            <a:endParaRPr lang="en-US" sz="1300" b="1" dirty="0"/>
          </a:p>
          <a:p>
            <a:pPr marL="0" indent="0">
              <a:buNone/>
            </a:pPr>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800" dirty="0" smtClean="0"/>
          </a:p>
          <a:p>
            <a:pPr marL="0" indent="0">
              <a:buNone/>
            </a:pPr>
            <a:endParaRPr lang="en-US" sz="700" dirty="0" smtClean="0"/>
          </a:p>
          <a:p>
            <a:pPr marL="0" indent="0">
              <a:buNone/>
            </a:pPr>
            <a:endParaRPr lang="en-US" sz="700" dirty="0"/>
          </a:p>
          <a:p>
            <a:pPr marL="0" indent="0">
              <a:buNone/>
            </a:pPr>
            <a:r>
              <a:rPr lang="en-US" sz="700" dirty="0" smtClean="0"/>
              <a:t>Source: Bureau of Labor Statistics : A look at the future of the U.S. Labor force to 2060</a:t>
            </a:r>
          </a:p>
          <a:p>
            <a:pPr marL="0" indent="0">
              <a:buNone/>
            </a:pPr>
            <a:endParaRPr lang="en-US" sz="2000" dirty="0" smtClean="0"/>
          </a:p>
          <a:p>
            <a:endParaRPr lang="en-US" sz="2000"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4</a:t>
            </a:fld>
            <a:endParaRPr lang="en-US" dirty="0">
              <a:solidFill>
                <a:srgbClr val="1B365D"/>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90800"/>
            <a:ext cx="3810000" cy="3524450"/>
          </a:xfrm>
          <a:prstGeom prst="rect">
            <a:avLst/>
          </a:prstGeom>
        </p:spPr>
      </p:pic>
      <p:pic>
        <p:nvPicPr>
          <p:cNvPr id="4098" name="Picture 2" descr="C:\Users\cg10964\Desktop\TN_DisLoc_Workers_Conf\chart.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590800"/>
            <a:ext cx="4108450" cy="348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79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Future of the U.S. Labor Force to 2060  </a:t>
            </a:r>
            <a:r>
              <a:rPr lang="en-US" dirty="0" smtClean="0"/>
              <a:t/>
            </a:r>
            <a:br>
              <a:rPr lang="en-US" dirty="0" smtClean="0"/>
            </a:br>
            <a:r>
              <a:rPr lang="en-US" sz="1800" dirty="0" smtClean="0"/>
              <a:t>continue…</a:t>
            </a:r>
            <a:endParaRPr lang="en-US" dirty="0"/>
          </a:p>
        </p:txBody>
      </p:sp>
      <p:sp>
        <p:nvSpPr>
          <p:cNvPr id="3" name="Content Placeholder 2"/>
          <p:cNvSpPr>
            <a:spLocks noGrp="1"/>
          </p:cNvSpPr>
          <p:nvPr>
            <p:ph idx="1"/>
          </p:nvPr>
        </p:nvSpPr>
        <p:spPr/>
        <p:txBody>
          <a:bodyPr>
            <a:normAutofit/>
          </a:bodyPr>
          <a:lstStyle/>
          <a:p>
            <a:r>
              <a:rPr lang="en-US" sz="1800" dirty="0" smtClean="0"/>
              <a:t>Labor force participation rates are projected to decline</a:t>
            </a:r>
            <a:endParaRPr lang="en-US" sz="1800" dirty="0"/>
          </a:p>
        </p:txBody>
      </p:sp>
      <p:sp>
        <p:nvSpPr>
          <p:cNvPr id="4" name="Footer Placeholder 3"/>
          <p:cNvSpPr>
            <a:spLocks noGrp="1"/>
          </p:cNvSpPr>
          <p:nvPr>
            <p:ph type="ftr" sz="quarter" idx="11"/>
          </p:nvPr>
        </p:nvSpPr>
        <p:spPr/>
        <p:txBody>
          <a:bodyPr/>
          <a:lstStyle/>
          <a:p>
            <a:r>
              <a:rPr lang="en-US" dirty="0">
                <a:solidFill>
                  <a:srgbClr val="1B365D"/>
                </a:solidFill>
              </a:rPr>
              <a:t>Future of the Labor </a:t>
            </a:r>
            <a:r>
              <a:rPr lang="en-US" dirty="0" smtClean="0">
                <a:solidFill>
                  <a:srgbClr val="1B365D"/>
                </a:solidFill>
              </a:rPr>
              <a:t>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5</a:t>
            </a:fld>
            <a:endParaRPr lang="en-US" dirty="0">
              <a:solidFill>
                <a:srgbClr val="1B365D"/>
              </a:solidFill>
            </a:endParaRPr>
          </a:p>
        </p:txBody>
      </p:sp>
      <p:pic>
        <p:nvPicPr>
          <p:cNvPr id="5122" name="Picture 2" descr="C:\Users\cg10964\Desktop\TN_DisLoc_Workers_Conf\chart_LFPA.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752600"/>
            <a:ext cx="40386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cg10964\Desktop\TN_DisLoc_Workers_Conf\chart_LFPS.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1" y="1752601"/>
            <a:ext cx="441959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122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Labor Force Participation Rate </a:t>
            </a:r>
            <a:endParaRPr lang="en-US" sz="2400" dirty="0"/>
          </a:p>
        </p:txBody>
      </p:sp>
      <p:sp>
        <p:nvSpPr>
          <p:cNvPr id="3" name="Content Placeholder 2"/>
          <p:cNvSpPr>
            <a:spLocks noGrp="1"/>
          </p:cNvSpPr>
          <p:nvPr>
            <p:ph idx="1"/>
          </p:nvPr>
        </p:nvSpPr>
        <p:spPr/>
        <p:txBody>
          <a:bodyPr/>
          <a:lstStyle/>
          <a:p>
            <a:pPr marL="0" indent="0" algn="ctr">
              <a:buNone/>
            </a:pPr>
            <a:r>
              <a:rPr lang="en-US" sz="1800" dirty="0" smtClean="0"/>
              <a:t>Labor Force Participation Rate (LFPR) : US vs TN  - May, 2009 and May, 2019</a:t>
            </a:r>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6</a:t>
            </a:fld>
            <a:endParaRPr lang="en-US" dirty="0">
              <a:solidFill>
                <a:srgbClr val="1B365D"/>
              </a:solidFill>
            </a:endParaRPr>
          </a:p>
        </p:txBody>
      </p:sp>
      <p:graphicFrame>
        <p:nvGraphicFramePr>
          <p:cNvPr id="6" name="Chart 5"/>
          <p:cNvGraphicFramePr>
            <a:graphicFrameLocks/>
          </p:cNvGraphicFramePr>
          <p:nvPr>
            <p:extLst>
              <p:ext uri="{D42A27DB-BD31-4B8C-83A1-F6EECF244321}">
                <p14:modId xmlns:p14="http://schemas.microsoft.com/office/powerpoint/2010/main" val="4010289708"/>
              </p:ext>
            </p:extLst>
          </p:nvPr>
        </p:nvGraphicFramePr>
        <p:xfrm>
          <a:off x="1066800" y="1828800"/>
          <a:ext cx="7391400" cy="29622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94765" y="5029200"/>
            <a:ext cx="7696200" cy="923330"/>
          </a:xfrm>
          <a:prstGeom prst="rect">
            <a:avLst/>
          </a:prstGeom>
        </p:spPr>
        <p:txBody>
          <a:bodyPr wrap="square">
            <a:spAutoFit/>
          </a:bodyPr>
          <a:lstStyle/>
          <a:p>
            <a:pPr marL="285750" indent="-285750">
              <a:buFont typeface="Arial" panose="020B0604020202020204" pitchFamily="34" charset="0"/>
              <a:buChar char="•"/>
            </a:pPr>
            <a:r>
              <a:rPr lang="en-US" dirty="0"/>
              <a:t>Both the U.S. and the Tennessee rates have trended down over time, but the gap between the rates is narrowing. </a:t>
            </a:r>
            <a:endParaRPr lang="en-US" dirty="0" smtClean="0"/>
          </a:p>
          <a:p>
            <a:pPr marL="285750" indent="-285750">
              <a:buFont typeface="Arial" panose="020B0604020202020204" pitchFamily="34" charset="0"/>
              <a:buChar char="•"/>
            </a:pPr>
            <a:r>
              <a:rPr lang="en-US" dirty="0" smtClean="0"/>
              <a:t>Tennessee’s </a:t>
            </a:r>
            <a:r>
              <a:rPr lang="en-US" dirty="0"/>
              <a:t>61.8 percent rate is just 1.0 point below the national rate of 62.8.</a:t>
            </a:r>
          </a:p>
        </p:txBody>
      </p:sp>
    </p:spTree>
    <p:extLst>
      <p:ext uri="{BB962C8B-B14F-4D97-AF65-F5344CB8AC3E}">
        <p14:creationId xmlns:p14="http://schemas.microsoft.com/office/powerpoint/2010/main" val="2208232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915400" cy="825500"/>
          </a:xfrm>
        </p:spPr>
        <p:txBody>
          <a:bodyPr/>
          <a:lstStyle/>
          <a:p>
            <a:r>
              <a:rPr lang="en-US" sz="2400" dirty="0" smtClean="0"/>
              <a:t>Labor Market in TN – </a:t>
            </a:r>
            <a:r>
              <a:rPr lang="en-US" sz="2000" dirty="0" smtClean="0"/>
              <a:t>Academic Supply Projections (2016-2025) </a:t>
            </a:r>
            <a:endParaRPr lang="en-US" sz="2000" dirty="0"/>
          </a:p>
        </p:txBody>
      </p:sp>
      <p:sp>
        <p:nvSpPr>
          <p:cNvPr id="3" name="Content Placeholder 2"/>
          <p:cNvSpPr>
            <a:spLocks noGrp="1"/>
          </p:cNvSpPr>
          <p:nvPr>
            <p:ph idx="1"/>
          </p:nvPr>
        </p:nvSpPr>
        <p:spPr>
          <a:xfrm>
            <a:off x="5638800" y="1295400"/>
            <a:ext cx="3352799" cy="4724400"/>
          </a:xfrm>
        </p:spPr>
        <p:txBody>
          <a:bodyPr>
            <a:normAutofit lnSpcReduction="10000"/>
          </a:bodyPr>
          <a:lstStyle/>
          <a:p>
            <a:r>
              <a:rPr lang="en-US" sz="1600" b="1" dirty="0" smtClean="0"/>
              <a:t>Projected to award 79,299 degrees.</a:t>
            </a:r>
          </a:p>
          <a:p>
            <a:endParaRPr lang="en-US" sz="1600" b="1" dirty="0" smtClean="0"/>
          </a:p>
          <a:p>
            <a:r>
              <a:rPr lang="en-US" sz="1600" b="1" dirty="0" smtClean="0"/>
              <a:t>11.5 % increase in statewide degree production compared to 2016.</a:t>
            </a:r>
          </a:p>
          <a:p>
            <a:endParaRPr lang="en-US" sz="1600" b="1" dirty="0" smtClean="0"/>
          </a:p>
          <a:p>
            <a:r>
              <a:rPr lang="en-US" sz="1600" b="1" dirty="0" smtClean="0"/>
              <a:t>Credential production is expected to increase across all sectors, except at proprietary institutions; a 6.1% decrease is projected. </a:t>
            </a:r>
          </a:p>
          <a:p>
            <a:endParaRPr lang="en-US" sz="1600" b="1" dirty="0" smtClean="0"/>
          </a:p>
          <a:p>
            <a:r>
              <a:rPr lang="en-US" sz="1600" b="1" dirty="0" smtClean="0"/>
              <a:t>More associate and bachelor’s degree will be awarded. Most substantial growth (22.1%) will be in associate degrees</a:t>
            </a:r>
            <a:r>
              <a:rPr lang="en-US" sz="1800" b="1" dirty="0" smtClean="0"/>
              <a:t>.</a:t>
            </a:r>
          </a:p>
          <a:p>
            <a:endParaRPr lang="en-US" sz="1800" b="1" dirty="0" smtClean="0"/>
          </a:p>
          <a:p>
            <a:endParaRPr lang="en-US" sz="1800" b="1" dirty="0" smtClean="0"/>
          </a:p>
          <a:p>
            <a:pPr marL="0" indent="0">
              <a:buNone/>
            </a:pPr>
            <a:endParaRPr lang="en-US" sz="800" b="1" dirty="0" smtClean="0"/>
          </a:p>
          <a:p>
            <a:pPr marL="0" indent="0">
              <a:buNone/>
            </a:pPr>
            <a:endParaRPr lang="en-US" sz="1800" b="1" dirty="0"/>
          </a:p>
          <a:p>
            <a:pPr marL="0" indent="0">
              <a:buNone/>
            </a:pPr>
            <a:endParaRPr lang="en-US" sz="1050" b="1" dirty="0" smtClean="0"/>
          </a:p>
          <a:p>
            <a:pPr marL="0" indent="0">
              <a:buNone/>
            </a:pPr>
            <a:endParaRPr lang="en-US" sz="1050" b="1" dirty="0"/>
          </a:p>
          <a:p>
            <a:pPr marL="0" indent="0">
              <a:buNone/>
            </a:pPr>
            <a:endParaRPr lang="en-US" sz="1050" b="1" dirty="0" smtClean="0"/>
          </a:p>
          <a:p>
            <a:pPr marL="0" indent="0">
              <a:buNone/>
            </a:pPr>
            <a:endParaRPr lang="en-US" sz="1050" b="1" dirty="0"/>
          </a:p>
          <a:p>
            <a:pPr marL="0" indent="0">
              <a:buNone/>
            </a:pPr>
            <a:endParaRPr lang="en-US" sz="1050" b="1" dirty="0" smtClean="0"/>
          </a:p>
        </p:txBody>
      </p:sp>
      <p:sp>
        <p:nvSpPr>
          <p:cNvPr id="4" name="Footer Placeholder 3"/>
          <p:cNvSpPr>
            <a:spLocks noGrp="1"/>
          </p:cNvSpPr>
          <p:nvPr>
            <p:ph type="ftr" sz="quarter" idx="11"/>
          </p:nvPr>
        </p:nvSpPr>
        <p:spPr/>
        <p:txBody>
          <a:bodyPr/>
          <a:lstStyle/>
          <a:p>
            <a:r>
              <a:rPr lang="en-US" dirty="0"/>
              <a:t>Future of </a:t>
            </a:r>
            <a:r>
              <a:rPr lang="en-US" dirty="0" smtClean="0"/>
              <a:t>the Labor </a:t>
            </a:r>
            <a:r>
              <a:rPr lang="en-US" dirty="0"/>
              <a:t>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7</a:t>
            </a:fld>
            <a:endParaRPr lang="en-US" dirty="0">
              <a:solidFill>
                <a:srgbClr val="1B365D"/>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548640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022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Occupational Demand Projections (2016-2026)</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3522477"/>
              </p:ext>
            </p:extLst>
          </p:nvPr>
        </p:nvGraphicFramePr>
        <p:xfrm>
          <a:off x="228600" y="1066800"/>
          <a:ext cx="3429000" cy="4876799"/>
        </p:xfrm>
        <a:graphic>
          <a:graphicData uri="http://schemas.openxmlformats.org/drawingml/2006/table">
            <a:tbl>
              <a:tblPr>
                <a:tableStyleId>{5C22544A-7EE6-4342-B048-85BDC9FD1C3A}</a:tableStyleId>
              </a:tblPr>
              <a:tblGrid>
                <a:gridCol w="2307982"/>
                <a:gridCol w="1121018"/>
              </a:tblGrid>
              <a:tr h="795543">
                <a:tc gridSpan="2">
                  <a:txBody>
                    <a:bodyPr/>
                    <a:lstStyle/>
                    <a:p>
                      <a:pPr algn="ctr" fontAlgn="b"/>
                      <a:r>
                        <a:rPr lang="en-US" sz="1800" b="1" u="none" strike="noStrike" dirty="0">
                          <a:effectLst/>
                        </a:rPr>
                        <a:t>High Demand Occupations with the Greatest # of Annual Openings</a:t>
                      </a:r>
                      <a:endParaRPr lang="en-US" sz="1800" b="1" i="0" u="none" strike="noStrike" dirty="0">
                        <a:solidFill>
                          <a:srgbClr val="000000"/>
                        </a:solidFill>
                        <a:effectLst/>
                        <a:latin typeface="Calibri"/>
                      </a:endParaRPr>
                    </a:p>
                  </a:txBody>
                  <a:tcPr marL="9525" marR="9525" marT="9525" marB="0" anchor="ctr" anchorCtr="1"/>
                </a:tc>
                <a:tc hMerge="1">
                  <a:txBody>
                    <a:bodyPr/>
                    <a:lstStyle/>
                    <a:p>
                      <a:endParaRPr lang="en-US"/>
                    </a:p>
                  </a:txBody>
                  <a:tcPr/>
                </a:tc>
              </a:tr>
              <a:tr h="613626">
                <a:tc>
                  <a:txBody>
                    <a:bodyPr/>
                    <a:lstStyle/>
                    <a:p>
                      <a:pPr algn="ctr" fontAlgn="b"/>
                      <a:r>
                        <a:rPr lang="en-US" sz="1400" b="1" u="none" strike="noStrike" dirty="0">
                          <a:effectLst/>
                        </a:rPr>
                        <a:t>Title</a:t>
                      </a:r>
                      <a:endParaRPr lang="en-US" sz="1400" b="1" i="0" u="none" strike="noStrike" dirty="0">
                        <a:solidFill>
                          <a:srgbClr val="000000"/>
                        </a:solidFill>
                        <a:effectLst/>
                        <a:latin typeface="Calibri"/>
                      </a:endParaRPr>
                    </a:p>
                  </a:txBody>
                  <a:tcPr marL="9525" marR="9525" marT="9525" marB="0" anchor="ctr" anchorCtr="1"/>
                </a:tc>
                <a:tc>
                  <a:txBody>
                    <a:bodyPr/>
                    <a:lstStyle/>
                    <a:p>
                      <a:pPr algn="ctr" fontAlgn="b"/>
                      <a:r>
                        <a:rPr lang="en-US" sz="1400" b="1" u="none" strike="noStrike" dirty="0">
                          <a:effectLst/>
                        </a:rPr>
                        <a:t>Annual Openings</a:t>
                      </a:r>
                      <a:endParaRPr lang="en-US" sz="1400" b="1" i="0" u="none" strike="noStrike" dirty="0">
                        <a:solidFill>
                          <a:srgbClr val="000000"/>
                        </a:solidFill>
                        <a:effectLst/>
                        <a:latin typeface="Calibri"/>
                      </a:endParaRPr>
                    </a:p>
                  </a:txBody>
                  <a:tcPr marL="9525" marR="9525" marT="9525" marB="0" anchor="ctr" anchorCtr="1"/>
                </a:tc>
              </a:tr>
              <a:tr h="613626">
                <a:tc>
                  <a:txBody>
                    <a:bodyPr/>
                    <a:lstStyle/>
                    <a:p>
                      <a:pPr algn="l" fontAlgn="b"/>
                      <a:r>
                        <a:rPr lang="en-US" sz="1400" u="none" strike="noStrike" dirty="0">
                          <a:effectLst/>
                        </a:rPr>
                        <a:t>General and Operations Managers</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4,740</a:t>
                      </a:r>
                      <a:endParaRPr lang="en-US" sz="1400" b="0" i="0" u="none" strike="noStrike">
                        <a:solidFill>
                          <a:srgbClr val="000000"/>
                        </a:solidFill>
                        <a:effectLst/>
                        <a:latin typeface="Calibri"/>
                      </a:endParaRPr>
                    </a:p>
                  </a:txBody>
                  <a:tcPr marL="9525" marR="9525" marT="9525" marB="0" anchor="b"/>
                </a:tc>
              </a:tr>
              <a:tr h="437494">
                <a:tc>
                  <a:txBody>
                    <a:bodyPr/>
                    <a:lstStyle/>
                    <a:p>
                      <a:pPr algn="l" fontAlgn="b"/>
                      <a:r>
                        <a:rPr lang="en-US" sz="1400" u="none" strike="noStrike" dirty="0">
                          <a:effectLst/>
                        </a:rPr>
                        <a:t>Registered Nurses</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4,315</a:t>
                      </a:r>
                      <a:endParaRPr lang="en-US" sz="1400" b="0" i="0" u="none" strike="noStrike" dirty="0">
                        <a:solidFill>
                          <a:srgbClr val="000000"/>
                        </a:solidFill>
                        <a:effectLst/>
                        <a:latin typeface="Calibri"/>
                      </a:endParaRPr>
                    </a:p>
                  </a:txBody>
                  <a:tcPr marL="9525" marR="9525" marT="9525" marB="0" anchor="b"/>
                </a:tc>
              </a:tr>
              <a:tr h="901442">
                <a:tc>
                  <a:txBody>
                    <a:bodyPr/>
                    <a:lstStyle/>
                    <a:p>
                      <a:pPr algn="l" fontAlgn="b"/>
                      <a:r>
                        <a:rPr lang="en-US" sz="1400" u="none" strike="noStrike" dirty="0">
                          <a:effectLst/>
                        </a:rPr>
                        <a:t>First-Line Supervisors of Production and Operating Workers</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1,805</a:t>
                      </a:r>
                      <a:endParaRPr lang="en-US" sz="1400" b="0" i="0" u="none" strike="noStrike" dirty="0">
                        <a:solidFill>
                          <a:srgbClr val="000000"/>
                        </a:solidFill>
                        <a:effectLst/>
                        <a:latin typeface="Calibri"/>
                      </a:endParaRPr>
                    </a:p>
                  </a:txBody>
                  <a:tcPr marL="9525" marR="9525" marT="9525" marB="0" anchor="b"/>
                </a:tc>
              </a:tr>
              <a:tr h="901442">
                <a:tc>
                  <a:txBody>
                    <a:bodyPr/>
                    <a:lstStyle/>
                    <a:p>
                      <a:pPr algn="l" fontAlgn="b"/>
                      <a:r>
                        <a:rPr lang="en-US" sz="1400" u="none" strike="noStrike">
                          <a:effectLst/>
                        </a:rPr>
                        <a:t>Secondary School Teachers, Except Special and Career/Technical Education </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1,495</a:t>
                      </a:r>
                      <a:endParaRPr lang="en-US" sz="1400" b="0" i="0" u="none" strike="noStrike" dirty="0">
                        <a:solidFill>
                          <a:srgbClr val="000000"/>
                        </a:solidFill>
                        <a:effectLst/>
                        <a:latin typeface="Calibri"/>
                      </a:endParaRPr>
                    </a:p>
                  </a:txBody>
                  <a:tcPr marL="9525" marR="9525" marT="9525" marB="0" anchor="b"/>
                </a:tc>
              </a:tr>
              <a:tr h="613626">
                <a:tc>
                  <a:txBody>
                    <a:bodyPr/>
                    <a:lstStyle/>
                    <a:p>
                      <a:pPr algn="l" fontAlgn="b"/>
                      <a:r>
                        <a:rPr lang="en-US" sz="1400" u="none" strike="noStrike">
                          <a:effectLst/>
                        </a:rPr>
                        <a:t>Computer User Support Specialists</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1,160</a:t>
                      </a:r>
                      <a:endParaRPr lang="en-US" sz="1400" b="0" i="0" u="none" strike="noStrike" dirty="0">
                        <a:solidFill>
                          <a:srgbClr val="000000"/>
                        </a:solidFill>
                        <a:effectLst/>
                        <a:latin typeface="Calibri"/>
                      </a:endParaRPr>
                    </a:p>
                  </a:txBody>
                  <a:tcPr marL="9525" marR="9525" marT="9525" marB="0" anchor="b"/>
                </a:tc>
              </a:tr>
            </a:tbl>
          </a:graphicData>
        </a:graphic>
      </p:graphicFrame>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8</a:t>
            </a:fld>
            <a:endParaRPr lang="en-US" dirty="0">
              <a:solidFill>
                <a:srgbClr val="1B365D"/>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65148395"/>
              </p:ext>
            </p:extLst>
          </p:nvPr>
        </p:nvGraphicFramePr>
        <p:xfrm>
          <a:off x="3810000" y="1066800"/>
          <a:ext cx="5181600" cy="4907185"/>
        </p:xfrm>
        <a:graphic>
          <a:graphicData uri="http://schemas.openxmlformats.org/drawingml/2006/table">
            <a:tbl>
              <a:tblPr>
                <a:tableStyleId>{5C22544A-7EE6-4342-B048-85BDC9FD1C3A}</a:tableStyleId>
              </a:tblPr>
              <a:tblGrid>
                <a:gridCol w="1970138"/>
                <a:gridCol w="3211462"/>
              </a:tblGrid>
              <a:tr h="554528">
                <a:tc gridSpan="2">
                  <a:txBody>
                    <a:bodyPr/>
                    <a:lstStyle/>
                    <a:p>
                      <a:pPr algn="ctr" fontAlgn="b"/>
                      <a:r>
                        <a:rPr lang="en-US" sz="1800" b="1" u="none" strike="noStrike" dirty="0">
                          <a:effectLst/>
                        </a:rPr>
                        <a:t>Occupation Groups with High Employer Demand across the state</a:t>
                      </a:r>
                      <a:endParaRPr lang="en-US" sz="1800" b="1" i="0" u="none" strike="noStrike" dirty="0">
                        <a:solidFill>
                          <a:srgbClr val="000000"/>
                        </a:solidFill>
                        <a:effectLst/>
                        <a:latin typeface="Calibri"/>
                      </a:endParaRPr>
                    </a:p>
                  </a:txBody>
                  <a:tcPr marL="9525" marR="9525" marT="9525" marB="0" anchor="b"/>
                </a:tc>
                <a:tc hMerge="1">
                  <a:txBody>
                    <a:bodyPr/>
                    <a:lstStyle/>
                    <a:p>
                      <a:endParaRPr lang="en-US"/>
                    </a:p>
                  </a:txBody>
                  <a:tcPr/>
                </a:tc>
              </a:tr>
              <a:tr h="243745">
                <a:tc>
                  <a:txBody>
                    <a:bodyPr/>
                    <a:lstStyle/>
                    <a:p>
                      <a:pPr algn="ctr" fontAlgn="b"/>
                      <a:r>
                        <a:rPr lang="en-US" sz="1400" b="1" u="none" strike="noStrike" dirty="0">
                          <a:effectLst/>
                        </a:rPr>
                        <a:t>Occupation Group</a:t>
                      </a:r>
                      <a:endParaRPr lang="en-US" sz="1400" b="1" i="0" u="none" strike="noStrike" dirty="0">
                        <a:solidFill>
                          <a:srgbClr val="000000"/>
                        </a:solidFill>
                        <a:effectLst/>
                        <a:latin typeface="Calibri"/>
                      </a:endParaRPr>
                    </a:p>
                  </a:txBody>
                  <a:tcPr marL="9525" marR="9525" marT="9525" marB="0" anchor="ctr" anchorCtr="1"/>
                </a:tc>
                <a:tc>
                  <a:txBody>
                    <a:bodyPr/>
                    <a:lstStyle/>
                    <a:p>
                      <a:pPr algn="ctr" fontAlgn="b"/>
                      <a:r>
                        <a:rPr lang="en-US" sz="1400" b="1" u="none" strike="noStrike" dirty="0">
                          <a:effectLst/>
                        </a:rPr>
                        <a:t>High Demand Occupations</a:t>
                      </a:r>
                      <a:endParaRPr lang="en-US" sz="1400" b="1" i="0" u="none" strike="noStrike" dirty="0">
                        <a:solidFill>
                          <a:srgbClr val="000000"/>
                        </a:solidFill>
                        <a:effectLst/>
                        <a:latin typeface="Calibri"/>
                      </a:endParaRPr>
                    </a:p>
                  </a:txBody>
                  <a:tcPr marL="9525" marR="9525" marT="9525" marB="0" anchor="ctr" anchorCtr="1"/>
                </a:tc>
              </a:tr>
              <a:tr h="206292">
                <a:tc>
                  <a:txBody>
                    <a:bodyPr/>
                    <a:lstStyle/>
                    <a:p>
                      <a:pPr algn="l" fontAlgn="b"/>
                      <a:r>
                        <a:rPr lang="en-US" sz="1300" u="none" strike="noStrike" dirty="0">
                          <a:effectLst/>
                        </a:rPr>
                        <a:t>Information </a:t>
                      </a:r>
                      <a:r>
                        <a:rPr lang="en-US" sz="1300" u="none" strike="noStrike" dirty="0" smtClean="0">
                          <a:effectLst/>
                        </a:rPr>
                        <a:t>Technology</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Computer User Support Specialists</a:t>
                      </a:r>
                      <a:endParaRPr lang="en-US" sz="1300" b="0" i="0" u="none" strike="noStrike" dirty="0">
                        <a:solidFill>
                          <a:srgbClr val="000000"/>
                        </a:solidFill>
                        <a:effectLst/>
                        <a:latin typeface="Calibri"/>
                      </a:endParaRPr>
                    </a:p>
                  </a:txBody>
                  <a:tcPr marL="9525" marR="9525" marT="9525" marB="0" anchor="b"/>
                </a:tc>
              </a:tr>
              <a:tr h="206292">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Software Developers, Applications</a:t>
                      </a:r>
                      <a:endParaRPr lang="en-US" sz="1300" b="0" i="0" u="none" strike="noStrike" dirty="0">
                        <a:solidFill>
                          <a:srgbClr val="000000"/>
                        </a:solidFill>
                        <a:effectLst/>
                        <a:latin typeface="Calibri"/>
                      </a:endParaRPr>
                    </a:p>
                  </a:txBody>
                  <a:tcPr marL="9525" marR="9525" marT="9525" marB="0" anchor="b"/>
                </a:tc>
              </a:tr>
              <a:tr h="206292">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a:effectLst/>
                        </a:rPr>
                        <a:t>Computer Systems Analysts</a:t>
                      </a:r>
                      <a:endParaRPr lang="en-US" sz="1300" b="0" i="0" u="none" strike="noStrike">
                        <a:solidFill>
                          <a:srgbClr val="000000"/>
                        </a:solidFill>
                        <a:effectLst/>
                        <a:latin typeface="Calibri"/>
                      </a:endParaRPr>
                    </a:p>
                  </a:txBody>
                  <a:tcPr marL="9525" marR="9525" marT="9525" marB="0" anchor="b"/>
                </a:tc>
              </a:tr>
              <a:tr h="403121">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Network and Computer Systems Administrators</a:t>
                      </a:r>
                      <a:endParaRPr lang="en-US" sz="1300" b="0" i="0" u="none" strike="noStrike" dirty="0">
                        <a:solidFill>
                          <a:srgbClr val="000000"/>
                        </a:solidFill>
                        <a:effectLst/>
                        <a:latin typeface="Calibri"/>
                      </a:endParaRPr>
                    </a:p>
                  </a:txBody>
                  <a:tcPr marL="9525" marR="9525" marT="9525" marB="0" anchor="b"/>
                </a:tc>
              </a:tr>
              <a:tr h="206292">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Software Developers, Systems Software</a:t>
                      </a:r>
                      <a:endParaRPr lang="en-US" sz="1300" b="0" i="0" u="none" strike="noStrike" dirty="0">
                        <a:solidFill>
                          <a:srgbClr val="000000"/>
                        </a:solidFill>
                        <a:effectLst/>
                        <a:latin typeface="Calibri"/>
                      </a:endParaRPr>
                    </a:p>
                  </a:txBody>
                  <a:tcPr marL="9525" marR="9525" marT="9525" marB="0" anchor="b"/>
                </a:tc>
              </a:tr>
              <a:tr h="403121">
                <a:tc>
                  <a:txBody>
                    <a:bodyPr/>
                    <a:lstStyle/>
                    <a:p>
                      <a:pPr algn="l" fontAlgn="b"/>
                      <a:r>
                        <a:rPr lang="en-US" sz="1300" u="none" strike="noStrike" dirty="0">
                          <a:effectLst/>
                        </a:rPr>
                        <a:t>Production</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First-Line Supervisors of Production and Operating Workers</a:t>
                      </a:r>
                      <a:endParaRPr lang="en-US" sz="1300" b="0" i="0" u="none" strike="noStrike" dirty="0">
                        <a:solidFill>
                          <a:srgbClr val="000000"/>
                        </a:solidFill>
                        <a:effectLst/>
                        <a:latin typeface="Calibri"/>
                      </a:endParaRPr>
                    </a:p>
                  </a:txBody>
                  <a:tcPr marL="9525" marR="9525" marT="9525" marB="0" anchor="b"/>
                </a:tc>
              </a:tr>
              <a:tr h="403121">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First-Line Supervisors of Mechanics, Installers, and Repairers</a:t>
                      </a:r>
                      <a:endParaRPr lang="en-US" sz="1300" b="0" i="0" u="none" strike="noStrike" dirty="0">
                        <a:solidFill>
                          <a:srgbClr val="000000"/>
                        </a:solidFill>
                        <a:effectLst/>
                        <a:latin typeface="Calibri"/>
                      </a:endParaRPr>
                    </a:p>
                  </a:txBody>
                  <a:tcPr marL="9525" marR="9525" marT="9525" marB="0" anchor="b"/>
                </a:tc>
              </a:tr>
              <a:tr h="206292">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Maintenance Workers, Machinery</a:t>
                      </a:r>
                      <a:endParaRPr lang="en-US" sz="1300" b="0" i="0" u="none" strike="noStrike" dirty="0">
                        <a:solidFill>
                          <a:srgbClr val="000000"/>
                        </a:solidFill>
                        <a:effectLst/>
                        <a:latin typeface="Calibri"/>
                      </a:endParaRPr>
                    </a:p>
                  </a:txBody>
                  <a:tcPr marL="9525" marR="9525" marT="9525" marB="0" anchor="b"/>
                </a:tc>
              </a:tr>
              <a:tr h="206292">
                <a:tc>
                  <a:txBody>
                    <a:bodyPr/>
                    <a:lstStyle/>
                    <a:p>
                      <a:pPr algn="l" fontAlgn="b"/>
                      <a:r>
                        <a:rPr lang="en-US" sz="1300" u="none" strike="noStrike" dirty="0">
                          <a:effectLst/>
                        </a:rPr>
                        <a:t>Healthcare</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Registered Nurses</a:t>
                      </a:r>
                      <a:endParaRPr lang="en-US" sz="1300" b="0" i="0" u="none" strike="noStrike" dirty="0">
                        <a:solidFill>
                          <a:srgbClr val="000000"/>
                        </a:solidFill>
                        <a:effectLst/>
                        <a:latin typeface="Calibri"/>
                      </a:endParaRPr>
                    </a:p>
                  </a:txBody>
                  <a:tcPr marL="9525" marR="9525" marT="9525" marB="0" anchor="b"/>
                </a:tc>
              </a:tr>
              <a:tr h="206292">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Medical and Clinical Laboratory Technicians</a:t>
                      </a:r>
                      <a:endParaRPr lang="en-US" sz="1300" b="0" i="0" u="none" strike="noStrike" dirty="0">
                        <a:solidFill>
                          <a:srgbClr val="000000"/>
                        </a:solidFill>
                        <a:effectLst/>
                        <a:latin typeface="Calibri"/>
                      </a:endParaRPr>
                    </a:p>
                  </a:txBody>
                  <a:tcPr marL="9525" marR="9525" marT="9525" marB="0" anchor="b"/>
                </a:tc>
              </a:tr>
              <a:tr h="206292">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Physical Therapy Assistants</a:t>
                      </a:r>
                      <a:endParaRPr lang="en-US" sz="1300" b="0" i="0" u="none" strike="noStrike" dirty="0">
                        <a:solidFill>
                          <a:srgbClr val="000000"/>
                        </a:solidFill>
                        <a:effectLst/>
                        <a:latin typeface="Calibri"/>
                      </a:endParaRPr>
                    </a:p>
                  </a:txBody>
                  <a:tcPr marL="9525" marR="9525" marT="9525" marB="0" anchor="b"/>
                </a:tc>
              </a:tr>
              <a:tr h="403121">
                <a:tc>
                  <a:txBody>
                    <a:bodyPr/>
                    <a:lstStyle/>
                    <a:p>
                      <a:pPr algn="l" fontAlgn="b"/>
                      <a:r>
                        <a:rPr lang="en-US" sz="1300" u="none" strike="noStrike" dirty="0">
                          <a:effectLst/>
                        </a:rPr>
                        <a:t>Engineering </a:t>
                      </a:r>
                      <a:r>
                        <a:rPr lang="en-US" sz="1300" u="none" strike="noStrike" dirty="0" smtClean="0">
                          <a:effectLst/>
                        </a:rPr>
                        <a:t>and </a:t>
                      </a:r>
                      <a:r>
                        <a:rPr lang="en-US" sz="1300" u="none" strike="noStrike" dirty="0">
                          <a:effectLst/>
                        </a:rPr>
                        <a:t>Engineering Related </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Civil Engineers</a:t>
                      </a:r>
                      <a:endParaRPr lang="en-US" sz="1300" b="0" i="0" u="none" strike="noStrike" dirty="0">
                        <a:solidFill>
                          <a:srgbClr val="000000"/>
                        </a:solidFill>
                        <a:effectLst/>
                        <a:latin typeface="Calibri"/>
                      </a:endParaRPr>
                    </a:p>
                  </a:txBody>
                  <a:tcPr marL="9525" marR="9525" marT="9525" marB="0" anchor="b"/>
                </a:tc>
              </a:tr>
              <a:tr h="403121">
                <a:tc>
                  <a:txBody>
                    <a:bodyPr/>
                    <a:lstStyle/>
                    <a:p>
                      <a:pPr algn="l" fontAlgn="b"/>
                      <a:r>
                        <a:rPr lang="en-US" sz="1300" u="none" strike="noStrike">
                          <a:effectLst/>
                        </a:rPr>
                        <a:t>Business and Financial Operations</a:t>
                      </a:r>
                      <a:endParaRPr lang="en-US" sz="1300" b="0" i="0" u="none" strike="noStrike">
                        <a:solidFill>
                          <a:srgbClr val="000000"/>
                        </a:solidFill>
                        <a:effectLst/>
                        <a:latin typeface="Calibri"/>
                      </a:endParaRPr>
                    </a:p>
                  </a:txBody>
                  <a:tcPr marL="9525" marR="9525" marT="9525" marB="0" anchor="b"/>
                </a:tc>
                <a:tc>
                  <a:txBody>
                    <a:bodyPr/>
                    <a:lstStyle/>
                    <a:p>
                      <a:pPr algn="l" fontAlgn="b"/>
                      <a:r>
                        <a:rPr lang="en-US" sz="1300" u="none" strike="noStrike" dirty="0">
                          <a:effectLst/>
                        </a:rPr>
                        <a:t>General and Operations Managers</a:t>
                      </a:r>
                      <a:endParaRPr lang="en-US" sz="1300" b="0" i="0" u="none" strike="noStrike" dirty="0">
                        <a:solidFill>
                          <a:srgbClr val="000000"/>
                        </a:solidFill>
                        <a:effectLst/>
                        <a:latin typeface="Calibri"/>
                      </a:endParaRPr>
                    </a:p>
                  </a:txBody>
                  <a:tcPr marL="9525" marR="9525" marT="9525" marB="0" anchor="b"/>
                </a:tc>
              </a:tr>
              <a:tr h="206292">
                <a:tc>
                  <a:txBody>
                    <a:bodyPr/>
                    <a:lstStyle/>
                    <a:p>
                      <a:pPr algn="l" fontAlgn="b"/>
                      <a:r>
                        <a:rPr lang="en-US" sz="1300" u="none" strike="noStrike">
                          <a:effectLst/>
                        </a:rPr>
                        <a:t> </a:t>
                      </a:r>
                      <a:endParaRPr lang="en-US" sz="1300" b="0" i="0" u="none" strike="noStrike">
                        <a:solidFill>
                          <a:srgbClr val="000000"/>
                        </a:solidFill>
                        <a:effectLst/>
                        <a:latin typeface="Calibri"/>
                      </a:endParaRPr>
                    </a:p>
                  </a:txBody>
                  <a:tcPr marL="9525" marR="9525" marT="9525" marB="0" anchor="b"/>
                </a:tc>
                <a:tc>
                  <a:txBody>
                    <a:bodyPr/>
                    <a:lstStyle/>
                    <a:p>
                      <a:pPr algn="l" fontAlgn="b"/>
                      <a:r>
                        <a:rPr lang="en-US" sz="1300" u="none" strike="noStrike" dirty="0">
                          <a:effectLst/>
                        </a:rPr>
                        <a:t>Medical and Health Services Managers</a:t>
                      </a:r>
                      <a:endParaRPr lang="en-US" sz="1300" b="0" i="0" u="none" strike="noStrike" dirty="0">
                        <a:solidFill>
                          <a:srgbClr val="000000"/>
                        </a:solidFill>
                        <a:effectLst/>
                        <a:latin typeface="Calibri"/>
                      </a:endParaRPr>
                    </a:p>
                  </a:txBody>
                  <a:tcPr marL="9525" marR="9525" marT="9525" marB="0" anchor="b"/>
                </a:tc>
              </a:tr>
              <a:tr h="206292">
                <a:tc>
                  <a:txBody>
                    <a:bodyPr/>
                    <a:lstStyle/>
                    <a:p>
                      <a:pPr algn="l" fontAlgn="b"/>
                      <a:r>
                        <a:rPr lang="en-US" sz="1300" u="none" strike="noStrike" dirty="0">
                          <a:effectLst/>
                        </a:rPr>
                        <a:t> </a:t>
                      </a:r>
                      <a:endParaRPr lang="en-US" sz="1300" b="0" i="0" u="none" strike="noStrike" dirty="0">
                        <a:solidFill>
                          <a:srgbClr val="000000"/>
                        </a:solidFill>
                        <a:effectLst/>
                        <a:latin typeface="Calibri"/>
                      </a:endParaRPr>
                    </a:p>
                  </a:txBody>
                  <a:tcPr marL="9525" marR="9525" marT="9525" marB="0" anchor="b"/>
                </a:tc>
                <a:tc>
                  <a:txBody>
                    <a:bodyPr/>
                    <a:lstStyle/>
                    <a:p>
                      <a:pPr algn="l" fontAlgn="b"/>
                      <a:r>
                        <a:rPr lang="en-US" sz="1300" u="none" strike="noStrike" dirty="0">
                          <a:effectLst/>
                        </a:rPr>
                        <a:t>Chief Executives</a:t>
                      </a:r>
                      <a:endParaRPr lang="en-US" sz="13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848201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cg10962\AppData\Local\Microsoft\Windows\INetCache\IE\L7YF1DSR\117px-Science-symbol[1].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colorTemperature colorTemp="5993"/>
                    </a14:imgEffect>
                    <a14:imgEffect>
                      <a14:saturation sat="59000"/>
                    </a14:imgEffect>
                    <a14:imgEffect>
                      <a14:brightnessContrast bright="34000" contrast="44000"/>
                    </a14:imgEffect>
                  </a14:imgLayer>
                </a14:imgProps>
              </a:ext>
              <a:ext uri="{28A0092B-C50C-407E-A947-70E740481C1C}">
                <a14:useLocalDpi xmlns:a14="http://schemas.microsoft.com/office/drawing/2010/main" val="0"/>
              </a:ext>
            </a:extLst>
          </a:blip>
          <a:srcRect/>
          <a:stretch>
            <a:fillRect/>
          </a:stretch>
        </p:blipFill>
        <p:spPr bwMode="auto">
          <a:xfrm>
            <a:off x="467958" y="1447799"/>
            <a:ext cx="8229600" cy="45329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400" dirty="0" smtClean="0"/>
              <a:t>Demand for STEM Occupations in TN</a:t>
            </a:r>
            <a:endParaRPr lang="en-US" sz="2400" dirty="0"/>
          </a:p>
        </p:txBody>
      </p:sp>
      <p:sp>
        <p:nvSpPr>
          <p:cNvPr id="3" name="Content Placeholder 2"/>
          <p:cNvSpPr>
            <a:spLocks noGrp="1"/>
          </p:cNvSpPr>
          <p:nvPr>
            <p:ph idx="1"/>
          </p:nvPr>
        </p:nvSpPr>
        <p:spPr>
          <a:xfrm>
            <a:off x="457200" y="1143000"/>
            <a:ext cx="8229600" cy="4953000"/>
          </a:xfrm>
        </p:spPr>
        <p:txBody>
          <a:bodyPr>
            <a:normAutofit fontScale="25000" lnSpcReduction="20000"/>
          </a:bodyPr>
          <a:lstStyle/>
          <a:p>
            <a:pPr marL="0" indent="0">
              <a:buNone/>
            </a:pPr>
            <a:r>
              <a:rPr lang="en-US" sz="4800" b="1" dirty="0" smtClean="0"/>
              <a:t>Science, Technology, Engineering and Mathematics</a:t>
            </a:r>
          </a:p>
          <a:p>
            <a:pPr marL="0" indent="0">
              <a:buNone/>
            </a:pPr>
            <a:endParaRPr lang="en-US" sz="4300" b="1" dirty="0" smtClean="0"/>
          </a:p>
          <a:p>
            <a:pPr marL="0" indent="0">
              <a:buNone/>
            </a:pPr>
            <a:endParaRPr lang="en-US" sz="4300" b="1" dirty="0" smtClean="0"/>
          </a:p>
          <a:p>
            <a:pPr marL="0" indent="0">
              <a:buNone/>
            </a:pPr>
            <a:r>
              <a:rPr lang="en-US" sz="6400" b="1" dirty="0" smtClean="0"/>
              <a:t>Categories of STEM occupations:</a:t>
            </a:r>
          </a:p>
          <a:p>
            <a:pPr marL="0" indent="0">
              <a:buNone/>
            </a:pPr>
            <a:endParaRPr lang="en-US" sz="2600" dirty="0" smtClean="0"/>
          </a:p>
          <a:p>
            <a:pPr lvl="1"/>
            <a:r>
              <a:rPr lang="en-US" sz="4800" b="1" dirty="0" smtClean="0"/>
              <a:t>Management; Architecture and Engineering; Computer and Mathematical; Education, Training, and Library; Life, Physical, and Social Science; Sales and Related</a:t>
            </a:r>
          </a:p>
          <a:p>
            <a:endParaRPr lang="en-US" b="1" dirty="0" smtClean="0"/>
          </a:p>
          <a:p>
            <a:endParaRPr lang="en-US" b="1" dirty="0" smtClean="0"/>
          </a:p>
          <a:p>
            <a:endParaRPr lang="en-US" b="1" dirty="0" smtClean="0"/>
          </a:p>
          <a:p>
            <a:r>
              <a:rPr lang="en-US" sz="4800" b="1" dirty="0" smtClean="0"/>
              <a:t>138,100 STEM employees in 2016.  </a:t>
            </a:r>
          </a:p>
          <a:p>
            <a:endParaRPr lang="en-US" sz="4800" b="1" dirty="0" smtClean="0"/>
          </a:p>
          <a:p>
            <a:r>
              <a:rPr lang="en-US" sz="4800" b="1" dirty="0" smtClean="0"/>
              <a:t>Will increase to 167,950 STEM employees in 2026.</a:t>
            </a:r>
          </a:p>
          <a:p>
            <a:endParaRPr lang="en-US" sz="4800" b="1" dirty="0" smtClean="0"/>
          </a:p>
          <a:p>
            <a:r>
              <a:rPr lang="en-US" sz="4800" b="1" dirty="0" smtClean="0"/>
              <a:t>New STEM jobs are expected to grow by 21.6 % from 2016 to 2026, while the growth rate for all jobs is expected to be 11.4%. </a:t>
            </a:r>
          </a:p>
          <a:p>
            <a:endParaRPr lang="en-US" sz="4800" b="1" dirty="0" smtClean="0"/>
          </a:p>
          <a:p>
            <a:r>
              <a:rPr lang="en-US" sz="4800" b="1" dirty="0" smtClean="0"/>
              <a:t>Majority STEM jobs will be in the ‘Computer </a:t>
            </a:r>
            <a:r>
              <a:rPr lang="en-US" sz="4800" b="1" dirty="0"/>
              <a:t>and </a:t>
            </a:r>
            <a:r>
              <a:rPr lang="en-US" sz="4800" b="1" dirty="0" smtClean="0"/>
              <a:t>Mathematical’ and ‘</a:t>
            </a:r>
            <a:r>
              <a:rPr lang="en-US" sz="4800" b="1" dirty="0"/>
              <a:t>Architecture and </a:t>
            </a:r>
            <a:r>
              <a:rPr lang="en-US" sz="4800" b="1" dirty="0" smtClean="0"/>
              <a:t>Engineering’ categories.</a:t>
            </a:r>
          </a:p>
          <a:p>
            <a:endParaRPr lang="en-US" sz="4800" b="1" dirty="0" smtClean="0"/>
          </a:p>
          <a:p>
            <a:r>
              <a:rPr lang="en-US" sz="4800" b="1" dirty="0" smtClean="0"/>
              <a:t>Three computer occupations are in the top 5 STEM occupations expected to have the most openings through 2026.</a:t>
            </a:r>
          </a:p>
          <a:p>
            <a:endParaRPr lang="en-US" sz="4800" b="1" dirty="0" smtClean="0"/>
          </a:p>
          <a:p>
            <a:r>
              <a:rPr lang="en-US" sz="4800" b="1" dirty="0"/>
              <a:t>M</a:t>
            </a:r>
            <a:r>
              <a:rPr lang="en-US" sz="4800" b="1" dirty="0" smtClean="0"/>
              <a:t>edian </a:t>
            </a:r>
            <a:r>
              <a:rPr lang="en-US" sz="4800" b="1" dirty="0"/>
              <a:t>salary in STEM occupations, $70,849, is more than twice the median salary for all occupations ($34,895</a:t>
            </a:r>
            <a:r>
              <a:rPr lang="en-US" sz="4800" b="1" dirty="0" smtClean="0"/>
              <a:t>).</a:t>
            </a:r>
          </a:p>
          <a:p>
            <a:endParaRPr lang="en-US" sz="4800" b="1" dirty="0" smtClean="0"/>
          </a:p>
          <a:p>
            <a:r>
              <a:rPr lang="en-US" sz="4800" b="1" dirty="0" smtClean="0"/>
              <a:t>Top knowledge </a:t>
            </a:r>
            <a:r>
              <a:rPr lang="en-US" sz="4800" b="1" dirty="0"/>
              <a:t>categories </a:t>
            </a:r>
            <a:r>
              <a:rPr lang="en-US" sz="4800" b="1" dirty="0" smtClean="0"/>
              <a:t>include technical </a:t>
            </a:r>
            <a:r>
              <a:rPr lang="en-US" sz="4800" b="1" dirty="0"/>
              <a:t>and interpersonal or soft skills: </a:t>
            </a:r>
          </a:p>
          <a:p>
            <a:pPr marL="400050" lvl="1" indent="0">
              <a:buNone/>
            </a:pPr>
            <a:r>
              <a:rPr lang="en-US" sz="4400" b="1" dirty="0" smtClean="0"/>
              <a:t>Computers </a:t>
            </a:r>
            <a:r>
              <a:rPr lang="en-US" sz="4400" b="1" dirty="0"/>
              <a:t>and </a:t>
            </a:r>
            <a:r>
              <a:rPr lang="en-US" sz="4400" b="1" dirty="0" smtClean="0"/>
              <a:t>Electronics</a:t>
            </a:r>
            <a:r>
              <a:rPr lang="en-US" sz="4400" b="1" dirty="0"/>
              <a:t>, </a:t>
            </a:r>
            <a:r>
              <a:rPr lang="en-US" sz="4400" b="1" dirty="0" smtClean="0"/>
              <a:t>Engineering </a:t>
            </a:r>
            <a:r>
              <a:rPr lang="en-US" sz="4400" b="1" dirty="0"/>
              <a:t>and </a:t>
            </a:r>
            <a:r>
              <a:rPr lang="en-US" sz="4400" b="1" dirty="0" smtClean="0"/>
              <a:t>Technology</a:t>
            </a:r>
            <a:r>
              <a:rPr lang="en-US" sz="4400" b="1" dirty="0"/>
              <a:t>, </a:t>
            </a:r>
            <a:r>
              <a:rPr lang="en-US" sz="4400" b="1" dirty="0" smtClean="0"/>
              <a:t>Customer </a:t>
            </a:r>
            <a:r>
              <a:rPr lang="en-US" sz="4400" b="1" dirty="0"/>
              <a:t>and </a:t>
            </a:r>
            <a:r>
              <a:rPr lang="en-US" sz="4400" b="1" dirty="0" smtClean="0"/>
              <a:t>Personal </a:t>
            </a:r>
            <a:r>
              <a:rPr lang="en-US" sz="4400" b="1" dirty="0"/>
              <a:t>service, </a:t>
            </a:r>
            <a:r>
              <a:rPr lang="en-US" sz="4400" b="1" dirty="0" smtClean="0"/>
              <a:t>Mathematics</a:t>
            </a:r>
            <a:r>
              <a:rPr lang="en-US" sz="4400" b="1" dirty="0"/>
              <a:t>, and English language.</a:t>
            </a:r>
            <a:endParaRPr lang="en-US" sz="4400" b="1" dirty="0" smtClean="0"/>
          </a:p>
          <a:p>
            <a:pPr marL="0" indent="0">
              <a:buNone/>
            </a:pPr>
            <a:endParaRPr lang="en-US" sz="2900" b="1" dirty="0" smtClean="0"/>
          </a:p>
          <a:p>
            <a:pPr marL="0" indent="0">
              <a:buNone/>
            </a:pPr>
            <a:endParaRPr lang="en-US" sz="1000" dirty="0"/>
          </a:p>
        </p:txBody>
      </p:sp>
      <p:sp>
        <p:nvSpPr>
          <p:cNvPr id="4" name="Footer Placeholder 3"/>
          <p:cNvSpPr>
            <a:spLocks noGrp="1"/>
          </p:cNvSpPr>
          <p:nvPr>
            <p:ph type="ftr" sz="quarter" idx="11"/>
          </p:nvPr>
        </p:nvSpPr>
        <p:spPr/>
        <p:txBody>
          <a:bodyPr/>
          <a:lstStyle/>
          <a:p>
            <a:r>
              <a:rPr lang="en-US" dirty="0" smtClean="0">
                <a:solidFill>
                  <a:srgbClr val="1B365D"/>
                </a:solidFill>
              </a:rPr>
              <a:t>Future of the Labor Market</a:t>
            </a:r>
            <a:endParaRPr lang="en-US" dirty="0">
              <a:solidFill>
                <a:srgbClr val="1B365D"/>
              </a:solidFill>
            </a:endParaRPr>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9</a:t>
            </a:fld>
            <a:endParaRPr lang="en-US" dirty="0">
              <a:solidFill>
                <a:srgbClr val="1B365D"/>
              </a:solidFill>
            </a:endParaRPr>
          </a:p>
        </p:txBody>
      </p:sp>
    </p:spTree>
    <p:extLst>
      <p:ext uri="{BB962C8B-B14F-4D97-AF65-F5344CB8AC3E}">
        <p14:creationId xmlns:p14="http://schemas.microsoft.com/office/powerpoint/2010/main" val="2584270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3156</TotalTime>
  <Words>4145</Words>
  <Application>Microsoft Office PowerPoint</Application>
  <PresentationFormat>On-screen Show (4:3)</PresentationFormat>
  <Paragraphs>604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PowerPoint B</vt:lpstr>
      <vt:lpstr>Future of the Labor Market</vt:lpstr>
      <vt:lpstr>Future of the Labor Market</vt:lpstr>
      <vt:lpstr>PowerPoint Presentation</vt:lpstr>
      <vt:lpstr>Future of the U.S. Labor Force to 2060</vt:lpstr>
      <vt:lpstr>Future of the U.S. Labor Force to 2060   continue…</vt:lpstr>
      <vt:lpstr>Labor Force Participation Rate </vt:lpstr>
      <vt:lpstr>Labor Market in TN – Academic Supply Projections (2016-2025) </vt:lpstr>
      <vt:lpstr>Occupational Demand Projections (2016-2026)</vt:lpstr>
      <vt:lpstr>Demand for STEM Occupations in TN</vt:lpstr>
      <vt:lpstr>Industry Trends for TN</vt:lpstr>
      <vt:lpstr>Industries (detailed) in TN</vt:lpstr>
      <vt:lpstr>TN Local Workforce Development Area (LWDA)  - Growth Projections</vt:lpstr>
      <vt:lpstr>Most Rapidly Growing Industries to 2026 in 3 LWDAs</vt:lpstr>
      <vt:lpstr>Declining Industries in a Booming Region   Northern Middle</vt:lpstr>
      <vt:lpstr>Gig Economy</vt:lpstr>
      <vt:lpstr>Workers in Gig Economy</vt:lpstr>
      <vt:lpstr>PowerPoint Presentation</vt:lpstr>
      <vt:lpstr>Jobs4TN.gov</vt:lpstr>
      <vt:lpstr>Staffing Patterns in TN in 2016-2026</vt:lpstr>
      <vt:lpstr>Real-Time Occupational Supply and Demand</vt:lpstr>
      <vt:lpstr>Labor Market Information For Your Local Area </vt:lpstr>
      <vt:lpstr>Labor Market Information For Your Local Area </vt:lpstr>
      <vt:lpstr>  Jobs4TN on Mobile App Stores</vt:lpstr>
      <vt:lpstr>Bureau of Labor Statistics on Mobile</vt:lpstr>
      <vt:lpstr>PowerPoint Presentation</vt:lpstr>
      <vt:lpstr>PowerPoint Presentation</vt:lpstr>
      <vt:lpstr>PowerPoint Presentation</vt:lpstr>
      <vt:lpstr>PowerPoint Presentation</vt:lpstr>
    </vt:vector>
  </TitlesOfParts>
  <Company>Tennessee Dept. of Labor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way to communicate with Employers/PEOs </dc:title>
  <dc:creator>small1</dc:creator>
  <cp:lastModifiedBy>Lisa Howard</cp:lastModifiedBy>
  <cp:revision>306</cp:revision>
  <cp:lastPrinted>2019-07-22T13:44:02Z</cp:lastPrinted>
  <dcterms:created xsi:type="dcterms:W3CDTF">2018-09-21T17:59:18Z</dcterms:created>
  <dcterms:modified xsi:type="dcterms:W3CDTF">2019-07-23T16:18:20Z</dcterms:modified>
</cp:coreProperties>
</file>