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9" r:id="rId3"/>
    <p:sldId id="320" r:id="rId4"/>
    <p:sldId id="278" r:id="rId5"/>
    <p:sldId id="321" r:id="rId6"/>
    <p:sldId id="322" r:id="rId7"/>
    <p:sldId id="323" r:id="rId8"/>
    <p:sldId id="340" r:id="rId9"/>
    <p:sldId id="341" r:id="rId10"/>
    <p:sldId id="342" r:id="rId11"/>
    <p:sldId id="343" r:id="rId12"/>
    <p:sldId id="299" r:id="rId13"/>
    <p:sldId id="350" r:id="rId14"/>
    <p:sldId id="344" r:id="rId15"/>
    <p:sldId id="346" r:id="rId16"/>
    <p:sldId id="345" r:id="rId17"/>
    <p:sldId id="304" r:id="rId18"/>
    <p:sldId id="319" r:id="rId19"/>
    <p:sldId id="305" r:id="rId20"/>
    <p:sldId id="309" r:id="rId21"/>
    <p:sldId id="310" r:id="rId22"/>
    <p:sldId id="311" r:id="rId23"/>
    <p:sldId id="347" r:id="rId24"/>
    <p:sldId id="316" r:id="rId25"/>
    <p:sldId id="315" r:id="rId26"/>
    <p:sldId id="30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EBE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2" autoAdjust="0"/>
  </p:normalViewPr>
  <p:slideViewPr>
    <p:cSldViewPr>
      <p:cViewPr>
        <p:scale>
          <a:sx n="100" d="100"/>
          <a:sy n="100" d="100"/>
        </p:scale>
        <p:origin x="-350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34DBA-D52D-44D4-A5AA-B2DADDEDE1DD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5D28-E542-4504-96DB-1D06368BB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15D28-E542-4504-96DB-1D06368BBB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1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755"/>
            <a:ext cx="32004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Determining Federal Performance Indicators using VOS	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to check quarterly federal performance outcomes.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Jennifer Snow  l April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PY18 Quarterly </a:t>
            </a:r>
            <a:r>
              <a:rPr lang="en-US" sz="2400" dirty="0"/>
              <a:t>Cohorts for WIOA Performance Measures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" y="1371600"/>
            <a:ext cx="9093257" cy="3895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7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PY19 Quarterly </a:t>
            </a:r>
            <a:r>
              <a:rPr lang="en-US" sz="2400" dirty="0"/>
              <a:t>Cohorts for WIOA Performance Measures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15425" cy="3907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6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Choose the date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24840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1800" y="19050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2362200"/>
            <a:ext cx="0" cy="951905"/>
          </a:xfrm>
          <a:prstGeom prst="line">
            <a:avLst/>
          </a:prstGeom>
          <a:ln>
            <a:solidFill>
              <a:srgbClr val="FF0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5791200"/>
            <a:ext cx="510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6EBE"/>
                </a:solidFill>
              </a:rPr>
              <a:t>Check </a:t>
            </a:r>
            <a:r>
              <a:rPr lang="en-US" dirty="0" smtClean="0">
                <a:solidFill>
                  <a:schemeClr val="tx1"/>
                </a:solidFill>
              </a:rPr>
              <a:t>Manual.</a:t>
            </a:r>
            <a:endParaRPr lang="en-US" dirty="0" smtClean="0">
              <a:solidFill>
                <a:srgbClr val="386EBE"/>
              </a:solidFill>
            </a:endParaRPr>
          </a:p>
          <a:p>
            <a:r>
              <a:rPr lang="en-US" dirty="0" smtClean="0">
                <a:solidFill>
                  <a:srgbClr val="386EBE"/>
                </a:solidFill>
              </a:rPr>
              <a:t>Choose</a:t>
            </a:r>
            <a:r>
              <a:rPr lang="en-US" dirty="0" smtClean="0"/>
              <a:t> the desired date range using Custom Date.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86175" y="50292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9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Predictive Reports from 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6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a predictive report into Excel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747838"/>
            <a:ext cx="90963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0" y="32766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5791199"/>
            <a:ext cx="2514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6EBE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the “Save As icon.”</a:t>
            </a:r>
            <a:endParaRPr lang="en-US" dirty="0" smtClean="0">
              <a:solidFill>
                <a:srgbClr val="386EBE"/>
              </a:solidFill>
            </a:endParaRPr>
          </a:p>
          <a:p>
            <a:r>
              <a:rPr lang="en-US" dirty="0" smtClean="0">
                <a:solidFill>
                  <a:srgbClr val="386EBE"/>
                </a:solidFill>
              </a:rPr>
              <a:t>Choose</a:t>
            </a:r>
            <a:r>
              <a:rPr lang="en-US" dirty="0" smtClean="0"/>
              <a:t> Excel.</a:t>
            </a:r>
          </a:p>
        </p:txBody>
      </p:sp>
    </p:spTree>
    <p:extLst>
      <p:ext uri="{BB962C8B-B14F-4D97-AF65-F5344CB8AC3E}">
        <p14:creationId xmlns:p14="http://schemas.microsoft.com/office/powerpoint/2010/main" val="224166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Recall the definition of the chosen performance indicator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763000" cy="8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4000"/>
              </a:lnSpc>
            </a:pPr>
            <a:r>
              <a:rPr lang="en-US" b="1" dirty="0">
                <a:solidFill>
                  <a:srgbClr val="002060"/>
                </a:solidFill>
              </a:rPr>
              <a:t>Employment Rate 2nd Quarter after Exit </a:t>
            </a:r>
            <a:r>
              <a:rPr lang="en-US" dirty="0"/>
              <a:t>is the percentage of participants who are in unsubsidized employment during the second quarter after exit from the program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895600"/>
            <a:ext cx="8229600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114925"/>
            <a:ext cx="5638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order to determine our example federal performance indicator of the Employment Rate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Quarter after Exit the following elements are needed: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The Numerator (# employed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Q after exit)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The Denominator (total # of exited)</a:t>
            </a:r>
          </a:p>
        </p:txBody>
      </p:sp>
    </p:spTree>
    <p:extLst>
      <p:ext uri="{BB962C8B-B14F-4D97-AF65-F5344CB8AC3E}">
        <p14:creationId xmlns:p14="http://schemas.microsoft.com/office/powerpoint/2010/main" val="280689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73628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Start editing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973721"/>
            <a:ext cx="2057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6EBE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Enable Editing</a:t>
            </a:r>
            <a:r>
              <a:rPr lang="en-US" dirty="0" smtClean="0"/>
              <a:t>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5"/>
          <a:stretch/>
        </p:blipFill>
        <p:spPr bwMode="auto">
          <a:xfrm>
            <a:off x="38100" y="1981200"/>
            <a:ext cx="846772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200650" y="1905000"/>
            <a:ext cx="590550" cy="15240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2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Columns to Know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7038" b="746"/>
          <a:stretch/>
        </p:blipFill>
        <p:spPr bwMode="auto">
          <a:xfrm>
            <a:off x="228600" y="1447800"/>
            <a:ext cx="8429625" cy="3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7696200" y="1181100"/>
            <a:ext cx="0" cy="22860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0" y="1181100"/>
            <a:ext cx="0" cy="22860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a filter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6800"/>
            <a:ext cx="6200775" cy="258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" y="2819400"/>
            <a:ext cx="428625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5973721"/>
            <a:ext cx="228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6EBE"/>
                </a:solidFill>
              </a:rPr>
              <a:t>Select </a:t>
            </a:r>
            <a:r>
              <a:rPr lang="en-US" dirty="0" smtClean="0">
                <a:solidFill>
                  <a:schemeClr val="tx1"/>
                </a:solidFill>
              </a:rPr>
              <a:t>the header row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386EBE"/>
                </a:solidFill>
              </a:rPr>
              <a:t>Apply </a:t>
            </a:r>
            <a:r>
              <a:rPr lang="en-US" dirty="0" smtClean="0"/>
              <a:t>a filter.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924050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381875" y="2590800"/>
            <a:ext cx="428625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7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Ensuring cleanliness of data</a:t>
            </a:r>
            <a:endParaRPr 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848600" cy="4858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943600"/>
            <a:ext cx="5257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highlighted rows </a:t>
            </a:r>
            <a:r>
              <a:rPr lang="en-US" dirty="0" smtClean="0"/>
              <a:t>should be reviewed. </a:t>
            </a:r>
            <a:endParaRPr lang="en-US" dirty="0"/>
          </a:p>
          <a:p>
            <a:r>
              <a:rPr lang="en-US" dirty="0" smtClean="0"/>
              <a:t>Ensure </a:t>
            </a:r>
            <a:r>
              <a:rPr lang="en-US" dirty="0"/>
              <a:t>all information was properly entered into VOS.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45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Pulling Predictive Reports in 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9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Eliminating those excluded from performance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6090166"/>
            <a:ext cx="4038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Filter Exclude column to show only </a:t>
            </a:r>
            <a:r>
              <a:rPr lang="en-US" dirty="0" smtClean="0"/>
              <a:t>“N”s.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219200"/>
            <a:ext cx="2933700" cy="181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4" t="25489" r="29063" b="29735"/>
          <a:stretch/>
        </p:blipFill>
        <p:spPr bwMode="auto">
          <a:xfrm>
            <a:off x="3571874" y="1600200"/>
            <a:ext cx="2609851" cy="436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2933700" cy="181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00025" y="2243137"/>
            <a:ext cx="428625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71874" y="4343400"/>
            <a:ext cx="428625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00499" y="5638800"/>
            <a:ext cx="428625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9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Determining the Denominator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7"/>
          <a:stretch/>
        </p:blipFill>
        <p:spPr bwMode="auto">
          <a:xfrm>
            <a:off x="762000" y="1295400"/>
            <a:ext cx="7513320" cy="4259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943599"/>
            <a:ext cx="4191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Filter </a:t>
            </a:r>
            <a:r>
              <a:rPr lang="en-US" b="1" dirty="0"/>
              <a:t>Denominator</a:t>
            </a:r>
            <a:r>
              <a:rPr lang="en-US" dirty="0"/>
              <a:t> </a:t>
            </a:r>
            <a:r>
              <a:rPr lang="en-US" dirty="0" smtClean="0"/>
              <a:t>column for “1”s.</a:t>
            </a:r>
          </a:p>
          <a:p>
            <a:r>
              <a:rPr lang="en-US" dirty="0" smtClean="0"/>
              <a:t>Take the sum, this will be the denominator.</a:t>
            </a:r>
          </a:p>
        </p:txBody>
      </p:sp>
    </p:spTree>
    <p:extLst>
      <p:ext uri="{BB962C8B-B14F-4D97-AF65-F5344CB8AC3E}">
        <p14:creationId xmlns:p14="http://schemas.microsoft.com/office/powerpoint/2010/main" val="247187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Filter Numerator Column to only show 1’s then SUM that column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0" y="1360011"/>
            <a:ext cx="6606540" cy="4625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867400"/>
            <a:ext cx="4114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Filter Numerator Column to only show </a:t>
            </a:r>
            <a:r>
              <a:rPr lang="en-US" dirty="0" smtClean="0"/>
              <a:t>1’s. </a:t>
            </a:r>
          </a:p>
          <a:p>
            <a:r>
              <a:rPr lang="en-US" dirty="0" smtClean="0"/>
              <a:t>Take the </a:t>
            </a:r>
            <a:r>
              <a:rPr lang="en-US" dirty="0"/>
              <a:t>SUM that column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96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Performing the calculation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8800"/>
            <a:ext cx="8229600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5715000"/>
            <a:ext cx="571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Dividing the this Numerator by the Denominator will yield the Employment Rate 2</a:t>
            </a:r>
            <a:r>
              <a:rPr lang="en-US" baseline="30000" dirty="0" smtClean="0"/>
              <a:t>nd</a:t>
            </a:r>
            <a:r>
              <a:rPr lang="en-US" dirty="0" smtClean="0"/>
              <a:t> Quarter After Exit. </a:t>
            </a:r>
          </a:p>
        </p:txBody>
      </p:sp>
    </p:spTree>
    <p:extLst>
      <p:ext uri="{BB962C8B-B14F-4D97-AF65-F5344CB8AC3E}">
        <p14:creationId xmlns:p14="http://schemas.microsoft.com/office/powerpoint/2010/main" val="208943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Revealing Negative Outcomes within the Measure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8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Determining the negative hits for a performance measure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477000" cy="341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867400"/>
            <a:ext cx="571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order to determine the “negative hits” for this measure, simply filter the numerator by “0”s.</a:t>
            </a:r>
          </a:p>
        </p:txBody>
      </p:sp>
    </p:spTree>
    <p:extLst>
      <p:ext uri="{BB962C8B-B14F-4D97-AF65-F5344CB8AC3E}">
        <p14:creationId xmlns:p14="http://schemas.microsoft.com/office/powerpoint/2010/main" val="227597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Passing on this information to local staff</a:t>
            </a:r>
            <a:endParaRPr lang="en-US" sz="2800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360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4419600"/>
            <a:ext cx="5334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Filter </a:t>
            </a:r>
            <a:r>
              <a:rPr lang="en-US" dirty="0"/>
              <a:t>rows </a:t>
            </a:r>
            <a:r>
              <a:rPr lang="en-US" dirty="0" smtClean="0"/>
              <a:t>to only show rows with those:</a:t>
            </a:r>
          </a:p>
          <a:p>
            <a:pPr marL="342900" indent="-342900">
              <a:buAutoNum type="arabicParenR"/>
            </a:pPr>
            <a:r>
              <a:rPr lang="en-US" dirty="0" smtClean="0"/>
              <a:t>That have not been excluded from performance.</a:t>
            </a:r>
          </a:p>
          <a:p>
            <a:pPr marL="342900" indent="-342900">
              <a:buAutoNum type="arabicParenR"/>
            </a:pPr>
            <a:r>
              <a:rPr lang="en-US" dirty="0" smtClean="0"/>
              <a:t>Numerators of 0’s.</a:t>
            </a:r>
          </a:p>
          <a:p>
            <a:pPr marL="342900" indent="-342900">
              <a:buAutoNum type="arabicParenR"/>
            </a:pPr>
            <a:r>
              <a:rPr lang="en-US" dirty="0" smtClean="0"/>
              <a:t>Denominators of 1s. </a:t>
            </a:r>
          </a:p>
          <a:p>
            <a:r>
              <a:rPr lang="en-US" dirty="0" smtClean="0"/>
              <a:t>The result will be a comprehensive list that can be passed along to staff. They should verify </a:t>
            </a:r>
            <a:r>
              <a:rPr lang="en-US" dirty="0"/>
              <a:t>all data was entered </a:t>
            </a:r>
            <a:r>
              <a:rPr lang="en-US" dirty="0" smtClean="0"/>
              <a:t>properly for those participants and enter supplemental wage data if applicable.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32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0400" y="3962400"/>
            <a:ext cx="57912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pull federal performance outcomes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1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5905500"/>
            <a:ext cx="2667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First, log in to Jobs4TN.gov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1752600"/>
            <a:ext cx="22098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Reporting Path for Calculating Outcome Rates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38237"/>
            <a:ext cx="2009775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4610"/>
            <a:ext cx="2857500" cy="343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762" y="2515790"/>
            <a:ext cx="200025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52578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9761"/>
            <a:ext cx="3314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505200"/>
            <a:ext cx="2924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114550" y="2259805"/>
            <a:ext cx="2647950" cy="350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775" y="2666999"/>
            <a:ext cx="1800225" cy="252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399" y="2515790"/>
            <a:ext cx="0" cy="1903810"/>
          </a:xfrm>
          <a:prstGeom prst="line">
            <a:avLst/>
          </a:prstGeom>
          <a:ln>
            <a:solidFill>
              <a:srgbClr val="FF0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91086" y="5729969"/>
            <a:ext cx="4114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These reports can be used to see federal performance indicators.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57750" y="1508045"/>
            <a:ext cx="41338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Reports -&gt; Detailed Reports -&gt; Predictive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90575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Employment Rate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Quarter after Exit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14800" y="5791200"/>
            <a:ext cx="4800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 an example, we will use the</a:t>
            </a:r>
            <a:br>
              <a:rPr lang="en-US" dirty="0" smtClean="0"/>
            </a:br>
            <a:r>
              <a:rPr lang="en-US" dirty="0" smtClean="0"/>
              <a:t>“Employment Rate 2</a:t>
            </a:r>
            <a:r>
              <a:rPr lang="en-US" baseline="30000" dirty="0" smtClean="0"/>
              <a:t>nd</a:t>
            </a:r>
            <a:r>
              <a:rPr lang="en-US" dirty="0" smtClean="0"/>
              <a:t> Quarter after Exit” report.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3900" y="3571875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9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Choosing the program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14800" y="5791200"/>
            <a:ext cx="4800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6EBE"/>
                </a:solidFill>
              </a:rPr>
              <a:t>Check</a:t>
            </a:r>
            <a:r>
              <a:rPr lang="en-US" dirty="0" smtClean="0"/>
              <a:t> the “Programs” box.</a:t>
            </a:r>
          </a:p>
          <a:p>
            <a:r>
              <a:rPr lang="en-US" dirty="0">
                <a:solidFill>
                  <a:srgbClr val="386EBE"/>
                </a:solidFill>
              </a:rPr>
              <a:t>Select</a:t>
            </a:r>
            <a:r>
              <a:rPr lang="en-US" dirty="0" smtClean="0"/>
              <a:t> the desired program and customer group.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6812"/>
            <a:ext cx="5972175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447800" y="21336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42672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50292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7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Choosing the Location/Geographic Area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572000" cy="5068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095375" y="4800600"/>
            <a:ext cx="533400" cy="0"/>
          </a:xfrm>
          <a:prstGeom prst="straightConnector1">
            <a:avLst/>
          </a:prstGeom>
          <a:ln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4800" y="5791200"/>
            <a:ext cx="4800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6EBE"/>
                </a:solidFill>
              </a:rPr>
              <a:t>Select</a:t>
            </a:r>
            <a:r>
              <a:rPr lang="en-US" dirty="0" smtClean="0"/>
              <a:t> the desired Grand Region, LWDA or State. For this example, we will choose Tennessee.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4425" y="1600200"/>
            <a:ext cx="533400" cy="0"/>
          </a:xfrm>
          <a:prstGeom prst="straightConnector1">
            <a:avLst/>
          </a:prstGeom>
          <a:ln>
            <a:solidFill>
              <a:srgbClr val="386EB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23950" y="2686050"/>
            <a:ext cx="533400" cy="0"/>
          </a:xfrm>
          <a:prstGeom prst="straightConnector1">
            <a:avLst/>
          </a:prstGeom>
          <a:ln>
            <a:solidFill>
              <a:srgbClr val="386EB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5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Determining the Date:</a:t>
            </a:r>
            <a:br>
              <a:rPr lang="en-US" sz="2400" dirty="0" smtClean="0"/>
            </a:br>
            <a:r>
              <a:rPr lang="en-US" sz="2400" dirty="0" smtClean="0"/>
              <a:t>PY16 Quarterly </a:t>
            </a:r>
            <a:r>
              <a:rPr lang="en-US" sz="2400" dirty="0"/>
              <a:t>Cohorts for WIOA Performance Measures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43950" cy="4021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7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PY17 Quarterly </a:t>
            </a:r>
            <a:r>
              <a:rPr lang="en-US" sz="2400" dirty="0"/>
              <a:t>Cohorts for WIOA Performance Measures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314450"/>
            <a:ext cx="9048750" cy="388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8712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12125</TotalTime>
  <Words>490</Words>
  <Application>Microsoft Macintosh PowerPoint</Application>
  <PresentationFormat>On-screen Show (4:3)</PresentationFormat>
  <Paragraphs>62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PowerPoint B</vt:lpstr>
      <vt:lpstr> Determining Federal Performance Indicators using VOS </vt:lpstr>
      <vt:lpstr>Pulling Predictive Reports in VOS</vt:lpstr>
      <vt:lpstr>How to pull federal performance outcomes</vt:lpstr>
      <vt:lpstr>Reporting Path for Calculating Outcome Rates</vt:lpstr>
      <vt:lpstr>Example: Employment Rate 2nd Quarter after Exit</vt:lpstr>
      <vt:lpstr>Choosing the program</vt:lpstr>
      <vt:lpstr>Choosing the Location/Geographic Area</vt:lpstr>
      <vt:lpstr>Determining the Date: PY16 Quarterly Cohorts for WIOA Performance Measures</vt:lpstr>
      <vt:lpstr>PY17 Quarterly Cohorts for WIOA Performance Measures</vt:lpstr>
      <vt:lpstr>PY18 Quarterly Cohorts for WIOA Performance Measures</vt:lpstr>
      <vt:lpstr>PY19 Quarterly Cohorts for WIOA Performance Measures</vt:lpstr>
      <vt:lpstr>Choose the date</vt:lpstr>
      <vt:lpstr>Applying Predictive Reports from VOS</vt:lpstr>
      <vt:lpstr>Exporting a predictive report into Excel</vt:lpstr>
      <vt:lpstr>Recall the definition of the chosen performance indicator</vt:lpstr>
      <vt:lpstr>Start editing</vt:lpstr>
      <vt:lpstr>Columns to Know</vt:lpstr>
      <vt:lpstr>How to apply a filter</vt:lpstr>
      <vt:lpstr>Ensuring cleanliness of data</vt:lpstr>
      <vt:lpstr>Eliminating those excluded from performance</vt:lpstr>
      <vt:lpstr>Determining the Denominator</vt:lpstr>
      <vt:lpstr>Filter Numerator Column to only show 1’s then SUM that column</vt:lpstr>
      <vt:lpstr>Performing the calculation</vt:lpstr>
      <vt:lpstr>Revealing Negative Outcomes within the Measure </vt:lpstr>
      <vt:lpstr>Determining the negative hits for a performance measure</vt:lpstr>
      <vt:lpstr>Passing on this information to local staff</vt:lpstr>
      <vt:lpstr>Thank you!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Chris Brantley</cp:lastModifiedBy>
  <cp:revision>87</cp:revision>
  <dcterms:created xsi:type="dcterms:W3CDTF">2015-04-20T19:55:53Z</dcterms:created>
  <dcterms:modified xsi:type="dcterms:W3CDTF">2018-05-02T18:35:24Z</dcterms:modified>
</cp:coreProperties>
</file>