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2" r:id="rId2"/>
    <p:sldId id="335" r:id="rId3"/>
    <p:sldId id="336" r:id="rId4"/>
    <p:sldId id="337" r:id="rId5"/>
    <p:sldId id="338" r:id="rId6"/>
    <p:sldId id="333" r:id="rId7"/>
    <p:sldId id="256" r:id="rId8"/>
    <p:sldId id="278" r:id="rId9"/>
    <p:sldId id="339" r:id="rId10"/>
    <p:sldId id="289" r:id="rId11"/>
    <p:sldId id="298" r:id="rId12"/>
    <p:sldId id="297" r:id="rId13"/>
    <p:sldId id="299" r:id="rId14"/>
    <p:sldId id="300" r:id="rId15"/>
    <p:sldId id="301" r:id="rId16"/>
    <p:sldId id="302" r:id="rId17"/>
    <p:sldId id="303" r:id="rId18"/>
    <p:sldId id="340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4" r:id="rId38"/>
    <p:sldId id="325" r:id="rId39"/>
    <p:sldId id="326" r:id="rId40"/>
    <p:sldId id="327" r:id="rId41"/>
    <p:sldId id="328" r:id="rId42"/>
    <p:sldId id="329" r:id="rId43"/>
    <p:sldId id="26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4" autoAdjust="0"/>
  </p:normalViewPr>
  <p:slideViewPr>
    <p:cSldViewPr>
      <p:cViewPr>
        <p:scale>
          <a:sx n="100" d="100"/>
          <a:sy n="100" d="100"/>
        </p:scale>
        <p:origin x="-3504" y="-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0E82-1318-4145-9C82-05670AB20474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C6BA6-44D2-4EFA-8AEB-1A85C4B63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7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04FD-EAE3-4784-8B5E-0181AEA67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994" indent="-225994" defTabSz="903926">
              <a:buAutoNum type="arabicParenR"/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="1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baseline="0" dirty="0" smtClean="0"/>
          </a:p>
          <a:p>
            <a:pPr defTabSz="903926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04FD-EAE3-4784-8B5E-0181AEA67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4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04FD-EAE3-4784-8B5E-0181AEA67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04FD-EAE3-4784-8B5E-0181AEA67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04FD-EAE3-4784-8B5E-0181AEA67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3"/>
            <a:ext cx="86868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461001"/>
            <a:ext cx="86868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5755"/>
            <a:ext cx="32004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workforce/employers/training-redirect/grants-for-training.html" TargetMode="External"/><Relationship Id="rId4" Type="http://schemas.openxmlformats.org/officeDocument/2006/relationships/image" Target="../media/image3.tm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workforce/employers/training-redirect/grants-for-training.html" TargetMode="External"/><Relationship Id="rId4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m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3"/>
            <a:ext cx="8686800" cy="2209797"/>
          </a:xfrm>
        </p:spPr>
        <p:txBody>
          <a:bodyPr>
            <a:normAutofit/>
          </a:bodyPr>
          <a:lstStyle/>
          <a:p>
            <a:r>
              <a:rPr lang="en-US" dirty="0" smtClean="0"/>
              <a:t>WIOA Systems Training</a:t>
            </a:r>
            <a:br>
              <a:rPr lang="en-US" dirty="0" smtClean="0"/>
            </a:br>
            <a:r>
              <a:rPr lang="en-US" dirty="0" smtClean="0"/>
              <a:t>April 18,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8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Setting Up the Fund </a:t>
            </a:r>
            <a:r>
              <a:rPr lang="en-US" sz="2800" dirty="0"/>
              <a:t>S</a:t>
            </a:r>
            <a:r>
              <a:rPr lang="en-US" sz="2800" dirty="0" smtClean="0"/>
              <a:t>tream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4999"/>
            <a:ext cx="83058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29200" y="2743200"/>
            <a:ext cx="2209800" cy="3048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1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6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381124"/>
          </a:xfrm>
        </p:spPr>
        <p:txBody>
          <a:bodyPr/>
          <a:lstStyle/>
          <a:p>
            <a:pPr algn="ctr"/>
            <a:r>
              <a:rPr lang="en-US" sz="2800" dirty="0" smtClean="0"/>
              <a:t>Ensure all Customer </a:t>
            </a:r>
            <a:r>
              <a:rPr lang="en-US" sz="2800" dirty="0"/>
              <a:t>G</a:t>
            </a:r>
            <a:r>
              <a:rPr lang="en-US" sz="2800" dirty="0" smtClean="0"/>
              <a:t>roups </a:t>
            </a:r>
            <a:r>
              <a:rPr lang="en-US" sz="2800" dirty="0"/>
              <a:t>T</a:t>
            </a:r>
            <a:r>
              <a:rPr lang="en-US" sz="2800" dirty="0" smtClean="0"/>
              <a:t>hat </a:t>
            </a:r>
            <a:r>
              <a:rPr lang="en-US" sz="2800" dirty="0"/>
              <a:t>N</a:t>
            </a:r>
            <a:r>
              <a:rPr lang="en-US" sz="2800" dirty="0" smtClean="0"/>
              <a:t>eed to be Served by the Grant are Checked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04924"/>
            <a:ext cx="831373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5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Ensure That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P</a:t>
            </a:r>
            <a:r>
              <a:rPr lang="en-US" dirty="0" smtClean="0"/>
              <a:t>eriod is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23999"/>
            <a:ext cx="847566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Provider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</a:t>
            </a:r>
            <a:r>
              <a:rPr lang="en-US" dirty="0"/>
              <a:t>that we have set up the fund stream we will be going to the assist a provider tab. We will create a provider which will be the company that will be doing the </a:t>
            </a:r>
            <a:r>
              <a:rPr lang="en-US" dirty="0" smtClean="0"/>
              <a:t>training</a:t>
            </a:r>
            <a:r>
              <a:rPr lang="en-US" dirty="0"/>
              <a:t>. Under this provider we will also have to create the t</a:t>
            </a:r>
            <a:r>
              <a:rPr lang="en-US" dirty="0" smtClean="0"/>
              <a:t>raining </a:t>
            </a:r>
            <a:r>
              <a:rPr lang="en-US" dirty="0"/>
              <a:t>program so that we can give the service to each of the individuals under their </a:t>
            </a:r>
            <a:r>
              <a:rPr lang="en-US" dirty="0" smtClean="0"/>
              <a:t>WIOA </a:t>
            </a:r>
            <a:r>
              <a:rPr lang="en-US" dirty="0"/>
              <a:t>application.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733800"/>
            <a:ext cx="77898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2950" y="4171950"/>
            <a:ext cx="3219450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9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1"/>
            <a:ext cx="851222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447800"/>
            <a:ext cx="22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Input the p</a:t>
            </a:r>
            <a:r>
              <a:rPr lang="en-US" dirty="0" smtClean="0"/>
              <a:t>rovider details </a:t>
            </a:r>
            <a:r>
              <a:rPr lang="en-US" dirty="0"/>
              <a:t>on the </a:t>
            </a:r>
            <a:r>
              <a:rPr lang="en-US" dirty="0" smtClean="0"/>
              <a:t>general </a:t>
            </a:r>
            <a:r>
              <a:rPr lang="en-US" dirty="0"/>
              <a:t>t</a:t>
            </a:r>
            <a:r>
              <a:rPr lang="en-US" dirty="0" smtClean="0"/>
              <a:t>ab </a:t>
            </a:r>
            <a:r>
              <a:rPr lang="en-US" dirty="0"/>
              <a:t>under </a:t>
            </a:r>
            <a:r>
              <a:rPr lang="en-US" dirty="0" smtClean="0"/>
              <a:t>Add </a:t>
            </a:r>
            <a:r>
              <a:rPr lang="en-US" dirty="0"/>
              <a:t>a </a:t>
            </a:r>
            <a:r>
              <a:rPr lang="en-US" dirty="0" smtClean="0"/>
              <a:t>New </a:t>
            </a:r>
            <a:r>
              <a:rPr lang="en-US" dirty="0"/>
              <a:t>P</a:t>
            </a:r>
            <a:r>
              <a:rPr lang="en-US" dirty="0" smtClean="0"/>
              <a:t>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8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Type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1"/>
            <a:ext cx="5715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524000"/>
            <a:ext cx="3581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sure you have CS-Project turned </a:t>
            </a:r>
            <a:r>
              <a:rPr lang="en-US" dirty="0" smtClean="0"/>
              <a:t>on if you wish to use the contract section</a:t>
            </a:r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1905000" y="1600200"/>
            <a:ext cx="3429000" cy="604974"/>
          </a:xfrm>
          <a:prstGeom prst="bentConnector3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2667000"/>
            <a:ext cx="2438400" cy="31393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 turn on any training activities that the provider needs to be able to provide-</a:t>
            </a:r>
          </a:p>
          <a:p>
            <a:r>
              <a:rPr lang="en-US" dirty="0" smtClean="0"/>
              <a:t>325- Employed Worker Skills upgrading (IWT)</a:t>
            </a:r>
          </a:p>
          <a:p>
            <a:r>
              <a:rPr lang="en-US" dirty="0" smtClean="0"/>
              <a:t>314- Enrolled in Apprenticeship training</a:t>
            </a:r>
          </a:p>
          <a:p>
            <a:r>
              <a:rPr lang="en-US" dirty="0" smtClean="0"/>
              <a:t>301- On-the-Job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Training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19275"/>
            <a:ext cx="87137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5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Fill Out </a:t>
            </a:r>
            <a:r>
              <a:rPr lang="en-US" sz="3000" dirty="0"/>
              <a:t>A</a:t>
            </a:r>
            <a:r>
              <a:rPr lang="en-US" sz="3000" dirty="0" smtClean="0"/>
              <a:t>ll the Information </a:t>
            </a:r>
            <a:r>
              <a:rPr lang="en-US" sz="3000" dirty="0"/>
              <a:t>O</a:t>
            </a:r>
            <a:r>
              <a:rPr lang="en-US" sz="3000" dirty="0" smtClean="0"/>
              <a:t>n the Training </a:t>
            </a:r>
            <a:r>
              <a:rPr lang="en-US" sz="3000" dirty="0"/>
              <a:t>P</a:t>
            </a:r>
            <a:r>
              <a:rPr lang="en-US" sz="3000" dirty="0" smtClean="0"/>
              <a:t>rogram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5436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0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Project Contract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contract section should be used when you are going to invoice and pay the provider in a lump sum for the training as opposed to recording cost on all students. An example of this would be Incumbent worker training contracts. 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133600"/>
            <a:ext cx="79898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24200" y="4191000"/>
            <a:ext cx="7620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30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Pre-Application Site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Content Placeholder 2" descr="Grants for Training - Internet Explorer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69" y="1193800"/>
            <a:ext cx="6425261" cy="4957763"/>
          </a:xfrm>
        </p:spPr>
      </p:pic>
    </p:spTree>
    <p:extLst>
      <p:ext uri="{BB962C8B-B14F-4D97-AF65-F5344CB8AC3E}">
        <p14:creationId xmlns:p14="http://schemas.microsoft.com/office/powerpoint/2010/main" val="329414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43075"/>
            <a:ext cx="88185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7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4888" cy="8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86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Budget for the Contract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1726389"/>
            <a:ext cx="5410201" cy="452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Assist an Individual to Add the </a:t>
            </a:r>
            <a:br>
              <a:rPr lang="en-US" sz="3000" dirty="0" smtClean="0"/>
            </a:br>
            <a:r>
              <a:rPr lang="en-US" sz="3000" dirty="0" smtClean="0"/>
              <a:t>Activity to Their </a:t>
            </a:r>
            <a:r>
              <a:rPr lang="en-US" sz="3000" dirty="0"/>
              <a:t>R</a:t>
            </a:r>
            <a:r>
              <a:rPr lang="en-US" sz="3000" dirty="0" smtClean="0"/>
              <a:t>ecord</a:t>
            </a:r>
            <a:endParaRPr lang="en-US" sz="3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630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7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br>
              <a:rPr lang="en-US" dirty="0" smtClean="0"/>
            </a:br>
            <a:r>
              <a:rPr lang="en-US" sz="2000" dirty="0" smtClean="0"/>
              <a:t>In this Example, LWDA is using 20% formula funds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1"/>
            <a:ext cx="670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3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1150"/>
            <a:ext cx="7038975" cy="500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4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37408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60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153400" cy="542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9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1"/>
            <a:ext cx="7305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74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Pre-Application Site</a:t>
            </a:r>
            <a:endParaRPr lang="en-US" dirty="0"/>
          </a:p>
        </p:txBody>
      </p:sp>
      <p:pic>
        <p:nvPicPr>
          <p:cNvPr id="4" name="Content Placeholder 3" descr="Grants for Training - Internet Explorer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69" y="1193800"/>
            <a:ext cx="6425261" cy="4957763"/>
          </a:xfrm>
        </p:spPr>
      </p:pic>
    </p:spTree>
    <p:extLst>
      <p:ext uri="{BB962C8B-B14F-4D97-AF65-F5344CB8AC3E}">
        <p14:creationId xmlns:p14="http://schemas.microsoft.com/office/powerpoint/2010/main" val="6412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3000"/>
            <a:ext cx="8894763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3581398"/>
            <a:ext cx="838200" cy="2286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483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2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005637" cy="487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2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23950"/>
            <a:ext cx="892333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60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Voucher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4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Voucher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65" y="1193800"/>
            <a:ext cx="6246269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6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" y="1043004"/>
            <a:ext cx="6557962" cy="55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9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</a:t>
            </a:r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4" y="1263157"/>
            <a:ext cx="8580952" cy="48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96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br>
              <a:rPr lang="en-US" dirty="0" smtClean="0"/>
            </a:br>
            <a:r>
              <a:rPr lang="en-US" sz="2000" dirty="0" smtClean="0"/>
              <a:t>Individual Paid </a:t>
            </a:r>
            <a:r>
              <a:rPr lang="en-US" sz="2000" dirty="0"/>
              <a:t>W</a:t>
            </a:r>
            <a:r>
              <a:rPr lang="en-US" sz="2000" dirty="0" smtClean="0"/>
              <a:t>ith Statewide 15% CBG- IWT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3975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8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686800" cy="534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5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Pre-Application Site</a:t>
            </a:r>
            <a:endParaRPr lang="en-US" dirty="0"/>
          </a:p>
        </p:txBody>
      </p:sp>
      <p:pic>
        <p:nvPicPr>
          <p:cNvPr id="4" name="Content Placeholder 3" descr="Grants for Training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69" y="1193800"/>
            <a:ext cx="6425261" cy="4957763"/>
          </a:xfrm>
        </p:spPr>
      </p:pic>
    </p:spTree>
    <p:extLst>
      <p:ext uri="{BB962C8B-B14F-4D97-AF65-F5344CB8AC3E}">
        <p14:creationId xmlns:p14="http://schemas.microsoft.com/office/powerpoint/2010/main" val="312483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91916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47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47788"/>
            <a:ext cx="905668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3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4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00400" y="3962400"/>
            <a:ext cx="57912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</a:t>
            </a:r>
            <a:r>
              <a:rPr lang="en-US" dirty="0" smtClean="0"/>
              <a:t>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0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FY2018 CBG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CBG for FY2018 was extremely successful.  There were:</a:t>
            </a:r>
          </a:p>
          <a:p>
            <a:pPr lvl="0"/>
            <a:r>
              <a:rPr lang="en-US" dirty="0"/>
              <a:t>363 Pre-applications from </a:t>
            </a:r>
            <a:r>
              <a:rPr lang="en-US" dirty="0" smtClean="0"/>
              <a:t>employers</a:t>
            </a:r>
            <a:endParaRPr lang="en-US" dirty="0"/>
          </a:p>
          <a:p>
            <a:pPr lvl="0"/>
            <a:r>
              <a:rPr lang="en-US" dirty="0"/>
              <a:t>176 signed contracts broken down as follows:</a:t>
            </a:r>
          </a:p>
          <a:p>
            <a:pPr lvl="1"/>
            <a:r>
              <a:rPr lang="en-US" dirty="0"/>
              <a:t>96 IWT</a:t>
            </a:r>
          </a:p>
          <a:p>
            <a:pPr lvl="1"/>
            <a:r>
              <a:rPr lang="en-US" dirty="0"/>
              <a:t>62 OJT</a:t>
            </a:r>
          </a:p>
          <a:p>
            <a:pPr lvl="1"/>
            <a:r>
              <a:rPr lang="en-US" dirty="0"/>
              <a:t>18 Apprenticeship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4,225 individuals to be trained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$2,406,000 million dollars in funding requests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Question?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447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733800"/>
            <a:ext cx="8982075" cy="2590800"/>
          </a:xfrm>
        </p:spPr>
        <p:txBody>
          <a:bodyPr>
            <a:noAutofit/>
          </a:bodyPr>
          <a:lstStyle/>
          <a:p>
            <a:r>
              <a:rPr lang="en-US" dirty="0" smtClean="0"/>
              <a:t>How to enter Incumbent Worker, Apprenticeship and On-the-Job Training into Jobs4tn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6781800"/>
            <a:ext cx="91440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Understand What </a:t>
            </a:r>
            <a:r>
              <a:rPr lang="en-US" sz="2800" dirty="0"/>
              <a:t>F</a:t>
            </a:r>
            <a:r>
              <a:rPr lang="en-US" sz="2800" dirty="0" smtClean="0"/>
              <a:t>unds are Paying </a:t>
            </a:r>
            <a:r>
              <a:rPr lang="en-US" sz="2800" dirty="0"/>
              <a:t>f</a:t>
            </a:r>
            <a:r>
              <a:rPr lang="en-US" sz="2800" dirty="0" smtClean="0"/>
              <a:t>or the </a:t>
            </a:r>
            <a:r>
              <a:rPr lang="en-US" sz="2800" dirty="0"/>
              <a:t>T</a:t>
            </a:r>
            <a:r>
              <a:rPr lang="en-US" sz="2800" dirty="0" smtClean="0"/>
              <a:t>raining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Consolidated Business Grants are used to pay for activities then that means the funds are coming from statewide funds.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Statewide CBG funds can pay for Apprenticeship Training, On-the-Job Training, or Incumbent Worker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Locals also may use up to 20% of Adult and Dislocated Worker formula funds to provide Incumbent Worker Training</a:t>
            </a:r>
          </a:p>
          <a:p>
            <a:endParaRPr lang="en-US" dirty="0" smtClean="0"/>
          </a:p>
          <a:p>
            <a:r>
              <a:rPr lang="en-US" dirty="0" smtClean="0"/>
              <a:t>Local formula funds may also be used to fund Apprenticeship and On-the-Job training and both will be in local performance</a:t>
            </a:r>
          </a:p>
          <a:p>
            <a:endParaRPr lang="en-US" dirty="0" smtClean="0"/>
          </a:p>
          <a:p>
            <a:r>
              <a:rPr lang="en-US" dirty="0" smtClean="0"/>
              <a:t>Incumbent </a:t>
            </a:r>
            <a:r>
              <a:rPr lang="en-US" dirty="0"/>
              <a:t>W</a:t>
            </a:r>
            <a:r>
              <a:rPr lang="en-US" dirty="0" smtClean="0"/>
              <a:t>orker </a:t>
            </a:r>
            <a:r>
              <a:rPr lang="en-US" dirty="0"/>
              <a:t>T</a:t>
            </a:r>
            <a:r>
              <a:rPr lang="en-US" dirty="0" smtClean="0"/>
              <a:t>rainings will not be counted in your local performance measures per TEGL 10-16.  If the participant receives any local funded activities, then they will be calculated in performance.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6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Using the </a:t>
            </a:r>
            <a:r>
              <a:rPr lang="en-US" sz="3000" dirty="0"/>
              <a:t>C</a:t>
            </a:r>
            <a:r>
              <a:rPr lang="en-US" sz="3000" dirty="0" smtClean="0"/>
              <a:t>ontract </a:t>
            </a:r>
            <a:r>
              <a:rPr lang="en-US" sz="3000" dirty="0"/>
              <a:t>S</a:t>
            </a:r>
            <a:r>
              <a:rPr lang="en-US" sz="3000" dirty="0" smtClean="0"/>
              <a:t>ection </a:t>
            </a:r>
            <a:r>
              <a:rPr lang="en-US" sz="3000" dirty="0"/>
              <a:t>U</a:t>
            </a:r>
            <a:r>
              <a:rPr lang="en-US" sz="3000" dirty="0" smtClean="0"/>
              <a:t>nder the Provider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u="sng" dirty="0"/>
          </a:p>
          <a:p>
            <a:r>
              <a:rPr lang="en-US" u="sng" dirty="0" smtClean="0"/>
              <a:t>Pros</a:t>
            </a:r>
          </a:p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dirty="0"/>
              <a:t>one invoice and one </a:t>
            </a:r>
            <a:r>
              <a:rPr lang="en-US" dirty="0" smtClean="0"/>
              <a:t>payment made </a:t>
            </a:r>
            <a:r>
              <a:rPr lang="en-US" dirty="0"/>
              <a:t>for all the </a:t>
            </a:r>
            <a:r>
              <a:rPr lang="en-US" dirty="0" smtClean="0"/>
              <a:t>participants </a:t>
            </a:r>
            <a:r>
              <a:rPr lang="en-US" dirty="0"/>
              <a:t>that got </a:t>
            </a:r>
            <a:r>
              <a:rPr lang="en-US" dirty="0" smtClean="0"/>
              <a:t>trained. You still need to record the activities on each participant that got trained but would not record the fiscal amounts.  IWT would be a good example of where this could be used.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r>
              <a:rPr lang="en-US" u="sng" dirty="0" smtClean="0"/>
              <a:t>Cons</a:t>
            </a:r>
          </a:p>
          <a:p>
            <a:pPr marL="0" indent="0">
              <a:buNone/>
            </a:pPr>
            <a:r>
              <a:rPr lang="en-US" dirty="0" smtClean="0"/>
              <a:t>The financial payments made will not show up in your fund management reports if you use the contract.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6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14903</TotalTime>
  <Words>521</Words>
  <Application>Microsoft Macintosh PowerPoint</Application>
  <PresentationFormat>On-screen Show (4:3)</PresentationFormat>
  <Paragraphs>94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PowerPoint B</vt:lpstr>
      <vt:lpstr>WIOA Systems Training April 18, 2018</vt:lpstr>
      <vt:lpstr>Pre-Application Site</vt:lpstr>
      <vt:lpstr>Pre-Application Site</vt:lpstr>
      <vt:lpstr>Pre-Application Site</vt:lpstr>
      <vt:lpstr>FY2018 CBG </vt:lpstr>
      <vt:lpstr>PowerPoint Presentation</vt:lpstr>
      <vt:lpstr>How to enter Incumbent Worker, Apprenticeship and On-the-Job Training into Jobs4tn </vt:lpstr>
      <vt:lpstr>Understand What Funds are Paying for the Training</vt:lpstr>
      <vt:lpstr>Using the Contract Section Under the Provider</vt:lpstr>
      <vt:lpstr>Setting Up the Fund Stream</vt:lpstr>
      <vt:lpstr>PowerPoint Presentation</vt:lpstr>
      <vt:lpstr>Ensure all Customer Groups That Need to be Served by the Grant are Checked</vt:lpstr>
      <vt:lpstr>Ensure That Your Time Period is Correct</vt:lpstr>
      <vt:lpstr>Create the Provider </vt:lpstr>
      <vt:lpstr>PowerPoint Presentation</vt:lpstr>
      <vt:lpstr>Provider Type Details</vt:lpstr>
      <vt:lpstr>Create the Training Program</vt:lpstr>
      <vt:lpstr>Fill Out All the Information On the Training Program</vt:lpstr>
      <vt:lpstr>Add a new Project Contract </vt:lpstr>
      <vt:lpstr>PowerPoint Presentation</vt:lpstr>
      <vt:lpstr>PowerPoint Presentation</vt:lpstr>
      <vt:lpstr>Select the Budget for the Contract</vt:lpstr>
      <vt:lpstr>Assist an Individual to Add the  Activity to Their Record</vt:lpstr>
      <vt:lpstr>Example 1 In this Example, LWDA is using 20% formula funds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Voucher</vt:lpstr>
      <vt:lpstr>Voucher</vt:lpstr>
      <vt:lpstr>Payment</vt:lpstr>
      <vt:lpstr>Payment</vt:lpstr>
      <vt:lpstr>Example 2 Individual Paid With Statewide 15% CBG- IWT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Chris Brantley</cp:lastModifiedBy>
  <cp:revision>82</cp:revision>
  <dcterms:created xsi:type="dcterms:W3CDTF">2015-04-20T19:55:53Z</dcterms:created>
  <dcterms:modified xsi:type="dcterms:W3CDTF">2018-05-02T18:30:31Z</dcterms:modified>
</cp:coreProperties>
</file>