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94" r:id="rId3"/>
    <p:sldId id="295" r:id="rId4"/>
    <p:sldId id="296" r:id="rId5"/>
    <p:sldId id="287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01" r:id="rId14"/>
    <p:sldId id="297" r:id="rId15"/>
    <p:sldId id="299" r:id="rId16"/>
    <p:sldId id="298" r:id="rId17"/>
    <p:sldId id="303" r:id="rId18"/>
    <p:sldId id="302" r:id="rId19"/>
    <p:sldId id="304" r:id="rId20"/>
    <p:sldId id="316" r:id="rId21"/>
    <p:sldId id="312" r:id="rId22"/>
    <p:sldId id="317" r:id="rId23"/>
    <p:sldId id="318" r:id="rId24"/>
    <p:sldId id="319" r:id="rId25"/>
    <p:sldId id="320" r:id="rId26"/>
    <p:sldId id="314" r:id="rId27"/>
    <p:sldId id="313" r:id="rId28"/>
    <p:sldId id="315" r:id="rId29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F00"/>
    <a:srgbClr val="4870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78856" autoAdjust="0"/>
  </p:normalViewPr>
  <p:slideViewPr>
    <p:cSldViewPr>
      <p:cViewPr varScale="1">
        <p:scale>
          <a:sx n="97" d="100"/>
          <a:sy n="97" d="100"/>
        </p:scale>
        <p:origin x="-104" y="-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1488" cy="461963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1"/>
            <a:ext cx="3011488" cy="461963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r">
              <a:defRPr sz="1200"/>
            </a:lvl1pPr>
          </a:lstStyle>
          <a:p>
            <a:fld id="{FDF9DA82-BB46-4F40-AD52-344C5D64E181}" type="datetimeFigureOut">
              <a:rPr lang="en-US" smtClean="0"/>
              <a:t>4/2/18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7" rIns="91435" bIns="4571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6" y="4387851"/>
            <a:ext cx="5559425" cy="4156075"/>
          </a:xfrm>
          <a:prstGeom prst="rect">
            <a:avLst/>
          </a:prstGeom>
        </p:spPr>
        <p:txBody>
          <a:bodyPr vert="horz" lIns="91435" tIns="45717" rIns="91435" bIns="4571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6"/>
            <a:ext cx="3011488" cy="461963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6"/>
            <a:ext cx="3011488" cy="461963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r">
              <a:defRPr sz="1200"/>
            </a:lvl1pPr>
          </a:lstStyle>
          <a:p>
            <a:fld id="{C70504FD-EAE3-4784-8B5E-0181AEA67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60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504FD-EAE3-4784-8B5E-0181AEA673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14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504FD-EAE3-4784-8B5E-0181AEA673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39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504FD-EAE3-4784-8B5E-0181AEA673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74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504FD-EAE3-4784-8B5E-0181AEA6736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11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504FD-EAE3-4784-8B5E-0181AEA673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81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504FD-EAE3-4784-8B5E-0181AEA6736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81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504FD-EAE3-4784-8B5E-0181AEA6736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92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504FD-EAE3-4784-8B5E-0181AEA6736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81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504FD-EAE3-4784-8B5E-0181AEA6736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835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504FD-EAE3-4784-8B5E-0181AEA6736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51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504FD-EAE3-4784-8B5E-0181AEA6736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55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4350">
              <a:buNone/>
              <a:defRPr/>
            </a:pPr>
            <a:endParaRPr lang="en-US" baseline="0" dirty="0" smtClean="0"/>
          </a:p>
          <a:p>
            <a:pPr marL="0" indent="0" defTabSz="914350">
              <a:buNone/>
              <a:defRPr/>
            </a:pPr>
            <a:endParaRPr lang="en-US" baseline="0" dirty="0" smtClean="0"/>
          </a:p>
          <a:p>
            <a:pPr marL="0" indent="0" defTabSz="914350">
              <a:buNone/>
              <a:defRPr/>
            </a:pPr>
            <a:endParaRPr lang="en-US" baseline="0" dirty="0" smtClean="0"/>
          </a:p>
          <a:p>
            <a:pPr marL="0" indent="0" defTabSz="914350">
              <a:buNone/>
              <a:defRPr/>
            </a:pPr>
            <a:endParaRPr lang="en-US" baseline="0" dirty="0" smtClean="0"/>
          </a:p>
          <a:p>
            <a:pPr marL="0" indent="0" defTabSz="914350">
              <a:buNone/>
              <a:defRPr/>
            </a:pPr>
            <a:endParaRPr lang="en-US" baseline="0" dirty="0" smtClean="0"/>
          </a:p>
          <a:p>
            <a:pPr marL="0" indent="0" defTabSz="914350">
              <a:buNone/>
              <a:defRPr/>
            </a:pPr>
            <a:endParaRPr lang="en-US" baseline="0" dirty="0" smtClean="0"/>
          </a:p>
          <a:p>
            <a:pPr marL="0" indent="0" defTabSz="914350">
              <a:buNone/>
              <a:defRPr/>
            </a:pPr>
            <a:endParaRPr lang="en-US" baseline="0" dirty="0" smtClean="0"/>
          </a:p>
          <a:p>
            <a:pPr marL="0" indent="0" defTabSz="914350">
              <a:buNone/>
              <a:defRPr/>
            </a:pPr>
            <a:endParaRPr lang="en-US" baseline="0" dirty="0" smtClean="0"/>
          </a:p>
          <a:p>
            <a:pPr marL="0" indent="0" defTabSz="914350">
              <a:buNone/>
              <a:defRPr/>
            </a:pPr>
            <a:endParaRPr lang="en-US" baseline="0" dirty="0" smtClean="0"/>
          </a:p>
          <a:p>
            <a:pPr marL="0" indent="0" defTabSz="914350">
              <a:buNone/>
              <a:defRPr/>
            </a:pPr>
            <a:endParaRPr lang="en-US" baseline="0" dirty="0" smtClean="0"/>
          </a:p>
          <a:p>
            <a:pPr marL="0" indent="0" defTabSz="914350">
              <a:buNone/>
              <a:defRPr/>
            </a:pPr>
            <a:endParaRPr lang="en-US" baseline="0" dirty="0" smtClean="0"/>
          </a:p>
          <a:p>
            <a:pPr marL="0" indent="0" defTabSz="914350">
              <a:buNone/>
              <a:defRPr/>
            </a:pPr>
            <a:endParaRPr lang="en-US" baseline="0" dirty="0" smtClean="0"/>
          </a:p>
          <a:p>
            <a:pPr marL="0" indent="0" defTabSz="914350">
              <a:buNone/>
              <a:defRPr/>
            </a:pPr>
            <a:endParaRPr lang="en-US" baseline="0" dirty="0" smtClean="0"/>
          </a:p>
          <a:p>
            <a:pPr marL="0" indent="0" defTabSz="914350">
              <a:buFontTx/>
              <a:buNone/>
              <a:defRPr/>
            </a:pPr>
            <a:endParaRPr lang="en-US" b="1" baseline="0" dirty="0" smtClean="0"/>
          </a:p>
          <a:p>
            <a:pPr defTabSz="914350">
              <a:defRPr/>
            </a:pPr>
            <a:endParaRPr lang="en-US" baseline="0" dirty="0" smtClean="0"/>
          </a:p>
          <a:p>
            <a:pPr defTabSz="914350">
              <a:defRPr/>
            </a:pPr>
            <a:endParaRPr lang="en-US" baseline="0" dirty="0" smtClean="0"/>
          </a:p>
          <a:p>
            <a:pPr defTabSz="914350">
              <a:defRPr/>
            </a:pPr>
            <a:endParaRPr lang="en-US" baseline="0" dirty="0" smtClean="0"/>
          </a:p>
          <a:p>
            <a:pPr defTabSz="914350"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504FD-EAE3-4784-8B5E-0181AEA673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44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504FD-EAE3-4784-8B5E-0181AEA6736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951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504FD-EAE3-4784-8B5E-0181AEA6736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60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504FD-EAE3-4784-8B5E-0181AEA6736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986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504FD-EAE3-4784-8B5E-0181AEA6736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452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504FD-EAE3-4784-8B5E-0181AEA6736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615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504FD-EAE3-4784-8B5E-0181AEA6736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98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504FD-EAE3-4784-8B5E-0181AEA673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73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504FD-EAE3-4784-8B5E-0181AEA673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56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50">
              <a:defRPr/>
            </a:pPr>
            <a:endParaRPr lang="en-US" baseline="0" dirty="0" smtClean="0"/>
          </a:p>
          <a:p>
            <a:pPr defTabSz="914350"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504FD-EAE3-4784-8B5E-0181AEA673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44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504FD-EAE3-4784-8B5E-0181AEA673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44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504FD-EAE3-4784-8B5E-0181AEA673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16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504FD-EAE3-4784-8B5E-0181AEA673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15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504FD-EAE3-4784-8B5E-0181AEA673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83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886200"/>
            <a:ext cx="9144000" cy="2514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038603"/>
            <a:ext cx="8686800" cy="1422399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5461001"/>
            <a:ext cx="8686800" cy="812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pPr lvl="0"/>
            <a:r>
              <a:rPr lang="en-US" dirty="0" smtClean="0"/>
              <a:t>Sub-Title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400800"/>
            <a:ext cx="9144000" cy="457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 baseline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smtClean="0"/>
              <a:t>Name, Position | Date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6858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2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8763000" cy="4958462"/>
          </a:xfrm>
        </p:spPr>
        <p:txBody>
          <a:bodyPr>
            <a:normAutofit/>
          </a:bodyPr>
          <a:lstStyle>
            <a:lvl1pPr>
              <a:buClr>
                <a:schemeClr val="accent5">
                  <a:lumMod val="60000"/>
                  <a:lumOff val="40000"/>
                </a:schemeClr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5">
                  <a:lumMod val="60000"/>
                  <a:lumOff val="40000"/>
                </a:schemeClr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5">
                  <a:lumMod val="60000"/>
                  <a:lumOff val="40000"/>
                </a:schemeClr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6172200"/>
            <a:ext cx="182880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31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6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6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6172200"/>
            <a:ext cx="182880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85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-Column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4191000" cy="4958462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724400" y="1193804"/>
            <a:ext cx="4191000" cy="4958462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0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0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6172200"/>
            <a:ext cx="182880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69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455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Yellow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78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Gra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81000" y="2209801"/>
            <a:ext cx="3962400" cy="2235200"/>
          </a:xfrm>
        </p:spPr>
        <p:txBody>
          <a:bodyPr>
            <a:noAutofit/>
          </a:bodyPr>
          <a:lstStyle>
            <a:lvl1pPr marL="0" indent="0" algn="l">
              <a:defRPr sz="3600">
                <a:effectLst/>
                <a:latin typeface="PermianSlabSerifTypeface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5562600"/>
            <a:ext cx="4038600" cy="1117600"/>
          </a:xfrm>
        </p:spPr>
        <p:txBody>
          <a:bodyPr anchor="b">
            <a:normAutofit/>
          </a:bodyPr>
          <a:lstStyle>
            <a:lvl1pPr marL="0" indent="0">
              <a:buNone/>
              <a:defRPr sz="110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smtClean="0"/>
              <a:t>Name, Position</a:t>
            </a:r>
          </a:p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4445001"/>
            <a:ext cx="3962400" cy="8128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5"/>
                </a:solidFill>
                <a:latin typeface="PermianSlabSerifTypeface" pitchFamily="50" charset="0"/>
              </a:defRPr>
            </a:lvl1pPr>
          </a:lstStyle>
          <a:p>
            <a:pPr lvl="0"/>
            <a:r>
              <a:rPr lang="en-US" dirty="0" smtClean="0"/>
              <a:t>Sub-Title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5755"/>
            <a:ext cx="320040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7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590800" y="3874770"/>
            <a:ext cx="6553200" cy="2240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3962400"/>
            <a:ext cx="6324600" cy="2057400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9" t="13397" r="9549" b="13397"/>
          <a:stretch/>
        </p:blipFill>
        <p:spPr>
          <a:xfrm>
            <a:off x="152400" y="3766736"/>
            <a:ext cx="2514600" cy="2456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890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N 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019800"/>
            <a:ext cx="866774" cy="86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78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8763000" cy="495846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6172200"/>
            <a:ext cx="182880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8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rgbClr val="FF0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6172200"/>
            <a:ext cx="182880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5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3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3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6172200"/>
            <a:ext cx="182880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9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1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1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6172200"/>
            <a:ext cx="182880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00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Yellow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6172200"/>
            <a:ext cx="182880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6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10326"/>
            <a:ext cx="2133600" cy="365125"/>
          </a:xfrm>
          <a:prstGeom prst="rect">
            <a:avLst/>
          </a:prstGeom>
        </p:spPr>
        <p:txBody>
          <a:bodyPr anchor="b"/>
          <a:lstStyle>
            <a:lvl1pPr algn="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00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0" r:id="rId2"/>
    <p:sldLayoutId id="2147483649" r:id="rId3"/>
    <p:sldLayoutId id="2147483680" r:id="rId4"/>
    <p:sldLayoutId id="2147483671" r:id="rId5"/>
    <p:sldLayoutId id="2147483668" r:id="rId6"/>
    <p:sldLayoutId id="2147483665" r:id="rId7"/>
    <p:sldLayoutId id="2147483672" r:id="rId8"/>
    <p:sldLayoutId id="2147483673" r:id="rId9"/>
    <p:sldLayoutId id="2147483679" r:id="rId10"/>
    <p:sldLayoutId id="2147483674" r:id="rId11"/>
    <p:sldLayoutId id="2147483662" r:id="rId12"/>
    <p:sldLayoutId id="2147483663" r:id="rId13"/>
    <p:sldLayoutId id="2147483676" r:id="rId14"/>
    <p:sldLayoutId id="2147483677" r:id="rId15"/>
    <p:sldLayoutId id="2147483675" r:id="rId16"/>
    <p:sldLayoutId id="2147483678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038603"/>
            <a:ext cx="8686800" cy="2209797"/>
          </a:xfrm>
        </p:spPr>
        <p:txBody>
          <a:bodyPr>
            <a:normAutofit/>
          </a:bodyPr>
          <a:lstStyle/>
          <a:p>
            <a:r>
              <a:rPr lang="en-US" dirty="0" smtClean="0"/>
              <a:t>Business Services</a:t>
            </a:r>
            <a:br>
              <a:rPr lang="en-US" dirty="0" smtClean="0"/>
            </a:br>
            <a:r>
              <a:rPr lang="en-US" dirty="0" smtClean="0"/>
              <a:t>Professional Development</a:t>
            </a:r>
            <a:br>
              <a:rPr lang="en-US" dirty="0" smtClean="0"/>
            </a:br>
            <a:r>
              <a:rPr lang="en-US" dirty="0" smtClean="0"/>
              <a:t>April 2018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60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Business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ClrTx/>
              <a:buNone/>
            </a:pPr>
            <a:r>
              <a:rPr lang="en-US" sz="3200" dirty="0" smtClean="0"/>
              <a:t>Large Business</a:t>
            </a:r>
          </a:p>
          <a:p>
            <a:pPr marL="0" indent="0">
              <a:buClrTx/>
              <a:buNone/>
            </a:pPr>
            <a:endParaRPr lang="en-US" dirty="0"/>
          </a:p>
          <a:p>
            <a:pPr marL="0" indent="0">
              <a:buClrTx/>
              <a:buNone/>
            </a:pPr>
            <a:r>
              <a:rPr lang="en-US" dirty="0" smtClean="0"/>
              <a:t>For </a:t>
            </a:r>
            <a:r>
              <a:rPr lang="en-US" dirty="0"/>
              <a:t>a </a:t>
            </a:r>
            <a:r>
              <a:rPr lang="en-US" dirty="0" smtClean="0"/>
              <a:t>large </a:t>
            </a:r>
            <a:r>
              <a:rPr lang="en-US" dirty="0"/>
              <a:t>business you can </a:t>
            </a:r>
            <a:r>
              <a:rPr lang="en-US" dirty="0" smtClean="0"/>
              <a:t>discuss saving them 10% on their recruiting costs.  </a:t>
            </a:r>
          </a:p>
          <a:p>
            <a:pPr marL="0" indent="0">
              <a:buClrTx/>
              <a:buNone/>
            </a:pPr>
            <a:endParaRPr lang="en-US" dirty="0"/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 smtClean="0"/>
              <a:t>Review </a:t>
            </a:r>
            <a:r>
              <a:rPr lang="en-US" dirty="0"/>
              <a:t>resumes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/>
              <a:t>Pre-screen applicants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/>
              <a:t>Ensure qualified candidates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/>
              <a:t>Assist with lower tax liability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/>
              <a:t>Assist with lower workers compensation (Drug Free TN)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719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Business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143000"/>
            <a:ext cx="8763000" cy="4958465"/>
          </a:xfrm>
        </p:spPr>
        <p:txBody>
          <a:bodyPr/>
          <a:lstStyle/>
          <a:p>
            <a:pPr marL="0" indent="0">
              <a:buNone/>
            </a:pPr>
            <a:endParaRPr lang="en-US" sz="4400" dirty="0" smtClean="0"/>
          </a:p>
          <a:p>
            <a:pPr marL="0" indent="0" algn="ctr">
              <a:buNone/>
            </a:pPr>
            <a:r>
              <a:rPr lang="en-US" sz="4400" dirty="0" smtClean="0"/>
              <a:t>After you sell the services…</a:t>
            </a:r>
          </a:p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r>
              <a:rPr lang="en-US" sz="4400" dirty="0" smtClean="0"/>
              <a:t>Now you have to deliver!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924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Business Services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800" y="1193800"/>
            <a:ext cx="7467600" cy="495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87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Business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Record All Activities In Jobs4TN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When you conduct a visit or provide assistance to an employer, you must annotate what you did by using the appropriate E-Codes in the system.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b="1" dirty="0" smtClean="0"/>
              <a:t>Write thorough case notes.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657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Business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>Question?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What Are The Three Business Services Performance Measures As Set By US DOL?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528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0" dirty="0" smtClean="0"/>
              <a:t>Business Services</a:t>
            </a:r>
            <a:endParaRPr lang="en-US" b="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i="1" dirty="0"/>
              <a:t>WIOA </a:t>
            </a:r>
            <a:r>
              <a:rPr lang="en-US" sz="2800" i="1" dirty="0" smtClean="0"/>
              <a:t>Sec</a:t>
            </a:r>
            <a:r>
              <a:rPr lang="en-US" sz="2800" i="1" dirty="0"/>
              <a:t>. 116(b)(2)(A)(</a:t>
            </a:r>
            <a:r>
              <a:rPr lang="en-US" sz="2800" i="1" dirty="0" err="1"/>
              <a:t>i</a:t>
            </a:r>
            <a:r>
              <a:rPr lang="en-US" sz="2800" i="1" dirty="0"/>
              <a:t>)(VI) </a:t>
            </a:r>
            <a:r>
              <a:rPr lang="en-US" sz="2800" dirty="0" smtClean="0"/>
              <a:t>Requires </a:t>
            </a:r>
            <a:r>
              <a:rPr lang="en-US" sz="2800" dirty="0"/>
              <a:t>T</a:t>
            </a:r>
            <a:r>
              <a:rPr lang="en-US" sz="2800" dirty="0" smtClean="0"/>
              <a:t>he </a:t>
            </a:r>
            <a:r>
              <a:rPr lang="en-US" sz="2800" dirty="0"/>
              <a:t>Departments </a:t>
            </a:r>
            <a:r>
              <a:rPr lang="en-US" sz="2800" dirty="0" smtClean="0"/>
              <a:t>To Establish A Primary Indicator Of Performance For Effectiveness In </a:t>
            </a:r>
            <a:r>
              <a:rPr lang="en-US" sz="2800" dirty="0"/>
              <a:t>S</a:t>
            </a:r>
            <a:r>
              <a:rPr lang="en-US" sz="2800" dirty="0" smtClean="0"/>
              <a:t>erving Employers</a:t>
            </a:r>
            <a:r>
              <a:rPr lang="en-US" sz="2800" dirty="0"/>
              <a:t>. </a:t>
            </a:r>
            <a:endParaRPr lang="en-US" sz="2800" dirty="0" smtClean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514350" indent="-514350">
              <a:buClrTx/>
              <a:buFont typeface="+mj-lt"/>
              <a:buAutoNum type="arabicPeriod"/>
            </a:pPr>
            <a:r>
              <a:rPr lang="en-US" sz="2800" dirty="0" smtClean="0"/>
              <a:t>Retention 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800" dirty="0" smtClean="0"/>
              <a:t>Repeat </a:t>
            </a:r>
            <a:r>
              <a:rPr lang="en-US" sz="2800" dirty="0"/>
              <a:t>Business Customers </a:t>
            </a:r>
            <a:endParaRPr lang="en-US" sz="2800" dirty="0" smtClean="0"/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800" dirty="0" smtClean="0"/>
              <a:t>Employer </a:t>
            </a:r>
            <a:r>
              <a:rPr lang="en-US" sz="2800" dirty="0"/>
              <a:t>Penetration </a:t>
            </a:r>
            <a:r>
              <a:rPr lang="en-US" sz="2800" dirty="0" smtClean="0"/>
              <a:t>Rate</a:t>
            </a:r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612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Business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>Performance Measures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2800" dirty="0" smtClean="0"/>
              <a:t>The two performance measures TN has chosen are: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Penetration Rate</a:t>
            </a:r>
          </a:p>
          <a:p>
            <a:pPr marL="0" indent="0">
              <a:buNone/>
            </a:pPr>
            <a:r>
              <a:rPr lang="en-US" sz="2800" dirty="0" smtClean="0"/>
              <a:t>Repeat Customers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58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Business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dirty="0" smtClean="0"/>
              <a:t>Employer Penetration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The number of establishments that received a service or </a:t>
            </a:r>
            <a:r>
              <a:rPr lang="en-US" sz="2800" dirty="0"/>
              <a:t>are continuing to receive a service or other assistance during the reporting period </a:t>
            </a:r>
            <a:r>
              <a:rPr lang="en-US" sz="2800" b="1" i="1" dirty="0">
                <a:solidFill>
                  <a:schemeClr val="tx2"/>
                </a:solidFill>
              </a:rPr>
              <a:t>divided by </a:t>
            </a:r>
            <a:r>
              <a:rPr lang="en-US" sz="2800" dirty="0"/>
              <a:t>the total number of establishments located within Tennessee during the final month or quarter of the reporting period.</a:t>
            </a:r>
          </a:p>
          <a:p>
            <a:pPr marL="0" indent="0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 smtClean="0"/>
              <a:t>You Must Get Out Of The Office!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49051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Business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dirty="0"/>
              <a:t>Repeat Business Customers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A unique count of employers who use WIOA core programs more than once.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Follow-up with Businesses to Maintain The Relationship.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Case </a:t>
            </a:r>
            <a:r>
              <a:rPr lang="en-US" dirty="0"/>
              <a:t>manage an employer just like you </a:t>
            </a:r>
            <a:r>
              <a:rPr lang="en-US" dirty="0" smtClean="0"/>
              <a:t>would </a:t>
            </a:r>
            <a:r>
              <a:rPr lang="en-US" dirty="0"/>
              <a:t>a </a:t>
            </a:r>
            <a:r>
              <a:rPr lang="en-US" dirty="0" smtClean="0"/>
              <a:t>client.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640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Business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219200"/>
            <a:ext cx="8763000" cy="4958462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>Penetration Rate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penetration rate will take care of itself if you are serving the businesses in your area.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Repeat </a:t>
            </a:r>
            <a:r>
              <a:rPr lang="en-US" dirty="0"/>
              <a:t>business will occur because you have established a relationship with the employer and they can trust that you will assist them when needed.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096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Services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Business </a:t>
            </a:r>
            <a:r>
              <a:rPr lang="en-US" sz="3200" dirty="0"/>
              <a:t>Services </a:t>
            </a:r>
            <a:r>
              <a:rPr lang="en-US" sz="3200" dirty="0" smtClean="0"/>
              <a:t>Team Purpose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Engage Employers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Establish Relationships</a:t>
            </a:r>
          </a:p>
          <a:p>
            <a:pPr marL="0" indent="0">
              <a:buNone/>
            </a:pPr>
            <a:r>
              <a:rPr lang="en-US" dirty="0" smtClean="0"/>
              <a:t>  </a:t>
            </a:r>
          </a:p>
          <a:p>
            <a:pPr marL="0" indent="0">
              <a:buNone/>
            </a:pPr>
            <a:r>
              <a:rPr lang="en-US" dirty="0" smtClean="0"/>
              <a:t>Provide Analysis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Provide Solutions/Options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984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Business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ClrTx/>
              <a:buNone/>
            </a:pPr>
            <a:endParaRPr lang="en-US" dirty="0" smtClean="0"/>
          </a:p>
          <a:p>
            <a:pPr marL="0" indent="0">
              <a:buClrTx/>
              <a:buNone/>
            </a:pPr>
            <a:endParaRPr lang="en-US" dirty="0"/>
          </a:p>
          <a:p>
            <a:pPr marL="0" indent="0">
              <a:buClrTx/>
              <a:buNone/>
            </a:pPr>
            <a:endParaRPr lang="en-US" dirty="0" smtClean="0"/>
          </a:p>
          <a:p>
            <a:pPr marL="0" indent="0">
              <a:buClrTx/>
              <a:buNone/>
            </a:pPr>
            <a:r>
              <a:rPr lang="en-US" sz="3200" dirty="0" smtClean="0"/>
              <a:t>“</a:t>
            </a:r>
            <a:r>
              <a:rPr lang="en-US" sz="3200" dirty="0"/>
              <a:t>You can judge a professional by the books that they read”</a:t>
            </a:r>
          </a:p>
          <a:p>
            <a:pPr marL="0" indent="0">
              <a:buClrTx/>
              <a:buNone/>
            </a:pPr>
            <a:r>
              <a:rPr lang="en-US" sz="3200" dirty="0"/>
              <a:t>				Don Brown, Mentor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172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Business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>Business Professional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As a business professional, what do you read to stay current with the business community?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Industry Newsletters: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 smtClean="0"/>
              <a:t>Supply Chain Dive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 smtClean="0"/>
              <a:t>Jobs For The Future</a:t>
            </a:r>
          </a:p>
          <a:p>
            <a:pPr marL="0" indent="0">
              <a:buClrTx/>
              <a:buNone/>
            </a:pPr>
            <a:r>
              <a:rPr lang="en-US" dirty="0" smtClean="0"/>
              <a:t>3.  Tech Republic</a:t>
            </a:r>
          </a:p>
          <a:p>
            <a:pPr marL="457200" indent="-457200">
              <a:buClrTx/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04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Business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>The Future of Business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2800" dirty="0" smtClean="0"/>
              <a:t>Be able to talk about the future of business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 smtClean="0"/>
              <a:t>Automation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 smtClean="0"/>
              <a:t>Technology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 smtClean="0"/>
              <a:t>The Internet of Things (</a:t>
            </a:r>
            <a:r>
              <a:rPr lang="en-US" dirty="0" err="1" smtClean="0"/>
              <a:t>IoT</a:t>
            </a:r>
            <a:r>
              <a:rPr lang="en-US" dirty="0" smtClean="0"/>
              <a:t>)</a:t>
            </a:r>
          </a:p>
          <a:p>
            <a:pPr marL="457200" indent="-457200">
              <a:buClrTx/>
              <a:buFont typeface="+mj-lt"/>
              <a:buAutoNum type="arabicPeriod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987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Business Services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539" y="1193800"/>
            <a:ext cx="6449122" cy="495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8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Business Services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9387" y="1520031"/>
            <a:ext cx="3781425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75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Business Services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8202" y="1193800"/>
            <a:ext cx="3843796" cy="495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08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Business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r>
              <a:rPr lang="en-US" sz="4000" dirty="0" smtClean="0"/>
              <a:t>Summary – 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 smtClean="0"/>
              <a:t>Transformational vs. Transactional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0412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Business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Be knowledgeable of the business services that the AJC can provide.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 smtClean="0"/>
              <a:t>IWT 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 smtClean="0"/>
              <a:t>OJT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 smtClean="0"/>
              <a:t>Apprenticeship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 smtClean="0"/>
              <a:t>TAA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 smtClean="0"/>
              <a:t>WARN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 smtClean="0"/>
              <a:t>Rapid Response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 smtClean="0"/>
              <a:t>WOTC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 smtClean="0"/>
              <a:t>Federal Bonding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10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Business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6600" dirty="0" smtClean="0"/>
          </a:p>
          <a:p>
            <a:pPr marL="0" indent="0" algn="ctr">
              <a:buNone/>
            </a:pPr>
            <a:r>
              <a:rPr lang="en-US" sz="6600" dirty="0" smtClean="0"/>
              <a:t>Questions?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78711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Business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dirty="0" smtClean="0"/>
              <a:t>Business </a:t>
            </a:r>
            <a:r>
              <a:rPr lang="en-US" sz="3200" dirty="0"/>
              <a:t>Services </a:t>
            </a:r>
            <a:r>
              <a:rPr lang="en-US" sz="3200" dirty="0" smtClean="0"/>
              <a:t>Team Structure</a:t>
            </a:r>
            <a:endParaRPr lang="en-US" sz="3200" dirty="0"/>
          </a:p>
          <a:p>
            <a:pPr marL="0" indent="0" algn="ctr">
              <a:buNone/>
            </a:pPr>
            <a:endParaRPr lang="en-US" sz="3200" dirty="0" smtClean="0"/>
          </a:p>
          <a:p>
            <a:pPr marL="0" indent="0" algn="ctr">
              <a:buNone/>
            </a:pPr>
            <a:r>
              <a:rPr lang="en-US" sz="3200" dirty="0" smtClean="0"/>
              <a:t>OSO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dirty="0" smtClean="0"/>
              <a:t>Team Lead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dirty="0" smtClean="0"/>
              <a:t>Anyone Who Visits Employers</a:t>
            </a:r>
            <a:endParaRPr lang="en-US" sz="3200" dirty="0"/>
          </a:p>
          <a:p>
            <a:pPr marL="0" indent="0" algn="ctr">
              <a:buNone/>
            </a:pPr>
            <a:endParaRPr lang="en-US" sz="3200" dirty="0" smtClean="0"/>
          </a:p>
          <a:p>
            <a:pPr marL="0" indent="0" algn="ctr">
              <a:buNone/>
            </a:pPr>
            <a:r>
              <a:rPr lang="en-US" sz="3200" dirty="0" smtClean="0"/>
              <a:t>Functional Alignment</a:t>
            </a:r>
          </a:p>
        </p:txBody>
      </p:sp>
      <p:sp>
        <p:nvSpPr>
          <p:cNvPr id="4" name="Down Arrow 3"/>
          <p:cNvSpPr/>
          <p:nvPr/>
        </p:nvSpPr>
        <p:spPr>
          <a:xfrm>
            <a:off x="4393692" y="2797236"/>
            <a:ext cx="432816" cy="533400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4393692" y="3692586"/>
            <a:ext cx="432816" cy="533400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44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Business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Talking With Businesses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How Do You </a:t>
            </a:r>
            <a:r>
              <a:rPr lang="en-US" dirty="0"/>
              <a:t>s</a:t>
            </a:r>
            <a:r>
              <a:rPr lang="en-US" dirty="0" smtClean="0"/>
              <a:t>ee Yourself?</a:t>
            </a:r>
          </a:p>
          <a:p>
            <a:pPr marL="0" indent="0">
              <a:buNone/>
            </a:pPr>
            <a:r>
              <a:rPr lang="en-US" dirty="0" smtClean="0"/>
              <a:t>Are You:</a:t>
            </a:r>
          </a:p>
          <a:p>
            <a:pPr marL="0" indent="0">
              <a:buNone/>
            </a:pPr>
            <a:r>
              <a:rPr lang="en-US" dirty="0" smtClean="0"/>
              <a:t>“From The Government And Here to Help”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Or Are You:</a:t>
            </a:r>
          </a:p>
          <a:p>
            <a:pPr marL="0" indent="0">
              <a:buNone/>
            </a:pPr>
            <a:r>
              <a:rPr lang="en-US" dirty="0" smtClean="0"/>
              <a:t>A “Business Professional” Who Can Provide Meaningful Assistance.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726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Services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>Transformational vs. Transactional Relationship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Transactional – Want something in return from employer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Transformational – Develop a relationship with a business.  Gain an understanding of their needs and position yourself to provide assistance when needed.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734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Business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What to do first?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Why are businesses in business?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You have to establish credibility.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Speak the language of business.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EBITDA?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338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Business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EBITDA</a:t>
            </a:r>
            <a:r>
              <a:rPr lang="en-US" sz="2800" dirty="0" smtClean="0"/>
              <a:t> -  </a:t>
            </a:r>
            <a:r>
              <a:rPr lang="en-US" sz="2800" dirty="0"/>
              <a:t>Earnings Before Interest, Taxes, Depreciation and Amortization.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b="1" dirty="0" smtClean="0"/>
              <a:t>EBITDA</a:t>
            </a:r>
            <a:r>
              <a:rPr lang="en-US" sz="2800" dirty="0" smtClean="0"/>
              <a:t> </a:t>
            </a:r>
            <a:r>
              <a:rPr lang="en-US" sz="2800" dirty="0"/>
              <a:t>is calculated by taking net income and adding interest, taxes, depreciation and amortization expenses back to it.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b="1" dirty="0" smtClean="0"/>
              <a:t>EBITDA</a:t>
            </a:r>
            <a:r>
              <a:rPr lang="en-US" sz="2800" dirty="0" smtClean="0"/>
              <a:t> </a:t>
            </a:r>
            <a:r>
              <a:rPr lang="en-US" sz="2800" dirty="0"/>
              <a:t>is used to analyze a company's operating profitability before non-operating expenses (such as interest and "other" non-core expenses) and non-cash charges (depreciation and amortization). </a:t>
            </a:r>
          </a:p>
        </p:txBody>
      </p:sp>
    </p:spTree>
    <p:extLst>
      <p:ext uri="{BB962C8B-B14F-4D97-AF65-F5344CB8AC3E}">
        <p14:creationId xmlns:p14="http://schemas.microsoft.com/office/powerpoint/2010/main" val="3607197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Business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>Another business example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High turn-over rate…What could be the cause?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 smtClean="0"/>
              <a:t>Low Pay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 smtClean="0"/>
              <a:t>No Benefits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 smtClean="0"/>
              <a:t>Use of Staffing Company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 smtClean="0"/>
              <a:t>Work Culture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389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Business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ClrTx/>
              <a:buNone/>
            </a:pPr>
            <a:r>
              <a:rPr lang="en-US" sz="3200" dirty="0" smtClean="0"/>
              <a:t>Small Business</a:t>
            </a:r>
          </a:p>
          <a:p>
            <a:pPr marL="0" indent="0">
              <a:buClrTx/>
              <a:buNone/>
            </a:pPr>
            <a:endParaRPr lang="en-US" dirty="0"/>
          </a:p>
          <a:p>
            <a:pPr marL="0" indent="0">
              <a:buClrTx/>
              <a:buNone/>
            </a:pPr>
            <a:r>
              <a:rPr lang="en-US" dirty="0" smtClean="0"/>
              <a:t>For a small business you can talk about saving money by having them allow you to be their staffing company.</a:t>
            </a:r>
          </a:p>
          <a:p>
            <a:pPr marL="0" indent="0">
              <a:buClrTx/>
              <a:buNone/>
            </a:pPr>
            <a:endParaRPr lang="en-US" dirty="0" smtClean="0"/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 smtClean="0"/>
              <a:t>Review resumes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 smtClean="0"/>
              <a:t>Pre-screen applicants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 smtClean="0"/>
              <a:t>Ensure qualified candidates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 smtClean="0"/>
              <a:t>Assist with lower tax liability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 smtClean="0"/>
              <a:t>Assist with lower workers compensation (Drug Free TN)</a:t>
            </a:r>
          </a:p>
          <a:p>
            <a:pPr marL="457200" indent="-457200">
              <a:buClrTx/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ClrTx/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62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 B">
  <a:themeElements>
    <a:clrScheme name="Brand Colors">
      <a:dk1>
        <a:sysClr val="windowText" lastClr="000000"/>
      </a:dk1>
      <a:lt1>
        <a:sysClr val="window" lastClr="FFFFFF"/>
      </a:lt1>
      <a:dk2>
        <a:srgbClr val="1B365D"/>
      </a:dk2>
      <a:lt2>
        <a:srgbClr val="FF0F00"/>
      </a:lt2>
      <a:accent1>
        <a:srgbClr val="2DCCD3"/>
      </a:accent1>
      <a:accent2>
        <a:srgbClr val="D2D755"/>
      </a:accent2>
      <a:accent3>
        <a:srgbClr val="E87722"/>
      </a:accent3>
      <a:accent4>
        <a:srgbClr val="7C2529"/>
      </a:accent4>
      <a:accent5>
        <a:srgbClr val="666666"/>
      </a:accent5>
      <a:accent6>
        <a:srgbClr val="E6D395"/>
      </a:accent6>
      <a:hlink>
        <a:srgbClr val="131E29"/>
      </a:hlink>
      <a:folHlink>
        <a:srgbClr val="CBC4B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3591</TotalTime>
  <Words>752</Words>
  <Application>Microsoft Macintosh PowerPoint</Application>
  <PresentationFormat>On-screen Show (4:3)</PresentationFormat>
  <Paragraphs>222</Paragraphs>
  <Slides>28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PowerPoint B</vt:lpstr>
      <vt:lpstr>Business Services Professional Development April 2018</vt:lpstr>
      <vt:lpstr>Business Services</vt:lpstr>
      <vt:lpstr>Business Services</vt:lpstr>
      <vt:lpstr>Business Services</vt:lpstr>
      <vt:lpstr>Business Services</vt:lpstr>
      <vt:lpstr>Business Services</vt:lpstr>
      <vt:lpstr>Business Services</vt:lpstr>
      <vt:lpstr>Business Services</vt:lpstr>
      <vt:lpstr>Business Services</vt:lpstr>
      <vt:lpstr>Business Services</vt:lpstr>
      <vt:lpstr>Business Services</vt:lpstr>
      <vt:lpstr>Business Services</vt:lpstr>
      <vt:lpstr>Business Services</vt:lpstr>
      <vt:lpstr>Business Services</vt:lpstr>
      <vt:lpstr>Business Services</vt:lpstr>
      <vt:lpstr>Business Services</vt:lpstr>
      <vt:lpstr>Business Services</vt:lpstr>
      <vt:lpstr>Business Services</vt:lpstr>
      <vt:lpstr>Business Services</vt:lpstr>
      <vt:lpstr>Business Services</vt:lpstr>
      <vt:lpstr>Business Services</vt:lpstr>
      <vt:lpstr>Business Services</vt:lpstr>
      <vt:lpstr>Business Services</vt:lpstr>
      <vt:lpstr>Business Services</vt:lpstr>
      <vt:lpstr>Business Services</vt:lpstr>
      <vt:lpstr>Business Services</vt:lpstr>
      <vt:lpstr>Business Services</vt:lpstr>
      <vt:lpstr>Business Services</vt:lpstr>
    </vt:vector>
  </TitlesOfParts>
  <Company>State of Tennessee: Finance &amp; Administration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Molly Wehlage</dc:creator>
  <cp:lastModifiedBy>Chris Brantley</cp:lastModifiedBy>
  <cp:revision>300</cp:revision>
  <cp:lastPrinted>2018-03-28T20:25:39Z</cp:lastPrinted>
  <dcterms:created xsi:type="dcterms:W3CDTF">2015-04-20T19:55:53Z</dcterms:created>
  <dcterms:modified xsi:type="dcterms:W3CDTF">2018-04-02T16:40:03Z</dcterms:modified>
</cp:coreProperties>
</file>