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1"/>
  </p:notesMasterIdLst>
  <p:handoutMasterIdLst>
    <p:handoutMasterId r:id="rId112"/>
  </p:handoutMasterIdLst>
  <p:sldIdLst>
    <p:sldId id="256" r:id="rId2"/>
    <p:sldId id="410" r:id="rId3"/>
    <p:sldId id="412" r:id="rId4"/>
    <p:sldId id="413" r:id="rId5"/>
    <p:sldId id="414" r:id="rId6"/>
    <p:sldId id="415" r:id="rId7"/>
    <p:sldId id="416" r:id="rId8"/>
    <p:sldId id="417" r:id="rId9"/>
    <p:sldId id="418" r:id="rId10"/>
    <p:sldId id="419" r:id="rId11"/>
    <p:sldId id="420" r:id="rId12"/>
    <p:sldId id="374" r:id="rId13"/>
    <p:sldId id="375" r:id="rId14"/>
    <p:sldId id="376" r:id="rId15"/>
    <p:sldId id="389" r:id="rId16"/>
    <p:sldId id="377" r:id="rId17"/>
    <p:sldId id="383" r:id="rId18"/>
    <p:sldId id="271" r:id="rId19"/>
    <p:sldId id="272" r:id="rId20"/>
    <p:sldId id="273" r:id="rId21"/>
    <p:sldId id="274" r:id="rId22"/>
    <p:sldId id="275" r:id="rId23"/>
    <p:sldId id="378" r:id="rId24"/>
    <p:sldId id="379" r:id="rId25"/>
    <p:sldId id="380" r:id="rId26"/>
    <p:sldId id="276" r:id="rId27"/>
    <p:sldId id="277" r:id="rId28"/>
    <p:sldId id="278" r:id="rId29"/>
    <p:sldId id="421" r:id="rId30"/>
    <p:sldId id="279" r:id="rId31"/>
    <p:sldId id="280" r:id="rId32"/>
    <p:sldId id="281" r:id="rId33"/>
    <p:sldId id="282" r:id="rId34"/>
    <p:sldId id="283" r:id="rId35"/>
    <p:sldId id="284" r:id="rId36"/>
    <p:sldId id="265" r:id="rId37"/>
    <p:sldId id="257" r:id="rId38"/>
    <p:sldId id="371" r:id="rId39"/>
    <p:sldId id="373" r:id="rId40"/>
    <p:sldId id="387" r:id="rId41"/>
    <p:sldId id="382" r:id="rId42"/>
    <p:sldId id="381" r:id="rId43"/>
    <p:sldId id="258" r:id="rId44"/>
    <p:sldId id="259" r:id="rId45"/>
    <p:sldId id="260" r:id="rId46"/>
    <p:sldId id="261" r:id="rId47"/>
    <p:sldId id="384" r:id="rId48"/>
    <p:sldId id="386" r:id="rId49"/>
    <p:sldId id="385" r:id="rId50"/>
    <p:sldId id="262" r:id="rId51"/>
    <p:sldId id="263" r:id="rId52"/>
    <p:sldId id="331" r:id="rId53"/>
    <p:sldId id="332" r:id="rId54"/>
    <p:sldId id="370" r:id="rId55"/>
    <p:sldId id="388" r:id="rId56"/>
    <p:sldId id="390" r:id="rId57"/>
    <p:sldId id="337" r:id="rId58"/>
    <p:sldId id="392" r:id="rId59"/>
    <p:sldId id="350" r:id="rId60"/>
    <p:sldId id="391" r:id="rId61"/>
    <p:sldId id="393" r:id="rId62"/>
    <p:sldId id="338" r:id="rId63"/>
    <p:sldId id="339" r:id="rId64"/>
    <p:sldId id="340" r:id="rId65"/>
    <p:sldId id="343" r:id="rId66"/>
    <p:sldId id="341" r:id="rId67"/>
    <p:sldId id="345" r:id="rId68"/>
    <p:sldId id="342" r:id="rId69"/>
    <p:sldId id="344" r:id="rId70"/>
    <p:sldId id="346" r:id="rId71"/>
    <p:sldId id="347" r:id="rId72"/>
    <p:sldId id="348" r:id="rId73"/>
    <p:sldId id="394" r:id="rId74"/>
    <p:sldId id="333" r:id="rId75"/>
    <p:sldId id="334" r:id="rId76"/>
    <p:sldId id="365" r:id="rId77"/>
    <p:sldId id="395" r:id="rId78"/>
    <p:sldId id="349" r:id="rId79"/>
    <p:sldId id="396" r:id="rId80"/>
    <p:sldId id="397" r:id="rId81"/>
    <p:sldId id="352" r:id="rId82"/>
    <p:sldId id="353" r:id="rId83"/>
    <p:sldId id="354" r:id="rId84"/>
    <p:sldId id="355" r:id="rId85"/>
    <p:sldId id="356" r:id="rId86"/>
    <p:sldId id="359" r:id="rId87"/>
    <p:sldId id="358" r:id="rId88"/>
    <p:sldId id="360" r:id="rId89"/>
    <p:sldId id="361" r:id="rId90"/>
    <p:sldId id="398" r:id="rId91"/>
    <p:sldId id="399" r:id="rId92"/>
    <p:sldId id="400" r:id="rId93"/>
    <p:sldId id="401" r:id="rId94"/>
    <p:sldId id="402" r:id="rId95"/>
    <p:sldId id="362" r:id="rId96"/>
    <p:sldId id="363" r:id="rId97"/>
    <p:sldId id="364" r:id="rId98"/>
    <p:sldId id="409" r:id="rId99"/>
    <p:sldId id="366" r:id="rId100"/>
    <p:sldId id="367" r:id="rId101"/>
    <p:sldId id="368" r:id="rId102"/>
    <p:sldId id="403" r:id="rId103"/>
    <p:sldId id="404" r:id="rId104"/>
    <p:sldId id="405" r:id="rId105"/>
    <p:sldId id="406" r:id="rId106"/>
    <p:sldId id="407" r:id="rId107"/>
    <p:sldId id="408" r:id="rId108"/>
    <p:sldId id="411" r:id="rId109"/>
    <p:sldId id="369"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671" autoAdjust="0"/>
  </p:normalViewPr>
  <p:slideViewPr>
    <p:cSldViewPr>
      <p:cViewPr>
        <p:scale>
          <a:sx n="70" d="100"/>
          <a:sy n="70" d="100"/>
        </p:scale>
        <p:origin x="-3008" y="-8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2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notesMaster" Target="notesMasters/notesMaster1.xml"/><Relationship Id="rId112" Type="http://schemas.openxmlformats.org/officeDocument/2006/relationships/handoutMaster" Target="handoutMasters/handoutMaster1.xml"/><Relationship Id="rId113" Type="http://schemas.openxmlformats.org/officeDocument/2006/relationships/printerSettings" Target="printerSettings/printerSettings1.bin"/><Relationship Id="rId114" Type="http://schemas.openxmlformats.org/officeDocument/2006/relationships/presProps" Target="presProps.xml"/><Relationship Id="rId115" Type="http://schemas.openxmlformats.org/officeDocument/2006/relationships/viewProps" Target="viewProps.xml"/><Relationship Id="rId116" Type="http://schemas.openxmlformats.org/officeDocument/2006/relationships/theme" Target="theme/theme1.xml"/><Relationship Id="rId11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A9AACC-9F77-4D76-B4AB-310EE174EAE7}" type="datetimeFigureOut">
              <a:rPr lang="en-US" smtClean="0"/>
              <a:pPr/>
              <a:t>1/22/15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83917D-46C2-42ED-8962-68DAE0BAABB4}" type="slidenum">
              <a:rPr lang="en-US" smtClean="0"/>
              <a:pPr/>
              <a:t>‹#›</a:t>
            </a:fld>
            <a:endParaRPr lang="en-US"/>
          </a:p>
        </p:txBody>
      </p:sp>
    </p:spTree>
    <p:extLst>
      <p:ext uri="{BB962C8B-B14F-4D97-AF65-F5344CB8AC3E}">
        <p14:creationId xmlns:p14="http://schemas.microsoft.com/office/powerpoint/2010/main" val="2210841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213405-B037-4862-8D27-51780A94B34D}" type="datetimeFigureOut">
              <a:rPr lang="en-US" smtClean="0"/>
              <a:pPr/>
              <a:t>1/22/15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CC249-B259-46DA-903C-457DF2BC92E7}" type="slidenum">
              <a:rPr lang="en-US" smtClean="0"/>
              <a:pPr/>
              <a:t>‹#›</a:t>
            </a:fld>
            <a:endParaRPr lang="en-US"/>
          </a:p>
        </p:txBody>
      </p:sp>
    </p:spTree>
    <p:extLst>
      <p:ext uri="{BB962C8B-B14F-4D97-AF65-F5344CB8AC3E}">
        <p14:creationId xmlns:p14="http://schemas.microsoft.com/office/powerpoint/2010/main" val="1615165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p:cNvSpPr>
            <a:spLocks noGrp="1" noChangeArrowheads="1"/>
          </p:cNvSpPr>
          <p:nvPr>
            <p:ph type="sldNum" sz="quarter" idx="5"/>
          </p:nvPr>
        </p:nvSpPr>
        <p:spPr>
          <a:ln/>
        </p:spPr>
        <p:txBody>
          <a:bodyPr/>
          <a:lstStyle/>
          <a:p>
            <a:fld id="{A688F9CC-2A2B-41E7-A866-75E057320948}"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p:cNvSpPr>
            <a:spLocks noGrp="1" noChangeArrowheads="1"/>
          </p:cNvSpPr>
          <p:nvPr>
            <p:ph type="sldNum" sz="quarter" idx="5"/>
          </p:nvPr>
        </p:nvSpPr>
        <p:spPr>
          <a:ln/>
        </p:spPr>
        <p:txBody>
          <a:bodyPr/>
          <a:lstStyle/>
          <a:p>
            <a:fld id="{B2F7B4E5-EE75-41B4-AD4E-BE00B6F044CC}"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p:cNvSpPr>
            <a:spLocks noGrp="1" noChangeArrowheads="1"/>
          </p:cNvSpPr>
          <p:nvPr>
            <p:ph type="sldNum" sz="quarter" idx="5"/>
          </p:nvPr>
        </p:nvSpPr>
        <p:spPr>
          <a:ln/>
        </p:spPr>
        <p:txBody>
          <a:bodyPr/>
          <a:lstStyle/>
          <a:p>
            <a:fld id="{3256B235-7926-42F2-813C-EF86622AC9A8}"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p:cNvSpPr>
            <a:spLocks noGrp="1" noChangeArrowheads="1"/>
          </p:cNvSpPr>
          <p:nvPr>
            <p:ph type="sldNum" sz="quarter" idx="5"/>
          </p:nvPr>
        </p:nvSpPr>
        <p:spPr>
          <a:ln/>
        </p:spPr>
        <p:txBody>
          <a:bodyPr/>
          <a:lstStyle/>
          <a:p>
            <a:fld id="{FE2D0347-A076-4B66-A1EF-4E0D9256788D}" type="slidenum">
              <a:rPr lang="en-US"/>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p:cNvSpPr>
            <a:spLocks noGrp="1" noChangeArrowheads="1"/>
          </p:cNvSpPr>
          <p:nvPr>
            <p:ph type="sldNum" sz="quarter" idx="5"/>
          </p:nvPr>
        </p:nvSpPr>
        <p:spPr>
          <a:ln/>
        </p:spPr>
        <p:txBody>
          <a:bodyPr/>
          <a:lstStyle/>
          <a:p>
            <a:fld id="{114E6042-909C-4EE3-8FF5-4A7E337D5803}"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p:cNvSpPr>
            <a:spLocks noGrp="1" noChangeArrowheads="1"/>
          </p:cNvSpPr>
          <p:nvPr>
            <p:ph type="sldNum" sz="quarter" idx="5"/>
          </p:nvPr>
        </p:nvSpPr>
        <p:spPr>
          <a:ln/>
        </p:spPr>
        <p:txBody>
          <a:bodyPr/>
          <a:lstStyle/>
          <a:p>
            <a:fld id="{DC47D659-2130-4818-86DB-49E1B23BAD5C}"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p:cNvSpPr>
            <a:spLocks noGrp="1" noChangeArrowheads="1"/>
          </p:cNvSpPr>
          <p:nvPr>
            <p:ph type="sldNum" sz="quarter" idx="5"/>
          </p:nvPr>
        </p:nvSpPr>
        <p:spPr>
          <a:ln/>
        </p:spPr>
        <p:txBody>
          <a:bodyPr/>
          <a:lstStyle/>
          <a:p>
            <a:fld id="{93AD104B-4C38-4341-B536-34852C31F45C}" type="slidenum">
              <a:rPr lang="en-US"/>
              <a:pPr/>
              <a:t>101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p:cNvSpPr>
            <a:spLocks noGrp="1" noChangeArrowheads="1"/>
          </p:cNvSpPr>
          <p:nvPr>
            <p:ph type="sldNum" sz="quarter" idx="5"/>
          </p:nvPr>
        </p:nvSpPr>
        <p:spPr>
          <a:ln/>
        </p:spPr>
        <p:txBody>
          <a:bodyPr/>
          <a:lstStyle/>
          <a:p>
            <a:fld id="{A3776FB3-EF46-4C55-8E37-83D25167C528}" type="slidenum">
              <a:rPr lang="en-US"/>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DFB9E13-EE4A-43D9-80F6-9880A812AC45}" type="datetimeFigureOut">
              <a:rPr lang="en-US" smtClean="0"/>
              <a:pPr/>
              <a:t>1/22/15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8F83D31-FDD3-4BEF-82D0-79AE5F7B01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FB9E13-EE4A-43D9-80F6-9880A812AC45}" type="datetimeFigureOut">
              <a:rPr lang="en-US" smtClean="0"/>
              <a:pPr/>
              <a:t>1/22/15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F83D31-FDD3-4BEF-82D0-79AE5F7B01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FB9E13-EE4A-43D9-80F6-9880A812AC45}" type="datetimeFigureOut">
              <a:rPr lang="en-US" smtClean="0"/>
              <a:pPr/>
              <a:t>1/22/15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F83D31-FDD3-4BEF-82D0-79AE5F7B01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FB9E13-EE4A-43D9-80F6-9880A812AC45}" type="datetimeFigureOut">
              <a:rPr lang="en-US" smtClean="0"/>
              <a:pPr/>
              <a:t>1/22/15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F83D31-FDD3-4BEF-82D0-79AE5F7B01A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FB9E13-EE4A-43D9-80F6-9880A812AC45}" type="datetimeFigureOut">
              <a:rPr lang="en-US" smtClean="0"/>
              <a:pPr/>
              <a:t>1/22/15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8F83D31-FDD3-4BEF-82D0-79AE5F7B01A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FB9E13-EE4A-43D9-80F6-9880A812AC45}" type="datetimeFigureOut">
              <a:rPr lang="en-US" smtClean="0"/>
              <a:pPr/>
              <a:t>1/22/15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8F83D31-FDD3-4BEF-82D0-79AE5F7B01A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DFB9E13-EE4A-43D9-80F6-9880A812AC45}" type="datetimeFigureOut">
              <a:rPr lang="en-US" smtClean="0"/>
              <a:pPr/>
              <a:t>1/22/15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8F83D31-FDD3-4BEF-82D0-79AE5F7B01A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DFB9E13-EE4A-43D9-80F6-9880A812AC45}" type="datetimeFigureOut">
              <a:rPr lang="en-US" smtClean="0"/>
              <a:pPr/>
              <a:t>1/22/15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8F83D31-FDD3-4BEF-82D0-79AE5F7B01A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DFB9E13-EE4A-43D9-80F6-9880A812AC45}" type="datetimeFigureOut">
              <a:rPr lang="en-US" smtClean="0"/>
              <a:pPr/>
              <a:t>1/22/15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8F83D31-FDD3-4BEF-82D0-79AE5F7B01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DFB9E13-EE4A-43D9-80F6-9880A812AC45}" type="datetimeFigureOut">
              <a:rPr lang="en-US" smtClean="0"/>
              <a:pPr/>
              <a:t>1/22/15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8F83D31-FDD3-4BEF-82D0-79AE5F7B01A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DFB9E13-EE4A-43D9-80F6-9880A812AC45}" type="datetimeFigureOut">
              <a:rPr lang="en-US" smtClean="0"/>
              <a:pPr/>
              <a:t>1/22/15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8F83D31-FDD3-4BEF-82D0-79AE5F7B01A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FB9E13-EE4A-43D9-80F6-9880A812AC45}" type="datetimeFigureOut">
              <a:rPr lang="en-US" smtClean="0"/>
              <a:pPr/>
              <a:t>1/22/15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8F83D31-FDD3-4BEF-82D0-79AE5F7B01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8.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mancomm.com/Departments/Products/Regulations/OSHA/General-Industry.aspx" TargetMode="External"/><Relationship Id="rId3" Type="http://schemas.openxmlformats.org/officeDocument/2006/relationships/image" Target="../media/image59.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sha.gov/dte/library/flammable_liquids/flammable_liquids1.jpg" TargetMode="External"/><Relationship Id="rId3" Type="http://schemas.openxmlformats.org/officeDocument/2006/relationships/image" Target="../media/image61.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hyperlink" Target="http://www.unece.org/trans/danger/publi/ghs/ghs_welcome_e.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t&amp;rct=j&amp;q=nfpa&amp;source=web&amp;cd=&amp;cad=rja&amp;sqi=2&amp;ved=0CI0BEKEQUAE&amp;url=https://plus.google.com/105197709530327087401?socpid=1&amp;socfid=web:infocard:default:image&amp;ei=DjuQUKSkAeie2AXv-IDIBw&amp;usg=AFQjCNGZjx2652t1wAnGd6euN2A9eCXkhg" TargetMode="External"/><Relationship Id="rId3" Type="http://schemas.openxmlformats.org/officeDocument/2006/relationships/image" Target="../media/image2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Paracelsus.jpg" TargetMode="External"/><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file://localhost//upload.wikimedia.org/wikipedia/commons/d/d5/GHS-pictogram-silhouete.svg" TargetMode="External"/><Relationship Id="rId3" Type="http://schemas.openxmlformats.org/officeDocument/2006/relationships/image" Target="../media/image3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file://localhost//upload.wikimedia.org/wikipedia/commons/5/58/GHS-pictogram-skull.svg" TargetMode="External"/><Relationship Id="rId3" Type="http://schemas.openxmlformats.org/officeDocument/2006/relationships/image" Target="../media/image3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file://localhost//upload.wikimedia.org/wikipedia/commons/6/6d/GHS-pictogram-flamme.svg" TargetMode="External"/><Relationship Id="rId3" Type="http://schemas.openxmlformats.org/officeDocument/2006/relationships/image" Target="../media/image3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file://localhost//upload.wikimedia.org/wikipedia/commons/e/e5/GHS-pictogram-rondflam.svg" TargetMode="External"/><Relationship Id="rId3" Type="http://schemas.openxmlformats.org/officeDocument/2006/relationships/image" Target="../media/image4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file://localhost//upload.wikimedia.org/wikipedia/commons/a/a1/GHS-pictogram-acid.svg" TargetMode="External"/><Relationship Id="rId3" Type="http://schemas.openxmlformats.org/officeDocument/2006/relationships/image" Target="../media/image4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file://localhost//upload.wikimedia.org/wikipedia/commons/6/6a/GHS-pictogram-bottle.svg" TargetMode="External"/><Relationship Id="rId3"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file://localhost//upload.wikimedia.org/wikipedia/commons/4/4a/GHS-pictogram-explos.svg" TargetMode="External"/><Relationship Id="rId3" Type="http://schemas.openxmlformats.org/officeDocument/2006/relationships/image" Target="../media/image4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file://localhost//upload.wikimedia.org/wikipedia/commons/c/c3/GHS-pictogram-exclam.svg" TargetMode="External"/><Relationship Id="rId3" Type="http://schemas.openxmlformats.org/officeDocument/2006/relationships/image" Target="../media/image4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file://localhost//upload.wikimedia.org/wikipedia/commons/b/b9/GHS-pictogram-pollu.svg" TargetMode="External"/><Relationship Id="rId3" Type="http://schemas.openxmlformats.org/officeDocument/2006/relationships/image" Target="../media/image4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hyperlink" Target="http://www.uline.com/Product/Detail/S-894/DOT-Labels-and-Placards/4-x-4-3-4-DOT-Labels-Corrosive-Liquids-NOS-UN-1760" TargetMode="External"/><Relationship Id="rId5" Type="http://schemas.openxmlformats.org/officeDocument/2006/relationships/image" Target="../media/image49.jpeg"/><Relationship Id="rId6" Type="http://schemas.openxmlformats.org/officeDocument/2006/relationships/image" Target="../media/image50.gif"/><Relationship Id="rId1" Type="http://schemas.openxmlformats.org/officeDocument/2006/relationships/slideLayout" Target="../slideLayouts/slideLayout2.xml"/><Relationship Id="rId2" Type="http://schemas.openxmlformats.org/officeDocument/2006/relationships/hyperlink" Target="http://www.uline.com/product/AdvSearchResult.aspx?view=ALL&amp;SubGroup=3953&amp;Source=13&amp;BrowseGroup=80&amp;Method=BROWSE"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Globally Harmonized  Hazard </a:t>
            </a:r>
            <a:r>
              <a:rPr lang="en-US" dirty="0" err="1" smtClean="0"/>
              <a:t>Commmunication</a:t>
            </a:r>
            <a:r>
              <a:rPr lang="en-US" dirty="0" smtClean="0"/>
              <a:t> and the Tennessee Right-To-Know Law</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29 CFR 1910.1200</a:t>
            </a:r>
          </a:p>
          <a:p>
            <a:r>
              <a:rPr lang="en-US" dirty="0" smtClean="0"/>
              <a:t>29 CFR 1926.59</a:t>
            </a:r>
          </a:p>
          <a:p>
            <a:r>
              <a:rPr lang="en-US" dirty="0" smtClean="0"/>
              <a:t>TDL Rule 0800-1-9</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28600" y="3315602"/>
            <a:ext cx="2362200" cy="354239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normAutofit fontScale="90000"/>
          </a:bodyPr>
          <a:lstStyle/>
          <a:p>
            <a:r>
              <a:rPr lang="en-US" sz="4000"/>
              <a:t>Why a Hazard Communication Standard?</a:t>
            </a:r>
          </a:p>
        </p:txBody>
      </p:sp>
      <p:sp>
        <p:nvSpPr>
          <p:cNvPr id="48131" name="Rectangle 1027"/>
          <p:cNvSpPr>
            <a:spLocks noGrp="1" noChangeArrowheads="1"/>
          </p:cNvSpPr>
          <p:nvPr>
            <p:ph type="body" idx="1"/>
          </p:nvPr>
        </p:nvSpPr>
        <p:spPr>
          <a:xfrm>
            <a:off x="685800" y="1600200"/>
            <a:ext cx="7772400" cy="4114800"/>
          </a:xfrm>
        </p:spPr>
        <p:txBody>
          <a:bodyPr/>
          <a:lstStyle/>
          <a:p>
            <a:r>
              <a:rPr lang="en-US"/>
              <a:t>Employees have a </a:t>
            </a:r>
            <a:r>
              <a:rPr lang="en-US">
                <a:solidFill>
                  <a:srgbClr val="FF0000"/>
                </a:solidFill>
              </a:rPr>
              <a:t>need</a:t>
            </a:r>
            <a:r>
              <a:rPr lang="en-US"/>
              <a:t> to know the hazards and identities of chemicals they are exposed to while working</a:t>
            </a:r>
          </a:p>
          <a:p>
            <a:r>
              <a:rPr lang="en-US"/>
              <a:t>Employees have a </a:t>
            </a:r>
            <a:r>
              <a:rPr lang="en-US">
                <a:solidFill>
                  <a:srgbClr val="FF0000"/>
                </a:solidFill>
              </a:rPr>
              <a:t>right</a:t>
            </a:r>
            <a:r>
              <a:rPr lang="en-US"/>
              <a:t> to know the hazards and identities of chemicals they are exposed to while working</a:t>
            </a:r>
          </a:p>
          <a:p>
            <a:r>
              <a:rPr lang="en-US"/>
              <a:t>Employees </a:t>
            </a:r>
            <a:r>
              <a:rPr lang="en-US">
                <a:solidFill>
                  <a:srgbClr val="FF0000"/>
                </a:solidFill>
              </a:rPr>
              <a:t>need</a:t>
            </a:r>
            <a:r>
              <a:rPr lang="en-US"/>
              <a:t> to know how to protect themselves from adverse effects of chemicals</a:t>
            </a:r>
          </a:p>
        </p:txBody>
      </p:sp>
      <p:pic>
        <p:nvPicPr>
          <p:cNvPr id="94210" name="Picture 2" descr="http://pierscoaching.com/wp-content/uploads/2013/01/Thinking-Man.jpg"/>
          <p:cNvPicPr>
            <a:picLocks noChangeAspect="1" noChangeArrowheads="1"/>
          </p:cNvPicPr>
          <p:nvPr/>
        </p:nvPicPr>
        <p:blipFill>
          <a:blip r:embed="rId2" cstate="print"/>
          <a:srcRect/>
          <a:stretch>
            <a:fillRect/>
          </a:stretch>
        </p:blipFill>
        <p:spPr bwMode="auto">
          <a:xfrm>
            <a:off x="7010400" y="4953000"/>
            <a:ext cx="1666875" cy="16668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38200" y="0"/>
            <a:ext cx="8610600" cy="1447800"/>
          </a:xfrm>
          <a:noFill/>
          <a:ln/>
        </p:spPr>
        <p:txBody>
          <a:bodyPr lIns="92075" tIns="46038" rIns="92075" bIns="46038"/>
          <a:lstStyle/>
          <a:p>
            <a:r>
              <a:rPr lang="en-US"/>
              <a:t/>
            </a:r>
            <a:br>
              <a:rPr lang="en-US"/>
            </a:br>
            <a:r>
              <a:rPr lang="en-US"/>
              <a:t>Tennessee RTK-Training</a:t>
            </a:r>
          </a:p>
        </p:txBody>
      </p:sp>
      <p:sp>
        <p:nvSpPr>
          <p:cNvPr id="69635" name="Rectangle 3"/>
          <p:cNvSpPr>
            <a:spLocks noGrp="1" noChangeArrowheads="1"/>
          </p:cNvSpPr>
          <p:nvPr>
            <p:ph type="body" idx="1"/>
          </p:nvPr>
        </p:nvSpPr>
        <p:spPr>
          <a:xfrm>
            <a:off x="1066800" y="1828800"/>
            <a:ext cx="8077200" cy="4267200"/>
          </a:xfrm>
          <a:noFill/>
          <a:ln/>
        </p:spPr>
        <p:txBody>
          <a:bodyPr lIns="92075" tIns="46038" rIns="92075" bIns="46038"/>
          <a:lstStyle/>
          <a:p>
            <a:r>
              <a:rPr lang="en-US"/>
              <a:t>Must provide </a:t>
            </a:r>
            <a:r>
              <a:rPr lang="en-US">
                <a:solidFill>
                  <a:srgbClr val="FF0000"/>
                </a:solidFill>
              </a:rPr>
              <a:t>annual</a:t>
            </a:r>
            <a:r>
              <a:rPr lang="en-US"/>
              <a:t> training</a:t>
            </a:r>
          </a:p>
          <a:p>
            <a:r>
              <a:rPr lang="en-US"/>
              <a:t>Must maintain </a:t>
            </a:r>
            <a:r>
              <a:rPr lang="en-US">
                <a:solidFill>
                  <a:srgbClr val="FF0000"/>
                </a:solidFill>
              </a:rPr>
              <a:t>records</a:t>
            </a:r>
            <a:r>
              <a:rPr lang="en-US"/>
              <a:t> of training</a:t>
            </a:r>
          </a:p>
          <a:p>
            <a:pPr lvl="1"/>
            <a:r>
              <a:rPr lang="en-US"/>
              <a:t>Identification of those trained</a:t>
            </a:r>
          </a:p>
          <a:p>
            <a:pPr lvl="1"/>
            <a:r>
              <a:rPr lang="en-US"/>
              <a:t>Date of the training</a:t>
            </a:r>
          </a:p>
          <a:p>
            <a:pPr lvl="1"/>
            <a:r>
              <a:rPr lang="en-US"/>
              <a:t>Brief description (e.g., symptoms of CO poisoning, H</a:t>
            </a:r>
            <a:r>
              <a:rPr lang="en-US" baseline="-25000"/>
              <a:t>2</a:t>
            </a:r>
            <a:r>
              <a:rPr lang="en-US"/>
              <a:t>SO</a:t>
            </a:r>
            <a:r>
              <a:rPr lang="en-US" baseline="-25000"/>
              <a:t>4</a:t>
            </a:r>
            <a:r>
              <a:rPr lang="en-US"/>
              <a:t> emergency procedures, etc.)</a:t>
            </a:r>
          </a:p>
        </p:txBody>
      </p:sp>
      <p:graphicFrame>
        <p:nvGraphicFramePr>
          <p:cNvPr id="69636" name="Object 4"/>
          <p:cNvGraphicFramePr>
            <a:graphicFrameLocks noChangeAspect="1"/>
          </p:cNvGraphicFramePr>
          <p:nvPr/>
        </p:nvGraphicFramePr>
        <p:xfrm>
          <a:off x="6019800" y="4862513"/>
          <a:ext cx="2514600" cy="1995487"/>
        </p:xfrm>
        <a:graphic>
          <a:graphicData uri="http://schemas.openxmlformats.org/presentationml/2006/ole">
            <mc:AlternateContent xmlns:mc="http://schemas.openxmlformats.org/markup-compatibility/2006">
              <mc:Choice xmlns:v="urn:schemas-microsoft-com:vml" Requires="v">
                <p:oleObj spid="_x0000_s2053" name="Clip" r:id="rId3" imgW="3276720" imgH="2600280" progId="">
                  <p:embed/>
                </p:oleObj>
              </mc:Choice>
              <mc:Fallback>
                <p:oleObj name="Clip" r:id="rId3" imgW="3276720" imgH="26002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862513"/>
                        <a:ext cx="2514600" cy="199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08038" y="457200"/>
            <a:ext cx="8335962" cy="1143000"/>
          </a:xfrm>
        </p:spPr>
        <p:txBody>
          <a:bodyPr/>
          <a:lstStyle/>
          <a:p>
            <a:r>
              <a:rPr lang="en-US"/>
              <a:t>Tennessee RTK-Recordkeeping</a:t>
            </a:r>
          </a:p>
        </p:txBody>
      </p:sp>
      <p:sp>
        <p:nvSpPr>
          <p:cNvPr id="5123" name="Rectangle 3"/>
          <p:cNvSpPr>
            <a:spLocks noGrp="1" noChangeArrowheads="1"/>
          </p:cNvSpPr>
          <p:nvPr>
            <p:ph type="body" idx="1"/>
          </p:nvPr>
        </p:nvSpPr>
        <p:spPr>
          <a:xfrm>
            <a:off x="609600" y="1752600"/>
            <a:ext cx="8229600" cy="4114800"/>
          </a:xfrm>
        </p:spPr>
        <p:txBody>
          <a:bodyPr/>
          <a:lstStyle/>
          <a:p>
            <a:r>
              <a:rPr lang="en-US" dirty="0"/>
              <a:t>Maintain training records for period of employment + 5 years</a:t>
            </a:r>
          </a:p>
          <a:p>
            <a:pPr lvl="1"/>
            <a:r>
              <a:rPr lang="en-US" dirty="0"/>
              <a:t>Identity of the employee trained</a:t>
            </a:r>
          </a:p>
          <a:p>
            <a:pPr lvl="1"/>
            <a:r>
              <a:rPr lang="en-US" dirty="0"/>
              <a:t>Date(s) of training</a:t>
            </a:r>
          </a:p>
          <a:p>
            <a:pPr lvl="1"/>
            <a:r>
              <a:rPr lang="en-US" dirty="0"/>
              <a:t>Brief description of the training</a:t>
            </a:r>
          </a:p>
          <a:p>
            <a:r>
              <a:rPr lang="en-US" dirty="0"/>
              <a:t>Maintain MSDS for as long as the chemical is used or stored</a:t>
            </a:r>
          </a:p>
          <a:p>
            <a:r>
              <a:rPr lang="en-US" dirty="0"/>
              <a:t>Maintain chemical list for 30 years</a:t>
            </a:r>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Effects on Other Standards</a:t>
            </a:r>
            <a:endParaRPr lang="en-US" dirty="0"/>
          </a:p>
        </p:txBody>
      </p:sp>
      <p:sp>
        <p:nvSpPr>
          <p:cNvPr id="5" name="Text Placeholder 4"/>
          <p:cNvSpPr>
            <a:spLocks noGrp="1"/>
          </p:cNvSpPr>
          <p:nvPr>
            <p:ph type="body" idx="1"/>
          </p:nvPr>
        </p:nvSpPr>
        <p:spPr/>
        <p:txBody>
          <a:bodyPr/>
          <a:lstStyle/>
          <a:p>
            <a:endParaRPr lang="en-US" dirty="0"/>
          </a:p>
        </p:txBody>
      </p:sp>
      <p:pic>
        <p:nvPicPr>
          <p:cNvPr id="174082" name="Picture 2" descr="http://www.mancomm.com/Fedlp/1910-03.png">
            <a:hlinkClick r:id="rId2"/>
          </p:cNvPr>
          <p:cNvPicPr>
            <a:picLocks noChangeAspect="1" noChangeArrowheads="1"/>
          </p:cNvPicPr>
          <p:nvPr/>
        </p:nvPicPr>
        <p:blipFill>
          <a:blip r:embed="rId3" cstate="print"/>
          <a:srcRect/>
          <a:stretch>
            <a:fillRect/>
          </a:stretch>
        </p:blipFill>
        <p:spPr bwMode="auto">
          <a:xfrm>
            <a:off x="5029200" y="2971800"/>
            <a:ext cx="2901812" cy="3733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Change workplace signs to make statements consistent with GHS</a:t>
            </a:r>
          </a:p>
          <a:p>
            <a:r>
              <a:rPr lang="en-US" dirty="0" smtClean="0"/>
              <a:t>Revised standards to reference HCS for labels, SDS and training, and identified hazards to address</a:t>
            </a:r>
          </a:p>
          <a:p>
            <a:endParaRPr lang="en-US" dirty="0" smtClean="0"/>
          </a:p>
          <a:p>
            <a:r>
              <a:rPr lang="en-US" dirty="0" smtClean="0"/>
              <a:t>Cadmium, formaldehyde, </a:t>
            </a:r>
            <a:r>
              <a:rPr lang="en-US" dirty="0" err="1" smtClean="0"/>
              <a:t>methylene</a:t>
            </a:r>
            <a:r>
              <a:rPr lang="en-US" dirty="0" smtClean="0"/>
              <a:t> chloride, </a:t>
            </a:r>
            <a:r>
              <a:rPr lang="en-US" dirty="0" err="1" smtClean="0"/>
              <a:t>hexavalent</a:t>
            </a:r>
            <a:r>
              <a:rPr lang="en-US" dirty="0" smtClean="0"/>
              <a:t> chromium, etc., </a:t>
            </a:r>
          </a:p>
          <a:p>
            <a:endParaRPr lang="en-US" dirty="0" smtClean="0"/>
          </a:p>
          <a:p>
            <a:endParaRPr lang="en-US" dirty="0"/>
          </a:p>
        </p:txBody>
      </p:sp>
      <p:sp>
        <p:nvSpPr>
          <p:cNvPr id="3" name="Title 2"/>
          <p:cNvSpPr>
            <a:spLocks noGrp="1"/>
          </p:cNvSpPr>
          <p:nvPr>
            <p:ph type="title"/>
          </p:nvPr>
        </p:nvSpPr>
        <p:spPr/>
        <p:txBody>
          <a:bodyPr/>
          <a:lstStyle/>
          <a:p>
            <a:r>
              <a:rPr lang="en-US" dirty="0" smtClean="0"/>
              <a:t>Substance Specific Standards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Updated definitions to maintain </a:t>
            </a:r>
            <a:r>
              <a:rPr lang="en-US" dirty="0" err="1" smtClean="0"/>
              <a:t>compatility</a:t>
            </a:r>
            <a:r>
              <a:rPr lang="en-US" dirty="0" smtClean="0"/>
              <a:t> with GHS</a:t>
            </a:r>
          </a:p>
          <a:p>
            <a:pPr lvl="1"/>
            <a:r>
              <a:rPr lang="en-US" dirty="0" smtClean="0"/>
              <a:t>Hazardous chemical</a:t>
            </a:r>
          </a:p>
          <a:p>
            <a:pPr lvl="1"/>
            <a:r>
              <a:rPr lang="en-US" dirty="0" smtClean="0"/>
              <a:t>Health hazard</a:t>
            </a:r>
          </a:p>
          <a:p>
            <a:pPr lvl="1"/>
            <a:r>
              <a:rPr lang="en-US" dirty="0" smtClean="0"/>
              <a:t>Mutagen</a:t>
            </a:r>
          </a:p>
          <a:p>
            <a:pPr lvl="1"/>
            <a:r>
              <a:rPr lang="en-US" dirty="0" smtClean="0"/>
              <a:t>Physical hazard</a:t>
            </a:r>
          </a:p>
          <a:p>
            <a:pPr lvl="1"/>
            <a:r>
              <a:rPr lang="en-US" dirty="0" smtClean="0"/>
              <a:t>Reproductive toxin</a:t>
            </a:r>
          </a:p>
          <a:p>
            <a:pPr lvl="1"/>
            <a:endParaRPr lang="en-US" dirty="0" smtClean="0"/>
          </a:p>
          <a:p>
            <a:pPr lvl="1"/>
            <a:endParaRPr lang="en-US" dirty="0" smtClean="0"/>
          </a:p>
          <a:p>
            <a:pPr lvl="1"/>
            <a:endParaRPr lang="en-US" dirty="0"/>
          </a:p>
        </p:txBody>
      </p:sp>
      <p:sp>
        <p:nvSpPr>
          <p:cNvPr id="3" name="Title 2"/>
          <p:cNvSpPr>
            <a:spLocks noGrp="1"/>
          </p:cNvSpPr>
          <p:nvPr>
            <p:ph type="title"/>
          </p:nvPr>
        </p:nvSpPr>
        <p:spPr/>
        <p:txBody>
          <a:bodyPr>
            <a:normAutofit fontScale="90000"/>
          </a:bodyPr>
          <a:lstStyle/>
          <a:p>
            <a:r>
              <a:rPr lang="en-US" dirty="0" smtClean="0"/>
              <a:t>Laboratory Standard, 1910.1450</a:t>
            </a:r>
            <a:endParaRPr lang="en-US" dirty="0"/>
          </a:p>
        </p:txBody>
      </p:sp>
      <p:pic>
        <p:nvPicPr>
          <p:cNvPr id="6" name="Picture 1"/>
          <p:cNvPicPr>
            <a:picLocks noChangeAspect="1" noChangeArrowheads="1"/>
          </p:cNvPicPr>
          <p:nvPr/>
        </p:nvPicPr>
        <p:blipFill>
          <a:blip r:embed="rId2" cstate="print"/>
          <a:srcRect/>
          <a:stretch>
            <a:fillRect/>
          </a:stretch>
        </p:blipFill>
        <p:spPr bwMode="auto">
          <a:xfrm>
            <a:off x="5105400" y="3886200"/>
            <a:ext cx="3657600" cy="2432304"/>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Process Safety Management, 1910.119</a:t>
            </a:r>
          </a:p>
          <a:p>
            <a:pPr lvl="1"/>
            <a:r>
              <a:rPr lang="en-US" dirty="0" smtClean="0"/>
              <a:t>Added GHS reference for flammable gas and specific flashpoint criteria for flammable liquids</a:t>
            </a:r>
          </a:p>
          <a:p>
            <a:r>
              <a:rPr lang="en-US" dirty="0" smtClean="0"/>
              <a:t>Flammable Liquids—1910.106</a:t>
            </a:r>
          </a:p>
          <a:p>
            <a:pPr lvl="1"/>
            <a:r>
              <a:rPr lang="en-US" dirty="0" smtClean="0"/>
              <a:t>Removed reference to combustible liquids</a:t>
            </a:r>
          </a:p>
          <a:p>
            <a:pPr lvl="1"/>
            <a:r>
              <a:rPr lang="en-US" dirty="0" smtClean="0"/>
              <a:t>Refer to HCS for hazard criteria for aerosols</a:t>
            </a:r>
          </a:p>
          <a:p>
            <a:pPr lvl="1"/>
            <a:r>
              <a:rPr lang="en-US" dirty="0" smtClean="0"/>
              <a:t>Change flammable liquid definition to conform</a:t>
            </a:r>
          </a:p>
          <a:p>
            <a:pPr lvl="1"/>
            <a:r>
              <a:rPr lang="en-US" dirty="0" smtClean="0"/>
              <a:t>Change in text to refer to FL category 1-4, adding flashpoint criteria where needed</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Safety Standards</a:t>
            </a:r>
            <a:endParaRPr lang="en-US" dirty="0"/>
          </a:p>
        </p:txBody>
      </p:sp>
      <p:pic>
        <p:nvPicPr>
          <p:cNvPr id="171010" name="Picture 2" descr="http://www.osha.gov/dte/library/flammable_liquids/flammable_liquids1.jpg">
            <a:hlinkClick r:id="rId2"/>
          </p:cNvPr>
          <p:cNvPicPr>
            <a:picLocks noChangeAspect="1" noChangeArrowheads="1"/>
          </p:cNvPicPr>
          <p:nvPr/>
        </p:nvPicPr>
        <p:blipFill>
          <a:blip r:embed="rId3" cstate="print"/>
          <a:srcRect/>
          <a:stretch>
            <a:fillRect/>
          </a:stretch>
        </p:blipFill>
        <p:spPr bwMode="auto">
          <a:xfrm>
            <a:off x="6400800" y="5029200"/>
            <a:ext cx="1973036" cy="16573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4939578"/>
              </p:ext>
            </p:extLst>
          </p:nvPr>
        </p:nvGraphicFramePr>
        <p:xfrm>
          <a:off x="457200" y="1219201"/>
          <a:ext cx="8153400" cy="5638801"/>
        </p:xfrm>
        <a:graphic>
          <a:graphicData uri="http://schemas.openxmlformats.org/drawingml/2006/table">
            <a:tbl>
              <a:tblPr firstRow="1" bandRow="1">
                <a:tableStyleId>{5C22544A-7EE6-4342-B048-85BDC9FD1C3A}</a:tableStyleId>
              </a:tblPr>
              <a:tblGrid>
                <a:gridCol w="1358900"/>
                <a:gridCol w="1358900"/>
                <a:gridCol w="1358900"/>
                <a:gridCol w="1358900"/>
                <a:gridCol w="1358900"/>
                <a:gridCol w="1358900"/>
              </a:tblGrid>
              <a:tr h="1156020">
                <a:tc>
                  <a:txBody>
                    <a:bodyPr/>
                    <a:lstStyle/>
                    <a:p>
                      <a:r>
                        <a:rPr lang="en-US" b="1" dirty="0" smtClean="0"/>
                        <a:t>GHS FL</a:t>
                      </a:r>
                      <a:r>
                        <a:rPr lang="en-US" b="1" baseline="0" dirty="0" smtClean="0"/>
                        <a:t> Category</a:t>
                      </a:r>
                      <a:endParaRPr lang="en-US" b="1" dirty="0"/>
                    </a:p>
                  </a:txBody>
                  <a:tcPr/>
                </a:tc>
                <a:tc>
                  <a:txBody>
                    <a:bodyPr/>
                    <a:lstStyle/>
                    <a:p>
                      <a:r>
                        <a:rPr lang="en-US" b="1" dirty="0" smtClean="0"/>
                        <a:t>Flashpoint</a:t>
                      </a:r>
                    </a:p>
                    <a:p>
                      <a:r>
                        <a:rPr lang="en-US" b="1" dirty="0" smtClean="0"/>
                        <a:t>Deg F</a:t>
                      </a:r>
                      <a:endParaRPr lang="en-US" b="1" dirty="0"/>
                    </a:p>
                  </a:txBody>
                  <a:tcPr/>
                </a:tc>
                <a:tc>
                  <a:txBody>
                    <a:bodyPr/>
                    <a:lstStyle/>
                    <a:p>
                      <a:r>
                        <a:rPr lang="en-US" b="1" dirty="0" smtClean="0"/>
                        <a:t>Boiling</a:t>
                      </a:r>
                      <a:r>
                        <a:rPr lang="en-US" b="1" baseline="0" dirty="0" smtClean="0"/>
                        <a:t> Point Deg F</a:t>
                      </a:r>
                      <a:endParaRPr lang="en-US" b="1" dirty="0"/>
                    </a:p>
                  </a:txBody>
                  <a:tcPr/>
                </a:tc>
                <a:tc>
                  <a:txBody>
                    <a:bodyPr/>
                    <a:lstStyle/>
                    <a:p>
                      <a:r>
                        <a:rPr lang="en-US" dirty="0" smtClean="0">
                          <a:solidFill>
                            <a:srgbClr val="FF0000"/>
                          </a:solidFill>
                        </a:rPr>
                        <a:t>Old </a:t>
                      </a:r>
                      <a:r>
                        <a:rPr lang="en-US" dirty="0" smtClean="0"/>
                        <a:t>OSHA Class</a:t>
                      </a:r>
                      <a:endParaRPr lang="en-US" dirty="0"/>
                    </a:p>
                  </a:txBody>
                  <a:tcPr/>
                </a:tc>
                <a:tc>
                  <a:txBody>
                    <a:bodyPr/>
                    <a:lstStyle/>
                    <a:p>
                      <a:r>
                        <a:rPr lang="en-US" dirty="0" smtClean="0"/>
                        <a:t>Flashpoint </a:t>
                      </a:r>
                    </a:p>
                    <a:p>
                      <a:r>
                        <a:rPr lang="en-US" dirty="0" smtClean="0"/>
                        <a:t>Deg F</a:t>
                      </a:r>
                      <a:endParaRPr lang="en-US" dirty="0"/>
                    </a:p>
                  </a:txBody>
                  <a:tcPr/>
                </a:tc>
                <a:tc>
                  <a:txBody>
                    <a:bodyPr/>
                    <a:lstStyle/>
                    <a:p>
                      <a:r>
                        <a:rPr lang="en-US" dirty="0" smtClean="0"/>
                        <a:t>Boiling Point Deg F</a:t>
                      </a:r>
                      <a:endParaRPr lang="en-US" dirty="0"/>
                    </a:p>
                  </a:txBody>
                  <a:tcPr/>
                </a:tc>
              </a:tr>
              <a:tr h="809214">
                <a:tc>
                  <a:txBody>
                    <a:bodyPr/>
                    <a:lstStyle/>
                    <a:p>
                      <a:r>
                        <a:rPr lang="en-US" b="1" dirty="0" smtClean="0"/>
                        <a:t>1</a:t>
                      </a:r>
                      <a:endParaRPr lang="en-US" b="1" dirty="0"/>
                    </a:p>
                  </a:txBody>
                  <a:tcPr/>
                </a:tc>
                <a:tc>
                  <a:txBody>
                    <a:bodyPr/>
                    <a:lstStyle/>
                    <a:p>
                      <a:r>
                        <a:rPr lang="en-US" b="1" dirty="0" smtClean="0"/>
                        <a:t>&lt;73.4</a:t>
                      </a:r>
                      <a:endParaRPr lang="en-US" b="1" dirty="0"/>
                    </a:p>
                  </a:txBody>
                  <a:tcPr/>
                </a:tc>
                <a:tc>
                  <a:txBody>
                    <a:bodyPr/>
                    <a:lstStyle/>
                    <a:p>
                      <a:r>
                        <a:rPr lang="en-US" b="1" dirty="0" smtClean="0"/>
                        <a:t>≤95</a:t>
                      </a:r>
                      <a:endParaRPr lang="en-US" b="1" dirty="0"/>
                    </a:p>
                  </a:txBody>
                  <a:tcPr/>
                </a:tc>
                <a:tc>
                  <a:txBody>
                    <a:bodyPr/>
                    <a:lstStyle/>
                    <a:p>
                      <a:r>
                        <a:rPr lang="en-US" dirty="0" smtClean="0"/>
                        <a:t>1A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&lt;73</a:t>
                      </a:r>
                    </a:p>
                    <a:p>
                      <a:endParaRPr lang="en-US" dirty="0"/>
                    </a:p>
                  </a:txBody>
                  <a:tcPr/>
                </a:tc>
                <a:tc>
                  <a:txBody>
                    <a:bodyPr/>
                    <a:lstStyle/>
                    <a:p>
                      <a:r>
                        <a:rPr lang="en-US" dirty="0" smtClean="0"/>
                        <a:t>&lt;100</a:t>
                      </a:r>
                      <a:endParaRPr lang="en-US" dirty="0"/>
                    </a:p>
                  </a:txBody>
                  <a:tcPr/>
                </a:tc>
              </a:tr>
              <a:tr h="809214">
                <a:tc>
                  <a:txBody>
                    <a:bodyPr/>
                    <a:lstStyle/>
                    <a:p>
                      <a:r>
                        <a:rPr lang="en-US" b="1" dirty="0" smtClean="0"/>
                        <a:t>2</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&lt;73.4</a:t>
                      </a:r>
                    </a:p>
                    <a:p>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&gt;</a:t>
                      </a:r>
                      <a:r>
                        <a:rPr lang="en-US" b="1" smtClean="0"/>
                        <a:t>95</a:t>
                      </a:r>
                      <a:endParaRPr lang="en-US" b="1" dirty="0" smtClean="0"/>
                    </a:p>
                    <a:p>
                      <a:endParaRPr lang="en-US" b="1" dirty="0"/>
                    </a:p>
                  </a:txBody>
                  <a:tcPr/>
                </a:tc>
                <a:tc>
                  <a:txBody>
                    <a:bodyPr/>
                    <a:lstStyle/>
                    <a:p>
                      <a:r>
                        <a:rPr lang="en-US" dirty="0" smtClean="0"/>
                        <a:t>1B</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&lt;73</a:t>
                      </a:r>
                    </a:p>
                  </a:txBody>
                  <a:tcPr/>
                </a:tc>
                <a:tc>
                  <a:txBody>
                    <a:bodyPr/>
                    <a:lstStyle/>
                    <a:p>
                      <a:r>
                        <a:rPr lang="en-US" dirty="0" smtClean="0"/>
                        <a:t>≥100</a:t>
                      </a:r>
                      <a:endParaRPr lang="en-US" dirty="0"/>
                    </a:p>
                  </a:txBody>
                  <a:tcPr/>
                </a:tc>
              </a:tr>
              <a:tr h="1502825">
                <a:tc>
                  <a:txBody>
                    <a:bodyPr/>
                    <a:lstStyle/>
                    <a:p>
                      <a:r>
                        <a:rPr lang="en-US" b="1" dirty="0" smtClean="0"/>
                        <a:t>3</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≥73.4 and </a:t>
                      </a:r>
                    </a:p>
                    <a:p>
                      <a:r>
                        <a:rPr lang="en-US" b="1" dirty="0" smtClean="0"/>
                        <a:t>≤140</a:t>
                      </a:r>
                      <a:endParaRPr lang="en-US" b="1" dirty="0"/>
                    </a:p>
                  </a:txBody>
                  <a:tcPr/>
                </a:tc>
                <a:tc>
                  <a:txBody>
                    <a:bodyPr/>
                    <a:lstStyle/>
                    <a:p>
                      <a:endParaRPr lang="en-US" b="1" dirty="0"/>
                    </a:p>
                  </a:txBody>
                  <a:tcPr/>
                </a:tc>
                <a:tc>
                  <a:txBody>
                    <a:bodyPr/>
                    <a:lstStyle/>
                    <a:p>
                      <a:r>
                        <a:rPr lang="en-US" dirty="0" smtClean="0"/>
                        <a:t>1C</a:t>
                      </a:r>
                    </a:p>
                    <a:p>
                      <a:endParaRPr lang="en-US" dirty="0" smtClean="0"/>
                    </a:p>
                    <a:p>
                      <a:r>
                        <a:rPr lang="en-US" dirty="0" smtClean="0"/>
                        <a:t>II</a:t>
                      </a:r>
                      <a:endParaRPr lang="en-US" dirty="0"/>
                    </a:p>
                  </a:txBody>
                  <a:tcPr/>
                </a:tc>
                <a:tc>
                  <a:txBody>
                    <a:bodyPr/>
                    <a:lstStyle/>
                    <a:p>
                      <a:r>
                        <a:rPr lang="en-US" dirty="0" smtClean="0"/>
                        <a:t>≥73 and &lt;100</a:t>
                      </a:r>
                    </a:p>
                    <a:p>
                      <a:r>
                        <a:rPr lang="en-US" dirty="0" smtClean="0"/>
                        <a:t>≥100 and &lt;140</a:t>
                      </a:r>
                      <a:endParaRPr lang="en-US" dirty="0"/>
                    </a:p>
                  </a:txBody>
                  <a:tcPr/>
                </a:tc>
                <a:tc>
                  <a:txBody>
                    <a:bodyPr/>
                    <a:lstStyle/>
                    <a:p>
                      <a:endParaRPr lang="en-US"/>
                    </a:p>
                  </a:txBody>
                  <a:tcPr/>
                </a:tc>
              </a:tr>
              <a:tr h="680764">
                <a:tc>
                  <a:txBody>
                    <a:bodyPr/>
                    <a:lstStyle/>
                    <a:p>
                      <a:r>
                        <a:rPr lang="en-US" b="1" dirty="0" smtClean="0"/>
                        <a:t>4</a:t>
                      </a:r>
                      <a:endParaRPr lang="en-US" b="1" dirty="0"/>
                    </a:p>
                  </a:txBody>
                  <a:tcPr/>
                </a:tc>
                <a:tc>
                  <a:txBody>
                    <a:bodyPr/>
                    <a:lstStyle/>
                    <a:p>
                      <a:r>
                        <a:rPr lang="en-US" b="1" dirty="0" smtClean="0"/>
                        <a:t>&gt;140 and ≤199.4</a:t>
                      </a:r>
                      <a:endParaRPr lang="en-US" b="1" dirty="0"/>
                    </a:p>
                  </a:txBody>
                  <a:tcPr/>
                </a:tc>
                <a:tc>
                  <a:txBody>
                    <a:bodyPr/>
                    <a:lstStyle/>
                    <a:p>
                      <a:endParaRPr lang="en-US" b="1" dirty="0"/>
                    </a:p>
                  </a:txBody>
                  <a:tcPr/>
                </a:tc>
                <a:tc>
                  <a:txBody>
                    <a:bodyPr/>
                    <a:lstStyle/>
                    <a:p>
                      <a:r>
                        <a:rPr lang="en-US" dirty="0" smtClean="0"/>
                        <a:t>IIIA</a:t>
                      </a:r>
                      <a:endParaRPr lang="en-US" dirty="0"/>
                    </a:p>
                  </a:txBody>
                  <a:tcPr/>
                </a:tc>
                <a:tc>
                  <a:txBody>
                    <a:bodyPr/>
                    <a:lstStyle/>
                    <a:p>
                      <a:r>
                        <a:rPr lang="en-US" dirty="0" smtClean="0"/>
                        <a:t>≥140</a:t>
                      </a:r>
                      <a:r>
                        <a:rPr lang="en-US" baseline="0" dirty="0" smtClean="0"/>
                        <a:t> and &lt;200</a:t>
                      </a:r>
                      <a:endParaRPr lang="en-US" dirty="0"/>
                    </a:p>
                  </a:txBody>
                  <a:tcPr/>
                </a:tc>
                <a:tc>
                  <a:txBody>
                    <a:bodyPr/>
                    <a:lstStyle/>
                    <a:p>
                      <a:endParaRPr lang="en-US" dirty="0"/>
                    </a:p>
                  </a:txBody>
                  <a:tcPr/>
                </a:tc>
              </a:tr>
              <a:tr h="680764">
                <a:tc>
                  <a:txBody>
                    <a:bodyPr/>
                    <a:lstStyle/>
                    <a:p>
                      <a:r>
                        <a:rPr lang="en-US" b="1" dirty="0" smtClean="0"/>
                        <a:t>None</a:t>
                      </a:r>
                      <a:endParaRPr lang="en-US" b="1" dirty="0"/>
                    </a:p>
                  </a:txBody>
                  <a:tcPr/>
                </a:tc>
                <a:tc>
                  <a:txBody>
                    <a:bodyPr/>
                    <a:lstStyle/>
                    <a:p>
                      <a:endParaRPr lang="en-US" b="1" dirty="0"/>
                    </a:p>
                  </a:txBody>
                  <a:tcPr/>
                </a:tc>
                <a:tc>
                  <a:txBody>
                    <a:bodyPr/>
                    <a:lstStyle/>
                    <a:p>
                      <a:endParaRPr lang="en-US" b="1" dirty="0"/>
                    </a:p>
                  </a:txBody>
                  <a:tcPr/>
                </a:tc>
                <a:tc>
                  <a:txBody>
                    <a:bodyPr/>
                    <a:lstStyle/>
                    <a:p>
                      <a:r>
                        <a:rPr lang="en-US" dirty="0" smtClean="0"/>
                        <a:t>IIIB</a:t>
                      </a:r>
                      <a:endParaRPr lang="en-US" dirty="0"/>
                    </a:p>
                  </a:txBody>
                  <a:tcPr/>
                </a:tc>
                <a:tc>
                  <a:txBody>
                    <a:bodyPr/>
                    <a:lstStyle/>
                    <a:p>
                      <a:r>
                        <a:rPr lang="en-US" dirty="0" smtClean="0"/>
                        <a:t>&gt;200</a:t>
                      </a:r>
                      <a:endParaRPr lang="en-US" dirty="0"/>
                    </a:p>
                  </a:txBody>
                  <a:tcPr/>
                </a:tc>
                <a:tc>
                  <a:txBody>
                    <a:bodyPr/>
                    <a:lstStyle/>
                    <a:p>
                      <a:endParaRPr lang="en-US" dirty="0"/>
                    </a:p>
                  </a:txBody>
                  <a:tcPr/>
                </a:tc>
              </a:tr>
            </a:tbl>
          </a:graphicData>
        </a:graphic>
      </p:graphicFrame>
      <p:sp>
        <p:nvSpPr>
          <p:cNvPr id="3" name="Title 2"/>
          <p:cNvSpPr>
            <a:spLocks noGrp="1"/>
          </p:cNvSpPr>
          <p:nvPr>
            <p:ph type="title"/>
          </p:nvPr>
        </p:nvSpPr>
        <p:spPr/>
        <p:txBody>
          <a:bodyPr/>
          <a:lstStyle/>
          <a:p>
            <a:r>
              <a:rPr lang="en-US" dirty="0" smtClean="0"/>
              <a:t>Flammable Liquids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1910.107 Spray Finishing (added definition)</a:t>
            </a:r>
          </a:p>
          <a:p>
            <a:r>
              <a:rPr lang="en-US" dirty="0" smtClean="0"/>
              <a:t>1910.120 </a:t>
            </a:r>
            <a:r>
              <a:rPr lang="en-US" dirty="0" err="1" smtClean="0"/>
              <a:t>Hazwoper</a:t>
            </a:r>
            <a:r>
              <a:rPr lang="en-US" dirty="0" smtClean="0"/>
              <a:t> (definition of health hazard)</a:t>
            </a:r>
          </a:p>
          <a:p>
            <a:r>
              <a:rPr lang="en-US" dirty="0" smtClean="0"/>
              <a:t>1910.123, 124, 125 Dipping and Coating (removed definition of combustible liquid, revised flashpoint and flammable liquid definitions, changed references)</a:t>
            </a:r>
          </a:p>
          <a:p>
            <a:r>
              <a:rPr lang="en-US" dirty="0" smtClean="0"/>
              <a:t>1910.252 Welding and Brazing (added hazard communication requirements)</a:t>
            </a:r>
            <a:endParaRPr lang="en-US" dirty="0"/>
          </a:p>
        </p:txBody>
      </p:sp>
      <p:sp>
        <p:nvSpPr>
          <p:cNvPr id="3" name="Title 2"/>
          <p:cNvSpPr>
            <a:spLocks noGrp="1"/>
          </p:cNvSpPr>
          <p:nvPr>
            <p:ph type="title"/>
          </p:nvPr>
        </p:nvSpPr>
        <p:spPr/>
        <p:txBody>
          <a:bodyPr/>
          <a:lstStyle/>
          <a:p>
            <a:r>
              <a:rPr lang="en-US" dirty="0" smtClean="0"/>
              <a:t>Other Safety Standards</a:t>
            </a:r>
            <a:endParaRPr lang="en-US" dirty="0"/>
          </a:p>
        </p:txBody>
      </p:sp>
      <p:pic>
        <p:nvPicPr>
          <p:cNvPr id="168962" name="Picture 2" descr="http://ts2.mm.bing.net/th?id=I.4588271387280233&amp;pid=1.7&amp;w=172&amp;h=138&amp;c=7&amp;rs=1"/>
          <p:cNvPicPr>
            <a:picLocks noChangeAspect="1" noChangeArrowheads="1"/>
          </p:cNvPicPr>
          <p:nvPr/>
        </p:nvPicPr>
        <p:blipFill>
          <a:blip r:embed="rId2" cstate="print"/>
          <a:srcRect/>
          <a:stretch>
            <a:fillRect/>
          </a:stretch>
        </p:blipFill>
        <p:spPr bwMode="auto">
          <a:xfrm>
            <a:off x="6324600" y="5105399"/>
            <a:ext cx="2133600" cy="171184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cstate="print"/>
          <a:srcRect l="26562" t="21875" r="27344" b="7847"/>
          <a:stretch>
            <a:fillRect/>
          </a:stretch>
        </p:blipFill>
        <p:spPr bwMode="auto">
          <a:xfrm>
            <a:off x="1828801" y="-1"/>
            <a:ext cx="6016486" cy="687986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62000" y="0"/>
            <a:ext cx="7772400" cy="1143000"/>
          </a:xfrm>
        </p:spPr>
        <p:txBody>
          <a:bodyPr/>
          <a:lstStyle/>
          <a:p>
            <a:r>
              <a:rPr lang="en-US"/>
              <a:t>Resources</a:t>
            </a:r>
          </a:p>
        </p:txBody>
      </p:sp>
      <p:sp>
        <p:nvSpPr>
          <p:cNvPr id="115715" name="Rectangle 3"/>
          <p:cNvSpPr>
            <a:spLocks noGrp="1" noChangeArrowheads="1"/>
          </p:cNvSpPr>
          <p:nvPr>
            <p:ph type="body" idx="1"/>
          </p:nvPr>
        </p:nvSpPr>
        <p:spPr>
          <a:xfrm>
            <a:off x="685800" y="1371600"/>
            <a:ext cx="7924800" cy="4419600"/>
          </a:xfrm>
        </p:spPr>
        <p:txBody>
          <a:bodyPr>
            <a:normAutofit fontScale="92500" lnSpcReduction="20000"/>
          </a:bodyPr>
          <a:lstStyle/>
          <a:p>
            <a:r>
              <a:rPr lang="en-US" sz="2800" b="1" dirty="0"/>
              <a:t>www.osha.gov    www.state.tn.us/labor-wfd</a:t>
            </a:r>
          </a:p>
          <a:p>
            <a:r>
              <a:rPr lang="en-US" sz="2800" b="1" dirty="0"/>
              <a:t>www.cdc.gov</a:t>
            </a:r>
          </a:p>
          <a:p>
            <a:r>
              <a:rPr lang="en-US" sz="2800" b="1" dirty="0"/>
              <a:t>www.cdc.gov/niosh</a:t>
            </a:r>
          </a:p>
          <a:p>
            <a:r>
              <a:rPr lang="en-US" sz="2800" b="1" dirty="0"/>
              <a:t>Memphis Office		901-543-7259</a:t>
            </a:r>
          </a:p>
          <a:p>
            <a:r>
              <a:rPr lang="en-US" sz="2800" b="1" dirty="0"/>
              <a:t>Jackson Office		</a:t>
            </a:r>
            <a:r>
              <a:rPr lang="en-US" sz="2800" b="1" dirty="0" smtClean="0"/>
              <a:t>	731-423-5641</a:t>
            </a:r>
            <a:endParaRPr lang="en-US" sz="2800" b="1" dirty="0"/>
          </a:p>
          <a:p>
            <a:r>
              <a:rPr lang="en-US" sz="2800" b="1" dirty="0"/>
              <a:t>Nashville Office		615-741-2793</a:t>
            </a:r>
          </a:p>
          <a:p>
            <a:pPr>
              <a:buFont typeface="Monotype Sorts" pitchFamily="2" charset="2"/>
              <a:buNone/>
            </a:pPr>
            <a:r>
              <a:rPr lang="en-US" sz="2800" b="1" dirty="0"/>
              <a:t>						1-800-249-8510</a:t>
            </a:r>
          </a:p>
          <a:p>
            <a:r>
              <a:rPr lang="en-US" sz="2800" b="1" dirty="0"/>
              <a:t>Knoxville Office 		865-594-6180</a:t>
            </a:r>
          </a:p>
          <a:p>
            <a:r>
              <a:rPr lang="en-US" sz="2800" b="1" dirty="0"/>
              <a:t>Kingsport Office		423-224-2042</a:t>
            </a:r>
          </a:p>
          <a:p>
            <a:r>
              <a:rPr lang="en-US" sz="2800" b="1" dirty="0"/>
              <a:t>Chattanooga 			423-634-6424</a:t>
            </a:r>
          </a:p>
          <a:p>
            <a:r>
              <a:rPr lang="en-US" sz="2800" b="1" dirty="0"/>
              <a:t>Consultative Services 	1-800-325-9901</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Became law in 1985</a:t>
            </a:r>
          </a:p>
          <a:p>
            <a:r>
              <a:rPr lang="en-US" sz="2800" dirty="0" smtClean="0"/>
              <a:t>Updated in 1994</a:t>
            </a:r>
          </a:p>
          <a:p>
            <a:r>
              <a:rPr lang="en-US" sz="2800" dirty="0" smtClean="0"/>
              <a:t>Globally Harmonized in 2012</a:t>
            </a:r>
            <a:endParaRPr lang="en-US" sz="2800" dirty="0"/>
          </a:p>
        </p:txBody>
      </p:sp>
      <p:sp>
        <p:nvSpPr>
          <p:cNvPr id="3" name="Title 2"/>
          <p:cNvSpPr>
            <a:spLocks noGrp="1"/>
          </p:cNvSpPr>
          <p:nvPr>
            <p:ph type="title"/>
          </p:nvPr>
        </p:nvSpPr>
        <p:spPr/>
        <p:txBody>
          <a:bodyPr>
            <a:normAutofit fontScale="90000"/>
          </a:bodyPr>
          <a:lstStyle/>
          <a:p>
            <a:r>
              <a:rPr lang="en-US" dirty="0" smtClean="0"/>
              <a:t>History of Hazard Communication</a:t>
            </a:r>
            <a:endParaRPr lang="en-US" dirty="0"/>
          </a:p>
        </p:txBody>
      </p:sp>
      <p:sp>
        <p:nvSpPr>
          <p:cNvPr id="92162" name="AutoShape 2" descr="data:image/jpeg;base64,/9j/4AAQSkZJRgABAQAAAQABAAD/2wCEAAkGBwgHBgkIBwgKCgkLDRYPDQwMDRsUFRAWIB0iIiAdHx8kKDQsJCYxJx8fLT0tMTU3Ojo6Iys/RD84QzQ5OjcBCgoKDQwNGg8PGjclHyU3Nzc3Nzc3Nzc3Nzc3Nzc3Nzc3Nzc3Nzc3Nzc3Nzc3Nzc3Nzc3Nzc3Nzc3Nzc3Nzc3N//AABEIAJsAqAMBIgACEQEDEQH/xAAcAAACAgMBAQAAAAAAAAAAAAAABgUHAQMIBAL/xABREAABAwICBAUNDAgDCQAAAAABAgMEAAUGEQcSITETQVFhcRQVJTI1VHSBkZOxstEWIiMkQlJyc5KhwuEIVWJjZIKzwTNEUyY2Q3WDo9Lw8f/EABoBAQACAwEAAAAAAAAAAAAAAAAEBQEDBgL/xAA0EQACAQMBBAcHAwUAAAAAAAAAAQIDBBESBTFRkRQWITIzU3ETIkFSYbHhNKHRFSNCQ4H/2gAMAwEAAhEDEQA/ALxooooArU+0h9otrGaTW2isSipLDAp3Bt63ParoK2ldqsb+g1raebc7RWZ5KapMduS0pp5OshQqvpaep5TzSFZhtxSQePYa5baOz1QlqhuZZ20/arD3om+OtidgzO6oDro9HZUo5OBI2BRqCm3OVNz4Zz3nzE7E+SoNGhJv6G502Nc3EUKJmlsmQ7yII1R0mpKwxZ9wCZ10PBMnazFSMvGvl6KXcB2yNPuDzslOv1MEqQg7iok7T0ZVZAFdHZWqwpshXE1F6EHFS7fbfIYCpcAa43uMn0ppjrBFTbi3hXhomRqdRweUI0W6x3iErPBrPEvcfHXu4sxuqNxtBYhymXWBq8OFFSeLMZbfvqBiXCTFI4Fw6vzDtFcpXsnTm48C5hTVWCnEck760TbrDtw+MvAL4m07VHxUo3LEU54qZaKWEbjqbz46i4LImXGNHcUoB99CFKG/3ygD6a229q0/eNThxHa13C5Yillm3J6khoI4WQoZry5BxZ07xY6IzCWm89VPGo5k85J3mtcCDHt8RuLFbCGmxkAPSeevUK6a3oKlH6lZUnqfZuCiiipBrCiiigCiiigCiiigMVWt1Xlc5f16/WNWVVXXdXZWb9ev1jVTtZZhH1LDZ69+XoeaUvNhzoqIz2VISFfAL6Ki86q6KwmWNTsY8aMjnJuP0G/Sqn6q/wBGB+M3H6DfpVT/AF0Np4KKW58VmawaKwakmgS9IefCQcuRf4aU0I2jZTfj8Zuwehf9qV0J3Vzt948i9s3igiDlbJDn0q32M9nLd4W164rzzdkt0ftVusR7O23wtr1xXunvR4qbmXiN1ZrHFWavylCiiigCiiigCiiigCiiigCqnvKuy87whz1jVsVVN3Rndpx/iF+saq9qdyPqWOze/L0I14nglV5YsZ+W+lmM2pxZ4hxc55qkHW08ErXJCeMjeKmrZdbfAjBESGoA7SvWBUrpNVCnoj2E6vJ/AlMMWxdjbcXwoW8+Br5D3oyz2Dy1OdXP/OT5KWjiVkf5Zz7QrHumZ72c+0Kwrisl2SaIEqTk8tDN1c/85Pko6uf+cnyUse6dnvZz7QrPunZ72c+0Kz0mv8zMew+hJ3uKq6oQpSwl1rPU2bDny+SlpyM4w4W3klKh99SQxKyf8s59oV8PXmNLTwa4a1HiIWMx0Vrc5yeZdpIpOcFpx2CPcNk176ZrdYj2dtvhbXritV0GVxkD9s1usCezltP8W164qwp70ep91l41msVmr9FMFFFFAFFFFAFFYooDNFYzrNAYqsrojspM531+sas2q8uTedxlH9+v0mqvancj6k6xeJMiJSMorp5E1DNPqaOw+94xTDPRlBfP7BpXBz3VW0kmnksJPJ7+G1hmDsr54Xppk0dW6JOfnidGafCUNlIdSFZdty07+56zfquJ5kVLp2LnHUmRKlyoS04Kk4Xpo4Wrb9ztl/VcPzIrBw9Zv1XE8yK2f02XE8dMjwKpZK3VhDYJUrcKn4MRLCduSnDvNT1+tsKE4x1HFZY1grW4NAGe6vAhG6q+vS9nNwN8KmqOoSLmjslJ+sNeixJ7NW7wpr1xWbmjsjI+sNbrIjK8QPCWvWFbYS95GZd1lxCvqsVmuiKcKKKKAKKKKAxSniHE5seIY0eSnWhPM5rIHvkKz7bopsqrdKndqL4P+KtVaTjDKLDZlCFe49nPc0/sWcw82+0h1lYWhYBSobQRW2q20WXCSqVIt6nNaMlvhEoPyTmBs5ttWTXqnPXHUaLy2dtWdJvODFI09vOfJ53Vemnk0oTG85j5/eK9NV+0+5H1M2rxJkPcW/iD/wBA0rNMbqdbg18Rf+gaW22cqqoSwiwUsoZ9HDeo9O50I9KqeaTsBo1Xpn0Uek041e2TzRTKy58VhWDWawalmggcTDNyP0K/tUU23uqZxAM1seP+1RyE1z1748ifSlimhKuTfZKR9Ya32ZvK7QT/ABDfrCtlxb7IyPpmt1pbyucM/v2/WFaIS95EiXcZZ1fVYrNdQVAUUUUAUUUUBiqt0qd2ovg/4jVpVVulTu1F8H/Ea0XHhlrsX9YvR/YNFfduV4N+IVJycWO2bGc+LMUtdvWtGzeWTqJ2jm5RUZor7tyvBvxCorHQJxfcEpBJK0AADMk6ia0KTjSTXEtZ0IV9o1IVN2n+C4mHm32UOsuBbaxrJUDmCDS/KbzlPHlWfTXzgW1TrRZyLg8RwhC0MHcyOTPlPGN1et1IU6tXEVEitG0ZaoRzvOfcY0qsoxeUviRk5vOE/wDQNLqGqn71dYENlxl59PCqGQQj3xHTluqKjFt5OsytKxzVTTyiXSeUT+DEarsrnSn+9NNLGF3G2n3UKORWkavPlnTNnV/s6SduiDcL+4zNYNZrFTzQRV7Ga2fH/avC23UhcylbqEg5lIOdR8qXGhNcJKeQ0ni1jtPQOOuevO2vLBJh3cCzcGuyD/0zW21t5XCKcv8AjI9YVqTOiz5Tq2HO2USEqGR8lSEJIaksuK2BDiVHmANQFLTUWeJOfcHivqvhCkrSFJOaTtBFfddemmsoqAooorICiiigMVVulTu1F8H/ABGrSqrtKQKr5ESkEqLGQAGZJ1q0XHhlrsX9YvR/Yxor7tyvBvxCnOPh2M3iGXe5RDrzhBaB3NAJAz6dm+orBOH/AHPxHbndXA08tv3yVHJLKBt2nl2eKpN/FOGpDRaeuEdxtW9KgSD91YhHTTSlvPV9VnVuZyoZaaw2jyXzFtvilTSHOHUDlwbWR2853Cky54nuE0qS24I7R+Q0dpHOd9OPXLBA47d5n8qOueCOW3eZ/Koc7ZzlqlJZI8ITj/rfIrMH7698Bam1hTailXKDT71zwRy27zP5V9Ju2C09quAOhr8q8ys9SxqRtzU8t8iGgy1rADgzVxKGw04Wm5cMlLL5+Fy2E/K/OoxN9wintZEMdDf5VsGJMLAgiZFBG0HUPsrXb2dW3qaoTWOB4qRnUWHTfIZKib3fIdsRqvyEIWeLerxDjrR7r8P5d1GfIfZXgcu2DHXFOOuQFrUcypTWZP3VZ1W5RxGWCNG3qp9sHyFq54xec1k25vgR/qOZFfiG4ffS1Ifdkul2Q6pxw/KUczVkdc8Ectu8z+VHXPBHLbvM/lUBWeP8kSkprdTfIrmOffUyWyc8jJK1a6eIK25eOmMXTBI3G3j/AKP5VsTe8Hp7V2COhv8AKtVXZ+td5HvVV8t8jZabnwICV5lo7xxppkQpK0BSSCDuIpbGIsKgbJcQfyH2VtRizDrSQlu4sJTyAHZ91S7KlUoLROaa+BGrUZzeVTa/4MNFamHm5DSHWVpcbWnWStJzBHLW2rAhhRRRQBUZKtMNy6t3WQnXeYaKG9bcjbnmOepOsHI1hrJ6jJx3FVYyvdzvTpiRIcxEBB/0VAunlOzdzUr9bp/eEvzCvZV+eKs1Hnb6nlsubfbPsKahTprHqUF1un94S/ML9lHW6f3jL8wv2VftYrz0RcTd1gn5a5/goPrdP7xl+YX7KOt0/vCX5hfsq/axToi4jrBPy1z/AAUH1un94S/ML9lHW6f3hL8wv2VftFOiLiZ6wT8tc/wUF1un94S/ML9lHW6f3jL8wv2VftFOiLiOsE/k/coLrdP7xl+YX7KOt0/vGX5hfsq/aKdEXEx1gn5a5/goLrdP7wl+YX7KOt0/vCX5hfsq/aKdEXEz1gn5a5/goLrdP7xl+YX7KOt0/vCX5hfsq/aKdEXEx1gn8n7lV4Nvdzsjoiy4UxcBZ3cCslo8o2buUf8AptNCwtIUnaCMxQd1AyAqRTg4LGSovLmNxU1qGl/E+qKxnRXsinKkfE+ITIZBv92ILicwZzu3aP2q6fu6lItU1aFFKkx3ClSTkQdU7RXI6FFC0rG9JBHip4kaYcRyWHWHHLaUOoKDkztyIy+dQyQ+HMT4hevFoQ7fbo4hyXHC0rmuEKBWkEEE7Qc6tfTpcp9ts9qXbp0qItyWpK1R3lNlQ4NRyJSRsqlcOJCcQWdI3CdHH/dTVwfpCdxLP4ar+mqgPLoLu1zuVyu6blcZkxKGWigSJC3AnNSt2sTlXk0o6Rrk1eJFksUgxGYp1H5DX+ItfGAfkgbtm3Osfo+d1L14Oz6yqgdKuE7jacRz7mmO67bpjqn0voTrJQVHNSVZbtvGdmRFAa4+E9IcmE3c2U3RaXEhxB65fCKB2ggFefi381PWiK6YzmSHWby289a2tZBkTc0upcHyUk7V8+fl4qrWxaQcT2aO2xBui3Y6Bk21ISHUpHICduXNnkKsrAmlkXa4s2y/RmY78hQQzIYJ1FLO5KgdxPLnvoBaumHtKCrnNcjKu/U6pDimim7JSAjWJTkOF2DLLZlSYnEuJFOBtN+u5WVaoHV7u/PL51dVuj4JXQa5Ej90Wfrx61AWLacPaUEXSE5LVeOpkyG1O613SRqawzzHC7RlxVNaUtJMu3XB2x4edS080MpMoAKUhR26ic9meW889W6ntB0VyHe3luXK4yFnWdXIecUTvJKlE0A22zDePcQweusZ+4OsrzUhx24qSp36AKt3kHJW3Cuki/4bn9TXh6RNhoWUPsSVFbrWRyOqo7cxl2pzHRV92CM3FsVujsjJtqK2hIG7IJFc7aVWUMY/uwbAAWtKzlylAzoC2dLt1eawI3Ps855nhZLJbfjOqQShWZ3jI7aqGwTMZ4hndQ2i83V+QGy5qm5LR70EAnMqy4xTVdZDknQHalOq1iiaGgf2UurSPuApIwjiWThS6G5wmWHnSypnVez1ciQeIj5tATV7VpCwrwL91uN3YQ6rVbcM/hUFWWeWWsoZ7OMU3YNxRdcd2q4YenTnYt0bZ4aHcIrhaUog7lapHHlnllmCd2VI+MsfXbF0ZmNPbjMRmV8KlthJ2qyIzJJPETsqxdDmCJ1mdcvl3bDLrzXBx2MwVBBIJUrLYM8hkP8A5QFbR8V4pw/fUql3K4OvwXyl6LJluKQojYpJBJG0Z5HLkIq8b1ji3wcEjEcVQdS+2BGaOwqdPyTyZHPPkyNKOm3CHVEf3SW9v4RhOrMQkdsjiX0p4+boqooLc+6OxbREU49wj/wEcr94FqyBPNu2nmoB90aJxNi3EhelXy7dboyuFlKTMcSlas8w2AFZDPkG4Dooq4MHYci4XsbFti5KUPfvugZF1wjao+QDoAFFDBy1HHxhnk4ROflFdXXiHFFpnERmdbqdzL4MfNPNVPNYOsKHEKTCXmlQI+MO/wDlV13FCXIEpCxmlTSwRzEGhk5Pwxmb3ZSe/Y39RFXF+kJ3Es/hqv6aqh7VhGxx7hCeahqStt9tSDw7hAIUCNhVlT3pOtUK7QILU9kuoQ+pSQFqTkdUjekjloYEb9HzurevqGfWVUjedMKoOJ1w02lZt0dSmpAd96+VcoB2ADkO/Piqb0Y2S3WmbOVAYLZcaQFZurXnkT84mvfpAwzZbtbnZk+A25KbGSXkkoXs5Skgnx0AmYhxZoyu8F5blqUuWpB1eDhFpzWy+eBl48zVZ4Stsu7YitcKIkqfVIbWSkdolKgVK6AAa0ojMquYYKfgyrLLWO7p310ngjDtoslsQu2QW2HHUjhHMypaulRJOXNQyMTv+GroNciRu6LX149auu3u0I5j6Ko1vCVjDyXRDXrhwKB6oc358mtQwXmntB0VzDpHw89h7FMxl1HxWU4t+Ms7lIUcyP5ScvJy10/uAFRl9tMC8wXYt0iNyWd4S4O1PKDvB5xQCBhTStYGMNxI94ffZnRmEtLQI618IUjLMKAy25cZFVHfZ8nFOKJUuPHWp+e/kxHRtVyJT05AffxV94st8W24gdhw2yiOlRASVqVx8pJNXro4w1ZrbamJ8OA2iY6kaz6iVr2jaAVE5DmFALekWziwaIbfa8wVR32Q4RuKySVHyk0raCwDjZYIB+IO7D9JFWvpFgxrlh7qaa2XGjJbOqFlO0Z5bQQaXdHeHrXasRl+DHU24qMtJJeWrZrJ4lE8goCu9Ldk6zY1lLQnVjTgJLWzYCRksfaBP8wq1dDV/F4wk3Edc1pVtIYcGeZ1PkE+IZfymtmlCyW67RoC58fhFtLWEKDikEAgZ9qRyCo7RrZoFpvLxt7S2uGYIczdWrW1VDLtid2Z8tANmP8A/ce//wDL3/UNc9aOx/t1YvC0+g10jidhuVh25R306zTsZxC05kZgpII2VV2FsLWaFiKBJjRFIeakJKFF9w5eIqyoC3Vy4zbim1yGkrSM1JKwCBlnn5AT4qzUPfIMaU4vh29b4JI7Yj5w4uYkeOs0B//Z"/>
          <p:cNvSpPr>
            <a:spLocks noChangeAspect="1" noChangeArrowheads="1"/>
          </p:cNvSpPr>
          <p:nvPr/>
        </p:nvSpPr>
        <p:spPr bwMode="auto">
          <a:xfrm>
            <a:off x="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64" name="AutoShape 4" descr="data:image/jpeg;base64,/9j/4AAQSkZJRgABAQAAAQABAAD/2wCEAAkGBwgHBgkIBwgKCgkLDRYPDQwMDRsUFRAWIB0iIiAdHx8kKDQsJCYxJx8fLT0tMTU3Ojo6Iys/RD84QzQ5OjcBCgoKDQwNGg8PGjclHyU3Nzc3Nzc3Nzc3Nzc3Nzc3Nzc3Nzc3Nzc3Nzc3Nzc3Nzc3Nzc3Nzc3Nzc3Nzc3Nzc3N//AABEIAJsAqAMBIgACEQEDEQH/xAAcAAACAgMBAQAAAAAAAAAAAAAABgUHAQMIBAL/xABREAABAwICBAUNDAgDCQAAAAABAgMEAAUGEQcSITETQVFhcRQVJTI1VHSBkZOxstEWIiMkQlJyc5KhwuEIVWJjZIKzwTNEUyY2Q3WDo9Lw8f/EABoBAQACAwEAAAAAAAAAAAAAAAAEBQEDBgL/xAA0EQACAQMBBAcHAwUAAAAAAAAAAQIDBBESBTFRkRQWITIzU3ETIkFSYbHhNKHRFSNCQ4H/2gAMAwEAAhEDEQA/ALxooooArU+0h9otrGaTW2isSipLDAp3Bt63ParoK2ldqsb+g1raebc7RWZ5KapMduS0pp5OshQqvpaep5TzSFZhtxSQePYa5baOz1QlqhuZZ20/arD3om+OtidgzO6oDro9HZUo5OBI2BRqCm3OVNz4Zz3nzE7E+SoNGhJv6G502Nc3EUKJmlsmQ7yII1R0mpKwxZ9wCZ10PBMnazFSMvGvl6KXcB2yNPuDzslOv1MEqQg7iok7T0ZVZAFdHZWqwpshXE1F6EHFS7fbfIYCpcAa43uMn0ppjrBFTbi3hXhomRqdRweUI0W6x3iErPBrPEvcfHXu4sxuqNxtBYhymXWBq8OFFSeLMZbfvqBiXCTFI4Fw6vzDtFcpXsnTm48C5hTVWCnEck760TbrDtw+MvAL4m07VHxUo3LEU54qZaKWEbjqbz46i4LImXGNHcUoB99CFKG/3ygD6a229q0/eNThxHa13C5Yillm3J6khoI4WQoZry5BxZ07xY6IzCWm89VPGo5k85J3mtcCDHt8RuLFbCGmxkAPSeevUK6a3oKlH6lZUnqfZuCiiipBrCiiigCiiigCiiigMVWt1Xlc5f16/WNWVVXXdXZWb9ev1jVTtZZhH1LDZ69+XoeaUvNhzoqIz2VISFfAL6Ki86q6KwmWNTsY8aMjnJuP0G/Sqn6q/wBGB+M3H6DfpVT/AF0Np4KKW58VmawaKwakmgS9IefCQcuRf4aU0I2jZTfj8Zuwehf9qV0J3Vzt948i9s3igiDlbJDn0q32M9nLd4W164rzzdkt0ftVusR7O23wtr1xXunvR4qbmXiN1ZrHFWavylCiiigCiiigCiiigCiiigCqnvKuy87whz1jVsVVN3Rndpx/iF+saq9qdyPqWOze/L0I14nglV5YsZ+W+lmM2pxZ4hxc55qkHW08ErXJCeMjeKmrZdbfAjBESGoA7SvWBUrpNVCnoj2E6vJ/AlMMWxdjbcXwoW8+Br5D3oyz2Dy1OdXP/OT5KWjiVkf5Zz7QrHumZ72c+0Kwrisl2SaIEqTk8tDN1c/85Pko6uf+cnyUse6dnvZz7QrPunZ72c+0Kz0mv8zMew+hJ3uKq6oQpSwl1rPU2bDny+SlpyM4w4W3klKh99SQxKyf8s59oV8PXmNLTwa4a1HiIWMx0Vrc5yeZdpIpOcFpx2CPcNk176ZrdYj2dtvhbXritV0GVxkD9s1usCezltP8W164qwp70ep91l41msVmr9FMFFFFAFFFFAFFYooDNFYzrNAYqsrojspM531+sas2q8uTedxlH9+v0mqvancj6k6xeJMiJSMorp5E1DNPqaOw+94xTDPRlBfP7BpXBz3VW0kmnksJPJ7+G1hmDsr54Xppk0dW6JOfnidGafCUNlIdSFZdty07+56zfquJ5kVLp2LnHUmRKlyoS04Kk4Xpo4Wrb9ztl/VcPzIrBw9Zv1XE8yK2f02XE8dMjwKpZK3VhDYJUrcKn4MRLCduSnDvNT1+tsKE4x1HFZY1grW4NAGe6vAhG6q+vS9nNwN8KmqOoSLmjslJ+sNeixJ7NW7wpr1xWbmjsjI+sNbrIjK8QPCWvWFbYS95GZd1lxCvqsVmuiKcKKKKAKKKKAxSniHE5seIY0eSnWhPM5rIHvkKz7bopsqrdKndqL4P+KtVaTjDKLDZlCFe49nPc0/sWcw82+0h1lYWhYBSobQRW2q20WXCSqVIt6nNaMlvhEoPyTmBs5ttWTXqnPXHUaLy2dtWdJvODFI09vOfJ53Vemnk0oTG85j5/eK9NV+0+5H1M2rxJkPcW/iD/wBA0rNMbqdbg18Rf+gaW22cqqoSwiwUsoZ9HDeo9O50I9KqeaTsBo1Xpn0Uek041e2TzRTKy58VhWDWawalmggcTDNyP0K/tUU23uqZxAM1seP+1RyE1z1748ifSlimhKuTfZKR9Ya32ZvK7QT/ABDfrCtlxb7IyPpmt1pbyucM/v2/WFaIS95EiXcZZ1fVYrNdQVAUUUUAUUUUBiqt0qd2ovg/4jVpVVulTu1F8H/Ea0XHhlrsX9YvR/YNFfduV4N+IVJycWO2bGc+LMUtdvWtGzeWTqJ2jm5RUZor7tyvBvxCorHQJxfcEpBJK0AADMk6ia0KTjSTXEtZ0IV9o1IVN2n+C4mHm32UOsuBbaxrJUDmCDS/KbzlPHlWfTXzgW1TrRZyLg8RwhC0MHcyOTPlPGN1et1IU6tXEVEitG0ZaoRzvOfcY0qsoxeUviRk5vOE/wDQNLqGqn71dYENlxl59PCqGQQj3xHTluqKjFt5OsytKxzVTTyiXSeUT+DEarsrnSn+9NNLGF3G2n3UKORWkavPlnTNnV/s6SduiDcL+4zNYNZrFTzQRV7Ga2fH/avC23UhcylbqEg5lIOdR8qXGhNcJKeQ0ni1jtPQOOuevO2vLBJh3cCzcGuyD/0zW21t5XCKcv8AjI9YVqTOiz5Tq2HO2USEqGR8lSEJIaksuK2BDiVHmANQFLTUWeJOfcHivqvhCkrSFJOaTtBFfddemmsoqAooorICiiigMVVulTu1F8H/ABGrSqrtKQKr5ESkEqLGQAGZJ1q0XHhlrsX9YvR/Yxor7tyvBvxCnOPh2M3iGXe5RDrzhBaB3NAJAz6dm+orBOH/AHPxHbndXA08tv3yVHJLKBt2nl2eKpN/FOGpDRaeuEdxtW9KgSD91YhHTTSlvPV9VnVuZyoZaaw2jyXzFtvilTSHOHUDlwbWR2853Cky54nuE0qS24I7R+Q0dpHOd9OPXLBA47d5n8qOueCOW3eZ/Koc7ZzlqlJZI8ITj/rfIrMH7698Bam1hTailXKDT71zwRy27zP5V9Ju2C09quAOhr8q8ys9SxqRtzU8t8iGgy1rADgzVxKGw04Wm5cMlLL5+Fy2E/K/OoxN9wintZEMdDf5VsGJMLAgiZFBG0HUPsrXb2dW3qaoTWOB4qRnUWHTfIZKib3fIdsRqvyEIWeLerxDjrR7r8P5d1GfIfZXgcu2DHXFOOuQFrUcypTWZP3VZ1W5RxGWCNG3qp9sHyFq54xec1k25vgR/qOZFfiG4ffS1Ifdkul2Q6pxw/KUczVkdc8Ectu8z+VHXPBHLbvM/lUBWeP8kSkprdTfIrmOffUyWyc8jJK1a6eIK25eOmMXTBI3G3j/AKP5VsTe8Hp7V2COhv8AKtVXZ+td5HvVV8t8jZabnwICV5lo7xxppkQpK0BSSCDuIpbGIsKgbJcQfyH2VtRizDrSQlu4sJTyAHZ91S7KlUoLROaa+BGrUZzeVTa/4MNFamHm5DSHWVpcbWnWStJzBHLW2rAhhRRRQBUZKtMNy6t3WQnXeYaKG9bcjbnmOepOsHI1hrJ6jJx3FVYyvdzvTpiRIcxEBB/0VAunlOzdzUr9bp/eEvzCvZV+eKs1Hnb6nlsubfbPsKahTprHqUF1un94S/ML9lHW6f3jL8wv2VftYrz0RcTd1gn5a5/goPrdP7xl+YX7KOt0/vCX5hfsq/axToi4jrBPy1z/AAUH1un94S/ML9lHW6f3hL8wv2VftFOiLiZ6wT8tc/wUF1un94S/ML9lHW6f3jL8wv2VftFOiLiOsE/k/coLrdP7xl+YX7KOt0/vGX5hfsq/aKdEXEx1gn5a5/goLrdP7wl+YX7KOt0/vCX5hfsq/aKdEXEz1gn5a5/goLrdP7xl+YX7KOt0/vCX5hfsq/aKdEXEx1gn8n7lV4Nvdzsjoiy4UxcBZ3cCslo8o2buUf8AptNCwtIUnaCMxQd1AyAqRTg4LGSovLmNxU1qGl/E+qKxnRXsinKkfE+ITIZBv92ILicwZzu3aP2q6fu6lItU1aFFKkx3ClSTkQdU7RXI6FFC0rG9JBHip4kaYcRyWHWHHLaUOoKDkztyIy+dQyQ+HMT4hevFoQ7fbo4hyXHC0rmuEKBWkEEE7Qc6tfTpcp9ts9qXbp0qItyWpK1R3lNlQ4NRyJSRsqlcOJCcQWdI3CdHH/dTVwfpCdxLP4ar+mqgPLoLu1zuVyu6blcZkxKGWigSJC3AnNSt2sTlXk0o6Rrk1eJFksUgxGYp1H5DX+ItfGAfkgbtm3Osfo+d1L14Oz6yqgdKuE7jacRz7mmO67bpjqn0voTrJQVHNSVZbtvGdmRFAa4+E9IcmE3c2U3RaXEhxB65fCKB2ggFefi381PWiK6YzmSHWby289a2tZBkTc0upcHyUk7V8+fl4qrWxaQcT2aO2xBui3Y6Bk21ISHUpHICduXNnkKsrAmlkXa4s2y/RmY78hQQzIYJ1FLO5KgdxPLnvoBaumHtKCrnNcjKu/U6pDimim7JSAjWJTkOF2DLLZlSYnEuJFOBtN+u5WVaoHV7u/PL51dVuj4JXQa5Ej90Wfrx61AWLacPaUEXSE5LVeOpkyG1O613SRqawzzHC7RlxVNaUtJMu3XB2x4edS080MpMoAKUhR26ic9meW889W6ntB0VyHe3luXK4yFnWdXIecUTvJKlE0A22zDePcQweusZ+4OsrzUhx24qSp36AKt3kHJW3Cuki/4bn9TXh6RNhoWUPsSVFbrWRyOqo7cxl2pzHRV92CM3FsVujsjJtqK2hIG7IJFc7aVWUMY/uwbAAWtKzlylAzoC2dLt1eawI3Ps855nhZLJbfjOqQShWZ3jI7aqGwTMZ4hndQ2i83V+QGy5qm5LR70EAnMqy4xTVdZDknQHalOq1iiaGgf2UurSPuApIwjiWThS6G5wmWHnSypnVez1ciQeIj5tATV7VpCwrwL91uN3YQ6rVbcM/hUFWWeWWsoZ7OMU3YNxRdcd2q4YenTnYt0bZ4aHcIrhaUog7lapHHlnllmCd2VI+MsfXbF0ZmNPbjMRmV8KlthJ2qyIzJJPETsqxdDmCJ1mdcvl3bDLrzXBx2MwVBBIJUrLYM8hkP8A5QFbR8V4pw/fUql3K4OvwXyl6LJluKQojYpJBJG0Z5HLkIq8b1ji3wcEjEcVQdS+2BGaOwqdPyTyZHPPkyNKOm3CHVEf3SW9v4RhOrMQkdsjiX0p4+boqooLc+6OxbREU49wj/wEcr94FqyBPNu2nmoB90aJxNi3EhelXy7dboyuFlKTMcSlas8w2AFZDPkG4Dooq4MHYci4XsbFti5KUPfvugZF1wjao+QDoAFFDBy1HHxhnk4ROflFdXXiHFFpnERmdbqdzL4MfNPNVPNYOsKHEKTCXmlQI+MO/wDlV13FCXIEpCxmlTSwRzEGhk5Pwxmb3ZSe/Y39RFXF+kJ3Es/hqv6aqh7VhGxx7hCeahqStt9tSDw7hAIUCNhVlT3pOtUK7QILU9kuoQ+pSQFqTkdUjekjloYEb9HzurevqGfWVUjedMKoOJ1w02lZt0dSmpAd96+VcoB2ADkO/Piqb0Y2S3WmbOVAYLZcaQFZurXnkT84mvfpAwzZbtbnZk+A25KbGSXkkoXs5Skgnx0AmYhxZoyu8F5blqUuWpB1eDhFpzWy+eBl48zVZ4Stsu7YitcKIkqfVIbWSkdolKgVK6AAa0ojMquYYKfgyrLLWO7p310ngjDtoslsQu2QW2HHUjhHMypaulRJOXNQyMTv+GroNciRu6LX149auu3u0I5j6Ko1vCVjDyXRDXrhwKB6oc358mtQwXmntB0VzDpHw89h7FMxl1HxWU4t+Ms7lIUcyP5ScvJy10/uAFRl9tMC8wXYt0iNyWd4S4O1PKDvB5xQCBhTStYGMNxI94ffZnRmEtLQI618IUjLMKAy25cZFVHfZ8nFOKJUuPHWp+e/kxHRtVyJT05AffxV94st8W24gdhw2yiOlRASVqVx8pJNXro4w1ZrbamJ8OA2iY6kaz6iVr2jaAVE5DmFALekWziwaIbfa8wVR32Q4RuKySVHyk0raCwDjZYIB+IO7D9JFWvpFgxrlh7qaa2XGjJbOqFlO0Z5bQQaXdHeHrXasRl+DHU24qMtJJeWrZrJ4lE8goCu9Ldk6zY1lLQnVjTgJLWzYCRksfaBP8wq1dDV/F4wk3Edc1pVtIYcGeZ1PkE+IZfymtmlCyW67RoC58fhFtLWEKDikEAgZ9qRyCo7RrZoFpvLxt7S2uGYIczdWrW1VDLtid2Z8tANmP8A/ce//wDL3/UNc9aOx/t1YvC0+g10jidhuVh25R306zTsZxC05kZgpII2VV2FsLWaFiKBJjRFIeakJKFF9w5eIqyoC3Vy4zbim1yGkrSM1JKwCBlnn5AT4qzUPfIMaU4vh29b4JI7Yj5w4uYkeOs0B//Z"/>
          <p:cNvSpPr>
            <a:spLocks noChangeAspect="1" noChangeArrowheads="1"/>
          </p:cNvSpPr>
          <p:nvPr/>
        </p:nvSpPr>
        <p:spPr bwMode="auto">
          <a:xfrm>
            <a:off x="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66" name="AutoShape 6" descr="data:image/jpeg;base64,/9j/4AAQSkZJRgABAQAAAQABAAD/2wCEAAkGBwgHBgkIBwgKCgkLDRYPDQwMDRsUFRAWIB0iIiAdHx8kKDQsJCYxJx8fLT0tMTU3Ojo6Iys/RD84QzQ5OjcBCgoKDQwNGg8PGjclHyU3Nzc3Nzc3Nzc3Nzc3Nzc3Nzc3Nzc3Nzc3Nzc3Nzc3Nzc3Nzc3Nzc3Nzc3Nzc3Nzc3N//AABEIAJsAqAMBIgACEQEDEQH/xAAcAAACAgMBAQAAAAAAAAAAAAAABgUHAQMIBAL/xABREAABAwICBAUNDAgDCQAAAAABAgMEAAUGEQcSITETQVFhcRQVJTI1VHSBkZOxstEWIiMkQlJyc5KhwuEIVWJjZIKzwTNEUyY2Q3WDo9Lw8f/EABoBAQACAwEAAAAAAAAAAAAAAAAEBQEDBgL/xAA0EQACAQMBBAcHAwUAAAAAAAAAAQIDBBESBTFRkRQWITIzU3ETIkFSYbHhNKHRFSNCQ4H/2gAMAwEAAhEDEQA/ALxooooArU+0h9otrGaTW2isSipLDAp3Bt63ParoK2ldqsb+g1raebc7RWZ5KapMduS0pp5OshQqvpaep5TzSFZhtxSQePYa5baOz1QlqhuZZ20/arD3om+OtidgzO6oDro9HZUo5OBI2BRqCm3OVNz4Zz3nzE7E+SoNGhJv6G502Nc3EUKJmlsmQ7yII1R0mpKwxZ9wCZ10PBMnazFSMvGvl6KXcB2yNPuDzslOv1MEqQg7iok7T0ZVZAFdHZWqwpshXE1F6EHFS7fbfIYCpcAa43uMn0ppjrBFTbi3hXhomRqdRweUI0W6x3iErPBrPEvcfHXu4sxuqNxtBYhymXWBq8OFFSeLMZbfvqBiXCTFI4Fw6vzDtFcpXsnTm48C5hTVWCnEck760TbrDtw+MvAL4m07VHxUo3LEU54qZaKWEbjqbz46i4LImXGNHcUoB99CFKG/3ygD6a229q0/eNThxHa13C5Yillm3J6khoI4WQoZry5BxZ07xY6IzCWm89VPGo5k85J3mtcCDHt8RuLFbCGmxkAPSeevUK6a3oKlH6lZUnqfZuCiiipBrCiiigCiiigCiiigMVWt1Xlc5f16/WNWVVXXdXZWb9ev1jVTtZZhH1LDZ69+XoeaUvNhzoqIz2VISFfAL6Ki86q6KwmWNTsY8aMjnJuP0G/Sqn6q/wBGB+M3H6DfpVT/AF0Np4KKW58VmawaKwakmgS9IefCQcuRf4aU0I2jZTfj8Zuwehf9qV0J3Vzt948i9s3igiDlbJDn0q32M9nLd4W164rzzdkt0ftVusR7O23wtr1xXunvR4qbmXiN1ZrHFWavylCiiigCiiigCiiigCiiigCqnvKuy87whz1jVsVVN3Rndpx/iF+saq9qdyPqWOze/L0I14nglV5YsZ+W+lmM2pxZ4hxc55qkHW08ErXJCeMjeKmrZdbfAjBESGoA7SvWBUrpNVCnoj2E6vJ/AlMMWxdjbcXwoW8+Br5D3oyz2Dy1OdXP/OT5KWjiVkf5Zz7QrHumZ72c+0Kwrisl2SaIEqTk8tDN1c/85Pko6uf+cnyUse6dnvZz7QrPunZ72c+0Kz0mv8zMew+hJ3uKq6oQpSwl1rPU2bDny+SlpyM4w4W3klKh99SQxKyf8s59oV8PXmNLTwa4a1HiIWMx0Vrc5yeZdpIpOcFpx2CPcNk176ZrdYj2dtvhbXritV0GVxkD9s1usCezltP8W164qwp70ep91l41msVmr9FMFFFFAFFFFAFFYooDNFYzrNAYqsrojspM531+sas2q8uTedxlH9+v0mqvancj6k6xeJMiJSMorp5E1DNPqaOw+94xTDPRlBfP7BpXBz3VW0kmnksJPJ7+G1hmDsr54Xppk0dW6JOfnidGafCUNlIdSFZdty07+56zfquJ5kVLp2LnHUmRKlyoS04Kk4Xpo4Wrb9ztl/VcPzIrBw9Zv1XE8yK2f02XE8dMjwKpZK3VhDYJUrcKn4MRLCduSnDvNT1+tsKE4x1HFZY1grW4NAGe6vAhG6q+vS9nNwN8KmqOoSLmjslJ+sNeixJ7NW7wpr1xWbmjsjI+sNbrIjK8QPCWvWFbYS95GZd1lxCvqsVmuiKcKKKKAKKKKAxSniHE5seIY0eSnWhPM5rIHvkKz7bopsqrdKndqL4P+KtVaTjDKLDZlCFe49nPc0/sWcw82+0h1lYWhYBSobQRW2q20WXCSqVIt6nNaMlvhEoPyTmBs5ttWTXqnPXHUaLy2dtWdJvODFI09vOfJ53Vemnk0oTG85j5/eK9NV+0+5H1M2rxJkPcW/iD/wBA0rNMbqdbg18Rf+gaW22cqqoSwiwUsoZ9HDeo9O50I9KqeaTsBo1Xpn0Uek041e2TzRTKy58VhWDWawalmggcTDNyP0K/tUU23uqZxAM1seP+1RyE1z1748ifSlimhKuTfZKR9Ya32ZvK7QT/ABDfrCtlxb7IyPpmt1pbyucM/v2/WFaIS95EiXcZZ1fVYrNdQVAUUUUAUUUUBiqt0qd2ovg/4jVpVVulTu1F8H/Ea0XHhlrsX9YvR/YNFfduV4N+IVJycWO2bGc+LMUtdvWtGzeWTqJ2jm5RUZor7tyvBvxCorHQJxfcEpBJK0AADMk6ia0KTjSTXEtZ0IV9o1IVN2n+C4mHm32UOsuBbaxrJUDmCDS/KbzlPHlWfTXzgW1TrRZyLg8RwhC0MHcyOTPlPGN1et1IU6tXEVEitG0ZaoRzvOfcY0qsoxeUviRk5vOE/wDQNLqGqn71dYENlxl59PCqGQQj3xHTluqKjFt5OsytKxzVTTyiXSeUT+DEarsrnSn+9NNLGF3G2n3UKORWkavPlnTNnV/s6SduiDcL+4zNYNZrFTzQRV7Ga2fH/avC23UhcylbqEg5lIOdR8qXGhNcJKeQ0ni1jtPQOOuevO2vLBJh3cCzcGuyD/0zW21t5XCKcv8AjI9YVqTOiz5Tq2HO2USEqGR8lSEJIaksuK2BDiVHmANQFLTUWeJOfcHivqvhCkrSFJOaTtBFfddemmsoqAooorICiiigMVVulTu1F8H/ABGrSqrtKQKr5ESkEqLGQAGZJ1q0XHhlrsX9YvR/Yxor7tyvBvxCnOPh2M3iGXe5RDrzhBaB3NAJAz6dm+orBOH/AHPxHbndXA08tv3yVHJLKBt2nl2eKpN/FOGpDRaeuEdxtW9KgSD91YhHTTSlvPV9VnVuZyoZaaw2jyXzFtvilTSHOHUDlwbWR2853Cky54nuE0qS24I7R+Q0dpHOd9OPXLBA47d5n8qOueCOW3eZ/Koc7ZzlqlJZI8ITj/rfIrMH7698Bam1hTailXKDT71zwRy27zP5V9Ju2C09quAOhr8q8ys9SxqRtzU8t8iGgy1rADgzVxKGw04Wm5cMlLL5+Fy2E/K/OoxN9wintZEMdDf5VsGJMLAgiZFBG0HUPsrXb2dW3qaoTWOB4qRnUWHTfIZKib3fIdsRqvyEIWeLerxDjrR7r8P5d1GfIfZXgcu2DHXFOOuQFrUcypTWZP3VZ1W5RxGWCNG3qp9sHyFq54xec1k25vgR/qOZFfiG4ffS1Ifdkul2Q6pxw/KUczVkdc8Ectu8z+VHXPBHLbvM/lUBWeP8kSkprdTfIrmOffUyWyc8jJK1a6eIK25eOmMXTBI3G3j/AKP5VsTe8Hp7V2COhv8AKtVXZ+td5HvVV8t8jZabnwICV5lo7xxppkQpK0BSSCDuIpbGIsKgbJcQfyH2VtRizDrSQlu4sJTyAHZ91S7KlUoLROaa+BGrUZzeVTa/4MNFamHm5DSHWVpcbWnWStJzBHLW2rAhhRRRQBUZKtMNy6t3WQnXeYaKG9bcjbnmOepOsHI1hrJ6jJx3FVYyvdzvTpiRIcxEBB/0VAunlOzdzUr9bp/eEvzCvZV+eKs1Hnb6nlsubfbPsKahTprHqUF1un94S/ML9lHW6f3jL8wv2VftYrz0RcTd1gn5a5/goPrdP7xl+YX7KOt0/vCX5hfsq/axToi4jrBPy1z/AAUH1un94S/ML9lHW6f3hL8wv2VftFOiLiZ6wT8tc/wUF1un94S/ML9lHW6f3jL8wv2VftFOiLiOsE/k/coLrdP7xl+YX7KOt0/vGX5hfsq/aKdEXEx1gn5a5/goLrdP7wl+YX7KOt0/vCX5hfsq/aKdEXEz1gn5a5/goLrdP7xl+YX7KOt0/vCX5hfsq/aKdEXEx1gn8n7lV4Nvdzsjoiy4UxcBZ3cCslo8o2buUf8AptNCwtIUnaCMxQd1AyAqRTg4LGSovLmNxU1qGl/E+qKxnRXsinKkfE+ITIZBv92ILicwZzu3aP2q6fu6lItU1aFFKkx3ClSTkQdU7RXI6FFC0rG9JBHip4kaYcRyWHWHHLaUOoKDkztyIy+dQyQ+HMT4hevFoQ7fbo4hyXHC0rmuEKBWkEEE7Qc6tfTpcp9ts9qXbp0qItyWpK1R3lNlQ4NRyJSRsqlcOJCcQWdI3CdHH/dTVwfpCdxLP4ar+mqgPLoLu1zuVyu6blcZkxKGWigSJC3AnNSt2sTlXk0o6Rrk1eJFksUgxGYp1H5DX+ItfGAfkgbtm3Osfo+d1L14Oz6yqgdKuE7jacRz7mmO67bpjqn0voTrJQVHNSVZbtvGdmRFAa4+E9IcmE3c2U3RaXEhxB65fCKB2ggFefi381PWiK6YzmSHWby289a2tZBkTc0upcHyUk7V8+fl4qrWxaQcT2aO2xBui3Y6Bk21ISHUpHICduXNnkKsrAmlkXa4s2y/RmY78hQQzIYJ1FLO5KgdxPLnvoBaumHtKCrnNcjKu/U6pDimim7JSAjWJTkOF2DLLZlSYnEuJFOBtN+u5WVaoHV7u/PL51dVuj4JXQa5Ej90Wfrx61AWLacPaUEXSE5LVeOpkyG1O613SRqawzzHC7RlxVNaUtJMu3XB2x4edS080MpMoAKUhR26ic9meW889W6ntB0VyHe3luXK4yFnWdXIecUTvJKlE0A22zDePcQweusZ+4OsrzUhx24qSp36AKt3kHJW3Cuki/4bn9TXh6RNhoWUPsSVFbrWRyOqo7cxl2pzHRV92CM3FsVujsjJtqK2hIG7IJFc7aVWUMY/uwbAAWtKzlylAzoC2dLt1eawI3Ps855nhZLJbfjOqQShWZ3jI7aqGwTMZ4hndQ2i83V+QGy5qm5LR70EAnMqy4xTVdZDknQHalOq1iiaGgf2UurSPuApIwjiWThS6G5wmWHnSypnVez1ciQeIj5tATV7VpCwrwL91uN3YQ6rVbcM/hUFWWeWWsoZ7OMU3YNxRdcd2q4YenTnYt0bZ4aHcIrhaUog7lapHHlnllmCd2VI+MsfXbF0ZmNPbjMRmV8KlthJ2qyIzJJPETsqxdDmCJ1mdcvl3bDLrzXBx2MwVBBIJUrLYM8hkP8A5QFbR8V4pw/fUql3K4OvwXyl6LJluKQojYpJBJG0Z5HLkIq8b1ji3wcEjEcVQdS+2BGaOwqdPyTyZHPPkyNKOm3CHVEf3SW9v4RhOrMQkdsjiX0p4+boqooLc+6OxbREU49wj/wEcr94FqyBPNu2nmoB90aJxNi3EhelXy7dboyuFlKTMcSlas8w2AFZDPkG4Dooq4MHYci4XsbFti5KUPfvugZF1wjao+QDoAFFDBy1HHxhnk4ROflFdXXiHFFpnERmdbqdzL4MfNPNVPNYOsKHEKTCXmlQI+MO/wDlV13FCXIEpCxmlTSwRzEGhk5Pwxmb3ZSe/Y39RFXF+kJ3Es/hqv6aqh7VhGxx7hCeahqStt9tSDw7hAIUCNhVlT3pOtUK7QILU9kuoQ+pSQFqTkdUjekjloYEb9HzurevqGfWVUjedMKoOJ1w02lZt0dSmpAd96+VcoB2ADkO/Piqb0Y2S3WmbOVAYLZcaQFZurXnkT84mvfpAwzZbtbnZk+A25KbGSXkkoXs5Skgnx0AmYhxZoyu8F5blqUuWpB1eDhFpzWy+eBl48zVZ4Stsu7YitcKIkqfVIbWSkdolKgVK6AAa0ojMquYYKfgyrLLWO7p310ngjDtoslsQu2QW2HHUjhHMypaulRJOXNQyMTv+GroNciRu6LX149auu3u0I5j6Ko1vCVjDyXRDXrhwKB6oc358mtQwXmntB0VzDpHw89h7FMxl1HxWU4t+Ms7lIUcyP5ScvJy10/uAFRl9tMC8wXYt0iNyWd4S4O1PKDvB5xQCBhTStYGMNxI94ffZnRmEtLQI618IUjLMKAy25cZFVHfZ8nFOKJUuPHWp+e/kxHRtVyJT05AffxV94st8W24gdhw2yiOlRASVqVx8pJNXro4w1ZrbamJ8OA2iY6kaz6iVr2jaAVE5DmFALekWziwaIbfa8wVR32Q4RuKySVHyk0raCwDjZYIB+IO7D9JFWvpFgxrlh7qaa2XGjJbOqFlO0Z5bQQaXdHeHrXasRl+DHU24qMtJJeWrZrJ4lE8goCu9Ldk6zY1lLQnVjTgJLWzYCRksfaBP8wq1dDV/F4wk3Edc1pVtIYcGeZ1PkE+IZfymtmlCyW67RoC58fhFtLWEKDikEAgZ9qRyCo7RrZoFpvLxt7S2uGYIczdWrW1VDLtid2Z8tANmP8A/ce//wDL3/UNc9aOx/t1YvC0+g10jidhuVh25R306zTsZxC05kZgpII2VV2FsLWaFiKBJjRFIeakJKFF9w5eIqyoC3Vy4zbim1yGkrSM1JKwCBlnn5AT4qzUPfIMaU4vh29b4JI7Yj5w4uYkeOs0B//Z"/>
          <p:cNvSpPr>
            <a:spLocks noChangeAspect="1" noChangeArrowheads="1"/>
          </p:cNvSpPr>
          <p:nvPr/>
        </p:nvSpPr>
        <p:spPr bwMode="auto">
          <a:xfrm>
            <a:off x="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168" name="Picture 8" descr="http://www.nche.net/view.image?Id=694"/>
          <p:cNvPicPr>
            <a:picLocks noChangeAspect="1" noChangeArrowheads="1"/>
          </p:cNvPicPr>
          <p:nvPr/>
        </p:nvPicPr>
        <p:blipFill>
          <a:blip r:embed="rId2" cstate="print"/>
          <a:srcRect/>
          <a:stretch>
            <a:fillRect/>
          </a:stretch>
        </p:blipFill>
        <p:spPr bwMode="auto">
          <a:xfrm>
            <a:off x="3276600" y="3200400"/>
            <a:ext cx="3381375" cy="31146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Line of GHS</a:t>
            </a:r>
            <a:endParaRPr lang="en-US" dirty="0"/>
          </a:p>
        </p:txBody>
      </p:sp>
      <p:sp>
        <p:nvSpPr>
          <p:cNvPr id="5" name="Content Placeholder 4"/>
          <p:cNvSpPr>
            <a:spLocks noGrp="1"/>
          </p:cNvSpPr>
          <p:nvPr>
            <p:ph idx="1"/>
          </p:nvPr>
        </p:nvSpPr>
        <p:spPr>
          <a:xfrm>
            <a:off x="381000" y="1481328"/>
            <a:ext cx="8229600" cy="5376672"/>
          </a:xfrm>
        </p:spPr>
        <p:txBody>
          <a:bodyPr>
            <a:normAutofit fontScale="62500" lnSpcReduction="20000"/>
          </a:bodyPr>
          <a:lstStyle/>
          <a:p>
            <a:pPr lvl="2"/>
            <a:r>
              <a:rPr lang="en-US" sz="5300" dirty="0" smtClean="0"/>
              <a:t>September 30, 2009 published the 	proposed rule in the Federal Register 	</a:t>
            </a:r>
            <a:endParaRPr lang="en-US" sz="4200" dirty="0" smtClean="0"/>
          </a:p>
          <a:p>
            <a:endParaRPr lang="en-US" dirty="0" smtClean="0"/>
          </a:p>
          <a:p>
            <a:endParaRPr lang="en-US" dirty="0" smtClean="0"/>
          </a:p>
          <a:p>
            <a:pPr lvl="2"/>
            <a:r>
              <a:rPr lang="en-US" sz="5300" dirty="0" smtClean="0"/>
              <a:t>OSHA submitted the final rule to OMB on October 25, 2011. </a:t>
            </a:r>
          </a:p>
          <a:p>
            <a:pPr lvl="3"/>
            <a:r>
              <a:rPr lang="en-US" sz="3800" dirty="0" smtClean="0"/>
              <a:t>OMB finished the review on February 21</a:t>
            </a:r>
            <a:r>
              <a:rPr lang="en-US" sz="3800" baseline="30000" dirty="0" smtClean="0"/>
              <a:t>st</a:t>
            </a:r>
            <a:endParaRPr lang="en-US" sz="3800" dirty="0" smtClean="0"/>
          </a:p>
          <a:p>
            <a:endParaRPr lang="en-US" dirty="0" smtClean="0"/>
          </a:p>
          <a:p>
            <a:pPr lvl="2">
              <a:buNone/>
            </a:pPr>
            <a:r>
              <a:rPr lang="en-US" sz="5100" dirty="0" smtClean="0"/>
              <a:t>	Final rule available on March 20</a:t>
            </a:r>
            <a:r>
              <a:rPr lang="en-US" sz="5100" baseline="30000" dirty="0" smtClean="0"/>
              <a:t>th</a:t>
            </a:r>
            <a:endParaRPr lang="en-US" sz="5100" dirty="0" smtClean="0"/>
          </a:p>
          <a:p>
            <a:pPr lvl="2">
              <a:buNone/>
            </a:pPr>
            <a:r>
              <a:rPr lang="en-US" sz="5100" dirty="0" smtClean="0"/>
              <a:t>The Federal Register publication was on March 26</a:t>
            </a:r>
            <a:r>
              <a:rPr lang="en-US" sz="5100" baseline="30000" dirty="0" smtClean="0"/>
              <a:t>th</a:t>
            </a:r>
            <a:r>
              <a:rPr lang="en-US" sz="5100" dirty="0" smtClean="0"/>
              <a:t>, 2012</a:t>
            </a:r>
          </a:p>
          <a:p>
            <a:endParaRPr lang="en-US" dirty="0" smtClean="0"/>
          </a:p>
          <a:p>
            <a:r>
              <a:rPr lang="en-US" dirty="0" smtClean="0"/>
              <a:t> </a:t>
            </a:r>
          </a:p>
          <a:p>
            <a:endParaRPr lang="en-US" dirty="0" smtClean="0"/>
          </a:p>
          <a:p>
            <a:endParaRPr lang="en-US" dirty="0" smtClean="0"/>
          </a:p>
          <a:p>
            <a:endParaRPr lang="en-US" dirty="0" smtClean="0"/>
          </a:p>
        </p:txBody>
      </p:sp>
      <p:sp>
        <p:nvSpPr>
          <p:cNvPr id="6" name="Horizontal Scroll 5"/>
          <p:cNvSpPr/>
          <p:nvPr/>
        </p:nvSpPr>
        <p:spPr>
          <a:xfrm>
            <a:off x="76200" y="1524000"/>
            <a:ext cx="1219200" cy="914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NPRM</a:t>
            </a:r>
            <a:endParaRPr lang="en-US" dirty="0"/>
          </a:p>
        </p:txBody>
      </p:sp>
      <p:sp>
        <p:nvSpPr>
          <p:cNvPr id="7" name="Horizontal Scroll 6"/>
          <p:cNvSpPr/>
          <p:nvPr/>
        </p:nvSpPr>
        <p:spPr>
          <a:xfrm>
            <a:off x="76200" y="3048000"/>
            <a:ext cx="1219200" cy="914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OMB</a:t>
            </a:r>
            <a:endParaRPr lang="en-US" dirty="0"/>
          </a:p>
        </p:txBody>
      </p:sp>
      <p:sp>
        <p:nvSpPr>
          <p:cNvPr id="8" name="Horizontal Scroll 7"/>
          <p:cNvSpPr/>
          <p:nvPr/>
        </p:nvSpPr>
        <p:spPr>
          <a:xfrm>
            <a:off x="76200" y="4572000"/>
            <a:ext cx="1219200" cy="914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Final</a:t>
            </a:r>
          </a:p>
          <a:p>
            <a:pPr algn="ctr"/>
            <a:r>
              <a:rPr lang="en-US" dirty="0" smtClean="0"/>
              <a:t>Rule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534400" cy="5071872"/>
          </a:xfrm>
        </p:spPr>
        <p:txBody>
          <a:bodyPr>
            <a:normAutofit fontScale="92500" lnSpcReduction="10000"/>
          </a:bodyPr>
          <a:lstStyle/>
          <a:p>
            <a:r>
              <a:rPr lang="en-US" dirty="0" smtClean="0"/>
              <a:t>Based on </a:t>
            </a:r>
            <a:r>
              <a:rPr lang="en-US" b="1" dirty="0" smtClean="0"/>
              <a:t>United Nations initiative </a:t>
            </a:r>
            <a:r>
              <a:rPr lang="en-US" dirty="0" smtClean="0"/>
              <a:t>to develop global standards for classification and communication of chemical hazards </a:t>
            </a:r>
          </a:p>
          <a:p>
            <a:pPr lvl="1"/>
            <a:r>
              <a:rPr lang="en-US" dirty="0" smtClean="0"/>
              <a:t>Adopted originally in 2002</a:t>
            </a:r>
          </a:p>
          <a:p>
            <a:pPr lvl="1"/>
            <a:r>
              <a:rPr lang="en-US" dirty="0" smtClean="0"/>
              <a:t>Revision 1 in 2005</a:t>
            </a:r>
          </a:p>
          <a:p>
            <a:pPr lvl="1"/>
            <a:r>
              <a:rPr lang="en-US" dirty="0" smtClean="0"/>
              <a:t>Revision 2 in 2007</a:t>
            </a:r>
          </a:p>
          <a:p>
            <a:pPr lvl="1"/>
            <a:r>
              <a:rPr lang="en-US" dirty="0" smtClean="0"/>
              <a:t>Revision 3 in 2009* this is the one US adopted</a:t>
            </a:r>
          </a:p>
          <a:p>
            <a:pPr lvl="1"/>
            <a:r>
              <a:rPr lang="en-US" dirty="0" smtClean="0"/>
              <a:t>Revision 4 2011</a:t>
            </a:r>
          </a:p>
          <a:p>
            <a:r>
              <a:rPr lang="en-US" dirty="0" smtClean="0"/>
              <a:t>Unified hazard communication for workers, consumers, transport workers, and emergency responders </a:t>
            </a:r>
          </a:p>
          <a:p>
            <a:r>
              <a:rPr lang="en-US" dirty="0" smtClean="0"/>
              <a:t>Provides the underlying infrastructure for establishment of national, comprehensive chemical safety programs </a:t>
            </a:r>
          </a:p>
          <a:p>
            <a:endParaRPr lang="en-US" dirty="0"/>
          </a:p>
        </p:txBody>
      </p:sp>
      <p:sp>
        <p:nvSpPr>
          <p:cNvPr id="3" name="Title 2"/>
          <p:cNvSpPr>
            <a:spLocks noGrp="1"/>
          </p:cNvSpPr>
          <p:nvPr>
            <p:ph type="title"/>
          </p:nvPr>
        </p:nvSpPr>
        <p:spPr/>
        <p:txBody>
          <a:bodyPr>
            <a:normAutofit fontScale="90000"/>
          </a:bodyPr>
          <a:lstStyle/>
          <a:p>
            <a:r>
              <a:rPr lang="en-US" sz="3600" dirty="0" smtClean="0"/>
              <a:t/>
            </a:r>
            <a:br>
              <a:rPr lang="en-US" sz="3600" dirty="0" smtClean="0"/>
            </a:br>
            <a:r>
              <a:rPr lang="en-US" sz="3600" dirty="0" smtClean="0"/>
              <a:t>Globally Harmonized System for Classification and Labeling of Chemicals </a:t>
            </a:r>
            <a:br>
              <a:rPr lang="en-US" sz="3600"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Examples where GHS legislation or standards have been passed include: </a:t>
            </a:r>
          </a:p>
          <a:p>
            <a:pPr lvl="1"/>
            <a:r>
              <a:rPr lang="en-US" dirty="0" smtClean="0"/>
              <a:t>–</a:t>
            </a:r>
            <a:r>
              <a:rPr lang="en-US" b="1" dirty="0" smtClean="0"/>
              <a:t>New Zealand (2001) </a:t>
            </a:r>
          </a:p>
          <a:p>
            <a:pPr lvl="1"/>
            <a:r>
              <a:rPr lang="en-US" dirty="0" smtClean="0"/>
              <a:t>–</a:t>
            </a:r>
            <a:r>
              <a:rPr lang="en-US" b="1" dirty="0" smtClean="0"/>
              <a:t>Japan (2006) </a:t>
            </a:r>
          </a:p>
          <a:p>
            <a:pPr lvl="1"/>
            <a:r>
              <a:rPr lang="en-US" dirty="0" smtClean="0"/>
              <a:t>–</a:t>
            </a:r>
            <a:r>
              <a:rPr lang="en-US" b="1" dirty="0" smtClean="0"/>
              <a:t>Korea (2008) </a:t>
            </a:r>
          </a:p>
          <a:p>
            <a:pPr lvl="1"/>
            <a:r>
              <a:rPr lang="en-US" dirty="0" smtClean="0"/>
              <a:t>–</a:t>
            </a:r>
            <a:r>
              <a:rPr lang="en-US" b="1" dirty="0" smtClean="0"/>
              <a:t>Taiwan (2008) </a:t>
            </a:r>
          </a:p>
          <a:p>
            <a:pPr lvl="1"/>
            <a:r>
              <a:rPr lang="en-US" dirty="0" smtClean="0"/>
              <a:t>–</a:t>
            </a:r>
            <a:r>
              <a:rPr lang="en-US" b="1" dirty="0" smtClean="0"/>
              <a:t>EU (2008) </a:t>
            </a:r>
          </a:p>
          <a:p>
            <a:pPr lvl="1"/>
            <a:r>
              <a:rPr lang="en-US" dirty="0" smtClean="0"/>
              <a:t>–</a:t>
            </a:r>
            <a:r>
              <a:rPr lang="en-US" b="1" dirty="0" smtClean="0"/>
              <a:t>Indonesia (2009) </a:t>
            </a:r>
          </a:p>
          <a:p>
            <a:pPr lvl="1"/>
            <a:r>
              <a:rPr lang="en-US" dirty="0" smtClean="0"/>
              <a:t>–</a:t>
            </a:r>
            <a:r>
              <a:rPr lang="en-US" b="1" dirty="0" smtClean="0"/>
              <a:t>SOLAS (International Convention for the Safety of Life at Sea) (2009) </a:t>
            </a:r>
          </a:p>
          <a:p>
            <a:pPr lvl="1"/>
            <a:r>
              <a:rPr lang="en-US" dirty="0" smtClean="0"/>
              <a:t>–</a:t>
            </a:r>
            <a:r>
              <a:rPr lang="en-US" b="1" dirty="0" smtClean="0"/>
              <a:t>USA (2012) </a:t>
            </a:r>
          </a:p>
          <a:p>
            <a:r>
              <a:rPr lang="en-US" dirty="0" smtClean="0"/>
              <a:t>Draft regulations on GHS published: </a:t>
            </a:r>
          </a:p>
          <a:p>
            <a:pPr lvl="1"/>
            <a:r>
              <a:rPr lang="en-US" b="1" dirty="0" smtClean="0"/>
              <a:t>Malaysia </a:t>
            </a:r>
          </a:p>
          <a:p>
            <a:pPr lvl="1"/>
            <a:r>
              <a:rPr lang="en-US" b="1" dirty="0" smtClean="0"/>
              <a:t>Philippines </a:t>
            </a:r>
          </a:p>
          <a:p>
            <a:endParaRPr lang="en-US" dirty="0"/>
          </a:p>
        </p:txBody>
      </p:sp>
      <p:sp>
        <p:nvSpPr>
          <p:cNvPr id="3" name="Title 2"/>
          <p:cNvSpPr>
            <a:spLocks noGrp="1"/>
          </p:cNvSpPr>
          <p:nvPr>
            <p:ph type="title"/>
          </p:nvPr>
        </p:nvSpPr>
        <p:spPr/>
        <p:txBody>
          <a:bodyPr>
            <a:normAutofit fontScale="90000"/>
          </a:bodyPr>
          <a:lstStyle/>
          <a:p>
            <a:r>
              <a:rPr lang="en-US" dirty="0" smtClean="0"/>
              <a:t>What Have Other Countries Done?</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6568440" y="5018314"/>
            <a:ext cx="2575560" cy="1839686"/>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EW! Globally Harmonized System (GHS) &quot;Purple Book&quot; Third Revised Edition, English"/>
          <p:cNvPicPr>
            <a:picLocks noChangeAspect="1" noChangeArrowheads="1"/>
          </p:cNvPicPr>
          <p:nvPr/>
        </p:nvPicPr>
        <p:blipFill>
          <a:blip r:embed="rId2" cstate="print"/>
          <a:srcRect/>
          <a:stretch>
            <a:fillRect/>
          </a:stretch>
        </p:blipFill>
        <p:spPr bwMode="auto">
          <a:xfrm>
            <a:off x="1828800" y="1066800"/>
            <a:ext cx="5410200" cy="5410200"/>
          </a:xfrm>
          <a:prstGeom prst="rect">
            <a:avLst/>
          </a:prstGeom>
          <a:noFill/>
          <a:ln w="9525">
            <a:noFill/>
            <a:miter lim="800000"/>
            <a:headEnd/>
            <a:tailEnd/>
          </a:ln>
        </p:spPr>
      </p:pic>
      <p:sp>
        <p:nvSpPr>
          <p:cNvPr id="3" name="Rectangle 2"/>
          <p:cNvSpPr/>
          <p:nvPr/>
        </p:nvSpPr>
        <p:spPr>
          <a:xfrm>
            <a:off x="457200" y="381000"/>
            <a:ext cx="8382000" cy="369332"/>
          </a:xfrm>
          <a:prstGeom prst="rect">
            <a:avLst/>
          </a:prstGeom>
        </p:spPr>
        <p:txBody>
          <a:bodyPr wrap="square">
            <a:spAutoFit/>
          </a:bodyPr>
          <a:lstStyle/>
          <a:p>
            <a:pPr lvl="1"/>
            <a:r>
              <a:rPr lang="en-US" dirty="0" smtClean="0">
                <a:hlinkClick r:id="rId3"/>
              </a:rPr>
              <a:t>http://www.unece.org/trans/danger/publi/ghs/ghs_welcome_e.html</a:t>
            </a:r>
            <a:endParaRPr lang="en-US" dirty="0" smtClean="0"/>
          </a:p>
        </p:txBody>
      </p:sp>
      <p:sp>
        <p:nvSpPr>
          <p:cNvPr id="4" name="TextBox 3"/>
          <p:cNvSpPr txBox="1"/>
          <p:nvPr/>
        </p:nvSpPr>
        <p:spPr>
          <a:xfrm>
            <a:off x="7162800" y="1219200"/>
            <a:ext cx="1524000" cy="1569660"/>
          </a:xfrm>
          <a:prstGeom prst="rect">
            <a:avLst/>
          </a:prstGeom>
          <a:noFill/>
        </p:spPr>
        <p:txBody>
          <a:bodyPr wrap="square" rtlCol="0">
            <a:spAutoFit/>
          </a:bodyPr>
          <a:lstStyle/>
          <a:p>
            <a:r>
              <a:rPr lang="en-US" sz="3200" dirty="0" smtClean="0"/>
              <a:t>The Purple Book</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r>
              <a:rPr lang="en-US" b="1" dirty="0" smtClean="0"/>
              <a:t>	</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Transition to GHS Format and Content </a:t>
            </a:r>
            <a:endParaRPr lang="en-US" dirty="0"/>
          </a:p>
        </p:txBody>
      </p:sp>
      <p:graphicFrame>
        <p:nvGraphicFramePr>
          <p:cNvPr id="5" name="Table 4"/>
          <p:cNvGraphicFramePr>
            <a:graphicFrameLocks noGrp="1"/>
          </p:cNvGraphicFramePr>
          <p:nvPr/>
        </p:nvGraphicFramePr>
        <p:xfrm>
          <a:off x="381000" y="2057400"/>
          <a:ext cx="8001000" cy="3200400"/>
        </p:xfrm>
        <a:graphic>
          <a:graphicData uri="http://schemas.openxmlformats.org/drawingml/2006/table">
            <a:tbl>
              <a:tblPr firstRow="1" bandRow="1">
                <a:tableStyleId>{5C22544A-7EE6-4342-B048-85BDC9FD1C3A}</a:tableStyleId>
              </a:tblPr>
              <a:tblGrid>
                <a:gridCol w="2209800"/>
                <a:gridCol w="5791200"/>
              </a:tblGrid>
              <a:tr h="990600">
                <a:tc>
                  <a:txBody>
                    <a:bodyPr/>
                    <a:lstStyle/>
                    <a:p>
                      <a:r>
                        <a:rPr lang="en-US" sz="2400" dirty="0" smtClean="0"/>
                        <a:t>Classification</a:t>
                      </a:r>
                      <a:endParaRPr lang="en-US" sz="2400" dirty="0"/>
                    </a:p>
                  </a:txBody>
                  <a:tcPr/>
                </a:tc>
                <a:tc>
                  <a:txBody>
                    <a:bodyPr/>
                    <a:lstStyle/>
                    <a:p>
                      <a:r>
                        <a:rPr lang="en-US" sz="2400" dirty="0" smtClean="0"/>
                        <a:t>Reclassify Physical, Health and Environmental standards to new GHS standard </a:t>
                      </a:r>
                      <a:endParaRPr lang="en-US" sz="2400" dirty="0"/>
                    </a:p>
                  </a:txBody>
                  <a:tcPr/>
                </a:tc>
              </a:tr>
              <a:tr h="807720">
                <a:tc>
                  <a:txBody>
                    <a:bodyPr/>
                    <a:lstStyle/>
                    <a:p>
                      <a:r>
                        <a:rPr lang="en-US" sz="2400" dirty="0" smtClean="0"/>
                        <a:t>Labeling</a:t>
                      </a:r>
                      <a:endParaRPr lang="en-US" sz="2400" dirty="0"/>
                    </a:p>
                  </a:txBody>
                  <a:tcPr/>
                </a:tc>
                <a:tc>
                  <a:txBody>
                    <a:bodyPr/>
                    <a:lstStyle/>
                    <a:p>
                      <a:r>
                        <a:rPr lang="en-US" sz="2400" dirty="0" smtClean="0"/>
                        <a:t>Apply new hazard symbols to reclassifications </a:t>
                      </a:r>
                      <a:endParaRPr lang="en-US" sz="2400" dirty="0"/>
                    </a:p>
                  </a:txBody>
                  <a:tcPr/>
                </a:tc>
              </a:tr>
              <a:tr h="1122680">
                <a:tc>
                  <a:txBody>
                    <a:bodyPr/>
                    <a:lstStyle/>
                    <a:p>
                      <a:r>
                        <a:rPr lang="en-US" sz="2400" dirty="0" smtClean="0"/>
                        <a:t>MSDS to SDS </a:t>
                      </a:r>
                      <a:endParaRPr lang="en-US" sz="2400" dirty="0"/>
                    </a:p>
                  </a:txBody>
                  <a:tcPr/>
                </a:tc>
                <a:tc>
                  <a:txBody>
                    <a:bodyPr/>
                    <a:lstStyle/>
                    <a:p>
                      <a:r>
                        <a:rPr lang="en-US" sz="2400" dirty="0" smtClean="0"/>
                        <a:t>Mandatory 16-section format with new required data elements and expanded information 	</a:t>
                      </a:r>
                      <a:endParaRPr lang="en-US" sz="24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Compliance Dates</a:t>
            </a:r>
            <a:endParaRPr lang="en-US" dirty="0"/>
          </a:p>
        </p:txBody>
      </p:sp>
      <p:pic>
        <p:nvPicPr>
          <p:cNvPr id="4" name="Picture 2"/>
          <p:cNvPicPr>
            <a:picLocks noGrp="1" noChangeAspect="1" noChangeArrowheads="1"/>
          </p:cNvPicPr>
          <p:nvPr>
            <p:ph idx="1"/>
          </p:nvPr>
        </p:nvPicPr>
        <p:blipFill>
          <a:blip r:embed="rId2" cstate="print"/>
          <a:srcRect t="31481" r="17361" b="19870"/>
          <a:stretch>
            <a:fillRect/>
          </a:stretch>
        </p:blipFill>
        <p:spPr bwMode="auto">
          <a:xfrm>
            <a:off x="-40339" y="1371600"/>
            <a:ext cx="9184339" cy="4419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GHS?</a:t>
            </a:r>
            <a:endParaRPr lang="en-US" dirty="0"/>
          </a:p>
        </p:txBody>
      </p:sp>
      <p:sp>
        <p:nvSpPr>
          <p:cNvPr id="3" name="Text Placeholder 2"/>
          <p:cNvSpPr>
            <a:spLocks noGrp="1"/>
          </p:cNvSpPr>
          <p:nvPr>
            <p:ph type="body" idx="1"/>
          </p:nvPr>
        </p:nvSpPr>
        <p:spPr/>
        <p:txBody>
          <a:bodyPr/>
          <a:lstStyle/>
          <a:p>
            <a:endParaRPr lang="en-US" dirty="0"/>
          </a:p>
        </p:txBody>
      </p:sp>
      <p:pic>
        <p:nvPicPr>
          <p:cNvPr id="6" name="Picture 1"/>
          <p:cNvPicPr>
            <a:picLocks noChangeAspect="1" noChangeArrowheads="1"/>
          </p:cNvPicPr>
          <p:nvPr/>
        </p:nvPicPr>
        <p:blipFill>
          <a:blip r:embed="rId2" cstate="print"/>
          <a:srcRect/>
          <a:stretch>
            <a:fillRect/>
          </a:stretch>
        </p:blipFill>
        <p:spPr bwMode="auto">
          <a:xfrm>
            <a:off x="1143000" y="2743200"/>
            <a:ext cx="4778404" cy="35814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Help improve information received from other countries by standardizing the label and SDS information</a:t>
            </a:r>
          </a:p>
          <a:p>
            <a:r>
              <a:rPr lang="en-US" dirty="0" smtClean="0"/>
              <a:t>Ensure symbols and hazard statements are familiar and understood by all workers</a:t>
            </a:r>
          </a:p>
          <a:p>
            <a:r>
              <a:rPr lang="en-US" dirty="0" smtClean="0"/>
              <a:t>Ensure that chemicals crossing borders have consistent information</a:t>
            </a:r>
          </a:p>
          <a:p>
            <a:r>
              <a:rPr lang="en-US" dirty="0" smtClean="0"/>
              <a:t>Enhance both employee and employer understanding of hazards</a:t>
            </a:r>
          </a:p>
          <a:p>
            <a:r>
              <a:rPr lang="en-US" dirty="0" smtClean="0"/>
              <a:t>Allow everyone to access information on hazards of chemicals more effectively and efficiently</a:t>
            </a:r>
            <a:endParaRPr lang="en-US" dirty="0"/>
          </a:p>
        </p:txBody>
      </p:sp>
      <p:sp>
        <p:nvSpPr>
          <p:cNvPr id="3" name="Title 2"/>
          <p:cNvSpPr>
            <a:spLocks noGrp="1"/>
          </p:cNvSpPr>
          <p:nvPr>
            <p:ph type="title"/>
          </p:nvPr>
        </p:nvSpPr>
        <p:spPr/>
        <p:txBody>
          <a:bodyPr/>
          <a:lstStyle/>
          <a:p>
            <a:r>
              <a:rPr lang="en-US" dirty="0" smtClean="0"/>
              <a:t>OSHA Says GHS Will….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TOSHA believes the information in this presentation to be accurate and delivers this presentation as a community service.  As such, it is an academic presentation which cannot apply to every specific fact or situation; nor is it  a substitute for any provisions of 29 CFR Part 1910 and/or Part 1926 of the Occupational Safety and Health Standards as adopted by the Tennessee Department of Labor and Workforce Development or of the Occupational Safety and Health Rules of the Tennessee Department of Labor and Workforce Development.</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Changes?</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562600" y="3276600"/>
            <a:ext cx="2717602" cy="33528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States purpose is to harmonize with international requirements</a:t>
            </a:r>
          </a:p>
          <a:p>
            <a:r>
              <a:rPr lang="en-US" dirty="0" smtClean="0"/>
              <a:t>Changes term evaluation of chemicals to </a:t>
            </a:r>
            <a:r>
              <a:rPr lang="en-US" i="1" dirty="0" smtClean="0"/>
              <a:t>classification</a:t>
            </a:r>
          </a:p>
          <a:p>
            <a:endParaRPr lang="en-US" dirty="0"/>
          </a:p>
        </p:txBody>
      </p:sp>
      <p:sp>
        <p:nvSpPr>
          <p:cNvPr id="3" name="Title 2"/>
          <p:cNvSpPr>
            <a:spLocks noGrp="1"/>
          </p:cNvSpPr>
          <p:nvPr>
            <p:ph type="title"/>
          </p:nvPr>
        </p:nvSpPr>
        <p:spPr/>
        <p:txBody>
          <a:bodyPr>
            <a:normAutofit fontScale="90000"/>
          </a:bodyPr>
          <a:lstStyle/>
          <a:p>
            <a:r>
              <a:rPr lang="en-US" dirty="0" smtClean="0"/>
              <a:t>Purpose of Hazard Communication</a:t>
            </a:r>
            <a:br>
              <a:rPr lang="en-US" dirty="0" smtClean="0"/>
            </a:br>
            <a:r>
              <a:rPr lang="en-US" dirty="0" smtClean="0"/>
              <a:t>Section (a)</a:t>
            </a:r>
            <a:endParaRPr lang="en-US" dirty="0"/>
          </a:p>
        </p:txBody>
      </p:sp>
      <p:pic>
        <p:nvPicPr>
          <p:cNvPr id="126978" name="Picture 2"/>
          <p:cNvPicPr>
            <a:picLocks noChangeAspect="1" noChangeArrowheads="1"/>
          </p:cNvPicPr>
          <p:nvPr/>
        </p:nvPicPr>
        <p:blipFill>
          <a:blip r:embed="rId2" cstate="print"/>
          <a:srcRect/>
          <a:stretch>
            <a:fillRect/>
          </a:stretch>
        </p:blipFill>
        <p:spPr bwMode="auto">
          <a:xfrm>
            <a:off x="4800600" y="3886200"/>
            <a:ext cx="2842006" cy="212725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Only terminology changes</a:t>
            </a:r>
          </a:p>
          <a:p>
            <a:pPr lvl="1"/>
            <a:r>
              <a:rPr lang="en-US" dirty="0" smtClean="0"/>
              <a:t>Material safety data sheets to safety data sheets</a:t>
            </a:r>
          </a:p>
          <a:p>
            <a:pPr lvl="1"/>
            <a:r>
              <a:rPr lang="en-US" i="1" dirty="0" smtClean="0"/>
              <a:t>Assess</a:t>
            </a:r>
            <a:r>
              <a:rPr lang="en-US" dirty="0" smtClean="0"/>
              <a:t> hazards to </a:t>
            </a:r>
            <a:r>
              <a:rPr lang="en-US" i="1" dirty="0" smtClean="0"/>
              <a:t>classify</a:t>
            </a:r>
            <a:r>
              <a:rPr lang="en-US" dirty="0" smtClean="0"/>
              <a:t> hazards</a:t>
            </a:r>
          </a:p>
          <a:p>
            <a:pPr lvl="1"/>
            <a:r>
              <a:rPr lang="en-US" dirty="0" smtClean="0"/>
              <a:t>Removes Appendix E</a:t>
            </a:r>
          </a:p>
          <a:p>
            <a:r>
              <a:rPr lang="en-US" dirty="0" smtClean="0"/>
              <a:t>Still applies to all chemicals known to be present in the workplace in such a manner that employees may be exposed under normal conditions or in a foreseeable emergency</a:t>
            </a:r>
          </a:p>
          <a:p>
            <a:r>
              <a:rPr lang="en-US" dirty="0" smtClean="0"/>
              <a:t>Exemptions retained, laboratory and warehouse coverage remains unchanged</a:t>
            </a:r>
            <a:endParaRPr lang="en-US" dirty="0"/>
          </a:p>
        </p:txBody>
      </p:sp>
      <p:sp>
        <p:nvSpPr>
          <p:cNvPr id="3" name="Title 2"/>
          <p:cNvSpPr>
            <a:spLocks noGrp="1"/>
          </p:cNvSpPr>
          <p:nvPr>
            <p:ph type="title"/>
          </p:nvPr>
        </p:nvSpPr>
        <p:spPr/>
        <p:txBody>
          <a:bodyPr>
            <a:normAutofit fontScale="90000"/>
          </a:bodyPr>
          <a:lstStyle/>
          <a:p>
            <a:r>
              <a:rPr lang="en-US" dirty="0" smtClean="0"/>
              <a:t>Scope and Application</a:t>
            </a:r>
            <a:br>
              <a:rPr lang="en-US" dirty="0" smtClean="0"/>
            </a:br>
            <a:r>
              <a:rPr lang="en-US" dirty="0" smtClean="0"/>
              <a:t>Section (b)</a:t>
            </a:r>
            <a:endParaRPr lang="en-US" dirty="0"/>
          </a:p>
        </p:txBody>
      </p:sp>
      <p:pic>
        <p:nvPicPr>
          <p:cNvPr id="80898" name="Picture 2" descr="http://images1.opticsplanet.com/365-240-ffffff/opplanet-burris-3-9x50mm-fullfield-ii-rifle-scope.jpg"/>
          <p:cNvPicPr>
            <a:picLocks noChangeAspect="1" noChangeArrowheads="1"/>
          </p:cNvPicPr>
          <p:nvPr/>
        </p:nvPicPr>
        <p:blipFill>
          <a:blip r:embed="rId2" cstate="print"/>
          <a:srcRect/>
          <a:stretch>
            <a:fillRect/>
          </a:stretch>
        </p:blipFill>
        <p:spPr bwMode="auto">
          <a:xfrm>
            <a:off x="6629400" y="0"/>
            <a:ext cx="2105025" cy="138412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Pesticides</a:t>
            </a:r>
          </a:p>
          <a:p>
            <a:r>
              <a:rPr lang="en-US" dirty="0" smtClean="0"/>
              <a:t>Toxic Substances Control Act (TSCA regulated chemicals</a:t>
            </a:r>
          </a:p>
          <a:p>
            <a:r>
              <a:rPr lang="en-US" dirty="0" smtClean="0"/>
              <a:t>Food, food additives, color additives, drugs, cosmetics, medical/</a:t>
            </a:r>
            <a:r>
              <a:rPr lang="en-US" dirty="0" err="1" smtClean="0"/>
              <a:t>vetinary</a:t>
            </a:r>
            <a:r>
              <a:rPr lang="en-US" dirty="0" smtClean="0"/>
              <a:t> devices, alcoholic beverages</a:t>
            </a:r>
          </a:p>
          <a:p>
            <a:r>
              <a:rPr lang="en-US" dirty="0" smtClean="0"/>
              <a:t>Consumer products when labeled in accordance with the Consumer Product Safety Commission</a:t>
            </a:r>
          </a:p>
          <a:p>
            <a:r>
              <a:rPr lang="en-US" dirty="0" smtClean="0"/>
              <a:t>Seeds treated with pesticides if labeled under US Department of Agriculture (USDA)</a:t>
            </a:r>
            <a:endParaRPr lang="en-US" dirty="0"/>
          </a:p>
        </p:txBody>
      </p:sp>
      <p:sp>
        <p:nvSpPr>
          <p:cNvPr id="3" name="Title 2"/>
          <p:cNvSpPr>
            <a:spLocks noGrp="1"/>
          </p:cNvSpPr>
          <p:nvPr>
            <p:ph type="title"/>
          </p:nvPr>
        </p:nvSpPr>
        <p:spPr/>
        <p:txBody>
          <a:bodyPr/>
          <a:lstStyle/>
          <a:p>
            <a:r>
              <a:rPr lang="en-US" dirty="0" smtClean="0"/>
              <a:t>Labeling Exemptions (b)(5)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Hazardous waste</a:t>
            </a:r>
          </a:p>
          <a:p>
            <a:r>
              <a:rPr lang="en-US" dirty="0" smtClean="0"/>
              <a:t>Hazardous substances at a CERCLA remediation site</a:t>
            </a:r>
          </a:p>
          <a:p>
            <a:r>
              <a:rPr lang="en-US" dirty="0" smtClean="0"/>
              <a:t>Tobacco</a:t>
            </a:r>
          </a:p>
          <a:p>
            <a:r>
              <a:rPr lang="en-US" dirty="0" smtClean="0"/>
              <a:t>Wood and wood products which will not be processed and only present a fire hazard</a:t>
            </a:r>
          </a:p>
          <a:p>
            <a:r>
              <a:rPr lang="en-US" dirty="0" smtClean="0"/>
              <a:t>Articles</a:t>
            </a:r>
          </a:p>
          <a:p>
            <a:r>
              <a:rPr lang="en-US" dirty="0" smtClean="0"/>
              <a:t>Food and alcoholic beverages sold, used or prepared in retail establishments or intended for personal consumption</a:t>
            </a:r>
            <a:endParaRPr lang="en-US" dirty="0"/>
          </a:p>
        </p:txBody>
      </p:sp>
      <p:sp>
        <p:nvSpPr>
          <p:cNvPr id="3" name="Title 2"/>
          <p:cNvSpPr>
            <a:spLocks noGrp="1"/>
          </p:cNvSpPr>
          <p:nvPr>
            <p:ph type="title"/>
          </p:nvPr>
        </p:nvSpPr>
        <p:spPr/>
        <p:txBody>
          <a:bodyPr/>
          <a:lstStyle/>
          <a:p>
            <a:r>
              <a:rPr lang="en-US" dirty="0" smtClean="0"/>
              <a:t>Full Exemptions (b)(6)</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Drugs in solid final form for direct administration to patient or packaged for sale, or for consumption by employees</a:t>
            </a:r>
          </a:p>
          <a:p>
            <a:r>
              <a:rPr lang="en-US" dirty="0" smtClean="0"/>
              <a:t>Cosmetics packaged for sale or for use by employees</a:t>
            </a:r>
          </a:p>
          <a:p>
            <a:r>
              <a:rPr lang="en-US" dirty="0" smtClean="0"/>
              <a:t>Consumer products if used only in consumer fashion</a:t>
            </a:r>
          </a:p>
          <a:p>
            <a:r>
              <a:rPr lang="en-US" dirty="0" smtClean="0"/>
              <a:t>Nuisance particles</a:t>
            </a:r>
          </a:p>
          <a:p>
            <a:r>
              <a:rPr lang="en-US" dirty="0" smtClean="0"/>
              <a:t>Radiation (ionizing and non-ionizing)</a:t>
            </a:r>
          </a:p>
          <a:p>
            <a:r>
              <a:rPr lang="en-US" dirty="0" smtClean="0"/>
              <a:t>Biological hazards</a:t>
            </a:r>
            <a:endParaRPr lang="en-US" dirty="0"/>
          </a:p>
        </p:txBody>
      </p:sp>
      <p:sp>
        <p:nvSpPr>
          <p:cNvPr id="3" name="Title 2"/>
          <p:cNvSpPr>
            <a:spLocks noGrp="1"/>
          </p:cNvSpPr>
          <p:nvPr>
            <p:ph type="title"/>
          </p:nvPr>
        </p:nvSpPr>
        <p:spPr/>
        <p:txBody>
          <a:bodyPr/>
          <a:lstStyle/>
          <a:p>
            <a:r>
              <a:rPr lang="en-US" dirty="0" smtClean="0"/>
              <a:t>Full Exemptions (b)(6)</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481328"/>
            <a:ext cx="7467600" cy="5376672"/>
          </a:xfrm>
        </p:spPr>
        <p:txBody>
          <a:bodyPr>
            <a:normAutofit fontScale="85000" lnSpcReduction="20000"/>
          </a:bodyPr>
          <a:lstStyle/>
          <a:p>
            <a:r>
              <a:rPr lang="en-US" sz="2800" dirty="0" smtClean="0"/>
              <a:t>Added definitions for</a:t>
            </a:r>
          </a:p>
          <a:p>
            <a:pPr>
              <a:buNone/>
            </a:pPr>
            <a:endParaRPr lang="en-US" dirty="0" smtClean="0"/>
          </a:p>
          <a:p>
            <a:pPr lvl="1"/>
            <a:r>
              <a:rPr lang="en-US" sz="2600" dirty="0" smtClean="0"/>
              <a:t>Classification</a:t>
            </a:r>
          </a:p>
          <a:p>
            <a:pPr lvl="1"/>
            <a:r>
              <a:rPr lang="en-US" sz="2600" dirty="0" smtClean="0"/>
              <a:t>Hazard category</a:t>
            </a:r>
          </a:p>
          <a:p>
            <a:pPr lvl="1"/>
            <a:r>
              <a:rPr lang="en-US" sz="2600" dirty="0" smtClean="0"/>
              <a:t>Hazard class	</a:t>
            </a:r>
          </a:p>
          <a:p>
            <a:pPr lvl="1"/>
            <a:r>
              <a:rPr lang="en-US" sz="2600" dirty="0" smtClean="0"/>
              <a:t>Hazard not otherwise classified</a:t>
            </a:r>
          </a:p>
          <a:p>
            <a:pPr lvl="1"/>
            <a:r>
              <a:rPr lang="en-US" sz="2600" dirty="0" smtClean="0"/>
              <a:t>Hazard statement</a:t>
            </a:r>
          </a:p>
          <a:p>
            <a:pPr lvl="1"/>
            <a:r>
              <a:rPr lang="en-US" sz="2600" dirty="0" smtClean="0"/>
              <a:t>Label elements</a:t>
            </a:r>
          </a:p>
          <a:p>
            <a:pPr lvl="1"/>
            <a:r>
              <a:rPr lang="en-US" sz="2600" dirty="0" smtClean="0"/>
              <a:t>Pictogram</a:t>
            </a:r>
          </a:p>
          <a:p>
            <a:pPr lvl="1"/>
            <a:r>
              <a:rPr lang="en-US" sz="2600" dirty="0" smtClean="0"/>
              <a:t>Precautionary statement</a:t>
            </a:r>
          </a:p>
          <a:p>
            <a:pPr lvl="1"/>
            <a:r>
              <a:rPr lang="en-US" sz="2600" dirty="0" smtClean="0"/>
              <a:t>Product identifier</a:t>
            </a:r>
          </a:p>
          <a:p>
            <a:pPr lvl="1"/>
            <a:r>
              <a:rPr lang="en-US" sz="2600" dirty="0" err="1" smtClean="0"/>
              <a:t>Pyrophoric</a:t>
            </a:r>
            <a:r>
              <a:rPr lang="en-US" sz="2600" dirty="0" smtClean="0"/>
              <a:t> gas</a:t>
            </a:r>
          </a:p>
          <a:p>
            <a:pPr lvl="1"/>
            <a:r>
              <a:rPr lang="en-US" sz="2600" dirty="0" smtClean="0"/>
              <a:t>Safety data sheet</a:t>
            </a:r>
          </a:p>
          <a:p>
            <a:pPr lvl="1"/>
            <a:r>
              <a:rPr lang="en-US" sz="2600" dirty="0" smtClean="0"/>
              <a:t>Signal word</a:t>
            </a:r>
          </a:p>
          <a:p>
            <a:pPr lvl="1"/>
            <a:r>
              <a:rPr lang="en-US" sz="2600" dirty="0" smtClean="0"/>
              <a:t>Simple </a:t>
            </a:r>
            <a:r>
              <a:rPr lang="en-US" sz="2600" dirty="0" err="1" smtClean="0"/>
              <a:t>asphyxiant</a:t>
            </a:r>
            <a:endParaRPr lang="en-US" sz="2600" dirty="0" smtClean="0"/>
          </a:p>
          <a:p>
            <a:pPr lvl="1"/>
            <a:r>
              <a:rPr lang="en-US" sz="2600" dirty="0" smtClean="0"/>
              <a:t>Substance</a:t>
            </a:r>
          </a:p>
          <a:p>
            <a:pPr lvl="1"/>
            <a:endParaRPr lang="en-US" dirty="0"/>
          </a:p>
        </p:txBody>
      </p:sp>
      <p:sp>
        <p:nvSpPr>
          <p:cNvPr id="3" name="Title 2"/>
          <p:cNvSpPr>
            <a:spLocks noGrp="1"/>
          </p:cNvSpPr>
          <p:nvPr>
            <p:ph type="title"/>
          </p:nvPr>
        </p:nvSpPr>
        <p:spPr/>
        <p:txBody>
          <a:bodyPr>
            <a:normAutofit fontScale="90000"/>
          </a:bodyPr>
          <a:lstStyle/>
          <a:p>
            <a:r>
              <a:rPr lang="en-US" dirty="0" smtClean="0"/>
              <a:t>Definitions</a:t>
            </a:r>
            <a:br>
              <a:rPr lang="en-US" dirty="0" smtClean="0"/>
            </a:br>
            <a:r>
              <a:rPr lang="en-US" dirty="0" smtClean="0"/>
              <a:t>Section (c)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fontScale="92500" lnSpcReduction="10000"/>
          </a:bodyPr>
          <a:lstStyle/>
          <a:p>
            <a:r>
              <a:rPr lang="en-US" dirty="0" smtClean="0"/>
              <a:t>Deleted definitions for</a:t>
            </a:r>
          </a:p>
          <a:p>
            <a:pPr lvl="1"/>
            <a:r>
              <a:rPr lang="en-US" dirty="0" smtClean="0"/>
              <a:t>Combustible liquid</a:t>
            </a:r>
          </a:p>
          <a:p>
            <a:pPr lvl="1"/>
            <a:r>
              <a:rPr lang="en-US" dirty="0" smtClean="0"/>
              <a:t>Compressed gas</a:t>
            </a:r>
          </a:p>
          <a:p>
            <a:pPr lvl="1"/>
            <a:r>
              <a:rPr lang="en-US" dirty="0" smtClean="0"/>
              <a:t>Explosive</a:t>
            </a:r>
          </a:p>
          <a:p>
            <a:pPr lvl="1"/>
            <a:r>
              <a:rPr lang="en-US" dirty="0" smtClean="0"/>
              <a:t>Flammable</a:t>
            </a:r>
          </a:p>
          <a:p>
            <a:pPr lvl="1"/>
            <a:r>
              <a:rPr lang="en-US" dirty="0" smtClean="0"/>
              <a:t>Flashpoint</a:t>
            </a:r>
          </a:p>
          <a:p>
            <a:pPr lvl="1"/>
            <a:r>
              <a:rPr lang="en-US" dirty="0" smtClean="0"/>
              <a:t>Hazard warning</a:t>
            </a:r>
          </a:p>
          <a:p>
            <a:pPr lvl="1"/>
            <a:r>
              <a:rPr lang="en-US" dirty="0" smtClean="0"/>
              <a:t>Identity</a:t>
            </a:r>
          </a:p>
          <a:p>
            <a:pPr lvl="1"/>
            <a:r>
              <a:rPr lang="en-US" dirty="0" smtClean="0"/>
              <a:t>Material safety data sheet</a:t>
            </a:r>
          </a:p>
          <a:p>
            <a:pPr lvl="1"/>
            <a:r>
              <a:rPr lang="en-US" dirty="0" smtClean="0"/>
              <a:t>Organic peroxide</a:t>
            </a:r>
          </a:p>
          <a:p>
            <a:pPr lvl="1"/>
            <a:r>
              <a:rPr lang="en-US" dirty="0" smtClean="0"/>
              <a:t>Oxidizer</a:t>
            </a:r>
          </a:p>
          <a:p>
            <a:pPr lvl="1"/>
            <a:r>
              <a:rPr lang="en-US" dirty="0" err="1" smtClean="0"/>
              <a:t>Pyrophoric</a:t>
            </a:r>
            <a:endParaRPr lang="en-US" dirty="0" smtClean="0"/>
          </a:p>
          <a:p>
            <a:pPr lvl="1"/>
            <a:r>
              <a:rPr lang="en-US" dirty="0" smtClean="0"/>
              <a:t>Unstable (reactive)</a:t>
            </a:r>
          </a:p>
          <a:p>
            <a:pPr lvl="1"/>
            <a:r>
              <a:rPr lang="en-US" dirty="0" smtClean="0"/>
              <a:t>Water-reactive</a:t>
            </a:r>
            <a:endParaRPr lang="en-US" dirty="0"/>
          </a:p>
        </p:txBody>
      </p:sp>
      <p:sp>
        <p:nvSpPr>
          <p:cNvPr id="3" name="Title 2"/>
          <p:cNvSpPr>
            <a:spLocks noGrp="1"/>
          </p:cNvSpPr>
          <p:nvPr>
            <p:ph type="title"/>
          </p:nvPr>
        </p:nvSpPr>
        <p:spPr/>
        <p:txBody>
          <a:bodyPr>
            <a:normAutofit fontScale="90000"/>
          </a:bodyPr>
          <a:lstStyle/>
          <a:p>
            <a:r>
              <a:rPr lang="en-US" dirty="0" smtClean="0"/>
              <a:t>Definitions</a:t>
            </a:r>
            <a:br>
              <a:rPr lang="en-US" dirty="0" smtClean="0"/>
            </a:br>
            <a:r>
              <a:rPr lang="en-US" dirty="0" smtClean="0"/>
              <a:t>Section (c)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Revised definitions for</a:t>
            </a:r>
          </a:p>
          <a:p>
            <a:endParaRPr lang="en-US" dirty="0" smtClean="0"/>
          </a:p>
          <a:p>
            <a:pPr lvl="1"/>
            <a:r>
              <a:rPr lang="en-US" dirty="0" smtClean="0"/>
              <a:t>Chemical</a:t>
            </a:r>
          </a:p>
          <a:p>
            <a:pPr lvl="1"/>
            <a:r>
              <a:rPr lang="en-US" dirty="0" smtClean="0"/>
              <a:t>Chemical name</a:t>
            </a:r>
          </a:p>
          <a:p>
            <a:pPr lvl="1"/>
            <a:r>
              <a:rPr lang="en-US" dirty="0" smtClean="0"/>
              <a:t>Hazardous chemical</a:t>
            </a:r>
          </a:p>
          <a:p>
            <a:pPr lvl="1"/>
            <a:r>
              <a:rPr lang="en-US" dirty="0" smtClean="0"/>
              <a:t>Health hazard</a:t>
            </a:r>
          </a:p>
          <a:p>
            <a:pPr lvl="1"/>
            <a:r>
              <a:rPr lang="en-US" dirty="0" smtClean="0"/>
              <a:t>Label</a:t>
            </a:r>
          </a:p>
          <a:p>
            <a:pPr lvl="1"/>
            <a:r>
              <a:rPr lang="en-US" dirty="0" smtClean="0"/>
              <a:t>Mixture</a:t>
            </a:r>
          </a:p>
          <a:p>
            <a:pPr lvl="1"/>
            <a:r>
              <a:rPr lang="en-US" dirty="0" smtClean="0"/>
              <a:t>Physical hazard</a:t>
            </a:r>
          </a:p>
          <a:p>
            <a:pPr lvl="1"/>
            <a:r>
              <a:rPr lang="en-US" dirty="0" smtClean="0"/>
              <a:t>Trade Secret</a:t>
            </a:r>
            <a:endParaRPr lang="en-US" dirty="0"/>
          </a:p>
        </p:txBody>
      </p:sp>
      <p:sp>
        <p:nvSpPr>
          <p:cNvPr id="3" name="Title 2"/>
          <p:cNvSpPr>
            <a:spLocks noGrp="1"/>
          </p:cNvSpPr>
          <p:nvPr>
            <p:ph type="title"/>
          </p:nvPr>
        </p:nvSpPr>
        <p:spPr/>
        <p:txBody>
          <a:bodyPr>
            <a:normAutofit fontScale="90000"/>
          </a:bodyPr>
          <a:lstStyle/>
          <a:p>
            <a:r>
              <a:rPr lang="en-US" dirty="0" smtClean="0"/>
              <a:t>Definitions</a:t>
            </a:r>
            <a:br>
              <a:rPr lang="en-US" dirty="0" smtClean="0"/>
            </a:br>
            <a:r>
              <a:rPr lang="en-US" dirty="0" smtClean="0"/>
              <a:t>Section (c)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2"/>
          </a:xfrm>
        </p:spPr>
        <p:txBody>
          <a:bodyPr>
            <a:normAutofit/>
          </a:bodyPr>
          <a:lstStyle/>
          <a:p>
            <a:r>
              <a:rPr lang="en-US" sz="2800" dirty="0" smtClean="0"/>
              <a:t>Any </a:t>
            </a:r>
            <a:r>
              <a:rPr lang="en-US" sz="2800" u="sng" dirty="0" smtClean="0"/>
              <a:t>substance</a:t>
            </a:r>
            <a:r>
              <a:rPr lang="en-US" sz="2800" dirty="0" smtClean="0"/>
              <a:t> or mixture of </a:t>
            </a:r>
            <a:r>
              <a:rPr lang="en-US" sz="2800" u="sng" dirty="0" smtClean="0"/>
              <a:t>substances</a:t>
            </a:r>
          </a:p>
          <a:p>
            <a:pPr lvl="1"/>
            <a:r>
              <a:rPr lang="en-US" sz="2400" dirty="0" smtClean="0"/>
              <a:t>Can be any of the following, for example:</a:t>
            </a:r>
          </a:p>
          <a:p>
            <a:pPr lvl="2"/>
            <a:r>
              <a:rPr lang="en-US" sz="2400" dirty="0" err="1" smtClean="0"/>
              <a:t>Xylene</a:t>
            </a:r>
            <a:endParaRPr lang="en-US" sz="2400" dirty="0" smtClean="0"/>
          </a:p>
          <a:p>
            <a:pPr lvl="2"/>
            <a:r>
              <a:rPr lang="en-US" sz="2400" dirty="0" smtClean="0"/>
              <a:t>Carbon monoxide</a:t>
            </a:r>
          </a:p>
          <a:p>
            <a:pPr lvl="2"/>
            <a:r>
              <a:rPr lang="en-US" sz="2400" dirty="0" smtClean="0"/>
              <a:t>Silica</a:t>
            </a:r>
          </a:p>
          <a:p>
            <a:pPr lvl="2"/>
            <a:r>
              <a:rPr lang="en-US" sz="2400" dirty="0" smtClean="0"/>
              <a:t>Sand</a:t>
            </a:r>
          </a:p>
          <a:p>
            <a:pPr lvl="2"/>
            <a:r>
              <a:rPr lang="en-US" sz="2400" dirty="0" smtClean="0"/>
              <a:t>Bleach</a:t>
            </a:r>
          </a:p>
          <a:p>
            <a:pPr lvl="2"/>
            <a:r>
              <a:rPr lang="en-US" sz="2400" dirty="0" err="1" smtClean="0"/>
              <a:t>AbsorbAll</a:t>
            </a:r>
            <a:endParaRPr lang="en-US" sz="2400" dirty="0" smtClean="0"/>
          </a:p>
          <a:p>
            <a:pPr lvl="2"/>
            <a:r>
              <a:rPr lang="en-US" sz="2400" dirty="0" err="1" smtClean="0"/>
              <a:t>Metalic</a:t>
            </a:r>
            <a:r>
              <a:rPr lang="en-US" sz="2400" dirty="0" smtClean="0"/>
              <a:t> 400</a:t>
            </a:r>
            <a:endParaRPr lang="en-US" dirty="0" smtClean="0"/>
          </a:p>
        </p:txBody>
      </p:sp>
      <p:sp>
        <p:nvSpPr>
          <p:cNvPr id="3" name="Title 2"/>
          <p:cNvSpPr>
            <a:spLocks noGrp="1"/>
          </p:cNvSpPr>
          <p:nvPr>
            <p:ph type="title"/>
          </p:nvPr>
        </p:nvSpPr>
        <p:spPr/>
        <p:txBody>
          <a:bodyPr/>
          <a:lstStyle/>
          <a:p>
            <a:r>
              <a:rPr lang="en-US" dirty="0" smtClean="0"/>
              <a:t>Definition of a “Chemical”</a:t>
            </a:r>
            <a:endParaRPr lang="en-US" dirty="0"/>
          </a:p>
        </p:txBody>
      </p:sp>
      <p:pic>
        <p:nvPicPr>
          <p:cNvPr id="122882" name="Picture 2" descr="http://t0.gstatic.com/images?q=tbn:ANd9GcQQgxBwUGvhEVWcTaIctQG2J1mow3JtlpiIHm5AvTno8q9YMTQ0zw"/>
          <p:cNvPicPr>
            <a:picLocks noChangeAspect="1" noChangeArrowheads="1"/>
          </p:cNvPicPr>
          <p:nvPr/>
        </p:nvPicPr>
        <p:blipFill>
          <a:blip r:embed="rId2" cstate="print"/>
          <a:srcRect/>
          <a:stretch>
            <a:fillRect/>
          </a:stretch>
        </p:blipFill>
        <p:spPr bwMode="auto">
          <a:xfrm>
            <a:off x="6248400" y="2438400"/>
            <a:ext cx="2647950" cy="1724026"/>
          </a:xfrm>
          <a:prstGeom prst="rect">
            <a:avLst/>
          </a:prstGeom>
          <a:noFill/>
        </p:spPr>
      </p:pic>
      <p:pic>
        <p:nvPicPr>
          <p:cNvPr id="5" name="Picture 5" descr="http://www.nitalabelingequipment.com/imports/medias/images/chemical-household-labeling.jpg"/>
          <p:cNvPicPr>
            <a:picLocks noChangeAspect="1" noChangeArrowheads="1"/>
          </p:cNvPicPr>
          <p:nvPr/>
        </p:nvPicPr>
        <p:blipFill>
          <a:blip r:embed="rId3" cstate="print"/>
          <a:srcRect/>
          <a:stretch>
            <a:fillRect/>
          </a:stretch>
        </p:blipFill>
        <p:spPr bwMode="auto">
          <a:xfrm>
            <a:off x="4800600" y="4724400"/>
            <a:ext cx="1828799" cy="1828800"/>
          </a:xfrm>
          <a:prstGeom prst="rect">
            <a:avLst/>
          </a:prstGeom>
          <a:noFill/>
        </p:spPr>
      </p:pic>
      <p:pic>
        <p:nvPicPr>
          <p:cNvPr id="122884" name="Picture 4" descr="http://image.shutterstock.com/display_pic_with_logo/169/169,1244238346,1/stock-photo-science-chemical-container-31536361.jpg"/>
          <p:cNvPicPr>
            <a:picLocks noChangeAspect="1" noChangeArrowheads="1"/>
          </p:cNvPicPr>
          <p:nvPr/>
        </p:nvPicPr>
        <p:blipFill>
          <a:blip r:embed="rId4" cstate="print"/>
          <a:srcRect/>
          <a:stretch>
            <a:fillRect/>
          </a:stretch>
        </p:blipFill>
        <p:spPr bwMode="auto">
          <a:xfrm>
            <a:off x="7239000" y="4572000"/>
            <a:ext cx="1190596" cy="1819276"/>
          </a:xfrm>
          <a:prstGeom prst="rect">
            <a:avLst/>
          </a:prstGeom>
          <a:noFill/>
        </p:spPr>
      </p:pic>
      <p:pic>
        <p:nvPicPr>
          <p:cNvPr id="122886" name="Picture 6" descr="http://t3.gstatic.com/images?q=tbn:ANd9GcROxj0GLljWzslFIIzoMB9ToWS4u5TRq3beGYRO-MRLw_wBdvDt"/>
          <p:cNvPicPr>
            <a:picLocks noChangeAspect="1" noChangeArrowheads="1"/>
          </p:cNvPicPr>
          <p:nvPr/>
        </p:nvPicPr>
        <p:blipFill>
          <a:blip r:embed="rId5" cstate="print"/>
          <a:srcRect/>
          <a:stretch>
            <a:fillRect/>
          </a:stretch>
        </p:blipFill>
        <p:spPr bwMode="auto">
          <a:xfrm>
            <a:off x="4343400" y="2971800"/>
            <a:ext cx="1781175" cy="13341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noFill/>
          <a:ln/>
        </p:spPr>
        <p:txBody>
          <a:bodyPr lIns="92075" tIns="46038" rIns="92075" bIns="46038">
            <a:normAutofit fontScale="90000"/>
          </a:bodyPr>
          <a:lstStyle/>
          <a:p>
            <a:r>
              <a:rPr lang="en-US"/>
              <a:t>Bernardino Ramazzini</a:t>
            </a:r>
            <a:br>
              <a:rPr lang="en-US"/>
            </a:br>
            <a:r>
              <a:rPr lang="en-US" sz="3200" u="sng"/>
              <a:t>De Morbis Artificum</a:t>
            </a:r>
            <a:r>
              <a:rPr lang="en-US" sz="3200"/>
              <a:t>, 1713</a:t>
            </a:r>
          </a:p>
        </p:txBody>
      </p:sp>
      <p:sp>
        <p:nvSpPr>
          <p:cNvPr id="31747" name="Rectangle 1027"/>
          <p:cNvSpPr>
            <a:spLocks noGrp="1" noChangeArrowheads="1"/>
          </p:cNvSpPr>
          <p:nvPr>
            <p:ph type="body" idx="1"/>
          </p:nvPr>
        </p:nvSpPr>
        <p:spPr>
          <a:xfrm>
            <a:off x="228600" y="2133600"/>
            <a:ext cx="8229600" cy="4525963"/>
          </a:xfrm>
          <a:noFill/>
          <a:ln/>
        </p:spPr>
        <p:txBody>
          <a:bodyPr lIns="92075" tIns="46038" rIns="92075" bIns="46038"/>
          <a:lstStyle/>
          <a:p>
            <a:pPr>
              <a:buFont typeface="Monotype Sorts" pitchFamily="2" charset="2"/>
              <a:buNone/>
            </a:pPr>
            <a:r>
              <a:rPr lang="en-US" sz="4000" dirty="0"/>
              <a:t>“Various and manifold is the harvest of diseases reaped by certain workers from the crafts and trades that they pursue; all the profit that they get is fatal injury to their health.”</a:t>
            </a:r>
          </a:p>
        </p:txBody>
      </p:sp>
      <p:pic>
        <p:nvPicPr>
          <p:cNvPr id="121858" name="Picture 2" descr="http://www.stephenshortt.org/medramazzinifp.jpg"/>
          <p:cNvPicPr>
            <a:picLocks noChangeAspect="1" noChangeArrowheads="1"/>
          </p:cNvPicPr>
          <p:nvPr/>
        </p:nvPicPr>
        <p:blipFill>
          <a:blip r:embed="rId3" cstate="print"/>
          <a:srcRect/>
          <a:stretch>
            <a:fillRect/>
          </a:stretch>
        </p:blipFill>
        <p:spPr bwMode="auto">
          <a:xfrm>
            <a:off x="7239000" y="0"/>
            <a:ext cx="1695625" cy="22002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Hazard classification approach is different from performance-oriented approach</a:t>
            </a:r>
          </a:p>
          <a:p>
            <a:r>
              <a:rPr lang="en-US" dirty="0" smtClean="0"/>
              <a:t>Includes general provisions for hazard classification of chemicals and mixtures of chemicals</a:t>
            </a:r>
          </a:p>
          <a:p>
            <a:r>
              <a:rPr lang="en-US" dirty="0" smtClean="0"/>
              <a:t>Adds </a:t>
            </a:r>
            <a:r>
              <a:rPr lang="en-US" b="1" dirty="0" smtClean="0"/>
              <a:t>appendices</a:t>
            </a:r>
            <a:r>
              <a:rPr lang="en-US" dirty="0" smtClean="0"/>
              <a:t> A and B to address criteria for hazard classification</a:t>
            </a:r>
          </a:p>
          <a:p>
            <a:r>
              <a:rPr lang="en-US" dirty="0" smtClean="0"/>
              <a:t>States that the person classifying the chemical should use available data and no additional testing is required</a:t>
            </a:r>
            <a:endParaRPr lang="en-US" dirty="0"/>
          </a:p>
        </p:txBody>
      </p:sp>
      <p:sp>
        <p:nvSpPr>
          <p:cNvPr id="3" name="Title 2"/>
          <p:cNvSpPr>
            <a:spLocks noGrp="1"/>
          </p:cNvSpPr>
          <p:nvPr>
            <p:ph type="title"/>
          </p:nvPr>
        </p:nvSpPr>
        <p:spPr/>
        <p:txBody>
          <a:bodyPr>
            <a:normAutofit fontScale="90000"/>
          </a:bodyPr>
          <a:lstStyle/>
          <a:p>
            <a:r>
              <a:rPr lang="en-US" dirty="0" smtClean="0"/>
              <a:t>Hazard Classification</a:t>
            </a:r>
            <a:br>
              <a:rPr lang="en-US" dirty="0" smtClean="0"/>
            </a:br>
            <a:r>
              <a:rPr lang="en-US" dirty="0" smtClean="0"/>
              <a:t>Section (d)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lstStyle/>
          <a:p>
            <a:r>
              <a:rPr lang="en-US" dirty="0" smtClean="0"/>
              <a:t>Only terminology changes</a:t>
            </a:r>
          </a:p>
          <a:p>
            <a:r>
              <a:rPr lang="en-US" dirty="0" smtClean="0"/>
              <a:t>Remember the list of hazardous chemicals must be part of the written program</a:t>
            </a:r>
          </a:p>
          <a:p>
            <a:r>
              <a:rPr lang="en-US" dirty="0" smtClean="0"/>
              <a:t>Based on new criteria, the list may change</a:t>
            </a:r>
            <a:endParaRPr lang="en-US" dirty="0"/>
          </a:p>
        </p:txBody>
      </p:sp>
      <p:sp>
        <p:nvSpPr>
          <p:cNvPr id="3" name="Title 2"/>
          <p:cNvSpPr>
            <a:spLocks noGrp="1"/>
          </p:cNvSpPr>
          <p:nvPr>
            <p:ph type="title"/>
          </p:nvPr>
        </p:nvSpPr>
        <p:spPr/>
        <p:txBody>
          <a:bodyPr>
            <a:normAutofit fontScale="90000"/>
          </a:bodyPr>
          <a:lstStyle/>
          <a:p>
            <a:r>
              <a:rPr lang="en-US" dirty="0" smtClean="0"/>
              <a:t>Written Hazard Communication Program   Section (e)</a:t>
            </a:r>
            <a:endParaRPr lang="en-US" dirty="0"/>
          </a:p>
        </p:txBody>
      </p:sp>
      <p:pic>
        <p:nvPicPr>
          <p:cNvPr id="117761" name="Picture 1"/>
          <p:cNvPicPr>
            <a:picLocks noChangeAspect="1" noChangeArrowheads="1"/>
          </p:cNvPicPr>
          <p:nvPr/>
        </p:nvPicPr>
        <p:blipFill>
          <a:blip r:embed="rId2" cstate="print"/>
          <a:srcRect/>
          <a:stretch>
            <a:fillRect/>
          </a:stretch>
        </p:blipFill>
        <p:spPr bwMode="auto">
          <a:xfrm>
            <a:off x="5181600" y="3886200"/>
            <a:ext cx="2967038" cy="221585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Extensively re-written</a:t>
            </a:r>
          </a:p>
          <a:p>
            <a:r>
              <a:rPr lang="en-US" dirty="0" smtClean="0"/>
              <a:t>Detailed and specific provisions for labeling</a:t>
            </a:r>
          </a:p>
          <a:p>
            <a:r>
              <a:rPr lang="en-US" dirty="0" smtClean="0"/>
              <a:t>Appendix C for specific information to be provided for each hazard class and category</a:t>
            </a:r>
            <a:endParaRPr lang="en-US" dirty="0"/>
          </a:p>
        </p:txBody>
      </p:sp>
      <p:sp>
        <p:nvSpPr>
          <p:cNvPr id="3" name="Title 2"/>
          <p:cNvSpPr>
            <a:spLocks noGrp="1"/>
          </p:cNvSpPr>
          <p:nvPr>
            <p:ph type="title"/>
          </p:nvPr>
        </p:nvSpPr>
        <p:spPr/>
        <p:txBody>
          <a:bodyPr>
            <a:normAutofit fontScale="90000"/>
          </a:bodyPr>
          <a:lstStyle/>
          <a:p>
            <a:r>
              <a:rPr lang="en-US" dirty="0" smtClean="0"/>
              <a:t>Labels </a:t>
            </a:r>
            <a:br>
              <a:rPr lang="en-US" dirty="0" smtClean="0"/>
            </a:br>
            <a:r>
              <a:rPr lang="en-US" dirty="0" smtClean="0"/>
              <a:t>Section (f)</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Requires a 16-section format</a:t>
            </a:r>
          </a:p>
          <a:p>
            <a:r>
              <a:rPr lang="en-US" dirty="0" smtClean="0"/>
              <a:t>Same as ANSI Z400.1 and Z129.1</a:t>
            </a:r>
          </a:p>
          <a:p>
            <a:r>
              <a:rPr lang="en-US" dirty="0" smtClean="0"/>
              <a:t>Specific order </a:t>
            </a:r>
          </a:p>
          <a:p>
            <a:r>
              <a:rPr lang="en-US" dirty="0" smtClean="0"/>
              <a:t>Appendix D details information to be included under each heading</a:t>
            </a:r>
            <a:endParaRPr lang="en-US" dirty="0"/>
          </a:p>
        </p:txBody>
      </p:sp>
      <p:sp>
        <p:nvSpPr>
          <p:cNvPr id="3" name="Title 2"/>
          <p:cNvSpPr>
            <a:spLocks noGrp="1"/>
          </p:cNvSpPr>
          <p:nvPr>
            <p:ph type="title"/>
          </p:nvPr>
        </p:nvSpPr>
        <p:spPr/>
        <p:txBody>
          <a:bodyPr>
            <a:normAutofit fontScale="90000"/>
          </a:bodyPr>
          <a:lstStyle/>
          <a:p>
            <a:r>
              <a:rPr lang="en-US" dirty="0" smtClean="0"/>
              <a:t>Safety Data Sheet</a:t>
            </a:r>
            <a:br>
              <a:rPr lang="en-US" dirty="0" smtClean="0"/>
            </a:br>
            <a:r>
              <a:rPr lang="en-US" dirty="0" smtClean="0"/>
              <a:t>Section (g)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Only change is addition of training on </a:t>
            </a:r>
          </a:p>
          <a:p>
            <a:pPr lvl="1"/>
            <a:endParaRPr lang="en-US" dirty="0" smtClean="0"/>
          </a:p>
          <a:p>
            <a:pPr lvl="1"/>
            <a:r>
              <a:rPr lang="en-US" dirty="0" smtClean="0"/>
              <a:t>New labels</a:t>
            </a:r>
          </a:p>
          <a:p>
            <a:pPr lvl="1"/>
            <a:r>
              <a:rPr lang="en-US" dirty="0" smtClean="0"/>
              <a:t>New safety data sheet format</a:t>
            </a:r>
          </a:p>
        </p:txBody>
      </p:sp>
      <p:sp>
        <p:nvSpPr>
          <p:cNvPr id="3" name="Title 2"/>
          <p:cNvSpPr>
            <a:spLocks noGrp="1"/>
          </p:cNvSpPr>
          <p:nvPr>
            <p:ph type="title"/>
          </p:nvPr>
        </p:nvSpPr>
        <p:spPr/>
        <p:txBody>
          <a:bodyPr>
            <a:normAutofit fontScale="90000"/>
          </a:bodyPr>
          <a:lstStyle/>
          <a:p>
            <a:r>
              <a:rPr lang="en-US" dirty="0" smtClean="0"/>
              <a:t>Employee Information and Training   Section (h)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substantive changes</a:t>
            </a:r>
            <a:endParaRPr lang="en-US" dirty="0"/>
          </a:p>
        </p:txBody>
      </p:sp>
      <p:sp>
        <p:nvSpPr>
          <p:cNvPr id="3" name="Title 2"/>
          <p:cNvSpPr>
            <a:spLocks noGrp="1"/>
          </p:cNvSpPr>
          <p:nvPr>
            <p:ph type="title"/>
          </p:nvPr>
        </p:nvSpPr>
        <p:spPr/>
        <p:txBody>
          <a:bodyPr>
            <a:normAutofit fontScale="90000"/>
          </a:bodyPr>
          <a:lstStyle/>
          <a:p>
            <a:r>
              <a:rPr lang="en-US" dirty="0" smtClean="0"/>
              <a:t>Trade </a:t>
            </a:r>
            <a:r>
              <a:rPr lang="en-US" dirty="0" err="1" smtClean="0"/>
              <a:t>Sectret</a:t>
            </a:r>
            <a:r>
              <a:rPr lang="en-US" dirty="0" smtClean="0"/>
              <a:t/>
            </a:r>
            <a:br>
              <a:rPr lang="en-US" dirty="0" smtClean="0"/>
            </a:br>
            <a:r>
              <a:rPr lang="en-US" dirty="0" smtClean="0"/>
              <a:t>Section (</a:t>
            </a:r>
            <a:r>
              <a:rPr lang="en-US" dirty="0" err="1" smtClean="0"/>
              <a:t>i</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Hazardous Chemical Under GHS?</a:t>
            </a:r>
            <a:endParaRPr lang="en-US" dirty="0"/>
          </a:p>
        </p:txBody>
      </p:sp>
      <p:sp>
        <p:nvSpPr>
          <p:cNvPr id="3" name="Text Placeholder 2"/>
          <p:cNvSpPr>
            <a:spLocks noGrp="1"/>
          </p:cNvSpPr>
          <p:nvPr>
            <p:ph type="body" idx="1"/>
          </p:nvPr>
        </p:nvSpPr>
        <p:spPr/>
        <p:txBody>
          <a:bodyPr/>
          <a:lstStyle/>
          <a:p>
            <a:r>
              <a:rPr lang="en-US" dirty="0" smtClean="0"/>
              <a:t>Hazard Classification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chemical is defined as hazardous when it is  classified as one of the following</a:t>
            </a:r>
          </a:p>
          <a:p>
            <a:pPr>
              <a:buNone/>
            </a:pPr>
            <a:endParaRPr lang="en-US" dirty="0" smtClean="0"/>
          </a:p>
          <a:p>
            <a:pPr lvl="1"/>
            <a:r>
              <a:rPr lang="en-US" dirty="0" smtClean="0"/>
              <a:t>Health hazard</a:t>
            </a:r>
          </a:p>
          <a:p>
            <a:pPr lvl="1"/>
            <a:r>
              <a:rPr lang="en-US" dirty="0" smtClean="0"/>
              <a:t>Physical hazard</a:t>
            </a:r>
          </a:p>
          <a:p>
            <a:pPr lvl="1"/>
            <a:r>
              <a:rPr lang="en-US" dirty="0" smtClean="0"/>
              <a:t>Simple </a:t>
            </a:r>
            <a:r>
              <a:rPr lang="en-US" dirty="0" err="1" smtClean="0"/>
              <a:t>asphyxiant</a:t>
            </a:r>
            <a:endParaRPr lang="en-US" dirty="0" smtClean="0"/>
          </a:p>
          <a:p>
            <a:pPr lvl="1"/>
            <a:r>
              <a:rPr lang="en-US" dirty="0" smtClean="0"/>
              <a:t>Combustible dust</a:t>
            </a:r>
          </a:p>
          <a:p>
            <a:pPr lvl="1"/>
            <a:r>
              <a:rPr lang="en-US" dirty="0" err="1" smtClean="0"/>
              <a:t>Pyrophoric</a:t>
            </a:r>
            <a:r>
              <a:rPr lang="en-US" dirty="0" smtClean="0"/>
              <a:t> gas</a:t>
            </a:r>
          </a:p>
          <a:p>
            <a:pPr lvl="1"/>
            <a:r>
              <a:rPr lang="en-US" dirty="0" smtClean="0"/>
              <a:t>Hazard not otherwise classified</a:t>
            </a:r>
            <a:endParaRPr lang="en-US" dirty="0"/>
          </a:p>
        </p:txBody>
      </p:sp>
      <p:sp>
        <p:nvSpPr>
          <p:cNvPr id="3" name="Title 2"/>
          <p:cNvSpPr>
            <a:spLocks noGrp="1"/>
          </p:cNvSpPr>
          <p:nvPr>
            <p:ph type="title"/>
          </p:nvPr>
        </p:nvSpPr>
        <p:spPr/>
        <p:txBody>
          <a:bodyPr/>
          <a:lstStyle/>
          <a:p>
            <a:r>
              <a:rPr lang="en-US" dirty="0" smtClean="0"/>
              <a:t>Hazardous Chemical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534400" cy="4843272"/>
          </a:xfrm>
        </p:spPr>
        <p:txBody>
          <a:bodyPr>
            <a:normAutofit lnSpcReduction="10000"/>
          </a:bodyPr>
          <a:lstStyle/>
          <a:p>
            <a:r>
              <a:rPr lang="en-US" dirty="0" smtClean="0"/>
              <a:t>Under </a:t>
            </a:r>
            <a:r>
              <a:rPr lang="en-US" b="1" dirty="0" smtClean="0"/>
              <a:t>the earlier HCS, the concept of a “floor” of hazardous chemicals applied.</a:t>
            </a:r>
          </a:p>
          <a:p>
            <a:r>
              <a:rPr lang="en-US" dirty="0" smtClean="0"/>
              <a:t>Chemical was determined to be hazardous if:</a:t>
            </a:r>
          </a:p>
          <a:p>
            <a:pPr lvl="1"/>
            <a:r>
              <a:rPr lang="fr-FR" dirty="0" smtClean="0"/>
              <a:t>There </a:t>
            </a:r>
            <a:r>
              <a:rPr lang="fr-FR" dirty="0" err="1" smtClean="0"/>
              <a:t>was</a:t>
            </a:r>
            <a:r>
              <a:rPr lang="fr-FR" dirty="0" smtClean="0"/>
              <a:t> an </a:t>
            </a:r>
            <a:r>
              <a:rPr lang="fr-FR" dirty="0" err="1" smtClean="0"/>
              <a:t>expanded</a:t>
            </a:r>
            <a:r>
              <a:rPr lang="fr-FR" dirty="0" smtClean="0"/>
              <a:t> standard for </a:t>
            </a:r>
            <a:r>
              <a:rPr lang="fr-FR" dirty="0" err="1" smtClean="0"/>
              <a:t>it</a:t>
            </a:r>
            <a:r>
              <a:rPr lang="fr-FR" dirty="0" smtClean="0"/>
              <a:t> in 29 CFR Part 1910, </a:t>
            </a:r>
            <a:r>
              <a:rPr lang="fr-FR" dirty="0" err="1" smtClean="0"/>
              <a:t>subpart</a:t>
            </a:r>
            <a:r>
              <a:rPr lang="fr-FR" dirty="0" smtClean="0"/>
              <a:t> Z, </a:t>
            </a:r>
          </a:p>
          <a:p>
            <a:pPr lvl="1"/>
            <a:r>
              <a:rPr lang="en-US" dirty="0" smtClean="0"/>
              <a:t>There was an OSHA PEL</a:t>
            </a:r>
          </a:p>
          <a:p>
            <a:pPr lvl="1"/>
            <a:r>
              <a:rPr lang="en-US" dirty="0" smtClean="0"/>
              <a:t>There was an ACGIH TLV</a:t>
            </a:r>
          </a:p>
          <a:p>
            <a:r>
              <a:rPr lang="en-US" dirty="0" smtClean="0"/>
              <a:t>Chemical was determined to be carcinogenic if it was listed as such in: </a:t>
            </a:r>
          </a:p>
          <a:p>
            <a:pPr lvl="1"/>
            <a:r>
              <a:rPr lang="en-US" dirty="0" smtClean="0"/>
              <a:t>NTP Annual Report on Carcinogens </a:t>
            </a:r>
          </a:p>
          <a:p>
            <a:pPr lvl="1"/>
            <a:r>
              <a:rPr lang="en-US" dirty="0" smtClean="0"/>
              <a:t>IARC Monographs </a:t>
            </a:r>
          </a:p>
          <a:p>
            <a:pPr lvl="1"/>
            <a:r>
              <a:rPr lang="en-US" dirty="0" smtClean="0"/>
              <a:t>Carcinogen standards in 29 CFR part 1910, subpart Z</a:t>
            </a:r>
            <a:endParaRPr lang="en-US" dirty="0"/>
          </a:p>
        </p:txBody>
      </p:sp>
      <p:sp>
        <p:nvSpPr>
          <p:cNvPr id="3" name="Title 2"/>
          <p:cNvSpPr>
            <a:spLocks noGrp="1"/>
          </p:cNvSpPr>
          <p:nvPr>
            <p:ph type="title"/>
          </p:nvPr>
        </p:nvSpPr>
        <p:spPr/>
        <p:txBody>
          <a:bodyPr/>
          <a:lstStyle/>
          <a:p>
            <a:r>
              <a:rPr lang="en-US" dirty="0" smtClean="0"/>
              <a:t>Previous Definition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Under </a:t>
            </a:r>
            <a:r>
              <a:rPr lang="en-US" b="1" dirty="0" err="1" smtClean="0"/>
              <a:t>HazCom</a:t>
            </a:r>
            <a:r>
              <a:rPr lang="en-US" b="1" dirty="0" smtClean="0"/>
              <a:t> 2012, no floor of chemicals exists.</a:t>
            </a:r>
          </a:p>
          <a:p>
            <a:pPr lvl="1"/>
            <a:r>
              <a:rPr lang="en-US" dirty="0" smtClean="0"/>
              <a:t>Follow GHS classification system as described in Appendices A and B</a:t>
            </a:r>
          </a:p>
          <a:p>
            <a:endParaRPr lang="en-US" dirty="0"/>
          </a:p>
        </p:txBody>
      </p:sp>
      <p:sp>
        <p:nvSpPr>
          <p:cNvPr id="3" name="Title 2"/>
          <p:cNvSpPr>
            <a:spLocks noGrp="1"/>
          </p:cNvSpPr>
          <p:nvPr>
            <p:ph type="title"/>
          </p:nvPr>
        </p:nvSpPr>
        <p:spPr/>
        <p:txBody>
          <a:bodyPr/>
          <a:lstStyle/>
          <a:p>
            <a:r>
              <a:rPr lang="en-US" dirty="0" smtClean="0"/>
              <a:t>No “Floor”</a:t>
            </a:r>
            <a:endParaRPr lang="en-US" dirty="0"/>
          </a:p>
        </p:txBody>
      </p:sp>
      <p:pic>
        <p:nvPicPr>
          <p:cNvPr id="139272" name="Picture 8"/>
          <p:cNvPicPr>
            <a:picLocks noChangeAspect="1" noChangeArrowheads="1"/>
          </p:cNvPicPr>
          <p:nvPr/>
        </p:nvPicPr>
        <p:blipFill>
          <a:blip r:embed="rId2" cstate="print"/>
          <a:srcRect/>
          <a:stretch>
            <a:fillRect/>
          </a:stretch>
        </p:blipFill>
        <p:spPr bwMode="auto">
          <a:xfrm>
            <a:off x="5486400" y="3048000"/>
            <a:ext cx="2667000" cy="3483429"/>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noFill/>
          <a:ln/>
        </p:spPr>
        <p:txBody>
          <a:bodyPr lIns="92075" tIns="46038" rIns="92075" bIns="46038"/>
          <a:lstStyle/>
          <a:p>
            <a:r>
              <a:rPr lang="en-US" dirty="0"/>
              <a:t>Basic Nature of </a:t>
            </a:r>
            <a:r>
              <a:rPr lang="en-US" dirty="0" smtClean="0"/>
              <a:t>Chemicals</a:t>
            </a:r>
            <a:endParaRPr lang="en-US" dirty="0"/>
          </a:p>
        </p:txBody>
      </p:sp>
      <p:sp>
        <p:nvSpPr>
          <p:cNvPr id="29699" name="Rectangle 1027"/>
          <p:cNvSpPr>
            <a:spLocks noGrp="1" noChangeArrowheads="1"/>
          </p:cNvSpPr>
          <p:nvPr>
            <p:ph type="body" idx="1"/>
          </p:nvPr>
        </p:nvSpPr>
        <p:spPr>
          <a:noFill/>
          <a:ln/>
        </p:spPr>
        <p:txBody>
          <a:bodyPr lIns="92075" tIns="46038" rIns="92075" bIns="46038"/>
          <a:lstStyle/>
          <a:p>
            <a:r>
              <a:rPr lang="en-US" dirty="0"/>
              <a:t>Everything is (a) chemical</a:t>
            </a:r>
          </a:p>
          <a:p>
            <a:r>
              <a:rPr lang="en-US" dirty="0"/>
              <a:t>Every chemical can be “hazardous”</a:t>
            </a:r>
          </a:p>
          <a:p>
            <a:r>
              <a:rPr lang="en-US" dirty="0"/>
              <a:t>“Hazardous” means there is scientific evidence that the chemical causes harmful effects during normal use</a:t>
            </a:r>
          </a:p>
          <a:p>
            <a:r>
              <a:rPr lang="en-US" dirty="0"/>
              <a:t>Harmful effects range from irritation to </a:t>
            </a:r>
            <a:r>
              <a:rPr lang="en-US" dirty="0" smtClean="0"/>
              <a:t>cancer</a:t>
            </a:r>
          </a:p>
          <a:p>
            <a:endParaRPr lang="en-US" dirty="0" smtClean="0"/>
          </a:p>
          <a:p>
            <a:endParaRPr lang="en-US" dirty="0"/>
          </a:p>
        </p:txBody>
      </p:sp>
      <p:pic>
        <p:nvPicPr>
          <p:cNvPr id="119810" name="Picture 2" descr="http://t0.gstatic.com/images?q=tbn:ANd9GcTzbu85Q76cHy2dOAG6eoAfreE-mb6xLAxUbl1HBDpEkqetHMl7"/>
          <p:cNvPicPr>
            <a:picLocks noChangeAspect="1" noChangeArrowheads="1"/>
          </p:cNvPicPr>
          <p:nvPr/>
        </p:nvPicPr>
        <p:blipFill>
          <a:blip r:embed="rId3" cstate="print"/>
          <a:srcRect/>
          <a:stretch>
            <a:fillRect/>
          </a:stretch>
        </p:blipFill>
        <p:spPr bwMode="auto">
          <a:xfrm>
            <a:off x="1447800" y="4648200"/>
            <a:ext cx="3009900" cy="1514475"/>
          </a:xfrm>
          <a:prstGeom prst="rect">
            <a:avLst/>
          </a:prstGeom>
          <a:noFill/>
        </p:spPr>
      </p:pic>
      <p:pic>
        <p:nvPicPr>
          <p:cNvPr id="119812" name="Picture 4" descr="http://wikiknowledgee.com/wp-content/uploads/2012/06/chemical-formula.jpg"/>
          <p:cNvPicPr>
            <a:picLocks noChangeAspect="1" noChangeArrowheads="1"/>
          </p:cNvPicPr>
          <p:nvPr/>
        </p:nvPicPr>
        <p:blipFill>
          <a:blip r:embed="rId4" cstate="print"/>
          <a:srcRect/>
          <a:stretch>
            <a:fillRect/>
          </a:stretch>
        </p:blipFill>
        <p:spPr bwMode="auto">
          <a:xfrm>
            <a:off x="6019800" y="4572000"/>
            <a:ext cx="1952154" cy="19716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Mixture rules vary for the different hazard classes</a:t>
            </a:r>
          </a:p>
          <a:p>
            <a:r>
              <a:rPr lang="en-US" dirty="0" smtClean="0"/>
              <a:t>There is no more 1 % rule</a:t>
            </a:r>
          </a:p>
          <a:p>
            <a:endParaRPr lang="en-US" dirty="0" smtClean="0"/>
          </a:p>
          <a:p>
            <a:endParaRPr lang="en-US" dirty="0"/>
          </a:p>
        </p:txBody>
      </p:sp>
      <p:sp>
        <p:nvSpPr>
          <p:cNvPr id="3" name="Title 2"/>
          <p:cNvSpPr>
            <a:spLocks noGrp="1"/>
          </p:cNvSpPr>
          <p:nvPr>
            <p:ph type="title"/>
          </p:nvPr>
        </p:nvSpPr>
        <p:spPr/>
        <p:txBody>
          <a:bodyPr/>
          <a:lstStyle/>
          <a:p>
            <a:r>
              <a:rPr lang="en-US" dirty="0" smtClean="0"/>
              <a:t>Mixtures	</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181600" y="3124200"/>
            <a:ext cx="3200400" cy="32004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Identify relevant data</a:t>
            </a:r>
          </a:p>
          <a:p>
            <a:r>
              <a:rPr lang="en-US" dirty="0" smtClean="0"/>
              <a:t>Review the data to ascertain the hazards</a:t>
            </a:r>
          </a:p>
          <a:p>
            <a:r>
              <a:rPr lang="en-US" dirty="0" smtClean="0"/>
              <a:t>Classify by comparison with the agreed criteria in Appendices A and B</a:t>
            </a:r>
          </a:p>
          <a:p>
            <a:pPr lvl="1">
              <a:buNone/>
            </a:pPr>
            <a:endParaRPr lang="en-US" dirty="0" smtClean="0"/>
          </a:p>
          <a:p>
            <a:pPr lvl="1">
              <a:buNone/>
            </a:pPr>
            <a:r>
              <a:rPr lang="en-US" dirty="0" smtClean="0"/>
              <a:t>OSHA is not allowed to classify substances and mixtures for manufacturers, importers, or distributors.</a:t>
            </a:r>
            <a:endParaRPr lang="en-US" dirty="0"/>
          </a:p>
        </p:txBody>
      </p:sp>
      <p:sp>
        <p:nvSpPr>
          <p:cNvPr id="3" name="Title 2"/>
          <p:cNvSpPr>
            <a:spLocks noGrp="1"/>
          </p:cNvSpPr>
          <p:nvPr>
            <p:ph type="title"/>
          </p:nvPr>
        </p:nvSpPr>
        <p:spPr/>
        <p:txBody>
          <a:bodyPr>
            <a:normAutofit fontScale="90000"/>
          </a:bodyPr>
          <a:lstStyle/>
          <a:p>
            <a:r>
              <a:rPr lang="en-US" dirty="0" smtClean="0"/>
              <a:t>How to Classify Substances and Mixtures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OK, Then Where Do I Find the Information</a:t>
            </a:r>
            <a:endParaRPr lang="en-US" dirty="0"/>
          </a:p>
        </p:txBody>
      </p:sp>
      <p:pic>
        <p:nvPicPr>
          <p:cNvPr id="145411" name="Picture 3" descr="C:\Documents and Settings\CG02019\My Documents\My Scans\GHS class sites 001.jpg"/>
          <p:cNvPicPr>
            <a:picLocks noGrp="1" noChangeAspect="1" noChangeArrowheads="1"/>
          </p:cNvPicPr>
          <p:nvPr>
            <p:ph idx="1"/>
          </p:nvPr>
        </p:nvPicPr>
        <p:blipFill>
          <a:blip r:embed="rId2" cstate="print"/>
          <a:srcRect/>
          <a:stretch>
            <a:fillRect/>
          </a:stretch>
        </p:blipFill>
        <p:spPr bwMode="auto">
          <a:xfrm>
            <a:off x="1676400" y="1481138"/>
            <a:ext cx="6237160" cy="537686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 chemical is classified as a health hazard if it poses one of the following effects</a:t>
            </a:r>
          </a:p>
          <a:p>
            <a:pPr>
              <a:buNone/>
            </a:pPr>
            <a:endParaRPr lang="en-US" dirty="0" smtClean="0"/>
          </a:p>
          <a:p>
            <a:pPr lvl="1"/>
            <a:r>
              <a:rPr lang="en-US" dirty="0" smtClean="0"/>
              <a:t>Acute oral toxicity (any route)	</a:t>
            </a:r>
          </a:p>
          <a:p>
            <a:pPr lvl="1"/>
            <a:r>
              <a:rPr lang="en-US" dirty="0" smtClean="0"/>
              <a:t>Skin corrosion or irritation</a:t>
            </a:r>
          </a:p>
          <a:p>
            <a:pPr lvl="1"/>
            <a:r>
              <a:rPr lang="en-US" dirty="0" smtClean="0"/>
              <a:t>Serious eye damage or eye irritation</a:t>
            </a:r>
          </a:p>
          <a:p>
            <a:pPr lvl="1"/>
            <a:r>
              <a:rPr lang="en-US" dirty="0" smtClean="0"/>
              <a:t>Respiratory or skin sensitization</a:t>
            </a:r>
          </a:p>
          <a:p>
            <a:pPr lvl="1"/>
            <a:r>
              <a:rPr lang="en-US" dirty="0" smtClean="0"/>
              <a:t>Germ cell </a:t>
            </a:r>
            <a:r>
              <a:rPr lang="en-US" dirty="0" err="1" smtClean="0"/>
              <a:t>mutagenicity</a:t>
            </a:r>
            <a:endParaRPr lang="en-US" dirty="0" smtClean="0"/>
          </a:p>
          <a:p>
            <a:pPr lvl="1"/>
            <a:r>
              <a:rPr lang="en-US" dirty="0" smtClean="0"/>
              <a:t>Carcinogenicity</a:t>
            </a:r>
          </a:p>
          <a:p>
            <a:pPr lvl="1"/>
            <a:r>
              <a:rPr lang="en-US" dirty="0" smtClean="0"/>
              <a:t>Reproductive toxicity</a:t>
            </a:r>
          </a:p>
          <a:p>
            <a:pPr lvl="1"/>
            <a:r>
              <a:rPr lang="en-US" dirty="0" smtClean="0"/>
              <a:t>Specific target organ toxicity</a:t>
            </a:r>
          </a:p>
          <a:p>
            <a:pPr lvl="1"/>
            <a:r>
              <a:rPr lang="en-US" dirty="0" smtClean="0"/>
              <a:t>Aspiration hazard</a:t>
            </a:r>
          </a:p>
        </p:txBody>
      </p:sp>
      <p:sp>
        <p:nvSpPr>
          <p:cNvPr id="3" name="Title 2"/>
          <p:cNvSpPr>
            <a:spLocks noGrp="1"/>
          </p:cNvSpPr>
          <p:nvPr>
            <p:ph type="title"/>
          </p:nvPr>
        </p:nvSpPr>
        <p:spPr/>
        <p:txBody>
          <a:bodyPr/>
          <a:lstStyle/>
          <a:p>
            <a:r>
              <a:rPr lang="en-US" dirty="0" smtClean="0"/>
              <a:t>Health Hazard Classification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 chemical that poses one of the following hazardous effects</a:t>
            </a:r>
          </a:p>
          <a:p>
            <a:pPr>
              <a:buNone/>
            </a:pPr>
            <a:endParaRPr lang="en-US" dirty="0" smtClean="0"/>
          </a:p>
          <a:p>
            <a:pPr lvl="1"/>
            <a:r>
              <a:rPr lang="en-US" dirty="0" smtClean="0"/>
              <a:t>Explosive</a:t>
            </a:r>
          </a:p>
          <a:p>
            <a:pPr lvl="1"/>
            <a:r>
              <a:rPr lang="en-US" dirty="0" smtClean="0"/>
              <a:t>Flammable</a:t>
            </a:r>
          </a:p>
          <a:p>
            <a:pPr lvl="1"/>
            <a:r>
              <a:rPr lang="en-US" dirty="0" smtClean="0"/>
              <a:t>Oxidizer</a:t>
            </a:r>
          </a:p>
          <a:p>
            <a:pPr lvl="1"/>
            <a:r>
              <a:rPr lang="en-US" dirty="0" smtClean="0"/>
              <a:t>Self-reactive</a:t>
            </a:r>
          </a:p>
          <a:p>
            <a:pPr lvl="1"/>
            <a:r>
              <a:rPr lang="en-US" dirty="0" err="1" smtClean="0"/>
              <a:t>Pyrophoric</a:t>
            </a:r>
            <a:endParaRPr lang="en-US" dirty="0" smtClean="0"/>
          </a:p>
          <a:p>
            <a:pPr lvl="1"/>
            <a:r>
              <a:rPr lang="en-US" dirty="0" smtClean="0"/>
              <a:t>Self-heating</a:t>
            </a:r>
          </a:p>
          <a:p>
            <a:pPr lvl="1"/>
            <a:r>
              <a:rPr lang="en-US" dirty="0" smtClean="0"/>
              <a:t>Organic peroxide</a:t>
            </a:r>
          </a:p>
          <a:p>
            <a:pPr lvl="1"/>
            <a:r>
              <a:rPr lang="en-US" dirty="0" smtClean="0"/>
              <a:t>Corrosive to metal</a:t>
            </a:r>
          </a:p>
          <a:p>
            <a:pPr lvl="1"/>
            <a:r>
              <a:rPr lang="en-US" dirty="0" smtClean="0"/>
              <a:t>Gas under pressure</a:t>
            </a:r>
          </a:p>
          <a:p>
            <a:pPr lvl="1"/>
            <a:r>
              <a:rPr lang="en-US" dirty="0" smtClean="0"/>
              <a:t>In contact with water emits flammable gas</a:t>
            </a:r>
            <a:endParaRPr lang="en-US" dirty="0"/>
          </a:p>
        </p:txBody>
      </p:sp>
      <p:sp>
        <p:nvSpPr>
          <p:cNvPr id="3" name="Title 2"/>
          <p:cNvSpPr>
            <a:spLocks noGrp="1"/>
          </p:cNvSpPr>
          <p:nvPr>
            <p:ph type="title"/>
          </p:nvPr>
        </p:nvSpPr>
        <p:spPr/>
        <p:txBody>
          <a:bodyPr>
            <a:normAutofit fontScale="90000"/>
          </a:bodyPr>
          <a:lstStyle/>
          <a:p>
            <a:r>
              <a:rPr lang="en-US" dirty="0" smtClean="0"/>
              <a:t>Physical Hazard Classification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lstStyle/>
          <a:p>
            <a:r>
              <a:rPr lang="en-US" dirty="0" smtClean="0"/>
              <a:t>A chemical is classified as such if it displaces oxygen in the ambient atmosphere and can cause oxygen deprivation leading to unconsciousness and death</a:t>
            </a:r>
          </a:p>
          <a:p>
            <a:pPr lvl="1"/>
            <a:r>
              <a:rPr lang="en-US" dirty="0" smtClean="0"/>
              <a:t>For example, </a:t>
            </a:r>
          </a:p>
          <a:p>
            <a:pPr lvl="2"/>
            <a:r>
              <a:rPr lang="en-US" dirty="0" smtClean="0"/>
              <a:t>Nitrogen</a:t>
            </a:r>
          </a:p>
          <a:p>
            <a:pPr lvl="2"/>
            <a:r>
              <a:rPr lang="en-US" dirty="0" smtClean="0"/>
              <a:t>Carbon dioxide</a:t>
            </a:r>
          </a:p>
          <a:p>
            <a:pPr lvl="2"/>
            <a:r>
              <a:rPr lang="en-US" dirty="0" smtClean="0"/>
              <a:t>Hydrogen</a:t>
            </a:r>
          </a:p>
          <a:p>
            <a:pPr lvl="2"/>
            <a:r>
              <a:rPr lang="en-US" dirty="0" smtClean="0"/>
              <a:t>Methane</a:t>
            </a:r>
          </a:p>
          <a:p>
            <a:endParaRPr lang="en-US" dirty="0"/>
          </a:p>
        </p:txBody>
      </p:sp>
      <p:sp>
        <p:nvSpPr>
          <p:cNvPr id="3" name="Title 2"/>
          <p:cNvSpPr>
            <a:spLocks noGrp="1"/>
          </p:cNvSpPr>
          <p:nvPr>
            <p:ph type="title"/>
          </p:nvPr>
        </p:nvSpPr>
        <p:spPr/>
        <p:txBody>
          <a:bodyPr>
            <a:normAutofit fontScale="90000"/>
          </a:bodyPr>
          <a:lstStyle/>
          <a:p>
            <a:r>
              <a:rPr lang="en-US" dirty="0" smtClean="0"/>
              <a:t>Simple </a:t>
            </a:r>
            <a:r>
              <a:rPr lang="en-US" dirty="0" err="1" smtClean="0"/>
              <a:t>Asphyxiant</a:t>
            </a:r>
            <a:r>
              <a:rPr lang="en-US" dirty="0" smtClean="0"/>
              <a:t> Classification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fontScale="92500" lnSpcReduction="10000"/>
          </a:bodyPr>
          <a:lstStyle/>
          <a:p>
            <a:r>
              <a:rPr lang="en-US" sz="2800" dirty="0" smtClean="0"/>
              <a:t>NFPA 654 (2006) and NEP Definitions </a:t>
            </a:r>
          </a:p>
          <a:p>
            <a:pPr lvl="1"/>
            <a:r>
              <a:rPr lang="en-US" sz="2400" i="1" u="sng" dirty="0" smtClean="0"/>
              <a:t>Combustible Dust</a:t>
            </a:r>
            <a:r>
              <a:rPr lang="en-US" sz="2400" dirty="0" smtClean="0"/>
              <a:t> A combustible particulate solid that presents a fire or deflagration hazard when suspended in air or some other oxidizing medium over a range of concentrations, regardless of particle size or shape</a:t>
            </a:r>
          </a:p>
          <a:p>
            <a:pPr lvl="1"/>
            <a:r>
              <a:rPr lang="en-US" sz="2400" i="1" u="sng" dirty="0" smtClean="0"/>
              <a:t>Combustible Particulate Solid</a:t>
            </a:r>
            <a:r>
              <a:rPr lang="en-US" sz="2400" dirty="0" smtClean="0"/>
              <a:t> Any combustible solid material, composed of distinct particles or pieces, regardless of size, shape or chemical composition</a:t>
            </a:r>
            <a:r>
              <a:rPr lang="en-US" sz="2400" i="1" u="sng" dirty="0" smtClean="0"/>
              <a:t> </a:t>
            </a:r>
            <a:endParaRPr lang="en-US" sz="2400" dirty="0" smtClean="0"/>
          </a:p>
          <a:p>
            <a:pPr>
              <a:buNone/>
            </a:pPr>
            <a:r>
              <a:rPr lang="en-US" sz="2800" dirty="0" smtClean="0"/>
              <a:t> </a:t>
            </a:r>
            <a:r>
              <a:rPr lang="en-US" dirty="0" smtClean="0"/>
              <a:t>NFPA 69 (2002), and 499 (2004) Definitions</a:t>
            </a:r>
            <a:endParaRPr lang="en-US" sz="4000" dirty="0" smtClean="0"/>
          </a:p>
          <a:p>
            <a:pPr lvl="1"/>
            <a:r>
              <a:rPr lang="en-US" i="1" u="sng" dirty="0" smtClean="0"/>
              <a:t>Combustible Dust.</a:t>
            </a:r>
            <a:r>
              <a:rPr lang="en-US" i="1" dirty="0" smtClean="0"/>
              <a:t>  </a:t>
            </a:r>
            <a:r>
              <a:rPr lang="en-US" dirty="0" smtClean="0"/>
              <a:t>Any </a:t>
            </a:r>
            <a:r>
              <a:rPr lang="en-US" dirty="0" smtClean="0">
                <a:solidFill>
                  <a:srgbClr val="FF3300"/>
                </a:solidFill>
              </a:rPr>
              <a:t>finely divided solid material</a:t>
            </a:r>
            <a:r>
              <a:rPr lang="en-US" dirty="0" smtClean="0"/>
              <a:t> 420 microns</a:t>
            </a:r>
            <a:r>
              <a:rPr lang="en-US" dirty="0" smtClean="0">
                <a:solidFill>
                  <a:srgbClr val="FF3300"/>
                </a:solidFill>
              </a:rPr>
              <a:t>*</a:t>
            </a:r>
            <a:r>
              <a:rPr lang="en-US" dirty="0" smtClean="0"/>
              <a:t> or less in diameter (i.e., material passing through a U.S. No 40 Standard Sieve) that presents a </a:t>
            </a:r>
            <a:r>
              <a:rPr lang="en-US" dirty="0" smtClean="0">
                <a:solidFill>
                  <a:srgbClr val="FF3300"/>
                </a:solidFill>
              </a:rPr>
              <a:t>fire or explosion hazard</a:t>
            </a:r>
            <a:r>
              <a:rPr lang="en-US" dirty="0" smtClean="0"/>
              <a:t> when dispersed</a:t>
            </a:r>
          </a:p>
          <a:p>
            <a:endParaRPr lang="en-US" sz="2800" dirty="0"/>
          </a:p>
        </p:txBody>
      </p:sp>
      <p:sp>
        <p:nvSpPr>
          <p:cNvPr id="3" name="Title 2"/>
          <p:cNvSpPr>
            <a:spLocks noGrp="1"/>
          </p:cNvSpPr>
          <p:nvPr>
            <p:ph type="title"/>
          </p:nvPr>
        </p:nvSpPr>
        <p:spPr/>
        <p:txBody>
          <a:bodyPr>
            <a:normAutofit/>
          </a:bodyPr>
          <a:lstStyle/>
          <a:p>
            <a:r>
              <a:rPr lang="en-US" dirty="0" smtClean="0"/>
              <a:t>Combustible Dust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Combustible Dusts</a:t>
            </a:r>
            <a:endParaRPr lang="en-US" dirty="0"/>
          </a:p>
        </p:txBody>
      </p:sp>
      <p:pic>
        <p:nvPicPr>
          <p:cNvPr id="4" name="Picture 2"/>
          <p:cNvPicPr>
            <a:picLocks noGrp="1" noChangeAspect="1" noChangeArrowheads="1"/>
          </p:cNvPicPr>
          <p:nvPr>
            <p:ph idx="1"/>
          </p:nvPr>
        </p:nvPicPr>
        <p:blipFill>
          <a:blip r:embed="rId2" cstate="print"/>
          <a:srcRect t="25171" r="2144" b="38714"/>
          <a:stretch>
            <a:fillRect/>
          </a:stretch>
        </p:blipFill>
        <p:spPr bwMode="auto">
          <a:xfrm>
            <a:off x="457200" y="1689122"/>
            <a:ext cx="8229600" cy="410999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995672"/>
          </a:xfrm>
        </p:spPr>
        <p:txBody>
          <a:bodyPr/>
          <a:lstStyle/>
          <a:p>
            <a:pPr>
              <a:lnSpc>
                <a:spcPct val="90000"/>
              </a:lnSpc>
            </a:pPr>
            <a:r>
              <a:rPr lang="en-US" sz="2400" dirty="0" smtClean="0"/>
              <a:t>NFPA 654- Prevention of Fires and Explosions for Mfg./Process/Handling</a:t>
            </a:r>
          </a:p>
          <a:p>
            <a:pPr>
              <a:lnSpc>
                <a:spcPct val="90000"/>
              </a:lnSpc>
            </a:pPr>
            <a:r>
              <a:rPr lang="en-US" sz="2400" dirty="0" smtClean="0"/>
              <a:t>NFPA 664- Prevention of Fires and Explosions in Wood Processing/Working</a:t>
            </a:r>
          </a:p>
          <a:p>
            <a:pPr>
              <a:lnSpc>
                <a:spcPct val="90000"/>
              </a:lnSpc>
            </a:pPr>
            <a:r>
              <a:rPr lang="en-US" sz="2400" dirty="0" smtClean="0"/>
              <a:t>NFPA 484- Standard for Combustible Metals</a:t>
            </a:r>
          </a:p>
          <a:p>
            <a:pPr>
              <a:lnSpc>
                <a:spcPct val="90000"/>
              </a:lnSpc>
            </a:pPr>
            <a:r>
              <a:rPr lang="en-US" sz="2400" dirty="0" smtClean="0"/>
              <a:t>NFPA 499- Classification of Combustible Dusts and of Hazardous Locations for Electrical Installations in Chemical Process Areas </a:t>
            </a:r>
          </a:p>
          <a:p>
            <a:pPr>
              <a:lnSpc>
                <a:spcPct val="90000"/>
              </a:lnSpc>
            </a:pPr>
            <a:r>
              <a:rPr lang="en-US" sz="2400" dirty="0" smtClean="0"/>
              <a:t>NFPA 61- Prevention of Fires and Explosions in Ag/Food</a:t>
            </a:r>
          </a:p>
        </p:txBody>
      </p:sp>
      <p:sp>
        <p:nvSpPr>
          <p:cNvPr id="3" name="Title 2"/>
          <p:cNvSpPr>
            <a:spLocks noGrp="1"/>
          </p:cNvSpPr>
          <p:nvPr>
            <p:ph type="title"/>
          </p:nvPr>
        </p:nvSpPr>
        <p:spPr/>
        <p:txBody>
          <a:bodyPr>
            <a:normAutofit fontScale="90000"/>
          </a:bodyPr>
          <a:lstStyle/>
          <a:p>
            <a:r>
              <a:rPr lang="en-US" sz="4400" dirty="0" smtClean="0"/>
              <a:t>Common NFPA Standards for Dust</a:t>
            </a:r>
            <a:endParaRPr lang="en-US" dirty="0"/>
          </a:p>
        </p:txBody>
      </p:sp>
      <p:pic>
        <p:nvPicPr>
          <p:cNvPr id="142338" name="Picture 2" descr="National Fire Protection Association (NFPA)">
            <a:hlinkClick r:id="rId2"/>
          </p:cNvPr>
          <p:cNvPicPr>
            <a:picLocks noChangeAspect="1" noChangeArrowheads="1"/>
          </p:cNvPicPr>
          <p:nvPr/>
        </p:nvPicPr>
        <p:blipFill>
          <a:blip r:embed="rId3" cstate="print"/>
          <a:srcRect/>
          <a:stretch>
            <a:fillRect/>
          </a:stretch>
        </p:blipFill>
        <p:spPr bwMode="auto">
          <a:xfrm>
            <a:off x="5867400" y="5105400"/>
            <a:ext cx="1524000" cy="1524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GHS does not include combustible dust hazard classification</a:t>
            </a:r>
          </a:p>
          <a:p>
            <a:r>
              <a:rPr lang="en-US" dirty="0" smtClean="0"/>
              <a:t>There is no internationally accepted classification criteria for combustible dusts</a:t>
            </a:r>
          </a:p>
          <a:p>
            <a:r>
              <a:rPr lang="en-US" dirty="0" smtClean="0"/>
              <a:t>Combustible dusts does not equal a flammable solid but a flammable solid may present a combustible dust hazard</a:t>
            </a:r>
          </a:p>
          <a:p>
            <a:endParaRPr lang="en-US" dirty="0"/>
          </a:p>
        </p:txBody>
      </p:sp>
      <p:sp>
        <p:nvSpPr>
          <p:cNvPr id="3" name="Title 2"/>
          <p:cNvSpPr>
            <a:spLocks noGrp="1"/>
          </p:cNvSpPr>
          <p:nvPr>
            <p:ph type="title"/>
          </p:nvPr>
        </p:nvSpPr>
        <p:spPr/>
        <p:txBody>
          <a:bodyPr/>
          <a:lstStyle/>
          <a:p>
            <a:r>
              <a:rPr lang="en-US" dirty="0" smtClean="0"/>
              <a:t>Combustible Dust</a:t>
            </a:r>
            <a:endParaRPr lang="en-US" dirty="0"/>
          </a:p>
        </p:txBody>
      </p:sp>
      <p:pic>
        <p:nvPicPr>
          <p:cNvPr id="4" name="Content Placeholder 6" descr="SM 002.jpg"/>
          <p:cNvPicPr>
            <a:picLocks noChangeAspect="1"/>
          </p:cNvPicPr>
          <p:nvPr/>
        </p:nvPicPr>
        <p:blipFill>
          <a:blip r:embed="rId2" cstate="print"/>
          <a:srcRect/>
          <a:stretch>
            <a:fillRect/>
          </a:stretch>
        </p:blipFill>
        <p:spPr>
          <a:xfrm>
            <a:off x="5867400" y="4800600"/>
            <a:ext cx="3202644" cy="2057400"/>
          </a:xfrm>
          <a:prstGeom prst="rect">
            <a:avLst/>
          </a:prstGeom>
        </p:spPr>
      </p:pic>
      <p:pic>
        <p:nvPicPr>
          <p:cNvPr id="5" name="Picture 6" descr="j0434776"/>
          <p:cNvPicPr>
            <a:picLocks noChangeAspect="1" noChangeArrowheads="1"/>
          </p:cNvPicPr>
          <p:nvPr/>
        </p:nvPicPr>
        <p:blipFill>
          <a:blip r:embed="rId3" cstate="print"/>
          <a:srcRect/>
          <a:stretch>
            <a:fillRect/>
          </a:stretch>
        </p:blipFill>
        <p:spPr>
          <a:xfrm>
            <a:off x="1600200" y="4876800"/>
            <a:ext cx="1828800" cy="1828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noFill/>
          <a:ln/>
        </p:spPr>
        <p:txBody>
          <a:bodyPr lIns="92075" tIns="46038" rIns="92075" bIns="46038"/>
          <a:lstStyle/>
          <a:p>
            <a:r>
              <a:rPr lang="en-US"/>
              <a:t>Paracelsus, 1493-1541</a:t>
            </a:r>
          </a:p>
        </p:txBody>
      </p:sp>
      <p:sp>
        <p:nvSpPr>
          <p:cNvPr id="27651" name="Rectangle 1027"/>
          <p:cNvSpPr>
            <a:spLocks noGrp="1" noChangeArrowheads="1"/>
          </p:cNvSpPr>
          <p:nvPr>
            <p:ph type="body" idx="1"/>
          </p:nvPr>
        </p:nvSpPr>
        <p:spPr>
          <a:xfrm>
            <a:off x="457200" y="2133600"/>
            <a:ext cx="8229600" cy="4525963"/>
          </a:xfrm>
          <a:noFill/>
          <a:ln/>
        </p:spPr>
        <p:txBody>
          <a:bodyPr lIns="92075" tIns="46038" rIns="92075" bIns="46038"/>
          <a:lstStyle/>
          <a:p>
            <a:pPr>
              <a:buFont typeface="Monotype Sorts" pitchFamily="2" charset="2"/>
              <a:buNone/>
            </a:pPr>
            <a:r>
              <a:rPr lang="en-US" sz="4400" dirty="0"/>
              <a:t>“All substances are poisons, there is none which is not a poison.  The right dose differentiates the poison from the remedy.”</a:t>
            </a:r>
          </a:p>
        </p:txBody>
      </p:sp>
      <p:pic>
        <p:nvPicPr>
          <p:cNvPr id="117762" name="Picture 2" descr="Paracelsus.jpg">
            <a:hlinkClick r:id="rId3"/>
          </p:cNvPr>
          <p:cNvPicPr>
            <a:picLocks noChangeAspect="1" noChangeArrowheads="1"/>
          </p:cNvPicPr>
          <p:nvPr/>
        </p:nvPicPr>
        <p:blipFill>
          <a:blip r:embed="rId4" cstate="print"/>
          <a:srcRect/>
          <a:stretch>
            <a:fillRect/>
          </a:stretch>
        </p:blipFill>
        <p:spPr bwMode="auto">
          <a:xfrm>
            <a:off x="7543800" y="228600"/>
            <a:ext cx="1466135" cy="19526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chemical in a gaseous state that will ignite spontaneously in air at a temperature of 130 degrees F</a:t>
            </a:r>
          </a:p>
          <a:p>
            <a:pPr lvl="1"/>
            <a:r>
              <a:rPr lang="en-US" dirty="0" smtClean="0"/>
              <a:t>For example, </a:t>
            </a:r>
          </a:p>
          <a:p>
            <a:pPr lvl="2"/>
            <a:r>
              <a:rPr lang="en-US" dirty="0" smtClean="0"/>
              <a:t>Arsine</a:t>
            </a:r>
          </a:p>
          <a:p>
            <a:pPr lvl="2"/>
            <a:r>
              <a:rPr lang="en-US" dirty="0" err="1" smtClean="0"/>
              <a:t>Silane</a:t>
            </a:r>
            <a:endParaRPr lang="en-US" dirty="0" smtClean="0"/>
          </a:p>
          <a:p>
            <a:pPr lvl="2"/>
            <a:r>
              <a:rPr lang="en-US" dirty="0" smtClean="0"/>
              <a:t>Metal carbonyls (</a:t>
            </a:r>
            <a:r>
              <a:rPr lang="en-US" dirty="0" err="1" smtClean="0"/>
              <a:t>dicobalt</a:t>
            </a:r>
            <a:r>
              <a:rPr lang="en-US" dirty="0" smtClean="0"/>
              <a:t> </a:t>
            </a:r>
            <a:r>
              <a:rPr lang="en-US" dirty="0" err="1" smtClean="0"/>
              <a:t>octacarbonyl</a:t>
            </a:r>
            <a:r>
              <a:rPr lang="en-US" dirty="0" smtClean="0"/>
              <a:t>, nickel carbonyl)</a:t>
            </a:r>
          </a:p>
          <a:p>
            <a:pPr lvl="2"/>
            <a:r>
              <a:rPr lang="en-US" dirty="0" err="1" smtClean="0"/>
              <a:t>Diborane</a:t>
            </a:r>
            <a:endParaRPr lang="en-US" dirty="0"/>
          </a:p>
        </p:txBody>
      </p:sp>
      <p:sp>
        <p:nvSpPr>
          <p:cNvPr id="3" name="Title 2"/>
          <p:cNvSpPr>
            <a:spLocks noGrp="1"/>
          </p:cNvSpPr>
          <p:nvPr>
            <p:ph type="title"/>
          </p:nvPr>
        </p:nvSpPr>
        <p:spPr/>
        <p:txBody>
          <a:bodyPr/>
          <a:lstStyle/>
          <a:p>
            <a:r>
              <a:rPr lang="en-US" dirty="0" err="1" smtClean="0"/>
              <a:t>Pyrophoric</a:t>
            </a:r>
            <a:r>
              <a:rPr lang="en-US" dirty="0" smtClean="0"/>
              <a:t> Gas Classification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rmAutofit lnSpcReduction="10000"/>
          </a:bodyPr>
          <a:lstStyle/>
          <a:p>
            <a:r>
              <a:rPr lang="en-US" dirty="0" smtClean="0"/>
              <a:t>A chemical is classified as such when there is an adverse physical or health effect identified through evaluation of scientific evidence that does not meet the specified criteria for the physical and health hazard classes</a:t>
            </a:r>
          </a:p>
          <a:p>
            <a:r>
              <a:rPr lang="en-US" dirty="0" smtClean="0"/>
              <a:t>Not required on the label, but should be on the MSDS</a:t>
            </a:r>
          </a:p>
          <a:p>
            <a:r>
              <a:rPr lang="en-US" dirty="0" smtClean="0"/>
              <a:t>Does not apply to adverse physical and health hazards under a GHS category that was not adopted by OSHA, such as acute toxicity Category 5</a:t>
            </a:r>
            <a:endParaRPr lang="en-US" dirty="0"/>
          </a:p>
        </p:txBody>
      </p:sp>
      <p:sp>
        <p:nvSpPr>
          <p:cNvPr id="3" name="Title 2"/>
          <p:cNvSpPr>
            <a:spLocks noGrp="1"/>
          </p:cNvSpPr>
          <p:nvPr>
            <p:ph type="title"/>
          </p:nvPr>
        </p:nvSpPr>
        <p:spPr/>
        <p:txBody>
          <a:bodyPr>
            <a:normAutofit fontScale="90000"/>
          </a:bodyPr>
          <a:lstStyle/>
          <a:p>
            <a:r>
              <a:rPr lang="en-US" dirty="0" smtClean="0"/>
              <a:t>Hazard Not Otherwise Classified Classification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 Requirements</a:t>
            </a:r>
            <a:endParaRPr lang="en-US" dirty="0"/>
          </a:p>
        </p:txBody>
      </p:sp>
      <p:sp>
        <p:nvSpPr>
          <p:cNvPr id="3" name="Text Placeholder 2"/>
          <p:cNvSpPr>
            <a:spLocks noGrp="1"/>
          </p:cNvSpPr>
          <p:nvPr>
            <p:ph type="body" idx="1"/>
          </p:nvPr>
        </p:nvSpPr>
        <p:spPr/>
        <p:txBody>
          <a:bodyPr/>
          <a:lstStyle/>
          <a:p>
            <a:endParaRPr lang="en-US" dirty="0"/>
          </a:p>
        </p:txBody>
      </p:sp>
      <p:pic>
        <p:nvPicPr>
          <p:cNvPr id="36865" name="Picture 1"/>
          <p:cNvPicPr>
            <a:picLocks noChangeAspect="1" noChangeArrowheads="1"/>
          </p:cNvPicPr>
          <p:nvPr/>
        </p:nvPicPr>
        <p:blipFill>
          <a:blip r:embed="rId2" cstate="print"/>
          <a:srcRect/>
          <a:stretch>
            <a:fillRect/>
          </a:stretch>
        </p:blipFill>
        <p:spPr bwMode="auto">
          <a:xfrm>
            <a:off x="3276600" y="3352800"/>
            <a:ext cx="4242462" cy="3179763"/>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77500" lnSpcReduction="20000"/>
          </a:bodyPr>
          <a:lstStyle/>
          <a:p>
            <a:r>
              <a:rPr lang="en-US" dirty="0" smtClean="0"/>
              <a:t>The requirement to have labels in unchanged</a:t>
            </a:r>
          </a:p>
          <a:p>
            <a:r>
              <a:rPr lang="en-US" dirty="0" smtClean="0"/>
              <a:t>The label content has changed—refer to Appendix C once the chemical has been classified</a:t>
            </a:r>
          </a:p>
          <a:p>
            <a:endParaRPr lang="en-US" dirty="0" smtClean="0"/>
          </a:p>
          <a:p>
            <a:r>
              <a:rPr lang="en-US" dirty="0" smtClean="0"/>
              <a:t>The chemical manufacturer, distributor, or importer must label a container with</a:t>
            </a:r>
          </a:p>
          <a:p>
            <a:pPr lvl="1"/>
            <a:r>
              <a:rPr lang="en-US" sz="2400" dirty="0" smtClean="0">
                <a:solidFill>
                  <a:srgbClr val="FF0000"/>
                </a:solidFill>
              </a:rPr>
              <a:t>Product identifier</a:t>
            </a:r>
          </a:p>
          <a:p>
            <a:pPr lvl="1"/>
            <a:r>
              <a:rPr lang="en-US" sz="2400" dirty="0" smtClean="0">
                <a:solidFill>
                  <a:srgbClr val="FF0000"/>
                </a:solidFill>
              </a:rPr>
              <a:t>Signal word</a:t>
            </a:r>
          </a:p>
          <a:p>
            <a:pPr lvl="1"/>
            <a:r>
              <a:rPr lang="en-US" sz="2400" dirty="0" smtClean="0">
                <a:solidFill>
                  <a:srgbClr val="FF0000"/>
                </a:solidFill>
              </a:rPr>
              <a:t>Hazard statement(s)</a:t>
            </a:r>
          </a:p>
          <a:p>
            <a:pPr lvl="1"/>
            <a:r>
              <a:rPr lang="en-US" sz="2400" dirty="0" smtClean="0">
                <a:solidFill>
                  <a:srgbClr val="FF0000"/>
                </a:solidFill>
              </a:rPr>
              <a:t>Pictogram</a:t>
            </a:r>
          </a:p>
          <a:p>
            <a:pPr lvl="1"/>
            <a:r>
              <a:rPr lang="en-US" sz="2400" dirty="0" smtClean="0">
                <a:solidFill>
                  <a:srgbClr val="FF0000"/>
                </a:solidFill>
              </a:rPr>
              <a:t>Precautionary statement(s)</a:t>
            </a:r>
          </a:p>
          <a:p>
            <a:pPr lvl="1"/>
            <a:r>
              <a:rPr lang="en-US" sz="2800" dirty="0" smtClean="0"/>
              <a:t>Name, address, telephone number of manufacturer, distributor or importer</a:t>
            </a:r>
          </a:p>
          <a:p>
            <a:pPr lvl="1"/>
            <a:endParaRPr lang="en-US" sz="2800" dirty="0" smtClean="0">
              <a:solidFill>
                <a:srgbClr val="FF0000"/>
              </a:solidFill>
            </a:endParaRPr>
          </a:p>
          <a:p>
            <a:pPr lvl="1"/>
            <a:r>
              <a:rPr lang="en-US" sz="2800" dirty="0" smtClean="0">
                <a:solidFill>
                  <a:srgbClr val="FF0000"/>
                </a:solidFill>
              </a:rPr>
              <a:t>Manufacturers, importers, will not ship containers without GHS labels after June 1, 2015 </a:t>
            </a:r>
          </a:p>
          <a:p>
            <a:pPr lvl="1"/>
            <a:r>
              <a:rPr lang="en-US" sz="2800" dirty="0" smtClean="0">
                <a:solidFill>
                  <a:srgbClr val="FF0000"/>
                </a:solidFill>
              </a:rPr>
              <a:t>Distributors after December 1, 2015</a:t>
            </a:r>
          </a:p>
          <a:p>
            <a:pPr lvl="1"/>
            <a:endParaRPr lang="en-US" sz="2800" dirty="0" smtClean="0"/>
          </a:p>
          <a:p>
            <a:pPr lvl="1"/>
            <a:endParaRPr lang="en-US" dirty="0"/>
          </a:p>
        </p:txBody>
      </p:sp>
      <p:sp>
        <p:nvSpPr>
          <p:cNvPr id="3" name="Title 2"/>
          <p:cNvSpPr>
            <a:spLocks noGrp="1"/>
          </p:cNvSpPr>
          <p:nvPr>
            <p:ph type="title"/>
          </p:nvPr>
        </p:nvSpPr>
        <p:spPr/>
        <p:txBody>
          <a:bodyPr/>
          <a:lstStyle/>
          <a:p>
            <a:r>
              <a:rPr lang="en-US" dirty="0" smtClean="0"/>
              <a:t>Incoming Containers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Labels</a:t>
            </a:r>
            <a:endParaRPr lang="en-US" dirty="0"/>
          </a:p>
        </p:txBody>
      </p:sp>
      <p:pic>
        <p:nvPicPr>
          <p:cNvPr id="4" name="Picture 2"/>
          <p:cNvPicPr>
            <a:picLocks noGrp="1" noChangeAspect="1" noChangeArrowheads="1"/>
          </p:cNvPicPr>
          <p:nvPr>
            <p:ph idx="1"/>
          </p:nvPr>
        </p:nvPicPr>
        <p:blipFill>
          <a:blip r:embed="rId2" cstate="print"/>
          <a:srcRect l="41669" t="31126" r="3612" b="14128"/>
          <a:stretch>
            <a:fillRect/>
          </a:stretch>
        </p:blipFill>
        <p:spPr bwMode="auto">
          <a:xfrm>
            <a:off x="685800" y="1143000"/>
            <a:ext cx="7696200" cy="53145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name used for a hazardous chemical on the label and in the SDS</a:t>
            </a:r>
          </a:p>
          <a:p>
            <a:r>
              <a:rPr lang="en-US" dirty="0" smtClean="0"/>
              <a:t>Provides a unique means by which the user can identify the chemical</a:t>
            </a:r>
          </a:p>
          <a:p>
            <a:r>
              <a:rPr lang="en-US" dirty="0" smtClean="0"/>
              <a:t>Shall permit cross-references among the list of hazardous chemicals, the label and the SDS</a:t>
            </a:r>
            <a:endParaRPr lang="en-US" dirty="0"/>
          </a:p>
        </p:txBody>
      </p:sp>
      <p:sp>
        <p:nvSpPr>
          <p:cNvPr id="3" name="Title 2"/>
          <p:cNvSpPr>
            <a:spLocks noGrp="1"/>
          </p:cNvSpPr>
          <p:nvPr>
            <p:ph type="title"/>
          </p:nvPr>
        </p:nvSpPr>
        <p:spPr/>
        <p:txBody>
          <a:bodyPr/>
          <a:lstStyle/>
          <a:p>
            <a:r>
              <a:rPr lang="en-US" dirty="0" smtClean="0"/>
              <a:t>Product Identifier		</a:t>
            </a:r>
            <a:endParaRPr lang="en-US" dirty="0"/>
          </a:p>
        </p:txBody>
      </p:sp>
      <p:pic>
        <p:nvPicPr>
          <p:cNvPr id="4" name="Picture 4" descr="Proj_J_image"/>
          <p:cNvPicPr>
            <a:picLocks noChangeAspect="1" noChangeArrowheads="1"/>
          </p:cNvPicPr>
          <p:nvPr/>
        </p:nvPicPr>
        <p:blipFill>
          <a:blip r:embed="rId2" cstate="print"/>
          <a:srcRect/>
          <a:stretch>
            <a:fillRect/>
          </a:stretch>
        </p:blipFill>
        <p:spPr bwMode="auto">
          <a:xfrm>
            <a:off x="6172200" y="4267200"/>
            <a:ext cx="2359343" cy="3058408"/>
          </a:xfrm>
          <a:prstGeom prst="rect">
            <a:avLst/>
          </a:prstGeom>
          <a:noFill/>
          <a:ln w="9525">
            <a:noFill/>
            <a:miter lim="800000"/>
            <a:headEnd/>
            <a:tailEnd/>
          </a:ln>
        </p:spPr>
      </p:pic>
      <p:sp>
        <p:nvSpPr>
          <p:cNvPr id="8" name="Right Arrow 7"/>
          <p:cNvSpPr/>
          <p:nvPr/>
        </p:nvSpPr>
        <p:spPr>
          <a:xfrm>
            <a:off x="3581400" y="4267200"/>
            <a:ext cx="3276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Used to indicate the relative level of severity of hazard and alert the reader to a potential hazard</a:t>
            </a:r>
          </a:p>
          <a:p>
            <a:r>
              <a:rPr lang="en-US" dirty="0" smtClean="0"/>
              <a:t>One, but not both, of the following</a:t>
            </a:r>
          </a:p>
          <a:p>
            <a:pPr lvl="1"/>
            <a:r>
              <a:rPr lang="en-US" sz="3200" dirty="0" smtClean="0"/>
              <a:t>Danger</a:t>
            </a:r>
            <a:r>
              <a:rPr lang="en-US" dirty="0" smtClean="0"/>
              <a:t>—more severe hazard</a:t>
            </a:r>
          </a:p>
          <a:p>
            <a:pPr lvl="1"/>
            <a:r>
              <a:rPr lang="en-US" sz="3200" dirty="0" smtClean="0"/>
              <a:t>Warning</a:t>
            </a:r>
            <a:r>
              <a:rPr lang="en-US" dirty="0" smtClean="0"/>
              <a:t>—less severe hazard</a:t>
            </a:r>
          </a:p>
          <a:p>
            <a:endParaRPr lang="en-US" dirty="0"/>
          </a:p>
        </p:txBody>
      </p:sp>
      <p:sp>
        <p:nvSpPr>
          <p:cNvPr id="3" name="Title 2"/>
          <p:cNvSpPr>
            <a:spLocks noGrp="1"/>
          </p:cNvSpPr>
          <p:nvPr>
            <p:ph type="title"/>
          </p:nvPr>
        </p:nvSpPr>
        <p:spPr/>
        <p:txBody>
          <a:bodyPr/>
          <a:lstStyle/>
          <a:p>
            <a:r>
              <a:rPr lang="en-US" dirty="0" smtClean="0"/>
              <a:t>Signal Word</a:t>
            </a:r>
            <a:endParaRPr lang="en-US" dirty="0"/>
          </a:p>
        </p:txBody>
      </p:sp>
      <p:pic>
        <p:nvPicPr>
          <p:cNvPr id="4" name="Picture 4" descr="Proj_J_image"/>
          <p:cNvPicPr>
            <a:picLocks noChangeAspect="1" noChangeArrowheads="1"/>
          </p:cNvPicPr>
          <p:nvPr/>
        </p:nvPicPr>
        <p:blipFill>
          <a:blip r:embed="rId2" cstate="print"/>
          <a:srcRect/>
          <a:stretch>
            <a:fillRect/>
          </a:stretch>
        </p:blipFill>
        <p:spPr bwMode="auto">
          <a:xfrm>
            <a:off x="6172200" y="4267200"/>
            <a:ext cx="2359343" cy="3058408"/>
          </a:xfrm>
          <a:prstGeom prst="rect">
            <a:avLst/>
          </a:prstGeom>
          <a:noFill/>
          <a:ln w="9525">
            <a:noFill/>
            <a:miter lim="800000"/>
            <a:headEnd/>
            <a:tailEnd/>
          </a:ln>
        </p:spPr>
      </p:pic>
      <p:sp>
        <p:nvSpPr>
          <p:cNvPr id="5" name="Right Arrow 4"/>
          <p:cNvSpPr/>
          <p:nvPr/>
        </p:nvSpPr>
        <p:spPr>
          <a:xfrm>
            <a:off x="3581400" y="5181600"/>
            <a:ext cx="3352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Assigned to a hazard class and hazard category and describes the nature of the hazard</a:t>
            </a:r>
          </a:p>
          <a:p>
            <a:endParaRPr lang="en-US" dirty="0" smtClean="0"/>
          </a:p>
          <a:p>
            <a:r>
              <a:rPr lang="en-US" dirty="0" smtClean="0"/>
              <a:t>Examples</a:t>
            </a:r>
          </a:p>
          <a:p>
            <a:pPr lvl="1"/>
            <a:r>
              <a:rPr lang="en-US" dirty="0" smtClean="0"/>
              <a:t>Fatal if swallowed</a:t>
            </a:r>
          </a:p>
          <a:p>
            <a:pPr lvl="1"/>
            <a:r>
              <a:rPr lang="en-US" dirty="0" smtClean="0"/>
              <a:t>May cause damage to </a:t>
            </a:r>
            <a:r>
              <a:rPr lang="en-US" i="1" dirty="0" smtClean="0"/>
              <a:t>kidneys</a:t>
            </a:r>
            <a:r>
              <a:rPr lang="en-US" dirty="0" smtClean="0"/>
              <a:t> through prolonged or repeated exposure</a:t>
            </a:r>
          </a:p>
          <a:p>
            <a:pPr lvl="1"/>
            <a:r>
              <a:rPr lang="en-US" dirty="0" smtClean="0"/>
              <a:t>May cause or intensify fire</a:t>
            </a:r>
          </a:p>
          <a:p>
            <a:pPr lvl="1"/>
            <a:r>
              <a:rPr lang="en-US" dirty="0" smtClean="0"/>
              <a:t>Extremely flammable liquid or vapor</a:t>
            </a:r>
          </a:p>
          <a:p>
            <a:pPr lvl="1"/>
            <a:r>
              <a:rPr lang="en-US" dirty="0" smtClean="0"/>
              <a:t>Heating may cause an explosion</a:t>
            </a:r>
          </a:p>
          <a:p>
            <a:r>
              <a:rPr lang="en-US" dirty="0" smtClean="0"/>
              <a:t>See Appendix C</a:t>
            </a:r>
          </a:p>
        </p:txBody>
      </p:sp>
      <p:sp>
        <p:nvSpPr>
          <p:cNvPr id="3" name="Title 2"/>
          <p:cNvSpPr>
            <a:spLocks noGrp="1"/>
          </p:cNvSpPr>
          <p:nvPr>
            <p:ph type="title"/>
          </p:nvPr>
        </p:nvSpPr>
        <p:spPr/>
        <p:txBody>
          <a:bodyPr/>
          <a:lstStyle/>
          <a:p>
            <a:r>
              <a:rPr lang="en-US" dirty="0" smtClean="0"/>
              <a:t>Hazard Statement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Hazard Statement</a:t>
            </a:r>
            <a:endParaRPr lang="en-US" dirty="0"/>
          </a:p>
        </p:txBody>
      </p:sp>
      <p:pic>
        <p:nvPicPr>
          <p:cNvPr id="4" name="Content Placeholder 3" descr="Proj_J_image"/>
          <p:cNvPicPr>
            <a:picLocks noGrp="1" noChangeAspect="1" noChangeArrowheads="1"/>
          </p:cNvPicPr>
          <p:nvPr>
            <p:ph idx="1"/>
          </p:nvPr>
        </p:nvPicPr>
        <p:blipFill>
          <a:blip r:embed="rId2" cstate="print"/>
          <a:srcRect/>
          <a:stretch>
            <a:fillRect/>
          </a:stretch>
        </p:blipFill>
        <p:spPr bwMode="auto">
          <a:xfrm>
            <a:off x="2826272" y="1481137"/>
            <a:ext cx="4031728" cy="5226315"/>
          </a:xfrm>
          <a:prstGeom prst="rect">
            <a:avLst/>
          </a:prstGeom>
          <a:noFill/>
          <a:ln w="9525">
            <a:noFill/>
            <a:miter lim="800000"/>
            <a:headEnd/>
            <a:tailEnd/>
          </a:ln>
        </p:spPr>
      </p:pic>
      <p:sp>
        <p:nvSpPr>
          <p:cNvPr id="5" name="Right Arrow 4"/>
          <p:cNvSpPr/>
          <p:nvPr/>
        </p:nvSpPr>
        <p:spPr>
          <a:xfrm>
            <a:off x="1371600" y="3581400"/>
            <a:ext cx="2743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phrase that describes recommended measures that should be taken to minimize or prevent adverse effects resulting from exposure or improper storage or handling</a:t>
            </a:r>
          </a:p>
          <a:p>
            <a:r>
              <a:rPr lang="en-US" dirty="0" smtClean="0"/>
              <a:t>Prevention</a:t>
            </a:r>
          </a:p>
          <a:p>
            <a:r>
              <a:rPr lang="en-US" dirty="0" smtClean="0"/>
              <a:t>Response</a:t>
            </a:r>
          </a:p>
          <a:p>
            <a:r>
              <a:rPr lang="en-US" dirty="0" smtClean="0"/>
              <a:t>Storage</a:t>
            </a:r>
          </a:p>
          <a:p>
            <a:r>
              <a:rPr lang="en-US" dirty="0" smtClean="0"/>
              <a:t>Disposal</a:t>
            </a:r>
          </a:p>
          <a:p>
            <a:r>
              <a:rPr lang="en-US" dirty="0" smtClean="0"/>
              <a:t>They can be combined or consolidated to save space on the label</a:t>
            </a:r>
            <a:endParaRPr lang="en-US" dirty="0"/>
          </a:p>
        </p:txBody>
      </p:sp>
      <p:sp>
        <p:nvSpPr>
          <p:cNvPr id="3" name="Title 2"/>
          <p:cNvSpPr>
            <a:spLocks noGrp="1"/>
          </p:cNvSpPr>
          <p:nvPr>
            <p:ph type="title"/>
          </p:nvPr>
        </p:nvSpPr>
        <p:spPr/>
        <p:txBody>
          <a:bodyPr/>
          <a:lstStyle/>
          <a:p>
            <a:r>
              <a:rPr lang="en-US" dirty="0" smtClean="0"/>
              <a:t>Precautionary Statements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noFill/>
          <a:ln/>
        </p:spPr>
        <p:txBody>
          <a:bodyPr lIns="92075" tIns="46038" rIns="92075" bIns="46038"/>
          <a:lstStyle/>
          <a:p>
            <a:r>
              <a:rPr lang="en-US"/>
              <a:t>Hazardous Chemicals</a:t>
            </a:r>
          </a:p>
        </p:txBody>
      </p:sp>
      <p:sp>
        <p:nvSpPr>
          <p:cNvPr id="25603" name="Rectangle 1027"/>
          <p:cNvSpPr>
            <a:spLocks noGrp="1" noChangeArrowheads="1"/>
          </p:cNvSpPr>
          <p:nvPr>
            <p:ph type="body" idx="1"/>
          </p:nvPr>
        </p:nvSpPr>
        <p:spPr>
          <a:noFill/>
          <a:ln/>
        </p:spPr>
        <p:txBody>
          <a:bodyPr lIns="92075" tIns="46038" rIns="92075" bIns="46038"/>
          <a:lstStyle/>
          <a:p>
            <a:r>
              <a:rPr lang="en-US" sz="2800" dirty="0"/>
              <a:t>Hazardous chemicals are of great value</a:t>
            </a:r>
          </a:p>
          <a:p>
            <a:r>
              <a:rPr lang="en-US" sz="2800" dirty="0"/>
              <a:t>Most can be used safely</a:t>
            </a:r>
          </a:p>
          <a:p>
            <a:r>
              <a:rPr lang="en-US" sz="2800" dirty="0"/>
              <a:t>OSHA does not </a:t>
            </a:r>
            <a:r>
              <a:rPr lang="en-US" sz="2800" u="sng" dirty="0"/>
              <a:t>ban</a:t>
            </a:r>
            <a:r>
              <a:rPr lang="en-US" sz="2800" dirty="0"/>
              <a:t> chemicals </a:t>
            </a:r>
          </a:p>
          <a:p>
            <a:r>
              <a:rPr lang="en-US" sz="2800" dirty="0"/>
              <a:t>OSHA helps you work with chemicals </a:t>
            </a:r>
            <a:r>
              <a:rPr lang="en-US" sz="2800" dirty="0" smtClean="0"/>
              <a:t>safely</a:t>
            </a:r>
          </a:p>
          <a:p>
            <a:endParaRPr lang="en-US" dirty="0" smtClean="0"/>
          </a:p>
          <a:p>
            <a:endParaRPr lang="en-US" dirty="0" smtClean="0"/>
          </a:p>
          <a:p>
            <a:endParaRPr lang="en-US" dirty="0"/>
          </a:p>
        </p:txBody>
      </p:sp>
      <p:pic>
        <p:nvPicPr>
          <p:cNvPr id="115714" name="Picture 2" descr="https://lh3.googleusercontent.com/-17ZTQugLvWo/TXvTZwsQTxI/AAAAAAAAAXY/z0s-XVgKBGk/s1600/prohibitionsign.jpg"/>
          <p:cNvPicPr>
            <a:picLocks noChangeAspect="1" noChangeArrowheads="1"/>
          </p:cNvPicPr>
          <p:nvPr/>
        </p:nvPicPr>
        <p:blipFill>
          <a:blip r:embed="rId3" cstate="print"/>
          <a:srcRect/>
          <a:stretch>
            <a:fillRect/>
          </a:stretch>
        </p:blipFill>
        <p:spPr bwMode="auto">
          <a:xfrm>
            <a:off x="981076" y="4038600"/>
            <a:ext cx="2819399" cy="2819400"/>
          </a:xfrm>
          <a:prstGeom prst="rect">
            <a:avLst/>
          </a:prstGeom>
          <a:noFill/>
        </p:spPr>
      </p:pic>
      <p:pic>
        <p:nvPicPr>
          <p:cNvPr id="115716" name="Picture 4" descr="http://t0.gstatic.com/images?q=tbn:ANd9GcQiMB06cU4FBjOD74eHuzweUJA4tZ3rvGU6Ky5sxFgSP3ctRSKT"/>
          <p:cNvPicPr>
            <a:picLocks noChangeAspect="1" noChangeArrowheads="1"/>
          </p:cNvPicPr>
          <p:nvPr/>
        </p:nvPicPr>
        <p:blipFill>
          <a:blip r:embed="rId4" cstate="print"/>
          <a:srcRect/>
          <a:stretch>
            <a:fillRect/>
          </a:stretch>
        </p:blipFill>
        <p:spPr bwMode="auto">
          <a:xfrm>
            <a:off x="5105400" y="3657600"/>
            <a:ext cx="2667000" cy="289560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Precautionary Statement</a:t>
            </a:r>
            <a:endParaRPr lang="en-US" dirty="0"/>
          </a:p>
        </p:txBody>
      </p:sp>
      <p:pic>
        <p:nvPicPr>
          <p:cNvPr id="4" name="Picture 4" descr="Proj_J_image"/>
          <p:cNvPicPr>
            <a:picLocks noGrp="1" noChangeAspect="1" noChangeArrowheads="1"/>
          </p:cNvPicPr>
          <p:nvPr>
            <p:ph idx="1"/>
          </p:nvPr>
        </p:nvPicPr>
        <p:blipFill>
          <a:blip r:embed="rId2" cstate="print"/>
          <a:srcRect/>
          <a:stretch>
            <a:fillRect/>
          </a:stretch>
        </p:blipFill>
        <p:spPr bwMode="auto">
          <a:xfrm>
            <a:off x="2826272" y="1481138"/>
            <a:ext cx="4147864" cy="5376862"/>
          </a:xfrm>
          <a:prstGeom prst="rect">
            <a:avLst/>
          </a:prstGeom>
          <a:noFill/>
          <a:ln w="9525">
            <a:noFill/>
            <a:miter lim="800000"/>
            <a:headEnd/>
            <a:tailEnd/>
          </a:ln>
        </p:spPr>
      </p:pic>
      <p:sp>
        <p:nvSpPr>
          <p:cNvPr id="6" name="Oval 5"/>
          <p:cNvSpPr/>
          <p:nvPr/>
        </p:nvSpPr>
        <p:spPr>
          <a:xfrm>
            <a:off x="2819400" y="4191000"/>
            <a:ext cx="41910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Nine are designated by GHS</a:t>
            </a:r>
          </a:p>
          <a:p>
            <a:r>
              <a:rPr lang="en-US" dirty="0" smtClean="0"/>
              <a:t>Eight are adopted by OSHA </a:t>
            </a:r>
          </a:p>
          <a:p>
            <a:r>
              <a:rPr lang="en-US" dirty="0" smtClean="0"/>
              <a:t>No duplicates or blank diamonds allowed on the label</a:t>
            </a:r>
          </a:p>
          <a:p>
            <a:r>
              <a:rPr lang="en-US" dirty="0" smtClean="0"/>
              <a:t>Correct name for the diamond is “squares-on-point”</a:t>
            </a:r>
            <a:endParaRPr lang="en-US" dirty="0"/>
          </a:p>
        </p:txBody>
      </p:sp>
      <p:sp>
        <p:nvSpPr>
          <p:cNvPr id="3" name="Title 2"/>
          <p:cNvSpPr>
            <a:spLocks noGrp="1"/>
          </p:cNvSpPr>
          <p:nvPr>
            <p:ph type="title"/>
          </p:nvPr>
        </p:nvSpPr>
        <p:spPr/>
        <p:txBody>
          <a:bodyPr/>
          <a:lstStyle/>
          <a:p>
            <a:r>
              <a:rPr lang="en-US" dirty="0" smtClean="0"/>
              <a:t>Pictograms	</a:t>
            </a:r>
            <a:endParaRPr lang="en-US" dirty="0"/>
          </a:p>
        </p:txBody>
      </p:sp>
      <p:pic>
        <p:nvPicPr>
          <p:cNvPr id="4" name="Content Placeholder 3" descr="Proj_J_image"/>
          <p:cNvPicPr>
            <a:picLocks noChangeAspect="1" noChangeArrowheads="1"/>
          </p:cNvPicPr>
          <p:nvPr/>
        </p:nvPicPr>
        <p:blipFill>
          <a:blip r:embed="rId2" cstate="print"/>
          <a:srcRect/>
          <a:stretch>
            <a:fillRect/>
          </a:stretch>
        </p:blipFill>
        <p:spPr bwMode="auto">
          <a:xfrm>
            <a:off x="6553200" y="4100689"/>
            <a:ext cx="2279128" cy="2954426"/>
          </a:xfrm>
          <a:prstGeom prst="rect">
            <a:avLst/>
          </a:prstGeom>
          <a:noFill/>
          <a:ln w="9525">
            <a:noFill/>
            <a:miter lim="800000"/>
            <a:headEnd/>
            <a:tailEnd/>
          </a:ln>
        </p:spPr>
      </p:pic>
      <p:sp>
        <p:nvSpPr>
          <p:cNvPr id="5" name="Right Arrow 4"/>
          <p:cNvSpPr/>
          <p:nvPr/>
        </p:nvSpPr>
        <p:spPr>
          <a:xfrm>
            <a:off x="4267200" y="4495800"/>
            <a:ext cx="2895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143000"/>
          </a:xfrm>
        </p:spPr>
        <p:txBody>
          <a:bodyPr/>
          <a:lstStyle/>
          <a:p>
            <a:r>
              <a:rPr lang="en-US" dirty="0" smtClean="0"/>
              <a:t>Pictogram </a:t>
            </a:r>
            <a:endParaRPr lang="en-US" dirty="0"/>
          </a:p>
        </p:txBody>
      </p:sp>
      <p:pic>
        <p:nvPicPr>
          <p:cNvPr id="1026" name="Picture 2"/>
          <p:cNvPicPr>
            <a:picLocks noGrp="1" noChangeAspect="1" noChangeArrowheads="1"/>
          </p:cNvPicPr>
          <p:nvPr>
            <p:ph idx="1"/>
          </p:nvPr>
        </p:nvPicPr>
        <p:blipFill>
          <a:blip r:embed="rId2" cstate="print"/>
          <a:srcRect l="15907" t="25393" r="25474" b="15344"/>
          <a:stretch>
            <a:fillRect/>
          </a:stretch>
        </p:blipFill>
        <p:spPr bwMode="auto">
          <a:xfrm>
            <a:off x="838200" y="838200"/>
            <a:ext cx="8140147" cy="6019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bag.admin.ch/php/modules/mediamanager/sendobject.php?lang=en&amp;image=NHzLpZeg7t,lnp6I0NTU042l2Z6ln1ad1IZn4Z2qZpnO2Yuq2Z6gpJCKeXt2fWym162bpYbqjKaypeg-"/>
          <p:cNvPicPr>
            <a:picLocks noChangeAspect="1" noChangeArrowheads="1"/>
          </p:cNvPicPr>
          <p:nvPr/>
        </p:nvPicPr>
        <p:blipFill>
          <a:blip r:embed="rId2" cstate="print"/>
          <a:srcRect/>
          <a:stretch>
            <a:fillRect/>
          </a:stretch>
        </p:blipFill>
        <p:spPr bwMode="auto">
          <a:xfrm>
            <a:off x="914400" y="381000"/>
            <a:ext cx="6867525" cy="6867526"/>
          </a:xfrm>
          <a:prstGeom prst="rect">
            <a:avLst/>
          </a:prstGeom>
          <a:noFill/>
        </p:spPr>
      </p:pic>
      <p:sp>
        <p:nvSpPr>
          <p:cNvPr id="2" name="Content Placeholder 1"/>
          <p:cNvSpPr>
            <a:spLocks noGrp="1"/>
          </p:cNvSpPr>
          <p:nvPr>
            <p:ph idx="1"/>
          </p:nvPr>
        </p:nvSpPr>
        <p:spPr/>
        <p:txBody>
          <a:bodyPr/>
          <a:lstStyle/>
          <a:p>
            <a:r>
              <a:rPr lang="en-US" dirty="0" smtClean="0"/>
              <a:t>  </a:t>
            </a:r>
            <a:endParaRPr lang="en-US" dirty="0"/>
          </a:p>
        </p:txBody>
      </p:sp>
      <p:sp>
        <p:nvSpPr>
          <p:cNvPr id="3" name="Title 2"/>
          <p:cNvSpPr>
            <a:spLocks noGrp="1"/>
          </p:cNvSpPr>
          <p:nvPr>
            <p:ph type="title"/>
          </p:nvPr>
        </p:nvSpPr>
        <p:spPr/>
        <p:txBody>
          <a:bodyPr/>
          <a:lstStyle/>
          <a:p>
            <a:r>
              <a:rPr lang="en-US" dirty="0" smtClean="0"/>
              <a:t>Pictogram</a:t>
            </a:r>
            <a:endParaRPr lang="en-US" dirty="0"/>
          </a:p>
        </p:txBody>
      </p:sp>
      <p:sp>
        <p:nvSpPr>
          <p:cNvPr id="6" name="TextBox 5"/>
          <p:cNvSpPr txBox="1"/>
          <p:nvPr/>
        </p:nvSpPr>
        <p:spPr>
          <a:xfrm>
            <a:off x="6248400" y="1524000"/>
            <a:ext cx="2514600" cy="369332"/>
          </a:xfrm>
          <a:prstGeom prst="rect">
            <a:avLst/>
          </a:prstGeom>
          <a:noFill/>
        </p:spPr>
        <p:txBody>
          <a:bodyPr wrap="square" rtlCol="0">
            <a:spAutoFit/>
          </a:bodyPr>
          <a:lstStyle/>
          <a:p>
            <a:r>
              <a:rPr lang="en-US" dirty="0" smtClean="0"/>
              <a:t>Black hazard symbol</a:t>
            </a:r>
            <a:endParaRPr lang="en-US" dirty="0"/>
          </a:p>
        </p:txBody>
      </p:sp>
      <p:cxnSp>
        <p:nvCxnSpPr>
          <p:cNvPr id="10" name="Straight Arrow Connector 9"/>
          <p:cNvCxnSpPr>
            <a:stCxn id="6" idx="1"/>
          </p:cNvCxnSpPr>
          <p:nvPr/>
        </p:nvCxnSpPr>
        <p:spPr>
          <a:xfrm flipH="1">
            <a:off x="4800600" y="1708666"/>
            <a:ext cx="1447800" cy="545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34200" y="4876800"/>
            <a:ext cx="2209800" cy="369332"/>
          </a:xfrm>
          <a:prstGeom prst="rect">
            <a:avLst/>
          </a:prstGeom>
          <a:noFill/>
        </p:spPr>
        <p:txBody>
          <a:bodyPr wrap="square" rtlCol="0">
            <a:spAutoFit/>
          </a:bodyPr>
          <a:lstStyle/>
          <a:p>
            <a:r>
              <a:rPr lang="en-US" dirty="0" smtClean="0"/>
              <a:t>White background</a:t>
            </a:r>
            <a:endParaRPr lang="en-US" dirty="0"/>
          </a:p>
        </p:txBody>
      </p:sp>
      <p:cxnSp>
        <p:nvCxnSpPr>
          <p:cNvPr id="13" name="Straight Arrow Connector 12"/>
          <p:cNvCxnSpPr>
            <a:stCxn id="11" idx="1"/>
          </p:cNvCxnSpPr>
          <p:nvPr/>
        </p:nvCxnSpPr>
        <p:spPr>
          <a:xfrm flipH="1">
            <a:off x="5715000" y="5061466"/>
            <a:ext cx="1219200" cy="43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1371600"/>
            <a:ext cx="1447800" cy="369332"/>
          </a:xfrm>
          <a:prstGeom prst="rect">
            <a:avLst/>
          </a:prstGeom>
          <a:noFill/>
        </p:spPr>
        <p:txBody>
          <a:bodyPr wrap="square" rtlCol="0">
            <a:spAutoFit/>
          </a:bodyPr>
          <a:lstStyle/>
          <a:p>
            <a:r>
              <a:rPr lang="en-US" dirty="0" smtClean="0"/>
              <a:t>Red frame</a:t>
            </a:r>
            <a:endParaRPr lang="en-US" dirty="0"/>
          </a:p>
        </p:txBody>
      </p:sp>
      <p:cxnSp>
        <p:nvCxnSpPr>
          <p:cNvPr id="17" name="Straight Arrow Connector 16"/>
          <p:cNvCxnSpPr/>
          <p:nvPr/>
        </p:nvCxnSpPr>
        <p:spPr>
          <a:xfrm>
            <a:off x="2286000" y="16002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Health Hazard</a:t>
            </a:r>
            <a:endParaRPr lang="en-US" dirty="0"/>
          </a:p>
        </p:txBody>
      </p:sp>
      <p:sp>
        <p:nvSpPr>
          <p:cNvPr id="5" name="Text Placeholder 4"/>
          <p:cNvSpPr>
            <a:spLocks noGrp="1"/>
          </p:cNvSpPr>
          <p:nvPr>
            <p:ph type="body" idx="1"/>
          </p:nvPr>
        </p:nvSpPr>
        <p:spPr/>
        <p:txBody>
          <a:bodyPr/>
          <a:lstStyle/>
          <a:p>
            <a:endParaRPr lang="en-US" dirty="0"/>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quarter" idx="2"/>
          </p:nvPr>
        </p:nvSpPr>
        <p:spPr/>
        <p:txBody>
          <a:bodyPr/>
          <a:lstStyle/>
          <a:p>
            <a:r>
              <a:rPr lang="en-US" dirty="0" smtClean="0"/>
              <a:t>Carcinogen</a:t>
            </a:r>
          </a:p>
          <a:p>
            <a:r>
              <a:rPr lang="en-US" dirty="0" err="1" smtClean="0"/>
              <a:t>Mutagenicity</a:t>
            </a:r>
            <a:endParaRPr lang="en-US" dirty="0" smtClean="0"/>
          </a:p>
          <a:p>
            <a:r>
              <a:rPr lang="en-US" dirty="0" smtClean="0"/>
              <a:t>Reproductive Toxicity</a:t>
            </a:r>
          </a:p>
          <a:p>
            <a:r>
              <a:rPr lang="en-US" dirty="0" smtClean="0"/>
              <a:t>Respiratory Sensitizer</a:t>
            </a:r>
          </a:p>
          <a:p>
            <a:r>
              <a:rPr lang="en-US" dirty="0" smtClean="0"/>
              <a:t>Target Organ Toxicity</a:t>
            </a:r>
          </a:p>
          <a:p>
            <a:r>
              <a:rPr lang="en-US" dirty="0" smtClean="0"/>
              <a:t>Aspiration Toxicity</a:t>
            </a:r>
            <a:endParaRPr lang="en-US" dirty="0"/>
          </a:p>
        </p:txBody>
      </p:sp>
      <p:sp>
        <p:nvSpPr>
          <p:cNvPr id="8" name="Content Placeholder 7"/>
          <p:cNvSpPr>
            <a:spLocks noGrp="1"/>
          </p:cNvSpPr>
          <p:nvPr>
            <p:ph sz="quarter" idx="4"/>
          </p:nvPr>
        </p:nvSpPr>
        <p:spPr/>
        <p:txBody>
          <a:bodyPr/>
          <a:lstStyle/>
          <a:p>
            <a:endParaRPr lang="en-US" dirty="0"/>
          </a:p>
        </p:txBody>
      </p:sp>
      <p:pic>
        <p:nvPicPr>
          <p:cNvPr id="108550" name="Picture 6" descr="File:GHS-pictogram-silhouete.svg">
            <a:hlinkClick r:id="rId2"/>
          </p:cNvPr>
          <p:cNvPicPr>
            <a:picLocks noChangeAspect="1" noChangeArrowheads="1"/>
          </p:cNvPicPr>
          <p:nvPr/>
        </p:nvPicPr>
        <p:blipFill>
          <a:blip r:embed="rId3" cstate="print"/>
          <a:srcRect/>
          <a:stretch>
            <a:fillRect/>
          </a:stretch>
        </p:blipFill>
        <p:spPr bwMode="auto">
          <a:xfrm>
            <a:off x="3733800" y="990600"/>
            <a:ext cx="5715000" cy="5715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Skull and Crossbones</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r>
              <a:rPr lang="en-US" dirty="0" smtClean="0"/>
              <a:t>Acute Toxicity</a:t>
            </a:r>
            <a:endParaRPr lang="en-US" dirty="0"/>
          </a:p>
        </p:txBody>
      </p:sp>
      <p:sp>
        <p:nvSpPr>
          <p:cNvPr id="6" name="Content Placeholder 5"/>
          <p:cNvSpPr>
            <a:spLocks noGrp="1"/>
          </p:cNvSpPr>
          <p:nvPr>
            <p:ph sz="quarter" idx="4"/>
          </p:nvPr>
        </p:nvSpPr>
        <p:spPr/>
        <p:txBody>
          <a:bodyPr/>
          <a:lstStyle/>
          <a:p>
            <a:endParaRPr lang="en-US" dirty="0"/>
          </a:p>
        </p:txBody>
      </p:sp>
      <p:pic>
        <p:nvPicPr>
          <p:cNvPr id="110594" name="Picture 2" descr="File:GHS-pictogram-skull.svg">
            <a:hlinkClick r:id="rId2"/>
          </p:cNvPr>
          <p:cNvPicPr>
            <a:picLocks noChangeAspect="1" noChangeArrowheads="1"/>
          </p:cNvPicPr>
          <p:nvPr/>
        </p:nvPicPr>
        <p:blipFill>
          <a:blip r:embed="rId3" cstate="print"/>
          <a:srcRect/>
          <a:stretch>
            <a:fillRect/>
          </a:stretch>
        </p:blipFill>
        <p:spPr bwMode="auto">
          <a:xfrm>
            <a:off x="3581400" y="1143000"/>
            <a:ext cx="5715000" cy="5715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Flame</a:t>
            </a:r>
            <a:endParaRPr lang="en-US" dirty="0"/>
          </a:p>
        </p:txBody>
      </p:sp>
      <p:sp>
        <p:nvSpPr>
          <p:cNvPr id="4" name="Text Placeholder 3"/>
          <p:cNvSpPr>
            <a:spLocks noGrp="1"/>
          </p:cNvSpPr>
          <p:nvPr>
            <p:ph type="body" idx="1"/>
          </p:nvPr>
        </p:nvSpPr>
        <p:spPr/>
        <p:txBody>
          <a:bodyPr/>
          <a:lstStyle/>
          <a:p>
            <a:endParaRPr lang="en-US"/>
          </a:p>
        </p:txBody>
      </p:sp>
      <p:sp>
        <p:nvSpPr>
          <p:cNvPr id="6" name="Text Placeholder 5"/>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r>
              <a:rPr lang="en-US" dirty="0" smtClean="0"/>
              <a:t>Flammables</a:t>
            </a:r>
          </a:p>
          <a:p>
            <a:r>
              <a:rPr lang="en-US" dirty="0" err="1" smtClean="0"/>
              <a:t>Pyrophorics</a:t>
            </a:r>
            <a:endParaRPr lang="en-US" dirty="0" smtClean="0"/>
          </a:p>
          <a:p>
            <a:r>
              <a:rPr lang="en-US" dirty="0" smtClean="0"/>
              <a:t>Self-Heating</a:t>
            </a:r>
          </a:p>
          <a:p>
            <a:r>
              <a:rPr lang="en-US" dirty="0" smtClean="0"/>
              <a:t>Emits Flammable Gas</a:t>
            </a:r>
          </a:p>
          <a:p>
            <a:r>
              <a:rPr lang="en-US" dirty="0" smtClean="0"/>
              <a:t>Self </a:t>
            </a:r>
            <a:r>
              <a:rPr lang="en-US" dirty="0" err="1" smtClean="0"/>
              <a:t>Reactives</a:t>
            </a:r>
            <a:endParaRPr lang="en-US" dirty="0" smtClean="0"/>
          </a:p>
          <a:p>
            <a:r>
              <a:rPr lang="en-US" dirty="0" smtClean="0"/>
              <a:t>Organic Peroxides</a:t>
            </a:r>
            <a:endParaRPr lang="en-US" dirty="0"/>
          </a:p>
        </p:txBody>
      </p:sp>
      <p:sp>
        <p:nvSpPr>
          <p:cNvPr id="7" name="Content Placeholder 6"/>
          <p:cNvSpPr>
            <a:spLocks noGrp="1"/>
          </p:cNvSpPr>
          <p:nvPr>
            <p:ph sz="quarter" idx="4"/>
          </p:nvPr>
        </p:nvSpPr>
        <p:spPr/>
        <p:txBody>
          <a:bodyPr/>
          <a:lstStyle/>
          <a:p>
            <a:endParaRPr lang="en-US" dirty="0"/>
          </a:p>
        </p:txBody>
      </p:sp>
      <p:pic>
        <p:nvPicPr>
          <p:cNvPr id="109570" name="Picture 2" descr="File:GHS-pictogram-flamme.svg">
            <a:hlinkClick r:id="rId2"/>
          </p:cNvPr>
          <p:cNvPicPr>
            <a:picLocks noChangeAspect="1" noChangeArrowheads="1"/>
          </p:cNvPicPr>
          <p:nvPr/>
        </p:nvPicPr>
        <p:blipFill>
          <a:blip r:embed="rId3" cstate="print"/>
          <a:srcRect/>
          <a:stretch>
            <a:fillRect/>
          </a:stretch>
        </p:blipFill>
        <p:spPr bwMode="auto">
          <a:xfrm>
            <a:off x="3581400" y="1143000"/>
            <a:ext cx="5715000" cy="5715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Flame Over Circle</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r>
              <a:rPr lang="en-US" dirty="0" smtClean="0"/>
              <a:t>Oxidizers</a:t>
            </a:r>
            <a:endParaRPr lang="en-US" dirty="0"/>
          </a:p>
        </p:txBody>
      </p:sp>
      <p:sp>
        <p:nvSpPr>
          <p:cNvPr id="6" name="Content Placeholder 5"/>
          <p:cNvSpPr>
            <a:spLocks noGrp="1"/>
          </p:cNvSpPr>
          <p:nvPr>
            <p:ph sz="quarter" idx="4"/>
          </p:nvPr>
        </p:nvSpPr>
        <p:spPr/>
        <p:txBody>
          <a:bodyPr/>
          <a:lstStyle/>
          <a:p>
            <a:endParaRPr lang="en-US" dirty="0"/>
          </a:p>
        </p:txBody>
      </p:sp>
      <p:pic>
        <p:nvPicPr>
          <p:cNvPr id="113666" name="Picture 2" descr="File:GHS-pictogram-rondflam.svg">
            <a:hlinkClick r:id="rId2"/>
          </p:cNvPr>
          <p:cNvPicPr>
            <a:picLocks noChangeAspect="1" noChangeArrowheads="1"/>
          </p:cNvPicPr>
          <p:nvPr/>
        </p:nvPicPr>
        <p:blipFill>
          <a:blip r:embed="rId3" cstate="print"/>
          <a:srcRect/>
          <a:stretch>
            <a:fillRect/>
          </a:stretch>
        </p:blipFill>
        <p:spPr bwMode="auto">
          <a:xfrm>
            <a:off x="3429000" y="1143000"/>
            <a:ext cx="5715000" cy="5715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r>
              <a:rPr lang="en-US" dirty="0" smtClean="0"/>
              <a:t>Skin Corrosion/Burns</a:t>
            </a:r>
          </a:p>
          <a:p>
            <a:r>
              <a:rPr lang="en-US" dirty="0" smtClean="0"/>
              <a:t>Eye Damage</a:t>
            </a:r>
          </a:p>
          <a:p>
            <a:r>
              <a:rPr lang="en-US" dirty="0" smtClean="0"/>
              <a:t>Corrosive to Metals</a:t>
            </a:r>
            <a:endParaRPr lang="en-US" dirty="0"/>
          </a:p>
        </p:txBody>
      </p:sp>
      <p:sp>
        <p:nvSpPr>
          <p:cNvPr id="6" name="Content Placeholder 5"/>
          <p:cNvSpPr>
            <a:spLocks noGrp="1"/>
          </p:cNvSpPr>
          <p:nvPr>
            <p:ph sz="quarter" idx="4"/>
          </p:nvPr>
        </p:nvSpPr>
        <p:spPr/>
        <p:txBody>
          <a:bodyPr/>
          <a:lstStyle/>
          <a:p>
            <a:endParaRPr lang="en-US" dirty="0"/>
          </a:p>
        </p:txBody>
      </p:sp>
      <p:pic>
        <p:nvPicPr>
          <p:cNvPr id="111618" name="Picture 2" descr="File:GHS-pictogram-acid.svg">
            <a:hlinkClick r:id="rId2"/>
          </p:cNvPr>
          <p:cNvPicPr>
            <a:picLocks noChangeAspect="1" noChangeArrowheads="1"/>
          </p:cNvPicPr>
          <p:nvPr/>
        </p:nvPicPr>
        <p:blipFill>
          <a:blip r:embed="rId3" cstate="print"/>
          <a:srcRect/>
          <a:stretch>
            <a:fillRect/>
          </a:stretch>
        </p:blipFill>
        <p:spPr bwMode="auto">
          <a:xfrm>
            <a:off x="3429000" y="1143000"/>
            <a:ext cx="5715000" cy="5715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Cylinder</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r>
              <a:rPr lang="en-US" dirty="0" smtClean="0"/>
              <a:t>Gases Under Pressure</a:t>
            </a:r>
            <a:endParaRPr lang="en-US" dirty="0"/>
          </a:p>
        </p:txBody>
      </p:sp>
      <p:sp>
        <p:nvSpPr>
          <p:cNvPr id="6" name="Content Placeholder 5"/>
          <p:cNvSpPr>
            <a:spLocks noGrp="1"/>
          </p:cNvSpPr>
          <p:nvPr>
            <p:ph sz="quarter" idx="4"/>
          </p:nvPr>
        </p:nvSpPr>
        <p:spPr/>
        <p:txBody>
          <a:bodyPr/>
          <a:lstStyle/>
          <a:p>
            <a:endParaRPr lang="en-US"/>
          </a:p>
        </p:txBody>
      </p:sp>
      <p:pic>
        <p:nvPicPr>
          <p:cNvPr id="114690" name="Picture 2" descr="File:GHS-pictogram-bottle.svg">
            <a:hlinkClick r:id="rId2"/>
          </p:cNvPr>
          <p:cNvPicPr>
            <a:picLocks noChangeAspect="1" noChangeArrowheads="1"/>
          </p:cNvPicPr>
          <p:nvPr/>
        </p:nvPicPr>
        <p:blipFill>
          <a:blip r:embed="rId3" cstate="print"/>
          <a:srcRect/>
          <a:stretch>
            <a:fillRect/>
          </a:stretch>
        </p:blipFill>
        <p:spPr bwMode="auto">
          <a:xfrm>
            <a:off x="3429000" y="1143000"/>
            <a:ext cx="5715000" cy="5715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p:spPr>
        <p:txBody>
          <a:bodyPr lIns="92075" tIns="46038" rIns="92075" bIns="46038">
            <a:normAutofit fontScale="90000"/>
          </a:bodyPr>
          <a:lstStyle/>
          <a:p>
            <a:r>
              <a:rPr lang="en-US"/>
              <a:t>Basic Principle of Chemical Safety</a:t>
            </a:r>
          </a:p>
        </p:txBody>
      </p:sp>
      <p:sp>
        <p:nvSpPr>
          <p:cNvPr id="23555" name="Rectangle 3"/>
          <p:cNvSpPr>
            <a:spLocks noGrp="1" noChangeArrowheads="1"/>
          </p:cNvSpPr>
          <p:nvPr>
            <p:ph type="body" idx="1"/>
          </p:nvPr>
        </p:nvSpPr>
        <p:spPr>
          <a:noFill/>
          <a:ln/>
        </p:spPr>
        <p:txBody>
          <a:bodyPr lIns="92075" tIns="46038" rIns="92075" bIns="46038"/>
          <a:lstStyle/>
          <a:p>
            <a:r>
              <a:rPr lang="en-US" sz="3200" dirty="0"/>
              <a:t>What you don’t</a:t>
            </a:r>
            <a:r>
              <a:rPr lang="en-US" sz="3200" u="sng" dirty="0"/>
              <a:t> breathe</a:t>
            </a:r>
            <a:r>
              <a:rPr lang="en-US" sz="3200" dirty="0"/>
              <a:t> won’t hurt you</a:t>
            </a:r>
          </a:p>
          <a:p>
            <a:pPr>
              <a:buFont typeface="Monotype Sorts" pitchFamily="2" charset="2"/>
              <a:buNone/>
            </a:pPr>
            <a:endParaRPr lang="en-US" sz="3200" dirty="0"/>
          </a:p>
          <a:p>
            <a:r>
              <a:rPr lang="en-US" sz="3200" dirty="0"/>
              <a:t>What you don’t </a:t>
            </a:r>
            <a:r>
              <a:rPr lang="en-US" sz="3200" u="sng" dirty="0"/>
              <a:t>contact</a:t>
            </a:r>
            <a:r>
              <a:rPr lang="en-US" sz="3200" dirty="0"/>
              <a:t> won’t hurt you</a:t>
            </a:r>
            <a:endParaRPr lang="en-US" dirty="0"/>
          </a:p>
        </p:txBody>
      </p:sp>
      <p:pic>
        <p:nvPicPr>
          <p:cNvPr id="1026" name="Picture 2" descr="C:\Documents and Settings\CG02019\My Documents\photo\PPE\grinding ppe.jpg"/>
          <p:cNvPicPr>
            <a:picLocks noChangeAspect="1" noChangeArrowheads="1"/>
          </p:cNvPicPr>
          <p:nvPr/>
        </p:nvPicPr>
        <p:blipFill>
          <a:blip r:embed="rId3" cstate="print"/>
          <a:srcRect/>
          <a:stretch>
            <a:fillRect/>
          </a:stretch>
        </p:blipFill>
        <p:spPr bwMode="auto">
          <a:xfrm>
            <a:off x="1447799" y="3505200"/>
            <a:ext cx="2150351" cy="2895600"/>
          </a:xfrm>
          <a:prstGeom prst="rect">
            <a:avLst/>
          </a:prstGeom>
          <a:noFill/>
        </p:spPr>
      </p:pic>
      <p:pic>
        <p:nvPicPr>
          <p:cNvPr id="1027" name="Picture 3" descr="C:\Documents and Settings\CG02019\My Documents\photo\PPE\no gloves.jpg"/>
          <p:cNvPicPr>
            <a:picLocks noChangeAspect="1" noChangeArrowheads="1"/>
          </p:cNvPicPr>
          <p:nvPr/>
        </p:nvPicPr>
        <p:blipFill>
          <a:blip r:embed="rId4" cstate="print"/>
          <a:srcRect/>
          <a:stretch>
            <a:fillRect/>
          </a:stretch>
        </p:blipFill>
        <p:spPr bwMode="auto">
          <a:xfrm>
            <a:off x="5486400" y="3581400"/>
            <a:ext cx="2057400" cy="3085659"/>
          </a:xfrm>
          <a:prstGeom prst="rect">
            <a:avLst/>
          </a:prstGeom>
          <a:noFill/>
        </p:spPr>
      </p:pic>
      <p:sp>
        <p:nvSpPr>
          <p:cNvPr id="6" name="Rectangle 5"/>
          <p:cNvSpPr/>
          <p:nvPr/>
        </p:nvSpPr>
        <p:spPr>
          <a:xfrm>
            <a:off x="5867400" y="44196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Exploding Bomb</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r>
              <a:rPr lang="en-US" dirty="0" smtClean="0"/>
              <a:t>Explosives</a:t>
            </a:r>
          </a:p>
          <a:p>
            <a:r>
              <a:rPr lang="en-US" dirty="0" smtClean="0"/>
              <a:t>Self-</a:t>
            </a:r>
            <a:r>
              <a:rPr lang="en-US" dirty="0" err="1" smtClean="0"/>
              <a:t>Reactives</a:t>
            </a:r>
            <a:endParaRPr lang="en-US" dirty="0" smtClean="0"/>
          </a:p>
          <a:p>
            <a:r>
              <a:rPr lang="en-US" dirty="0" smtClean="0"/>
              <a:t>Organic Peroxides</a:t>
            </a:r>
            <a:endParaRPr lang="en-US" dirty="0"/>
          </a:p>
        </p:txBody>
      </p:sp>
      <p:sp>
        <p:nvSpPr>
          <p:cNvPr id="6" name="Content Placeholder 5"/>
          <p:cNvSpPr>
            <a:spLocks noGrp="1"/>
          </p:cNvSpPr>
          <p:nvPr>
            <p:ph sz="quarter" idx="4"/>
          </p:nvPr>
        </p:nvSpPr>
        <p:spPr/>
        <p:txBody>
          <a:bodyPr/>
          <a:lstStyle/>
          <a:p>
            <a:endParaRPr lang="en-US"/>
          </a:p>
        </p:txBody>
      </p:sp>
      <p:pic>
        <p:nvPicPr>
          <p:cNvPr id="115714" name="Picture 2" descr="File:GHS-pictogram-explos.svg">
            <a:hlinkClick r:id="rId2"/>
          </p:cNvPr>
          <p:cNvPicPr>
            <a:picLocks noChangeAspect="1" noChangeArrowheads="1"/>
          </p:cNvPicPr>
          <p:nvPr/>
        </p:nvPicPr>
        <p:blipFill>
          <a:blip r:embed="rId3" cstate="print"/>
          <a:srcRect/>
          <a:stretch>
            <a:fillRect/>
          </a:stretch>
        </p:blipFill>
        <p:spPr bwMode="auto">
          <a:xfrm>
            <a:off x="3429000" y="1143000"/>
            <a:ext cx="5715000" cy="5715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Exclamation Mark</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normAutofit fontScale="92500"/>
          </a:bodyPr>
          <a:lstStyle/>
          <a:p>
            <a:r>
              <a:rPr lang="en-US" dirty="0" smtClean="0"/>
              <a:t>Irritant (skin and eye)</a:t>
            </a:r>
          </a:p>
          <a:p>
            <a:r>
              <a:rPr lang="en-US" dirty="0" smtClean="0"/>
              <a:t>Skin Sensitizer</a:t>
            </a:r>
          </a:p>
          <a:p>
            <a:r>
              <a:rPr lang="en-US" dirty="0" smtClean="0"/>
              <a:t>Acute Toxicity-low</a:t>
            </a:r>
          </a:p>
          <a:p>
            <a:r>
              <a:rPr lang="en-US" dirty="0" smtClean="0"/>
              <a:t>Narcotic Effects</a:t>
            </a:r>
          </a:p>
          <a:p>
            <a:r>
              <a:rPr lang="en-US" dirty="0" smtClean="0"/>
              <a:t>Respiratory Tract Irritant</a:t>
            </a:r>
          </a:p>
          <a:p>
            <a:r>
              <a:rPr lang="en-US" dirty="0" smtClean="0"/>
              <a:t>Hazardous to Ozone Layer (-non-mandatory)</a:t>
            </a:r>
          </a:p>
          <a:p>
            <a:endParaRPr lang="en-US" dirty="0" smtClean="0"/>
          </a:p>
          <a:p>
            <a:r>
              <a:rPr lang="en-US" dirty="0" smtClean="0"/>
              <a:t>(Low degree health hazard)</a:t>
            </a:r>
            <a:endParaRPr lang="en-US" dirty="0"/>
          </a:p>
        </p:txBody>
      </p:sp>
      <p:sp>
        <p:nvSpPr>
          <p:cNvPr id="6" name="Content Placeholder 5"/>
          <p:cNvSpPr>
            <a:spLocks noGrp="1"/>
          </p:cNvSpPr>
          <p:nvPr>
            <p:ph sz="quarter" idx="4"/>
          </p:nvPr>
        </p:nvSpPr>
        <p:spPr/>
        <p:txBody>
          <a:bodyPr/>
          <a:lstStyle/>
          <a:p>
            <a:endParaRPr lang="en-US"/>
          </a:p>
        </p:txBody>
      </p:sp>
      <p:pic>
        <p:nvPicPr>
          <p:cNvPr id="116738" name="Picture 2" descr="File:GHS-pictogram-exclam.svg">
            <a:hlinkClick r:id="rId2"/>
          </p:cNvPr>
          <p:cNvPicPr>
            <a:picLocks noChangeAspect="1" noChangeArrowheads="1"/>
          </p:cNvPicPr>
          <p:nvPr/>
        </p:nvPicPr>
        <p:blipFill>
          <a:blip r:embed="rId3" cstate="print"/>
          <a:srcRect/>
          <a:stretch>
            <a:fillRect/>
          </a:stretch>
        </p:blipFill>
        <p:spPr bwMode="auto">
          <a:xfrm>
            <a:off x="3733800" y="914400"/>
            <a:ext cx="5715000" cy="5715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a:t>
            </a:r>
            <a:br>
              <a:rPr lang="en-US" dirty="0" smtClean="0"/>
            </a:br>
            <a:r>
              <a:rPr lang="en-US" dirty="0" smtClean="0"/>
              <a:t>(non-mandatory)</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r>
              <a:rPr lang="en-US" dirty="0" smtClean="0"/>
              <a:t>Aquatic Toxicity</a:t>
            </a:r>
            <a:endParaRPr lang="en-US" dirty="0"/>
          </a:p>
        </p:txBody>
      </p:sp>
      <p:sp>
        <p:nvSpPr>
          <p:cNvPr id="6" name="Content Placeholder 5"/>
          <p:cNvSpPr>
            <a:spLocks noGrp="1"/>
          </p:cNvSpPr>
          <p:nvPr>
            <p:ph sz="quarter" idx="4"/>
          </p:nvPr>
        </p:nvSpPr>
        <p:spPr/>
        <p:txBody>
          <a:bodyPr/>
          <a:lstStyle/>
          <a:p>
            <a:endParaRPr lang="en-US"/>
          </a:p>
        </p:txBody>
      </p:sp>
      <p:pic>
        <p:nvPicPr>
          <p:cNvPr id="117762" name="Picture 2" descr="File:GHS-pictogram-pollu.svg">
            <a:hlinkClick r:id="rId2"/>
          </p:cNvPr>
          <p:cNvPicPr>
            <a:picLocks noChangeAspect="1" noChangeArrowheads="1"/>
          </p:cNvPicPr>
          <p:nvPr/>
        </p:nvPicPr>
        <p:blipFill>
          <a:blip r:embed="rId3" cstate="print"/>
          <a:srcRect/>
          <a:stretch>
            <a:fillRect/>
          </a:stretch>
        </p:blipFill>
        <p:spPr bwMode="auto">
          <a:xfrm>
            <a:off x="3429000" y="1143000"/>
            <a:ext cx="5715000" cy="5715000"/>
          </a:xfrm>
          <a:prstGeom prst="rect">
            <a:avLst/>
          </a:prstGeom>
          <a:noFill/>
        </p:spPr>
      </p:pic>
      <p:sp>
        <p:nvSpPr>
          <p:cNvPr id="8" name="TextBox 7"/>
          <p:cNvSpPr txBox="1"/>
          <p:nvPr/>
        </p:nvSpPr>
        <p:spPr>
          <a:xfrm>
            <a:off x="533400" y="2362200"/>
            <a:ext cx="3429000" cy="954107"/>
          </a:xfrm>
          <a:prstGeom prst="rect">
            <a:avLst/>
          </a:prstGeom>
          <a:noFill/>
        </p:spPr>
        <p:txBody>
          <a:bodyPr wrap="square" rtlCol="0">
            <a:spAutoFit/>
          </a:bodyPr>
          <a:lstStyle/>
          <a:p>
            <a:r>
              <a:rPr lang="en-US" sz="2800" dirty="0" smtClean="0"/>
              <a:t>OSHA Does Not Enforce This One</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Pictograms</a:t>
            </a:r>
            <a:endParaRPr lang="en-US" dirty="0"/>
          </a:p>
        </p:txBody>
      </p:sp>
      <p:sp>
        <p:nvSpPr>
          <p:cNvPr id="5" name="Content Placeholder 4"/>
          <p:cNvSpPr>
            <a:spLocks noGrp="1"/>
          </p:cNvSpPr>
          <p:nvPr>
            <p:ph idx="1"/>
          </p:nvPr>
        </p:nvSpPr>
        <p:spPr/>
        <p:txBody>
          <a:bodyPr/>
          <a:lstStyle/>
          <a:p>
            <a:r>
              <a:rPr lang="en-US" dirty="0" smtClean="0"/>
              <a:t>May see labels with many languages and pictograms</a:t>
            </a:r>
          </a:p>
          <a:p>
            <a:endParaRPr lang="en-US" dirty="0" smtClean="0"/>
          </a:p>
          <a:p>
            <a:endParaRPr lang="en-US" dirty="0"/>
          </a:p>
        </p:txBody>
      </p:sp>
      <p:pic>
        <p:nvPicPr>
          <p:cNvPr id="6" name="Content Placeholder 3"/>
          <p:cNvPicPr>
            <a:picLocks noChangeAspect="1" noChangeArrowheads="1"/>
          </p:cNvPicPr>
          <p:nvPr/>
        </p:nvPicPr>
        <p:blipFill>
          <a:blip r:embed="rId2" cstate="print"/>
          <a:stretch>
            <a:fillRect/>
          </a:stretch>
        </p:blipFill>
        <p:spPr>
          <a:xfrm>
            <a:off x="1600200" y="2449706"/>
            <a:ext cx="6155782" cy="44082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employer shall ensure that each container is labeled with either</a:t>
            </a:r>
          </a:p>
          <a:p>
            <a:pPr lvl="1"/>
            <a:r>
              <a:rPr lang="en-US" dirty="0" smtClean="0"/>
              <a:t>Product identifier</a:t>
            </a:r>
          </a:p>
          <a:p>
            <a:pPr lvl="1"/>
            <a:r>
              <a:rPr lang="en-US" dirty="0" smtClean="0"/>
              <a:t>Signal word</a:t>
            </a:r>
          </a:p>
          <a:p>
            <a:pPr lvl="1"/>
            <a:r>
              <a:rPr lang="en-US" dirty="0" smtClean="0"/>
              <a:t>Hazard statement(s)</a:t>
            </a:r>
          </a:p>
          <a:p>
            <a:pPr lvl="1"/>
            <a:r>
              <a:rPr lang="en-US" dirty="0" smtClean="0"/>
              <a:t>Pictogram</a:t>
            </a:r>
          </a:p>
          <a:p>
            <a:r>
              <a:rPr lang="en-US" dirty="0" smtClean="0"/>
              <a:t>Or</a:t>
            </a:r>
          </a:p>
          <a:p>
            <a:pPr lvl="1"/>
            <a:r>
              <a:rPr lang="en-US" dirty="0" smtClean="0"/>
              <a:t>Product identifier and</a:t>
            </a:r>
          </a:p>
          <a:p>
            <a:pPr lvl="1"/>
            <a:r>
              <a:rPr lang="en-US" dirty="0" smtClean="0"/>
              <a:t>Adequate information about the hazards</a:t>
            </a:r>
          </a:p>
          <a:p>
            <a:pPr lvl="1"/>
            <a:endParaRPr lang="en-US" dirty="0" smtClean="0"/>
          </a:p>
          <a:p>
            <a:pPr lvl="1"/>
            <a:r>
              <a:rPr lang="en-US" dirty="0" smtClean="0"/>
              <a:t>Employers must comply by June 1, 2016</a:t>
            </a:r>
          </a:p>
          <a:p>
            <a:pPr lvl="1"/>
            <a:endParaRPr lang="en-US" dirty="0"/>
          </a:p>
        </p:txBody>
      </p:sp>
      <p:sp>
        <p:nvSpPr>
          <p:cNvPr id="3" name="Title 2"/>
          <p:cNvSpPr>
            <a:spLocks noGrp="1"/>
          </p:cNvSpPr>
          <p:nvPr>
            <p:ph type="title"/>
          </p:nvPr>
        </p:nvSpPr>
        <p:spPr/>
        <p:txBody>
          <a:bodyPr>
            <a:normAutofit fontScale="90000"/>
          </a:bodyPr>
          <a:lstStyle/>
          <a:p>
            <a:r>
              <a:rPr lang="en-US" dirty="0" smtClean="0"/>
              <a:t>Workplace Labels </a:t>
            </a:r>
            <a:br>
              <a:rPr lang="en-US" dirty="0" smtClean="0"/>
            </a:br>
            <a:r>
              <a:rPr lang="en-US" sz="3600" dirty="0" smtClean="0"/>
              <a:t>(Transfer containers)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smtClean="0"/>
              <a:t>Portable containers</a:t>
            </a:r>
            <a:endParaRPr lang="en-US" dirty="0" smtClean="0"/>
          </a:p>
          <a:p>
            <a:pPr lvl="1"/>
            <a:r>
              <a:rPr lang="en-US" dirty="0" smtClean="0"/>
              <a:t>Identity and hazard information </a:t>
            </a:r>
            <a:r>
              <a:rPr lang="en-US" dirty="0" smtClean="0">
                <a:solidFill>
                  <a:srgbClr val="FF0000"/>
                </a:solidFill>
              </a:rPr>
              <a:t>(or product identifier, signal word, hazard statement, signal word, pictogram)</a:t>
            </a:r>
            <a:r>
              <a:rPr lang="en-US" dirty="0" smtClean="0"/>
              <a:t> must be transferred unless the portable container is:</a:t>
            </a:r>
          </a:p>
          <a:p>
            <a:pPr lvl="1">
              <a:buNone/>
            </a:pPr>
            <a:endParaRPr lang="en-US" dirty="0" smtClean="0"/>
          </a:p>
          <a:p>
            <a:pPr lvl="2"/>
            <a:r>
              <a:rPr lang="en-US" dirty="0" smtClean="0"/>
              <a:t>Under the control at all times of the employee making the transfer from the labeled container </a:t>
            </a:r>
            <a:r>
              <a:rPr lang="en-US" u="sng" dirty="0" smtClean="0"/>
              <a:t>and</a:t>
            </a:r>
          </a:p>
          <a:p>
            <a:pPr lvl="2">
              <a:buNone/>
            </a:pPr>
            <a:endParaRPr lang="en-US" dirty="0" smtClean="0"/>
          </a:p>
          <a:p>
            <a:pPr lvl="2"/>
            <a:r>
              <a:rPr lang="en-US" dirty="0" smtClean="0"/>
              <a:t>Contents used up in one shift</a:t>
            </a:r>
          </a:p>
          <a:p>
            <a:pPr lvl="2"/>
            <a:endParaRPr lang="en-US" sz="2000" dirty="0" smtClean="0"/>
          </a:p>
          <a:p>
            <a:pPr lvl="2"/>
            <a:endParaRPr lang="en-US" sz="2000" dirty="0" smtClean="0"/>
          </a:p>
        </p:txBody>
      </p:sp>
      <p:sp>
        <p:nvSpPr>
          <p:cNvPr id="3" name="Title 2"/>
          <p:cNvSpPr>
            <a:spLocks noGrp="1"/>
          </p:cNvSpPr>
          <p:nvPr>
            <p:ph type="title"/>
          </p:nvPr>
        </p:nvSpPr>
        <p:spPr/>
        <p:txBody>
          <a:bodyPr>
            <a:normAutofit fontScale="90000"/>
          </a:bodyPr>
          <a:lstStyle/>
          <a:p>
            <a:r>
              <a:rPr lang="en-US" dirty="0" smtClean="0"/>
              <a:t>Transfer Container Labeling Exemption Continues</a:t>
            </a:r>
            <a:endParaRPr lang="en-US" dirty="0"/>
          </a:p>
        </p:txBody>
      </p:sp>
      <p:sp>
        <p:nvSpPr>
          <p:cNvPr id="4" name="TextBox 4"/>
          <p:cNvSpPr txBox="1">
            <a:spLocks noChangeArrowheads="1"/>
          </p:cNvSpPr>
          <p:nvPr/>
        </p:nvSpPr>
        <p:spPr bwMode="auto">
          <a:xfrm>
            <a:off x="1219200" y="5486400"/>
            <a:ext cx="5867400" cy="369332"/>
          </a:xfrm>
          <a:prstGeom prst="rect">
            <a:avLst/>
          </a:prstGeom>
          <a:noFill/>
          <a:ln w="9525">
            <a:noFill/>
            <a:miter lim="800000"/>
            <a:headEnd/>
            <a:tailEnd/>
          </a:ln>
        </p:spPr>
        <p:txBody>
          <a:bodyPr>
            <a:spAutoFit/>
          </a:bodyPr>
          <a:lstStyle/>
          <a:p>
            <a:r>
              <a:rPr lang="en-US" dirty="0">
                <a:solidFill>
                  <a:srgbClr val="FF0000"/>
                </a:solidFill>
              </a:rPr>
              <a:t>Employers must comply by June 1, </a:t>
            </a:r>
            <a:r>
              <a:rPr lang="en-US" dirty="0" smtClean="0">
                <a:solidFill>
                  <a:srgbClr val="FF0000"/>
                </a:solidFill>
              </a:rPr>
              <a:t>2016</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dirty="0"/>
              <a:t>Alternative </a:t>
            </a:r>
            <a:br>
              <a:rPr lang="en-US" dirty="0"/>
            </a:br>
            <a:r>
              <a:rPr lang="en-US" dirty="0"/>
              <a:t>Labeling</a:t>
            </a:r>
          </a:p>
        </p:txBody>
      </p:sp>
      <p:sp>
        <p:nvSpPr>
          <p:cNvPr id="59395" name="Rectangle 3"/>
          <p:cNvSpPr>
            <a:spLocks noGrp="1" noChangeArrowheads="1"/>
          </p:cNvSpPr>
          <p:nvPr>
            <p:ph type="body" idx="1"/>
          </p:nvPr>
        </p:nvSpPr>
        <p:spPr>
          <a:xfrm>
            <a:off x="457200" y="2438400"/>
            <a:ext cx="8458200" cy="4114800"/>
          </a:xfrm>
        </p:spPr>
        <p:txBody>
          <a:bodyPr/>
          <a:lstStyle/>
          <a:p>
            <a:r>
              <a:rPr lang="en-US" sz="2800" dirty="0"/>
              <a:t>Permitted when employer's overall program proven effective</a:t>
            </a:r>
          </a:p>
          <a:p>
            <a:r>
              <a:rPr lang="en-US" sz="2800" dirty="0"/>
              <a:t>Must ensure employees fully aware of hazards/use and understanding of labeling system</a:t>
            </a:r>
            <a:r>
              <a:rPr lang="en-US" sz="2400" dirty="0"/>
              <a:t> </a:t>
            </a:r>
          </a:p>
          <a:p>
            <a:r>
              <a:rPr lang="en-US" sz="2800" dirty="0"/>
              <a:t>Employer bears burden of establishing that employee awareness equals or exceeds conventional labeling system</a:t>
            </a:r>
            <a:endParaRPr lang="en-US" sz="2400" b="1" dirty="0"/>
          </a:p>
          <a:p>
            <a:endParaRPr lang="en-US" sz="2000" dirty="0"/>
          </a:p>
        </p:txBody>
      </p:sp>
      <p:pic>
        <p:nvPicPr>
          <p:cNvPr id="59396" name="Picture 4"/>
          <p:cNvPicPr>
            <a:picLocks noChangeAspect="1" noChangeArrowheads="1"/>
          </p:cNvPicPr>
          <p:nvPr/>
        </p:nvPicPr>
        <p:blipFill>
          <a:blip r:embed="rId2" cstate="print"/>
          <a:srcRect/>
          <a:stretch>
            <a:fillRect/>
          </a:stretch>
        </p:blipFill>
        <p:spPr bwMode="auto">
          <a:xfrm>
            <a:off x="4267200" y="381000"/>
            <a:ext cx="3567113" cy="1930400"/>
          </a:xfrm>
          <a:prstGeom prst="rect">
            <a:avLst/>
          </a:prstGeom>
          <a:noFill/>
          <a:ln w="12700" cap="sq">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HMIS or NFPA system be used?</a:t>
            </a:r>
          </a:p>
          <a:p>
            <a:r>
              <a:rPr lang="en-US" dirty="0" smtClean="0"/>
              <a:t>While, the hazard category does not appear on the label, consider</a:t>
            </a:r>
          </a:p>
          <a:p>
            <a:endParaRPr lang="en-US" dirty="0" smtClean="0"/>
          </a:p>
          <a:p>
            <a:endParaRPr lang="en-US" dirty="0"/>
          </a:p>
        </p:txBody>
      </p:sp>
      <p:sp>
        <p:nvSpPr>
          <p:cNvPr id="3" name="Title 2"/>
          <p:cNvSpPr>
            <a:spLocks noGrp="1"/>
          </p:cNvSpPr>
          <p:nvPr>
            <p:ph type="title"/>
          </p:nvPr>
        </p:nvSpPr>
        <p:spPr/>
        <p:txBody>
          <a:bodyPr/>
          <a:lstStyle/>
          <a:p>
            <a:r>
              <a:rPr lang="en-US" dirty="0" smtClean="0"/>
              <a:t>Workplace Labeling	</a:t>
            </a:r>
            <a:endParaRPr lang="en-US" dirty="0"/>
          </a:p>
        </p:txBody>
      </p:sp>
      <p:sp>
        <p:nvSpPr>
          <p:cNvPr id="5" name="TextBox 4"/>
          <p:cNvSpPr txBox="1"/>
          <p:nvPr/>
        </p:nvSpPr>
        <p:spPr>
          <a:xfrm>
            <a:off x="838200" y="2667000"/>
            <a:ext cx="3352800" cy="2308324"/>
          </a:xfrm>
          <a:prstGeom prst="rect">
            <a:avLst/>
          </a:prstGeom>
          <a:noFill/>
        </p:spPr>
        <p:txBody>
          <a:bodyPr wrap="square" rtlCol="0">
            <a:spAutoFit/>
          </a:bodyPr>
          <a:lstStyle/>
          <a:p>
            <a:pPr algn="ctr"/>
            <a:endParaRPr lang="en-US" dirty="0" smtClean="0"/>
          </a:p>
          <a:p>
            <a:pPr algn="ctr"/>
            <a:r>
              <a:rPr lang="en-US" dirty="0" smtClean="0"/>
              <a:t>GHS</a:t>
            </a:r>
          </a:p>
          <a:p>
            <a:r>
              <a:rPr lang="en-US" u="sng" dirty="0" smtClean="0"/>
              <a:t>Category </a:t>
            </a:r>
            <a:r>
              <a:rPr lang="en-US" dirty="0" smtClean="0"/>
              <a:t>	</a:t>
            </a:r>
            <a:r>
              <a:rPr lang="en-US" u="sng" dirty="0" smtClean="0"/>
              <a:t>Hazard</a:t>
            </a:r>
          </a:p>
          <a:p>
            <a:r>
              <a:rPr lang="en-US" dirty="0" smtClean="0"/>
              <a:t>    1                   highest	</a:t>
            </a:r>
          </a:p>
          <a:p>
            <a:r>
              <a:rPr lang="en-US" dirty="0" smtClean="0"/>
              <a:t>    2		high</a:t>
            </a:r>
          </a:p>
          <a:p>
            <a:r>
              <a:rPr lang="en-US" dirty="0" smtClean="0"/>
              <a:t>    3                   medium	</a:t>
            </a:r>
          </a:p>
          <a:p>
            <a:r>
              <a:rPr lang="en-US" dirty="0" smtClean="0"/>
              <a:t>    4                    low</a:t>
            </a:r>
          </a:p>
          <a:p>
            <a:endParaRPr lang="en-US" dirty="0"/>
          </a:p>
        </p:txBody>
      </p:sp>
      <p:sp>
        <p:nvSpPr>
          <p:cNvPr id="6" name="TextBox 5"/>
          <p:cNvSpPr txBox="1"/>
          <p:nvPr/>
        </p:nvSpPr>
        <p:spPr>
          <a:xfrm>
            <a:off x="4648200" y="2743200"/>
            <a:ext cx="3352800" cy="2308324"/>
          </a:xfrm>
          <a:prstGeom prst="rect">
            <a:avLst/>
          </a:prstGeom>
          <a:noFill/>
        </p:spPr>
        <p:txBody>
          <a:bodyPr wrap="square" rtlCol="0">
            <a:spAutoFit/>
          </a:bodyPr>
          <a:lstStyle/>
          <a:p>
            <a:pPr algn="ctr"/>
            <a:endParaRPr lang="en-US" dirty="0" smtClean="0"/>
          </a:p>
          <a:p>
            <a:pPr algn="ctr"/>
            <a:r>
              <a:rPr lang="en-US" dirty="0" smtClean="0"/>
              <a:t>HMIS/NFPA</a:t>
            </a:r>
          </a:p>
          <a:p>
            <a:r>
              <a:rPr lang="en-US" u="sng" dirty="0" smtClean="0"/>
              <a:t>Category </a:t>
            </a:r>
            <a:r>
              <a:rPr lang="en-US" dirty="0" smtClean="0"/>
              <a:t>	</a:t>
            </a:r>
            <a:r>
              <a:rPr lang="en-US" u="sng" dirty="0" smtClean="0"/>
              <a:t>Hazard</a:t>
            </a:r>
          </a:p>
          <a:p>
            <a:r>
              <a:rPr lang="en-US" dirty="0" smtClean="0"/>
              <a:t>    1                   slight	</a:t>
            </a:r>
          </a:p>
          <a:p>
            <a:r>
              <a:rPr lang="en-US" dirty="0" smtClean="0"/>
              <a:t>    2		moderate</a:t>
            </a:r>
          </a:p>
          <a:p>
            <a:r>
              <a:rPr lang="en-US" dirty="0" smtClean="0"/>
              <a:t>    3                   serious</a:t>
            </a:r>
          </a:p>
          <a:p>
            <a:r>
              <a:rPr lang="en-US" dirty="0" smtClean="0"/>
              <a:t>    4                    severe</a:t>
            </a:r>
          </a:p>
          <a:p>
            <a:endParaRPr lang="en-US" dirty="0"/>
          </a:p>
        </p:txBody>
      </p:sp>
      <p:sp>
        <p:nvSpPr>
          <p:cNvPr id="7" name="Right Arrow 6"/>
          <p:cNvSpPr/>
          <p:nvPr/>
        </p:nvSpPr>
        <p:spPr>
          <a:xfrm>
            <a:off x="3505200" y="4495800"/>
            <a:ext cx="1371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5181600"/>
            <a:ext cx="7467600" cy="923330"/>
          </a:xfrm>
          <a:prstGeom prst="rect">
            <a:avLst/>
          </a:prstGeom>
          <a:noFill/>
        </p:spPr>
        <p:txBody>
          <a:bodyPr wrap="square" rtlCol="0">
            <a:spAutoFit/>
          </a:bodyPr>
          <a:lstStyle/>
          <a:p>
            <a:r>
              <a:rPr lang="en-US" dirty="0" smtClean="0"/>
              <a:t>NFPA categories were intended for emergency response, not workplace hazards; only considers acute effects, does not consider chronic effects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a pictogram required by DOT appears on a shipped container, the pictogram required in Appendix C for the same hazard shall not appear.  </a:t>
            </a:r>
            <a:endParaRPr lang="en-US" dirty="0"/>
          </a:p>
        </p:txBody>
      </p:sp>
      <p:sp>
        <p:nvSpPr>
          <p:cNvPr id="3" name="Title 2"/>
          <p:cNvSpPr>
            <a:spLocks noGrp="1"/>
          </p:cNvSpPr>
          <p:nvPr>
            <p:ph type="title"/>
          </p:nvPr>
        </p:nvSpPr>
        <p:spPr/>
        <p:txBody>
          <a:bodyPr/>
          <a:lstStyle/>
          <a:p>
            <a:r>
              <a:rPr lang="en-US" dirty="0" smtClean="0"/>
              <a:t>DOT</a:t>
            </a:r>
            <a:endParaRPr lang="en-US" dirty="0"/>
          </a:p>
        </p:txBody>
      </p:sp>
      <p:pic>
        <p:nvPicPr>
          <p:cNvPr id="16386" name="Picture 2" descr="Pre-Printed DOT Labels">
            <a:hlinkClick r:id="rId2"/>
          </p:cNvPr>
          <p:cNvPicPr>
            <a:picLocks noChangeAspect="1" noChangeArrowheads="1"/>
          </p:cNvPicPr>
          <p:nvPr/>
        </p:nvPicPr>
        <p:blipFill>
          <a:blip r:embed="rId3" cstate="print"/>
          <a:srcRect/>
          <a:stretch>
            <a:fillRect/>
          </a:stretch>
        </p:blipFill>
        <p:spPr bwMode="auto">
          <a:xfrm>
            <a:off x="2514600" y="3581400"/>
            <a:ext cx="2514600" cy="2514602"/>
          </a:xfrm>
          <a:prstGeom prst="rect">
            <a:avLst/>
          </a:prstGeom>
          <a:noFill/>
        </p:spPr>
      </p:pic>
      <p:pic>
        <p:nvPicPr>
          <p:cNvPr id="16388" name="Picture 4" descr="http://www.uline.com/Images/product/Browse/S_894_B.JPG">
            <a:hlinkClick r:id="rId4"/>
          </p:cNvPr>
          <p:cNvPicPr>
            <a:picLocks noChangeAspect="1" noChangeArrowheads="1"/>
          </p:cNvPicPr>
          <p:nvPr/>
        </p:nvPicPr>
        <p:blipFill>
          <a:blip r:embed="rId5" cstate="print"/>
          <a:srcRect/>
          <a:stretch>
            <a:fillRect/>
          </a:stretch>
        </p:blipFill>
        <p:spPr bwMode="auto">
          <a:xfrm>
            <a:off x="104570213" y="-26008013"/>
            <a:ext cx="1143000" cy="1143000"/>
          </a:xfrm>
          <a:prstGeom prst="rect">
            <a:avLst/>
          </a:prstGeom>
          <a:noFill/>
        </p:spPr>
      </p:pic>
      <p:pic>
        <p:nvPicPr>
          <p:cNvPr id="16390" name="Picture 6" descr="http://www.uline.com/Images/product/Browse/S_894_B.JPG">
            <a:hlinkClick r:id="rId4"/>
          </p:cNvPr>
          <p:cNvPicPr>
            <a:picLocks noChangeAspect="1" noChangeArrowheads="1"/>
          </p:cNvPicPr>
          <p:nvPr/>
        </p:nvPicPr>
        <p:blipFill>
          <a:blip r:embed="rId5" cstate="print"/>
          <a:srcRect/>
          <a:stretch>
            <a:fillRect/>
          </a:stretch>
        </p:blipFill>
        <p:spPr bwMode="auto">
          <a:xfrm>
            <a:off x="104570213" y="-26008013"/>
            <a:ext cx="1143000" cy="1143000"/>
          </a:xfrm>
          <a:prstGeom prst="rect">
            <a:avLst/>
          </a:prstGeom>
          <a:noFill/>
        </p:spPr>
      </p:pic>
      <p:pic>
        <p:nvPicPr>
          <p:cNvPr id="16392" name="Picture 8" descr="http://www.uline.com/images/en-US/transparent.gif"/>
          <p:cNvPicPr>
            <a:picLocks noChangeAspect="1" noChangeArrowheads="1"/>
          </p:cNvPicPr>
          <p:nvPr/>
        </p:nvPicPr>
        <p:blipFill>
          <a:blip r:embed="rId6"/>
          <a:srcRect/>
          <a:stretch>
            <a:fillRect/>
          </a:stretch>
        </p:blipFill>
        <p:spPr bwMode="auto">
          <a:xfrm>
            <a:off x="63500" y="-1143000"/>
            <a:ext cx="2381250" cy="2381250"/>
          </a:xfrm>
          <a:prstGeom prst="rect">
            <a:avLst/>
          </a:prstGeom>
          <a:noFill/>
        </p:spPr>
      </p:pic>
      <p:pic>
        <p:nvPicPr>
          <p:cNvPr id="16394" name="Picture 10" descr="http://www.uline.com/images/en-US/transparent.gif"/>
          <p:cNvPicPr>
            <a:picLocks noChangeAspect="1" noChangeArrowheads="1"/>
          </p:cNvPicPr>
          <p:nvPr/>
        </p:nvPicPr>
        <p:blipFill>
          <a:blip r:embed="rId6"/>
          <a:srcRect/>
          <a:stretch>
            <a:fillRect/>
          </a:stretch>
        </p:blipFill>
        <p:spPr bwMode="auto">
          <a:xfrm>
            <a:off x="63500" y="-1143000"/>
            <a:ext cx="2381250" cy="2381250"/>
          </a:xfrm>
          <a:prstGeom prst="rect">
            <a:avLst/>
          </a:prstGeom>
          <a:noFill/>
        </p:spPr>
      </p:pic>
      <p:pic>
        <p:nvPicPr>
          <p:cNvPr id="16396" name="Picture 12" descr="http://www.uline.com/images/en-US/transparent.gif"/>
          <p:cNvPicPr>
            <a:picLocks noChangeAspect="1" noChangeArrowheads="1"/>
          </p:cNvPicPr>
          <p:nvPr/>
        </p:nvPicPr>
        <p:blipFill>
          <a:blip r:embed="rId6"/>
          <a:srcRect/>
          <a:stretch>
            <a:fillRect/>
          </a:stretch>
        </p:blipFill>
        <p:spPr bwMode="auto">
          <a:xfrm>
            <a:off x="63500" y="-1143000"/>
            <a:ext cx="2381250" cy="23812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Solid metal, wood, plastic items not exempted as articles</a:t>
            </a:r>
          </a:p>
          <a:p>
            <a:r>
              <a:rPr lang="en-US" dirty="0" smtClean="0"/>
              <a:t>Label may be transmitted to the customer at initial shipment, with SDS</a:t>
            </a:r>
          </a:p>
          <a:p>
            <a:r>
              <a:rPr lang="en-US" dirty="0" smtClean="0"/>
              <a:t>Not required with subsequent shipments unless label changes</a:t>
            </a:r>
          </a:p>
        </p:txBody>
      </p:sp>
      <p:sp>
        <p:nvSpPr>
          <p:cNvPr id="3" name="Title 2"/>
          <p:cNvSpPr>
            <a:spLocks noGrp="1"/>
          </p:cNvSpPr>
          <p:nvPr>
            <p:ph type="title"/>
          </p:nvPr>
        </p:nvSpPr>
        <p:spPr/>
        <p:txBody>
          <a:bodyPr/>
          <a:lstStyle/>
          <a:p>
            <a:r>
              <a:rPr lang="en-US" dirty="0" smtClean="0"/>
              <a:t>Solid Materials</a:t>
            </a:r>
            <a:endParaRPr lang="en-US" dirty="0"/>
          </a:p>
        </p:txBody>
      </p:sp>
      <p:pic>
        <p:nvPicPr>
          <p:cNvPr id="165890" name="Picture 2"/>
          <p:cNvPicPr>
            <a:picLocks noChangeAspect="1" noChangeArrowheads="1"/>
          </p:cNvPicPr>
          <p:nvPr/>
        </p:nvPicPr>
        <p:blipFill>
          <a:blip r:embed="rId2" cstate="print"/>
          <a:srcRect/>
          <a:stretch>
            <a:fillRect/>
          </a:stretch>
        </p:blipFill>
        <p:spPr bwMode="auto">
          <a:xfrm>
            <a:off x="5334000" y="4343400"/>
            <a:ext cx="3544743" cy="23622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r>
              <a:rPr lang="en-US"/>
              <a:t>What Hazardous Chemicals Do You Use?</a:t>
            </a:r>
          </a:p>
        </p:txBody>
      </p:sp>
      <p:sp>
        <p:nvSpPr>
          <p:cNvPr id="21507" name="Rectangle 3"/>
          <p:cNvSpPr>
            <a:spLocks noGrp="1" noChangeArrowheads="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C</a:t>
            </a:r>
            <a:endParaRPr lang="en-US" dirty="0"/>
          </a:p>
        </p:txBody>
      </p:sp>
      <p:sp>
        <p:nvSpPr>
          <p:cNvPr id="3" name="Subtitle 2"/>
          <p:cNvSpPr>
            <a:spLocks noGrp="1"/>
          </p:cNvSpPr>
          <p:nvPr>
            <p:ph type="body" idx="1"/>
          </p:nvPr>
        </p:nvSpPr>
        <p:spPr/>
        <p:txBody>
          <a:bodyPr/>
          <a:lstStyle/>
          <a:p>
            <a:r>
              <a:rPr lang="en-US" dirty="0" smtClean="0"/>
              <a:t>Proscribed Labeling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906" t="19792" r="6250" b="9375"/>
          <a:stretch>
            <a:fillRect/>
          </a:stretch>
        </p:blipFill>
        <p:spPr bwMode="auto">
          <a:xfrm>
            <a:off x="123265" y="838200"/>
            <a:ext cx="9020735" cy="5334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125" t="20833" r="7813" b="10417"/>
          <a:stretch>
            <a:fillRect/>
          </a:stretch>
        </p:blipFill>
        <p:spPr bwMode="auto">
          <a:xfrm>
            <a:off x="0" y="762000"/>
            <a:ext cx="8686800" cy="5029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20573" r="6250" b="20833"/>
          <a:stretch>
            <a:fillRect/>
          </a:stretch>
        </p:blipFill>
        <p:spPr bwMode="auto">
          <a:xfrm>
            <a:off x="-166255" y="1143000"/>
            <a:ext cx="9310255"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3125" t="19792" r="6250" b="18750"/>
          <a:stretch>
            <a:fillRect/>
          </a:stretch>
        </p:blipFill>
        <p:spPr bwMode="auto">
          <a:xfrm>
            <a:off x="304800" y="609600"/>
            <a:ext cx="8839200" cy="4953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3125" t="19792" r="6250" b="9375"/>
          <a:stretch>
            <a:fillRect/>
          </a:stretch>
        </p:blipFill>
        <p:spPr bwMode="auto">
          <a:xfrm>
            <a:off x="0" y="381000"/>
            <a:ext cx="8839200" cy="5715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Chemical manufacturers, importers, and employers</a:t>
            </a:r>
          </a:p>
          <a:p>
            <a:pPr lvl="1"/>
            <a:r>
              <a:rPr lang="en-US" dirty="0" smtClean="0"/>
              <a:t>Will not ship containers without GHS labeling/SDS by June 1, 2015</a:t>
            </a:r>
          </a:p>
          <a:p>
            <a:r>
              <a:rPr lang="en-US" dirty="0" smtClean="0"/>
              <a:t>Employers</a:t>
            </a:r>
          </a:p>
          <a:p>
            <a:pPr lvl="1"/>
            <a:r>
              <a:rPr lang="en-US" dirty="0" smtClean="0"/>
              <a:t>By June 1, 2016 </a:t>
            </a:r>
          </a:p>
          <a:p>
            <a:pPr lvl="2"/>
            <a:r>
              <a:rPr lang="en-US" dirty="0" smtClean="0"/>
              <a:t>Update alternative workplace labeling and hazard communication program as necessary, and provide additional employee training for newly identified physical or health hazards.</a:t>
            </a:r>
            <a:endParaRPr lang="en-US" dirty="0"/>
          </a:p>
        </p:txBody>
      </p:sp>
      <p:sp>
        <p:nvSpPr>
          <p:cNvPr id="3" name="Title 2"/>
          <p:cNvSpPr>
            <a:spLocks noGrp="1"/>
          </p:cNvSpPr>
          <p:nvPr>
            <p:ph type="title"/>
          </p:nvPr>
        </p:nvSpPr>
        <p:spPr/>
        <p:txBody>
          <a:bodyPr/>
          <a:lstStyle/>
          <a:p>
            <a:r>
              <a:rPr lang="en-US" dirty="0" smtClean="0"/>
              <a:t>Labeling Effective Dates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SDS</a:t>
            </a:r>
            <a:endParaRPr lang="en-US" dirty="0"/>
          </a:p>
        </p:txBody>
      </p:sp>
      <p:sp>
        <p:nvSpPr>
          <p:cNvPr id="3" name="Text Placeholder 2"/>
          <p:cNvSpPr>
            <a:spLocks noGrp="1"/>
          </p:cNvSpPr>
          <p:nvPr>
            <p:ph type="body" idx="1"/>
          </p:nvPr>
        </p:nvSpPr>
        <p:spPr/>
        <p:txBody>
          <a:bodyPr>
            <a:normAutofit/>
          </a:bodyPr>
          <a:lstStyle/>
          <a:p>
            <a:r>
              <a:rPr lang="en-US" sz="2800" dirty="0" smtClean="0"/>
              <a:t>Safety Data Sheets</a:t>
            </a:r>
          </a:p>
          <a:p>
            <a:r>
              <a:rPr lang="en-US" sz="2800" dirty="0" smtClean="0"/>
              <a:t>Appendix D</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English</a:t>
            </a:r>
          </a:p>
          <a:p>
            <a:r>
              <a:rPr lang="en-US" dirty="0" smtClean="0"/>
              <a:t>New 16-section format</a:t>
            </a:r>
          </a:p>
          <a:p>
            <a:r>
              <a:rPr lang="en-US" dirty="0" smtClean="0"/>
              <a:t>Sections must be in order as dictated in Appendix D</a:t>
            </a:r>
          </a:p>
          <a:p>
            <a:r>
              <a:rPr lang="en-US" dirty="0" smtClean="0"/>
              <a:t>Appendix D details the information to be included under each heading</a:t>
            </a:r>
          </a:p>
          <a:p>
            <a:r>
              <a:rPr lang="en-US" dirty="0" smtClean="0"/>
              <a:t>Same as ANSI Z400.1</a:t>
            </a:r>
          </a:p>
          <a:p>
            <a:endParaRPr lang="en-US" dirty="0" smtClean="0"/>
          </a:p>
          <a:p>
            <a:r>
              <a:rPr lang="en-US" dirty="0" smtClean="0"/>
              <a:t>Compliance date for chemical manufactures, imports and distributors —June 1, 2015</a:t>
            </a:r>
          </a:p>
          <a:p>
            <a:endParaRPr lang="en-US" dirty="0" smtClean="0"/>
          </a:p>
          <a:p>
            <a:endParaRPr lang="en-US" dirty="0"/>
          </a:p>
        </p:txBody>
      </p:sp>
      <p:sp>
        <p:nvSpPr>
          <p:cNvPr id="3" name="Title 2"/>
          <p:cNvSpPr>
            <a:spLocks noGrp="1"/>
          </p:cNvSpPr>
          <p:nvPr>
            <p:ph type="title"/>
          </p:nvPr>
        </p:nvSpPr>
        <p:spPr/>
        <p:txBody>
          <a:bodyPr/>
          <a:lstStyle/>
          <a:p>
            <a:r>
              <a:rPr lang="en-US" dirty="0" smtClean="0"/>
              <a:t>Safety Data Sheet Info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376672"/>
          </a:xfrm>
        </p:spPr>
        <p:txBody>
          <a:bodyPr>
            <a:normAutofit fontScale="55000" lnSpcReduction="20000"/>
          </a:bodyPr>
          <a:lstStyle/>
          <a:p>
            <a:r>
              <a:rPr lang="en-US" dirty="0" smtClean="0"/>
              <a:t> </a:t>
            </a:r>
            <a:r>
              <a:rPr lang="en-US" sz="2900" dirty="0" smtClean="0"/>
              <a:t>Section 1,	 Identification;</a:t>
            </a:r>
          </a:p>
          <a:p>
            <a:r>
              <a:rPr lang="en-US" sz="2900" dirty="0" smtClean="0"/>
              <a:t>Section 2,	 Hazard(s) identification;</a:t>
            </a:r>
          </a:p>
          <a:p>
            <a:r>
              <a:rPr lang="en-US" sz="2900" dirty="0" smtClean="0"/>
              <a:t>Section 3, 	 Composition/information on ingredients;</a:t>
            </a:r>
          </a:p>
          <a:p>
            <a:r>
              <a:rPr lang="en-US" sz="2900" dirty="0" smtClean="0"/>
              <a:t>(Section 4,	 First-aid measures;</a:t>
            </a:r>
          </a:p>
          <a:p>
            <a:r>
              <a:rPr lang="en-US" sz="2900" dirty="0" smtClean="0"/>
              <a:t>Section 5, 	 Fire-fighting measures;</a:t>
            </a:r>
          </a:p>
          <a:p>
            <a:r>
              <a:rPr lang="en-US" sz="2900" dirty="0" smtClean="0"/>
              <a:t>Section 6, 	 Accidental release measures;</a:t>
            </a:r>
          </a:p>
          <a:p>
            <a:r>
              <a:rPr lang="en-US" sz="2900" dirty="0" smtClean="0"/>
              <a:t>Section 7, 	 Handling and storage;</a:t>
            </a:r>
          </a:p>
          <a:p>
            <a:r>
              <a:rPr lang="en-US" sz="2900" dirty="0" smtClean="0"/>
              <a:t>(Section 8,	 Exposure controls/personal protection;</a:t>
            </a:r>
          </a:p>
          <a:p>
            <a:r>
              <a:rPr lang="en-US" sz="2900" dirty="0" smtClean="0"/>
              <a:t>Section 9, 	 Physical and chemical properties;</a:t>
            </a:r>
          </a:p>
          <a:p>
            <a:r>
              <a:rPr lang="en-US" sz="2900" dirty="0" smtClean="0"/>
              <a:t>Section 10,	 Stability and reactivity;</a:t>
            </a:r>
          </a:p>
          <a:p>
            <a:r>
              <a:rPr lang="en-US" sz="2900" dirty="0" smtClean="0"/>
              <a:t>Section 11, 	Toxicological information.</a:t>
            </a:r>
          </a:p>
          <a:p>
            <a:r>
              <a:rPr lang="en-US" sz="2900" dirty="0" smtClean="0">
                <a:solidFill>
                  <a:srgbClr val="FF0000"/>
                </a:solidFill>
              </a:rPr>
              <a:t>Note 1 to paragraph (g)(2): To be consistent with the GHS, an SDS must also include the following headings in this order:</a:t>
            </a:r>
          </a:p>
          <a:p>
            <a:r>
              <a:rPr lang="en-US" sz="2900" dirty="0" smtClean="0">
                <a:solidFill>
                  <a:srgbClr val="FF0000"/>
                </a:solidFill>
              </a:rPr>
              <a:t>Section 12, 	Ecological information;</a:t>
            </a:r>
          </a:p>
          <a:p>
            <a:r>
              <a:rPr lang="en-US" sz="2900" dirty="0" smtClean="0">
                <a:solidFill>
                  <a:srgbClr val="FF0000"/>
                </a:solidFill>
              </a:rPr>
              <a:t>Section 13, 	Disposal considerations;</a:t>
            </a:r>
          </a:p>
          <a:p>
            <a:r>
              <a:rPr lang="en-US" sz="2900" dirty="0" smtClean="0">
                <a:solidFill>
                  <a:srgbClr val="FF0000"/>
                </a:solidFill>
              </a:rPr>
              <a:t>(Section 14,	Transport information; and</a:t>
            </a:r>
          </a:p>
          <a:p>
            <a:r>
              <a:rPr lang="en-US" sz="2900" dirty="0" smtClean="0">
                <a:solidFill>
                  <a:srgbClr val="FF0000"/>
                </a:solidFill>
              </a:rPr>
              <a:t>Section 15, 	Regulatory information.</a:t>
            </a:r>
          </a:p>
          <a:p>
            <a:r>
              <a:rPr lang="en-US" sz="2900" dirty="0" smtClean="0">
                <a:solidFill>
                  <a:srgbClr val="FF0000"/>
                </a:solidFill>
              </a:rPr>
              <a:t>Note 2 to paragraph (g)(2): OSHA will not be enforcing information requirements in sections 12 through 15, as these areas are not under its jurisdiction.</a:t>
            </a:r>
          </a:p>
          <a:p>
            <a:r>
              <a:rPr lang="en-US" sz="2900" dirty="0" smtClean="0"/>
              <a:t>Section 16, 	Other information, including date of preparation or last revision.</a:t>
            </a:r>
            <a:endParaRPr lang="en-US" sz="2900" dirty="0"/>
          </a:p>
        </p:txBody>
      </p:sp>
      <p:sp>
        <p:nvSpPr>
          <p:cNvPr id="3" name="Title 2"/>
          <p:cNvSpPr>
            <a:spLocks noGrp="1"/>
          </p:cNvSpPr>
          <p:nvPr>
            <p:ph type="title"/>
          </p:nvPr>
        </p:nvSpPr>
        <p:spPr/>
        <p:txBody>
          <a:bodyPr/>
          <a:lstStyle/>
          <a:p>
            <a:r>
              <a:rPr lang="en-US" dirty="0" smtClean="0"/>
              <a:t>Safety Data Sheet Sections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66800" y="304800"/>
            <a:ext cx="7772400" cy="1143000"/>
          </a:xfrm>
        </p:spPr>
        <p:txBody>
          <a:bodyPr>
            <a:normAutofit fontScale="90000"/>
          </a:bodyPr>
          <a:lstStyle/>
          <a:p>
            <a:r>
              <a:rPr lang="en-US"/>
              <a:t>Examples of Hazardous Chemicals</a:t>
            </a:r>
          </a:p>
        </p:txBody>
      </p:sp>
      <p:sp>
        <p:nvSpPr>
          <p:cNvPr id="37891" name="Rectangle 3"/>
          <p:cNvSpPr>
            <a:spLocks noGrp="1" noChangeArrowheads="1"/>
          </p:cNvSpPr>
          <p:nvPr>
            <p:ph type="body" idx="1"/>
          </p:nvPr>
        </p:nvSpPr>
        <p:spPr>
          <a:xfrm>
            <a:off x="990600" y="1676400"/>
            <a:ext cx="8153400" cy="4495800"/>
          </a:xfrm>
        </p:spPr>
        <p:txBody>
          <a:bodyPr/>
          <a:lstStyle/>
          <a:p>
            <a:r>
              <a:rPr lang="en-US"/>
              <a:t>Solvents--xylene, toluene, acetone</a:t>
            </a:r>
          </a:p>
          <a:p>
            <a:r>
              <a:rPr lang="en-US"/>
              <a:t>Corrosives--acids (HCl), bases (KOH)</a:t>
            </a:r>
          </a:p>
          <a:p>
            <a:r>
              <a:rPr lang="en-US"/>
              <a:t>Dusts--wood, metal</a:t>
            </a:r>
          </a:p>
          <a:p>
            <a:r>
              <a:rPr lang="en-US"/>
              <a:t>Mists--acid</a:t>
            </a:r>
          </a:p>
          <a:p>
            <a:r>
              <a:rPr lang="en-US"/>
              <a:t>Fumes--welding</a:t>
            </a:r>
          </a:p>
          <a:p>
            <a:r>
              <a:rPr lang="en-US"/>
              <a:t>Compressed gases--oxygen, acetylene, argon</a:t>
            </a:r>
          </a:p>
          <a:p>
            <a:r>
              <a:rPr lang="en-US"/>
              <a:t>Flammables--gasoline</a:t>
            </a:r>
          </a:p>
          <a:p>
            <a:endParaRPr lang="en-US"/>
          </a:p>
          <a:p>
            <a:endParaRPr lang="en-US"/>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1. Identification</a:t>
            </a:r>
          </a:p>
          <a:p>
            <a:pPr>
              <a:buNone/>
            </a:pPr>
            <a:r>
              <a:rPr lang="en-US" dirty="0" smtClean="0"/>
              <a:t>2. Hazard identification</a:t>
            </a:r>
          </a:p>
          <a:p>
            <a:pPr lvl="1"/>
            <a:r>
              <a:rPr lang="en-US" dirty="0" smtClean="0"/>
              <a:t>Classification—class &amp; category</a:t>
            </a:r>
          </a:p>
          <a:p>
            <a:pPr lvl="1"/>
            <a:r>
              <a:rPr lang="en-US" dirty="0" smtClean="0"/>
              <a:t>Labeling</a:t>
            </a:r>
          </a:p>
          <a:p>
            <a:pPr lvl="2"/>
            <a:r>
              <a:rPr lang="en-US" dirty="0" smtClean="0"/>
              <a:t>Signal word, symbol, hazard statements, precautionary statements</a:t>
            </a:r>
          </a:p>
          <a:p>
            <a:pPr lvl="2"/>
            <a:r>
              <a:rPr lang="en-US" dirty="0" smtClean="0"/>
              <a:t>Symbol name can be used instead of graphic</a:t>
            </a:r>
          </a:p>
          <a:p>
            <a:pPr lvl="2"/>
            <a:r>
              <a:rPr lang="en-US" dirty="0" smtClean="0"/>
              <a:t>Hazards Not Otherwise Identified Information</a:t>
            </a:r>
          </a:p>
          <a:p>
            <a:pPr lvl="2"/>
            <a:r>
              <a:rPr lang="en-US" dirty="0" smtClean="0"/>
              <a:t>Unknown acute toxicity statement</a:t>
            </a:r>
          </a:p>
          <a:p>
            <a:pPr lvl="2"/>
            <a:endParaRPr lang="en-US" dirty="0"/>
          </a:p>
        </p:txBody>
      </p:sp>
      <p:sp>
        <p:nvSpPr>
          <p:cNvPr id="3" name="Title 2"/>
          <p:cNvSpPr>
            <a:spLocks noGrp="1"/>
          </p:cNvSpPr>
          <p:nvPr>
            <p:ph type="title"/>
          </p:nvPr>
        </p:nvSpPr>
        <p:spPr/>
        <p:txBody>
          <a:bodyPr/>
          <a:lstStyle/>
          <a:p>
            <a:r>
              <a:rPr lang="en-US" dirty="0" smtClean="0"/>
              <a:t>16 Sections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a:bodyPr>
          <a:lstStyle/>
          <a:p>
            <a:pPr>
              <a:buNone/>
            </a:pPr>
            <a:r>
              <a:rPr lang="en-US" dirty="0" smtClean="0"/>
              <a:t>3. Composition information on ingredients</a:t>
            </a:r>
          </a:p>
          <a:p>
            <a:pPr lvl="1"/>
            <a:r>
              <a:rPr lang="en-US" dirty="0" smtClean="0"/>
              <a:t>Substances</a:t>
            </a:r>
          </a:p>
          <a:p>
            <a:pPr lvl="2"/>
            <a:r>
              <a:rPr lang="en-US" dirty="0" smtClean="0"/>
              <a:t>Name</a:t>
            </a:r>
          </a:p>
          <a:p>
            <a:pPr lvl="2"/>
            <a:r>
              <a:rPr lang="en-US" dirty="0" smtClean="0"/>
              <a:t>CAS number/other identifier</a:t>
            </a:r>
          </a:p>
          <a:p>
            <a:pPr lvl="2"/>
            <a:r>
              <a:rPr lang="en-US" dirty="0" smtClean="0"/>
              <a:t>Impurities and additives that contributes to the hazard</a:t>
            </a:r>
          </a:p>
          <a:p>
            <a:pPr lvl="1"/>
            <a:r>
              <a:rPr lang="en-US" dirty="0" smtClean="0"/>
              <a:t>Mixtures</a:t>
            </a:r>
          </a:p>
          <a:p>
            <a:pPr lvl="2"/>
            <a:r>
              <a:rPr lang="en-US" dirty="0" smtClean="0"/>
              <a:t>Name</a:t>
            </a:r>
          </a:p>
          <a:p>
            <a:pPr lvl="2"/>
            <a:r>
              <a:rPr lang="en-US" dirty="0" smtClean="0"/>
              <a:t>Exact percentage or concentration range of all ingredients classified as health hazard and</a:t>
            </a:r>
          </a:p>
          <a:p>
            <a:pPr lvl="3"/>
            <a:r>
              <a:rPr lang="en-US" dirty="0" smtClean="0"/>
              <a:t>Present at their cut-off concentration limit or</a:t>
            </a:r>
          </a:p>
          <a:p>
            <a:pPr lvl="3"/>
            <a:r>
              <a:rPr lang="en-US" dirty="0" smtClean="0"/>
              <a:t>Present below their cut-off concentration limit but present a health hazard</a:t>
            </a:r>
            <a:endParaRPr lang="en-US" dirty="0"/>
          </a:p>
        </p:txBody>
      </p:sp>
      <p:sp>
        <p:nvSpPr>
          <p:cNvPr id="3" name="Title 2"/>
          <p:cNvSpPr>
            <a:spLocks noGrp="1"/>
          </p:cNvSpPr>
          <p:nvPr>
            <p:ph type="title"/>
          </p:nvPr>
        </p:nvSpPr>
        <p:spPr/>
        <p:txBody>
          <a:bodyPr/>
          <a:lstStyle/>
          <a:p>
            <a:r>
              <a:rPr lang="en-US" dirty="0" smtClean="0"/>
              <a:t>16 Sections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fontScale="92500" lnSpcReduction="10000"/>
          </a:bodyPr>
          <a:lstStyle/>
          <a:p>
            <a:pPr>
              <a:buNone/>
            </a:pPr>
            <a:r>
              <a:rPr lang="en-US" dirty="0" smtClean="0"/>
              <a:t>4. First-Aid Measures</a:t>
            </a:r>
          </a:p>
          <a:p>
            <a:pPr lvl="1"/>
            <a:r>
              <a:rPr lang="en-US" dirty="0" smtClean="0"/>
              <a:t>Includes main symptoms of exposure and necessity for immediate or special treatment</a:t>
            </a:r>
            <a:endParaRPr lang="en-US" sz="3000" dirty="0" smtClean="0"/>
          </a:p>
          <a:p>
            <a:pPr>
              <a:buNone/>
            </a:pPr>
            <a:r>
              <a:rPr lang="en-US" sz="2600" dirty="0" smtClean="0"/>
              <a:t>5. Firefighting Measures</a:t>
            </a:r>
          </a:p>
          <a:p>
            <a:pPr marL="365125" indent="-255588">
              <a:buNone/>
            </a:pPr>
            <a:r>
              <a:rPr lang="en-US" sz="2600" dirty="0" smtClean="0"/>
              <a:t>	  </a:t>
            </a:r>
            <a:r>
              <a:rPr lang="en-US" sz="2300" dirty="0" smtClean="0"/>
              <a:t>Extinguishing media, </a:t>
            </a:r>
            <a:r>
              <a:rPr lang="en-US" sz="2300" dirty="0" err="1" smtClean="0"/>
              <a:t>ppe</a:t>
            </a:r>
            <a:endParaRPr lang="en-US" sz="2300" dirty="0" smtClean="0"/>
          </a:p>
          <a:p>
            <a:pPr>
              <a:buNone/>
            </a:pPr>
            <a:r>
              <a:rPr lang="en-US" dirty="0" smtClean="0"/>
              <a:t>6. Accidental release measures</a:t>
            </a:r>
          </a:p>
          <a:p>
            <a:pPr lvl="1"/>
            <a:r>
              <a:rPr lang="en-US" dirty="0" smtClean="0"/>
              <a:t>Personal precautions and methods for containment/cleanup</a:t>
            </a:r>
          </a:p>
          <a:p>
            <a:pPr>
              <a:buNone/>
            </a:pPr>
            <a:r>
              <a:rPr lang="en-US" dirty="0" smtClean="0"/>
              <a:t>7. Handling and storage including incompatibility</a:t>
            </a:r>
          </a:p>
          <a:p>
            <a:pPr>
              <a:buNone/>
            </a:pPr>
            <a:r>
              <a:rPr lang="en-US" dirty="0" smtClean="0"/>
              <a:t>8. Exposure controls/personal protection</a:t>
            </a:r>
          </a:p>
          <a:p>
            <a:pPr lvl="1"/>
            <a:r>
              <a:rPr lang="en-US" dirty="0" smtClean="0"/>
              <a:t>Including PELS, TLVs, and other occupational exposure limits recommended </a:t>
            </a:r>
          </a:p>
          <a:p>
            <a:pPr>
              <a:buNone/>
            </a:pPr>
            <a:r>
              <a:rPr lang="en-US" dirty="0" smtClean="0"/>
              <a:t>		</a:t>
            </a:r>
            <a:endParaRPr lang="en-US" sz="2300" dirty="0" smtClean="0"/>
          </a:p>
        </p:txBody>
      </p:sp>
      <p:sp>
        <p:nvSpPr>
          <p:cNvPr id="3" name="Title 2"/>
          <p:cNvSpPr>
            <a:spLocks noGrp="1"/>
          </p:cNvSpPr>
          <p:nvPr>
            <p:ph type="title"/>
          </p:nvPr>
        </p:nvSpPr>
        <p:spPr/>
        <p:txBody>
          <a:bodyPr/>
          <a:lstStyle/>
          <a:p>
            <a:r>
              <a:rPr lang="en-US" dirty="0" smtClean="0"/>
              <a:t>16 Sections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9. Physical and chemical properties</a:t>
            </a:r>
          </a:p>
          <a:p>
            <a:pPr lvl="1"/>
            <a:r>
              <a:rPr lang="en-US" dirty="0" smtClean="0"/>
              <a:t>a-r data elements specified</a:t>
            </a:r>
          </a:p>
          <a:p>
            <a:pPr>
              <a:buNone/>
            </a:pPr>
            <a:r>
              <a:rPr lang="en-US" dirty="0" smtClean="0"/>
              <a:t>10. Stability and reactivity</a:t>
            </a:r>
          </a:p>
          <a:p>
            <a:pPr>
              <a:buNone/>
            </a:pPr>
            <a:r>
              <a:rPr lang="en-US" dirty="0" smtClean="0"/>
              <a:t>11.Toxicological information</a:t>
            </a:r>
          </a:p>
          <a:p>
            <a:pPr lvl="1"/>
            <a:r>
              <a:rPr lang="en-US" dirty="0" smtClean="0"/>
              <a:t>Description of health effects by likely route of exposure</a:t>
            </a:r>
          </a:p>
          <a:p>
            <a:pPr lvl="1"/>
            <a:r>
              <a:rPr lang="en-US" dirty="0" smtClean="0"/>
              <a:t>Symptoms</a:t>
            </a:r>
          </a:p>
          <a:p>
            <a:pPr lvl="1"/>
            <a:r>
              <a:rPr lang="en-US" dirty="0" smtClean="0"/>
              <a:t>Numerical measures of toxicity, LD50, etc.</a:t>
            </a:r>
          </a:p>
          <a:p>
            <a:pPr lvl="1"/>
            <a:r>
              <a:rPr lang="en-US" dirty="0" smtClean="0"/>
              <a:t>Whether the chemical is listed as a carcinogen by NTP, IARC or OSHA</a:t>
            </a:r>
            <a:endParaRPr lang="en-US" dirty="0"/>
          </a:p>
        </p:txBody>
      </p:sp>
      <p:sp>
        <p:nvSpPr>
          <p:cNvPr id="3" name="Title 2"/>
          <p:cNvSpPr>
            <a:spLocks noGrp="1"/>
          </p:cNvSpPr>
          <p:nvPr>
            <p:ph type="title"/>
          </p:nvPr>
        </p:nvSpPr>
        <p:spPr/>
        <p:txBody>
          <a:bodyPr/>
          <a:lstStyle/>
          <a:p>
            <a:r>
              <a:rPr lang="en-US" dirty="0" smtClean="0"/>
              <a:t>16 Sections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12. Ecological information</a:t>
            </a:r>
          </a:p>
          <a:p>
            <a:pPr>
              <a:buNone/>
            </a:pPr>
            <a:r>
              <a:rPr lang="en-US" dirty="0" smtClean="0"/>
              <a:t>13. Disposal considerations</a:t>
            </a:r>
          </a:p>
          <a:p>
            <a:pPr>
              <a:buNone/>
            </a:pPr>
            <a:r>
              <a:rPr lang="en-US" dirty="0" smtClean="0"/>
              <a:t>14. Transportation information</a:t>
            </a:r>
          </a:p>
          <a:p>
            <a:pPr>
              <a:buNone/>
            </a:pPr>
            <a:r>
              <a:rPr lang="en-US" dirty="0" smtClean="0"/>
              <a:t>15. Regulatory information</a:t>
            </a:r>
          </a:p>
          <a:p>
            <a:pPr>
              <a:buNone/>
            </a:pPr>
            <a:endParaRPr lang="en-US" dirty="0" smtClean="0"/>
          </a:p>
          <a:p>
            <a:pPr>
              <a:buNone/>
            </a:pPr>
            <a:r>
              <a:rPr lang="en-US" dirty="0" smtClean="0"/>
              <a:t>16. Other information</a:t>
            </a:r>
          </a:p>
          <a:p>
            <a:pPr>
              <a:buNone/>
            </a:pPr>
            <a:r>
              <a:rPr lang="en-US" dirty="0" smtClean="0"/>
              <a:t>	The date of SDS preparation or last revision</a:t>
            </a:r>
            <a:endParaRPr lang="en-US" dirty="0"/>
          </a:p>
        </p:txBody>
      </p:sp>
      <p:sp>
        <p:nvSpPr>
          <p:cNvPr id="3" name="Title 2"/>
          <p:cNvSpPr>
            <a:spLocks noGrp="1"/>
          </p:cNvSpPr>
          <p:nvPr>
            <p:ph type="title"/>
          </p:nvPr>
        </p:nvSpPr>
        <p:spPr/>
        <p:txBody>
          <a:bodyPr/>
          <a:lstStyle/>
          <a:p>
            <a:r>
              <a:rPr lang="en-US" dirty="0" smtClean="0"/>
              <a:t>16 Sections	</a:t>
            </a:r>
            <a:endParaRPr lang="en-US" dirty="0"/>
          </a:p>
        </p:txBody>
      </p:sp>
      <p:sp>
        <p:nvSpPr>
          <p:cNvPr id="4" name="Right Brace 3"/>
          <p:cNvSpPr/>
          <p:nvPr/>
        </p:nvSpPr>
        <p:spPr>
          <a:xfrm>
            <a:off x="4953000" y="1600200"/>
            <a:ext cx="1905000" cy="1905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781800" y="1752600"/>
            <a:ext cx="1676400" cy="1754326"/>
          </a:xfrm>
          <a:prstGeom prst="rect">
            <a:avLst/>
          </a:prstGeom>
          <a:noFill/>
        </p:spPr>
        <p:txBody>
          <a:bodyPr wrap="square" rtlCol="0">
            <a:spAutoFit/>
          </a:bodyPr>
          <a:lstStyle/>
          <a:p>
            <a:r>
              <a:rPr lang="en-US" dirty="0" smtClean="0"/>
              <a:t>Information in these sections will not be enforced by OSHA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843272"/>
          </a:xfrm>
        </p:spPr>
        <p:txBody>
          <a:bodyPr>
            <a:normAutofit lnSpcReduction="10000"/>
          </a:bodyPr>
          <a:lstStyle/>
          <a:p>
            <a:r>
              <a:rPr lang="en-US" dirty="0" smtClean="0"/>
              <a:t>Employers must train employees on the new label elements and safety data sheet (SDS) format. </a:t>
            </a:r>
          </a:p>
          <a:p>
            <a:r>
              <a:rPr lang="en-US" dirty="0" smtClean="0"/>
              <a:t>This is the first compliance date for the revisions</a:t>
            </a:r>
          </a:p>
          <a:p>
            <a:r>
              <a:rPr lang="en-US" dirty="0" smtClean="0"/>
              <a:t>Training compliant with all aspects of GHS by June 1, 2016</a:t>
            </a:r>
          </a:p>
          <a:p>
            <a:pPr lvl="1"/>
            <a:r>
              <a:rPr lang="en-US" dirty="0" smtClean="0"/>
              <a:t>Alternative workplace labeling</a:t>
            </a:r>
          </a:p>
          <a:p>
            <a:pPr lvl="1"/>
            <a:r>
              <a:rPr lang="en-US" dirty="0" smtClean="0"/>
              <a:t>Revision of written program</a:t>
            </a:r>
          </a:p>
          <a:p>
            <a:pPr lvl="1"/>
            <a:r>
              <a:rPr lang="en-US" dirty="0" smtClean="0"/>
              <a:t>Training on newly identified hazards focusing on  the physical, health, simple </a:t>
            </a:r>
            <a:r>
              <a:rPr lang="en-US" dirty="0" err="1" smtClean="0"/>
              <a:t>asphyxiant</a:t>
            </a:r>
            <a:r>
              <a:rPr lang="en-US" dirty="0" smtClean="0"/>
              <a:t>, combustible dust, and </a:t>
            </a:r>
            <a:r>
              <a:rPr lang="en-US" dirty="0" err="1" smtClean="0"/>
              <a:t>pyrophoric</a:t>
            </a:r>
            <a:r>
              <a:rPr lang="en-US" dirty="0" smtClean="0"/>
              <a:t> gas hazards</a:t>
            </a:r>
            <a:endParaRPr lang="en-US" dirty="0"/>
          </a:p>
        </p:txBody>
      </p:sp>
      <p:sp>
        <p:nvSpPr>
          <p:cNvPr id="3" name="Title 2"/>
          <p:cNvSpPr>
            <a:spLocks noGrp="1"/>
          </p:cNvSpPr>
          <p:nvPr>
            <p:ph type="title"/>
          </p:nvPr>
        </p:nvSpPr>
        <p:spPr/>
        <p:txBody>
          <a:bodyPr/>
          <a:lstStyle/>
          <a:p>
            <a:r>
              <a:rPr lang="en-US" dirty="0" smtClean="0"/>
              <a:t>By December 1,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lstStyle/>
          <a:p>
            <a:r>
              <a:rPr lang="en-US" sz="2400" dirty="0" smtClean="0"/>
              <a:t>What are the requirement of the hazard communication standard?</a:t>
            </a:r>
          </a:p>
          <a:p>
            <a:r>
              <a:rPr lang="en-US" sz="2400" dirty="0" smtClean="0"/>
              <a:t>What hazardous chemicals are you exposed to (or may be exposed to in an emergency)?</a:t>
            </a:r>
          </a:p>
          <a:p>
            <a:r>
              <a:rPr lang="en-US" sz="2400" dirty="0" smtClean="0"/>
              <a:t>Where are these chemicals present?</a:t>
            </a:r>
          </a:p>
          <a:p>
            <a:r>
              <a:rPr lang="en-US" sz="2400" dirty="0" smtClean="0"/>
              <a:t>What are the </a:t>
            </a:r>
            <a:r>
              <a:rPr lang="en-US" sz="2400" u="sng" dirty="0" smtClean="0"/>
              <a:t>short</a:t>
            </a:r>
            <a:r>
              <a:rPr lang="en-US" sz="2400" dirty="0" smtClean="0"/>
              <a:t> and </a:t>
            </a:r>
            <a:r>
              <a:rPr lang="en-US" sz="2400" u="sng" dirty="0" smtClean="0"/>
              <a:t>long</a:t>
            </a:r>
            <a:r>
              <a:rPr lang="en-US" sz="2400" dirty="0" smtClean="0"/>
              <a:t> term effects?</a:t>
            </a:r>
          </a:p>
          <a:p>
            <a:r>
              <a:rPr lang="en-US" sz="2400" dirty="0" smtClean="0"/>
              <a:t>How can you detect if you are overexposed?</a:t>
            </a:r>
          </a:p>
          <a:p>
            <a:r>
              <a:rPr lang="en-US" sz="2400" dirty="0" smtClean="0"/>
              <a:t>How can you protect yourself?</a:t>
            </a:r>
          </a:p>
          <a:p>
            <a:r>
              <a:rPr lang="en-US" sz="2400" dirty="0" smtClean="0"/>
              <a:t>Where are the MSDS and written program?</a:t>
            </a:r>
          </a:p>
          <a:p>
            <a:pPr>
              <a:buNone/>
            </a:pPr>
            <a:endParaRPr lang="en-US" dirty="0"/>
          </a:p>
        </p:txBody>
      </p:sp>
      <p:sp>
        <p:nvSpPr>
          <p:cNvPr id="3" name="Title 2"/>
          <p:cNvSpPr>
            <a:spLocks noGrp="1"/>
          </p:cNvSpPr>
          <p:nvPr>
            <p:ph type="title"/>
          </p:nvPr>
        </p:nvSpPr>
        <p:spPr/>
        <p:txBody>
          <a:bodyPr/>
          <a:lstStyle/>
          <a:p>
            <a:r>
              <a:rPr lang="en-US" dirty="0" smtClean="0"/>
              <a:t>Seven Basic Questions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What information must be on the label on containers of hazardous chemicals?</a:t>
            </a:r>
          </a:p>
          <a:p>
            <a:pPr lvl="0"/>
            <a:r>
              <a:rPr lang="en-US" dirty="0" smtClean="0"/>
              <a:t> What do the pictograms indicate?  </a:t>
            </a:r>
            <a:r>
              <a:rPr lang="en-US" b="1" dirty="0" smtClean="0"/>
              <a:t>See Appendix F</a:t>
            </a:r>
          </a:p>
          <a:p>
            <a:pPr lvl="0"/>
            <a:endParaRPr lang="en-US" b="1" dirty="0" smtClean="0"/>
          </a:p>
          <a:p>
            <a:pPr lvl="0"/>
            <a:endParaRPr lang="en-US" dirty="0" smtClean="0"/>
          </a:p>
          <a:p>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Plus Two More for GHS</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4648200" y="3429000"/>
            <a:ext cx="3372073" cy="3429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66800" y="304800"/>
            <a:ext cx="7772400" cy="1143000"/>
          </a:xfrm>
          <a:noFill/>
          <a:ln/>
        </p:spPr>
        <p:txBody>
          <a:bodyPr lIns="92075" tIns="46038" rIns="92075" bIns="46038">
            <a:normAutofit fontScale="90000"/>
          </a:bodyPr>
          <a:lstStyle/>
          <a:p>
            <a:r>
              <a:rPr lang="en-US" dirty="0"/>
              <a:t>Tennessee Right-to-Know </a:t>
            </a:r>
            <a:r>
              <a:rPr lang="en-US" dirty="0" smtClean="0"/>
              <a:t>Law</a:t>
            </a:r>
            <a:br>
              <a:rPr lang="en-US" dirty="0" smtClean="0"/>
            </a:br>
            <a:r>
              <a:rPr lang="en-US" dirty="0" smtClean="0"/>
              <a:t>Extra Provisions</a:t>
            </a:r>
            <a:endParaRPr lang="en-US" dirty="0"/>
          </a:p>
        </p:txBody>
      </p:sp>
      <p:sp>
        <p:nvSpPr>
          <p:cNvPr id="66563" name="Rectangle 3"/>
          <p:cNvSpPr>
            <a:spLocks noGrp="1" noChangeArrowheads="1"/>
          </p:cNvSpPr>
          <p:nvPr>
            <p:ph type="body" idx="1"/>
          </p:nvPr>
        </p:nvSpPr>
        <p:spPr>
          <a:xfrm>
            <a:off x="838200" y="1828800"/>
            <a:ext cx="8077200" cy="4343400"/>
          </a:xfrm>
          <a:noFill/>
          <a:ln/>
        </p:spPr>
        <p:txBody>
          <a:bodyPr lIns="92075" tIns="46038" rIns="92075" bIns="46038"/>
          <a:lstStyle/>
          <a:p>
            <a:r>
              <a:rPr lang="en-US" dirty="0"/>
              <a:t>Employee also includes volunteer firefighters</a:t>
            </a:r>
          </a:p>
          <a:p>
            <a:r>
              <a:rPr lang="en-US" dirty="0"/>
              <a:t>MSDS must be made accessible to </a:t>
            </a:r>
            <a:r>
              <a:rPr lang="en-US" dirty="0">
                <a:solidFill>
                  <a:srgbClr val="FF0000"/>
                </a:solidFill>
              </a:rPr>
              <a:t>students in laboratories</a:t>
            </a:r>
            <a:endParaRPr lang="en-US" dirty="0"/>
          </a:p>
          <a:p>
            <a:r>
              <a:rPr lang="en-US" dirty="0"/>
              <a:t>Must train even if employees are illiterate</a:t>
            </a:r>
          </a:p>
          <a:p>
            <a:r>
              <a:rPr lang="en-US" dirty="0"/>
              <a:t>Measure effectiveness by verbal recall</a:t>
            </a:r>
          </a:p>
          <a:p>
            <a:r>
              <a:rPr lang="en-US" dirty="0"/>
              <a:t>Evaluate training through employee interviews</a:t>
            </a:r>
          </a:p>
          <a:p>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2095</TotalTime>
  <Words>3358</Words>
  <Application>Microsoft Macintosh PowerPoint</Application>
  <PresentationFormat>On-screen Show (4:3)</PresentationFormat>
  <Paragraphs>660</Paragraphs>
  <Slides>109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1" baseType="lpstr">
      <vt:lpstr>Concourse</vt:lpstr>
      <vt:lpstr>Clip</vt:lpstr>
      <vt:lpstr>Globally Harmonized  Hazard Commmunication and the Tennessee Right-To-Know Law</vt:lpstr>
      <vt:lpstr>PowerPoint Presentation</vt:lpstr>
      <vt:lpstr>Bernardino Ramazzini De Morbis Artificum, 1713</vt:lpstr>
      <vt:lpstr>Basic Nature of Chemicals</vt:lpstr>
      <vt:lpstr>Paracelsus, 1493-1541</vt:lpstr>
      <vt:lpstr>Hazardous Chemicals</vt:lpstr>
      <vt:lpstr>Basic Principle of Chemical Safety</vt:lpstr>
      <vt:lpstr>What Hazardous Chemicals Do You Use?</vt:lpstr>
      <vt:lpstr>Examples of Hazardous Chemicals</vt:lpstr>
      <vt:lpstr>Why a Hazard Communication Standard?</vt:lpstr>
      <vt:lpstr>History of Hazard Communication</vt:lpstr>
      <vt:lpstr>Time Line of GHS</vt:lpstr>
      <vt:lpstr> Globally Harmonized System for Classification and Labeling of Chemicals  </vt:lpstr>
      <vt:lpstr>What Have Other Countries Done?</vt:lpstr>
      <vt:lpstr>PowerPoint Presentation</vt:lpstr>
      <vt:lpstr>Transition to GHS Format and Content </vt:lpstr>
      <vt:lpstr>Compliance Dates</vt:lpstr>
      <vt:lpstr>Why GHS?</vt:lpstr>
      <vt:lpstr>OSHA Says GHS Will….</vt:lpstr>
      <vt:lpstr>What are the Changes?</vt:lpstr>
      <vt:lpstr>Purpose of Hazard Communication Section (a)</vt:lpstr>
      <vt:lpstr>Scope and Application Section (b)</vt:lpstr>
      <vt:lpstr>Labeling Exemptions (b)(5)</vt:lpstr>
      <vt:lpstr>Full Exemptions (b)(6)</vt:lpstr>
      <vt:lpstr>Full Exemptions (b)(6)</vt:lpstr>
      <vt:lpstr>Definitions Section (c)</vt:lpstr>
      <vt:lpstr>Definitions Section (c)</vt:lpstr>
      <vt:lpstr>Definitions Section (c)</vt:lpstr>
      <vt:lpstr>Definition of a “Chemical”</vt:lpstr>
      <vt:lpstr>Hazard Classification Section (d)</vt:lpstr>
      <vt:lpstr>Written Hazard Communication Program   Section (e)</vt:lpstr>
      <vt:lpstr>Labels  Section (f)</vt:lpstr>
      <vt:lpstr>Safety Data Sheet Section (g)</vt:lpstr>
      <vt:lpstr>Employee Information and Training   Section (h) </vt:lpstr>
      <vt:lpstr>Trade Sectret Section (i)</vt:lpstr>
      <vt:lpstr>What is a Hazardous Chemical Under GHS?</vt:lpstr>
      <vt:lpstr>Hazardous Chemical</vt:lpstr>
      <vt:lpstr>Previous Definition</vt:lpstr>
      <vt:lpstr>No “Floor”</vt:lpstr>
      <vt:lpstr>Mixtures </vt:lpstr>
      <vt:lpstr>How to Classify Substances and Mixtures</vt:lpstr>
      <vt:lpstr>OK, Then Where Do I Find the Information</vt:lpstr>
      <vt:lpstr>Health Hazard Classification</vt:lpstr>
      <vt:lpstr>Physical Hazard Classification </vt:lpstr>
      <vt:lpstr>Simple Asphyxiant Classification</vt:lpstr>
      <vt:lpstr>Combustible Dust</vt:lpstr>
      <vt:lpstr>Combustible Dusts</vt:lpstr>
      <vt:lpstr>Common NFPA Standards for Dust</vt:lpstr>
      <vt:lpstr>Combustible Dust</vt:lpstr>
      <vt:lpstr>Pyrophoric Gas Classification</vt:lpstr>
      <vt:lpstr>Hazard Not Otherwise Classified Classification</vt:lpstr>
      <vt:lpstr>Labeling Requirements</vt:lpstr>
      <vt:lpstr>Incoming Containers</vt:lpstr>
      <vt:lpstr>Labels</vt:lpstr>
      <vt:lpstr>Product Identifier  </vt:lpstr>
      <vt:lpstr>Signal Word</vt:lpstr>
      <vt:lpstr>Hazard Statement</vt:lpstr>
      <vt:lpstr>Hazard Statement</vt:lpstr>
      <vt:lpstr>Precautionary Statements</vt:lpstr>
      <vt:lpstr>Precautionary Statement</vt:lpstr>
      <vt:lpstr>Pictograms </vt:lpstr>
      <vt:lpstr>Pictogram </vt:lpstr>
      <vt:lpstr>Pictogram</vt:lpstr>
      <vt:lpstr>Health Hazard</vt:lpstr>
      <vt:lpstr>Skull and Crossbones</vt:lpstr>
      <vt:lpstr>Flame</vt:lpstr>
      <vt:lpstr>Flame Over Circle</vt:lpstr>
      <vt:lpstr>Corrosion</vt:lpstr>
      <vt:lpstr>Gas Cylinder</vt:lpstr>
      <vt:lpstr>Exploding Bomb</vt:lpstr>
      <vt:lpstr>Exclamation Mark</vt:lpstr>
      <vt:lpstr>Environmental (non-mandatory)</vt:lpstr>
      <vt:lpstr>Pictograms</vt:lpstr>
      <vt:lpstr>Workplace Labels  (Transfer containers)</vt:lpstr>
      <vt:lpstr>Transfer Container Labeling Exemption Continues</vt:lpstr>
      <vt:lpstr>Alternative  Labeling</vt:lpstr>
      <vt:lpstr>Workplace Labeling </vt:lpstr>
      <vt:lpstr>DOT</vt:lpstr>
      <vt:lpstr>Solid Materials</vt:lpstr>
      <vt:lpstr>Appendix C</vt:lpstr>
      <vt:lpstr>PowerPoint Presentation</vt:lpstr>
      <vt:lpstr>PowerPoint Presentation</vt:lpstr>
      <vt:lpstr>PowerPoint Presentation</vt:lpstr>
      <vt:lpstr>PowerPoint Presentation</vt:lpstr>
      <vt:lpstr>PowerPoint Presentation</vt:lpstr>
      <vt:lpstr>Labeling Effective Dates</vt:lpstr>
      <vt:lpstr>SDS</vt:lpstr>
      <vt:lpstr>Safety Data Sheet Info</vt:lpstr>
      <vt:lpstr>Safety Data Sheet Sections</vt:lpstr>
      <vt:lpstr>16 Sections </vt:lpstr>
      <vt:lpstr>16 Sections </vt:lpstr>
      <vt:lpstr>16 Sections </vt:lpstr>
      <vt:lpstr>16 Sections </vt:lpstr>
      <vt:lpstr>16 Sections </vt:lpstr>
      <vt:lpstr>Training</vt:lpstr>
      <vt:lpstr>By December 1, 2013</vt:lpstr>
      <vt:lpstr>Seven Basic Questions</vt:lpstr>
      <vt:lpstr>Plus Two More for GHS</vt:lpstr>
      <vt:lpstr>Tennessee Right-to-Know Law Extra Provisions</vt:lpstr>
      <vt:lpstr> Tennessee RTK-Training</vt:lpstr>
      <vt:lpstr>Tennessee RTK-Recordkeeping</vt:lpstr>
      <vt:lpstr>Effects on Other Standards</vt:lpstr>
      <vt:lpstr>Substance Specific Standards</vt:lpstr>
      <vt:lpstr>Laboratory Standard, 1910.1450</vt:lpstr>
      <vt:lpstr>Safety Standards</vt:lpstr>
      <vt:lpstr>Flammable Liquids</vt:lpstr>
      <vt:lpstr>Other Safety Standards</vt:lpstr>
      <vt:lpstr>PowerPoint Presentation</vt:lpstr>
      <vt:lpstr>Resources</vt:lpstr>
    </vt:vector>
  </TitlesOfParts>
  <Company>State of Tennessee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GHS Haz Com</dc:title>
  <dc:creator>CG02019</dc:creator>
  <cp:lastModifiedBy>Kathy Collier</cp:lastModifiedBy>
  <cp:revision>267</cp:revision>
  <dcterms:created xsi:type="dcterms:W3CDTF">2012-04-26T19:41:18Z</dcterms:created>
  <dcterms:modified xsi:type="dcterms:W3CDTF">2015-01-22T19:16:15Z</dcterms:modified>
</cp:coreProperties>
</file>