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2"/>
  </p:notesMasterIdLst>
  <p:sldIdLst>
    <p:sldId id="1071" r:id="rId3"/>
    <p:sldId id="256" r:id="rId4"/>
    <p:sldId id="258" r:id="rId5"/>
    <p:sldId id="260" r:id="rId6"/>
    <p:sldId id="409" r:id="rId7"/>
    <p:sldId id="261" r:id="rId8"/>
    <p:sldId id="262" r:id="rId9"/>
    <p:sldId id="614" r:id="rId10"/>
    <p:sldId id="1038" r:id="rId11"/>
    <p:sldId id="607" r:id="rId12"/>
    <p:sldId id="608" r:id="rId13"/>
    <p:sldId id="610" r:id="rId14"/>
    <p:sldId id="612" r:id="rId15"/>
    <p:sldId id="673" r:id="rId16"/>
    <p:sldId id="263" r:id="rId17"/>
    <p:sldId id="264" r:id="rId18"/>
    <p:sldId id="265" r:id="rId19"/>
    <p:sldId id="266" r:id="rId20"/>
    <p:sldId id="267" r:id="rId21"/>
    <p:sldId id="268" r:id="rId22"/>
    <p:sldId id="269" r:id="rId23"/>
    <p:sldId id="272" r:id="rId24"/>
    <p:sldId id="271" r:id="rId25"/>
    <p:sldId id="274" r:id="rId26"/>
    <p:sldId id="275" r:id="rId27"/>
    <p:sldId id="276" r:id="rId28"/>
    <p:sldId id="674" r:id="rId29"/>
    <p:sldId id="1066" r:id="rId30"/>
    <p:sldId id="277" r:id="rId31"/>
    <p:sldId id="385" r:id="rId32"/>
    <p:sldId id="395" r:id="rId33"/>
    <p:sldId id="620" r:id="rId34"/>
    <p:sldId id="621" r:id="rId35"/>
    <p:sldId id="622" r:id="rId36"/>
    <p:sldId id="278" r:id="rId37"/>
    <p:sldId id="283" r:id="rId38"/>
    <p:sldId id="629" r:id="rId39"/>
    <p:sldId id="630" r:id="rId40"/>
    <p:sldId id="631" r:id="rId41"/>
    <p:sldId id="397" r:id="rId42"/>
    <p:sldId id="632" r:id="rId43"/>
    <p:sldId id="279" r:id="rId44"/>
    <p:sldId id="417" r:id="rId45"/>
    <p:sldId id="422" r:id="rId46"/>
    <p:sldId id="1067" r:id="rId47"/>
    <p:sldId id="1068" r:id="rId48"/>
    <p:sldId id="418" r:id="rId49"/>
    <p:sldId id="419" r:id="rId50"/>
    <p:sldId id="420" r:id="rId51"/>
    <p:sldId id="421" r:id="rId52"/>
    <p:sldId id="586" r:id="rId53"/>
    <p:sldId id="587" r:id="rId54"/>
    <p:sldId id="588" r:id="rId55"/>
    <p:sldId id="280" r:id="rId56"/>
    <p:sldId id="399" r:id="rId57"/>
    <p:sldId id="520" r:id="rId58"/>
    <p:sldId id="428" r:id="rId59"/>
    <p:sldId id="1050" r:id="rId60"/>
    <p:sldId id="611" r:id="rId61"/>
    <p:sldId id="1065" r:id="rId62"/>
    <p:sldId id="651" r:id="rId63"/>
    <p:sldId id="653" r:id="rId64"/>
    <p:sldId id="654" r:id="rId65"/>
    <p:sldId id="602" r:id="rId66"/>
    <p:sldId id="604" r:id="rId67"/>
    <p:sldId id="605" r:id="rId68"/>
    <p:sldId id="662" r:id="rId69"/>
    <p:sldId id="665" r:id="rId70"/>
    <p:sldId id="666" r:id="rId71"/>
    <p:sldId id="667" r:id="rId72"/>
    <p:sldId id="669" r:id="rId73"/>
    <p:sldId id="284" r:id="rId74"/>
    <p:sldId id="1070" r:id="rId75"/>
    <p:sldId id="1069" r:id="rId76"/>
    <p:sldId id="286" r:id="rId77"/>
    <p:sldId id="287" r:id="rId78"/>
    <p:sldId id="288" r:id="rId79"/>
    <p:sldId id="601" r:id="rId80"/>
    <p:sldId id="615"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16"/>
    <p:restoredTop sz="94494"/>
  </p:normalViewPr>
  <p:slideViewPr>
    <p:cSldViewPr>
      <p:cViewPr>
        <p:scale>
          <a:sx n="97" d="100"/>
          <a:sy n="97" d="100"/>
        </p:scale>
        <p:origin x="-2034" y="-10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22.png"/><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8.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22.png"/><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8.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59A3CD-757A-47E1-B209-A70EC75A6AEC}"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2DAECBCA-032A-4A34-A1E1-8E8B00661965}">
      <dgm:prSet/>
      <dgm:spPr/>
      <dgm:t>
        <a:bodyPr/>
        <a:lstStyle/>
        <a:p>
          <a:r>
            <a:rPr lang="en-US"/>
            <a:t>Symptoms exist on a spectrum</a:t>
          </a:r>
        </a:p>
      </dgm:t>
    </dgm:pt>
    <dgm:pt modelId="{12EE2A0A-4190-4F29-BB65-35B8F49A7519}" type="parTrans" cxnId="{6FCDE759-C892-43AA-9211-45F2343F77AA}">
      <dgm:prSet/>
      <dgm:spPr/>
      <dgm:t>
        <a:bodyPr/>
        <a:lstStyle/>
        <a:p>
          <a:endParaRPr lang="en-US"/>
        </a:p>
      </dgm:t>
    </dgm:pt>
    <dgm:pt modelId="{EE627922-F33C-4800-B710-FAC8B6749960}" type="sibTrans" cxnId="{6FCDE759-C892-43AA-9211-45F2343F77AA}">
      <dgm:prSet/>
      <dgm:spPr/>
      <dgm:t>
        <a:bodyPr/>
        <a:lstStyle/>
        <a:p>
          <a:endParaRPr lang="en-US"/>
        </a:p>
      </dgm:t>
    </dgm:pt>
    <dgm:pt modelId="{9E07066A-8994-4051-9738-401993379D62}">
      <dgm:prSet/>
      <dgm:spPr/>
      <dgm:t>
        <a:bodyPr/>
        <a:lstStyle/>
        <a:p>
          <a:r>
            <a:rPr lang="en-US"/>
            <a:t>Diagnostic criteria do not</a:t>
          </a:r>
        </a:p>
      </dgm:t>
    </dgm:pt>
    <dgm:pt modelId="{44BC4236-E9C3-4968-81B4-8BF7FB3102C5}" type="parTrans" cxnId="{B5A72316-20F0-4EA3-86E7-B8F4799847BF}">
      <dgm:prSet/>
      <dgm:spPr/>
      <dgm:t>
        <a:bodyPr/>
        <a:lstStyle/>
        <a:p>
          <a:endParaRPr lang="en-US"/>
        </a:p>
      </dgm:t>
    </dgm:pt>
    <dgm:pt modelId="{A22C2605-4AC4-4D19-8133-905B135D3124}" type="sibTrans" cxnId="{B5A72316-20F0-4EA3-86E7-B8F4799847BF}">
      <dgm:prSet/>
      <dgm:spPr/>
      <dgm:t>
        <a:bodyPr/>
        <a:lstStyle/>
        <a:p>
          <a:endParaRPr lang="en-US"/>
        </a:p>
      </dgm:t>
    </dgm:pt>
    <dgm:pt modelId="{A408664F-A70C-E847-AF32-68C24DC068C3}" type="pres">
      <dgm:prSet presAssocID="{5759A3CD-757A-47E1-B209-A70EC75A6AEC}" presName="diagram" presStyleCnt="0">
        <dgm:presLayoutVars>
          <dgm:dir/>
          <dgm:resizeHandles val="exact"/>
        </dgm:presLayoutVars>
      </dgm:prSet>
      <dgm:spPr/>
      <dgm:t>
        <a:bodyPr/>
        <a:lstStyle/>
        <a:p>
          <a:endParaRPr lang="en-US"/>
        </a:p>
      </dgm:t>
    </dgm:pt>
    <dgm:pt modelId="{FBA8039E-A0B4-A941-9BA7-EE5474BAB445}" type="pres">
      <dgm:prSet presAssocID="{2DAECBCA-032A-4A34-A1E1-8E8B00661965}" presName="node" presStyleLbl="node1" presStyleIdx="0" presStyleCnt="2">
        <dgm:presLayoutVars>
          <dgm:bulletEnabled val="1"/>
        </dgm:presLayoutVars>
      </dgm:prSet>
      <dgm:spPr/>
      <dgm:t>
        <a:bodyPr/>
        <a:lstStyle/>
        <a:p>
          <a:endParaRPr lang="en-US"/>
        </a:p>
      </dgm:t>
    </dgm:pt>
    <dgm:pt modelId="{6BA141B2-3901-2B48-AF32-A7D48AF268A2}" type="pres">
      <dgm:prSet presAssocID="{EE627922-F33C-4800-B710-FAC8B6749960}" presName="sibTrans" presStyleCnt="0"/>
      <dgm:spPr/>
    </dgm:pt>
    <dgm:pt modelId="{AA16BF51-C639-C34A-AA87-EAC78EB5F6F2}" type="pres">
      <dgm:prSet presAssocID="{9E07066A-8994-4051-9738-401993379D62}" presName="node" presStyleLbl="node1" presStyleIdx="1" presStyleCnt="2">
        <dgm:presLayoutVars>
          <dgm:bulletEnabled val="1"/>
        </dgm:presLayoutVars>
      </dgm:prSet>
      <dgm:spPr/>
      <dgm:t>
        <a:bodyPr/>
        <a:lstStyle/>
        <a:p>
          <a:endParaRPr lang="en-US"/>
        </a:p>
      </dgm:t>
    </dgm:pt>
  </dgm:ptLst>
  <dgm:cxnLst>
    <dgm:cxn modelId="{FD14A354-B24B-D94E-B898-A815E2C5B4DE}" type="presOf" srcId="{2DAECBCA-032A-4A34-A1E1-8E8B00661965}" destId="{FBA8039E-A0B4-A941-9BA7-EE5474BAB445}" srcOrd="0" destOrd="0" presId="urn:microsoft.com/office/officeart/2005/8/layout/default"/>
    <dgm:cxn modelId="{8EE15B3C-CA8B-0E4D-B476-8E5B70B81FC1}" type="presOf" srcId="{9E07066A-8994-4051-9738-401993379D62}" destId="{AA16BF51-C639-C34A-AA87-EAC78EB5F6F2}" srcOrd="0" destOrd="0" presId="urn:microsoft.com/office/officeart/2005/8/layout/default"/>
    <dgm:cxn modelId="{6FCDE759-C892-43AA-9211-45F2343F77AA}" srcId="{5759A3CD-757A-47E1-B209-A70EC75A6AEC}" destId="{2DAECBCA-032A-4A34-A1E1-8E8B00661965}" srcOrd="0" destOrd="0" parTransId="{12EE2A0A-4190-4F29-BB65-35B8F49A7519}" sibTransId="{EE627922-F33C-4800-B710-FAC8B6749960}"/>
    <dgm:cxn modelId="{7A570A2E-7A5D-654D-B404-2C47EB554B68}" type="presOf" srcId="{5759A3CD-757A-47E1-B209-A70EC75A6AEC}" destId="{A408664F-A70C-E847-AF32-68C24DC068C3}" srcOrd="0" destOrd="0" presId="urn:microsoft.com/office/officeart/2005/8/layout/default"/>
    <dgm:cxn modelId="{B5A72316-20F0-4EA3-86E7-B8F4799847BF}" srcId="{5759A3CD-757A-47E1-B209-A70EC75A6AEC}" destId="{9E07066A-8994-4051-9738-401993379D62}" srcOrd="1" destOrd="0" parTransId="{44BC4236-E9C3-4968-81B4-8BF7FB3102C5}" sibTransId="{A22C2605-4AC4-4D19-8133-905B135D3124}"/>
    <dgm:cxn modelId="{32276965-7C49-934F-B494-00EA1EEDAEF6}" type="presParOf" srcId="{A408664F-A70C-E847-AF32-68C24DC068C3}" destId="{FBA8039E-A0B4-A941-9BA7-EE5474BAB445}" srcOrd="0" destOrd="0" presId="urn:microsoft.com/office/officeart/2005/8/layout/default"/>
    <dgm:cxn modelId="{18FCF888-888F-0242-92CE-E6E243CAA592}" type="presParOf" srcId="{A408664F-A70C-E847-AF32-68C24DC068C3}" destId="{6BA141B2-3901-2B48-AF32-A7D48AF268A2}" srcOrd="1" destOrd="0" presId="urn:microsoft.com/office/officeart/2005/8/layout/default"/>
    <dgm:cxn modelId="{ABA8943E-D45B-2D4D-BFC1-25ED81C6EF7C}" type="presParOf" srcId="{A408664F-A70C-E847-AF32-68C24DC068C3}" destId="{AA16BF51-C639-C34A-AA87-EAC78EB5F6F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C5E990-A46F-407A-BB32-590EB4C2756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C534B80-9C19-4363-A745-785FC414E189}">
      <dgm:prSet/>
      <dgm:spPr/>
      <dgm:t>
        <a:bodyPr/>
        <a:lstStyle/>
        <a:p>
          <a:r>
            <a:rPr lang="en-US" dirty="0"/>
            <a:t>Involves distress or functional impairment</a:t>
          </a:r>
        </a:p>
      </dgm:t>
    </dgm:pt>
    <dgm:pt modelId="{4C27B421-8117-4F96-AAED-886B857B79FF}" type="parTrans" cxnId="{8C6BF54C-FBC6-42CF-86CD-AAAFEC4F421F}">
      <dgm:prSet/>
      <dgm:spPr/>
      <dgm:t>
        <a:bodyPr/>
        <a:lstStyle/>
        <a:p>
          <a:endParaRPr lang="en-US"/>
        </a:p>
      </dgm:t>
    </dgm:pt>
    <dgm:pt modelId="{68137E37-229D-4DB3-B6BC-E791F1F026C5}" type="sibTrans" cxnId="{8C6BF54C-FBC6-42CF-86CD-AAAFEC4F421F}">
      <dgm:prSet/>
      <dgm:spPr/>
      <dgm:t>
        <a:bodyPr/>
        <a:lstStyle/>
        <a:p>
          <a:endParaRPr lang="en-US"/>
        </a:p>
      </dgm:t>
    </dgm:pt>
    <dgm:pt modelId="{071C4EA9-2042-4B2F-AD5B-9E4EA8CEA806}">
      <dgm:prSet/>
      <dgm:spPr/>
      <dgm:t>
        <a:bodyPr/>
        <a:lstStyle/>
        <a:p>
          <a:r>
            <a:rPr lang="en-US"/>
            <a:t>From a work-relevance standpoint, distress is not enough</a:t>
          </a:r>
        </a:p>
      </dgm:t>
    </dgm:pt>
    <dgm:pt modelId="{16460786-4C8B-4096-A3A2-71605BC38D64}" type="parTrans" cxnId="{E4D0C93A-9907-4B40-B5AA-9D4304EFC5B6}">
      <dgm:prSet/>
      <dgm:spPr/>
      <dgm:t>
        <a:bodyPr/>
        <a:lstStyle/>
        <a:p>
          <a:endParaRPr lang="en-US"/>
        </a:p>
      </dgm:t>
    </dgm:pt>
    <dgm:pt modelId="{63703C45-9169-448A-A36F-1936EE2E2EC8}" type="sibTrans" cxnId="{E4D0C93A-9907-4B40-B5AA-9D4304EFC5B6}">
      <dgm:prSet/>
      <dgm:spPr/>
      <dgm:t>
        <a:bodyPr/>
        <a:lstStyle/>
        <a:p>
          <a:endParaRPr lang="en-US"/>
        </a:p>
      </dgm:t>
    </dgm:pt>
    <dgm:pt modelId="{201028B6-D859-41C1-9F69-A73A257023C1}">
      <dgm:prSet/>
      <dgm:spPr/>
      <dgm:t>
        <a:bodyPr/>
        <a:lstStyle/>
        <a:p>
          <a:r>
            <a:rPr lang="en-US"/>
            <a:t>Can’t do what, because of what, and so what?</a:t>
          </a:r>
        </a:p>
      </dgm:t>
    </dgm:pt>
    <dgm:pt modelId="{9228D12C-6DAE-49F2-96BA-19D59A5E7F0D}" type="parTrans" cxnId="{E00A669A-BB7A-4797-9900-F48981AACF92}">
      <dgm:prSet/>
      <dgm:spPr/>
      <dgm:t>
        <a:bodyPr/>
        <a:lstStyle/>
        <a:p>
          <a:endParaRPr lang="en-US"/>
        </a:p>
      </dgm:t>
    </dgm:pt>
    <dgm:pt modelId="{554A97A6-59CD-4F7F-B073-D3D30C394A62}" type="sibTrans" cxnId="{E00A669A-BB7A-4797-9900-F48981AACF92}">
      <dgm:prSet/>
      <dgm:spPr/>
      <dgm:t>
        <a:bodyPr/>
        <a:lstStyle/>
        <a:p>
          <a:endParaRPr lang="en-US"/>
        </a:p>
      </dgm:t>
    </dgm:pt>
    <dgm:pt modelId="{16644D48-BBA1-4A4C-9598-6A55D47A7623}" type="pres">
      <dgm:prSet presAssocID="{8FC5E990-A46F-407A-BB32-590EB4C27560}" presName="root" presStyleCnt="0">
        <dgm:presLayoutVars>
          <dgm:dir/>
          <dgm:resizeHandles val="exact"/>
        </dgm:presLayoutVars>
      </dgm:prSet>
      <dgm:spPr/>
      <dgm:t>
        <a:bodyPr/>
        <a:lstStyle/>
        <a:p>
          <a:endParaRPr lang="en-US"/>
        </a:p>
      </dgm:t>
    </dgm:pt>
    <dgm:pt modelId="{D6D8D61C-5A72-407F-9D0C-B8A2733EFBFE}" type="pres">
      <dgm:prSet presAssocID="{7C534B80-9C19-4363-A745-785FC414E189}" presName="compNode" presStyleCnt="0"/>
      <dgm:spPr/>
    </dgm:pt>
    <dgm:pt modelId="{B859611D-F2CF-4AD7-A42E-D0DEE80B57D4}" type="pres">
      <dgm:prSet presAssocID="{7C534B80-9C19-4363-A745-785FC414E189}" presName="bgRect" presStyleLbl="bgShp" presStyleIdx="0" presStyleCnt="3"/>
      <dgm:spPr/>
    </dgm:pt>
    <dgm:pt modelId="{5BB411BD-892C-470A-9710-90F9FA97BDA3}" type="pres">
      <dgm:prSet presAssocID="{7C534B80-9C19-4363-A745-785FC414E18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rain"/>
        </a:ext>
      </dgm:extLst>
    </dgm:pt>
    <dgm:pt modelId="{A22A7DE2-C8DD-4C69-89CE-396747C2DD43}" type="pres">
      <dgm:prSet presAssocID="{7C534B80-9C19-4363-A745-785FC414E189}" presName="spaceRect" presStyleCnt="0"/>
      <dgm:spPr/>
    </dgm:pt>
    <dgm:pt modelId="{5860DC28-06BE-440B-93F7-D7B7468672C8}" type="pres">
      <dgm:prSet presAssocID="{7C534B80-9C19-4363-A745-785FC414E189}" presName="parTx" presStyleLbl="revTx" presStyleIdx="0" presStyleCnt="3">
        <dgm:presLayoutVars>
          <dgm:chMax val="0"/>
          <dgm:chPref val="0"/>
        </dgm:presLayoutVars>
      </dgm:prSet>
      <dgm:spPr/>
      <dgm:t>
        <a:bodyPr/>
        <a:lstStyle/>
        <a:p>
          <a:endParaRPr lang="en-US"/>
        </a:p>
      </dgm:t>
    </dgm:pt>
    <dgm:pt modelId="{669E5AB0-5D83-42DD-978C-3E8959F2D12D}" type="pres">
      <dgm:prSet presAssocID="{68137E37-229D-4DB3-B6BC-E791F1F026C5}" presName="sibTrans" presStyleCnt="0"/>
      <dgm:spPr/>
    </dgm:pt>
    <dgm:pt modelId="{5CFC455D-DFA2-4CDF-A1CD-68DB13A23A95}" type="pres">
      <dgm:prSet presAssocID="{071C4EA9-2042-4B2F-AD5B-9E4EA8CEA806}" presName="compNode" presStyleCnt="0"/>
      <dgm:spPr/>
    </dgm:pt>
    <dgm:pt modelId="{89BE5E91-8446-483E-8529-BF71CFD8CD7C}" type="pres">
      <dgm:prSet presAssocID="{071C4EA9-2042-4B2F-AD5B-9E4EA8CEA806}" presName="bgRect" presStyleLbl="bgShp" presStyleIdx="1" presStyleCnt="3"/>
      <dgm:spPr/>
    </dgm:pt>
    <dgm:pt modelId="{BD1E54BD-4905-46A6-A4ED-8786FAB7C21F}" type="pres">
      <dgm:prSet presAssocID="{071C4EA9-2042-4B2F-AD5B-9E4EA8CEA806}"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E675DE3F-7E17-441C-955B-9C295E6E9325}" type="pres">
      <dgm:prSet presAssocID="{071C4EA9-2042-4B2F-AD5B-9E4EA8CEA806}" presName="spaceRect" presStyleCnt="0"/>
      <dgm:spPr/>
    </dgm:pt>
    <dgm:pt modelId="{3DB5D345-0E9F-4BDB-9955-59BAA1C0248E}" type="pres">
      <dgm:prSet presAssocID="{071C4EA9-2042-4B2F-AD5B-9E4EA8CEA806}" presName="parTx" presStyleLbl="revTx" presStyleIdx="1" presStyleCnt="3">
        <dgm:presLayoutVars>
          <dgm:chMax val="0"/>
          <dgm:chPref val="0"/>
        </dgm:presLayoutVars>
      </dgm:prSet>
      <dgm:spPr/>
      <dgm:t>
        <a:bodyPr/>
        <a:lstStyle/>
        <a:p>
          <a:endParaRPr lang="en-US"/>
        </a:p>
      </dgm:t>
    </dgm:pt>
    <dgm:pt modelId="{AED4612E-9B72-4914-B808-A8C4AA672CF1}" type="pres">
      <dgm:prSet presAssocID="{63703C45-9169-448A-A36F-1936EE2E2EC8}" presName="sibTrans" presStyleCnt="0"/>
      <dgm:spPr/>
    </dgm:pt>
    <dgm:pt modelId="{5E97C922-CA4E-42CF-87F0-B47DFCCBFA45}" type="pres">
      <dgm:prSet presAssocID="{201028B6-D859-41C1-9F69-A73A257023C1}" presName="compNode" presStyleCnt="0"/>
      <dgm:spPr/>
    </dgm:pt>
    <dgm:pt modelId="{A534360C-66AF-4595-838A-46DBC02A0BBB}" type="pres">
      <dgm:prSet presAssocID="{201028B6-D859-41C1-9F69-A73A257023C1}" presName="bgRect" presStyleLbl="bgShp" presStyleIdx="2" presStyleCnt="3"/>
      <dgm:spPr/>
    </dgm:pt>
    <dgm:pt modelId="{877E1363-9DCD-4D91-8F4D-232FA772050C}" type="pres">
      <dgm:prSet presAssocID="{201028B6-D859-41C1-9F69-A73A257023C1}"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Help"/>
        </a:ext>
      </dgm:extLst>
    </dgm:pt>
    <dgm:pt modelId="{C822D327-4263-48B6-829D-77EC32331612}" type="pres">
      <dgm:prSet presAssocID="{201028B6-D859-41C1-9F69-A73A257023C1}" presName="spaceRect" presStyleCnt="0"/>
      <dgm:spPr/>
    </dgm:pt>
    <dgm:pt modelId="{19D57D32-70B6-4D6B-B589-49F274C5AFE5}" type="pres">
      <dgm:prSet presAssocID="{201028B6-D859-41C1-9F69-A73A257023C1}" presName="parTx" presStyleLbl="revTx" presStyleIdx="2" presStyleCnt="3">
        <dgm:presLayoutVars>
          <dgm:chMax val="0"/>
          <dgm:chPref val="0"/>
        </dgm:presLayoutVars>
      </dgm:prSet>
      <dgm:spPr/>
      <dgm:t>
        <a:bodyPr/>
        <a:lstStyle/>
        <a:p>
          <a:endParaRPr lang="en-US"/>
        </a:p>
      </dgm:t>
    </dgm:pt>
  </dgm:ptLst>
  <dgm:cxnLst>
    <dgm:cxn modelId="{C7D8DA5D-6F2B-2849-8DB8-EA267EF8B7E2}" type="presOf" srcId="{201028B6-D859-41C1-9F69-A73A257023C1}" destId="{19D57D32-70B6-4D6B-B589-49F274C5AFE5}" srcOrd="0" destOrd="0" presId="urn:microsoft.com/office/officeart/2018/2/layout/IconVerticalSolidList"/>
    <dgm:cxn modelId="{E00A669A-BB7A-4797-9900-F48981AACF92}" srcId="{8FC5E990-A46F-407A-BB32-590EB4C27560}" destId="{201028B6-D859-41C1-9F69-A73A257023C1}" srcOrd="2" destOrd="0" parTransId="{9228D12C-6DAE-49F2-96BA-19D59A5E7F0D}" sibTransId="{554A97A6-59CD-4F7F-B073-D3D30C394A62}"/>
    <dgm:cxn modelId="{8C6BF54C-FBC6-42CF-86CD-AAAFEC4F421F}" srcId="{8FC5E990-A46F-407A-BB32-590EB4C27560}" destId="{7C534B80-9C19-4363-A745-785FC414E189}" srcOrd="0" destOrd="0" parTransId="{4C27B421-8117-4F96-AAED-886B857B79FF}" sibTransId="{68137E37-229D-4DB3-B6BC-E791F1F026C5}"/>
    <dgm:cxn modelId="{A02487AD-84E1-6C43-A648-58CD38AFE5E6}" type="presOf" srcId="{071C4EA9-2042-4B2F-AD5B-9E4EA8CEA806}" destId="{3DB5D345-0E9F-4BDB-9955-59BAA1C0248E}" srcOrd="0" destOrd="0" presId="urn:microsoft.com/office/officeart/2018/2/layout/IconVerticalSolidList"/>
    <dgm:cxn modelId="{26E7CAC8-8F92-8B4C-9446-33C0F66107F8}" type="presOf" srcId="{7C534B80-9C19-4363-A745-785FC414E189}" destId="{5860DC28-06BE-440B-93F7-D7B7468672C8}" srcOrd="0" destOrd="0" presId="urn:microsoft.com/office/officeart/2018/2/layout/IconVerticalSolidList"/>
    <dgm:cxn modelId="{6E2064AE-1373-0540-A51B-0FDB50B6092B}" type="presOf" srcId="{8FC5E990-A46F-407A-BB32-590EB4C27560}" destId="{16644D48-BBA1-4A4C-9598-6A55D47A7623}" srcOrd="0" destOrd="0" presId="urn:microsoft.com/office/officeart/2018/2/layout/IconVerticalSolidList"/>
    <dgm:cxn modelId="{E4D0C93A-9907-4B40-B5AA-9D4304EFC5B6}" srcId="{8FC5E990-A46F-407A-BB32-590EB4C27560}" destId="{071C4EA9-2042-4B2F-AD5B-9E4EA8CEA806}" srcOrd="1" destOrd="0" parTransId="{16460786-4C8B-4096-A3A2-71605BC38D64}" sibTransId="{63703C45-9169-448A-A36F-1936EE2E2EC8}"/>
    <dgm:cxn modelId="{67CD283D-1E7D-1447-ACA2-C504D3684AE4}" type="presParOf" srcId="{16644D48-BBA1-4A4C-9598-6A55D47A7623}" destId="{D6D8D61C-5A72-407F-9D0C-B8A2733EFBFE}" srcOrd="0" destOrd="0" presId="urn:microsoft.com/office/officeart/2018/2/layout/IconVerticalSolidList"/>
    <dgm:cxn modelId="{22A3F628-E53A-9B49-A59E-14D6D6CE8260}" type="presParOf" srcId="{D6D8D61C-5A72-407F-9D0C-B8A2733EFBFE}" destId="{B859611D-F2CF-4AD7-A42E-D0DEE80B57D4}" srcOrd="0" destOrd="0" presId="urn:microsoft.com/office/officeart/2018/2/layout/IconVerticalSolidList"/>
    <dgm:cxn modelId="{19389168-F999-0642-8555-031FC866CD81}" type="presParOf" srcId="{D6D8D61C-5A72-407F-9D0C-B8A2733EFBFE}" destId="{5BB411BD-892C-470A-9710-90F9FA97BDA3}" srcOrd="1" destOrd="0" presId="urn:microsoft.com/office/officeart/2018/2/layout/IconVerticalSolidList"/>
    <dgm:cxn modelId="{B7ACAF2B-021D-5548-A508-3C2027286A1A}" type="presParOf" srcId="{D6D8D61C-5A72-407F-9D0C-B8A2733EFBFE}" destId="{A22A7DE2-C8DD-4C69-89CE-396747C2DD43}" srcOrd="2" destOrd="0" presId="urn:microsoft.com/office/officeart/2018/2/layout/IconVerticalSolidList"/>
    <dgm:cxn modelId="{F347649E-76EF-334E-85A2-79A8D4DDF21E}" type="presParOf" srcId="{D6D8D61C-5A72-407F-9D0C-B8A2733EFBFE}" destId="{5860DC28-06BE-440B-93F7-D7B7468672C8}" srcOrd="3" destOrd="0" presId="urn:microsoft.com/office/officeart/2018/2/layout/IconVerticalSolidList"/>
    <dgm:cxn modelId="{1C7A4D90-983D-674C-89AF-DA5658111926}" type="presParOf" srcId="{16644D48-BBA1-4A4C-9598-6A55D47A7623}" destId="{669E5AB0-5D83-42DD-978C-3E8959F2D12D}" srcOrd="1" destOrd="0" presId="urn:microsoft.com/office/officeart/2018/2/layout/IconVerticalSolidList"/>
    <dgm:cxn modelId="{165EEFD7-97D3-C64C-B2BC-A20D53A9B8FB}" type="presParOf" srcId="{16644D48-BBA1-4A4C-9598-6A55D47A7623}" destId="{5CFC455D-DFA2-4CDF-A1CD-68DB13A23A95}" srcOrd="2" destOrd="0" presId="urn:microsoft.com/office/officeart/2018/2/layout/IconVerticalSolidList"/>
    <dgm:cxn modelId="{2FBBBE1A-6691-6A4A-983D-8ACAF5589376}" type="presParOf" srcId="{5CFC455D-DFA2-4CDF-A1CD-68DB13A23A95}" destId="{89BE5E91-8446-483E-8529-BF71CFD8CD7C}" srcOrd="0" destOrd="0" presId="urn:microsoft.com/office/officeart/2018/2/layout/IconVerticalSolidList"/>
    <dgm:cxn modelId="{0C7DEDF1-CB9B-8446-92D8-F71D93CA9FB0}" type="presParOf" srcId="{5CFC455D-DFA2-4CDF-A1CD-68DB13A23A95}" destId="{BD1E54BD-4905-46A6-A4ED-8786FAB7C21F}" srcOrd="1" destOrd="0" presId="urn:microsoft.com/office/officeart/2018/2/layout/IconVerticalSolidList"/>
    <dgm:cxn modelId="{84446D22-C509-3D42-8ABA-2C63FE0888D2}" type="presParOf" srcId="{5CFC455D-DFA2-4CDF-A1CD-68DB13A23A95}" destId="{E675DE3F-7E17-441C-955B-9C295E6E9325}" srcOrd="2" destOrd="0" presId="urn:microsoft.com/office/officeart/2018/2/layout/IconVerticalSolidList"/>
    <dgm:cxn modelId="{012F8D95-A3B2-2742-AEB1-DE0D6FAFD047}" type="presParOf" srcId="{5CFC455D-DFA2-4CDF-A1CD-68DB13A23A95}" destId="{3DB5D345-0E9F-4BDB-9955-59BAA1C0248E}" srcOrd="3" destOrd="0" presId="urn:microsoft.com/office/officeart/2018/2/layout/IconVerticalSolidList"/>
    <dgm:cxn modelId="{586BD0E7-0948-E142-ABDF-72F9399F3765}" type="presParOf" srcId="{16644D48-BBA1-4A4C-9598-6A55D47A7623}" destId="{AED4612E-9B72-4914-B808-A8C4AA672CF1}" srcOrd="3" destOrd="0" presId="urn:microsoft.com/office/officeart/2018/2/layout/IconVerticalSolidList"/>
    <dgm:cxn modelId="{B6F5C68B-F5D6-7E4E-9730-703EA4CCD43F}" type="presParOf" srcId="{16644D48-BBA1-4A4C-9598-6A55D47A7623}" destId="{5E97C922-CA4E-42CF-87F0-B47DFCCBFA45}" srcOrd="4" destOrd="0" presId="urn:microsoft.com/office/officeart/2018/2/layout/IconVerticalSolidList"/>
    <dgm:cxn modelId="{97E76696-7BDA-254C-870A-C4C7CF63A24C}" type="presParOf" srcId="{5E97C922-CA4E-42CF-87F0-B47DFCCBFA45}" destId="{A534360C-66AF-4595-838A-46DBC02A0BBB}" srcOrd="0" destOrd="0" presId="urn:microsoft.com/office/officeart/2018/2/layout/IconVerticalSolidList"/>
    <dgm:cxn modelId="{D3C5D30B-C9EA-A049-BE16-7D438B26EF3F}" type="presParOf" srcId="{5E97C922-CA4E-42CF-87F0-B47DFCCBFA45}" destId="{877E1363-9DCD-4D91-8F4D-232FA772050C}" srcOrd="1" destOrd="0" presId="urn:microsoft.com/office/officeart/2018/2/layout/IconVerticalSolidList"/>
    <dgm:cxn modelId="{EAFA95CB-8790-C14C-8CCD-6018CF42C9CA}" type="presParOf" srcId="{5E97C922-CA4E-42CF-87F0-B47DFCCBFA45}" destId="{C822D327-4263-48B6-829D-77EC32331612}" srcOrd="2" destOrd="0" presId="urn:microsoft.com/office/officeart/2018/2/layout/IconVerticalSolidList"/>
    <dgm:cxn modelId="{81062FFC-F327-D84F-9DDF-DB7AF53C9ACD}" type="presParOf" srcId="{5E97C922-CA4E-42CF-87F0-B47DFCCBFA45}" destId="{19D57D32-70B6-4D6B-B589-49F274C5AF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C3B914-4E39-4BC1-8A34-0CC899DAF133}" type="doc">
      <dgm:prSet loTypeId="urn:microsoft.com/office/officeart/2018/2/layout/IconVerticalSolidList" loCatId="icon" qsTypeId="urn:microsoft.com/office/officeart/2005/8/quickstyle/simple4" qsCatId="simple" csTypeId="urn:microsoft.com/office/officeart/2018/5/colors/Iconchunking_neutralbg_accent5_2" csCatId="accent5" phldr="1"/>
      <dgm:spPr/>
      <dgm:t>
        <a:bodyPr/>
        <a:lstStyle/>
        <a:p>
          <a:endParaRPr lang="en-US"/>
        </a:p>
      </dgm:t>
    </dgm:pt>
    <dgm:pt modelId="{91BEF585-E54E-4B9C-8DF9-3877CA267B98}">
      <dgm:prSet/>
      <dgm:spPr/>
      <dgm:t>
        <a:bodyPr/>
        <a:lstStyle/>
        <a:p>
          <a:r>
            <a:rPr lang="en-US"/>
            <a:t>Personality Characteristics</a:t>
          </a:r>
        </a:p>
      </dgm:t>
    </dgm:pt>
    <dgm:pt modelId="{DAF10C94-17F9-486F-AA4E-99AA1AFD2C2A}" type="parTrans" cxnId="{D5E8F3A8-BA65-4A21-A988-FE08FA338F06}">
      <dgm:prSet/>
      <dgm:spPr/>
      <dgm:t>
        <a:bodyPr/>
        <a:lstStyle/>
        <a:p>
          <a:endParaRPr lang="en-US"/>
        </a:p>
      </dgm:t>
    </dgm:pt>
    <dgm:pt modelId="{3D50D582-8239-4444-A4FD-C96C156FBCF4}" type="sibTrans" cxnId="{D5E8F3A8-BA65-4A21-A988-FE08FA338F06}">
      <dgm:prSet/>
      <dgm:spPr/>
      <dgm:t>
        <a:bodyPr/>
        <a:lstStyle/>
        <a:p>
          <a:endParaRPr lang="en-US"/>
        </a:p>
      </dgm:t>
    </dgm:pt>
    <dgm:pt modelId="{FBF24C67-5CF7-46FF-B7BD-5417EAB8AC73}">
      <dgm:prSet/>
      <dgm:spPr/>
      <dgm:t>
        <a:bodyPr/>
        <a:lstStyle/>
        <a:p>
          <a:r>
            <a:rPr lang="en-US"/>
            <a:t>Negative affectivity</a:t>
          </a:r>
        </a:p>
      </dgm:t>
    </dgm:pt>
    <dgm:pt modelId="{FA4CCF47-1E34-4DF3-9D9C-23C4BE96CF70}" type="parTrans" cxnId="{BE6DFAF0-F4E9-40A8-AD74-65F2B448377B}">
      <dgm:prSet/>
      <dgm:spPr/>
      <dgm:t>
        <a:bodyPr/>
        <a:lstStyle/>
        <a:p>
          <a:endParaRPr lang="en-US"/>
        </a:p>
      </dgm:t>
    </dgm:pt>
    <dgm:pt modelId="{61C10787-0EA9-4374-95EC-4777508CEE3C}" type="sibTrans" cxnId="{BE6DFAF0-F4E9-40A8-AD74-65F2B448377B}">
      <dgm:prSet/>
      <dgm:spPr/>
      <dgm:t>
        <a:bodyPr/>
        <a:lstStyle/>
        <a:p>
          <a:endParaRPr lang="en-US"/>
        </a:p>
      </dgm:t>
    </dgm:pt>
    <dgm:pt modelId="{70054DB9-B86F-4B7D-829C-67AAC2E4580D}">
      <dgm:prSet/>
      <dgm:spPr/>
      <dgm:t>
        <a:bodyPr/>
        <a:lstStyle/>
        <a:p>
          <a:r>
            <a:rPr lang="en-US"/>
            <a:t>State-Dependent Recall</a:t>
          </a:r>
        </a:p>
      </dgm:t>
    </dgm:pt>
    <dgm:pt modelId="{ECBAF1B6-D80E-403C-99E9-DF2B360287D4}" type="parTrans" cxnId="{AA1C83A3-4205-4F1D-B04C-9E07BC814438}">
      <dgm:prSet/>
      <dgm:spPr/>
      <dgm:t>
        <a:bodyPr/>
        <a:lstStyle/>
        <a:p>
          <a:endParaRPr lang="en-US"/>
        </a:p>
      </dgm:t>
    </dgm:pt>
    <dgm:pt modelId="{04CF02C9-2B40-4029-A7BF-BFAC81F74BBE}" type="sibTrans" cxnId="{AA1C83A3-4205-4F1D-B04C-9E07BC814438}">
      <dgm:prSet/>
      <dgm:spPr/>
      <dgm:t>
        <a:bodyPr/>
        <a:lstStyle/>
        <a:p>
          <a:endParaRPr lang="en-US"/>
        </a:p>
      </dgm:t>
    </dgm:pt>
    <dgm:pt modelId="{3E6BD5E2-BF92-4CDC-8DCA-817A369D61E3}">
      <dgm:prSet/>
      <dgm:spPr/>
      <dgm:t>
        <a:bodyPr/>
        <a:lstStyle/>
        <a:p>
          <a:r>
            <a:rPr lang="en-US"/>
            <a:t>Emotional state at the time of recall</a:t>
          </a:r>
        </a:p>
      </dgm:t>
    </dgm:pt>
    <dgm:pt modelId="{D2B96B92-4D42-4A27-9CEC-FEFAF8E7CD7D}" type="parTrans" cxnId="{B315D6EF-28A5-407B-B61B-C6C1DA77587F}">
      <dgm:prSet/>
      <dgm:spPr/>
      <dgm:t>
        <a:bodyPr/>
        <a:lstStyle/>
        <a:p>
          <a:endParaRPr lang="en-US"/>
        </a:p>
      </dgm:t>
    </dgm:pt>
    <dgm:pt modelId="{3C8E08D4-F471-4CCA-BDEE-91DF1DEEA4E8}" type="sibTrans" cxnId="{B315D6EF-28A5-407B-B61B-C6C1DA77587F}">
      <dgm:prSet/>
      <dgm:spPr/>
      <dgm:t>
        <a:bodyPr/>
        <a:lstStyle/>
        <a:p>
          <a:endParaRPr lang="en-US"/>
        </a:p>
      </dgm:t>
    </dgm:pt>
    <dgm:pt modelId="{B15A205C-FBDD-4E5B-8BC7-FFAA6E3E4BA7}">
      <dgm:prSet/>
      <dgm:spPr/>
      <dgm:t>
        <a:bodyPr/>
        <a:lstStyle/>
        <a:p>
          <a:r>
            <a:rPr lang="en-US"/>
            <a:t>Illness Beliefs</a:t>
          </a:r>
        </a:p>
      </dgm:t>
    </dgm:pt>
    <dgm:pt modelId="{35AB13E9-A5DA-464B-9BED-258FF088F1AF}" type="parTrans" cxnId="{D4D88BCE-9BB5-41FC-8A23-230D8AD448DA}">
      <dgm:prSet/>
      <dgm:spPr/>
      <dgm:t>
        <a:bodyPr/>
        <a:lstStyle/>
        <a:p>
          <a:endParaRPr lang="en-US"/>
        </a:p>
      </dgm:t>
    </dgm:pt>
    <dgm:pt modelId="{29A9464F-00E2-452D-AE02-5269C14141E3}" type="sibTrans" cxnId="{D4D88BCE-9BB5-41FC-8A23-230D8AD448DA}">
      <dgm:prSet/>
      <dgm:spPr/>
      <dgm:t>
        <a:bodyPr/>
        <a:lstStyle/>
        <a:p>
          <a:endParaRPr lang="en-US"/>
        </a:p>
      </dgm:t>
    </dgm:pt>
    <dgm:pt modelId="{E8DD1B95-FD92-4168-A862-77BFBC0A46AF}">
      <dgm:prSet/>
      <dgm:spPr/>
      <dgm:t>
        <a:bodyPr/>
        <a:lstStyle/>
        <a:p>
          <a:r>
            <a:rPr lang="en-US"/>
            <a:t>Perceived state of health and causes of their symptoms</a:t>
          </a:r>
        </a:p>
      </dgm:t>
    </dgm:pt>
    <dgm:pt modelId="{0267F29E-7AD9-4C87-981D-59BDD754737C}" type="parTrans" cxnId="{7A7E0A5C-E30B-4853-9DA3-E37E7D07F733}">
      <dgm:prSet/>
      <dgm:spPr/>
      <dgm:t>
        <a:bodyPr/>
        <a:lstStyle/>
        <a:p>
          <a:endParaRPr lang="en-US"/>
        </a:p>
      </dgm:t>
    </dgm:pt>
    <dgm:pt modelId="{0ED981EC-8C77-42A7-A131-01CAC6133AAD}" type="sibTrans" cxnId="{7A7E0A5C-E30B-4853-9DA3-E37E7D07F733}">
      <dgm:prSet/>
      <dgm:spPr/>
      <dgm:t>
        <a:bodyPr/>
        <a:lstStyle/>
        <a:p>
          <a:endParaRPr lang="en-US"/>
        </a:p>
      </dgm:t>
    </dgm:pt>
    <dgm:pt modelId="{BB0D9FA7-BF3A-4D5C-9C45-8E271A373EF9}">
      <dgm:prSet/>
      <dgm:spPr/>
      <dgm:t>
        <a:bodyPr/>
        <a:lstStyle/>
        <a:p>
          <a:r>
            <a:rPr lang="en-US"/>
            <a:t>Information-Specific Characteristics</a:t>
          </a:r>
        </a:p>
      </dgm:t>
    </dgm:pt>
    <dgm:pt modelId="{83F6D5A4-6225-43D7-8A62-D8B4FAF8CFB2}" type="parTrans" cxnId="{6BDDFDA2-4D9E-462E-8979-3B471D9790A2}">
      <dgm:prSet/>
      <dgm:spPr/>
      <dgm:t>
        <a:bodyPr/>
        <a:lstStyle/>
        <a:p>
          <a:endParaRPr lang="en-US"/>
        </a:p>
      </dgm:t>
    </dgm:pt>
    <dgm:pt modelId="{E4C46917-B151-4300-A014-970EB90350D5}" type="sibTrans" cxnId="{6BDDFDA2-4D9E-462E-8979-3B471D9790A2}">
      <dgm:prSet/>
      <dgm:spPr/>
      <dgm:t>
        <a:bodyPr/>
        <a:lstStyle/>
        <a:p>
          <a:endParaRPr lang="en-US"/>
        </a:p>
      </dgm:t>
    </dgm:pt>
    <dgm:pt modelId="{0A79C685-1645-43A0-B634-88C0A5370B10}">
      <dgm:prSet/>
      <dgm:spPr/>
      <dgm:t>
        <a:bodyPr/>
        <a:lstStyle/>
        <a:p>
          <a:r>
            <a:rPr lang="en-US"/>
            <a:t>The characteristic of Information being recalled affects reliability and stability</a:t>
          </a:r>
        </a:p>
      </dgm:t>
    </dgm:pt>
    <dgm:pt modelId="{B7FBED98-DD28-4248-B7F0-1BEE05D710CB}" type="parTrans" cxnId="{ADB76203-0E69-41C7-A3AD-F0D40CD25DCB}">
      <dgm:prSet/>
      <dgm:spPr/>
      <dgm:t>
        <a:bodyPr/>
        <a:lstStyle/>
        <a:p>
          <a:endParaRPr lang="en-US"/>
        </a:p>
      </dgm:t>
    </dgm:pt>
    <dgm:pt modelId="{80E6940D-2972-408E-B7AF-32AEEFD4BBF6}" type="sibTrans" cxnId="{ADB76203-0E69-41C7-A3AD-F0D40CD25DCB}">
      <dgm:prSet/>
      <dgm:spPr/>
      <dgm:t>
        <a:bodyPr/>
        <a:lstStyle/>
        <a:p>
          <a:endParaRPr lang="en-US"/>
        </a:p>
      </dgm:t>
    </dgm:pt>
    <dgm:pt modelId="{544E006B-AAFB-44F1-AEA7-742F96204B50}" type="pres">
      <dgm:prSet presAssocID="{2AC3B914-4E39-4BC1-8A34-0CC899DAF133}" presName="root" presStyleCnt="0">
        <dgm:presLayoutVars>
          <dgm:dir/>
          <dgm:resizeHandles val="exact"/>
        </dgm:presLayoutVars>
      </dgm:prSet>
      <dgm:spPr/>
      <dgm:t>
        <a:bodyPr/>
        <a:lstStyle/>
        <a:p>
          <a:endParaRPr lang="en-US"/>
        </a:p>
      </dgm:t>
    </dgm:pt>
    <dgm:pt modelId="{5DDDA972-2ACA-4493-949E-4223972BEB8A}" type="pres">
      <dgm:prSet presAssocID="{91BEF585-E54E-4B9C-8DF9-3877CA267B98}" presName="compNode" presStyleCnt="0"/>
      <dgm:spPr/>
    </dgm:pt>
    <dgm:pt modelId="{6E1AFA8C-4311-44D2-83E0-9428F465C79B}" type="pres">
      <dgm:prSet presAssocID="{91BEF585-E54E-4B9C-8DF9-3877CA267B98}" presName="bgRect" presStyleLbl="bgShp" presStyleIdx="0" presStyleCnt="4"/>
      <dgm:spPr/>
    </dgm:pt>
    <dgm:pt modelId="{949EEEA3-2608-44F1-A20E-1AC3A4CB0E55}" type="pres">
      <dgm:prSet presAssocID="{91BEF585-E54E-4B9C-8DF9-3877CA267B98}"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F6436410-2C15-4F27-8258-FC15B9C3A75A}" type="pres">
      <dgm:prSet presAssocID="{91BEF585-E54E-4B9C-8DF9-3877CA267B98}" presName="spaceRect" presStyleCnt="0"/>
      <dgm:spPr/>
    </dgm:pt>
    <dgm:pt modelId="{CAFF4F5B-0EBC-4C9E-93E2-525304E32155}" type="pres">
      <dgm:prSet presAssocID="{91BEF585-E54E-4B9C-8DF9-3877CA267B98}" presName="parTx" presStyleLbl="revTx" presStyleIdx="0" presStyleCnt="8">
        <dgm:presLayoutVars>
          <dgm:chMax val="0"/>
          <dgm:chPref val="0"/>
        </dgm:presLayoutVars>
      </dgm:prSet>
      <dgm:spPr/>
      <dgm:t>
        <a:bodyPr/>
        <a:lstStyle/>
        <a:p>
          <a:endParaRPr lang="en-US"/>
        </a:p>
      </dgm:t>
    </dgm:pt>
    <dgm:pt modelId="{89C899FD-D073-4C23-8CF7-E0A2B2FEC81A}" type="pres">
      <dgm:prSet presAssocID="{91BEF585-E54E-4B9C-8DF9-3877CA267B98}" presName="desTx" presStyleLbl="revTx" presStyleIdx="1" presStyleCnt="8">
        <dgm:presLayoutVars/>
      </dgm:prSet>
      <dgm:spPr/>
      <dgm:t>
        <a:bodyPr/>
        <a:lstStyle/>
        <a:p>
          <a:endParaRPr lang="en-US"/>
        </a:p>
      </dgm:t>
    </dgm:pt>
    <dgm:pt modelId="{12803F32-94C0-49CB-8042-5DA5162355D5}" type="pres">
      <dgm:prSet presAssocID="{3D50D582-8239-4444-A4FD-C96C156FBCF4}" presName="sibTrans" presStyleCnt="0"/>
      <dgm:spPr/>
    </dgm:pt>
    <dgm:pt modelId="{B7309325-4A5E-4E73-A329-BF342A6729E1}" type="pres">
      <dgm:prSet presAssocID="{70054DB9-B86F-4B7D-829C-67AAC2E4580D}" presName="compNode" presStyleCnt="0"/>
      <dgm:spPr/>
    </dgm:pt>
    <dgm:pt modelId="{ABD86AAC-DD5B-466C-AF85-77EA56DA184F}" type="pres">
      <dgm:prSet presAssocID="{70054DB9-B86F-4B7D-829C-67AAC2E4580D}" presName="bgRect" presStyleLbl="bgShp" presStyleIdx="1" presStyleCnt="4"/>
      <dgm:spPr/>
    </dgm:pt>
    <dgm:pt modelId="{68FE61B9-AE28-42C0-B3E7-4EADBE86BC0A}" type="pres">
      <dgm:prSet presAssocID="{70054DB9-B86F-4B7D-829C-67AAC2E4580D}"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47C606BC-4B22-4A85-9264-1A7F619FD856}" type="pres">
      <dgm:prSet presAssocID="{70054DB9-B86F-4B7D-829C-67AAC2E4580D}" presName="spaceRect" presStyleCnt="0"/>
      <dgm:spPr/>
    </dgm:pt>
    <dgm:pt modelId="{C566633A-9B9D-418D-8550-31B80A0E969E}" type="pres">
      <dgm:prSet presAssocID="{70054DB9-B86F-4B7D-829C-67AAC2E4580D}" presName="parTx" presStyleLbl="revTx" presStyleIdx="2" presStyleCnt="8">
        <dgm:presLayoutVars>
          <dgm:chMax val="0"/>
          <dgm:chPref val="0"/>
        </dgm:presLayoutVars>
      </dgm:prSet>
      <dgm:spPr/>
      <dgm:t>
        <a:bodyPr/>
        <a:lstStyle/>
        <a:p>
          <a:endParaRPr lang="en-US"/>
        </a:p>
      </dgm:t>
    </dgm:pt>
    <dgm:pt modelId="{E4E669CD-893A-45E0-AE51-7C01A99F438B}" type="pres">
      <dgm:prSet presAssocID="{70054DB9-B86F-4B7D-829C-67AAC2E4580D}" presName="desTx" presStyleLbl="revTx" presStyleIdx="3" presStyleCnt="8">
        <dgm:presLayoutVars/>
      </dgm:prSet>
      <dgm:spPr/>
      <dgm:t>
        <a:bodyPr/>
        <a:lstStyle/>
        <a:p>
          <a:endParaRPr lang="en-US"/>
        </a:p>
      </dgm:t>
    </dgm:pt>
    <dgm:pt modelId="{AA077FF0-776D-4ED9-8B03-15363A71B1D2}" type="pres">
      <dgm:prSet presAssocID="{04CF02C9-2B40-4029-A7BF-BFAC81F74BBE}" presName="sibTrans" presStyleCnt="0"/>
      <dgm:spPr/>
    </dgm:pt>
    <dgm:pt modelId="{9FED51DF-D458-4029-889B-104F3B3F8BF5}" type="pres">
      <dgm:prSet presAssocID="{B15A205C-FBDD-4E5B-8BC7-FFAA6E3E4BA7}" presName="compNode" presStyleCnt="0"/>
      <dgm:spPr/>
    </dgm:pt>
    <dgm:pt modelId="{BFDE49FA-307A-4D19-95C9-D3AA293050E1}" type="pres">
      <dgm:prSet presAssocID="{B15A205C-FBDD-4E5B-8BC7-FFAA6E3E4BA7}" presName="bgRect" presStyleLbl="bgShp" presStyleIdx="2" presStyleCnt="4"/>
      <dgm:spPr/>
    </dgm:pt>
    <dgm:pt modelId="{3B168D65-CFE7-4BC9-90FC-FEBF369F92B5}" type="pres">
      <dgm:prSet presAssocID="{B15A205C-FBDD-4E5B-8BC7-FFAA6E3E4BA7}"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tethoscope"/>
        </a:ext>
      </dgm:extLst>
    </dgm:pt>
    <dgm:pt modelId="{768F9C95-2E70-4B7B-9E4F-287D4514A7E8}" type="pres">
      <dgm:prSet presAssocID="{B15A205C-FBDD-4E5B-8BC7-FFAA6E3E4BA7}" presName="spaceRect" presStyleCnt="0"/>
      <dgm:spPr/>
    </dgm:pt>
    <dgm:pt modelId="{854F8161-27EA-4AF1-9EAB-EF5F58DB6A78}" type="pres">
      <dgm:prSet presAssocID="{B15A205C-FBDD-4E5B-8BC7-FFAA6E3E4BA7}" presName="parTx" presStyleLbl="revTx" presStyleIdx="4" presStyleCnt="8">
        <dgm:presLayoutVars>
          <dgm:chMax val="0"/>
          <dgm:chPref val="0"/>
        </dgm:presLayoutVars>
      </dgm:prSet>
      <dgm:spPr/>
      <dgm:t>
        <a:bodyPr/>
        <a:lstStyle/>
        <a:p>
          <a:endParaRPr lang="en-US"/>
        </a:p>
      </dgm:t>
    </dgm:pt>
    <dgm:pt modelId="{A4B60B52-5DBE-4358-BA13-DF7947A50320}" type="pres">
      <dgm:prSet presAssocID="{B15A205C-FBDD-4E5B-8BC7-FFAA6E3E4BA7}" presName="desTx" presStyleLbl="revTx" presStyleIdx="5" presStyleCnt="8">
        <dgm:presLayoutVars/>
      </dgm:prSet>
      <dgm:spPr/>
      <dgm:t>
        <a:bodyPr/>
        <a:lstStyle/>
        <a:p>
          <a:endParaRPr lang="en-US"/>
        </a:p>
      </dgm:t>
    </dgm:pt>
    <dgm:pt modelId="{D1976416-4AA6-4765-9A0F-AD6BECAE1B20}" type="pres">
      <dgm:prSet presAssocID="{29A9464F-00E2-452D-AE02-5269C14141E3}" presName="sibTrans" presStyleCnt="0"/>
      <dgm:spPr/>
    </dgm:pt>
    <dgm:pt modelId="{C9BCEBB4-BEE0-438A-848B-69EEA145241B}" type="pres">
      <dgm:prSet presAssocID="{BB0D9FA7-BF3A-4D5C-9C45-8E271A373EF9}" presName="compNode" presStyleCnt="0"/>
      <dgm:spPr/>
    </dgm:pt>
    <dgm:pt modelId="{297435F4-B7E4-404A-B99C-07B3F774D128}" type="pres">
      <dgm:prSet presAssocID="{BB0D9FA7-BF3A-4D5C-9C45-8E271A373EF9}" presName="bgRect" presStyleLbl="bgShp" presStyleIdx="3" presStyleCnt="4"/>
      <dgm:spPr/>
    </dgm:pt>
    <dgm:pt modelId="{DE18A01C-AEC3-44B5-97A2-090389B3AAE6}" type="pres">
      <dgm:prSet presAssocID="{BB0D9FA7-BF3A-4D5C-9C45-8E271A373EF9}"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Scales of Justice"/>
        </a:ext>
      </dgm:extLst>
    </dgm:pt>
    <dgm:pt modelId="{7C182BE7-0D83-4716-979D-1CF291900942}" type="pres">
      <dgm:prSet presAssocID="{BB0D9FA7-BF3A-4D5C-9C45-8E271A373EF9}" presName="spaceRect" presStyleCnt="0"/>
      <dgm:spPr/>
    </dgm:pt>
    <dgm:pt modelId="{60AC69B5-8395-42C6-89B0-D9A8437EDDA0}" type="pres">
      <dgm:prSet presAssocID="{BB0D9FA7-BF3A-4D5C-9C45-8E271A373EF9}" presName="parTx" presStyleLbl="revTx" presStyleIdx="6" presStyleCnt="8">
        <dgm:presLayoutVars>
          <dgm:chMax val="0"/>
          <dgm:chPref val="0"/>
        </dgm:presLayoutVars>
      </dgm:prSet>
      <dgm:spPr/>
      <dgm:t>
        <a:bodyPr/>
        <a:lstStyle/>
        <a:p>
          <a:endParaRPr lang="en-US"/>
        </a:p>
      </dgm:t>
    </dgm:pt>
    <dgm:pt modelId="{D75039FF-5258-409B-991F-B9EB78B40E81}" type="pres">
      <dgm:prSet presAssocID="{BB0D9FA7-BF3A-4D5C-9C45-8E271A373EF9}" presName="desTx" presStyleLbl="revTx" presStyleIdx="7" presStyleCnt="8">
        <dgm:presLayoutVars/>
      </dgm:prSet>
      <dgm:spPr/>
      <dgm:t>
        <a:bodyPr/>
        <a:lstStyle/>
        <a:p>
          <a:endParaRPr lang="en-US"/>
        </a:p>
      </dgm:t>
    </dgm:pt>
  </dgm:ptLst>
  <dgm:cxnLst>
    <dgm:cxn modelId="{41C73778-5D2E-F549-855D-B490CFFF5003}" type="presOf" srcId="{BB0D9FA7-BF3A-4D5C-9C45-8E271A373EF9}" destId="{60AC69B5-8395-42C6-89B0-D9A8437EDDA0}" srcOrd="0" destOrd="0" presId="urn:microsoft.com/office/officeart/2018/2/layout/IconVerticalSolidList"/>
    <dgm:cxn modelId="{6BDDFDA2-4D9E-462E-8979-3B471D9790A2}" srcId="{2AC3B914-4E39-4BC1-8A34-0CC899DAF133}" destId="{BB0D9FA7-BF3A-4D5C-9C45-8E271A373EF9}" srcOrd="3" destOrd="0" parTransId="{83F6D5A4-6225-43D7-8A62-D8B4FAF8CFB2}" sibTransId="{E4C46917-B151-4300-A014-970EB90350D5}"/>
    <dgm:cxn modelId="{67F7E576-ACEC-C54E-A5B1-6287BF34F01C}" type="presOf" srcId="{0A79C685-1645-43A0-B634-88C0A5370B10}" destId="{D75039FF-5258-409B-991F-B9EB78B40E81}" srcOrd="0" destOrd="0" presId="urn:microsoft.com/office/officeart/2018/2/layout/IconVerticalSolidList"/>
    <dgm:cxn modelId="{CAC1AA1A-D4B3-FA4F-82FF-55F820C5097F}" type="presOf" srcId="{91BEF585-E54E-4B9C-8DF9-3877CA267B98}" destId="{CAFF4F5B-0EBC-4C9E-93E2-525304E32155}" srcOrd="0" destOrd="0" presId="urn:microsoft.com/office/officeart/2018/2/layout/IconVerticalSolidList"/>
    <dgm:cxn modelId="{B315D6EF-28A5-407B-B61B-C6C1DA77587F}" srcId="{70054DB9-B86F-4B7D-829C-67AAC2E4580D}" destId="{3E6BD5E2-BF92-4CDC-8DCA-817A369D61E3}" srcOrd="0" destOrd="0" parTransId="{D2B96B92-4D42-4A27-9CEC-FEFAF8E7CD7D}" sibTransId="{3C8E08D4-F471-4CCA-BDEE-91DF1DEEA4E8}"/>
    <dgm:cxn modelId="{BE6DFAF0-F4E9-40A8-AD74-65F2B448377B}" srcId="{91BEF585-E54E-4B9C-8DF9-3877CA267B98}" destId="{FBF24C67-5CF7-46FF-B7BD-5417EAB8AC73}" srcOrd="0" destOrd="0" parTransId="{FA4CCF47-1E34-4DF3-9D9C-23C4BE96CF70}" sibTransId="{61C10787-0EA9-4374-95EC-4777508CEE3C}"/>
    <dgm:cxn modelId="{AA1C83A3-4205-4F1D-B04C-9E07BC814438}" srcId="{2AC3B914-4E39-4BC1-8A34-0CC899DAF133}" destId="{70054DB9-B86F-4B7D-829C-67AAC2E4580D}" srcOrd="1" destOrd="0" parTransId="{ECBAF1B6-D80E-403C-99E9-DF2B360287D4}" sibTransId="{04CF02C9-2B40-4029-A7BF-BFAC81F74BBE}"/>
    <dgm:cxn modelId="{E7B1AF64-50E3-B646-B62B-88336B20ACBC}" type="presOf" srcId="{3E6BD5E2-BF92-4CDC-8DCA-817A369D61E3}" destId="{E4E669CD-893A-45E0-AE51-7C01A99F438B}" srcOrd="0" destOrd="0" presId="urn:microsoft.com/office/officeart/2018/2/layout/IconVerticalSolidList"/>
    <dgm:cxn modelId="{C5B392E3-8241-9941-8E42-5564CC21CADA}" type="presOf" srcId="{FBF24C67-5CF7-46FF-B7BD-5417EAB8AC73}" destId="{89C899FD-D073-4C23-8CF7-E0A2B2FEC81A}" srcOrd="0" destOrd="0" presId="urn:microsoft.com/office/officeart/2018/2/layout/IconVerticalSolidList"/>
    <dgm:cxn modelId="{D4D88BCE-9BB5-41FC-8A23-230D8AD448DA}" srcId="{2AC3B914-4E39-4BC1-8A34-0CC899DAF133}" destId="{B15A205C-FBDD-4E5B-8BC7-FFAA6E3E4BA7}" srcOrd="2" destOrd="0" parTransId="{35AB13E9-A5DA-464B-9BED-258FF088F1AF}" sibTransId="{29A9464F-00E2-452D-AE02-5269C14141E3}"/>
    <dgm:cxn modelId="{3C6AE169-BD18-8040-AE56-A5C949636E31}" type="presOf" srcId="{2AC3B914-4E39-4BC1-8A34-0CC899DAF133}" destId="{544E006B-AAFB-44F1-AEA7-742F96204B50}" srcOrd="0" destOrd="0" presId="urn:microsoft.com/office/officeart/2018/2/layout/IconVerticalSolidList"/>
    <dgm:cxn modelId="{7A7E0A5C-E30B-4853-9DA3-E37E7D07F733}" srcId="{B15A205C-FBDD-4E5B-8BC7-FFAA6E3E4BA7}" destId="{E8DD1B95-FD92-4168-A862-77BFBC0A46AF}" srcOrd="0" destOrd="0" parTransId="{0267F29E-7AD9-4C87-981D-59BDD754737C}" sibTransId="{0ED981EC-8C77-42A7-A131-01CAC6133AAD}"/>
    <dgm:cxn modelId="{ADB76203-0E69-41C7-A3AD-F0D40CD25DCB}" srcId="{BB0D9FA7-BF3A-4D5C-9C45-8E271A373EF9}" destId="{0A79C685-1645-43A0-B634-88C0A5370B10}" srcOrd="0" destOrd="0" parTransId="{B7FBED98-DD28-4248-B7F0-1BEE05D710CB}" sibTransId="{80E6940D-2972-408E-B7AF-32AEEFD4BBF6}"/>
    <dgm:cxn modelId="{8AA99AC1-D52D-FC47-8FC3-F51913C88215}" type="presOf" srcId="{70054DB9-B86F-4B7D-829C-67AAC2E4580D}" destId="{C566633A-9B9D-418D-8550-31B80A0E969E}" srcOrd="0" destOrd="0" presId="urn:microsoft.com/office/officeart/2018/2/layout/IconVerticalSolidList"/>
    <dgm:cxn modelId="{D5E8F3A8-BA65-4A21-A988-FE08FA338F06}" srcId="{2AC3B914-4E39-4BC1-8A34-0CC899DAF133}" destId="{91BEF585-E54E-4B9C-8DF9-3877CA267B98}" srcOrd="0" destOrd="0" parTransId="{DAF10C94-17F9-486F-AA4E-99AA1AFD2C2A}" sibTransId="{3D50D582-8239-4444-A4FD-C96C156FBCF4}"/>
    <dgm:cxn modelId="{81313C15-A1F7-F144-93FC-5337C5FE1934}" type="presOf" srcId="{E8DD1B95-FD92-4168-A862-77BFBC0A46AF}" destId="{A4B60B52-5DBE-4358-BA13-DF7947A50320}" srcOrd="0" destOrd="0" presId="urn:microsoft.com/office/officeart/2018/2/layout/IconVerticalSolidList"/>
    <dgm:cxn modelId="{79BD56D2-4A38-624D-805B-4009F1F4AC42}" type="presOf" srcId="{B15A205C-FBDD-4E5B-8BC7-FFAA6E3E4BA7}" destId="{854F8161-27EA-4AF1-9EAB-EF5F58DB6A78}" srcOrd="0" destOrd="0" presId="urn:microsoft.com/office/officeart/2018/2/layout/IconVerticalSolidList"/>
    <dgm:cxn modelId="{D9A4BF47-55E2-764E-9241-0B7BD6BAA2C7}" type="presParOf" srcId="{544E006B-AAFB-44F1-AEA7-742F96204B50}" destId="{5DDDA972-2ACA-4493-949E-4223972BEB8A}" srcOrd="0" destOrd="0" presId="urn:microsoft.com/office/officeart/2018/2/layout/IconVerticalSolidList"/>
    <dgm:cxn modelId="{4D493F8F-6A7A-DB42-A41B-B80399DAE292}" type="presParOf" srcId="{5DDDA972-2ACA-4493-949E-4223972BEB8A}" destId="{6E1AFA8C-4311-44D2-83E0-9428F465C79B}" srcOrd="0" destOrd="0" presId="urn:microsoft.com/office/officeart/2018/2/layout/IconVerticalSolidList"/>
    <dgm:cxn modelId="{45650CE4-562A-2041-9769-716B5BAF5448}" type="presParOf" srcId="{5DDDA972-2ACA-4493-949E-4223972BEB8A}" destId="{949EEEA3-2608-44F1-A20E-1AC3A4CB0E55}" srcOrd="1" destOrd="0" presId="urn:microsoft.com/office/officeart/2018/2/layout/IconVerticalSolidList"/>
    <dgm:cxn modelId="{4FDC161D-BC7D-CE4C-AE88-DC457BD90CC7}" type="presParOf" srcId="{5DDDA972-2ACA-4493-949E-4223972BEB8A}" destId="{F6436410-2C15-4F27-8258-FC15B9C3A75A}" srcOrd="2" destOrd="0" presId="urn:microsoft.com/office/officeart/2018/2/layout/IconVerticalSolidList"/>
    <dgm:cxn modelId="{6627FD5B-B4FB-6549-8A04-F0567CC2A88F}" type="presParOf" srcId="{5DDDA972-2ACA-4493-949E-4223972BEB8A}" destId="{CAFF4F5B-0EBC-4C9E-93E2-525304E32155}" srcOrd="3" destOrd="0" presId="urn:microsoft.com/office/officeart/2018/2/layout/IconVerticalSolidList"/>
    <dgm:cxn modelId="{0BA2143E-74D6-C54D-AAC9-7534D46FF50E}" type="presParOf" srcId="{5DDDA972-2ACA-4493-949E-4223972BEB8A}" destId="{89C899FD-D073-4C23-8CF7-E0A2B2FEC81A}" srcOrd="4" destOrd="0" presId="urn:microsoft.com/office/officeart/2018/2/layout/IconVerticalSolidList"/>
    <dgm:cxn modelId="{BD62DA58-4461-554C-847E-9004CB798D88}" type="presParOf" srcId="{544E006B-AAFB-44F1-AEA7-742F96204B50}" destId="{12803F32-94C0-49CB-8042-5DA5162355D5}" srcOrd="1" destOrd="0" presId="urn:microsoft.com/office/officeart/2018/2/layout/IconVerticalSolidList"/>
    <dgm:cxn modelId="{6AEFEFFC-D072-AD47-AF26-57CD03A7F985}" type="presParOf" srcId="{544E006B-AAFB-44F1-AEA7-742F96204B50}" destId="{B7309325-4A5E-4E73-A329-BF342A6729E1}" srcOrd="2" destOrd="0" presId="urn:microsoft.com/office/officeart/2018/2/layout/IconVerticalSolidList"/>
    <dgm:cxn modelId="{F7FAAAA2-ADB8-E94B-8309-650A557AFD56}" type="presParOf" srcId="{B7309325-4A5E-4E73-A329-BF342A6729E1}" destId="{ABD86AAC-DD5B-466C-AF85-77EA56DA184F}" srcOrd="0" destOrd="0" presId="urn:microsoft.com/office/officeart/2018/2/layout/IconVerticalSolidList"/>
    <dgm:cxn modelId="{74D1307B-A1F1-0147-9078-766E320F46B7}" type="presParOf" srcId="{B7309325-4A5E-4E73-A329-BF342A6729E1}" destId="{68FE61B9-AE28-42C0-B3E7-4EADBE86BC0A}" srcOrd="1" destOrd="0" presId="urn:microsoft.com/office/officeart/2018/2/layout/IconVerticalSolidList"/>
    <dgm:cxn modelId="{7620049A-AC8A-264A-AC01-2DC896B607FA}" type="presParOf" srcId="{B7309325-4A5E-4E73-A329-BF342A6729E1}" destId="{47C606BC-4B22-4A85-9264-1A7F619FD856}" srcOrd="2" destOrd="0" presId="urn:microsoft.com/office/officeart/2018/2/layout/IconVerticalSolidList"/>
    <dgm:cxn modelId="{111FC528-52FE-BE44-A46A-37C38181D2FA}" type="presParOf" srcId="{B7309325-4A5E-4E73-A329-BF342A6729E1}" destId="{C566633A-9B9D-418D-8550-31B80A0E969E}" srcOrd="3" destOrd="0" presId="urn:microsoft.com/office/officeart/2018/2/layout/IconVerticalSolidList"/>
    <dgm:cxn modelId="{835F86DE-FC0A-4649-BA2D-4560C9EAAA43}" type="presParOf" srcId="{B7309325-4A5E-4E73-A329-BF342A6729E1}" destId="{E4E669CD-893A-45E0-AE51-7C01A99F438B}" srcOrd="4" destOrd="0" presId="urn:microsoft.com/office/officeart/2018/2/layout/IconVerticalSolidList"/>
    <dgm:cxn modelId="{BFA08036-D7AB-5447-B76B-B86B54515EB3}" type="presParOf" srcId="{544E006B-AAFB-44F1-AEA7-742F96204B50}" destId="{AA077FF0-776D-4ED9-8B03-15363A71B1D2}" srcOrd="3" destOrd="0" presId="urn:microsoft.com/office/officeart/2018/2/layout/IconVerticalSolidList"/>
    <dgm:cxn modelId="{29B7AC8A-719D-0C44-AC88-2276CB88B588}" type="presParOf" srcId="{544E006B-AAFB-44F1-AEA7-742F96204B50}" destId="{9FED51DF-D458-4029-889B-104F3B3F8BF5}" srcOrd="4" destOrd="0" presId="urn:microsoft.com/office/officeart/2018/2/layout/IconVerticalSolidList"/>
    <dgm:cxn modelId="{CF4F7E71-B237-B549-BD3D-9155786EB8D6}" type="presParOf" srcId="{9FED51DF-D458-4029-889B-104F3B3F8BF5}" destId="{BFDE49FA-307A-4D19-95C9-D3AA293050E1}" srcOrd="0" destOrd="0" presId="urn:microsoft.com/office/officeart/2018/2/layout/IconVerticalSolidList"/>
    <dgm:cxn modelId="{1925A4A5-8BC3-3743-88ED-4B4413E9B381}" type="presParOf" srcId="{9FED51DF-D458-4029-889B-104F3B3F8BF5}" destId="{3B168D65-CFE7-4BC9-90FC-FEBF369F92B5}" srcOrd="1" destOrd="0" presId="urn:microsoft.com/office/officeart/2018/2/layout/IconVerticalSolidList"/>
    <dgm:cxn modelId="{68A78091-A2B8-B745-B97B-2F08BD6ADABB}" type="presParOf" srcId="{9FED51DF-D458-4029-889B-104F3B3F8BF5}" destId="{768F9C95-2E70-4B7B-9E4F-287D4514A7E8}" srcOrd="2" destOrd="0" presId="urn:microsoft.com/office/officeart/2018/2/layout/IconVerticalSolidList"/>
    <dgm:cxn modelId="{EF6EE47C-2E41-2249-99E8-75594DD17AE1}" type="presParOf" srcId="{9FED51DF-D458-4029-889B-104F3B3F8BF5}" destId="{854F8161-27EA-4AF1-9EAB-EF5F58DB6A78}" srcOrd="3" destOrd="0" presId="urn:microsoft.com/office/officeart/2018/2/layout/IconVerticalSolidList"/>
    <dgm:cxn modelId="{486CBE6F-F3A7-AC45-8B3B-49F4A1EBC57E}" type="presParOf" srcId="{9FED51DF-D458-4029-889B-104F3B3F8BF5}" destId="{A4B60B52-5DBE-4358-BA13-DF7947A50320}" srcOrd="4" destOrd="0" presId="urn:microsoft.com/office/officeart/2018/2/layout/IconVerticalSolidList"/>
    <dgm:cxn modelId="{0F267BA2-5CE9-B642-815C-A5C9466D340B}" type="presParOf" srcId="{544E006B-AAFB-44F1-AEA7-742F96204B50}" destId="{D1976416-4AA6-4765-9A0F-AD6BECAE1B20}" srcOrd="5" destOrd="0" presId="urn:microsoft.com/office/officeart/2018/2/layout/IconVerticalSolidList"/>
    <dgm:cxn modelId="{D9A04018-627D-354E-B26B-B3F5DC2B443B}" type="presParOf" srcId="{544E006B-AAFB-44F1-AEA7-742F96204B50}" destId="{C9BCEBB4-BEE0-438A-848B-69EEA145241B}" srcOrd="6" destOrd="0" presId="urn:microsoft.com/office/officeart/2018/2/layout/IconVerticalSolidList"/>
    <dgm:cxn modelId="{1D5DEB24-B5DF-8447-A7FC-8B783670DF66}" type="presParOf" srcId="{C9BCEBB4-BEE0-438A-848B-69EEA145241B}" destId="{297435F4-B7E4-404A-B99C-07B3F774D128}" srcOrd="0" destOrd="0" presId="urn:microsoft.com/office/officeart/2018/2/layout/IconVerticalSolidList"/>
    <dgm:cxn modelId="{F0943DE5-F7D5-A74E-B0F7-375D2B487F92}" type="presParOf" srcId="{C9BCEBB4-BEE0-438A-848B-69EEA145241B}" destId="{DE18A01C-AEC3-44B5-97A2-090389B3AAE6}" srcOrd="1" destOrd="0" presId="urn:microsoft.com/office/officeart/2018/2/layout/IconVerticalSolidList"/>
    <dgm:cxn modelId="{8784183C-42FD-D04D-8072-2562435F6D9D}" type="presParOf" srcId="{C9BCEBB4-BEE0-438A-848B-69EEA145241B}" destId="{7C182BE7-0D83-4716-979D-1CF291900942}" srcOrd="2" destOrd="0" presId="urn:microsoft.com/office/officeart/2018/2/layout/IconVerticalSolidList"/>
    <dgm:cxn modelId="{B763CE56-2EAB-B849-BC38-62EDD827DE81}" type="presParOf" srcId="{C9BCEBB4-BEE0-438A-848B-69EEA145241B}" destId="{60AC69B5-8395-42C6-89B0-D9A8437EDDA0}" srcOrd="3" destOrd="0" presId="urn:microsoft.com/office/officeart/2018/2/layout/IconVerticalSolidList"/>
    <dgm:cxn modelId="{7C0C3D3A-7FAF-F54A-92B2-4E3D3F99A746}" type="presParOf" srcId="{C9BCEBB4-BEE0-438A-848B-69EEA145241B}" destId="{D75039FF-5258-409B-991F-B9EB78B40E8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99C4BB-3785-438F-B8C4-87748A6569D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6CCBB6D-9A1B-4310-B90E-95652E7B4CE2}">
      <dgm:prSet/>
      <dgm:spPr/>
      <dgm:t>
        <a:bodyPr/>
        <a:lstStyle/>
        <a:p>
          <a:r>
            <a:rPr lang="en-US"/>
            <a:t>ICD-10: must have been exposed to a stressful event or situation of </a:t>
          </a:r>
          <a:r>
            <a:rPr lang="en-US" i="1"/>
            <a:t>exceptionally threatening or catastrophic nature, </a:t>
          </a:r>
          <a:r>
            <a:rPr lang="en-US"/>
            <a:t>which would be </a:t>
          </a:r>
          <a:r>
            <a:rPr lang="en-US" i="1"/>
            <a:t>likely to cause pervasive distress in almost anyone.</a:t>
          </a:r>
          <a:endParaRPr lang="en-US"/>
        </a:p>
      </dgm:t>
    </dgm:pt>
    <dgm:pt modelId="{1C34B9D5-E305-48CC-8B67-8B880D9C2868}" type="parTrans" cxnId="{90CDEDE9-FD68-401B-92E8-CF400CA8C91D}">
      <dgm:prSet/>
      <dgm:spPr/>
      <dgm:t>
        <a:bodyPr/>
        <a:lstStyle/>
        <a:p>
          <a:endParaRPr lang="en-US"/>
        </a:p>
      </dgm:t>
    </dgm:pt>
    <dgm:pt modelId="{AF8093F0-C1EF-4F20-AD03-651AA0B13131}" type="sibTrans" cxnId="{90CDEDE9-FD68-401B-92E8-CF400CA8C91D}">
      <dgm:prSet/>
      <dgm:spPr/>
      <dgm:t>
        <a:bodyPr/>
        <a:lstStyle/>
        <a:p>
          <a:endParaRPr lang="en-US"/>
        </a:p>
      </dgm:t>
    </dgm:pt>
    <dgm:pt modelId="{66E6ADB1-CEC0-4247-B8A2-2DA80CD1E389}">
      <dgm:prSet/>
      <dgm:spPr/>
      <dgm:t>
        <a:bodyPr/>
        <a:lstStyle/>
        <a:p>
          <a:r>
            <a:rPr lang="en-US"/>
            <a:t>ICD-11: changes the other criteria in such a way that substantially fewer will qualify</a:t>
          </a:r>
        </a:p>
      </dgm:t>
    </dgm:pt>
    <dgm:pt modelId="{92A2EE84-99A2-4A25-8F52-8D37FDABBB7B}" type="parTrans" cxnId="{2BFED01C-B9D4-43E5-995F-7A8330D7F359}">
      <dgm:prSet/>
      <dgm:spPr/>
      <dgm:t>
        <a:bodyPr/>
        <a:lstStyle/>
        <a:p>
          <a:endParaRPr lang="en-US"/>
        </a:p>
      </dgm:t>
    </dgm:pt>
    <dgm:pt modelId="{16027DAE-BA9B-48A4-A89F-246E050D4BA8}" type="sibTrans" cxnId="{2BFED01C-B9D4-43E5-995F-7A8330D7F359}">
      <dgm:prSet/>
      <dgm:spPr/>
      <dgm:t>
        <a:bodyPr/>
        <a:lstStyle/>
        <a:p>
          <a:endParaRPr lang="en-US"/>
        </a:p>
      </dgm:t>
    </dgm:pt>
    <dgm:pt modelId="{8BDFEC75-304D-064E-8757-BC9BB427CFD3}" type="pres">
      <dgm:prSet presAssocID="{6A99C4BB-3785-438F-B8C4-87748A6569D8}" presName="linear" presStyleCnt="0">
        <dgm:presLayoutVars>
          <dgm:animLvl val="lvl"/>
          <dgm:resizeHandles val="exact"/>
        </dgm:presLayoutVars>
      </dgm:prSet>
      <dgm:spPr/>
      <dgm:t>
        <a:bodyPr/>
        <a:lstStyle/>
        <a:p>
          <a:endParaRPr lang="en-US"/>
        </a:p>
      </dgm:t>
    </dgm:pt>
    <dgm:pt modelId="{2BB33024-D773-2C42-B9C0-6F310DDB6F3C}" type="pres">
      <dgm:prSet presAssocID="{26CCBB6D-9A1B-4310-B90E-95652E7B4CE2}" presName="parentText" presStyleLbl="node1" presStyleIdx="0" presStyleCnt="2">
        <dgm:presLayoutVars>
          <dgm:chMax val="0"/>
          <dgm:bulletEnabled val="1"/>
        </dgm:presLayoutVars>
      </dgm:prSet>
      <dgm:spPr/>
      <dgm:t>
        <a:bodyPr/>
        <a:lstStyle/>
        <a:p>
          <a:endParaRPr lang="en-US"/>
        </a:p>
      </dgm:t>
    </dgm:pt>
    <dgm:pt modelId="{6249D9EB-42B5-214D-827C-0E010310EE33}" type="pres">
      <dgm:prSet presAssocID="{AF8093F0-C1EF-4F20-AD03-651AA0B13131}" presName="spacer" presStyleCnt="0"/>
      <dgm:spPr/>
    </dgm:pt>
    <dgm:pt modelId="{7023CCEA-F11C-094E-B8B3-35EC1B9B1BBB}" type="pres">
      <dgm:prSet presAssocID="{66E6ADB1-CEC0-4247-B8A2-2DA80CD1E389}" presName="parentText" presStyleLbl="node1" presStyleIdx="1" presStyleCnt="2">
        <dgm:presLayoutVars>
          <dgm:chMax val="0"/>
          <dgm:bulletEnabled val="1"/>
        </dgm:presLayoutVars>
      </dgm:prSet>
      <dgm:spPr/>
      <dgm:t>
        <a:bodyPr/>
        <a:lstStyle/>
        <a:p>
          <a:endParaRPr lang="en-US"/>
        </a:p>
      </dgm:t>
    </dgm:pt>
  </dgm:ptLst>
  <dgm:cxnLst>
    <dgm:cxn modelId="{D0B5DD41-16BE-0A4D-AE8A-AE22442FF54C}" type="presOf" srcId="{6A99C4BB-3785-438F-B8C4-87748A6569D8}" destId="{8BDFEC75-304D-064E-8757-BC9BB427CFD3}" srcOrd="0" destOrd="0" presId="urn:microsoft.com/office/officeart/2005/8/layout/vList2"/>
    <dgm:cxn modelId="{3EDF9190-AEEB-014A-AC39-117DEA102086}" type="presOf" srcId="{66E6ADB1-CEC0-4247-B8A2-2DA80CD1E389}" destId="{7023CCEA-F11C-094E-B8B3-35EC1B9B1BBB}" srcOrd="0" destOrd="0" presId="urn:microsoft.com/office/officeart/2005/8/layout/vList2"/>
    <dgm:cxn modelId="{5EB4DA75-DD80-8E4F-B3F3-8C422800812E}" type="presOf" srcId="{26CCBB6D-9A1B-4310-B90E-95652E7B4CE2}" destId="{2BB33024-D773-2C42-B9C0-6F310DDB6F3C}" srcOrd="0" destOrd="0" presId="urn:microsoft.com/office/officeart/2005/8/layout/vList2"/>
    <dgm:cxn modelId="{2BFED01C-B9D4-43E5-995F-7A8330D7F359}" srcId="{6A99C4BB-3785-438F-B8C4-87748A6569D8}" destId="{66E6ADB1-CEC0-4247-B8A2-2DA80CD1E389}" srcOrd="1" destOrd="0" parTransId="{92A2EE84-99A2-4A25-8F52-8D37FDABBB7B}" sibTransId="{16027DAE-BA9B-48A4-A89F-246E050D4BA8}"/>
    <dgm:cxn modelId="{90CDEDE9-FD68-401B-92E8-CF400CA8C91D}" srcId="{6A99C4BB-3785-438F-B8C4-87748A6569D8}" destId="{26CCBB6D-9A1B-4310-B90E-95652E7B4CE2}" srcOrd="0" destOrd="0" parTransId="{1C34B9D5-E305-48CC-8B67-8B880D9C2868}" sibTransId="{AF8093F0-C1EF-4F20-AD03-651AA0B13131}"/>
    <dgm:cxn modelId="{22E0A6B4-76DA-354C-93F7-CFFC6F3F2873}" type="presParOf" srcId="{8BDFEC75-304D-064E-8757-BC9BB427CFD3}" destId="{2BB33024-D773-2C42-B9C0-6F310DDB6F3C}" srcOrd="0" destOrd="0" presId="urn:microsoft.com/office/officeart/2005/8/layout/vList2"/>
    <dgm:cxn modelId="{138305F9-3A9E-2646-AB75-D6C1B737E0D7}" type="presParOf" srcId="{8BDFEC75-304D-064E-8757-BC9BB427CFD3}" destId="{6249D9EB-42B5-214D-827C-0E010310EE33}" srcOrd="1" destOrd="0" presId="urn:microsoft.com/office/officeart/2005/8/layout/vList2"/>
    <dgm:cxn modelId="{6CE63DE2-5AFE-2646-A4A6-EE81B4582241}" type="presParOf" srcId="{8BDFEC75-304D-064E-8757-BC9BB427CFD3}" destId="{7023CCEA-F11C-094E-B8B3-35EC1B9B1BB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D364D0-C908-43AF-8CDE-A74BBAF1B1C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09714D6-9BC0-4729-8B64-8DEE14C087C7}">
      <dgm:prSet/>
      <dgm:spPr/>
      <dgm:t>
        <a:bodyPr/>
        <a:lstStyle/>
        <a:p>
          <a:r>
            <a:rPr lang="en-US"/>
            <a:t>Joe drops a pencil at work and bends down to pick it up, </a:t>
          </a:r>
        </a:p>
      </dgm:t>
    </dgm:pt>
    <dgm:pt modelId="{865F81CB-3253-4639-8C6E-88BB0A64767A}" type="parTrans" cxnId="{80B83FB9-CE65-4C21-A351-4C83F04FB145}">
      <dgm:prSet/>
      <dgm:spPr/>
      <dgm:t>
        <a:bodyPr/>
        <a:lstStyle/>
        <a:p>
          <a:endParaRPr lang="en-US"/>
        </a:p>
      </dgm:t>
    </dgm:pt>
    <dgm:pt modelId="{710CB72F-5D6E-4EE9-8BBB-7594492FFBC5}" type="sibTrans" cxnId="{80B83FB9-CE65-4C21-A351-4C83F04FB145}">
      <dgm:prSet/>
      <dgm:spPr/>
      <dgm:t>
        <a:bodyPr/>
        <a:lstStyle/>
        <a:p>
          <a:endParaRPr lang="en-US"/>
        </a:p>
      </dgm:t>
    </dgm:pt>
    <dgm:pt modelId="{F9226A22-E33A-4B27-9270-B923D90F2082}">
      <dgm:prSet/>
      <dgm:spPr/>
      <dgm:t>
        <a:bodyPr/>
        <a:lstStyle/>
        <a:p>
          <a:r>
            <a:rPr lang="en-US" dirty="0"/>
            <a:t>Joe feels his back “snap”</a:t>
          </a:r>
        </a:p>
      </dgm:t>
    </dgm:pt>
    <dgm:pt modelId="{0820E3A3-A6F9-4E29-80E1-ED5F7EDBFEDC}" type="parTrans" cxnId="{8B88B168-EC3C-4888-B289-3CD557F741D3}">
      <dgm:prSet/>
      <dgm:spPr/>
      <dgm:t>
        <a:bodyPr/>
        <a:lstStyle/>
        <a:p>
          <a:endParaRPr lang="en-US"/>
        </a:p>
      </dgm:t>
    </dgm:pt>
    <dgm:pt modelId="{1EB7DF0D-042F-4AD7-A23B-858BAE3BA422}" type="sibTrans" cxnId="{8B88B168-EC3C-4888-B289-3CD557F741D3}">
      <dgm:prSet/>
      <dgm:spPr/>
      <dgm:t>
        <a:bodyPr/>
        <a:lstStyle/>
        <a:p>
          <a:endParaRPr lang="en-US"/>
        </a:p>
      </dgm:t>
    </dgm:pt>
    <dgm:pt modelId="{72FF697F-24D1-4C45-BA51-C3B3741C65A9}">
      <dgm:prSet/>
      <dgm:spPr/>
      <dgm:t>
        <a:bodyPr/>
        <a:lstStyle/>
        <a:p>
          <a:r>
            <a:rPr lang="en-US" dirty="0"/>
            <a:t>Did the </a:t>
          </a:r>
          <a:r>
            <a:rPr lang="en-US" i="1" dirty="0"/>
            <a:t>pencil</a:t>
          </a:r>
          <a:r>
            <a:rPr lang="en-US" dirty="0"/>
            <a:t> cause Joe’s back pain?</a:t>
          </a:r>
        </a:p>
      </dgm:t>
    </dgm:pt>
    <dgm:pt modelId="{A038E609-D570-4A53-BD72-B08A209200BA}" type="parTrans" cxnId="{A22DAEA7-C225-42AD-A5E7-FA5F41AF09AB}">
      <dgm:prSet/>
      <dgm:spPr/>
      <dgm:t>
        <a:bodyPr/>
        <a:lstStyle/>
        <a:p>
          <a:endParaRPr lang="en-US"/>
        </a:p>
      </dgm:t>
    </dgm:pt>
    <dgm:pt modelId="{3540BE46-7BC9-4213-91FA-65AFFD256378}" type="sibTrans" cxnId="{A22DAEA7-C225-42AD-A5E7-FA5F41AF09AB}">
      <dgm:prSet/>
      <dgm:spPr/>
      <dgm:t>
        <a:bodyPr/>
        <a:lstStyle/>
        <a:p>
          <a:endParaRPr lang="en-US"/>
        </a:p>
      </dgm:t>
    </dgm:pt>
    <dgm:pt modelId="{31DA9FFE-0682-4851-A7B0-BDFFD8873A70}">
      <dgm:prSet/>
      <dgm:spPr/>
      <dgm:t>
        <a:bodyPr/>
        <a:lstStyle/>
        <a:p>
          <a:r>
            <a:rPr lang="en-US" dirty="0"/>
            <a:t>Did </a:t>
          </a:r>
          <a:r>
            <a:rPr lang="en-US" i="1" dirty="0"/>
            <a:t>work</a:t>
          </a:r>
          <a:r>
            <a:rPr lang="en-US" dirty="0"/>
            <a:t> cause Joes’ back pain? </a:t>
          </a:r>
        </a:p>
      </dgm:t>
    </dgm:pt>
    <dgm:pt modelId="{D8561151-B1AD-47D0-B9D1-4BB64CF77079}" type="parTrans" cxnId="{363F1EDF-2B3E-4BDC-9F48-54554F96A1CC}">
      <dgm:prSet/>
      <dgm:spPr/>
      <dgm:t>
        <a:bodyPr/>
        <a:lstStyle/>
        <a:p>
          <a:endParaRPr lang="en-US"/>
        </a:p>
      </dgm:t>
    </dgm:pt>
    <dgm:pt modelId="{2310797E-E3B1-4596-829A-A3ED866CA45C}" type="sibTrans" cxnId="{363F1EDF-2B3E-4BDC-9F48-54554F96A1CC}">
      <dgm:prSet/>
      <dgm:spPr/>
      <dgm:t>
        <a:bodyPr/>
        <a:lstStyle/>
        <a:p>
          <a:endParaRPr lang="en-US"/>
        </a:p>
      </dgm:t>
    </dgm:pt>
    <dgm:pt modelId="{0FC75EDC-3C03-0B46-9910-B81C0A05BC88}">
      <dgm:prSet/>
      <dgm:spPr/>
      <dgm:t>
        <a:bodyPr/>
        <a:lstStyle/>
        <a:p>
          <a:r>
            <a:rPr lang="en-US" dirty="0"/>
            <a:t>Is Joe injured?</a:t>
          </a:r>
        </a:p>
      </dgm:t>
    </dgm:pt>
    <dgm:pt modelId="{1B2CA1EB-E967-044A-83B3-646F086B6E55}" type="parTrans" cxnId="{3DD0FA04-3042-CB45-99F3-C01FCF25E964}">
      <dgm:prSet/>
      <dgm:spPr/>
      <dgm:t>
        <a:bodyPr/>
        <a:lstStyle/>
        <a:p>
          <a:endParaRPr lang="en-US"/>
        </a:p>
      </dgm:t>
    </dgm:pt>
    <dgm:pt modelId="{73FD5E50-CC4F-174C-92F1-D8D6833052D9}" type="sibTrans" cxnId="{3DD0FA04-3042-CB45-99F3-C01FCF25E964}">
      <dgm:prSet/>
      <dgm:spPr/>
      <dgm:t>
        <a:bodyPr/>
        <a:lstStyle/>
        <a:p>
          <a:endParaRPr lang="en-US"/>
        </a:p>
      </dgm:t>
    </dgm:pt>
    <dgm:pt modelId="{2894CC45-4965-3C43-951A-3AC066373B0C}" type="pres">
      <dgm:prSet presAssocID="{1BD364D0-C908-43AF-8CDE-A74BBAF1B1C9}" presName="linear" presStyleCnt="0">
        <dgm:presLayoutVars>
          <dgm:animLvl val="lvl"/>
          <dgm:resizeHandles val="exact"/>
        </dgm:presLayoutVars>
      </dgm:prSet>
      <dgm:spPr/>
      <dgm:t>
        <a:bodyPr/>
        <a:lstStyle/>
        <a:p>
          <a:endParaRPr lang="en-US"/>
        </a:p>
      </dgm:t>
    </dgm:pt>
    <dgm:pt modelId="{9DB2A273-DB21-774D-B66B-CFC230232F04}" type="pres">
      <dgm:prSet presAssocID="{C09714D6-9BC0-4729-8B64-8DEE14C087C7}" presName="parentText" presStyleLbl="node1" presStyleIdx="0" presStyleCnt="5">
        <dgm:presLayoutVars>
          <dgm:chMax val="0"/>
          <dgm:bulletEnabled val="1"/>
        </dgm:presLayoutVars>
      </dgm:prSet>
      <dgm:spPr/>
      <dgm:t>
        <a:bodyPr/>
        <a:lstStyle/>
        <a:p>
          <a:endParaRPr lang="en-US"/>
        </a:p>
      </dgm:t>
    </dgm:pt>
    <dgm:pt modelId="{83E94ABE-F12C-9C48-A4CE-62D2BF7DA9F5}" type="pres">
      <dgm:prSet presAssocID="{710CB72F-5D6E-4EE9-8BBB-7594492FFBC5}" presName="spacer" presStyleCnt="0"/>
      <dgm:spPr/>
    </dgm:pt>
    <dgm:pt modelId="{4272DD3D-AA78-B044-9BB6-829F353A085F}" type="pres">
      <dgm:prSet presAssocID="{F9226A22-E33A-4B27-9270-B923D90F2082}" presName="parentText" presStyleLbl="node1" presStyleIdx="1" presStyleCnt="5">
        <dgm:presLayoutVars>
          <dgm:chMax val="0"/>
          <dgm:bulletEnabled val="1"/>
        </dgm:presLayoutVars>
      </dgm:prSet>
      <dgm:spPr/>
      <dgm:t>
        <a:bodyPr/>
        <a:lstStyle/>
        <a:p>
          <a:endParaRPr lang="en-US"/>
        </a:p>
      </dgm:t>
    </dgm:pt>
    <dgm:pt modelId="{949843DE-4B6F-754C-AA11-A5E6202B0C52}" type="pres">
      <dgm:prSet presAssocID="{1EB7DF0D-042F-4AD7-A23B-858BAE3BA422}" presName="spacer" presStyleCnt="0"/>
      <dgm:spPr/>
    </dgm:pt>
    <dgm:pt modelId="{8E926ECE-B662-5048-A51D-F03DD388AB22}" type="pres">
      <dgm:prSet presAssocID="{72FF697F-24D1-4C45-BA51-C3B3741C65A9}" presName="parentText" presStyleLbl="node1" presStyleIdx="2" presStyleCnt="5">
        <dgm:presLayoutVars>
          <dgm:chMax val="0"/>
          <dgm:bulletEnabled val="1"/>
        </dgm:presLayoutVars>
      </dgm:prSet>
      <dgm:spPr/>
      <dgm:t>
        <a:bodyPr/>
        <a:lstStyle/>
        <a:p>
          <a:endParaRPr lang="en-US"/>
        </a:p>
      </dgm:t>
    </dgm:pt>
    <dgm:pt modelId="{6BBED349-088F-E84C-A252-54E7B0B8E7D3}" type="pres">
      <dgm:prSet presAssocID="{3540BE46-7BC9-4213-91FA-65AFFD256378}" presName="spacer" presStyleCnt="0"/>
      <dgm:spPr/>
    </dgm:pt>
    <dgm:pt modelId="{2DE3E400-1B1B-B94E-B662-6F1AB377691A}" type="pres">
      <dgm:prSet presAssocID="{31DA9FFE-0682-4851-A7B0-BDFFD8873A70}" presName="parentText" presStyleLbl="node1" presStyleIdx="3" presStyleCnt="5">
        <dgm:presLayoutVars>
          <dgm:chMax val="0"/>
          <dgm:bulletEnabled val="1"/>
        </dgm:presLayoutVars>
      </dgm:prSet>
      <dgm:spPr/>
      <dgm:t>
        <a:bodyPr/>
        <a:lstStyle/>
        <a:p>
          <a:endParaRPr lang="en-US"/>
        </a:p>
      </dgm:t>
    </dgm:pt>
    <dgm:pt modelId="{EEA94F5B-3433-2146-BF48-AFF88EF2184D}" type="pres">
      <dgm:prSet presAssocID="{2310797E-E3B1-4596-829A-A3ED866CA45C}" presName="spacer" presStyleCnt="0"/>
      <dgm:spPr/>
    </dgm:pt>
    <dgm:pt modelId="{6C3BD392-02F0-504F-AB92-31B476C5D153}" type="pres">
      <dgm:prSet presAssocID="{0FC75EDC-3C03-0B46-9910-B81C0A05BC88}" presName="parentText" presStyleLbl="node1" presStyleIdx="4" presStyleCnt="5">
        <dgm:presLayoutVars>
          <dgm:chMax val="0"/>
          <dgm:bulletEnabled val="1"/>
        </dgm:presLayoutVars>
      </dgm:prSet>
      <dgm:spPr/>
      <dgm:t>
        <a:bodyPr/>
        <a:lstStyle/>
        <a:p>
          <a:endParaRPr lang="en-US"/>
        </a:p>
      </dgm:t>
    </dgm:pt>
  </dgm:ptLst>
  <dgm:cxnLst>
    <dgm:cxn modelId="{1B857F45-EDC6-B545-AADA-D95579D9F39E}" type="presOf" srcId="{72FF697F-24D1-4C45-BA51-C3B3741C65A9}" destId="{8E926ECE-B662-5048-A51D-F03DD388AB22}" srcOrd="0" destOrd="0" presId="urn:microsoft.com/office/officeart/2005/8/layout/vList2"/>
    <dgm:cxn modelId="{95CFA283-BEAD-D445-A680-3B3EA421539B}" type="presOf" srcId="{0FC75EDC-3C03-0B46-9910-B81C0A05BC88}" destId="{6C3BD392-02F0-504F-AB92-31B476C5D153}" srcOrd="0" destOrd="0" presId="urn:microsoft.com/office/officeart/2005/8/layout/vList2"/>
    <dgm:cxn modelId="{5FB65B35-6B85-7E44-8CFA-F9DFC93243FF}" type="presOf" srcId="{1BD364D0-C908-43AF-8CDE-A74BBAF1B1C9}" destId="{2894CC45-4965-3C43-951A-3AC066373B0C}" srcOrd="0" destOrd="0" presId="urn:microsoft.com/office/officeart/2005/8/layout/vList2"/>
    <dgm:cxn modelId="{36351F54-841A-4744-973C-389D5AEA886C}" type="presOf" srcId="{31DA9FFE-0682-4851-A7B0-BDFFD8873A70}" destId="{2DE3E400-1B1B-B94E-B662-6F1AB377691A}" srcOrd="0" destOrd="0" presId="urn:microsoft.com/office/officeart/2005/8/layout/vList2"/>
    <dgm:cxn modelId="{3DD0FA04-3042-CB45-99F3-C01FCF25E964}" srcId="{1BD364D0-C908-43AF-8CDE-A74BBAF1B1C9}" destId="{0FC75EDC-3C03-0B46-9910-B81C0A05BC88}" srcOrd="4" destOrd="0" parTransId="{1B2CA1EB-E967-044A-83B3-646F086B6E55}" sibTransId="{73FD5E50-CC4F-174C-92F1-D8D6833052D9}"/>
    <dgm:cxn modelId="{363F1EDF-2B3E-4BDC-9F48-54554F96A1CC}" srcId="{1BD364D0-C908-43AF-8CDE-A74BBAF1B1C9}" destId="{31DA9FFE-0682-4851-A7B0-BDFFD8873A70}" srcOrd="3" destOrd="0" parTransId="{D8561151-B1AD-47D0-B9D1-4BB64CF77079}" sibTransId="{2310797E-E3B1-4596-829A-A3ED866CA45C}"/>
    <dgm:cxn modelId="{9617F524-63E8-1548-AA84-BA25CC56DDD2}" type="presOf" srcId="{F9226A22-E33A-4B27-9270-B923D90F2082}" destId="{4272DD3D-AA78-B044-9BB6-829F353A085F}" srcOrd="0" destOrd="0" presId="urn:microsoft.com/office/officeart/2005/8/layout/vList2"/>
    <dgm:cxn modelId="{80B83FB9-CE65-4C21-A351-4C83F04FB145}" srcId="{1BD364D0-C908-43AF-8CDE-A74BBAF1B1C9}" destId="{C09714D6-9BC0-4729-8B64-8DEE14C087C7}" srcOrd="0" destOrd="0" parTransId="{865F81CB-3253-4639-8C6E-88BB0A64767A}" sibTransId="{710CB72F-5D6E-4EE9-8BBB-7594492FFBC5}"/>
    <dgm:cxn modelId="{04C53DAB-22A1-034A-B784-CC1E55FA1F18}" type="presOf" srcId="{C09714D6-9BC0-4729-8B64-8DEE14C087C7}" destId="{9DB2A273-DB21-774D-B66B-CFC230232F04}" srcOrd="0" destOrd="0" presId="urn:microsoft.com/office/officeart/2005/8/layout/vList2"/>
    <dgm:cxn modelId="{A22DAEA7-C225-42AD-A5E7-FA5F41AF09AB}" srcId="{1BD364D0-C908-43AF-8CDE-A74BBAF1B1C9}" destId="{72FF697F-24D1-4C45-BA51-C3B3741C65A9}" srcOrd="2" destOrd="0" parTransId="{A038E609-D570-4A53-BD72-B08A209200BA}" sibTransId="{3540BE46-7BC9-4213-91FA-65AFFD256378}"/>
    <dgm:cxn modelId="{8B88B168-EC3C-4888-B289-3CD557F741D3}" srcId="{1BD364D0-C908-43AF-8CDE-A74BBAF1B1C9}" destId="{F9226A22-E33A-4B27-9270-B923D90F2082}" srcOrd="1" destOrd="0" parTransId="{0820E3A3-A6F9-4E29-80E1-ED5F7EDBFEDC}" sibTransId="{1EB7DF0D-042F-4AD7-A23B-858BAE3BA422}"/>
    <dgm:cxn modelId="{1301132E-CF4E-CF49-9689-F1720DE02F0B}" type="presParOf" srcId="{2894CC45-4965-3C43-951A-3AC066373B0C}" destId="{9DB2A273-DB21-774D-B66B-CFC230232F04}" srcOrd="0" destOrd="0" presId="urn:microsoft.com/office/officeart/2005/8/layout/vList2"/>
    <dgm:cxn modelId="{ECFB6597-F452-DB4F-8A01-67B4ABFE228C}" type="presParOf" srcId="{2894CC45-4965-3C43-951A-3AC066373B0C}" destId="{83E94ABE-F12C-9C48-A4CE-62D2BF7DA9F5}" srcOrd="1" destOrd="0" presId="urn:microsoft.com/office/officeart/2005/8/layout/vList2"/>
    <dgm:cxn modelId="{5491D7D7-FC0B-3041-BD8B-E093537A39C9}" type="presParOf" srcId="{2894CC45-4965-3C43-951A-3AC066373B0C}" destId="{4272DD3D-AA78-B044-9BB6-829F353A085F}" srcOrd="2" destOrd="0" presId="urn:microsoft.com/office/officeart/2005/8/layout/vList2"/>
    <dgm:cxn modelId="{802F85DB-BBB2-1C40-BE64-7D9466DB3A17}" type="presParOf" srcId="{2894CC45-4965-3C43-951A-3AC066373B0C}" destId="{949843DE-4B6F-754C-AA11-A5E6202B0C52}" srcOrd="3" destOrd="0" presId="urn:microsoft.com/office/officeart/2005/8/layout/vList2"/>
    <dgm:cxn modelId="{FFC14A40-71E2-484E-A274-7BCDA67B89AA}" type="presParOf" srcId="{2894CC45-4965-3C43-951A-3AC066373B0C}" destId="{8E926ECE-B662-5048-A51D-F03DD388AB22}" srcOrd="4" destOrd="0" presId="urn:microsoft.com/office/officeart/2005/8/layout/vList2"/>
    <dgm:cxn modelId="{72F34F8F-5096-2440-B7EA-510337CF7381}" type="presParOf" srcId="{2894CC45-4965-3C43-951A-3AC066373B0C}" destId="{6BBED349-088F-E84C-A252-54E7B0B8E7D3}" srcOrd="5" destOrd="0" presId="urn:microsoft.com/office/officeart/2005/8/layout/vList2"/>
    <dgm:cxn modelId="{7634CAFD-90A3-0F42-87EB-B885EB953894}" type="presParOf" srcId="{2894CC45-4965-3C43-951A-3AC066373B0C}" destId="{2DE3E400-1B1B-B94E-B662-6F1AB377691A}" srcOrd="6" destOrd="0" presId="urn:microsoft.com/office/officeart/2005/8/layout/vList2"/>
    <dgm:cxn modelId="{831FF235-916F-5443-B27B-3A2F611CC42C}" type="presParOf" srcId="{2894CC45-4965-3C43-951A-3AC066373B0C}" destId="{EEA94F5B-3433-2146-BF48-AFF88EF2184D}" srcOrd="7" destOrd="0" presId="urn:microsoft.com/office/officeart/2005/8/layout/vList2"/>
    <dgm:cxn modelId="{D5DB10E1-C37E-EA41-97C5-0D4FBC4166FE}" type="presParOf" srcId="{2894CC45-4965-3C43-951A-3AC066373B0C}" destId="{6C3BD392-02F0-504F-AB92-31B476C5D15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4455B9-0BBF-4ADC-95BE-8F0BF9CCA3E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A0A264E-2296-4CD8-B0A8-D04204A4B87A}">
      <dgm:prSet/>
      <dgm:spPr/>
      <dgm:t>
        <a:bodyPr/>
        <a:lstStyle/>
        <a:p>
          <a:r>
            <a:rPr lang="en-US" b="1"/>
            <a:t>Do NOT confuse </a:t>
          </a:r>
          <a:r>
            <a:rPr lang="en-US"/>
            <a:t>Sad Social </a:t>
          </a:r>
          <a:r>
            <a:rPr lang="en-US" b="1"/>
            <a:t>Circumstances</a:t>
          </a:r>
          <a:r>
            <a:rPr lang="en-US"/>
            <a:t> </a:t>
          </a:r>
          <a:r>
            <a:rPr lang="en-US" b="1"/>
            <a:t>with</a:t>
          </a:r>
          <a:r>
            <a:rPr lang="en-US"/>
            <a:t> Major </a:t>
          </a:r>
          <a:r>
            <a:rPr lang="en-US" b="1"/>
            <a:t>Mental Illness</a:t>
          </a:r>
          <a:r>
            <a:rPr lang="en-US"/>
            <a:t>. [Is it Adjustment Disorder?]</a:t>
          </a:r>
        </a:p>
      </dgm:t>
    </dgm:pt>
    <dgm:pt modelId="{1EE1B521-CE70-4481-A330-20606C941271}" type="parTrans" cxnId="{0B5D4550-7D95-4B12-84A3-083C2002A70F}">
      <dgm:prSet/>
      <dgm:spPr/>
      <dgm:t>
        <a:bodyPr/>
        <a:lstStyle/>
        <a:p>
          <a:endParaRPr lang="en-US"/>
        </a:p>
      </dgm:t>
    </dgm:pt>
    <dgm:pt modelId="{9CE551D5-A6F8-4FE7-BBD3-ECD0D049F3E1}" type="sibTrans" cxnId="{0B5D4550-7D95-4B12-84A3-083C2002A70F}">
      <dgm:prSet/>
      <dgm:spPr/>
      <dgm:t>
        <a:bodyPr/>
        <a:lstStyle/>
        <a:p>
          <a:endParaRPr lang="en-US"/>
        </a:p>
      </dgm:t>
    </dgm:pt>
    <dgm:pt modelId="{3D3C1CF7-6DB2-497F-89B5-82F8BB3AC164}">
      <dgm:prSet/>
      <dgm:spPr/>
      <dgm:t>
        <a:bodyPr/>
        <a:lstStyle/>
        <a:p>
          <a:r>
            <a:rPr lang="en-US"/>
            <a:t>“Depression” is </a:t>
          </a:r>
          <a:r>
            <a:rPr lang="en-US" b="1"/>
            <a:t>NORMAL during grief</a:t>
          </a:r>
          <a:r>
            <a:rPr lang="en-US"/>
            <a:t>.</a:t>
          </a:r>
        </a:p>
      </dgm:t>
    </dgm:pt>
    <dgm:pt modelId="{5063443B-C494-4B4A-9B41-AB4A7E80667C}" type="parTrans" cxnId="{2BD75E7F-1030-4CB0-BF5B-27390516DA8D}">
      <dgm:prSet/>
      <dgm:spPr/>
      <dgm:t>
        <a:bodyPr/>
        <a:lstStyle/>
        <a:p>
          <a:endParaRPr lang="en-US"/>
        </a:p>
      </dgm:t>
    </dgm:pt>
    <dgm:pt modelId="{C9D42CFA-6791-425B-A1FC-66910FF45988}" type="sibTrans" cxnId="{2BD75E7F-1030-4CB0-BF5B-27390516DA8D}">
      <dgm:prSet/>
      <dgm:spPr/>
      <dgm:t>
        <a:bodyPr/>
        <a:lstStyle/>
        <a:p>
          <a:endParaRPr lang="en-US"/>
        </a:p>
      </dgm:t>
    </dgm:pt>
    <dgm:pt modelId="{E4B5CCD5-FB73-4090-A38D-37BCBF296642}">
      <dgm:prSet/>
      <dgm:spPr/>
      <dgm:t>
        <a:bodyPr/>
        <a:lstStyle/>
        <a:p>
          <a:r>
            <a:rPr lang="en-US"/>
            <a:t>“Depression” is NORMAL with Sad Social Circumstances.</a:t>
          </a:r>
        </a:p>
      </dgm:t>
    </dgm:pt>
    <dgm:pt modelId="{E206295A-9A79-4D18-AFDC-E597F08A090D}" type="parTrans" cxnId="{B70A94EC-7552-4970-A9E7-B814D6BD2194}">
      <dgm:prSet/>
      <dgm:spPr/>
      <dgm:t>
        <a:bodyPr/>
        <a:lstStyle/>
        <a:p>
          <a:endParaRPr lang="en-US"/>
        </a:p>
      </dgm:t>
    </dgm:pt>
    <dgm:pt modelId="{A472FEEA-7C4F-402B-97DE-1A728363C895}" type="sibTrans" cxnId="{B70A94EC-7552-4970-A9E7-B814D6BD2194}">
      <dgm:prSet/>
      <dgm:spPr/>
      <dgm:t>
        <a:bodyPr/>
        <a:lstStyle/>
        <a:p>
          <a:endParaRPr lang="en-US"/>
        </a:p>
      </dgm:t>
    </dgm:pt>
    <dgm:pt modelId="{0757EF52-4E80-4C2F-97D2-4C728DC145D6}">
      <dgm:prSet/>
      <dgm:spPr/>
      <dgm:t>
        <a:bodyPr/>
        <a:lstStyle/>
        <a:p>
          <a:r>
            <a:rPr lang="en-US"/>
            <a:t>Epidemiologic studies UNFORTUNATELY confuse Sad Circumstances with Major Mental Illness. </a:t>
          </a:r>
        </a:p>
      </dgm:t>
    </dgm:pt>
    <dgm:pt modelId="{16DE88E1-A012-482E-B0FE-B049D7658FF0}" type="parTrans" cxnId="{633D4B5F-1641-4A81-A329-0E7040E56D52}">
      <dgm:prSet/>
      <dgm:spPr/>
      <dgm:t>
        <a:bodyPr/>
        <a:lstStyle/>
        <a:p>
          <a:endParaRPr lang="en-US"/>
        </a:p>
      </dgm:t>
    </dgm:pt>
    <dgm:pt modelId="{9290FB3A-A8FB-4BBD-97D4-111565D03E6C}" type="sibTrans" cxnId="{633D4B5F-1641-4A81-A329-0E7040E56D52}">
      <dgm:prSet/>
      <dgm:spPr/>
      <dgm:t>
        <a:bodyPr/>
        <a:lstStyle/>
        <a:p>
          <a:endParaRPr lang="en-US"/>
        </a:p>
      </dgm:t>
    </dgm:pt>
    <dgm:pt modelId="{70314514-6930-4C1F-AF92-948200FC80AB}">
      <dgm:prSet/>
      <dgm:spPr/>
      <dgm:t>
        <a:bodyPr/>
        <a:lstStyle/>
        <a:p>
          <a:r>
            <a:rPr lang="en-US"/>
            <a:t>CBT, etc, may help, but Medications probably don’t help social circumstances.  </a:t>
          </a:r>
        </a:p>
      </dgm:t>
    </dgm:pt>
    <dgm:pt modelId="{9E49D97F-2AB5-4FC4-8228-8F0865CA3904}" type="parTrans" cxnId="{5B07BC62-CD34-43D8-BDBE-9145A9BFF143}">
      <dgm:prSet/>
      <dgm:spPr/>
      <dgm:t>
        <a:bodyPr/>
        <a:lstStyle/>
        <a:p>
          <a:endParaRPr lang="en-US"/>
        </a:p>
      </dgm:t>
    </dgm:pt>
    <dgm:pt modelId="{3CDCA998-08C6-4205-947A-5F7EBCF57C56}" type="sibTrans" cxnId="{5B07BC62-CD34-43D8-BDBE-9145A9BFF143}">
      <dgm:prSet/>
      <dgm:spPr/>
      <dgm:t>
        <a:bodyPr/>
        <a:lstStyle/>
        <a:p>
          <a:endParaRPr lang="en-US"/>
        </a:p>
      </dgm:t>
    </dgm:pt>
    <dgm:pt modelId="{5F8F67CB-FC48-7A4A-955D-0792A7FFD652}" type="pres">
      <dgm:prSet presAssocID="{B54455B9-0BBF-4ADC-95BE-8F0BF9CCA3E9}" presName="linear" presStyleCnt="0">
        <dgm:presLayoutVars>
          <dgm:animLvl val="lvl"/>
          <dgm:resizeHandles val="exact"/>
        </dgm:presLayoutVars>
      </dgm:prSet>
      <dgm:spPr/>
      <dgm:t>
        <a:bodyPr/>
        <a:lstStyle/>
        <a:p>
          <a:endParaRPr lang="en-US"/>
        </a:p>
      </dgm:t>
    </dgm:pt>
    <dgm:pt modelId="{D08A5C82-3165-7C4A-8DF6-60F002C2A10A}" type="pres">
      <dgm:prSet presAssocID="{4A0A264E-2296-4CD8-B0A8-D04204A4B87A}" presName="parentText" presStyleLbl="node1" presStyleIdx="0" presStyleCnt="5">
        <dgm:presLayoutVars>
          <dgm:chMax val="0"/>
          <dgm:bulletEnabled val="1"/>
        </dgm:presLayoutVars>
      </dgm:prSet>
      <dgm:spPr/>
      <dgm:t>
        <a:bodyPr/>
        <a:lstStyle/>
        <a:p>
          <a:endParaRPr lang="en-US"/>
        </a:p>
      </dgm:t>
    </dgm:pt>
    <dgm:pt modelId="{E6ED107F-C3F2-A848-8B5C-594808370CE7}" type="pres">
      <dgm:prSet presAssocID="{9CE551D5-A6F8-4FE7-BBD3-ECD0D049F3E1}" presName="spacer" presStyleCnt="0"/>
      <dgm:spPr/>
    </dgm:pt>
    <dgm:pt modelId="{61C7BCF8-AC12-FF48-8901-06E02CCD331F}" type="pres">
      <dgm:prSet presAssocID="{3D3C1CF7-6DB2-497F-89B5-82F8BB3AC164}" presName="parentText" presStyleLbl="node1" presStyleIdx="1" presStyleCnt="5">
        <dgm:presLayoutVars>
          <dgm:chMax val="0"/>
          <dgm:bulletEnabled val="1"/>
        </dgm:presLayoutVars>
      </dgm:prSet>
      <dgm:spPr/>
      <dgm:t>
        <a:bodyPr/>
        <a:lstStyle/>
        <a:p>
          <a:endParaRPr lang="en-US"/>
        </a:p>
      </dgm:t>
    </dgm:pt>
    <dgm:pt modelId="{C43793C7-D613-234D-B3D3-CCC596336930}" type="pres">
      <dgm:prSet presAssocID="{C9D42CFA-6791-425B-A1FC-66910FF45988}" presName="spacer" presStyleCnt="0"/>
      <dgm:spPr/>
    </dgm:pt>
    <dgm:pt modelId="{F74CE614-CC2D-7242-B940-E76AE2F95F31}" type="pres">
      <dgm:prSet presAssocID="{E4B5CCD5-FB73-4090-A38D-37BCBF296642}" presName="parentText" presStyleLbl="node1" presStyleIdx="2" presStyleCnt="5">
        <dgm:presLayoutVars>
          <dgm:chMax val="0"/>
          <dgm:bulletEnabled val="1"/>
        </dgm:presLayoutVars>
      </dgm:prSet>
      <dgm:spPr/>
      <dgm:t>
        <a:bodyPr/>
        <a:lstStyle/>
        <a:p>
          <a:endParaRPr lang="en-US"/>
        </a:p>
      </dgm:t>
    </dgm:pt>
    <dgm:pt modelId="{9F61BBE6-1357-9F4F-99B9-7D9F492AE487}" type="pres">
      <dgm:prSet presAssocID="{A472FEEA-7C4F-402B-97DE-1A728363C895}" presName="spacer" presStyleCnt="0"/>
      <dgm:spPr/>
    </dgm:pt>
    <dgm:pt modelId="{A6088102-1379-0C4A-A142-44E6D1D9AF46}" type="pres">
      <dgm:prSet presAssocID="{0757EF52-4E80-4C2F-97D2-4C728DC145D6}" presName="parentText" presStyleLbl="node1" presStyleIdx="3" presStyleCnt="5">
        <dgm:presLayoutVars>
          <dgm:chMax val="0"/>
          <dgm:bulletEnabled val="1"/>
        </dgm:presLayoutVars>
      </dgm:prSet>
      <dgm:spPr/>
      <dgm:t>
        <a:bodyPr/>
        <a:lstStyle/>
        <a:p>
          <a:endParaRPr lang="en-US"/>
        </a:p>
      </dgm:t>
    </dgm:pt>
    <dgm:pt modelId="{D7438352-38FF-2047-A405-815A2FEAD521}" type="pres">
      <dgm:prSet presAssocID="{9290FB3A-A8FB-4BBD-97D4-111565D03E6C}" presName="spacer" presStyleCnt="0"/>
      <dgm:spPr/>
    </dgm:pt>
    <dgm:pt modelId="{A97CDB5E-49A3-8D44-A64E-701268F4B245}" type="pres">
      <dgm:prSet presAssocID="{70314514-6930-4C1F-AF92-948200FC80AB}" presName="parentText" presStyleLbl="node1" presStyleIdx="4" presStyleCnt="5">
        <dgm:presLayoutVars>
          <dgm:chMax val="0"/>
          <dgm:bulletEnabled val="1"/>
        </dgm:presLayoutVars>
      </dgm:prSet>
      <dgm:spPr/>
      <dgm:t>
        <a:bodyPr/>
        <a:lstStyle/>
        <a:p>
          <a:endParaRPr lang="en-US"/>
        </a:p>
      </dgm:t>
    </dgm:pt>
  </dgm:ptLst>
  <dgm:cxnLst>
    <dgm:cxn modelId="{8A70889D-8547-4B48-A808-8E6D35DB3268}" type="presOf" srcId="{70314514-6930-4C1F-AF92-948200FC80AB}" destId="{A97CDB5E-49A3-8D44-A64E-701268F4B245}" srcOrd="0" destOrd="0" presId="urn:microsoft.com/office/officeart/2005/8/layout/vList2"/>
    <dgm:cxn modelId="{B0A04D6C-D13F-C844-819C-9E3DB939ECAC}" type="presOf" srcId="{0757EF52-4E80-4C2F-97D2-4C728DC145D6}" destId="{A6088102-1379-0C4A-A142-44E6D1D9AF46}" srcOrd="0" destOrd="0" presId="urn:microsoft.com/office/officeart/2005/8/layout/vList2"/>
    <dgm:cxn modelId="{AD855EB9-C60B-8841-AB90-59E7F906117C}" type="presOf" srcId="{B54455B9-0BBF-4ADC-95BE-8F0BF9CCA3E9}" destId="{5F8F67CB-FC48-7A4A-955D-0792A7FFD652}" srcOrd="0" destOrd="0" presId="urn:microsoft.com/office/officeart/2005/8/layout/vList2"/>
    <dgm:cxn modelId="{7BF8DFBD-03D8-DF48-BCDE-DF5BADE0C5EA}" type="presOf" srcId="{E4B5CCD5-FB73-4090-A38D-37BCBF296642}" destId="{F74CE614-CC2D-7242-B940-E76AE2F95F31}" srcOrd="0" destOrd="0" presId="urn:microsoft.com/office/officeart/2005/8/layout/vList2"/>
    <dgm:cxn modelId="{0B5D4550-7D95-4B12-84A3-083C2002A70F}" srcId="{B54455B9-0BBF-4ADC-95BE-8F0BF9CCA3E9}" destId="{4A0A264E-2296-4CD8-B0A8-D04204A4B87A}" srcOrd="0" destOrd="0" parTransId="{1EE1B521-CE70-4481-A330-20606C941271}" sibTransId="{9CE551D5-A6F8-4FE7-BBD3-ECD0D049F3E1}"/>
    <dgm:cxn modelId="{5B07BC62-CD34-43D8-BDBE-9145A9BFF143}" srcId="{B54455B9-0BBF-4ADC-95BE-8F0BF9CCA3E9}" destId="{70314514-6930-4C1F-AF92-948200FC80AB}" srcOrd="4" destOrd="0" parTransId="{9E49D97F-2AB5-4FC4-8228-8F0865CA3904}" sibTransId="{3CDCA998-08C6-4205-947A-5F7EBCF57C56}"/>
    <dgm:cxn modelId="{76DF64E5-6208-BB49-9F9A-1410D2EC263B}" type="presOf" srcId="{3D3C1CF7-6DB2-497F-89B5-82F8BB3AC164}" destId="{61C7BCF8-AC12-FF48-8901-06E02CCD331F}" srcOrd="0" destOrd="0" presId="urn:microsoft.com/office/officeart/2005/8/layout/vList2"/>
    <dgm:cxn modelId="{B70A94EC-7552-4970-A9E7-B814D6BD2194}" srcId="{B54455B9-0BBF-4ADC-95BE-8F0BF9CCA3E9}" destId="{E4B5CCD5-FB73-4090-A38D-37BCBF296642}" srcOrd="2" destOrd="0" parTransId="{E206295A-9A79-4D18-AFDC-E597F08A090D}" sibTransId="{A472FEEA-7C4F-402B-97DE-1A728363C895}"/>
    <dgm:cxn modelId="{9F1C7757-D78D-CA4F-B3D8-AE74CFBADE32}" type="presOf" srcId="{4A0A264E-2296-4CD8-B0A8-D04204A4B87A}" destId="{D08A5C82-3165-7C4A-8DF6-60F002C2A10A}" srcOrd="0" destOrd="0" presId="urn:microsoft.com/office/officeart/2005/8/layout/vList2"/>
    <dgm:cxn modelId="{2BD75E7F-1030-4CB0-BF5B-27390516DA8D}" srcId="{B54455B9-0BBF-4ADC-95BE-8F0BF9CCA3E9}" destId="{3D3C1CF7-6DB2-497F-89B5-82F8BB3AC164}" srcOrd="1" destOrd="0" parTransId="{5063443B-C494-4B4A-9B41-AB4A7E80667C}" sibTransId="{C9D42CFA-6791-425B-A1FC-66910FF45988}"/>
    <dgm:cxn modelId="{633D4B5F-1641-4A81-A329-0E7040E56D52}" srcId="{B54455B9-0BBF-4ADC-95BE-8F0BF9CCA3E9}" destId="{0757EF52-4E80-4C2F-97D2-4C728DC145D6}" srcOrd="3" destOrd="0" parTransId="{16DE88E1-A012-482E-B0FE-B049D7658FF0}" sibTransId="{9290FB3A-A8FB-4BBD-97D4-111565D03E6C}"/>
    <dgm:cxn modelId="{C93B5F43-9C94-C947-A5A7-8AD7384D6E19}" type="presParOf" srcId="{5F8F67CB-FC48-7A4A-955D-0792A7FFD652}" destId="{D08A5C82-3165-7C4A-8DF6-60F002C2A10A}" srcOrd="0" destOrd="0" presId="urn:microsoft.com/office/officeart/2005/8/layout/vList2"/>
    <dgm:cxn modelId="{6818195C-DE79-8B49-9BC7-67233D612B98}" type="presParOf" srcId="{5F8F67CB-FC48-7A4A-955D-0792A7FFD652}" destId="{E6ED107F-C3F2-A848-8B5C-594808370CE7}" srcOrd="1" destOrd="0" presId="urn:microsoft.com/office/officeart/2005/8/layout/vList2"/>
    <dgm:cxn modelId="{3A6E5E45-A4A3-E645-B655-2C64F18E048E}" type="presParOf" srcId="{5F8F67CB-FC48-7A4A-955D-0792A7FFD652}" destId="{61C7BCF8-AC12-FF48-8901-06E02CCD331F}" srcOrd="2" destOrd="0" presId="urn:microsoft.com/office/officeart/2005/8/layout/vList2"/>
    <dgm:cxn modelId="{B8D920D6-73BA-6948-A7D3-59F964CC4706}" type="presParOf" srcId="{5F8F67CB-FC48-7A4A-955D-0792A7FFD652}" destId="{C43793C7-D613-234D-B3D3-CCC596336930}" srcOrd="3" destOrd="0" presId="urn:microsoft.com/office/officeart/2005/8/layout/vList2"/>
    <dgm:cxn modelId="{DCBCC1D1-D8ED-6F48-B8B4-837BBD4BD3D6}" type="presParOf" srcId="{5F8F67CB-FC48-7A4A-955D-0792A7FFD652}" destId="{F74CE614-CC2D-7242-B940-E76AE2F95F31}" srcOrd="4" destOrd="0" presId="urn:microsoft.com/office/officeart/2005/8/layout/vList2"/>
    <dgm:cxn modelId="{9B8E5838-21D8-B943-8F85-8958D6E15EAF}" type="presParOf" srcId="{5F8F67CB-FC48-7A4A-955D-0792A7FFD652}" destId="{9F61BBE6-1357-9F4F-99B9-7D9F492AE487}" srcOrd="5" destOrd="0" presId="urn:microsoft.com/office/officeart/2005/8/layout/vList2"/>
    <dgm:cxn modelId="{B36698A2-701B-5F4A-8E47-3D9160B0C162}" type="presParOf" srcId="{5F8F67CB-FC48-7A4A-955D-0792A7FFD652}" destId="{A6088102-1379-0C4A-A142-44E6D1D9AF46}" srcOrd="6" destOrd="0" presId="urn:microsoft.com/office/officeart/2005/8/layout/vList2"/>
    <dgm:cxn modelId="{8A62DCFB-6950-0E4A-B34B-D56EC1054580}" type="presParOf" srcId="{5F8F67CB-FC48-7A4A-955D-0792A7FFD652}" destId="{D7438352-38FF-2047-A405-815A2FEAD521}" srcOrd="7" destOrd="0" presId="urn:microsoft.com/office/officeart/2005/8/layout/vList2"/>
    <dgm:cxn modelId="{0805E589-76F5-D84A-A6F9-C82473753F91}" type="presParOf" srcId="{5F8F67CB-FC48-7A4A-955D-0792A7FFD652}" destId="{A97CDB5E-49A3-8D44-A64E-701268F4B24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E8028A-B839-492D-9E8D-9F465B3E8F5E}"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7505B0B2-3BCC-439F-9050-854AFB0180EA}">
      <dgm:prSet/>
      <dgm:spPr/>
      <dgm:t>
        <a:bodyPr/>
        <a:lstStyle/>
        <a:p>
          <a:r>
            <a:rPr lang="en-US" b="1"/>
            <a:t>History</a:t>
          </a:r>
          <a:r>
            <a:rPr lang="en-US"/>
            <a:t> of Pre-Injury Function and Mental Symptoms </a:t>
          </a:r>
          <a:r>
            <a:rPr lang="en-US" b="1" u="sng"/>
            <a:t>BEFORE</a:t>
          </a:r>
          <a:r>
            <a:rPr lang="en-US"/>
            <a:t> the </a:t>
          </a:r>
          <a:r>
            <a:rPr lang="en-US" b="1"/>
            <a:t>Work Injury </a:t>
          </a:r>
          <a:r>
            <a:rPr lang="en-US" b="1" u="sng"/>
            <a:t>MAY</a:t>
          </a:r>
          <a:r>
            <a:rPr lang="en-US" b="1"/>
            <a:t> </a:t>
          </a:r>
          <a:r>
            <a:rPr lang="en-US" b="1" u="sng"/>
            <a:t>NOT </a:t>
          </a:r>
          <a:r>
            <a:rPr lang="en-US"/>
            <a:t>be Accurate.</a:t>
          </a:r>
        </a:p>
      </dgm:t>
    </dgm:pt>
    <dgm:pt modelId="{E91723C8-B4FF-4231-803A-1AEF5354FD43}" type="parTrans" cxnId="{71A6CFD0-B015-4863-8552-7272FEDEC513}">
      <dgm:prSet/>
      <dgm:spPr/>
      <dgm:t>
        <a:bodyPr/>
        <a:lstStyle/>
        <a:p>
          <a:endParaRPr lang="en-US"/>
        </a:p>
      </dgm:t>
    </dgm:pt>
    <dgm:pt modelId="{71D1E12B-0FDC-4A24-A4BF-7CD7523F218A}" type="sibTrans" cxnId="{71A6CFD0-B015-4863-8552-7272FEDEC513}">
      <dgm:prSet/>
      <dgm:spPr/>
      <dgm:t>
        <a:bodyPr/>
        <a:lstStyle/>
        <a:p>
          <a:endParaRPr lang="en-US"/>
        </a:p>
      </dgm:t>
    </dgm:pt>
    <dgm:pt modelId="{AF2DDDCC-B2F0-4349-BAA5-6C138065D378}">
      <dgm:prSet/>
      <dgm:spPr/>
      <dgm:t>
        <a:bodyPr/>
        <a:lstStyle/>
        <a:p>
          <a:r>
            <a:rPr lang="en-US" b="1"/>
            <a:t>Symptom Validity Testing </a:t>
          </a:r>
          <a:r>
            <a:rPr lang="en-US"/>
            <a:t>MAY detect exaggeration of </a:t>
          </a:r>
          <a:r>
            <a:rPr lang="en-US" b="1"/>
            <a:t>current </a:t>
          </a:r>
          <a:r>
            <a:rPr lang="en-US"/>
            <a:t>symptoms. </a:t>
          </a:r>
        </a:p>
      </dgm:t>
    </dgm:pt>
    <dgm:pt modelId="{21926493-910E-4112-8BBE-E2F7CF0737DC}" type="parTrans" cxnId="{F0B5BA4F-3328-4434-B355-31D8CF5733D5}">
      <dgm:prSet/>
      <dgm:spPr/>
      <dgm:t>
        <a:bodyPr/>
        <a:lstStyle/>
        <a:p>
          <a:endParaRPr lang="en-US"/>
        </a:p>
      </dgm:t>
    </dgm:pt>
    <dgm:pt modelId="{4D373D32-03B5-4FEE-A5AF-E712847A9F6C}" type="sibTrans" cxnId="{F0B5BA4F-3328-4434-B355-31D8CF5733D5}">
      <dgm:prSet/>
      <dgm:spPr/>
      <dgm:t>
        <a:bodyPr/>
        <a:lstStyle/>
        <a:p>
          <a:endParaRPr lang="en-US"/>
        </a:p>
      </dgm:t>
    </dgm:pt>
    <dgm:pt modelId="{AD36E5F3-7068-446D-B90A-ADE9C776225A}">
      <dgm:prSet/>
      <dgm:spPr/>
      <dgm:t>
        <a:bodyPr/>
        <a:lstStyle/>
        <a:p>
          <a:r>
            <a:rPr lang="en-US"/>
            <a:t>[Not pre-injury status]</a:t>
          </a:r>
        </a:p>
      </dgm:t>
    </dgm:pt>
    <dgm:pt modelId="{6FA8E07B-4A59-4AC6-B3EB-70A03807B3A0}" type="parTrans" cxnId="{72D43FB8-7A89-4D8B-8FB1-24D80C701A42}">
      <dgm:prSet/>
      <dgm:spPr/>
      <dgm:t>
        <a:bodyPr/>
        <a:lstStyle/>
        <a:p>
          <a:endParaRPr lang="en-US"/>
        </a:p>
      </dgm:t>
    </dgm:pt>
    <dgm:pt modelId="{B82AF13E-CF53-42DD-8DE7-FA901E53F9F8}" type="sibTrans" cxnId="{72D43FB8-7A89-4D8B-8FB1-24D80C701A42}">
      <dgm:prSet/>
      <dgm:spPr/>
      <dgm:t>
        <a:bodyPr/>
        <a:lstStyle/>
        <a:p>
          <a:endParaRPr lang="en-US"/>
        </a:p>
      </dgm:t>
    </dgm:pt>
    <dgm:pt modelId="{CF7D559B-4F71-4060-96E5-F672CCFFBB6E}">
      <dgm:prSet/>
      <dgm:spPr/>
      <dgm:t>
        <a:bodyPr/>
        <a:lstStyle/>
        <a:p>
          <a:r>
            <a:rPr lang="en-US" b="1"/>
            <a:t>Collateral Sources </a:t>
          </a:r>
          <a:r>
            <a:rPr lang="en-US" b="1" u="sng"/>
            <a:t>MAY</a:t>
          </a:r>
          <a:r>
            <a:rPr lang="en-US" b="1"/>
            <a:t> be Necessary </a:t>
          </a:r>
          <a:r>
            <a:rPr lang="en-US"/>
            <a:t>to Accurately Assess Pre-Injury Function and Symptoms.</a:t>
          </a:r>
        </a:p>
      </dgm:t>
    </dgm:pt>
    <dgm:pt modelId="{4E5824BE-BAF4-43E0-90EE-174F21C4827B}" type="parTrans" cxnId="{090805DC-7A1F-4571-A71A-E2D4A952C308}">
      <dgm:prSet/>
      <dgm:spPr/>
      <dgm:t>
        <a:bodyPr/>
        <a:lstStyle/>
        <a:p>
          <a:endParaRPr lang="en-US"/>
        </a:p>
      </dgm:t>
    </dgm:pt>
    <dgm:pt modelId="{5C7C410B-2789-4105-B950-1C32F5F97ADE}" type="sibTrans" cxnId="{090805DC-7A1F-4571-A71A-E2D4A952C308}">
      <dgm:prSet/>
      <dgm:spPr/>
      <dgm:t>
        <a:bodyPr/>
        <a:lstStyle/>
        <a:p>
          <a:endParaRPr lang="en-US"/>
        </a:p>
      </dgm:t>
    </dgm:pt>
    <dgm:pt modelId="{F9445F3B-DE99-42B6-83C5-7AB1F3BA7FC2}">
      <dgm:prSet/>
      <dgm:spPr/>
      <dgm:t>
        <a:bodyPr/>
        <a:lstStyle/>
        <a:p>
          <a:r>
            <a:rPr lang="en-US"/>
            <a:t>PCP records</a:t>
          </a:r>
        </a:p>
      </dgm:t>
    </dgm:pt>
    <dgm:pt modelId="{9A3F7426-82EB-4309-8E33-BB4367CB5887}" type="parTrans" cxnId="{F65A0182-2A85-4730-A511-AFB3A080A681}">
      <dgm:prSet/>
      <dgm:spPr/>
      <dgm:t>
        <a:bodyPr/>
        <a:lstStyle/>
        <a:p>
          <a:endParaRPr lang="en-US"/>
        </a:p>
      </dgm:t>
    </dgm:pt>
    <dgm:pt modelId="{B9921ED5-0BAB-4992-A8B9-2F2352888352}" type="sibTrans" cxnId="{F65A0182-2A85-4730-A511-AFB3A080A681}">
      <dgm:prSet/>
      <dgm:spPr/>
      <dgm:t>
        <a:bodyPr/>
        <a:lstStyle/>
        <a:p>
          <a:endParaRPr lang="en-US"/>
        </a:p>
      </dgm:t>
    </dgm:pt>
    <dgm:pt modelId="{C5A0FDEF-8C37-4FB5-A698-1CCA3EDEDF7C}">
      <dgm:prSet/>
      <dgm:spPr/>
      <dgm:t>
        <a:bodyPr/>
        <a:lstStyle/>
        <a:p>
          <a:r>
            <a:rPr lang="en-US"/>
            <a:t>Interview with family</a:t>
          </a:r>
        </a:p>
      </dgm:t>
    </dgm:pt>
    <dgm:pt modelId="{072FAEE1-CE4A-4BB1-9185-A810CDF0DA9E}" type="parTrans" cxnId="{ADBC3152-054A-4718-B84B-5C5C3AFBB0CE}">
      <dgm:prSet/>
      <dgm:spPr/>
      <dgm:t>
        <a:bodyPr/>
        <a:lstStyle/>
        <a:p>
          <a:endParaRPr lang="en-US"/>
        </a:p>
      </dgm:t>
    </dgm:pt>
    <dgm:pt modelId="{4A949FC6-F4DE-48A1-8854-5105B8371F40}" type="sibTrans" cxnId="{ADBC3152-054A-4718-B84B-5C5C3AFBB0CE}">
      <dgm:prSet/>
      <dgm:spPr/>
      <dgm:t>
        <a:bodyPr/>
        <a:lstStyle/>
        <a:p>
          <a:endParaRPr lang="en-US"/>
        </a:p>
      </dgm:t>
    </dgm:pt>
    <dgm:pt modelId="{57D7F650-92A8-4FEA-9D80-D98255CB68CA}">
      <dgm:prSet/>
      <dgm:spPr/>
      <dgm:t>
        <a:bodyPr/>
        <a:lstStyle/>
        <a:p>
          <a:r>
            <a:rPr lang="en-US"/>
            <a:t>Input from Employer</a:t>
          </a:r>
        </a:p>
      </dgm:t>
    </dgm:pt>
    <dgm:pt modelId="{4097DF09-0497-4717-8418-2C9E801DC7D4}" type="parTrans" cxnId="{D934335F-54E3-4859-A711-80AB2F5E862E}">
      <dgm:prSet/>
      <dgm:spPr/>
      <dgm:t>
        <a:bodyPr/>
        <a:lstStyle/>
        <a:p>
          <a:endParaRPr lang="en-US"/>
        </a:p>
      </dgm:t>
    </dgm:pt>
    <dgm:pt modelId="{82747C8A-507C-45DC-911F-5D859A8679F3}" type="sibTrans" cxnId="{D934335F-54E3-4859-A711-80AB2F5E862E}">
      <dgm:prSet/>
      <dgm:spPr/>
      <dgm:t>
        <a:bodyPr/>
        <a:lstStyle/>
        <a:p>
          <a:endParaRPr lang="en-US"/>
        </a:p>
      </dgm:t>
    </dgm:pt>
    <dgm:pt modelId="{95A5A68E-A18A-AA41-B91B-5A24B4FBDAF3}" type="pres">
      <dgm:prSet presAssocID="{D9E8028A-B839-492D-9E8D-9F465B3E8F5E}" presName="Name0" presStyleCnt="0">
        <dgm:presLayoutVars>
          <dgm:dir/>
          <dgm:animLvl val="lvl"/>
          <dgm:resizeHandles val="exact"/>
        </dgm:presLayoutVars>
      </dgm:prSet>
      <dgm:spPr/>
      <dgm:t>
        <a:bodyPr/>
        <a:lstStyle/>
        <a:p>
          <a:endParaRPr lang="en-US"/>
        </a:p>
      </dgm:t>
    </dgm:pt>
    <dgm:pt modelId="{07624570-7588-FD48-8639-87BF28B34284}" type="pres">
      <dgm:prSet presAssocID="{CF7D559B-4F71-4060-96E5-F672CCFFBB6E}" presName="boxAndChildren" presStyleCnt="0"/>
      <dgm:spPr/>
    </dgm:pt>
    <dgm:pt modelId="{5D8FED61-7E7D-5E41-B9F0-97D095F374CE}" type="pres">
      <dgm:prSet presAssocID="{CF7D559B-4F71-4060-96E5-F672CCFFBB6E}" presName="parentTextBox" presStyleLbl="node1" presStyleIdx="0" presStyleCnt="3"/>
      <dgm:spPr/>
      <dgm:t>
        <a:bodyPr/>
        <a:lstStyle/>
        <a:p>
          <a:endParaRPr lang="en-US"/>
        </a:p>
      </dgm:t>
    </dgm:pt>
    <dgm:pt modelId="{AD2DD183-C1E8-D148-8D06-21ECF46B2CC0}" type="pres">
      <dgm:prSet presAssocID="{CF7D559B-4F71-4060-96E5-F672CCFFBB6E}" presName="entireBox" presStyleLbl="node1" presStyleIdx="0" presStyleCnt="3"/>
      <dgm:spPr/>
      <dgm:t>
        <a:bodyPr/>
        <a:lstStyle/>
        <a:p>
          <a:endParaRPr lang="en-US"/>
        </a:p>
      </dgm:t>
    </dgm:pt>
    <dgm:pt modelId="{53B1C98B-8613-1240-ACE5-0E06CF869DB9}" type="pres">
      <dgm:prSet presAssocID="{CF7D559B-4F71-4060-96E5-F672CCFFBB6E}" presName="descendantBox" presStyleCnt="0"/>
      <dgm:spPr/>
    </dgm:pt>
    <dgm:pt modelId="{F3AAB61C-92C0-0241-A793-995174FA7BCB}" type="pres">
      <dgm:prSet presAssocID="{F9445F3B-DE99-42B6-83C5-7AB1F3BA7FC2}" presName="childTextBox" presStyleLbl="fgAccFollowNode1" presStyleIdx="0" presStyleCnt="4">
        <dgm:presLayoutVars>
          <dgm:bulletEnabled val="1"/>
        </dgm:presLayoutVars>
      </dgm:prSet>
      <dgm:spPr/>
      <dgm:t>
        <a:bodyPr/>
        <a:lstStyle/>
        <a:p>
          <a:endParaRPr lang="en-US"/>
        </a:p>
      </dgm:t>
    </dgm:pt>
    <dgm:pt modelId="{E7CF3BAA-CB90-F948-A235-90E9DAD64B14}" type="pres">
      <dgm:prSet presAssocID="{C5A0FDEF-8C37-4FB5-A698-1CCA3EDEDF7C}" presName="childTextBox" presStyleLbl="fgAccFollowNode1" presStyleIdx="1" presStyleCnt="4">
        <dgm:presLayoutVars>
          <dgm:bulletEnabled val="1"/>
        </dgm:presLayoutVars>
      </dgm:prSet>
      <dgm:spPr/>
      <dgm:t>
        <a:bodyPr/>
        <a:lstStyle/>
        <a:p>
          <a:endParaRPr lang="en-US"/>
        </a:p>
      </dgm:t>
    </dgm:pt>
    <dgm:pt modelId="{F3E761A1-EB93-8642-94FC-9170B8070A4B}" type="pres">
      <dgm:prSet presAssocID="{57D7F650-92A8-4FEA-9D80-D98255CB68CA}" presName="childTextBox" presStyleLbl="fgAccFollowNode1" presStyleIdx="2" presStyleCnt="4">
        <dgm:presLayoutVars>
          <dgm:bulletEnabled val="1"/>
        </dgm:presLayoutVars>
      </dgm:prSet>
      <dgm:spPr/>
      <dgm:t>
        <a:bodyPr/>
        <a:lstStyle/>
        <a:p>
          <a:endParaRPr lang="en-US"/>
        </a:p>
      </dgm:t>
    </dgm:pt>
    <dgm:pt modelId="{F7CB7F31-C2C2-C140-B98E-F4ADA1789BE7}" type="pres">
      <dgm:prSet presAssocID="{4D373D32-03B5-4FEE-A5AF-E712847A9F6C}" presName="sp" presStyleCnt="0"/>
      <dgm:spPr/>
    </dgm:pt>
    <dgm:pt modelId="{105A8ADF-3EEA-D640-A1F4-83810C2B11B0}" type="pres">
      <dgm:prSet presAssocID="{AF2DDDCC-B2F0-4349-BAA5-6C138065D378}" presName="arrowAndChildren" presStyleCnt="0"/>
      <dgm:spPr/>
    </dgm:pt>
    <dgm:pt modelId="{BACEB8C3-C431-1C48-9CFB-5BB390D9B573}" type="pres">
      <dgm:prSet presAssocID="{AF2DDDCC-B2F0-4349-BAA5-6C138065D378}" presName="parentTextArrow" presStyleLbl="node1" presStyleIdx="0" presStyleCnt="3"/>
      <dgm:spPr/>
      <dgm:t>
        <a:bodyPr/>
        <a:lstStyle/>
        <a:p>
          <a:endParaRPr lang="en-US"/>
        </a:p>
      </dgm:t>
    </dgm:pt>
    <dgm:pt modelId="{A452E960-ACC4-484F-BA0C-015E041A1C1B}" type="pres">
      <dgm:prSet presAssocID="{AF2DDDCC-B2F0-4349-BAA5-6C138065D378}" presName="arrow" presStyleLbl="node1" presStyleIdx="1" presStyleCnt="3"/>
      <dgm:spPr/>
      <dgm:t>
        <a:bodyPr/>
        <a:lstStyle/>
        <a:p>
          <a:endParaRPr lang="en-US"/>
        </a:p>
      </dgm:t>
    </dgm:pt>
    <dgm:pt modelId="{765B86F4-2B5E-B04F-A554-145CC0A435AD}" type="pres">
      <dgm:prSet presAssocID="{AF2DDDCC-B2F0-4349-BAA5-6C138065D378}" presName="descendantArrow" presStyleCnt="0"/>
      <dgm:spPr/>
    </dgm:pt>
    <dgm:pt modelId="{3DCB23DF-7ECE-4A4D-B868-281D9CF73380}" type="pres">
      <dgm:prSet presAssocID="{AD36E5F3-7068-446D-B90A-ADE9C776225A}" presName="childTextArrow" presStyleLbl="fgAccFollowNode1" presStyleIdx="3" presStyleCnt="4">
        <dgm:presLayoutVars>
          <dgm:bulletEnabled val="1"/>
        </dgm:presLayoutVars>
      </dgm:prSet>
      <dgm:spPr/>
      <dgm:t>
        <a:bodyPr/>
        <a:lstStyle/>
        <a:p>
          <a:endParaRPr lang="en-US"/>
        </a:p>
      </dgm:t>
    </dgm:pt>
    <dgm:pt modelId="{8B78F57F-AFE8-924D-A093-210104CE987F}" type="pres">
      <dgm:prSet presAssocID="{71D1E12B-0FDC-4A24-A4BF-7CD7523F218A}" presName="sp" presStyleCnt="0"/>
      <dgm:spPr/>
    </dgm:pt>
    <dgm:pt modelId="{BF788189-1978-E341-98C3-2A17C01ABB30}" type="pres">
      <dgm:prSet presAssocID="{7505B0B2-3BCC-439F-9050-854AFB0180EA}" presName="arrowAndChildren" presStyleCnt="0"/>
      <dgm:spPr/>
    </dgm:pt>
    <dgm:pt modelId="{A62BEEDF-F47A-D141-96CE-8F9D820A4828}" type="pres">
      <dgm:prSet presAssocID="{7505B0B2-3BCC-439F-9050-854AFB0180EA}" presName="parentTextArrow" presStyleLbl="node1" presStyleIdx="2" presStyleCnt="3"/>
      <dgm:spPr/>
      <dgm:t>
        <a:bodyPr/>
        <a:lstStyle/>
        <a:p>
          <a:endParaRPr lang="en-US"/>
        </a:p>
      </dgm:t>
    </dgm:pt>
  </dgm:ptLst>
  <dgm:cxnLst>
    <dgm:cxn modelId="{6F09DBD9-1459-0A4C-B89B-F9B141C5D026}" type="presOf" srcId="{7505B0B2-3BCC-439F-9050-854AFB0180EA}" destId="{A62BEEDF-F47A-D141-96CE-8F9D820A4828}" srcOrd="0" destOrd="0" presId="urn:microsoft.com/office/officeart/2005/8/layout/process4"/>
    <dgm:cxn modelId="{7D423EDC-EBA8-1345-B0F0-C677761C39E3}" type="presOf" srcId="{C5A0FDEF-8C37-4FB5-A698-1CCA3EDEDF7C}" destId="{E7CF3BAA-CB90-F948-A235-90E9DAD64B14}" srcOrd="0" destOrd="0" presId="urn:microsoft.com/office/officeart/2005/8/layout/process4"/>
    <dgm:cxn modelId="{248152F4-90D4-DB47-A86A-47260B14086D}" type="presOf" srcId="{CF7D559B-4F71-4060-96E5-F672CCFFBB6E}" destId="{5D8FED61-7E7D-5E41-B9F0-97D095F374CE}" srcOrd="0" destOrd="0" presId="urn:microsoft.com/office/officeart/2005/8/layout/process4"/>
    <dgm:cxn modelId="{98C372F2-CE41-B844-8DAD-A21ADD096E1E}" type="presOf" srcId="{AD36E5F3-7068-446D-B90A-ADE9C776225A}" destId="{3DCB23DF-7ECE-4A4D-B868-281D9CF73380}" srcOrd="0" destOrd="0" presId="urn:microsoft.com/office/officeart/2005/8/layout/process4"/>
    <dgm:cxn modelId="{D934335F-54E3-4859-A711-80AB2F5E862E}" srcId="{CF7D559B-4F71-4060-96E5-F672CCFFBB6E}" destId="{57D7F650-92A8-4FEA-9D80-D98255CB68CA}" srcOrd="2" destOrd="0" parTransId="{4097DF09-0497-4717-8418-2C9E801DC7D4}" sibTransId="{82747C8A-507C-45DC-911F-5D859A8679F3}"/>
    <dgm:cxn modelId="{F0B5BA4F-3328-4434-B355-31D8CF5733D5}" srcId="{D9E8028A-B839-492D-9E8D-9F465B3E8F5E}" destId="{AF2DDDCC-B2F0-4349-BAA5-6C138065D378}" srcOrd="1" destOrd="0" parTransId="{21926493-910E-4112-8BBE-E2F7CF0737DC}" sibTransId="{4D373D32-03B5-4FEE-A5AF-E712847A9F6C}"/>
    <dgm:cxn modelId="{23378603-026D-7C4E-B0AB-4CA9649249BD}" type="presOf" srcId="{CF7D559B-4F71-4060-96E5-F672CCFFBB6E}" destId="{AD2DD183-C1E8-D148-8D06-21ECF46B2CC0}" srcOrd="1" destOrd="0" presId="urn:microsoft.com/office/officeart/2005/8/layout/process4"/>
    <dgm:cxn modelId="{BEF940C7-1CB8-0C45-8CFA-C628D9CFC9AC}" type="presOf" srcId="{F9445F3B-DE99-42B6-83C5-7AB1F3BA7FC2}" destId="{F3AAB61C-92C0-0241-A793-995174FA7BCB}" srcOrd="0" destOrd="0" presId="urn:microsoft.com/office/officeart/2005/8/layout/process4"/>
    <dgm:cxn modelId="{BA51CD05-49B9-734B-AE80-8E42FF011DBD}" type="presOf" srcId="{57D7F650-92A8-4FEA-9D80-D98255CB68CA}" destId="{F3E761A1-EB93-8642-94FC-9170B8070A4B}" srcOrd="0" destOrd="0" presId="urn:microsoft.com/office/officeart/2005/8/layout/process4"/>
    <dgm:cxn modelId="{F65A0182-2A85-4730-A511-AFB3A080A681}" srcId="{CF7D559B-4F71-4060-96E5-F672CCFFBB6E}" destId="{F9445F3B-DE99-42B6-83C5-7AB1F3BA7FC2}" srcOrd="0" destOrd="0" parTransId="{9A3F7426-82EB-4309-8E33-BB4367CB5887}" sibTransId="{B9921ED5-0BAB-4992-A8B9-2F2352888352}"/>
    <dgm:cxn modelId="{71A6CFD0-B015-4863-8552-7272FEDEC513}" srcId="{D9E8028A-B839-492D-9E8D-9F465B3E8F5E}" destId="{7505B0B2-3BCC-439F-9050-854AFB0180EA}" srcOrd="0" destOrd="0" parTransId="{E91723C8-B4FF-4231-803A-1AEF5354FD43}" sibTransId="{71D1E12B-0FDC-4A24-A4BF-7CD7523F218A}"/>
    <dgm:cxn modelId="{CC7CA724-F4C0-DE40-8B22-ABBB5EBB48BB}" type="presOf" srcId="{AF2DDDCC-B2F0-4349-BAA5-6C138065D378}" destId="{BACEB8C3-C431-1C48-9CFB-5BB390D9B573}" srcOrd="0" destOrd="0" presId="urn:microsoft.com/office/officeart/2005/8/layout/process4"/>
    <dgm:cxn modelId="{7E277D0E-5538-0A46-A8E6-9FAFD6876B01}" type="presOf" srcId="{D9E8028A-B839-492D-9E8D-9F465B3E8F5E}" destId="{95A5A68E-A18A-AA41-B91B-5A24B4FBDAF3}" srcOrd="0" destOrd="0" presId="urn:microsoft.com/office/officeart/2005/8/layout/process4"/>
    <dgm:cxn modelId="{72D43FB8-7A89-4D8B-8FB1-24D80C701A42}" srcId="{AF2DDDCC-B2F0-4349-BAA5-6C138065D378}" destId="{AD36E5F3-7068-446D-B90A-ADE9C776225A}" srcOrd="0" destOrd="0" parTransId="{6FA8E07B-4A59-4AC6-B3EB-70A03807B3A0}" sibTransId="{B82AF13E-CF53-42DD-8DE7-FA901E53F9F8}"/>
    <dgm:cxn modelId="{89F4FA63-4E6D-A14B-A7D8-67EBA69C570A}" type="presOf" srcId="{AF2DDDCC-B2F0-4349-BAA5-6C138065D378}" destId="{A452E960-ACC4-484F-BA0C-015E041A1C1B}" srcOrd="1" destOrd="0" presId="urn:microsoft.com/office/officeart/2005/8/layout/process4"/>
    <dgm:cxn modelId="{ADBC3152-054A-4718-B84B-5C5C3AFBB0CE}" srcId="{CF7D559B-4F71-4060-96E5-F672CCFFBB6E}" destId="{C5A0FDEF-8C37-4FB5-A698-1CCA3EDEDF7C}" srcOrd="1" destOrd="0" parTransId="{072FAEE1-CE4A-4BB1-9185-A810CDF0DA9E}" sibTransId="{4A949FC6-F4DE-48A1-8854-5105B8371F40}"/>
    <dgm:cxn modelId="{090805DC-7A1F-4571-A71A-E2D4A952C308}" srcId="{D9E8028A-B839-492D-9E8D-9F465B3E8F5E}" destId="{CF7D559B-4F71-4060-96E5-F672CCFFBB6E}" srcOrd="2" destOrd="0" parTransId="{4E5824BE-BAF4-43E0-90EE-174F21C4827B}" sibTransId="{5C7C410B-2789-4105-B950-1C32F5F97ADE}"/>
    <dgm:cxn modelId="{91C66230-72EC-EF47-BADD-69FE2E179211}" type="presParOf" srcId="{95A5A68E-A18A-AA41-B91B-5A24B4FBDAF3}" destId="{07624570-7588-FD48-8639-87BF28B34284}" srcOrd="0" destOrd="0" presId="urn:microsoft.com/office/officeart/2005/8/layout/process4"/>
    <dgm:cxn modelId="{575AB130-14C8-FF45-994C-E491D4349916}" type="presParOf" srcId="{07624570-7588-FD48-8639-87BF28B34284}" destId="{5D8FED61-7E7D-5E41-B9F0-97D095F374CE}" srcOrd="0" destOrd="0" presId="urn:microsoft.com/office/officeart/2005/8/layout/process4"/>
    <dgm:cxn modelId="{3C50C07A-B8FF-3342-BA37-14E1679845A1}" type="presParOf" srcId="{07624570-7588-FD48-8639-87BF28B34284}" destId="{AD2DD183-C1E8-D148-8D06-21ECF46B2CC0}" srcOrd="1" destOrd="0" presId="urn:microsoft.com/office/officeart/2005/8/layout/process4"/>
    <dgm:cxn modelId="{A16EB41F-C53B-FA4D-83F2-0B3DC762840A}" type="presParOf" srcId="{07624570-7588-FD48-8639-87BF28B34284}" destId="{53B1C98B-8613-1240-ACE5-0E06CF869DB9}" srcOrd="2" destOrd="0" presId="urn:microsoft.com/office/officeart/2005/8/layout/process4"/>
    <dgm:cxn modelId="{A405AD4F-78E7-CF46-A962-051212F3FC91}" type="presParOf" srcId="{53B1C98B-8613-1240-ACE5-0E06CF869DB9}" destId="{F3AAB61C-92C0-0241-A793-995174FA7BCB}" srcOrd="0" destOrd="0" presId="urn:microsoft.com/office/officeart/2005/8/layout/process4"/>
    <dgm:cxn modelId="{3D3A138B-9D58-5D40-9E5B-4C5CC85D9348}" type="presParOf" srcId="{53B1C98B-8613-1240-ACE5-0E06CF869DB9}" destId="{E7CF3BAA-CB90-F948-A235-90E9DAD64B14}" srcOrd="1" destOrd="0" presId="urn:microsoft.com/office/officeart/2005/8/layout/process4"/>
    <dgm:cxn modelId="{9D7758A0-B271-354F-97C5-AF4C8D2549B4}" type="presParOf" srcId="{53B1C98B-8613-1240-ACE5-0E06CF869DB9}" destId="{F3E761A1-EB93-8642-94FC-9170B8070A4B}" srcOrd="2" destOrd="0" presId="urn:microsoft.com/office/officeart/2005/8/layout/process4"/>
    <dgm:cxn modelId="{74924D32-83FC-FB4C-BB57-6CB9677AE10A}" type="presParOf" srcId="{95A5A68E-A18A-AA41-B91B-5A24B4FBDAF3}" destId="{F7CB7F31-C2C2-C140-B98E-F4ADA1789BE7}" srcOrd="1" destOrd="0" presId="urn:microsoft.com/office/officeart/2005/8/layout/process4"/>
    <dgm:cxn modelId="{0AD11BB1-9529-F84F-9DFC-489CA459831F}" type="presParOf" srcId="{95A5A68E-A18A-AA41-B91B-5A24B4FBDAF3}" destId="{105A8ADF-3EEA-D640-A1F4-83810C2B11B0}" srcOrd="2" destOrd="0" presId="urn:microsoft.com/office/officeart/2005/8/layout/process4"/>
    <dgm:cxn modelId="{12FF0CBE-CA7E-864D-B530-6AF0F65A13DD}" type="presParOf" srcId="{105A8ADF-3EEA-D640-A1F4-83810C2B11B0}" destId="{BACEB8C3-C431-1C48-9CFB-5BB390D9B573}" srcOrd="0" destOrd="0" presId="urn:microsoft.com/office/officeart/2005/8/layout/process4"/>
    <dgm:cxn modelId="{B2635ABF-9BC6-754C-9322-8B760CBC3C5C}" type="presParOf" srcId="{105A8ADF-3EEA-D640-A1F4-83810C2B11B0}" destId="{A452E960-ACC4-484F-BA0C-015E041A1C1B}" srcOrd="1" destOrd="0" presId="urn:microsoft.com/office/officeart/2005/8/layout/process4"/>
    <dgm:cxn modelId="{EC0993BE-4FDB-2941-9EF6-C84337715DFE}" type="presParOf" srcId="{105A8ADF-3EEA-D640-A1F4-83810C2B11B0}" destId="{765B86F4-2B5E-B04F-A554-145CC0A435AD}" srcOrd="2" destOrd="0" presId="urn:microsoft.com/office/officeart/2005/8/layout/process4"/>
    <dgm:cxn modelId="{29955CB6-B167-A447-8CAB-4A475539342D}" type="presParOf" srcId="{765B86F4-2B5E-B04F-A554-145CC0A435AD}" destId="{3DCB23DF-7ECE-4A4D-B868-281D9CF73380}" srcOrd="0" destOrd="0" presId="urn:microsoft.com/office/officeart/2005/8/layout/process4"/>
    <dgm:cxn modelId="{223A69CF-EDE7-4F4A-97BE-04B52779BB44}" type="presParOf" srcId="{95A5A68E-A18A-AA41-B91B-5A24B4FBDAF3}" destId="{8B78F57F-AFE8-924D-A093-210104CE987F}" srcOrd="3" destOrd="0" presId="urn:microsoft.com/office/officeart/2005/8/layout/process4"/>
    <dgm:cxn modelId="{655089C9-B195-B741-B0AF-770609EE6AC1}" type="presParOf" srcId="{95A5A68E-A18A-AA41-B91B-5A24B4FBDAF3}" destId="{BF788189-1978-E341-98C3-2A17C01ABB30}" srcOrd="4" destOrd="0" presId="urn:microsoft.com/office/officeart/2005/8/layout/process4"/>
    <dgm:cxn modelId="{B484DB4F-0712-E746-9431-0C1F63F3A34B}" type="presParOf" srcId="{BF788189-1978-E341-98C3-2A17C01ABB30}" destId="{A62BEEDF-F47A-D141-96CE-8F9D820A482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8039E-A0B4-A941-9BA7-EE5474BAB445}">
      <dsp:nvSpPr>
        <dsp:cNvPr id="0" name=""/>
        <dsp:cNvSpPr/>
      </dsp:nvSpPr>
      <dsp:spPr>
        <a:xfrm>
          <a:off x="746615" y="2253"/>
          <a:ext cx="3391972" cy="203518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a:t>Symptoms exist on a spectrum</a:t>
          </a:r>
        </a:p>
      </dsp:txBody>
      <dsp:txXfrm>
        <a:off x="746615" y="2253"/>
        <a:ext cx="3391972" cy="2035183"/>
      </dsp:txXfrm>
    </dsp:sp>
    <dsp:sp modelId="{AA16BF51-C639-C34A-AA87-EAC78EB5F6F2}">
      <dsp:nvSpPr>
        <dsp:cNvPr id="0" name=""/>
        <dsp:cNvSpPr/>
      </dsp:nvSpPr>
      <dsp:spPr>
        <a:xfrm>
          <a:off x="746615" y="2376633"/>
          <a:ext cx="3391972" cy="2035183"/>
        </a:xfrm>
        <a:prstGeom prst="rect">
          <a:avLst/>
        </a:prstGeom>
        <a:gradFill rotWithShape="0">
          <a:gsLst>
            <a:gs pos="0">
              <a:schemeClr val="accent2">
                <a:hueOff val="-14400000"/>
                <a:satOff val="0"/>
                <a:lumOff val="-12353"/>
                <a:alphaOff val="0"/>
                <a:shade val="51000"/>
                <a:satMod val="130000"/>
              </a:schemeClr>
            </a:gs>
            <a:gs pos="80000">
              <a:schemeClr val="accent2">
                <a:hueOff val="-14400000"/>
                <a:satOff val="0"/>
                <a:lumOff val="-12353"/>
                <a:alphaOff val="0"/>
                <a:shade val="93000"/>
                <a:satMod val="130000"/>
              </a:schemeClr>
            </a:gs>
            <a:gs pos="100000">
              <a:schemeClr val="accent2">
                <a:hueOff val="-14400000"/>
                <a:satOff val="0"/>
                <a:lumOff val="-1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a:t>Diagnostic criteria do not</a:t>
          </a:r>
        </a:p>
      </dsp:txBody>
      <dsp:txXfrm>
        <a:off x="746615" y="2376633"/>
        <a:ext cx="3391972" cy="2035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9611D-F2CF-4AD7-A42E-D0DEE80B57D4}">
      <dsp:nvSpPr>
        <dsp:cNvPr id="0" name=""/>
        <dsp:cNvSpPr/>
      </dsp:nvSpPr>
      <dsp:spPr>
        <a:xfrm>
          <a:off x="0" y="373"/>
          <a:ext cx="7886700" cy="8742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B411BD-892C-470A-9710-90F9FA97BDA3}">
      <dsp:nvSpPr>
        <dsp:cNvPr id="0" name=""/>
        <dsp:cNvSpPr/>
      </dsp:nvSpPr>
      <dsp:spPr>
        <a:xfrm>
          <a:off x="264470" y="197086"/>
          <a:ext cx="480854" cy="48085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60DC28-06BE-440B-93F7-D7B7468672C8}">
      <dsp:nvSpPr>
        <dsp:cNvPr id="0" name=""/>
        <dsp:cNvSpPr/>
      </dsp:nvSpPr>
      <dsp:spPr>
        <a:xfrm>
          <a:off x="1009794" y="373"/>
          <a:ext cx="6876905" cy="874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528" tIns="92528" rIns="92528" bIns="92528" numCol="1" spcCol="1270" anchor="ctr" anchorCtr="0">
          <a:noAutofit/>
        </a:bodyPr>
        <a:lstStyle/>
        <a:p>
          <a:pPr lvl="0" algn="l" defTabSz="1066800">
            <a:lnSpc>
              <a:spcPct val="90000"/>
            </a:lnSpc>
            <a:spcBef>
              <a:spcPct val="0"/>
            </a:spcBef>
            <a:spcAft>
              <a:spcPct val="35000"/>
            </a:spcAft>
          </a:pPr>
          <a:r>
            <a:rPr lang="en-US" sz="2400" kern="1200" dirty="0"/>
            <a:t>Involves distress or functional impairment</a:t>
          </a:r>
        </a:p>
      </dsp:txBody>
      <dsp:txXfrm>
        <a:off x="1009794" y="373"/>
        <a:ext cx="6876905" cy="874281"/>
      </dsp:txXfrm>
    </dsp:sp>
    <dsp:sp modelId="{89BE5E91-8446-483E-8529-BF71CFD8CD7C}">
      <dsp:nvSpPr>
        <dsp:cNvPr id="0" name=""/>
        <dsp:cNvSpPr/>
      </dsp:nvSpPr>
      <dsp:spPr>
        <a:xfrm>
          <a:off x="0" y="1093224"/>
          <a:ext cx="7886700" cy="8742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1E54BD-4905-46A6-A4ED-8786FAB7C21F}">
      <dsp:nvSpPr>
        <dsp:cNvPr id="0" name=""/>
        <dsp:cNvSpPr/>
      </dsp:nvSpPr>
      <dsp:spPr>
        <a:xfrm>
          <a:off x="264470" y="1289938"/>
          <a:ext cx="480854" cy="48085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B5D345-0E9F-4BDB-9955-59BAA1C0248E}">
      <dsp:nvSpPr>
        <dsp:cNvPr id="0" name=""/>
        <dsp:cNvSpPr/>
      </dsp:nvSpPr>
      <dsp:spPr>
        <a:xfrm>
          <a:off x="1009794" y="1093224"/>
          <a:ext cx="6876905" cy="874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528" tIns="92528" rIns="92528" bIns="92528" numCol="1" spcCol="1270" anchor="ctr" anchorCtr="0">
          <a:noAutofit/>
        </a:bodyPr>
        <a:lstStyle/>
        <a:p>
          <a:pPr lvl="0" algn="l" defTabSz="1066800">
            <a:lnSpc>
              <a:spcPct val="90000"/>
            </a:lnSpc>
            <a:spcBef>
              <a:spcPct val="0"/>
            </a:spcBef>
            <a:spcAft>
              <a:spcPct val="35000"/>
            </a:spcAft>
          </a:pPr>
          <a:r>
            <a:rPr lang="en-US" sz="2400" kern="1200"/>
            <a:t>From a work-relevance standpoint, distress is not enough</a:t>
          </a:r>
        </a:p>
      </dsp:txBody>
      <dsp:txXfrm>
        <a:off x="1009794" y="1093224"/>
        <a:ext cx="6876905" cy="874281"/>
      </dsp:txXfrm>
    </dsp:sp>
    <dsp:sp modelId="{A534360C-66AF-4595-838A-46DBC02A0BBB}">
      <dsp:nvSpPr>
        <dsp:cNvPr id="0" name=""/>
        <dsp:cNvSpPr/>
      </dsp:nvSpPr>
      <dsp:spPr>
        <a:xfrm>
          <a:off x="0" y="2186076"/>
          <a:ext cx="7886700" cy="8742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7E1363-9DCD-4D91-8F4D-232FA772050C}">
      <dsp:nvSpPr>
        <dsp:cNvPr id="0" name=""/>
        <dsp:cNvSpPr/>
      </dsp:nvSpPr>
      <dsp:spPr>
        <a:xfrm>
          <a:off x="264470" y="2382789"/>
          <a:ext cx="480854" cy="48085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D57D32-70B6-4D6B-B589-49F274C5AFE5}">
      <dsp:nvSpPr>
        <dsp:cNvPr id="0" name=""/>
        <dsp:cNvSpPr/>
      </dsp:nvSpPr>
      <dsp:spPr>
        <a:xfrm>
          <a:off x="1009794" y="2186076"/>
          <a:ext cx="6876905" cy="874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528" tIns="92528" rIns="92528" bIns="92528" numCol="1" spcCol="1270" anchor="ctr" anchorCtr="0">
          <a:noAutofit/>
        </a:bodyPr>
        <a:lstStyle/>
        <a:p>
          <a:pPr lvl="0" algn="l" defTabSz="1066800">
            <a:lnSpc>
              <a:spcPct val="90000"/>
            </a:lnSpc>
            <a:spcBef>
              <a:spcPct val="0"/>
            </a:spcBef>
            <a:spcAft>
              <a:spcPct val="35000"/>
            </a:spcAft>
          </a:pPr>
          <a:r>
            <a:rPr lang="en-US" sz="2400" kern="1200"/>
            <a:t>Can’t do what, because of what, and so what?</a:t>
          </a:r>
        </a:p>
      </dsp:txBody>
      <dsp:txXfrm>
        <a:off x="1009794" y="2186076"/>
        <a:ext cx="6876905" cy="874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AFA8C-4311-44D2-83E0-9428F465C79B}">
      <dsp:nvSpPr>
        <dsp:cNvPr id="0" name=""/>
        <dsp:cNvSpPr/>
      </dsp:nvSpPr>
      <dsp:spPr>
        <a:xfrm>
          <a:off x="0" y="1270"/>
          <a:ext cx="7886700" cy="643829"/>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49EEEA3-2608-44F1-A20E-1AC3A4CB0E55}">
      <dsp:nvSpPr>
        <dsp:cNvPr id="0" name=""/>
        <dsp:cNvSpPr/>
      </dsp:nvSpPr>
      <dsp:spPr>
        <a:xfrm>
          <a:off x="194758" y="146131"/>
          <a:ext cx="354106" cy="35410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FF4F5B-0EBC-4C9E-93E2-525304E32155}">
      <dsp:nvSpPr>
        <dsp:cNvPr id="0" name=""/>
        <dsp:cNvSpPr/>
      </dsp:nvSpPr>
      <dsp:spPr>
        <a:xfrm>
          <a:off x="743623" y="1270"/>
          <a:ext cx="3549015" cy="64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39" tIns="68139" rIns="68139" bIns="68139" numCol="1" spcCol="1270" anchor="ctr" anchorCtr="0">
          <a:noAutofit/>
        </a:bodyPr>
        <a:lstStyle/>
        <a:p>
          <a:pPr lvl="0" algn="l" defTabSz="800100">
            <a:lnSpc>
              <a:spcPct val="90000"/>
            </a:lnSpc>
            <a:spcBef>
              <a:spcPct val="0"/>
            </a:spcBef>
            <a:spcAft>
              <a:spcPct val="35000"/>
            </a:spcAft>
          </a:pPr>
          <a:r>
            <a:rPr lang="en-US" sz="1800" kern="1200"/>
            <a:t>Personality Characteristics</a:t>
          </a:r>
        </a:p>
      </dsp:txBody>
      <dsp:txXfrm>
        <a:off x="743623" y="1270"/>
        <a:ext cx="3549015" cy="643829"/>
      </dsp:txXfrm>
    </dsp:sp>
    <dsp:sp modelId="{89C899FD-D073-4C23-8CF7-E0A2B2FEC81A}">
      <dsp:nvSpPr>
        <dsp:cNvPr id="0" name=""/>
        <dsp:cNvSpPr/>
      </dsp:nvSpPr>
      <dsp:spPr>
        <a:xfrm>
          <a:off x="4292638" y="1270"/>
          <a:ext cx="3594061" cy="64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39" tIns="68139" rIns="68139" bIns="68139" numCol="1" spcCol="1270" anchor="ctr" anchorCtr="0">
          <a:noAutofit/>
        </a:bodyPr>
        <a:lstStyle/>
        <a:p>
          <a:pPr lvl="0" algn="l" defTabSz="622300">
            <a:lnSpc>
              <a:spcPct val="90000"/>
            </a:lnSpc>
            <a:spcBef>
              <a:spcPct val="0"/>
            </a:spcBef>
            <a:spcAft>
              <a:spcPct val="35000"/>
            </a:spcAft>
          </a:pPr>
          <a:r>
            <a:rPr lang="en-US" sz="1400" kern="1200"/>
            <a:t>Negative affectivity</a:t>
          </a:r>
        </a:p>
      </dsp:txBody>
      <dsp:txXfrm>
        <a:off x="4292638" y="1270"/>
        <a:ext cx="3594061" cy="643829"/>
      </dsp:txXfrm>
    </dsp:sp>
    <dsp:sp modelId="{ABD86AAC-DD5B-466C-AF85-77EA56DA184F}">
      <dsp:nvSpPr>
        <dsp:cNvPr id="0" name=""/>
        <dsp:cNvSpPr/>
      </dsp:nvSpPr>
      <dsp:spPr>
        <a:xfrm>
          <a:off x="0" y="806057"/>
          <a:ext cx="7886700" cy="643829"/>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8FE61B9-AE28-42C0-B3E7-4EADBE86BC0A}">
      <dsp:nvSpPr>
        <dsp:cNvPr id="0" name=""/>
        <dsp:cNvSpPr/>
      </dsp:nvSpPr>
      <dsp:spPr>
        <a:xfrm>
          <a:off x="194758" y="950918"/>
          <a:ext cx="354106" cy="35410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66633A-9B9D-418D-8550-31B80A0E969E}">
      <dsp:nvSpPr>
        <dsp:cNvPr id="0" name=""/>
        <dsp:cNvSpPr/>
      </dsp:nvSpPr>
      <dsp:spPr>
        <a:xfrm>
          <a:off x="743623" y="806057"/>
          <a:ext cx="3549015" cy="64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39" tIns="68139" rIns="68139" bIns="68139" numCol="1" spcCol="1270" anchor="ctr" anchorCtr="0">
          <a:noAutofit/>
        </a:bodyPr>
        <a:lstStyle/>
        <a:p>
          <a:pPr lvl="0" algn="l" defTabSz="800100">
            <a:lnSpc>
              <a:spcPct val="90000"/>
            </a:lnSpc>
            <a:spcBef>
              <a:spcPct val="0"/>
            </a:spcBef>
            <a:spcAft>
              <a:spcPct val="35000"/>
            </a:spcAft>
          </a:pPr>
          <a:r>
            <a:rPr lang="en-US" sz="1800" kern="1200"/>
            <a:t>State-Dependent Recall</a:t>
          </a:r>
        </a:p>
      </dsp:txBody>
      <dsp:txXfrm>
        <a:off x="743623" y="806057"/>
        <a:ext cx="3549015" cy="643829"/>
      </dsp:txXfrm>
    </dsp:sp>
    <dsp:sp modelId="{E4E669CD-893A-45E0-AE51-7C01A99F438B}">
      <dsp:nvSpPr>
        <dsp:cNvPr id="0" name=""/>
        <dsp:cNvSpPr/>
      </dsp:nvSpPr>
      <dsp:spPr>
        <a:xfrm>
          <a:off x="4292638" y="806057"/>
          <a:ext cx="3594061" cy="64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39" tIns="68139" rIns="68139" bIns="68139" numCol="1" spcCol="1270" anchor="ctr" anchorCtr="0">
          <a:noAutofit/>
        </a:bodyPr>
        <a:lstStyle/>
        <a:p>
          <a:pPr lvl="0" algn="l" defTabSz="622300">
            <a:lnSpc>
              <a:spcPct val="90000"/>
            </a:lnSpc>
            <a:spcBef>
              <a:spcPct val="0"/>
            </a:spcBef>
            <a:spcAft>
              <a:spcPct val="35000"/>
            </a:spcAft>
          </a:pPr>
          <a:r>
            <a:rPr lang="en-US" sz="1400" kern="1200"/>
            <a:t>Emotional state at the time of recall</a:t>
          </a:r>
        </a:p>
      </dsp:txBody>
      <dsp:txXfrm>
        <a:off x="4292638" y="806057"/>
        <a:ext cx="3594061" cy="643829"/>
      </dsp:txXfrm>
    </dsp:sp>
    <dsp:sp modelId="{BFDE49FA-307A-4D19-95C9-D3AA293050E1}">
      <dsp:nvSpPr>
        <dsp:cNvPr id="0" name=""/>
        <dsp:cNvSpPr/>
      </dsp:nvSpPr>
      <dsp:spPr>
        <a:xfrm>
          <a:off x="0" y="1610844"/>
          <a:ext cx="7886700" cy="643829"/>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B168D65-CFE7-4BC9-90FC-FEBF369F92B5}">
      <dsp:nvSpPr>
        <dsp:cNvPr id="0" name=""/>
        <dsp:cNvSpPr/>
      </dsp:nvSpPr>
      <dsp:spPr>
        <a:xfrm>
          <a:off x="194758" y="1755705"/>
          <a:ext cx="354106" cy="35410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4F8161-27EA-4AF1-9EAB-EF5F58DB6A78}">
      <dsp:nvSpPr>
        <dsp:cNvPr id="0" name=""/>
        <dsp:cNvSpPr/>
      </dsp:nvSpPr>
      <dsp:spPr>
        <a:xfrm>
          <a:off x="743623" y="1610844"/>
          <a:ext cx="3549015" cy="64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39" tIns="68139" rIns="68139" bIns="68139" numCol="1" spcCol="1270" anchor="ctr" anchorCtr="0">
          <a:noAutofit/>
        </a:bodyPr>
        <a:lstStyle/>
        <a:p>
          <a:pPr lvl="0" algn="l" defTabSz="800100">
            <a:lnSpc>
              <a:spcPct val="90000"/>
            </a:lnSpc>
            <a:spcBef>
              <a:spcPct val="0"/>
            </a:spcBef>
            <a:spcAft>
              <a:spcPct val="35000"/>
            </a:spcAft>
          </a:pPr>
          <a:r>
            <a:rPr lang="en-US" sz="1800" kern="1200"/>
            <a:t>Illness Beliefs</a:t>
          </a:r>
        </a:p>
      </dsp:txBody>
      <dsp:txXfrm>
        <a:off x="743623" y="1610844"/>
        <a:ext cx="3549015" cy="643829"/>
      </dsp:txXfrm>
    </dsp:sp>
    <dsp:sp modelId="{A4B60B52-5DBE-4358-BA13-DF7947A50320}">
      <dsp:nvSpPr>
        <dsp:cNvPr id="0" name=""/>
        <dsp:cNvSpPr/>
      </dsp:nvSpPr>
      <dsp:spPr>
        <a:xfrm>
          <a:off x="4292638" y="1610844"/>
          <a:ext cx="3594061" cy="64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39" tIns="68139" rIns="68139" bIns="68139" numCol="1" spcCol="1270" anchor="ctr" anchorCtr="0">
          <a:noAutofit/>
        </a:bodyPr>
        <a:lstStyle/>
        <a:p>
          <a:pPr lvl="0" algn="l" defTabSz="622300">
            <a:lnSpc>
              <a:spcPct val="90000"/>
            </a:lnSpc>
            <a:spcBef>
              <a:spcPct val="0"/>
            </a:spcBef>
            <a:spcAft>
              <a:spcPct val="35000"/>
            </a:spcAft>
          </a:pPr>
          <a:r>
            <a:rPr lang="en-US" sz="1400" kern="1200"/>
            <a:t>Perceived state of health and causes of their symptoms</a:t>
          </a:r>
        </a:p>
      </dsp:txBody>
      <dsp:txXfrm>
        <a:off x="4292638" y="1610844"/>
        <a:ext cx="3594061" cy="643829"/>
      </dsp:txXfrm>
    </dsp:sp>
    <dsp:sp modelId="{297435F4-B7E4-404A-B99C-07B3F774D128}">
      <dsp:nvSpPr>
        <dsp:cNvPr id="0" name=""/>
        <dsp:cNvSpPr/>
      </dsp:nvSpPr>
      <dsp:spPr>
        <a:xfrm>
          <a:off x="0" y="2415631"/>
          <a:ext cx="7886700" cy="643829"/>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E18A01C-AEC3-44B5-97A2-090389B3AAE6}">
      <dsp:nvSpPr>
        <dsp:cNvPr id="0" name=""/>
        <dsp:cNvSpPr/>
      </dsp:nvSpPr>
      <dsp:spPr>
        <a:xfrm>
          <a:off x="194758" y="2560492"/>
          <a:ext cx="354106" cy="35410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AC69B5-8395-42C6-89B0-D9A8437EDDA0}">
      <dsp:nvSpPr>
        <dsp:cNvPr id="0" name=""/>
        <dsp:cNvSpPr/>
      </dsp:nvSpPr>
      <dsp:spPr>
        <a:xfrm>
          <a:off x="743623" y="2415631"/>
          <a:ext cx="3549015" cy="64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39" tIns="68139" rIns="68139" bIns="68139" numCol="1" spcCol="1270" anchor="ctr" anchorCtr="0">
          <a:noAutofit/>
        </a:bodyPr>
        <a:lstStyle/>
        <a:p>
          <a:pPr lvl="0" algn="l" defTabSz="800100">
            <a:lnSpc>
              <a:spcPct val="90000"/>
            </a:lnSpc>
            <a:spcBef>
              <a:spcPct val="0"/>
            </a:spcBef>
            <a:spcAft>
              <a:spcPct val="35000"/>
            </a:spcAft>
          </a:pPr>
          <a:r>
            <a:rPr lang="en-US" sz="1800" kern="1200"/>
            <a:t>Information-Specific Characteristics</a:t>
          </a:r>
        </a:p>
      </dsp:txBody>
      <dsp:txXfrm>
        <a:off x="743623" y="2415631"/>
        <a:ext cx="3549015" cy="643829"/>
      </dsp:txXfrm>
    </dsp:sp>
    <dsp:sp modelId="{D75039FF-5258-409B-991F-B9EB78B40E81}">
      <dsp:nvSpPr>
        <dsp:cNvPr id="0" name=""/>
        <dsp:cNvSpPr/>
      </dsp:nvSpPr>
      <dsp:spPr>
        <a:xfrm>
          <a:off x="4292638" y="2415631"/>
          <a:ext cx="3594061" cy="64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39" tIns="68139" rIns="68139" bIns="68139" numCol="1" spcCol="1270" anchor="ctr" anchorCtr="0">
          <a:noAutofit/>
        </a:bodyPr>
        <a:lstStyle/>
        <a:p>
          <a:pPr lvl="0" algn="l" defTabSz="622300">
            <a:lnSpc>
              <a:spcPct val="90000"/>
            </a:lnSpc>
            <a:spcBef>
              <a:spcPct val="0"/>
            </a:spcBef>
            <a:spcAft>
              <a:spcPct val="35000"/>
            </a:spcAft>
          </a:pPr>
          <a:r>
            <a:rPr lang="en-US" sz="1400" kern="1200"/>
            <a:t>The characteristic of Information being recalled affects reliability and stability</a:t>
          </a:r>
        </a:p>
      </dsp:txBody>
      <dsp:txXfrm>
        <a:off x="4292638" y="2415631"/>
        <a:ext cx="3594061" cy="6438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33024-D773-2C42-B9C0-6F310DDB6F3C}">
      <dsp:nvSpPr>
        <dsp:cNvPr id="0" name=""/>
        <dsp:cNvSpPr/>
      </dsp:nvSpPr>
      <dsp:spPr>
        <a:xfrm>
          <a:off x="0" y="358615"/>
          <a:ext cx="4885203" cy="18181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ICD-10: must have been exposed to a stressful event or situation of </a:t>
          </a:r>
          <a:r>
            <a:rPr lang="en-US" sz="2100" i="1" kern="1200"/>
            <a:t>exceptionally threatening or catastrophic nature, </a:t>
          </a:r>
          <a:r>
            <a:rPr lang="en-US" sz="2100" kern="1200"/>
            <a:t>which would be </a:t>
          </a:r>
          <a:r>
            <a:rPr lang="en-US" sz="2100" i="1" kern="1200"/>
            <a:t>likely to cause pervasive distress in almost anyone.</a:t>
          </a:r>
          <a:endParaRPr lang="en-US" sz="2100" kern="1200"/>
        </a:p>
      </dsp:txBody>
      <dsp:txXfrm>
        <a:off x="88756" y="447371"/>
        <a:ext cx="4707691" cy="1640667"/>
      </dsp:txXfrm>
    </dsp:sp>
    <dsp:sp modelId="{7023CCEA-F11C-094E-B8B3-35EC1B9B1BBB}">
      <dsp:nvSpPr>
        <dsp:cNvPr id="0" name=""/>
        <dsp:cNvSpPr/>
      </dsp:nvSpPr>
      <dsp:spPr>
        <a:xfrm>
          <a:off x="0" y="2237275"/>
          <a:ext cx="4885203" cy="1818179"/>
        </a:xfrm>
        <a:prstGeom prst="roundRect">
          <a:avLst/>
        </a:prstGeom>
        <a:solidFill>
          <a:schemeClr val="accent5">
            <a:hueOff val="1446008"/>
            <a:satOff val="-7886"/>
            <a:lumOff val="-250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ICD-11: changes the other criteria in such a way that substantially fewer will qualify</a:t>
          </a:r>
        </a:p>
      </dsp:txBody>
      <dsp:txXfrm>
        <a:off x="88756" y="2326031"/>
        <a:ext cx="4707691" cy="16406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2A273-DB21-774D-B66B-CFC230232F04}">
      <dsp:nvSpPr>
        <dsp:cNvPr id="0" name=""/>
        <dsp:cNvSpPr/>
      </dsp:nvSpPr>
      <dsp:spPr>
        <a:xfrm>
          <a:off x="0" y="102835"/>
          <a:ext cx="4885203"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Joe drops a pencil at work and bends down to pick it up, </a:t>
          </a:r>
        </a:p>
      </dsp:txBody>
      <dsp:txXfrm>
        <a:off x="38838" y="141673"/>
        <a:ext cx="4807527" cy="717924"/>
      </dsp:txXfrm>
    </dsp:sp>
    <dsp:sp modelId="{4272DD3D-AA78-B044-9BB6-829F353A085F}">
      <dsp:nvSpPr>
        <dsp:cNvPr id="0" name=""/>
        <dsp:cNvSpPr/>
      </dsp:nvSpPr>
      <dsp:spPr>
        <a:xfrm>
          <a:off x="0" y="956035"/>
          <a:ext cx="4885203" cy="795600"/>
        </a:xfrm>
        <a:prstGeom prst="roundRect">
          <a:avLst/>
        </a:prstGeom>
        <a:solidFill>
          <a:schemeClr val="accent2">
            <a:hueOff val="-3600000"/>
            <a:satOff val="0"/>
            <a:lumOff val="-30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Joe feels his back “snap”</a:t>
          </a:r>
        </a:p>
      </dsp:txBody>
      <dsp:txXfrm>
        <a:off x="38838" y="994873"/>
        <a:ext cx="4807527" cy="717924"/>
      </dsp:txXfrm>
    </dsp:sp>
    <dsp:sp modelId="{8E926ECE-B662-5048-A51D-F03DD388AB22}">
      <dsp:nvSpPr>
        <dsp:cNvPr id="0" name=""/>
        <dsp:cNvSpPr/>
      </dsp:nvSpPr>
      <dsp:spPr>
        <a:xfrm>
          <a:off x="0" y="1809235"/>
          <a:ext cx="4885203" cy="795600"/>
        </a:xfrm>
        <a:prstGeom prst="roundRect">
          <a:avLst/>
        </a:prstGeom>
        <a:solidFill>
          <a:schemeClr val="accent2">
            <a:hueOff val="-7200000"/>
            <a:satOff val="0"/>
            <a:lumOff val="-6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Did the </a:t>
          </a:r>
          <a:r>
            <a:rPr lang="en-US" sz="2000" i="1" kern="1200" dirty="0"/>
            <a:t>pencil</a:t>
          </a:r>
          <a:r>
            <a:rPr lang="en-US" sz="2000" kern="1200" dirty="0"/>
            <a:t> cause Joe’s back pain?</a:t>
          </a:r>
        </a:p>
      </dsp:txBody>
      <dsp:txXfrm>
        <a:off x="38838" y="1848073"/>
        <a:ext cx="4807527" cy="717924"/>
      </dsp:txXfrm>
    </dsp:sp>
    <dsp:sp modelId="{2DE3E400-1B1B-B94E-B662-6F1AB377691A}">
      <dsp:nvSpPr>
        <dsp:cNvPr id="0" name=""/>
        <dsp:cNvSpPr/>
      </dsp:nvSpPr>
      <dsp:spPr>
        <a:xfrm>
          <a:off x="0" y="2662435"/>
          <a:ext cx="4885203" cy="795600"/>
        </a:xfrm>
        <a:prstGeom prst="roundRect">
          <a:avLst/>
        </a:prstGeom>
        <a:solidFill>
          <a:schemeClr val="accent2">
            <a:hueOff val="-10800000"/>
            <a:satOff val="0"/>
            <a:lumOff val="-92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Did </a:t>
          </a:r>
          <a:r>
            <a:rPr lang="en-US" sz="2000" i="1" kern="1200" dirty="0"/>
            <a:t>work</a:t>
          </a:r>
          <a:r>
            <a:rPr lang="en-US" sz="2000" kern="1200" dirty="0"/>
            <a:t> cause Joes’ back pain? </a:t>
          </a:r>
        </a:p>
      </dsp:txBody>
      <dsp:txXfrm>
        <a:off x="38838" y="2701273"/>
        <a:ext cx="4807527" cy="717924"/>
      </dsp:txXfrm>
    </dsp:sp>
    <dsp:sp modelId="{6C3BD392-02F0-504F-AB92-31B476C5D153}">
      <dsp:nvSpPr>
        <dsp:cNvPr id="0" name=""/>
        <dsp:cNvSpPr/>
      </dsp:nvSpPr>
      <dsp:spPr>
        <a:xfrm>
          <a:off x="0" y="3515635"/>
          <a:ext cx="4885203" cy="795600"/>
        </a:xfrm>
        <a:prstGeom prst="roundRect">
          <a:avLst/>
        </a:prstGeom>
        <a:solidFill>
          <a:schemeClr val="accent2">
            <a:hueOff val="-14400000"/>
            <a:satOff val="0"/>
            <a:lumOff val="-1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Is Joe injured?</a:t>
          </a:r>
        </a:p>
      </dsp:txBody>
      <dsp:txXfrm>
        <a:off x="38838" y="3554473"/>
        <a:ext cx="4807527" cy="7179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A5C82-3165-7C4A-8DF6-60F002C2A10A}">
      <dsp:nvSpPr>
        <dsp:cNvPr id="0" name=""/>
        <dsp:cNvSpPr/>
      </dsp:nvSpPr>
      <dsp:spPr>
        <a:xfrm>
          <a:off x="0" y="313255"/>
          <a:ext cx="4885203" cy="7160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a:t>Do NOT confuse </a:t>
          </a:r>
          <a:r>
            <a:rPr lang="en-US" sz="1800" kern="1200"/>
            <a:t>Sad Social </a:t>
          </a:r>
          <a:r>
            <a:rPr lang="en-US" sz="1800" b="1" kern="1200"/>
            <a:t>Circumstances</a:t>
          </a:r>
          <a:r>
            <a:rPr lang="en-US" sz="1800" kern="1200"/>
            <a:t> </a:t>
          </a:r>
          <a:r>
            <a:rPr lang="en-US" sz="1800" b="1" kern="1200"/>
            <a:t>with</a:t>
          </a:r>
          <a:r>
            <a:rPr lang="en-US" sz="1800" kern="1200"/>
            <a:t> Major </a:t>
          </a:r>
          <a:r>
            <a:rPr lang="en-US" sz="1800" b="1" kern="1200"/>
            <a:t>Mental Illness</a:t>
          </a:r>
          <a:r>
            <a:rPr lang="en-US" sz="1800" kern="1200"/>
            <a:t>. [Is it Adjustment Disorder?]</a:t>
          </a:r>
        </a:p>
      </dsp:txBody>
      <dsp:txXfrm>
        <a:off x="34954" y="348209"/>
        <a:ext cx="4815295" cy="646132"/>
      </dsp:txXfrm>
    </dsp:sp>
    <dsp:sp modelId="{61C7BCF8-AC12-FF48-8901-06E02CCD331F}">
      <dsp:nvSpPr>
        <dsp:cNvPr id="0" name=""/>
        <dsp:cNvSpPr/>
      </dsp:nvSpPr>
      <dsp:spPr>
        <a:xfrm>
          <a:off x="0" y="1081135"/>
          <a:ext cx="4885203" cy="716040"/>
        </a:xfrm>
        <a:prstGeom prst="roundRect">
          <a:avLst/>
        </a:prstGeom>
        <a:solidFill>
          <a:schemeClr val="accent5">
            <a:hueOff val="361502"/>
            <a:satOff val="-1971"/>
            <a:lumOff val="-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“Depression” is </a:t>
          </a:r>
          <a:r>
            <a:rPr lang="en-US" sz="1800" b="1" kern="1200"/>
            <a:t>NORMAL during grief</a:t>
          </a:r>
          <a:r>
            <a:rPr lang="en-US" sz="1800" kern="1200"/>
            <a:t>.</a:t>
          </a:r>
        </a:p>
      </dsp:txBody>
      <dsp:txXfrm>
        <a:off x="34954" y="1116089"/>
        <a:ext cx="4815295" cy="646132"/>
      </dsp:txXfrm>
    </dsp:sp>
    <dsp:sp modelId="{F74CE614-CC2D-7242-B940-E76AE2F95F31}">
      <dsp:nvSpPr>
        <dsp:cNvPr id="0" name=""/>
        <dsp:cNvSpPr/>
      </dsp:nvSpPr>
      <dsp:spPr>
        <a:xfrm>
          <a:off x="0" y="1849015"/>
          <a:ext cx="4885203" cy="716040"/>
        </a:xfrm>
        <a:prstGeom prst="roundRect">
          <a:avLst/>
        </a:prstGeom>
        <a:solidFill>
          <a:schemeClr val="accent5">
            <a:hueOff val="723004"/>
            <a:satOff val="-3943"/>
            <a:lumOff val="-1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“Depression” is NORMAL with Sad Social Circumstances.</a:t>
          </a:r>
        </a:p>
      </dsp:txBody>
      <dsp:txXfrm>
        <a:off x="34954" y="1883969"/>
        <a:ext cx="4815295" cy="646132"/>
      </dsp:txXfrm>
    </dsp:sp>
    <dsp:sp modelId="{A6088102-1379-0C4A-A142-44E6D1D9AF46}">
      <dsp:nvSpPr>
        <dsp:cNvPr id="0" name=""/>
        <dsp:cNvSpPr/>
      </dsp:nvSpPr>
      <dsp:spPr>
        <a:xfrm>
          <a:off x="0" y="2616895"/>
          <a:ext cx="4885203" cy="716040"/>
        </a:xfrm>
        <a:prstGeom prst="roundRect">
          <a:avLst/>
        </a:prstGeom>
        <a:solidFill>
          <a:schemeClr val="accent5">
            <a:hueOff val="1084506"/>
            <a:satOff val="-5914"/>
            <a:lumOff val="-188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Epidemiologic studies UNFORTUNATELY confuse Sad Circumstances with Major Mental Illness. </a:t>
          </a:r>
        </a:p>
      </dsp:txBody>
      <dsp:txXfrm>
        <a:off x="34954" y="2651849"/>
        <a:ext cx="4815295" cy="646132"/>
      </dsp:txXfrm>
    </dsp:sp>
    <dsp:sp modelId="{A97CDB5E-49A3-8D44-A64E-701268F4B245}">
      <dsp:nvSpPr>
        <dsp:cNvPr id="0" name=""/>
        <dsp:cNvSpPr/>
      </dsp:nvSpPr>
      <dsp:spPr>
        <a:xfrm>
          <a:off x="0" y="3384775"/>
          <a:ext cx="4885203" cy="716040"/>
        </a:xfrm>
        <a:prstGeom prst="roundRect">
          <a:avLst/>
        </a:prstGeom>
        <a:solidFill>
          <a:schemeClr val="accent5">
            <a:hueOff val="1446008"/>
            <a:satOff val="-7886"/>
            <a:lumOff val="-250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CBT, etc, may help, but Medications probably don’t help social circumstances.  </a:t>
          </a:r>
        </a:p>
      </dsp:txBody>
      <dsp:txXfrm>
        <a:off x="34954" y="3419729"/>
        <a:ext cx="4815295" cy="6461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DD183-C1E8-D148-8D06-21ECF46B2CC0}">
      <dsp:nvSpPr>
        <dsp:cNvPr id="0" name=""/>
        <dsp:cNvSpPr/>
      </dsp:nvSpPr>
      <dsp:spPr>
        <a:xfrm>
          <a:off x="0" y="3322704"/>
          <a:ext cx="4885203" cy="10905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a:t>Collateral Sources </a:t>
          </a:r>
          <a:r>
            <a:rPr lang="en-US" sz="1300" b="1" u="sng" kern="1200"/>
            <a:t>MAY</a:t>
          </a:r>
          <a:r>
            <a:rPr lang="en-US" sz="1300" b="1" kern="1200"/>
            <a:t> be Necessary </a:t>
          </a:r>
          <a:r>
            <a:rPr lang="en-US" sz="1300" kern="1200"/>
            <a:t>to Accurately Assess Pre-Injury Function and Symptoms.</a:t>
          </a:r>
        </a:p>
      </dsp:txBody>
      <dsp:txXfrm>
        <a:off x="0" y="3322704"/>
        <a:ext cx="4885203" cy="588916"/>
      </dsp:txXfrm>
    </dsp:sp>
    <dsp:sp modelId="{F3AAB61C-92C0-0241-A793-995174FA7BCB}">
      <dsp:nvSpPr>
        <dsp:cNvPr id="0" name=""/>
        <dsp:cNvSpPr/>
      </dsp:nvSpPr>
      <dsp:spPr>
        <a:xfrm>
          <a:off x="2385" y="3889808"/>
          <a:ext cx="1626810" cy="50166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a:t>PCP records</a:t>
          </a:r>
        </a:p>
      </dsp:txBody>
      <dsp:txXfrm>
        <a:off x="2385" y="3889808"/>
        <a:ext cx="1626810" cy="501669"/>
      </dsp:txXfrm>
    </dsp:sp>
    <dsp:sp modelId="{E7CF3BAA-CB90-F948-A235-90E9DAD64B14}">
      <dsp:nvSpPr>
        <dsp:cNvPr id="0" name=""/>
        <dsp:cNvSpPr/>
      </dsp:nvSpPr>
      <dsp:spPr>
        <a:xfrm>
          <a:off x="1629196" y="3889808"/>
          <a:ext cx="1626810" cy="501669"/>
        </a:xfrm>
        <a:prstGeom prst="rect">
          <a:avLst/>
        </a:prstGeom>
        <a:solidFill>
          <a:schemeClr val="accent2">
            <a:tint val="40000"/>
            <a:alpha val="90000"/>
            <a:hueOff val="-4800000"/>
            <a:satOff val="-20253"/>
            <a:lumOff val="-1471"/>
            <a:alphaOff val="0"/>
          </a:schemeClr>
        </a:solidFill>
        <a:ln w="25400" cap="flat" cmpd="sng" algn="ctr">
          <a:solidFill>
            <a:schemeClr val="accent2">
              <a:tint val="40000"/>
              <a:alpha val="90000"/>
              <a:hueOff val="-4800000"/>
              <a:satOff val="-20253"/>
              <a:lumOff val="-1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a:t>Interview with family</a:t>
          </a:r>
        </a:p>
      </dsp:txBody>
      <dsp:txXfrm>
        <a:off x="1629196" y="3889808"/>
        <a:ext cx="1626810" cy="501669"/>
      </dsp:txXfrm>
    </dsp:sp>
    <dsp:sp modelId="{F3E761A1-EB93-8642-94FC-9170B8070A4B}">
      <dsp:nvSpPr>
        <dsp:cNvPr id="0" name=""/>
        <dsp:cNvSpPr/>
      </dsp:nvSpPr>
      <dsp:spPr>
        <a:xfrm>
          <a:off x="3256006" y="3889808"/>
          <a:ext cx="1626810" cy="501669"/>
        </a:xfrm>
        <a:prstGeom prst="rect">
          <a:avLst/>
        </a:prstGeom>
        <a:solidFill>
          <a:schemeClr val="accent2">
            <a:tint val="40000"/>
            <a:alpha val="90000"/>
            <a:hueOff val="-9600000"/>
            <a:satOff val="-40505"/>
            <a:lumOff val="-2942"/>
            <a:alphaOff val="0"/>
          </a:schemeClr>
        </a:solidFill>
        <a:ln w="25400" cap="flat" cmpd="sng" algn="ctr">
          <a:solidFill>
            <a:schemeClr val="accent2">
              <a:tint val="40000"/>
              <a:alpha val="90000"/>
              <a:hueOff val="-9600000"/>
              <a:satOff val="-40505"/>
              <a:lumOff val="-29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a:t>Input from Employer</a:t>
          </a:r>
        </a:p>
      </dsp:txBody>
      <dsp:txXfrm>
        <a:off x="3256006" y="3889808"/>
        <a:ext cx="1626810" cy="501669"/>
      </dsp:txXfrm>
    </dsp:sp>
    <dsp:sp modelId="{A452E960-ACC4-484F-BA0C-015E041A1C1B}">
      <dsp:nvSpPr>
        <dsp:cNvPr id="0" name=""/>
        <dsp:cNvSpPr/>
      </dsp:nvSpPr>
      <dsp:spPr>
        <a:xfrm rot="10800000">
          <a:off x="0" y="1661742"/>
          <a:ext cx="4885203" cy="1677320"/>
        </a:xfrm>
        <a:prstGeom prst="upArrowCallout">
          <a:avLst/>
        </a:prstGeom>
        <a:solidFill>
          <a:schemeClr val="accent2">
            <a:hueOff val="-7200000"/>
            <a:satOff val="0"/>
            <a:lumOff val="-6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a:t>Symptom Validity Testing </a:t>
          </a:r>
          <a:r>
            <a:rPr lang="en-US" sz="1300" kern="1200"/>
            <a:t>MAY detect exaggeration of </a:t>
          </a:r>
          <a:r>
            <a:rPr lang="en-US" sz="1300" b="1" kern="1200"/>
            <a:t>current </a:t>
          </a:r>
          <a:r>
            <a:rPr lang="en-US" sz="1300" kern="1200"/>
            <a:t>symptoms. </a:t>
          </a:r>
        </a:p>
      </dsp:txBody>
      <dsp:txXfrm rot="-10800000">
        <a:off x="0" y="1661742"/>
        <a:ext cx="4885203" cy="588739"/>
      </dsp:txXfrm>
    </dsp:sp>
    <dsp:sp modelId="{3DCB23DF-7ECE-4A4D-B868-281D9CF73380}">
      <dsp:nvSpPr>
        <dsp:cNvPr id="0" name=""/>
        <dsp:cNvSpPr/>
      </dsp:nvSpPr>
      <dsp:spPr>
        <a:xfrm>
          <a:off x="0" y="2250481"/>
          <a:ext cx="4885203" cy="501518"/>
        </a:xfrm>
        <a:prstGeom prst="rect">
          <a:avLst/>
        </a:prstGeom>
        <a:solidFill>
          <a:schemeClr val="accent2">
            <a:tint val="40000"/>
            <a:alpha val="90000"/>
            <a:hueOff val="-14400000"/>
            <a:satOff val="-60758"/>
            <a:lumOff val="-4413"/>
            <a:alphaOff val="0"/>
          </a:schemeClr>
        </a:solidFill>
        <a:ln w="25400" cap="flat" cmpd="sng" algn="ctr">
          <a:solidFill>
            <a:schemeClr val="accent2">
              <a:tint val="40000"/>
              <a:alpha val="90000"/>
              <a:hueOff val="-14400000"/>
              <a:satOff val="-60758"/>
              <a:lumOff val="-44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a:t>[Not pre-injury status]</a:t>
          </a:r>
        </a:p>
      </dsp:txBody>
      <dsp:txXfrm>
        <a:off x="0" y="2250481"/>
        <a:ext cx="4885203" cy="501518"/>
      </dsp:txXfrm>
    </dsp:sp>
    <dsp:sp modelId="{A62BEEDF-F47A-D141-96CE-8F9D820A4828}">
      <dsp:nvSpPr>
        <dsp:cNvPr id="0" name=""/>
        <dsp:cNvSpPr/>
      </dsp:nvSpPr>
      <dsp:spPr>
        <a:xfrm rot="10800000">
          <a:off x="0" y="780"/>
          <a:ext cx="4885203" cy="1677320"/>
        </a:xfrm>
        <a:prstGeom prst="upArrowCallout">
          <a:avLst/>
        </a:prstGeom>
        <a:solidFill>
          <a:schemeClr val="accent2">
            <a:hueOff val="-14400000"/>
            <a:satOff val="0"/>
            <a:lumOff val="-1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a:t>History</a:t>
          </a:r>
          <a:r>
            <a:rPr lang="en-US" sz="1300" kern="1200"/>
            <a:t> of Pre-Injury Function and Mental Symptoms </a:t>
          </a:r>
          <a:r>
            <a:rPr lang="en-US" sz="1300" b="1" u="sng" kern="1200"/>
            <a:t>BEFORE</a:t>
          </a:r>
          <a:r>
            <a:rPr lang="en-US" sz="1300" kern="1200"/>
            <a:t> the </a:t>
          </a:r>
          <a:r>
            <a:rPr lang="en-US" sz="1300" b="1" kern="1200"/>
            <a:t>Work Injury </a:t>
          </a:r>
          <a:r>
            <a:rPr lang="en-US" sz="1300" b="1" u="sng" kern="1200"/>
            <a:t>MAY</a:t>
          </a:r>
          <a:r>
            <a:rPr lang="en-US" sz="1300" b="1" kern="1200"/>
            <a:t> </a:t>
          </a:r>
          <a:r>
            <a:rPr lang="en-US" sz="1300" b="1" u="sng" kern="1200"/>
            <a:t>NOT </a:t>
          </a:r>
          <a:r>
            <a:rPr lang="en-US" sz="1300" kern="1200"/>
            <a:t>be Accurate.</a:t>
          </a:r>
        </a:p>
      </dsp:txBody>
      <dsp:txXfrm rot="10800000">
        <a:off x="0" y="780"/>
        <a:ext cx="4885203" cy="10898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2E867-745E-4C42-B733-6452BB7E20B6}"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45012-EFE4-9D49-AD08-6680A17457D3}" type="slidenum">
              <a:rPr lang="en-US" smtClean="0"/>
              <a:t>‹#›</a:t>
            </a:fld>
            <a:endParaRPr lang="en-US"/>
          </a:p>
        </p:txBody>
      </p:sp>
    </p:spTree>
    <p:extLst>
      <p:ext uri="{BB962C8B-B14F-4D97-AF65-F5344CB8AC3E}">
        <p14:creationId xmlns:p14="http://schemas.microsoft.com/office/powerpoint/2010/main" val="83237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D3DB6-FB63-498D-8BD9-D78F369BAACD}" type="slidenum">
              <a:rPr lang="en-US" smtClean="0"/>
              <a:pPr/>
              <a:t>11</a:t>
            </a:fld>
            <a:endParaRPr lang="en-US"/>
          </a:p>
        </p:txBody>
      </p:sp>
    </p:spTree>
    <p:extLst>
      <p:ext uri="{BB962C8B-B14F-4D97-AF65-F5344CB8AC3E}">
        <p14:creationId xmlns:p14="http://schemas.microsoft.com/office/powerpoint/2010/main" val="224827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 individual answers the same question differently on different occasions</a:t>
            </a:r>
          </a:p>
          <a:p>
            <a:r>
              <a:rPr lang="en-US" b="1" dirty="0"/>
              <a:t>Personality Characteristics</a:t>
            </a:r>
          </a:p>
          <a:p>
            <a:pPr marL="171450" indent="-171450">
              <a:buFont typeface="Arial" panose="020B0604020202020204" pitchFamily="34" charset="0"/>
              <a:buChar char="•"/>
            </a:pPr>
            <a:r>
              <a:rPr lang="en-US" dirty="0"/>
              <a:t>Negative affectivity: associated with the over reporting of past illnesses, symptoms, and medical care use. It encompasses low morale, poor self esteem, hypersensitivity, and unpleasant emotions such as guilt, anger, fear, and depression</a:t>
            </a:r>
          </a:p>
          <a:p>
            <a:pPr marL="0" indent="0">
              <a:buFont typeface="Arial" panose="020B0604020202020204" pitchFamily="34" charset="0"/>
              <a:buNone/>
            </a:pPr>
            <a:r>
              <a:rPr lang="en-US" b="1" dirty="0"/>
              <a:t>State-Dependent Recall:</a:t>
            </a:r>
          </a:p>
          <a:p>
            <a:pPr marL="171450" indent="-171450">
              <a:buFont typeface="Arial" panose="020B0604020202020204" pitchFamily="34" charset="0"/>
              <a:buChar char="•"/>
            </a:pPr>
            <a:r>
              <a:rPr lang="en-US" dirty="0"/>
              <a:t>Emotional state at time of recall: the current state of one’s physical health affects recall of previous health events and symptoms because people alter their reports of the past to reflect their current state. For example, past pain is reported as more severe than when it was being experienced.</a:t>
            </a:r>
          </a:p>
          <a:p>
            <a:pPr marL="0" indent="0">
              <a:buFont typeface="Arial" panose="020B0604020202020204" pitchFamily="34" charset="0"/>
              <a:buNone/>
            </a:pPr>
            <a:r>
              <a:rPr lang="en-US" b="1" dirty="0"/>
              <a:t>Illness Beliefs:  </a:t>
            </a:r>
          </a:p>
          <a:p>
            <a:pPr marL="171450" indent="-171450">
              <a:buFont typeface="Arial" panose="020B0604020202020204" pitchFamily="34" charset="0"/>
              <a:buChar char="•"/>
            </a:pPr>
            <a:r>
              <a:rPr lang="en-US" dirty="0"/>
              <a:t>Patient’s memory of past illness’ and symptoms are affected by the understanding of, or opinions of those events. Patients injury/illness may result in an underestimation of symptoms  in the period before the patient believed S/he became ill, and overestimate the symptoms after that time. An example I can give is a patient I saw who was diagnosed with a concussion, but was presented to the patient as a mild traumatic brain injury.  The patient focused on ‘Brain Injury’ and although presented meticulous notes on her history, but attributed all her current symptoms to the brain injury, that included physical, cognitive and emotional distress.</a:t>
            </a:r>
          </a:p>
          <a:p>
            <a:pPr marL="0" indent="0">
              <a:buFont typeface="Arial" panose="020B0604020202020204" pitchFamily="34" charset="0"/>
              <a:buNone/>
            </a:pPr>
            <a:r>
              <a:rPr lang="en-US" b="1" dirty="0"/>
              <a:t>Information-Specific Characteristics: </a:t>
            </a:r>
          </a:p>
          <a:p>
            <a:pPr marL="171450" indent="-171450">
              <a:buFont typeface="Arial" panose="020B0604020202020204" pitchFamily="34" charset="0"/>
              <a:buChar char="•"/>
            </a:pPr>
            <a:r>
              <a:rPr lang="en-US" b="0" dirty="0"/>
              <a:t>The more remote in time the symptom or episode, the more unreliable and unstable is an individual’s recall. Three events can occur:</a:t>
            </a:r>
          </a:p>
          <a:p>
            <a:pPr marL="228600" indent="-228600">
              <a:buFont typeface="+mj-lt"/>
              <a:buAutoNum type="arabicPeriod"/>
            </a:pPr>
            <a:r>
              <a:rPr lang="en-US" b="0" dirty="0"/>
              <a:t>Forgetfulness: Patients are less reliable when recalling information that is personally threatening or socially undesirable. </a:t>
            </a:r>
          </a:p>
          <a:p>
            <a:pPr marL="228600" indent="-228600">
              <a:buFont typeface="+mj-lt"/>
              <a:buAutoNum type="arabicPeriod"/>
            </a:pPr>
            <a:r>
              <a:rPr lang="en-US" b="0" dirty="0" err="1"/>
              <a:t>Recomposition</a:t>
            </a:r>
            <a:r>
              <a:rPr lang="en-US" b="0" dirty="0"/>
              <a:t>: Patients will combine multiple, separate incidences or episodes into one.</a:t>
            </a:r>
          </a:p>
          <a:p>
            <a:pPr marL="228600" indent="-228600">
              <a:buFont typeface="+mj-lt"/>
              <a:buAutoNum type="arabicPeriod"/>
            </a:pPr>
            <a:r>
              <a:rPr lang="en-US" b="0" dirty="0"/>
              <a:t>Fabrication: falsely remembering events that did not occur.  This is less frequent than the latter.</a:t>
            </a:r>
          </a:p>
          <a:p>
            <a:pPr marL="228600" indent="-228600">
              <a:buFont typeface="+mj-lt"/>
              <a:buAutoNum type="arabicPeriod"/>
            </a:pPr>
            <a:endParaRPr lang="en-US" b="0" dirty="0"/>
          </a:p>
          <a:p>
            <a:pPr marL="228600" indent="-228600">
              <a:buFont typeface="+mj-lt"/>
              <a:buAutoNum type="arabicPeriod"/>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152A4-E4CE-4009-8D20-585A0277888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04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610B1-DF1A-414C-BB8E-EFD81D3DE1EC}" type="slidenum">
              <a:rPr lang="en-US" smtClean="0"/>
              <a:t>57</a:t>
            </a:fld>
            <a:endParaRPr lang="en-US"/>
          </a:p>
        </p:txBody>
      </p:sp>
    </p:spTree>
    <p:extLst>
      <p:ext uri="{BB962C8B-B14F-4D97-AF65-F5344CB8AC3E}">
        <p14:creationId xmlns:p14="http://schemas.microsoft.com/office/powerpoint/2010/main" val="1207978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61A121-2072-48A0-B287-F093096B55DA}"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BCAA-1949-41E9-978B-9EF88ADC40A5}" type="slidenum">
              <a:rPr lang="en-US" smtClean="0"/>
              <a:t>‹#›</a:t>
            </a:fld>
            <a:endParaRPr lang="en-US"/>
          </a:p>
        </p:txBody>
      </p:sp>
    </p:spTree>
    <p:extLst>
      <p:ext uri="{BB962C8B-B14F-4D97-AF65-F5344CB8AC3E}">
        <p14:creationId xmlns:p14="http://schemas.microsoft.com/office/powerpoint/2010/main" val="50956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61A121-2072-48A0-B287-F093096B55DA}"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BCAA-1949-41E9-978B-9EF88ADC40A5}" type="slidenum">
              <a:rPr lang="en-US" smtClean="0"/>
              <a:t>‹#›</a:t>
            </a:fld>
            <a:endParaRPr lang="en-US"/>
          </a:p>
        </p:txBody>
      </p:sp>
    </p:spTree>
    <p:extLst>
      <p:ext uri="{BB962C8B-B14F-4D97-AF65-F5344CB8AC3E}">
        <p14:creationId xmlns:p14="http://schemas.microsoft.com/office/powerpoint/2010/main" val="290361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61A121-2072-48A0-B287-F093096B55DA}"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BCAA-1949-41E9-978B-9EF88ADC40A5}" type="slidenum">
              <a:rPr lang="en-US" smtClean="0"/>
              <a:t>‹#›</a:t>
            </a:fld>
            <a:endParaRPr lang="en-US"/>
          </a:p>
        </p:txBody>
      </p:sp>
    </p:spTree>
    <p:extLst>
      <p:ext uri="{BB962C8B-B14F-4D97-AF65-F5344CB8AC3E}">
        <p14:creationId xmlns:p14="http://schemas.microsoft.com/office/powerpoint/2010/main" val="2878780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C998DB-9864-3F49-93AD-CBE731415422}"/>
              </a:ext>
            </a:extLst>
          </p:cNvPr>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a:extLst>
              <a:ext uri="{FF2B5EF4-FFF2-40B4-BE49-F238E27FC236}">
                <a16:creationId xmlns="" xmlns:a16="http://schemas.microsoft.com/office/drawing/2014/main" id="{83D7B1B6-FFA4-B74B-8FF3-D5625EB80DFA}"/>
              </a:ext>
            </a:extLst>
          </p:cNvPr>
          <p:cNvSpPr>
            <a:spLocks noGrp="1"/>
          </p:cNvSpPr>
          <p:nvPr>
            <p:ph type="tbl" idx="1"/>
          </p:nvPr>
        </p:nvSpPr>
        <p:spPr>
          <a:xfrm>
            <a:off x="457200" y="1200151"/>
            <a:ext cx="8229600" cy="3394472"/>
          </a:xfrm>
        </p:spPr>
        <p:txBody>
          <a:bodyPr/>
          <a:lstStyle/>
          <a:p>
            <a:endParaRPr lang="en-US"/>
          </a:p>
        </p:txBody>
      </p:sp>
      <p:sp>
        <p:nvSpPr>
          <p:cNvPr id="4" name="Date Placeholder 3">
            <a:extLst>
              <a:ext uri="{FF2B5EF4-FFF2-40B4-BE49-F238E27FC236}">
                <a16:creationId xmlns="" xmlns:a16="http://schemas.microsoft.com/office/drawing/2014/main" id="{EF775531-8620-6B4F-9C29-6957CAE16545}"/>
              </a:ext>
            </a:extLst>
          </p:cNvPr>
          <p:cNvSpPr>
            <a:spLocks noGrp="1"/>
          </p:cNvSpPr>
          <p:nvPr>
            <p:ph type="dt" sz="half" idx="10"/>
          </p:nvPr>
        </p:nvSpPr>
        <p:spPr>
          <a:xfrm>
            <a:off x="457200" y="4683919"/>
            <a:ext cx="2133600" cy="357188"/>
          </a:xfrm>
        </p:spPr>
        <p:txBody>
          <a:bodyPr/>
          <a:lstStyle>
            <a:lvl1pPr>
              <a:defRPr/>
            </a:lvl1pPr>
          </a:lstStyle>
          <a:p>
            <a:endParaRPr lang="en-US" altLang="en-US"/>
          </a:p>
        </p:txBody>
      </p:sp>
      <p:sp>
        <p:nvSpPr>
          <p:cNvPr id="5" name="Footer Placeholder 4">
            <a:extLst>
              <a:ext uri="{FF2B5EF4-FFF2-40B4-BE49-F238E27FC236}">
                <a16:creationId xmlns="" xmlns:a16="http://schemas.microsoft.com/office/drawing/2014/main" id="{1C4F7447-B638-2B4C-BE81-D300D43F8C76}"/>
              </a:ext>
            </a:extLst>
          </p:cNvPr>
          <p:cNvSpPr>
            <a:spLocks noGrp="1"/>
          </p:cNvSpPr>
          <p:nvPr>
            <p:ph type="ftr" sz="quarter" idx="11"/>
          </p:nvPr>
        </p:nvSpPr>
        <p:spPr>
          <a:xfrm>
            <a:off x="3124200" y="4683919"/>
            <a:ext cx="2895600" cy="357188"/>
          </a:xfrm>
        </p:spPr>
        <p:txBody>
          <a:bodyPr/>
          <a:lstStyle>
            <a:lvl1pPr>
              <a:defRPr/>
            </a:lvl1pPr>
          </a:lstStyle>
          <a:p>
            <a:endParaRPr lang="en-US" altLang="en-US"/>
          </a:p>
        </p:txBody>
      </p:sp>
      <p:sp>
        <p:nvSpPr>
          <p:cNvPr id="6" name="Slide Number Placeholder 5">
            <a:extLst>
              <a:ext uri="{FF2B5EF4-FFF2-40B4-BE49-F238E27FC236}">
                <a16:creationId xmlns="" xmlns:a16="http://schemas.microsoft.com/office/drawing/2014/main" id="{9FEA14FE-2767-C44F-9AC0-167DE8362D65}"/>
              </a:ext>
            </a:extLst>
          </p:cNvPr>
          <p:cNvSpPr>
            <a:spLocks noGrp="1"/>
          </p:cNvSpPr>
          <p:nvPr>
            <p:ph type="sldNum" sz="quarter" idx="12"/>
          </p:nvPr>
        </p:nvSpPr>
        <p:spPr>
          <a:xfrm>
            <a:off x="6553200" y="4683919"/>
            <a:ext cx="2133600" cy="357188"/>
          </a:xfrm>
        </p:spPr>
        <p:txBody>
          <a:bodyPr/>
          <a:lstStyle>
            <a:lvl1pPr>
              <a:defRPr/>
            </a:lvl1pPr>
          </a:lstStyle>
          <a:p>
            <a:fld id="{3C7C0820-EB76-C34F-A7E2-685EF6293DD9}" type="slidenum">
              <a:rPr lang="en-US" altLang="en-US"/>
              <a:pPr/>
              <a:t>‹#›</a:t>
            </a:fld>
            <a:endParaRPr lang="en-US" altLang="en-US"/>
          </a:p>
        </p:txBody>
      </p:sp>
    </p:spTree>
    <p:extLst>
      <p:ext uri="{BB962C8B-B14F-4D97-AF65-F5344CB8AC3E}">
        <p14:creationId xmlns:p14="http://schemas.microsoft.com/office/powerpoint/2010/main" val="1055412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100">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0907" b="67803"/>
          <a:stretch/>
        </p:blipFill>
        <p:spPr>
          <a:xfrm>
            <a:off x="0" y="3562387"/>
            <a:ext cx="9144000" cy="1581151"/>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04" b="67803"/>
          <a:stretch/>
        </p:blipFill>
        <p:spPr>
          <a:xfrm>
            <a:off x="0" y="0"/>
            <a:ext cx="9144000" cy="3714750"/>
          </a:xfrm>
          <a:prstGeom prst="rect">
            <a:avLst/>
          </a:prstGeom>
        </p:spPr>
      </p:pic>
      <p:sp>
        <p:nvSpPr>
          <p:cNvPr id="2" name="Title 1"/>
          <p:cNvSpPr>
            <a:spLocks noGrp="1"/>
          </p:cNvSpPr>
          <p:nvPr>
            <p:ph type="title"/>
          </p:nvPr>
        </p:nvSpPr>
        <p:spPr>
          <a:xfrm>
            <a:off x="228600" y="3409950"/>
            <a:ext cx="8686800" cy="857250"/>
          </a:xfrm>
        </p:spPr>
        <p:txBody>
          <a:bodyPr>
            <a:normAutofit/>
          </a:bodyPr>
          <a:lstStyle>
            <a:lvl1pPr>
              <a:defRPr sz="4000">
                <a:solidFill>
                  <a:srgbClr val="303134"/>
                </a:solidFill>
                <a:latin typeface="PermianSlabSerifTypeface" panose="02000000000000000000" pitchFamily="50" charset="0"/>
              </a:defRPr>
            </a:lvl1pPr>
          </a:lstStyle>
          <a:p>
            <a:r>
              <a:rPr lang="en-US" dirty="0" smtClean="0"/>
              <a:t>Click to edit Master title style</a:t>
            </a:r>
            <a:endParaRPr lang="en-US" dirty="0"/>
          </a:p>
        </p:txBody>
      </p:sp>
      <p:sp>
        <p:nvSpPr>
          <p:cNvPr id="7" name="Text Placeholder 13"/>
          <p:cNvSpPr>
            <a:spLocks noGrp="1"/>
          </p:cNvSpPr>
          <p:nvPr>
            <p:ph type="body" sz="quarter" idx="12" hasCustomPrompt="1"/>
          </p:nvPr>
        </p:nvSpPr>
        <p:spPr>
          <a:xfrm>
            <a:off x="228600" y="4171950"/>
            <a:ext cx="8686800" cy="552450"/>
          </a:xfrm>
        </p:spPr>
        <p:txBody>
          <a:bodyPr anchor="ctr">
            <a:normAutofit/>
          </a:bodyPr>
          <a:lstStyle>
            <a:lvl1pPr marL="0" indent="0" algn="ctr">
              <a:buNone/>
              <a:defRPr sz="2800">
                <a:solidFill>
                  <a:schemeClr val="tx1">
                    <a:lumMod val="50000"/>
                    <a:lumOff val="50000"/>
                  </a:schemeClr>
                </a:solidFill>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4800600"/>
            <a:ext cx="9144000" cy="3429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spTree>
    <p:extLst>
      <p:ext uri="{BB962C8B-B14F-4D97-AF65-F5344CB8AC3E}">
        <p14:creationId xmlns:p14="http://schemas.microsoft.com/office/powerpoint/2010/main" val="41950261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p:bg>
      <p:bgPr>
        <a:solidFill>
          <a:srgbClr val="E0ECE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98" y="2725002"/>
            <a:ext cx="2390094" cy="2082370"/>
          </a:xfrm>
          <a:prstGeom prst="rect">
            <a:avLst/>
          </a:prstGeom>
        </p:spPr>
      </p:pic>
      <p:sp>
        <p:nvSpPr>
          <p:cNvPr id="5" name="Rectangle 4"/>
          <p:cNvSpPr/>
          <p:nvPr userDrawn="1"/>
        </p:nvSpPr>
        <p:spPr>
          <a:xfrm>
            <a:off x="2743200" y="2906078"/>
            <a:ext cx="6400800" cy="168021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7" name="Title 1"/>
          <p:cNvSpPr>
            <a:spLocks noGrp="1"/>
          </p:cNvSpPr>
          <p:nvPr>
            <p:ph type="ctrTitle"/>
          </p:nvPr>
        </p:nvSpPr>
        <p:spPr>
          <a:xfrm>
            <a:off x="2971800" y="2971800"/>
            <a:ext cx="6019800" cy="154305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314190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0907" b="67803"/>
          <a:stretch/>
        </p:blipFill>
        <p:spPr>
          <a:xfrm>
            <a:off x="0" y="2952751"/>
            <a:ext cx="9144000" cy="2190750"/>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10454"/>
          <a:stretch/>
        </p:blipFill>
        <p:spPr>
          <a:xfrm>
            <a:off x="0" y="2"/>
            <a:ext cx="9144000" cy="3118689"/>
          </a:xfrm>
          <a:prstGeom prst="rect">
            <a:avLst/>
          </a:prstGeom>
        </p:spPr>
      </p:pic>
      <p:sp>
        <p:nvSpPr>
          <p:cNvPr id="2" name="Title 1"/>
          <p:cNvSpPr>
            <a:spLocks noGrp="1"/>
          </p:cNvSpPr>
          <p:nvPr>
            <p:ph type="title"/>
          </p:nvPr>
        </p:nvSpPr>
        <p:spPr>
          <a:xfrm>
            <a:off x="152400" y="2071688"/>
            <a:ext cx="8839200" cy="619125"/>
          </a:xfrm>
        </p:spPr>
        <p:txBody>
          <a:bodyPr>
            <a:noAutofit/>
          </a:bodyPr>
          <a:lstStyle>
            <a:lvl1pPr algn="l">
              <a:defRPr sz="3200" b="1">
                <a:solidFill>
                  <a:srgbClr val="58595E"/>
                </a:solidFill>
                <a:effectLst/>
                <a:latin typeface="PermianSlabSerifTypeface"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2690810"/>
            <a:ext cx="8839200" cy="2338389"/>
          </a:xfrm>
        </p:spPr>
        <p:txBody>
          <a:bodyPr>
            <a:normAutofit/>
          </a:bodyPr>
          <a:lstStyle>
            <a:lvl1pPr>
              <a:buClr>
                <a:schemeClr val="bg2"/>
              </a:buClr>
              <a:defRP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Tree>
    <p:extLst>
      <p:ext uri="{BB962C8B-B14F-4D97-AF65-F5344CB8AC3E}">
        <p14:creationId xmlns:p14="http://schemas.microsoft.com/office/powerpoint/2010/main" val="12230864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Body - TN Mark">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857250"/>
            <a:ext cx="8839200" cy="4171950"/>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Tree>
    <p:extLst>
      <p:ext uri="{BB962C8B-B14F-4D97-AF65-F5344CB8AC3E}">
        <p14:creationId xmlns:p14="http://schemas.microsoft.com/office/powerpoint/2010/main" val="7340577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Tree>
    <p:extLst>
      <p:ext uri="{BB962C8B-B14F-4D97-AF65-F5344CB8AC3E}">
        <p14:creationId xmlns:p14="http://schemas.microsoft.com/office/powerpoint/2010/main" val="21131127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2DCCD3"/>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2DCCD3"/>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2DCCD3"/>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2DCCD3"/>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2DCCD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9" name="Rectangle 8"/>
          <p:cNvSpPr/>
          <p:nvPr userDrawn="1"/>
        </p:nvSpPr>
        <p:spPr>
          <a:xfrm>
            <a:off x="0" y="742951"/>
            <a:ext cx="9144000" cy="66675"/>
          </a:xfrm>
          <a:prstGeom prst="rect">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33419669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FBC6B8"/>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BC6B8"/>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BC6B8"/>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BC6B8"/>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BC6B8"/>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4" name="Rectangle 13"/>
          <p:cNvSpPr/>
          <p:nvPr userDrawn="1"/>
        </p:nvSpPr>
        <p:spPr>
          <a:xfrm>
            <a:off x="0" y="742951"/>
            <a:ext cx="9144000" cy="66675"/>
          </a:xfrm>
          <a:prstGeom prst="rect">
            <a:avLst/>
          </a:prstGeom>
          <a:solidFill>
            <a:srgbClr val="FBC6B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3909108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61A121-2072-48A0-B287-F093096B55DA}"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BCAA-1949-41E9-978B-9EF88ADC40A5}" type="slidenum">
              <a:rPr lang="en-US" smtClean="0"/>
              <a:t>‹#›</a:t>
            </a:fld>
            <a:endParaRPr lang="en-US"/>
          </a:p>
        </p:txBody>
      </p:sp>
    </p:spTree>
    <p:extLst>
      <p:ext uri="{BB962C8B-B14F-4D97-AF65-F5344CB8AC3E}">
        <p14:creationId xmlns:p14="http://schemas.microsoft.com/office/powerpoint/2010/main" val="261635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1" name="Rectangle 10"/>
          <p:cNvSpPr/>
          <p:nvPr userDrawn="1"/>
        </p:nvSpPr>
        <p:spPr>
          <a:xfrm>
            <a:off x="0" y="742951"/>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11741362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E6D395"/>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E6D395"/>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E6D395"/>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E6D395"/>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E6D395"/>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4" name="Rectangle 13"/>
          <p:cNvSpPr/>
          <p:nvPr userDrawn="1"/>
        </p:nvSpPr>
        <p:spPr>
          <a:xfrm>
            <a:off x="0" y="742951"/>
            <a:ext cx="9144000" cy="66675"/>
          </a:xfrm>
          <a:prstGeom prst="rect">
            <a:avLst/>
          </a:prstGeom>
          <a:solidFill>
            <a:srgbClr val="E6D39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406244058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ody - TN Mark">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
        <p:nvSpPr>
          <p:cNvPr id="6" name="Content Placeholder 2"/>
          <p:cNvSpPr>
            <a:spLocks noGrp="1"/>
          </p:cNvSpPr>
          <p:nvPr>
            <p:ph idx="1"/>
          </p:nvPr>
        </p:nvSpPr>
        <p:spPr>
          <a:xfrm>
            <a:off x="228600" y="895365"/>
            <a:ext cx="4191000" cy="3718847"/>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4724400" y="895365"/>
            <a:ext cx="4191000" cy="3718847"/>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32290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E0ECE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624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8524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61A121-2072-48A0-B287-F093096B55DA}"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BCAA-1949-41E9-978B-9EF88ADC40A5}" type="slidenum">
              <a:rPr lang="en-US" smtClean="0"/>
              <a:t>‹#›</a:t>
            </a:fld>
            <a:endParaRPr lang="en-US"/>
          </a:p>
        </p:txBody>
      </p:sp>
    </p:spTree>
    <p:extLst>
      <p:ext uri="{BB962C8B-B14F-4D97-AF65-F5344CB8AC3E}">
        <p14:creationId xmlns:p14="http://schemas.microsoft.com/office/powerpoint/2010/main" val="362759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61A121-2072-48A0-B287-F093096B55DA}"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2BCAA-1949-41E9-978B-9EF88ADC40A5}" type="slidenum">
              <a:rPr lang="en-US" smtClean="0"/>
              <a:t>‹#›</a:t>
            </a:fld>
            <a:endParaRPr lang="en-US"/>
          </a:p>
        </p:txBody>
      </p:sp>
    </p:spTree>
    <p:extLst>
      <p:ext uri="{BB962C8B-B14F-4D97-AF65-F5344CB8AC3E}">
        <p14:creationId xmlns:p14="http://schemas.microsoft.com/office/powerpoint/2010/main" val="282861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61A121-2072-48A0-B287-F093096B55DA}"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2BCAA-1949-41E9-978B-9EF88ADC40A5}" type="slidenum">
              <a:rPr lang="en-US" smtClean="0"/>
              <a:t>‹#›</a:t>
            </a:fld>
            <a:endParaRPr lang="en-US"/>
          </a:p>
        </p:txBody>
      </p:sp>
    </p:spTree>
    <p:extLst>
      <p:ext uri="{BB962C8B-B14F-4D97-AF65-F5344CB8AC3E}">
        <p14:creationId xmlns:p14="http://schemas.microsoft.com/office/powerpoint/2010/main" val="127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61A121-2072-48A0-B287-F093096B55DA}"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2BCAA-1949-41E9-978B-9EF88ADC40A5}" type="slidenum">
              <a:rPr lang="en-US" smtClean="0"/>
              <a:t>‹#›</a:t>
            </a:fld>
            <a:endParaRPr lang="en-US"/>
          </a:p>
        </p:txBody>
      </p:sp>
    </p:spTree>
    <p:extLst>
      <p:ext uri="{BB962C8B-B14F-4D97-AF65-F5344CB8AC3E}">
        <p14:creationId xmlns:p14="http://schemas.microsoft.com/office/powerpoint/2010/main" val="355160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1A121-2072-48A0-B287-F093096B55DA}"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2BCAA-1949-41E9-978B-9EF88ADC40A5}" type="slidenum">
              <a:rPr lang="en-US" smtClean="0"/>
              <a:t>‹#›</a:t>
            </a:fld>
            <a:endParaRPr lang="en-US"/>
          </a:p>
        </p:txBody>
      </p:sp>
    </p:spTree>
    <p:extLst>
      <p:ext uri="{BB962C8B-B14F-4D97-AF65-F5344CB8AC3E}">
        <p14:creationId xmlns:p14="http://schemas.microsoft.com/office/powerpoint/2010/main" val="262783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61A121-2072-48A0-B287-F093096B55DA}"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2BCAA-1949-41E9-978B-9EF88ADC40A5}" type="slidenum">
              <a:rPr lang="en-US" smtClean="0"/>
              <a:t>‹#›</a:t>
            </a:fld>
            <a:endParaRPr lang="en-US"/>
          </a:p>
        </p:txBody>
      </p:sp>
    </p:spTree>
    <p:extLst>
      <p:ext uri="{BB962C8B-B14F-4D97-AF65-F5344CB8AC3E}">
        <p14:creationId xmlns:p14="http://schemas.microsoft.com/office/powerpoint/2010/main" val="318194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61A121-2072-48A0-B287-F093096B55DA}"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2BCAA-1949-41E9-978B-9EF88ADC40A5}" type="slidenum">
              <a:rPr lang="en-US" smtClean="0"/>
              <a:t>‹#›</a:t>
            </a:fld>
            <a:endParaRPr lang="en-US"/>
          </a:p>
        </p:txBody>
      </p:sp>
    </p:spTree>
    <p:extLst>
      <p:ext uri="{BB962C8B-B14F-4D97-AF65-F5344CB8AC3E}">
        <p14:creationId xmlns:p14="http://schemas.microsoft.com/office/powerpoint/2010/main" val="401259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061A121-2072-48A0-B287-F093096B55DA}" type="datetimeFigureOut">
              <a:rPr lang="en-US" smtClean="0"/>
              <a:t>5/23/2019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52BCAA-1949-41E9-978B-9EF88ADC40A5}" type="slidenum">
              <a:rPr lang="en-US" smtClean="0"/>
              <a:t>‹#›</a:t>
            </a:fld>
            <a:endParaRPr lang="en-US"/>
          </a:p>
        </p:txBody>
      </p:sp>
    </p:spTree>
    <p:extLst>
      <p:ext uri="{BB962C8B-B14F-4D97-AF65-F5344CB8AC3E}">
        <p14:creationId xmlns:p14="http://schemas.microsoft.com/office/powerpoint/2010/main" val="1664487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64" tIns="45682" rIns="91364"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4812507"/>
            <a:ext cx="2895600" cy="273844"/>
          </a:xfrm>
          <a:prstGeom prst="rect">
            <a:avLst/>
          </a:prstGeom>
        </p:spPr>
        <p:txBody>
          <a:bodyPr vert="horz" lIns="91364" tIns="45682" rIns="91364" bIns="45682"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545"/>
            <a:endParaRPr lang="en-US">
              <a:solidFill>
                <a:srgbClr val="666666"/>
              </a:solidFill>
            </a:endParaRPr>
          </a:p>
        </p:txBody>
      </p:sp>
      <p:sp>
        <p:nvSpPr>
          <p:cNvPr id="7" name="Slide Number Placeholder 5"/>
          <p:cNvSpPr>
            <a:spLocks noGrp="1"/>
          </p:cNvSpPr>
          <p:nvPr>
            <p:ph type="sldNum" sz="quarter" idx="4"/>
          </p:nvPr>
        </p:nvSpPr>
        <p:spPr>
          <a:xfrm>
            <a:off x="6858000" y="4807746"/>
            <a:ext cx="2133600" cy="273844"/>
          </a:xfrm>
          <a:prstGeom prst="rect">
            <a:avLst/>
          </a:prstGeom>
        </p:spPr>
        <p:txBody>
          <a:bodyPr lIns="91364" tIns="45682" rIns="91364" bIns="45682"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545"/>
            <a:fld id="{5C76A076-0EB6-4ACF-BC93-AE169B35ECF5}" type="slidenum">
              <a:rPr lang="en-US" smtClean="0">
                <a:solidFill>
                  <a:srgbClr val="666666"/>
                </a:solidFill>
              </a:rPr>
              <a:pPr defTabSz="913545"/>
              <a:t>‹#›</a:t>
            </a:fld>
            <a:endParaRPr lang="en-US" dirty="0">
              <a:solidFill>
                <a:srgbClr val="666666"/>
              </a:solidFill>
            </a:endParaRPr>
          </a:p>
        </p:txBody>
      </p:sp>
    </p:spTree>
    <p:extLst>
      <p:ext uri="{BB962C8B-B14F-4D97-AF65-F5344CB8AC3E}">
        <p14:creationId xmlns:p14="http://schemas.microsoft.com/office/powerpoint/2010/main" val="36065415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60" indent="-342560" algn="l" defTabSz="9135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265" indent="-285484" algn="l" defTabSz="91354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918" indent="-228372" algn="l" defTabSz="91354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680"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461"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206"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988"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751"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514"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46"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08" algn="l" defTabSz="913545" rtl="0" eaLnBrk="1" latinLnBrk="0" hangingPunct="1">
        <a:defRPr sz="1800" kern="1200">
          <a:solidFill>
            <a:schemeClr val="tx1"/>
          </a:solidFill>
          <a:latin typeface="+mn-lt"/>
          <a:ea typeface="+mn-ea"/>
          <a:cs typeface="+mn-cs"/>
        </a:defRPr>
      </a:lvl4pPr>
      <a:lvl5pPr marL="1827089" algn="l" defTabSz="913545" rtl="0" eaLnBrk="1" latinLnBrk="0" hangingPunct="1">
        <a:defRPr sz="1800" kern="1200">
          <a:solidFill>
            <a:schemeClr val="tx1"/>
          </a:solidFill>
          <a:latin typeface="+mn-lt"/>
          <a:ea typeface="+mn-ea"/>
          <a:cs typeface="+mn-cs"/>
        </a:defRPr>
      </a:lvl5pPr>
      <a:lvl6pPr marL="2283834" algn="l" defTabSz="913545" rtl="0" eaLnBrk="1" latinLnBrk="0" hangingPunct="1">
        <a:defRPr sz="1800" kern="1200">
          <a:solidFill>
            <a:schemeClr val="tx1"/>
          </a:solidFill>
          <a:latin typeface="+mn-lt"/>
          <a:ea typeface="+mn-ea"/>
          <a:cs typeface="+mn-cs"/>
        </a:defRPr>
      </a:lvl6pPr>
      <a:lvl7pPr marL="2740580" algn="l" defTabSz="913545" rtl="0" eaLnBrk="1" latinLnBrk="0" hangingPunct="1">
        <a:defRPr sz="1800" kern="1200">
          <a:solidFill>
            <a:schemeClr val="tx1"/>
          </a:solidFill>
          <a:latin typeface="+mn-lt"/>
          <a:ea typeface="+mn-ea"/>
          <a:cs typeface="+mn-cs"/>
        </a:defRPr>
      </a:lvl7pPr>
      <a:lvl8pPr marL="3197360" algn="l" defTabSz="913545" rtl="0" eaLnBrk="1" latinLnBrk="0" hangingPunct="1">
        <a:defRPr sz="1800" kern="1200">
          <a:solidFill>
            <a:schemeClr val="tx1"/>
          </a:solidFill>
          <a:latin typeface="+mn-lt"/>
          <a:ea typeface="+mn-ea"/>
          <a:cs typeface="+mn-cs"/>
        </a:defRPr>
      </a:lvl8pPr>
      <a:lvl9pPr marL="3654128"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hyperlink" Target="https://dsm.psychiatryonline.org/doi/book/"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google.com/imgres?imgurl=https://musingsofanaspie.files.wordpress.com/2013/08/catastrophizing.jpg&amp;imgrefurl=https://musingsofanaspie.com/2013/08/16/catastrophizing-sucks/&amp;docid=3HQhpmBCatD2QM&amp;tbnid=PKUcfvjFBFrdRM:&amp;vet=10ahUKEwi9havLz8XgAhUn9IMKHRgGD-AQMwhFKAswCw..i&amp;w=416&amp;h=129&amp;authuser=2&amp;bih=607&amp;biw=1280&amp;q=catastrophizing&amp;ved=0ahUKEwi9havLz8XgAhUn9IMKHRgGD-AQMwhFKAswCw&amp;iact=mrc&amp;uact=8"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healthyplace.com/blogs/recoveringfrommentalillness/2016/03/when-bereavement-becomes-a-mental-health-issue/" TargetMode="External"/><Relationship Id="rId2" Type="http://schemas.openxmlformats.org/officeDocument/2006/relationships/hyperlink" Target="https://www.healthyplace.com/other-info/mental-illness-overview/common-mental-disorders-many-fac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6.emf"/></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acc.com/aboutacc/newsroom/pressreleases/upload/srrs.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55.jpeg"/><Relationship Id="rId4" Type="http://schemas.microsoft.com/office/2007/relationships/hdphoto" Target="../media/hdphoto3.wdp"/></Relationships>
</file>

<file path=ppt/slides/_rels/slide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7.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58.png"/></Relationships>
</file>

<file path=ppt/slides/_rels/slide7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09825"/>
            <a:ext cx="8839200" cy="619125"/>
          </a:xfrm>
        </p:spPr>
        <p:txBody>
          <a:bodyPr/>
          <a:lstStyle/>
          <a:p>
            <a:pPr algn="ctr"/>
            <a:r>
              <a:rPr lang="en-US" sz="3500" dirty="0" smtClean="0">
                <a:solidFill>
                  <a:srgbClr val="FF0000"/>
                </a:solidFill>
              </a:rPr>
              <a:t>Understanding Mental Health Diagnosis &amp; Causation in Workers’ Compensation</a:t>
            </a:r>
            <a:endParaRPr lang="en-US" sz="3500" dirty="0">
              <a:solidFill>
                <a:schemeClr val="tx1"/>
              </a:solidFill>
            </a:endParaRPr>
          </a:p>
        </p:txBody>
      </p:sp>
      <p:sp>
        <p:nvSpPr>
          <p:cNvPr id="4" name="Content Placeholder 3"/>
          <p:cNvSpPr>
            <a:spLocks noGrp="1"/>
          </p:cNvSpPr>
          <p:nvPr>
            <p:ph idx="1"/>
          </p:nvPr>
        </p:nvSpPr>
        <p:spPr>
          <a:xfrm>
            <a:off x="152400" y="3028950"/>
            <a:ext cx="8839200" cy="2251128"/>
          </a:xfrm>
        </p:spPr>
        <p:txBody>
          <a:bodyPr>
            <a:normAutofit/>
          </a:bodyPr>
          <a:lstStyle/>
          <a:p>
            <a:pPr marL="0" indent="0" algn="ctr">
              <a:buNone/>
            </a:pPr>
            <a:endParaRPr lang="en-US" b="1" dirty="0" smtClean="0"/>
          </a:p>
          <a:p>
            <a:pPr marL="0" lvl="0" indent="0" algn="ctr">
              <a:buNone/>
            </a:pPr>
            <a:r>
              <a:rPr lang="en-US" b="1" dirty="0" smtClean="0">
                <a:solidFill>
                  <a:srgbClr val="0070C0"/>
                </a:solidFill>
                <a:latin typeface="PermianSlabSerifTypeface" pitchFamily="50" charset="0"/>
              </a:rPr>
              <a:t>Presenter: Les Kertay, Ph.D., Owner &amp; President, Dr. Les Kertay </a:t>
            </a:r>
            <a:r>
              <a:rPr lang="en-US" b="1" smtClean="0">
                <a:solidFill>
                  <a:srgbClr val="0070C0"/>
                </a:solidFill>
                <a:latin typeface="PermianSlabSerifTypeface" pitchFamily="50" charset="0"/>
              </a:rPr>
              <a:t>&amp; Associates, LLC </a:t>
            </a:r>
            <a:endParaRPr lang="en-US" b="1" dirty="0">
              <a:solidFill>
                <a:srgbClr val="0070C0"/>
              </a:solidFill>
            </a:endParaRPr>
          </a:p>
        </p:txBody>
      </p:sp>
    </p:spTree>
    <p:extLst>
      <p:ext uri="{BB962C8B-B14F-4D97-AF65-F5344CB8AC3E}">
        <p14:creationId xmlns:p14="http://schemas.microsoft.com/office/powerpoint/2010/main" val="383698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00" y="482600"/>
            <a:ext cx="8408193" cy="558627"/>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Conditions contributing to DALYs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409" y="333312"/>
            <a:ext cx="8408193" cy="4476877"/>
          </a:xfrm>
          <a:prstGeom prst="rect">
            <a:avLst/>
          </a:prstGeom>
        </p:spPr>
      </p:pic>
    </p:spTree>
    <p:extLst>
      <p:ext uri="{BB962C8B-B14F-4D97-AF65-F5344CB8AC3E}">
        <p14:creationId xmlns:p14="http://schemas.microsoft.com/office/powerpoint/2010/main" val="28251539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F5493CFF-E43B-4B10-ACE1-C8A1246629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7404" y="0"/>
            <a:ext cx="3046596"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76987" y="482601"/>
            <a:ext cx="2338388" cy="1917289"/>
          </a:xfrm>
        </p:spPr>
        <p:txBody>
          <a:bodyPr vert="horz" lIns="91440" tIns="45720" rIns="91440" bIns="45720" rtlCol="0" anchor="b">
            <a:normAutofit/>
          </a:bodyPr>
          <a:lstStyle/>
          <a:p>
            <a:pPr algn="l">
              <a:lnSpc>
                <a:spcPct val="90000"/>
              </a:lnSpc>
            </a:pPr>
            <a:r>
              <a:rPr lang="en-US" sz="2600" kern="1200" dirty="0">
                <a:solidFill>
                  <a:schemeClr val="bg1"/>
                </a:solidFill>
                <a:latin typeface="+mj-lt"/>
                <a:ea typeface="+mj-ea"/>
                <a:cs typeface="+mj-cs"/>
              </a:rPr>
              <a:t>Life impact of unemployment</a:t>
            </a:r>
          </a:p>
        </p:txBody>
      </p:sp>
      <p:sp>
        <p:nvSpPr>
          <p:cNvPr id="5" name="TextBox 4"/>
          <p:cNvSpPr txBox="1"/>
          <p:nvPr/>
        </p:nvSpPr>
        <p:spPr>
          <a:xfrm>
            <a:off x="6376987" y="2518956"/>
            <a:ext cx="2284413" cy="212345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a:solidFill>
                  <a:schemeClr val="bg1"/>
                </a:solidFill>
              </a:rPr>
              <a:t>At age 40</a:t>
            </a:r>
          </a:p>
          <a:p>
            <a:pPr indent="-228600">
              <a:lnSpc>
                <a:spcPct val="90000"/>
              </a:lnSpc>
              <a:spcAft>
                <a:spcPts val="600"/>
              </a:spcAft>
              <a:buFont typeface="Arial" panose="020B0604020202020204" pitchFamily="34" charset="0"/>
              <a:buChar char="•"/>
            </a:pPr>
            <a:r>
              <a:rPr lang="en-US" sz="1600">
                <a:solidFill>
                  <a:schemeClr val="bg1"/>
                </a:solidFill>
              </a:rPr>
              <a:t>Laditka JN, Laditka SB. Unemployment, disability, and life expectance in the United States: A life course study. </a:t>
            </a:r>
            <a:r>
              <a:rPr lang="en-US" sz="1600" i="1">
                <a:solidFill>
                  <a:schemeClr val="bg1"/>
                </a:solidFill>
              </a:rPr>
              <a:t>Disabil Health J.</a:t>
            </a:r>
            <a:r>
              <a:rPr lang="en-US" sz="1600">
                <a:solidFill>
                  <a:schemeClr val="bg1"/>
                </a:solidFill>
              </a:rPr>
              <a:t>, 2016 Jan; 9(1):46-53.</a:t>
            </a:r>
          </a:p>
        </p:txBody>
      </p:sp>
      <p:sp>
        <p:nvSpPr>
          <p:cNvPr id="6" name="Slide Number Placeholder 5"/>
          <p:cNvSpPr>
            <a:spLocks noGrp="1"/>
          </p:cNvSpPr>
          <p:nvPr>
            <p:ph type="sldNum" sz="quarter" idx="4294967295"/>
          </p:nvPr>
        </p:nvSpPr>
        <p:spPr>
          <a:xfrm>
            <a:off x="7891462" y="4767263"/>
            <a:ext cx="623888" cy="273844"/>
          </a:xfrm>
          <a:prstGeom prst="bracketPair">
            <a:avLst>
              <a:gd name="adj" fmla="val 17949"/>
            </a:avLst>
          </a:prstGeom>
        </p:spPr>
        <p:txBody>
          <a:bodyPr vert="horz" lIns="91440" tIns="45720" rIns="91440" bIns="45720" rtlCol="0" anchor="ctr">
            <a:normAutofit/>
          </a:bodyPr>
          <a:lstStyle>
            <a:lvl1pPr>
              <a:defRPr/>
            </a:lvl1pPr>
          </a:lstStyle>
          <a:p>
            <a:pPr>
              <a:spcAft>
                <a:spcPts val="600"/>
              </a:spcAft>
              <a:defRPr/>
            </a:pPr>
            <a:fld id="{F71D81ED-268A-F74A-B07E-62E217845454}" type="slidenum">
              <a:rPr lang="en-US" sz="1000">
                <a:solidFill>
                  <a:schemeClr val="bg1">
                    <a:alpha val="70000"/>
                  </a:schemeClr>
                </a:solidFill>
              </a:rPr>
              <a:pPr>
                <a:spcAft>
                  <a:spcPts val="600"/>
                </a:spcAft>
                <a:defRPr/>
              </a:pPr>
              <a:t>11</a:t>
            </a:fld>
            <a:endParaRPr lang="en-US" sz="1000">
              <a:solidFill>
                <a:schemeClr val="bg1">
                  <a:alpha val="7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2621726"/>
              </p:ext>
            </p:extLst>
          </p:nvPr>
        </p:nvGraphicFramePr>
        <p:xfrm>
          <a:off x="500387" y="1657350"/>
          <a:ext cx="5168392" cy="2638161"/>
        </p:xfrm>
        <a:graphic>
          <a:graphicData uri="http://schemas.openxmlformats.org/drawingml/2006/table">
            <a:tbl>
              <a:tblPr firstRow="1" bandRow="1">
                <a:tableStyleId>{3B4B98B0-60AC-42C2-AFA5-B58CD77FA1E5}</a:tableStyleId>
              </a:tblPr>
              <a:tblGrid>
                <a:gridCol w="960065">
                  <a:extLst>
                    <a:ext uri="{9D8B030D-6E8A-4147-A177-3AD203B41FA5}">
                      <a16:colId xmlns="" xmlns:a16="http://schemas.microsoft.com/office/drawing/2014/main" val="20000"/>
                    </a:ext>
                  </a:extLst>
                </a:gridCol>
                <a:gridCol w="1200109">
                  <a:extLst>
                    <a:ext uri="{9D8B030D-6E8A-4147-A177-3AD203B41FA5}">
                      <a16:colId xmlns="" xmlns:a16="http://schemas.microsoft.com/office/drawing/2014/main" val="20001"/>
                    </a:ext>
                  </a:extLst>
                </a:gridCol>
                <a:gridCol w="1243317">
                  <a:extLst>
                    <a:ext uri="{9D8B030D-6E8A-4147-A177-3AD203B41FA5}">
                      <a16:colId xmlns="" xmlns:a16="http://schemas.microsoft.com/office/drawing/2014/main" val="20002"/>
                    </a:ext>
                  </a:extLst>
                </a:gridCol>
                <a:gridCol w="894453">
                  <a:extLst>
                    <a:ext uri="{9D8B030D-6E8A-4147-A177-3AD203B41FA5}">
                      <a16:colId xmlns="" xmlns:a16="http://schemas.microsoft.com/office/drawing/2014/main" val="20003"/>
                    </a:ext>
                  </a:extLst>
                </a:gridCol>
                <a:gridCol w="870448">
                  <a:extLst>
                    <a:ext uri="{9D8B030D-6E8A-4147-A177-3AD203B41FA5}">
                      <a16:colId xmlns="" xmlns:a16="http://schemas.microsoft.com/office/drawing/2014/main" val="20004"/>
                    </a:ext>
                  </a:extLst>
                </a:gridCol>
              </a:tblGrid>
              <a:tr h="474260">
                <a:tc>
                  <a:txBody>
                    <a:bodyPr/>
                    <a:lstStyle/>
                    <a:p>
                      <a:pPr algn="ctr"/>
                      <a:r>
                        <a:rPr lang="en-US" sz="900"/>
                        <a:t>Group</a:t>
                      </a:r>
                    </a:p>
                  </a:txBody>
                  <a:tcPr marL="42191" marR="42191" marT="15905" marB="15905" anchor="ctr"/>
                </a:tc>
                <a:tc>
                  <a:txBody>
                    <a:bodyPr/>
                    <a:lstStyle/>
                    <a:p>
                      <a:pPr algn="ctr"/>
                      <a:r>
                        <a:rPr lang="en-US" sz="900"/>
                        <a:t>Life expectancy</a:t>
                      </a:r>
                      <a:r>
                        <a:rPr lang="en-US" sz="900" baseline="0"/>
                        <a:t> h</a:t>
                      </a:r>
                      <a:r>
                        <a:rPr lang="en-US" sz="900"/>
                        <a:t>igh unemployment</a:t>
                      </a:r>
                    </a:p>
                  </a:txBody>
                  <a:tcPr marL="42191" marR="42191" marT="15905" marB="15905" anchor="ctr"/>
                </a:tc>
                <a:tc>
                  <a:txBody>
                    <a:bodyPr/>
                    <a:lstStyle/>
                    <a:p>
                      <a:pPr algn="ctr"/>
                      <a:r>
                        <a:rPr lang="en-US" sz="900"/>
                        <a:t>Life expectancy low unemployment</a:t>
                      </a:r>
                    </a:p>
                  </a:txBody>
                  <a:tcPr marL="42191" marR="42191" marT="15905" marB="15905" anchor="ctr"/>
                </a:tc>
                <a:tc>
                  <a:txBody>
                    <a:bodyPr/>
                    <a:lstStyle/>
                    <a:p>
                      <a:pPr algn="ctr"/>
                      <a:r>
                        <a:rPr lang="en-US" sz="900"/>
                        <a:t>Difference</a:t>
                      </a:r>
                    </a:p>
                  </a:txBody>
                  <a:tcPr marL="42191" marR="42191" marT="15905" marB="15905" anchor="ctr"/>
                </a:tc>
                <a:tc>
                  <a:txBody>
                    <a:bodyPr/>
                    <a:lstStyle/>
                    <a:p>
                      <a:pPr algn="ctr"/>
                      <a:r>
                        <a:rPr lang="en-US" sz="900"/>
                        <a:t>Increased</a:t>
                      </a:r>
                      <a:r>
                        <a:rPr lang="en-US" sz="900" baseline="0"/>
                        <a:t> </a:t>
                      </a:r>
                      <a:r>
                        <a:rPr lang="en-US" sz="900"/>
                        <a:t>% of life disabled</a:t>
                      </a:r>
                    </a:p>
                  </a:txBody>
                  <a:tcPr marL="42191" marR="42191" marT="15905" marB="15905" anchor="ctr"/>
                </a:tc>
                <a:extLst>
                  <a:ext uri="{0D108BD9-81ED-4DB2-BD59-A6C34878D82A}">
                    <a16:rowId xmlns="" xmlns:a16="http://schemas.microsoft.com/office/drawing/2014/main" val="10000"/>
                  </a:ext>
                </a:extLst>
              </a:tr>
              <a:tr h="474260">
                <a:tc>
                  <a:txBody>
                    <a:bodyPr/>
                    <a:lstStyle/>
                    <a:p>
                      <a:r>
                        <a:rPr lang="en-US" sz="1400"/>
                        <a:t>AA</a:t>
                      </a:r>
                      <a:r>
                        <a:rPr lang="en-US" sz="1400" baseline="0"/>
                        <a:t> men</a:t>
                      </a:r>
                    </a:p>
                  </a:txBody>
                  <a:tcPr marL="42191" marR="42191" marT="15905" marB="15905"/>
                </a:tc>
                <a:tc>
                  <a:txBody>
                    <a:bodyPr/>
                    <a:lstStyle/>
                    <a:p>
                      <a:pPr algn="ctr"/>
                      <a:r>
                        <a:rPr lang="en-US" sz="1400"/>
                        <a:t>68.4</a:t>
                      </a:r>
                    </a:p>
                  </a:txBody>
                  <a:tcPr marL="42191" marR="42191" marT="15905" marB="15905"/>
                </a:tc>
                <a:tc>
                  <a:txBody>
                    <a:bodyPr/>
                    <a:lstStyle/>
                    <a:p>
                      <a:pPr algn="ctr"/>
                      <a:r>
                        <a:rPr lang="en-US" sz="1400"/>
                        <a:t>71.4</a:t>
                      </a:r>
                    </a:p>
                  </a:txBody>
                  <a:tcPr marL="42191" marR="42191" marT="15905" marB="15905"/>
                </a:tc>
                <a:tc>
                  <a:txBody>
                    <a:bodyPr/>
                    <a:lstStyle/>
                    <a:p>
                      <a:pPr algn="ctr"/>
                      <a:r>
                        <a:rPr lang="en-US" sz="1400"/>
                        <a:t>3 (-4.2%)</a:t>
                      </a:r>
                    </a:p>
                  </a:txBody>
                  <a:tcPr marL="42191" marR="42191" marT="15905" marB="15905"/>
                </a:tc>
                <a:tc>
                  <a:txBody>
                    <a:bodyPr/>
                    <a:lstStyle/>
                    <a:p>
                      <a:pPr algn="ctr"/>
                      <a:r>
                        <a:rPr lang="en-US" sz="1400"/>
                        <a:t>23.9%</a:t>
                      </a:r>
                    </a:p>
                  </a:txBody>
                  <a:tcPr marL="42191" marR="42191" marT="15905" marB="15905"/>
                </a:tc>
                <a:extLst>
                  <a:ext uri="{0D108BD9-81ED-4DB2-BD59-A6C34878D82A}">
                    <a16:rowId xmlns="" xmlns:a16="http://schemas.microsoft.com/office/drawing/2014/main" val="10001"/>
                  </a:ext>
                </a:extLst>
              </a:tr>
              <a:tr h="474260">
                <a:tc>
                  <a:txBody>
                    <a:bodyPr/>
                    <a:lstStyle/>
                    <a:p>
                      <a:r>
                        <a:rPr lang="en-US" sz="1400"/>
                        <a:t>AA women</a:t>
                      </a:r>
                    </a:p>
                  </a:txBody>
                  <a:tcPr marL="42191" marR="42191" marT="15905" marB="15905"/>
                </a:tc>
                <a:tc>
                  <a:txBody>
                    <a:bodyPr/>
                    <a:lstStyle/>
                    <a:p>
                      <a:pPr algn="ctr"/>
                      <a:r>
                        <a:rPr lang="en-US" sz="1400"/>
                        <a:t>73.7</a:t>
                      </a:r>
                    </a:p>
                  </a:txBody>
                  <a:tcPr marL="42191" marR="42191" marT="15905" marB="15905"/>
                </a:tc>
                <a:tc>
                  <a:txBody>
                    <a:bodyPr/>
                    <a:lstStyle/>
                    <a:p>
                      <a:pPr algn="ctr"/>
                      <a:r>
                        <a:rPr lang="en-US" sz="1400" dirty="0"/>
                        <a:t>77.1</a:t>
                      </a:r>
                    </a:p>
                  </a:txBody>
                  <a:tcPr marL="42191" marR="42191" marT="15905" marB="15905"/>
                </a:tc>
                <a:tc>
                  <a:txBody>
                    <a:bodyPr/>
                    <a:lstStyle/>
                    <a:p>
                      <a:pPr algn="ctr"/>
                      <a:r>
                        <a:rPr lang="en-US" sz="1400" dirty="0"/>
                        <a:t>3.4 (-4.4%)</a:t>
                      </a:r>
                    </a:p>
                  </a:txBody>
                  <a:tcPr marL="42191" marR="42191" marT="15905" marB="15905"/>
                </a:tc>
                <a:tc>
                  <a:txBody>
                    <a:bodyPr/>
                    <a:lstStyle/>
                    <a:p>
                      <a:pPr algn="ctr"/>
                      <a:r>
                        <a:rPr lang="en-US" sz="1400"/>
                        <a:t>21.0%</a:t>
                      </a:r>
                    </a:p>
                  </a:txBody>
                  <a:tcPr marL="42191" marR="42191" marT="15905" marB="15905"/>
                </a:tc>
                <a:extLst>
                  <a:ext uri="{0D108BD9-81ED-4DB2-BD59-A6C34878D82A}">
                    <a16:rowId xmlns="" xmlns:a16="http://schemas.microsoft.com/office/drawing/2014/main" val="10002"/>
                  </a:ext>
                </a:extLst>
              </a:tr>
              <a:tr h="474260">
                <a:tc>
                  <a:txBody>
                    <a:bodyPr/>
                    <a:lstStyle/>
                    <a:p>
                      <a:r>
                        <a:rPr lang="en-US" sz="1400"/>
                        <a:t>White men</a:t>
                      </a:r>
                    </a:p>
                  </a:txBody>
                  <a:tcPr marL="42191" marR="42191" marT="15905" marB="15905"/>
                </a:tc>
                <a:tc>
                  <a:txBody>
                    <a:bodyPr/>
                    <a:lstStyle/>
                    <a:p>
                      <a:pPr algn="ctr"/>
                      <a:r>
                        <a:rPr lang="en-US" sz="1400" dirty="0"/>
                        <a:t>73.7</a:t>
                      </a:r>
                    </a:p>
                  </a:txBody>
                  <a:tcPr marL="42191" marR="42191" marT="15905" marB="15905"/>
                </a:tc>
                <a:tc>
                  <a:txBody>
                    <a:bodyPr/>
                    <a:lstStyle/>
                    <a:p>
                      <a:pPr algn="ctr"/>
                      <a:r>
                        <a:rPr lang="en-US" sz="1400" dirty="0"/>
                        <a:t>76.9</a:t>
                      </a:r>
                    </a:p>
                  </a:txBody>
                  <a:tcPr marL="42191" marR="42191" marT="15905" marB="15905"/>
                </a:tc>
                <a:tc>
                  <a:txBody>
                    <a:bodyPr/>
                    <a:lstStyle/>
                    <a:p>
                      <a:pPr algn="ctr"/>
                      <a:r>
                        <a:rPr lang="en-US" sz="1400"/>
                        <a:t>3.2 (-4.2%)</a:t>
                      </a:r>
                    </a:p>
                  </a:txBody>
                  <a:tcPr marL="42191" marR="42191" marT="15905" marB="15905"/>
                </a:tc>
                <a:tc>
                  <a:txBody>
                    <a:bodyPr/>
                    <a:lstStyle/>
                    <a:p>
                      <a:pPr algn="ctr"/>
                      <a:r>
                        <a:rPr lang="en-US" sz="1400"/>
                        <a:t>21.3%</a:t>
                      </a:r>
                    </a:p>
                  </a:txBody>
                  <a:tcPr marL="42191" marR="42191" marT="15905" marB="15905"/>
                </a:tc>
                <a:extLst>
                  <a:ext uri="{0D108BD9-81ED-4DB2-BD59-A6C34878D82A}">
                    <a16:rowId xmlns="" xmlns:a16="http://schemas.microsoft.com/office/drawing/2014/main" val="10003"/>
                  </a:ext>
                </a:extLst>
              </a:tr>
              <a:tr h="474260">
                <a:tc>
                  <a:txBody>
                    <a:bodyPr/>
                    <a:lstStyle/>
                    <a:p>
                      <a:r>
                        <a:rPr lang="en-US" sz="1400"/>
                        <a:t>White women</a:t>
                      </a:r>
                    </a:p>
                  </a:txBody>
                  <a:tcPr marL="42191" marR="42191" marT="15905" marB="15905"/>
                </a:tc>
                <a:tc>
                  <a:txBody>
                    <a:bodyPr/>
                    <a:lstStyle/>
                    <a:p>
                      <a:pPr algn="ctr"/>
                      <a:r>
                        <a:rPr lang="en-US" sz="1400"/>
                        <a:t>77.5</a:t>
                      </a:r>
                    </a:p>
                  </a:txBody>
                  <a:tcPr marL="42191" marR="42191" marT="15905" marB="15905"/>
                </a:tc>
                <a:tc>
                  <a:txBody>
                    <a:bodyPr/>
                    <a:lstStyle/>
                    <a:p>
                      <a:pPr algn="ctr"/>
                      <a:r>
                        <a:rPr lang="en-US" sz="1400"/>
                        <a:t>80.6</a:t>
                      </a:r>
                    </a:p>
                  </a:txBody>
                  <a:tcPr marL="42191" marR="42191" marT="15905" marB="15905"/>
                </a:tc>
                <a:tc>
                  <a:txBody>
                    <a:bodyPr/>
                    <a:lstStyle/>
                    <a:p>
                      <a:pPr algn="ctr"/>
                      <a:r>
                        <a:rPr lang="en-US" sz="1400"/>
                        <a:t>3.1 (-3.8%)</a:t>
                      </a:r>
                    </a:p>
                  </a:txBody>
                  <a:tcPr marL="42191" marR="42191" marT="15905" marB="15905"/>
                </a:tc>
                <a:tc>
                  <a:txBody>
                    <a:bodyPr/>
                    <a:lstStyle/>
                    <a:p>
                      <a:pPr algn="ctr"/>
                      <a:r>
                        <a:rPr lang="en-US" sz="1400"/>
                        <a:t>21.1%</a:t>
                      </a:r>
                    </a:p>
                  </a:txBody>
                  <a:tcPr marL="42191" marR="42191" marT="15905" marB="15905"/>
                </a:tc>
                <a:extLst>
                  <a:ext uri="{0D108BD9-81ED-4DB2-BD59-A6C34878D82A}">
                    <a16:rowId xmlns="" xmlns:a16="http://schemas.microsoft.com/office/drawing/2014/main" val="10004"/>
                  </a:ext>
                </a:extLst>
              </a:tr>
              <a:tr h="266861">
                <a:tc gridSpan="5">
                  <a:txBody>
                    <a:bodyPr/>
                    <a:lstStyle/>
                    <a:p>
                      <a:pPr algn="ctr"/>
                      <a:r>
                        <a:rPr lang="en-US" sz="1400" dirty="0"/>
                        <a:t>Average DALYs =</a:t>
                      </a:r>
                      <a:r>
                        <a:rPr lang="en-US" sz="1400" baseline="0" dirty="0"/>
                        <a:t> 11.4  (would rank #5)</a:t>
                      </a:r>
                      <a:endParaRPr lang="en-US" sz="1400" dirty="0"/>
                    </a:p>
                  </a:txBody>
                  <a:tcPr marL="42191" marR="42191" marT="15905" marB="15905" anchor="ctr"/>
                </a:tc>
                <a:tc hMerge="1">
                  <a:txBody>
                    <a:bodyPr/>
                    <a:lstStyle/>
                    <a:p>
                      <a:pPr algn="ctr"/>
                      <a:endParaRPr lang="en-US" sz="2400" dirty="0"/>
                    </a:p>
                  </a:txBody>
                  <a:tcPr/>
                </a:tc>
                <a:tc hMerge="1">
                  <a:txBody>
                    <a:bodyPr/>
                    <a:lstStyle/>
                    <a:p>
                      <a:pPr algn="ctr"/>
                      <a:endParaRPr lang="en-US" sz="2400" dirty="0"/>
                    </a:p>
                  </a:txBody>
                  <a:tcPr/>
                </a:tc>
                <a:tc hMerge="1">
                  <a:txBody>
                    <a:bodyPr/>
                    <a:lstStyle/>
                    <a:p>
                      <a:pPr algn="ctr"/>
                      <a:endParaRPr lang="en-US" sz="2400" dirty="0"/>
                    </a:p>
                  </a:txBody>
                  <a:tcPr/>
                </a:tc>
                <a:tc hMerge="1">
                  <a:txBody>
                    <a:bodyPr/>
                    <a:lstStyle/>
                    <a:p>
                      <a:pPr algn="ctr"/>
                      <a:endParaRPr lang="en-US" sz="2400"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9292367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00" y="482600"/>
            <a:ext cx="8408193" cy="558627"/>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Conditions contributing to DALYs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1" y="446829"/>
            <a:ext cx="8408193" cy="4476877"/>
          </a:xfrm>
          <a:prstGeom prst="rect">
            <a:avLst/>
          </a:prstGeom>
        </p:spPr>
      </p:pic>
      <p:sp>
        <p:nvSpPr>
          <p:cNvPr id="5" name="Left Arrow 4">
            <a:extLst>
              <a:ext uri="{FF2B5EF4-FFF2-40B4-BE49-F238E27FC236}">
                <a16:creationId xmlns="" xmlns:a16="http://schemas.microsoft.com/office/drawing/2014/main" id="{0EB15300-3C71-D94B-AC4E-32930DC7BE2E}"/>
              </a:ext>
            </a:extLst>
          </p:cNvPr>
          <p:cNvSpPr/>
          <p:nvPr/>
        </p:nvSpPr>
        <p:spPr>
          <a:xfrm>
            <a:off x="6290534" y="2286000"/>
            <a:ext cx="2743200" cy="5715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t>Worklessness</a:t>
            </a:r>
            <a:endParaRPr lang="en-US" dirty="0"/>
          </a:p>
        </p:txBody>
      </p:sp>
    </p:spTree>
    <p:extLst>
      <p:ext uri="{BB962C8B-B14F-4D97-AF65-F5344CB8AC3E}">
        <p14:creationId xmlns:p14="http://schemas.microsoft.com/office/powerpoint/2010/main" val="42510766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4C27E0-C66D-AE4B-99DE-7C78958B7E28}"/>
              </a:ext>
            </a:extLst>
          </p:cNvPr>
          <p:cNvSpPr>
            <a:spLocks noGrp="1"/>
          </p:cNvSpPr>
          <p:nvPr>
            <p:ph type="title"/>
          </p:nvPr>
        </p:nvSpPr>
        <p:spPr>
          <a:xfrm>
            <a:off x="417400" y="482600"/>
            <a:ext cx="8408193" cy="558627"/>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Chronic pain continuum</a:t>
            </a:r>
          </a:p>
        </p:txBody>
      </p:sp>
      <p:pic>
        <p:nvPicPr>
          <p:cNvPr id="4" name="Content Placeholder 3" descr="Pain Disorder Spectrum.png">
            <a:extLst>
              <a:ext uri="{FF2B5EF4-FFF2-40B4-BE49-F238E27FC236}">
                <a16:creationId xmlns="" xmlns:a16="http://schemas.microsoft.com/office/drawing/2014/main" id="{8E077FC6-C5E3-374B-8C7C-8ECB6A708EAA}"/>
              </a:ext>
            </a:extLst>
          </p:cNvPr>
          <p:cNvPicPr>
            <a:picLocks noGrp="1" noChangeAspect="1"/>
          </p:cNvPicPr>
          <p:nvPr>
            <p:ph idx="1"/>
          </p:nvPr>
        </p:nvPicPr>
        <p:blipFill rotWithShape="1">
          <a:blip r:embed="rId2"/>
          <a:srcRect t="-556" b="1099"/>
          <a:stretch/>
        </p:blipFill>
        <p:spPr>
          <a:xfrm>
            <a:off x="223035" y="714375"/>
            <a:ext cx="8796921" cy="371475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2708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3207CC6-EAA1-4BFF-A48A-DECAD89727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493"/>
            <a:ext cx="9144000" cy="514599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
            <a:extLst>
              <a:ext uri="{FF2B5EF4-FFF2-40B4-BE49-F238E27FC236}">
                <a16:creationId xmlns="" xmlns:a16="http://schemas.microsoft.com/office/drawing/2014/main" id="{B234A3DD-923D-4166-8B19-7DD58990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5193" y="-360"/>
            <a:ext cx="7101526" cy="5143859"/>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 xmlns:a16="http://schemas.microsoft.com/office/drawing/2014/main" id="{F6ACA5AC-3C5D-4994-B40F-FC8349E4D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59"/>
            <a:ext cx="6993732" cy="514385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6A135D8-A791-4C47-A683-5D808BFFD242}"/>
              </a:ext>
            </a:extLst>
          </p:cNvPr>
          <p:cNvSpPr>
            <a:spLocks noGrp="1"/>
          </p:cNvSpPr>
          <p:nvPr>
            <p:ph type="title"/>
          </p:nvPr>
        </p:nvSpPr>
        <p:spPr>
          <a:xfrm>
            <a:off x="603504" y="1950243"/>
            <a:ext cx="4804315" cy="2458471"/>
          </a:xfrm>
        </p:spPr>
        <p:txBody>
          <a:bodyPr vert="horz" lIns="91440" tIns="45720" rIns="91440" bIns="45720" rtlCol="0" anchor="t">
            <a:normAutofit/>
          </a:bodyPr>
          <a:lstStyle/>
          <a:p>
            <a:pPr>
              <a:lnSpc>
                <a:spcPct val="90000"/>
              </a:lnSpc>
            </a:pPr>
            <a:r>
              <a:rPr lang="en-US" sz="4700" kern="1200">
                <a:solidFill>
                  <a:schemeClr val="tx1"/>
                </a:solidFill>
                <a:latin typeface="+mj-lt"/>
                <a:ea typeface="+mj-ea"/>
                <a:cs typeface="+mj-cs"/>
              </a:rPr>
              <a:t>Mental Health Diagnosis</a:t>
            </a:r>
          </a:p>
        </p:txBody>
      </p:sp>
      <p:sp>
        <p:nvSpPr>
          <p:cNvPr id="3" name="Text Placeholder 2">
            <a:extLst>
              <a:ext uri="{FF2B5EF4-FFF2-40B4-BE49-F238E27FC236}">
                <a16:creationId xmlns="" xmlns:a16="http://schemas.microsoft.com/office/drawing/2014/main" id="{29385322-E1C4-3B41-B60C-1DCBC86F31EC}"/>
              </a:ext>
            </a:extLst>
          </p:cNvPr>
          <p:cNvSpPr>
            <a:spLocks noGrp="1"/>
          </p:cNvSpPr>
          <p:nvPr>
            <p:ph type="body" idx="1"/>
          </p:nvPr>
        </p:nvSpPr>
        <p:spPr>
          <a:xfrm>
            <a:off x="603504" y="975338"/>
            <a:ext cx="3125532" cy="866644"/>
          </a:xfrm>
        </p:spPr>
        <p:txBody>
          <a:bodyPr vert="horz" lIns="91440" tIns="45720" rIns="91440" bIns="45720" rtlCol="0" anchor="b">
            <a:normAutofit/>
          </a:bodyPr>
          <a:lstStyle/>
          <a:p>
            <a:pPr>
              <a:lnSpc>
                <a:spcPct val="90000"/>
              </a:lnSpc>
              <a:spcBef>
                <a:spcPts val="1000"/>
              </a:spcBef>
            </a:pPr>
            <a:r>
              <a:rPr lang="en-US" sz="1700" kern="1200">
                <a:solidFill>
                  <a:schemeClr val="tx1"/>
                </a:solidFill>
                <a:latin typeface="+mn-lt"/>
                <a:ea typeface="+mn-ea"/>
                <a:cs typeface="+mn-cs"/>
              </a:rPr>
              <a:t>22</a:t>
            </a:r>
            <a:r>
              <a:rPr lang="en-US" sz="1700" kern="1200" baseline="30000">
                <a:solidFill>
                  <a:schemeClr val="tx1"/>
                </a:solidFill>
                <a:latin typeface="+mn-lt"/>
                <a:ea typeface="+mn-ea"/>
                <a:cs typeface="+mn-cs"/>
              </a:rPr>
              <a:t>nd</a:t>
            </a:r>
            <a:r>
              <a:rPr lang="en-US" sz="1700" kern="1200">
                <a:solidFill>
                  <a:schemeClr val="tx1"/>
                </a:solidFill>
                <a:latin typeface="+mn-lt"/>
                <a:ea typeface="+mn-ea"/>
                <a:cs typeface="+mn-cs"/>
              </a:rPr>
              <a:t> Tennessee Workers’ Compensation Educational Conference </a:t>
            </a:r>
          </a:p>
        </p:txBody>
      </p:sp>
    </p:spTree>
    <p:extLst>
      <p:ext uri="{BB962C8B-B14F-4D97-AF65-F5344CB8AC3E}">
        <p14:creationId xmlns:p14="http://schemas.microsoft.com/office/powerpoint/2010/main" val="354000418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90722" cy="51435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E40A34A-9950-DA43-96D0-4F4EAFF22800}"/>
              </a:ext>
            </a:extLst>
          </p:cNvPr>
          <p:cNvSpPr>
            <a:spLocks noGrp="1"/>
          </p:cNvSpPr>
          <p:nvPr>
            <p:ph type="title"/>
          </p:nvPr>
        </p:nvSpPr>
        <p:spPr>
          <a:xfrm>
            <a:off x="482600" y="482601"/>
            <a:ext cx="2522980" cy="1197986"/>
          </a:xfrm>
          <a:noFill/>
          <a:ln w="19050">
            <a:solidFill>
              <a:schemeClr val="bg1"/>
            </a:solidFill>
          </a:ln>
        </p:spPr>
        <p:txBody>
          <a:bodyPr wrap="square">
            <a:normAutofit/>
          </a:bodyPr>
          <a:lstStyle/>
          <a:p>
            <a:r>
              <a:rPr lang="en-US" sz="2400">
                <a:solidFill>
                  <a:schemeClr val="bg1"/>
                </a:solidFill>
              </a:rPr>
              <a:t>A critical distinction</a:t>
            </a:r>
          </a:p>
        </p:txBody>
      </p:sp>
      <p:sp>
        <p:nvSpPr>
          <p:cNvPr id="3" name="Content Placeholder 2">
            <a:extLst>
              <a:ext uri="{FF2B5EF4-FFF2-40B4-BE49-F238E27FC236}">
                <a16:creationId xmlns="" xmlns:a16="http://schemas.microsoft.com/office/drawing/2014/main" id="{F916F286-2012-4F47-9792-FC55E701D3D5}"/>
              </a:ext>
            </a:extLst>
          </p:cNvPr>
          <p:cNvSpPr>
            <a:spLocks noGrp="1"/>
          </p:cNvSpPr>
          <p:nvPr>
            <p:ph idx="1"/>
          </p:nvPr>
        </p:nvSpPr>
        <p:spPr>
          <a:xfrm>
            <a:off x="482601" y="1978533"/>
            <a:ext cx="2522980" cy="2561717"/>
          </a:xfrm>
        </p:spPr>
        <p:txBody>
          <a:bodyPr>
            <a:normAutofit fontScale="92500" lnSpcReduction="20000"/>
          </a:bodyPr>
          <a:lstStyle/>
          <a:p>
            <a:endParaRPr lang="en-US" sz="2000" dirty="0">
              <a:solidFill>
                <a:schemeClr val="bg1"/>
              </a:solidFill>
            </a:endParaRPr>
          </a:p>
          <a:p>
            <a:r>
              <a:rPr lang="en-US" sz="2000" dirty="0">
                <a:solidFill>
                  <a:schemeClr val="bg1"/>
                </a:solidFill>
              </a:rPr>
              <a:t>Stress</a:t>
            </a:r>
          </a:p>
          <a:p>
            <a:r>
              <a:rPr lang="en-US" sz="2000" dirty="0">
                <a:solidFill>
                  <a:schemeClr val="bg1"/>
                </a:solidFill>
              </a:rPr>
              <a:t>Psychosocial barriers to recovery and RTW</a:t>
            </a:r>
          </a:p>
          <a:p>
            <a:r>
              <a:rPr lang="en-US" sz="2000" dirty="0">
                <a:solidFill>
                  <a:schemeClr val="bg1"/>
                </a:solidFill>
              </a:rPr>
              <a:t>Psychological symptoms</a:t>
            </a:r>
          </a:p>
          <a:p>
            <a:r>
              <a:rPr lang="en-US" sz="2000" dirty="0">
                <a:solidFill>
                  <a:schemeClr val="bg1"/>
                </a:solidFill>
              </a:rPr>
              <a:t>Psychiatric diagnoses</a:t>
            </a:r>
          </a:p>
        </p:txBody>
      </p:sp>
      <p:pic>
        <p:nvPicPr>
          <p:cNvPr id="4" name="Picture 3" descr="A picture containing text&#10;&#10;Description automatically generated">
            <a:extLst>
              <a:ext uri="{FF2B5EF4-FFF2-40B4-BE49-F238E27FC236}">
                <a16:creationId xmlns="" xmlns:a16="http://schemas.microsoft.com/office/drawing/2014/main" id="{7C086E8D-BDB1-C641-863F-2984125BDC51}"/>
              </a:ext>
            </a:extLst>
          </p:cNvPr>
          <p:cNvPicPr>
            <a:picLocks noChangeAspect="1"/>
          </p:cNvPicPr>
          <p:nvPr/>
        </p:nvPicPr>
        <p:blipFill>
          <a:blip r:embed="rId2"/>
          <a:stretch>
            <a:fillRect/>
          </a:stretch>
        </p:blipFill>
        <p:spPr>
          <a:xfrm>
            <a:off x="3973323" y="753396"/>
            <a:ext cx="4688077" cy="3516058"/>
          </a:xfrm>
          <a:prstGeom prst="rect">
            <a:avLst/>
          </a:prstGeom>
        </p:spPr>
      </p:pic>
    </p:spTree>
    <p:extLst>
      <p:ext uri="{BB962C8B-B14F-4D97-AF65-F5344CB8AC3E}">
        <p14:creationId xmlns:p14="http://schemas.microsoft.com/office/powerpoint/2010/main" val="1158772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1707FC24-6981-43D9-B525-C7832BA22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52663" y="233587"/>
            <a:ext cx="3249230" cy="463466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08D1937-6E5C-2A48-BF08-E87F8CA27AE4}"/>
              </a:ext>
            </a:extLst>
          </p:cNvPr>
          <p:cNvSpPr>
            <a:spLocks noGrp="1"/>
          </p:cNvSpPr>
          <p:nvPr>
            <p:ph type="title"/>
          </p:nvPr>
        </p:nvSpPr>
        <p:spPr>
          <a:xfrm>
            <a:off x="557213" y="557213"/>
            <a:ext cx="2607469" cy="3721893"/>
          </a:xfrm>
          <a:prstGeom prst="ellipse">
            <a:avLst/>
          </a:prstGeom>
        </p:spPr>
        <p:txBody>
          <a:bodyPr vert="horz" lIns="91440" tIns="45720" rIns="91440" bIns="45720" rtlCol="0" anchor="ctr">
            <a:normAutofit/>
          </a:bodyPr>
          <a:lstStyle/>
          <a:p>
            <a:pPr>
              <a:lnSpc>
                <a:spcPct val="90000"/>
              </a:lnSpc>
            </a:pPr>
            <a:r>
              <a:rPr lang="en-US" sz="4200" kern="1200">
                <a:solidFill>
                  <a:srgbClr val="FFFFFF"/>
                </a:solidFill>
                <a:latin typeface="+mj-lt"/>
                <a:ea typeface="+mj-ea"/>
                <a:cs typeface="+mj-cs"/>
              </a:rPr>
              <a:t>Stress</a:t>
            </a:r>
          </a:p>
        </p:txBody>
      </p:sp>
      <p:pic>
        <p:nvPicPr>
          <p:cNvPr id="16" name="Content Placeholder 4" descr="A screenshot of a cell phone&#10;&#10;Description automatically generated">
            <a:extLst>
              <a:ext uri="{FF2B5EF4-FFF2-40B4-BE49-F238E27FC236}">
                <a16:creationId xmlns="" xmlns:a16="http://schemas.microsoft.com/office/drawing/2014/main" id="{7CF7C450-F043-B743-9316-57602C686A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0154" y="722945"/>
            <a:ext cx="5480622" cy="3791905"/>
          </a:xfrm>
          <a:prstGeom prst="rect">
            <a:avLst/>
          </a:prstGeom>
        </p:spPr>
      </p:pic>
    </p:spTree>
    <p:extLst>
      <p:ext uri="{BB962C8B-B14F-4D97-AF65-F5344CB8AC3E}">
        <p14:creationId xmlns:p14="http://schemas.microsoft.com/office/powerpoint/2010/main" val="2572741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42A5316D-ED2F-4F89-B4B4-8D9240B1A3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510168" cy="5143500"/>
          </a:xfrm>
          <a:prstGeom prst="rect">
            <a:avLst/>
          </a:prstGeom>
          <a:solidFill>
            <a:srgbClr val="41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 xmlns:a16="http://schemas.microsoft.com/office/drawing/2014/main" id="{CACB94DC-4445-F448-94F4-E7D813A98DDA}"/>
              </a:ext>
            </a:extLst>
          </p:cNvPr>
          <p:cNvSpPr>
            <a:spLocks noGrp="1"/>
          </p:cNvSpPr>
          <p:nvPr>
            <p:ph type="title"/>
          </p:nvPr>
        </p:nvSpPr>
        <p:spPr>
          <a:xfrm>
            <a:off x="350988" y="1702365"/>
            <a:ext cx="2318360" cy="173877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ct val="90000"/>
              </a:lnSpc>
            </a:pPr>
            <a:r>
              <a:rPr lang="en-US" sz="1950" kern="1200">
                <a:solidFill>
                  <a:srgbClr val="FFFFFF"/>
                </a:solidFill>
                <a:latin typeface="+mj-lt"/>
                <a:ea typeface="+mj-ea"/>
                <a:cs typeface="+mj-cs"/>
              </a:rPr>
              <a:t>Psychosocial barriers</a:t>
            </a:r>
          </a:p>
        </p:txBody>
      </p:sp>
      <p:pic>
        <p:nvPicPr>
          <p:cNvPr id="6" name="Picture Placeholder 7" descr="A screenshot of a cell phone&#10;&#10;Description automatically generated">
            <a:extLst>
              <a:ext uri="{FF2B5EF4-FFF2-40B4-BE49-F238E27FC236}">
                <a16:creationId xmlns="" xmlns:a16="http://schemas.microsoft.com/office/drawing/2014/main" id="{6CD60920-79F6-EB46-8E2F-9828FADC702D}"/>
              </a:ext>
            </a:extLst>
          </p:cNvPr>
          <p:cNvPicPr>
            <a:picLocks noChangeAspect="1"/>
          </p:cNvPicPr>
          <p:nvPr/>
        </p:nvPicPr>
        <p:blipFill rotWithShape="1">
          <a:blip r:embed="rId2"/>
          <a:srcRect l="1301" r="1445"/>
          <a:stretch/>
        </p:blipFill>
        <p:spPr bwMode="auto">
          <a:xfrm>
            <a:off x="3020336" y="2228850"/>
            <a:ext cx="6131520" cy="2269672"/>
          </a:xfrm>
          <a:prstGeom prst="rect">
            <a:avLst/>
          </a:prstGeom>
          <a:noFill/>
        </p:spPr>
      </p:pic>
      <p:sp>
        <p:nvSpPr>
          <p:cNvPr id="4" name="Content Placeholder 3">
            <a:extLst>
              <a:ext uri="{FF2B5EF4-FFF2-40B4-BE49-F238E27FC236}">
                <a16:creationId xmlns="" xmlns:a16="http://schemas.microsoft.com/office/drawing/2014/main" id="{D570F1D9-E06E-5248-B208-806B33F8DA61}"/>
              </a:ext>
            </a:extLst>
          </p:cNvPr>
          <p:cNvSpPr>
            <a:spLocks noGrp="1"/>
          </p:cNvSpPr>
          <p:nvPr>
            <p:ph sz="half" idx="1"/>
          </p:nvPr>
        </p:nvSpPr>
        <p:spPr>
          <a:xfrm>
            <a:off x="3020864" y="133350"/>
            <a:ext cx="5772149" cy="2098222"/>
          </a:xfrm>
        </p:spPr>
        <p:txBody>
          <a:bodyPr vert="horz" lIns="91440" tIns="45720" rIns="91440" bIns="45720" rtlCol="0">
            <a:normAutofit fontScale="92500" lnSpcReduction="20000"/>
          </a:bodyPr>
          <a:lstStyle/>
          <a:p>
            <a:pPr indent="-228600">
              <a:lnSpc>
                <a:spcPct val="90000"/>
              </a:lnSpc>
            </a:pPr>
            <a:r>
              <a:rPr lang="en-US" sz="2400" dirty="0"/>
              <a:t>NOT a diagnosis</a:t>
            </a:r>
          </a:p>
          <a:p>
            <a:pPr indent="-228600">
              <a:lnSpc>
                <a:spcPct val="90000"/>
              </a:lnSpc>
            </a:pPr>
            <a:r>
              <a:rPr lang="en-US" sz="2400" dirty="0"/>
              <a:t>NOT a symptom</a:t>
            </a:r>
          </a:p>
          <a:p>
            <a:pPr indent="-228600">
              <a:lnSpc>
                <a:spcPct val="90000"/>
              </a:lnSpc>
            </a:pPr>
            <a:r>
              <a:rPr lang="en-US" sz="2400" dirty="0"/>
              <a:t>External or internal</a:t>
            </a:r>
          </a:p>
          <a:p>
            <a:pPr indent="-228600">
              <a:lnSpc>
                <a:spcPct val="90000"/>
              </a:lnSpc>
            </a:pPr>
            <a:r>
              <a:rPr lang="en-US" sz="2400" dirty="0"/>
              <a:t>DOES impact outcome</a:t>
            </a:r>
          </a:p>
          <a:p>
            <a:pPr indent="-228600">
              <a:lnSpc>
                <a:spcPct val="90000"/>
              </a:lnSpc>
            </a:pPr>
            <a:r>
              <a:rPr lang="en-US" sz="2400" dirty="0"/>
              <a:t>Treatment is not indicated</a:t>
            </a:r>
          </a:p>
          <a:p>
            <a:pPr indent="-228600">
              <a:lnSpc>
                <a:spcPct val="90000"/>
              </a:lnSpc>
            </a:pPr>
            <a:r>
              <a:rPr lang="en-US" sz="2400" dirty="0"/>
              <a:t>Interventions focus on RTW, addressing barriers, motivation</a:t>
            </a:r>
          </a:p>
        </p:txBody>
      </p:sp>
      <p:sp>
        <p:nvSpPr>
          <p:cNvPr id="3" name="TextBox 2">
            <a:extLst>
              <a:ext uri="{FF2B5EF4-FFF2-40B4-BE49-F238E27FC236}">
                <a16:creationId xmlns="" xmlns:a16="http://schemas.microsoft.com/office/drawing/2014/main" id="{4E2489EF-38FA-D649-84A1-3B1FFF0B20E6}"/>
              </a:ext>
            </a:extLst>
          </p:cNvPr>
          <p:cNvSpPr txBox="1"/>
          <p:nvPr/>
        </p:nvSpPr>
        <p:spPr>
          <a:xfrm>
            <a:off x="1676400" y="4476750"/>
            <a:ext cx="7315200" cy="646331"/>
          </a:xfrm>
          <a:prstGeom prst="rect">
            <a:avLst/>
          </a:prstGeom>
          <a:noFill/>
        </p:spPr>
        <p:txBody>
          <a:bodyPr wrap="square" rtlCol="0">
            <a:spAutoFit/>
          </a:bodyPr>
          <a:lstStyle/>
          <a:p>
            <a:r>
              <a:rPr lang="en-US" dirty="0"/>
              <a:t>Kendall N, et al. </a:t>
            </a:r>
            <a:r>
              <a:rPr lang="en-US" i="1" dirty="0"/>
              <a:t>Tackling musculoskeletal problems: A guide for clinic and workplace, </a:t>
            </a:r>
            <a:r>
              <a:rPr lang="en-US" dirty="0"/>
              <a:t>2009.</a:t>
            </a:r>
            <a:r>
              <a:rPr lang="en-US" i="1" dirty="0"/>
              <a:t> </a:t>
            </a:r>
            <a:r>
              <a:rPr lang="en-US" dirty="0"/>
              <a:t>Norwich, UK: TSO (The Stationery Office).</a:t>
            </a:r>
          </a:p>
        </p:txBody>
      </p:sp>
    </p:spTree>
    <p:extLst>
      <p:ext uri="{BB962C8B-B14F-4D97-AF65-F5344CB8AC3E}">
        <p14:creationId xmlns:p14="http://schemas.microsoft.com/office/powerpoint/2010/main" val="338780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Placeholder 7">
            <a:extLst>
              <a:ext uri="{FF2B5EF4-FFF2-40B4-BE49-F238E27FC236}">
                <a16:creationId xmlns="" xmlns:a16="http://schemas.microsoft.com/office/drawing/2014/main" id="{4824A0F9-3E71-E549-9B8B-5EB77892EE6E}"/>
              </a:ext>
            </a:extLst>
          </p:cNvPr>
          <p:cNvPicPr>
            <a:picLocks noChangeAspect="1"/>
          </p:cNvPicPr>
          <p:nvPr/>
        </p:nvPicPr>
        <p:blipFill rotWithShape="1">
          <a:blip r:embed="rId2"/>
          <a:srcRect l="3140" t="-8564" r="3140" b="-1422"/>
          <a:stretch/>
        </p:blipFill>
        <p:spPr>
          <a:xfrm>
            <a:off x="0" y="228600"/>
            <a:ext cx="9144000" cy="4400550"/>
          </a:xfrm>
          <a:prstGeom prst="rect">
            <a:avLst/>
          </a:prstGeom>
        </p:spPr>
      </p:pic>
    </p:spTree>
    <p:extLst>
      <p:ext uri="{BB962C8B-B14F-4D97-AF65-F5344CB8AC3E}">
        <p14:creationId xmlns:p14="http://schemas.microsoft.com/office/powerpoint/2010/main" val="247180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Placeholder 3" descr="A picture containing room&#10;&#10;Description automatically generated">
            <a:extLst>
              <a:ext uri="{FF2B5EF4-FFF2-40B4-BE49-F238E27FC236}">
                <a16:creationId xmlns="" xmlns:a16="http://schemas.microsoft.com/office/drawing/2014/main" id="{DC2B14AA-DE00-014E-8874-425F58164182}"/>
              </a:ext>
            </a:extLst>
          </p:cNvPr>
          <p:cNvPicPr>
            <a:picLocks noChangeAspect="1"/>
          </p:cNvPicPr>
          <p:nvPr/>
        </p:nvPicPr>
        <p:blipFill rotWithShape="1">
          <a:blip r:embed="rId2"/>
          <a:srcRect t="12403" b="1782"/>
          <a:stretch/>
        </p:blipFill>
        <p:spPr>
          <a:xfrm>
            <a:off x="3" y="7"/>
            <a:ext cx="7991591" cy="5143493"/>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Tree>
    <p:extLst>
      <p:ext uri="{BB962C8B-B14F-4D97-AF65-F5344CB8AC3E}">
        <p14:creationId xmlns:p14="http://schemas.microsoft.com/office/powerpoint/2010/main" val="35224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EF4DEE-0341-364B-9570-2A25C3B69507}"/>
              </a:ext>
            </a:extLst>
          </p:cNvPr>
          <p:cNvSpPr>
            <a:spLocks noGrp="1"/>
          </p:cNvSpPr>
          <p:nvPr>
            <p:ph type="ctrTitle"/>
          </p:nvPr>
        </p:nvSpPr>
        <p:spPr>
          <a:xfrm>
            <a:off x="914400" y="2226577"/>
            <a:ext cx="7772400" cy="1102519"/>
          </a:xfrm>
        </p:spPr>
        <p:txBody>
          <a:bodyPr>
            <a:normAutofit fontScale="90000"/>
          </a:bodyPr>
          <a:lstStyle/>
          <a:p>
            <a:r>
              <a:rPr lang="en-US" sz="3600" dirty="0"/>
              <a:t>Understanding Mental Health Diagnosis &amp; Causation in Workers’ Compensation</a:t>
            </a:r>
            <a:r>
              <a:rPr lang="en-US" dirty="0"/>
              <a:t/>
            </a:r>
            <a:br>
              <a:rPr lang="en-US" dirty="0"/>
            </a:br>
            <a:r>
              <a:rPr lang="en-US" sz="1800" dirty="0"/>
              <a:t>22</a:t>
            </a:r>
            <a:r>
              <a:rPr lang="en-US" sz="1800" baseline="30000" dirty="0"/>
              <a:t>nd</a:t>
            </a:r>
            <a:r>
              <a:rPr lang="en-US" sz="1800" dirty="0"/>
              <a:t> Tennessee Workers’ Compensation Educational Conference</a:t>
            </a:r>
            <a:br>
              <a:rPr lang="en-US" sz="1800" dirty="0"/>
            </a:br>
            <a:r>
              <a:rPr lang="en-US" sz="1800" dirty="0"/>
              <a:t>June 2019</a:t>
            </a:r>
            <a:endParaRPr lang="en-US" dirty="0"/>
          </a:p>
        </p:txBody>
      </p:sp>
      <p:sp>
        <p:nvSpPr>
          <p:cNvPr id="3" name="Subtitle 2">
            <a:extLst>
              <a:ext uri="{FF2B5EF4-FFF2-40B4-BE49-F238E27FC236}">
                <a16:creationId xmlns="" xmlns:a16="http://schemas.microsoft.com/office/drawing/2014/main" id="{7DC88098-FB3A-A044-8350-26578EA24464}"/>
              </a:ext>
            </a:extLst>
          </p:cNvPr>
          <p:cNvSpPr>
            <a:spLocks noGrp="1"/>
          </p:cNvSpPr>
          <p:nvPr>
            <p:ph type="subTitle" idx="1"/>
          </p:nvPr>
        </p:nvSpPr>
        <p:spPr>
          <a:xfrm>
            <a:off x="381000" y="3886200"/>
            <a:ext cx="8458200" cy="971550"/>
          </a:xfrm>
        </p:spPr>
        <p:txBody>
          <a:bodyPr>
            <a:normAutofit/>
          </a:bodyPr>
          <a:lstStyle/>
          <a:p>
            <a:r>
              <a:rPr lang="en-US" sz="1800" dirty="0"/>
              <a:t>Les Kertay, Ph.D.</a:t>
            </a:r>
          </a:p>
          <a:p>
            <a:r>
              <a:rPr lang="en-US" sz="1600" dirty="0"/>
              <a:t>Licensed Psychologist, Health Services Provider</a:t>
            </a:r>
          </a:p>
        </p:txBody>
      </p:sp>
      <p:pic>
        <p:nvPicPr>
          <p:cNvPr id="4" name="Picture 2" descr="Image result for tennessee bureau of workers compensation">
            <a:extLst>
              <a:ext uri="{FF2B5EF4-FFF2-40B4-BE49-F238E27FC236}">
                <a16:creationId xmlns="" xmlns:a16="http://schemas.microsoft.com/office/drawing/2014/main" id="{3374E08F-2FC9-384C-969C-A99B8D20EC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04" b="13950"/>
          <a:stretch/>
        </p:blipFill>
        <p:spPr bwMode="auto">
          <a:xfrm>
            <a:off x="3086100" y="457200"/>
            <a:ext cx="2971800" cy="121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63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 xmlns:a16="http://schemas.microsoft.com/office/drawing/2014/main" id="{470AB96A-9F8A-E947-8EA3-BA8B5ED30996}"/>
              </a:ext>
            </a:extLst>
          </p:cNvPr>
          <p:cNvSpPr>
            <a:spLocks noGrp="1"/>
          </p:cNvSpPr>
          <p:nvPr>
            <p:ph type="title"/>
          </p:nvPr>
        </p:nvSpPr>
        <p:spPr>
          <a:xfrm>
            <a:off x="480060" y="1540231"/>
            <a:ext cx="2751871" cy="2070074"/>
          </a:xfrm>
        </p:spPr>
        <p:txBody>
          <a:bodyPr>
            <a:normAutofit/>
          </a:bodyPr>
          <a:lstStyle/>
          <a:p>
            <a:r>
              <a:rPr lang="en-US" sz="3700">
                <a:solidFill>
                  <a:srgbClr val="FFFFFF"/>
                </a:solidFill>
              </a:rPr>
              <a:t>Psychological symptoms</a:t>
            </a:r>
          </a:p>
        </p:txBody>
      </p:sp>
      <p:sp>
        <p:nvSpPr>
          <p:cNvPr id="5" name="Content Placeholder 4">
            <a:extLst>
              <a:ext uri="{FF2B5EF4-FFF2-40B4-BE49-F238E27FC236}">
                <a16:creationId xmlns="" xmlns:a16="http://schemas.microsoft.com/office/drawing/2014/main" id="{221B8FC6-22F2-3147-A28F-C55A3B771B03}"/>
              </a:ext>
            </a:extLst>
          </p:cNvPr>
          <p:cNvSpPr>
            <a:spLocks noGrp="1"/>
          </p:cNvSpPr>
          <p:nvPr>
            <p:ph idx="1"/>
          </p:nvPr>
        </p:nvSpPr>
        <p:spPr>
          <a:xfrm>
            <a:off x="4567931" y="601399"/>
            <a:ext cx="3979563" cy="3922976"/>
          </a:xfrm>
        </p:spPr>
        <p:txBody>
          <a:bodyPr anchor="ctr">
            <a:normAutofit lnSpcReduction="10000"/>
          </a:bodyPr>
          <a:lstStyle/>
          <a:p>
            <a:pPr marL="285750" indent="-285750"/>
            <a:r>
              <a:rPr lang="en-US" sz="2100">
                <a:solidFill>
                  <a:srgbClr val="000000"/>
                </a:solidFill>
              </a:rPr>
              <a:t>Best understood on a spectrum</a:t>
            </a:r>
          </a:p>
          <a:p>
            <a:pPr marL="285750" indent="-285750"/>
            <a:r>
              <a:rPr lang="en-US" sz="2100">
                <a:solidFill>
                  <a:srgbClr val="000000"/>
                </a:solidFill>
              </a:rPr>
              <a:t>Anxiety, depression, and agitation are non-specific, common human experiences</a:t>
            </a:r>
          </a:p>
          <a:p>
            <a:pPr marL="285750" indent="-285750"/>
            <a:r>
              <a:rPr lang="en-US" sz="2100">
                <a:solidFill>
                  <a:srgbClr val="000000"/>
                </a:solidFill>
              </a:rPr>
              <a:t>At extremes they may interfere with function</a:t>
            </a:r>
          </a:p>
          <a:p>
            <a:pPr marL="285750" indent="-285750"/>
            <a:r>
              <a:rPr lang="en-US" sz="2100">
                <a:solidFill>
                  <a:srgbClr val="000000"/>
                </a:solidFill>
              </a:rPr>
              <a:t>NOT a diagnosis</a:t>
            </a:r>
          </a:p>
          <a:p>
            <a:pPr marL="285750" indent="-285750"/>
            <a:r>
              <a:rPr lang="en-US" sz="2100">
                <a:solidFill>
                  <a:srgbClr val="000000"/>
                </a:solidFill>
              </a:rPr>
              <a:t>Treatment may or may not be helpful</a:t>
            </a:r>
          </a:p>
          <a:p>
            <a:pPr marL="285750" indent="-285750"/>
            <a:r>
              <a:rPr lang="en-US" sz="2100">
                <a:solidFill>
                  <a:srgbClr val="000000"/>
                </a:solidFill>
              </a:rPr>
              <a:t>Long term treatment is NOT indicated</a:t>
            </a:r>
          </a:p>
        </p:txBody>
      </p:sp>
    </p:spTree>
    <p:extLst>
      <p:ext uri="{BB962C8B-B14F-4D97-AF65-F5344CB8AC3E}">
        <p14:creationId xmlns:p14="http://schemas.microsoft.com/office/powerpoint/2010/main" val="2303411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Placeholder 7" descr="A close up of a person&#10;&#10;Description automatically generated">
            <a:extLst>
              <a:ext uri="{FF2B5EF4-FFF2-40B4-BE49-F238E27FC236}">
                <a16:creationId xmlns="" xmlns:a16="http://schemas.microsoft.com/office/drawing/2014/main" id="{9758030D-0ED2-2E4D-BCA2-259C1DB7C43B}"/>
              </a:ext>
            </a:extLst>
          </p:cNvPr>
          <p:cNvPicPr>
            <a:picLocks noChangeAspect="1"/>
          </p:cNvPicPr>
          <p:nvPr/>
        </p:nvPicPr>
        <p:blipFill rotWithShape="1">
          <a:blip r:embed="rId2"/>
          <a:srcRect l="11000" r="-1" b="-1"/>
          <a:stretch/>
        </p:blipFill>
        <p:spPr>
          <a:xfrm>
            <a:off x="20" y="7"/>
            <a:ext cx="9143980" cy="5143493"/>
          </a:xfrm>
          <a:prstGeom prst="rect">
            <a:avLst/>
          </a:prstGeom>
        </p:spPr>
      </p:pic>
      <p:sp>
        <p:nvSpPr>
          <p:cNvPr id="5" name="TextBox 4">
            <a:extLst>
              <a:ext uri="{FF2B5EF4-FFF2-40B4-BE49-F238E27FC236}">
                <a16:creationId xmlns="" xmlns:a16="http://schemas.microsoft.com/office/drawing/2014/main" id="{30CE38E4-F36B-D04A-A972-8F6B971D5614}"/>
              </a:ext>
            </a:extLst>
          </p:cNvPr>
          <p:cNvSpPr txBox="1"/>
          <p:nvPr/>
        </p:nvSpPr>
        <p:spPr>
          <a:xfrm>
            <a:off x="246743" y="326572"/>
            <a:ext cx="4659086" cy="584775"/>
          </a:xfrm>
          <a:prstGeom prst="rect">
            <a:avLst/>
          </a:prstGeom>
          <a:noFill/>
        </p:spPr>
        <p:txBody>
          <a:bodyPr wrap="square" rtlCol="0">
            <a:spAutoFit/>
          </a:bodyPr>
          <a:lstStyle/>
          <a:p>
            <a:r>
              <a:rPr lang="en-US" sz="3200" dirty="0">
                <a:solidFill>
                  <a:schemeClr val="bg1"/>
                </a:solidFill>
                <a:latin typeface="ClearGothicTS-Bold" panose="02000503020000020004" pitchFamily="2" charset="0"/>
              </a:rPr>
              <a:t>Psychiatric diagnoses</a:t>
            </a:r>
          </a:p>
        </p:txBody>
      </p:sp>
      <p:sp>
        <p:nvSpPr>
          <p:cNvPr id="6" name="TextBox 5">
            <a:extLst>
              <a:ext uri="{FF2B5EF4-FFF2-40B4-BE49-F238E27FC236}">
                <a16:creationId xmlns="" xmlns:a16="http://schemas.microsoft.com/office/drawing/2014/main" id="{BA219366-34D0-DD4E-8C1B-32F4357C3677}"/>
              </a:ext>
            </a:extLst>
          </p:cNvPr>
          <p:cNvSpPr txBox="1"/>
          <p:nvPr/>
        </p:nvSpPr>
        <p:spPr>
          <a:xfrm>
            <a:off x="246743" y="3610775"/>
            <a:ext cx="4659086" cy="1631216"/>
          </a:xfrm>
          <a:prstGeom prst="rect">
            <a:avLst/>
          </a:prstGeom>
          <a:noFill/>
        </p:spPr>
        <p:txBody>
          <a:bodyPr wrap="square" rtlCol="0">
            <a:spAutoFit/>
          </a:bodyPr>
          <a:lstStyle/>
          <a:p>
            <a:r>
              <a:rPr lang="en-US" sz="2000" dirty="0">
                <a:solidFill>
                  <a:schemeClr val="bg1"/>
                </a:solidFill>
              </a:rPr>
              <a:t>Keep in mind:</a:t>
            </a:r>
          </a:p>
          <a:p>
            <a:pPr marL="285750" indent="-285750">
              <a:buFont typeface="Arial" panose="020B0604020202020204" pitchFamily="34" charset="0"/>
              <a:buChar char="•"/>
            </a:pPr>
            <a:r>
              <a:rPr lang="en-US" sz="2000" dirty="0">
                <a:solidFill>
                  <a:schemeClr val="bg1"/>
                </a:solidFill>
              </a:rPr>
              <a:t>Not just a bad day</a:t>
            </a:r>
          </a:p>
          <a:p>
            <a:pPr marL="285750" indent="-285750">
              <a:buFont typeface="Arial" panose="020B0604020202020204" pitchFamily="34" charset="0"/>
              <a:buChar char="•"/>
            </a:pPr>
            <a:r>
              <a:rPr lang="en-US" sz="2000" dirty="0">
                <a:solidFill>
                  <a:schemeClr val="bg1"/>
                </a:solidFill>
              </a:rPr>
              <a:t>Can lead to substantial impairment</a:t>
            </a:r>
          </a:p>
          <a:p>
            <a:pPr marL="285750" indent="-285750">
              <a:buFont typeface="Arial" panose="020B0604020202020204" pitchFamily="34" charset="0"/>
              <a:buChar char="•"/>
            </a:pPr>
            <a:r>
              <a:rPr lang="en-US" sz="2000" dirty="0">
                <a:solidFill>
                  <a:schemeClr val="bg1"/>
                </a:solidFill>
              </a:rPr>
              <a:t>Typically responds to treatment</a:t>
            </a:r>
          </a:p>
          <a:p>
            <a:pPr marL="285750" indent="-285750">
              <a:buFont typeface="Arial" panose="020B0604020202020204" pitchFamily="34" charset="0"/>
              <a:buChar char="•"/>
            </a:pPr>
            <a:endParaRPr lang="en-US" sz="2000" dirty="0">
              <a:solidFill>
                <a:schemeClr val="bg1"/>
              </a:solidFill>
            </a:endParaRPr>
          </a:p>
        </p:txBody>
      </p:sp>
      <p:sp>
        <p:nvSpPr>
          <p:cNvPr id="8" name="TextBox 7">
            <a:extLst>
              <a:ext uri="{FF2B5EF4-FFF2-40B4-BE49-F238E27FC236}">
                <a16:creationId xmlns="" xmlns:a16="http://schemas.microsoft.com/office/drawing/2014/main" id="{462AE172-F149-C74C-8081-6B175F99D24C}"/>
              </a:ext>
            </a:extLst>
          </p:cNvPr>
          <p:cNvSpPr txBox="1"/>
          <p:nvPr/>
        </p:nvSpPr>
        <p:spPr>
          <a:xfrm>
            <a:off x="246743" y="1345425"/>
            <a:ext cx="4659086" cy="2246769"/>
          </a:xfrm>
          <a:prstGeom prst="rect">
            <a:avLst/>
          </a:prstGeom>
          <a:noFill/>
        </p:spPr>
        <p:txBody>
          <a:bodyPr wrap="square" rtlCol="0">
            <a:spAutoFit/>
          </a:bodyPr>
          <a:lstStyle/>
          <a:p>
            <a:r>
              <a:rPr lang="en-US" sz="2000" dirty="0">
                <a:solidFill>
                  <a:schemeClr val="bg1"/>
                </a:solidFill>
              </a:rPr>
              <a:t>To warrant a psychiatric diagnosis, at a minimum there must be:</a:t>
            </a:r>
          </a:p>
          <a:p>
            <a:pPr marL="285750" indent="-285750">
              <a:buFont typeface="Arial" panose="020B0604020202020204" pitchFamily="34" charset="0"/>
              <a:buChar char="•"/>
            </a:pPr>
            <a:r>
              <a:rPr lang="en-US" sz="2000" dirty="0">
                <a:solidFill>
                  <a:schemeClr val="bg1"/>
                </a:solidFill>
              </a:rPr>
              <a:t>A standardized system of evaluation</a:t>
            </a:r>
          </a:p>
          <a:p>
            <a:pPr marL="285750" indent="-285750">
              <a:buFont typeface="Arial" panose="020B0604020202020204" pitchFamily="34" charset="0"/>
              <a:buChar char="•"/>
            </a:pPr>
            <a:r>
              <a:rPr lang="en-US" sz="2000" dirty="0">
                <a:solidFill>
                  <a:schemeClr val="bg1"/>
                </a:solidFill>
              </a:rPr>
              <a:t>A standardized set of set of diagnostic criteria</a:t>
            </a:r>
          </a:p>
          <a:p>
            <a:pPr marL="285750" indent="-285750">
              <a:buFont typeface="Arial" panose="020B0604020202020204" pitchFamily="34" charset="0"/>
              <a:buChar char="•"/>
            </a:pPr>
            <a:r>
              <a:rPr lang="en-US" sz="2000" dirty="0">
                <a:solidFill>
                  <a:schemeClr val="bg1"/>
                </a:solidFill>
              </a:rPr>
              <a:t>Interfere with function</a:t>
            </a:r>
          </a:p>
          <a:p>
            <a:pPr marL="285750" indent="-285750">
              <a:buFont typeface="Arial" panose="020B0604020202020204" pitchFamily="34" charset="0"/>
              <a:buChar char="•"/>
            </a:pPr>
            <a:r>
              <a:rPr lang="en-US" sz="2000" dirty="0">
                <a:solidFill>
                  <a:schemeClr val="bg1"/>
                </a:solidFill>
              </a:rPr>
              <a:t>No other, more plausible explanation</a:t>
            </a:r>
          </a:p>
        </p:txBody>
      </p:sp>
    </p:spTree>
    <p:extLst>
      <p:ext uri="{BB962C8B-B14F-4D97-AF65-F5344CB8AC3E}">
        <p14:creationId xmlns:p14="http://schemas.microsoft.com/office/powerpoint/2010/main" val="259538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353194"/>
            <a:ext cx="3285756"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2A64B13E-7A22-E745-9B6B-FEA79378936B}"/>
              </a:ext>
            </a:extLst>
          </p:cNvPr>
          <p:cNvSpPr>
            <a:spLocks noGrp="1"/>
          </p:cNvSpPr>
          <p:nvPr>
            <p:ph type="title"/>
          </p:nvPr>
        </p:nvSpPr>
        <p:spPr>
          <a:xfrm>
            <a:off x="647272" y="759003"/>
            <a:ext cx="2562119" cy="3596556"/>
          </a:xfrm>
        </p:spPr>
        <p:txBody>
          <a:bodyPr>
            <a:normAutofit/>
          </a:bodyPr>
          <a:lstStyle/>
          <a:p>
            <a:r>
              <a:rPr lang="en-US">
                <a:solidFill>
                  <a:srgbClr val="FFFFFF"/>
                </a:solidFill>
              </a:rPr>
              <a:t>Meets diagnostic criteria</a:t>
            </a:r>
          </a:p>
        </p:txBody>
      </p:sp>
      <p:graphicFrame>
        <p:nvGraphicFramePr>
          <p:cNvPr id="14" name="Content Placeholder 2">
            <a:extLst>
              <a:ext uri="{FF2B5EF4-FFF2-40B4-BE49-F238E27FC236}">
                <a16:creationId xmlns="" xmlns:a16="http://schemas.microsoft.com/office/drawing/2014/main" id="{4112F40C-F994-4000-9E52-4FE0EC65B982}"/>
              </a:ext>
            </a:extLst>
          </p:cNvPr>
          <p:cNvGraphicFramePr>
            <a:graphicFrameLocks noGrp="1"/>
          </p:cNvGraphicFramePr>
          <p:nvPr>
            <p:ph idx="1"/>
            <p:extLst>
              <p:ext uri="{D42A27DB-BD31-4B8C-83A1-F6EECF244321}">
                <p14:modId xmlns:p14="http://schemas.microsoft.com/office/powerpoint/2010/main" val="4025641896"/>
              </p:ext>
            </p:extLst>
          </p:nvPr>
        </p:nvGraphicFramePr>
        <p:xfrm>
          <a:off x="3895726" y="353193"/>
          <a:ext cx="4885203" cy="441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634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C82928-2C43-4D49-8725-B74C6CC1F242}"/>
              </a:ext>
            </a:extLst>
          </p:cNvPr>
          <p:cNvSpPr>
            <a:spLocks noGrp="1"/>
          </p:cNvSpPr>
          <p:nvPr>
            <p:ph type="title"/>
          </p:nvPr>
        </p:nvSpPr>
        <p:spPr>
          <a:xfrm>
            <a:off x="4990200" y="1047217"/>
            <a:ext cx="3754752" cy="994172"/>
          </a:xfrm>
        </p:spPr>
        <p:txBody>
          <a:bodyPr>
            <a:normAutofit fontScale="90000"/>
          </a:bodyPr>
          <a:lstStyle/>
          <a:p>
            <a:pPr>
              <a:lnSpc>
                <a:spcPct val="90000"/>
              </a:lnSpc>
            </a:pPr>
            <a:r>
              <a:rPr lang="en-US" dirty="0"/>
              <a:t>Standardized method</a:t>
            </a:r>
            <a:endParaRPr lang="en-US"/>
          </a:p>
        </p:txBody>
      </p:sp>
      <p:sp>
        <p:nvSpPr>
          <p:cNvPr id="9" name="Freeform: Shape 8">
            <a:extLst>
              <a:ext uri="{FF2B5EF4-FFF2-40B4-BE49-F238E27FC236}">
                <a16:creationId xmlns="" xmlns:a16="http://schemas.microsoft.com/office/drawing/2014/main" id="{4F74D28C-3268-4E35-8EE1-D92CB4A85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 xmlns:a16="http://schemas.microsoft.com/office/drawing/2014/main" id="{58D44E42-C462-4105-BC86-FE75B4E3C4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0"/>
            <a:ext cx="4518115" cy="51435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indoor, wall&#10;&#10;Description automatically generated">
            <a:extLst>
              <a:ext uri="{FF2B5EF4-FFF2-40B4-BE49-F238E27FC236}">
                <a16:creationId xmlns="" xmlns:a16="http://schemas.microsoft.com/office/drawing/2014/main" id="{B30CECDF-EA17-A44D-B18A-5B0C997345CA}"/>
              </a:ext>
            </a:extLst>
          </p:cNvPr>
          <p:cNvPicPr>
            <a:picLocks noChangeAspect="1"/>
          </p:cNvPicPr>
          <p:nvPr/>
        </p:nvPicPr>
        <p:blipFill rotWithShape="1">
          <a:blip r:embed="rId2">
            <a:extLst>
              <a:ext uri="{28A0092B-C50C-407E-A947-70E740481C1C}">
                <a14:useLocalDpi xmlns:a14="http://schemas.microsoft.com/office/drawing/2010/main" val="0"/>
              </a:ext>
            </a:extLst>
          </a:blip>
          <a:srcRect l="2405" r="14144" b="3"/>
          <a:stretch/>
        </p:blipFill>
        <p:spPr>
          <a:xfrm>
            <a:off x="273181" y="449879"/>
            <a:ext cx="3078957" cy="3144398"/>
          </a:xfrm>
          <a:prstGeom prst="rect">
            <a:avLst/>
          </a:prstGeom>
        </p:spPr>
      </p:pic>
      <p:sp>
        <p:nvSpPr>
          <p:cNvPr id="3" name="Content Placeholder 2">
            <a:extLst>
              <a:ext uri="{FF2B5EF4-FFF2-40B4-BE49-F238E27FC236}">
                <a16:creationId xmlns="" xmlns:a16="http://schemas.microsoft.com/office/drawing/2014/main" id="{6C4BC329-9552-B84F-A07E-1839EA7A0157}"/>
              </a:ext>
            </a:extLst>
          </p:cNvPr>
          <p:cNvSpPr>
            <a:spLocks noGrp="1"/>
          </p:cNvSpPr>
          <p:nvPr>
            <p:ph idx="1"/>
          </p:nvPr>
        </p:nvSpPr>
        <p:spPr>
          <a:xfrm>
            <a:off x="4993533" y="2153987"/>
            <a:ext cx="3754752" cy="2386263"/>
          </a:xfrm>
        </p:spPr>
        <p:txBody>
          <a:bodyPr anchor="t">
            <a:normAutofit lnSpcReduction="10000"/>
          </a:bodyPr>
          <a:lstStyle/>
          <a:p>
            <a:r>
              <a:rPr lang="en-US" sz="2400" dirty="0"/>
              <a:t>How was the diagnosis determined?</a:t>
            </a:r>
          </a:p>
          <a:p>
            <a:r>
              <a:rPr lang="en-US" sz="2400" dirty="0"/>
              <a:t>Symptoms only?</a:t>
            </a:r>
          </a:p>
          <a:p>
            <a:r>
              <a:rPr lang="en-US" sz="2400" dirty="0"/>
              <a:t>Behavioral observations?</a:t>
            </a:r>
          </a:p>
          <a:p>
            <a:r>
              <a:rPr lang="en-US" sz="2400" dirty="0"/>
              <a:t>Collateral data?</a:t>
            </a:r>
          </a:p>
          <a:p>
            <a:r>
              <a:rPr lang="en-US" sz="2400" dirty="0"/>
              <a:t>Structured interview?</a:t>
            </a:r>
          </a:p>
        </p:txBody>
      </p:sp>
    </p:spTree>
    <p:extLst>
      <p:ext uri="{BB962C8B-B14F-4D97-AF65-F5344CB8AC3E}">
        <p14:creationId xmlns:p14="http://schemas.microsoft.com/office/powerpoint/2010/main" val="34680039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E4505C23-674B-4195-81D6-0C127FEAE3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4025931"/>
            <a:ext cx="6870771" cy="1117570"/>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13F5440-D1C9-7542-BA5F-F85CCA9FE75E}"/>
              </a:ext>
            </a:extLst>
          </p:cNvPr>
          <p:cNvSpPr>
            <a:spLocks noGrp="1"/>
          </p:cNvSpPr>
          <p:nvPr>
            <p:ph type="title"/>
          </p:nvPr>
        </p:nvSpPr>
        <p:spPr>
          <a:xfrm>
            <a:off x="628651" y="4147414"/>
            <a:ext cx="5789535" cy="822248"/>
          </a:xfrm>
        </p:spPr>
        <p:txBody>
          <a:bodyPr>
            <a:normAutofit/>
          </a:bodyPr>
          <a:lstStyle/>
          <a:p>
            <a:r>
              <a:rPr lang="en-US"/>
              <a:t>Must impair function</a:t>
            </a:r>
          </a:p>
        </p:txBody>
      </p:sp>
      <p:sp>
        <p:nvSpPr>
          <p:cNvPr id="12" name="Freeform: Shape 11">
            <a:extLst>
              <a:ext uri="{FF2B5EF4-FFF2-40B4-BE49-F238E27FC236}">
                <a16:creationId xmlns="" xmlns:a16="http://schemas.microsoft.com/office/drawing/2014/main" id="{65C9B8F0-FF66-4C15-BD05-E86B87331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72278" y="4025931"/>
            <a:ext cx="2571723" cy="1117570"/>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 xmlns:a16="http://schemas.microsoft.com/office/drawing/2014/main" id="{52E847E7-CF5D-4393-97DE-7915D8D9C97E}"/>
              </a:ext>
            </a:extLst>
          </p:cNvPr>
          <p:cNvGraphicFramePr>
            <a:graphicFrameLocks noGrp="1"/>
          </p:cNvGraphicFramePr>
          <p:nvPr>
            <p:ph idx="1"/>
            <p:extLst>
              <p:ext uri="{D42A27DB-BD31-4B8C-83A1-F6EECF244321}">
                <p14:modId xmlns:p14="http://schemas.microsoft.com/office/powerpoint/2010/main" val="2032431464"/>
              </p:ext>
            </p:extLst>
          </p:nvPr>
        </p:nvGraphicFramePr>
        <p:xfrm>
          <a:off x="628650" y="209550"/>
          <a:ext cx="7886700" cy="3060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 xmlns:a16="http://schemas.microsoft.com/office/drawing/2014/main" id="{5528FC81-A1E0-7F48-A4E6-B86F38BAC707}"/>
              </a:ext>
            </a:extLst>
          </p:cNvPr>
          <p:cNvSpPr txBox="1"/>
          <p:nvPr/>
        </p:nvSpPr>
        <p:spPr>
          <a:xfrm>
            <a:off x="552450" y="3333750"/>
            <a:ext cx="8058150" cy="646331"/>
          </a:xfrm>
          <a:prstGeom prst="rect">
            <a:avLst/>
          </a:prstGeom>
          <a:noFill/>
        </p:spPr>
        <p:txBody>
          <a:bodyPr wrap="square" rtlCol="0">
            <a:spAutoFit/>
          </a:bodyPr>
          <a:lstStyle/>
          <a:p>
            <a:r>
              <a:rPr lang="en-US" dirty="0"/>
              <a:t>e.g., APA, </a:t>
            </a:r>
            <a:r>
              <a:rPr lang="en-US" i="1" dirty="0"/>
              <a:t>Diagnostic &amp; statistical manual of mental disorders, 5</a:t>
            </a:r>
            <a:r>
              <a:rPr lang="en-US" i="1" baseline="30000" dirty="0"/>
              <a:t>th</a:t>
            </a:r>
            <a:r>
              <a:rPr lang="en-US" i="1" dirty="0"/>
              <a:t> edition.</a:t>
            </a:r>
            <a:r>
              <a:rPr lang="en-US" dirty="0"/>
              <a:t> Washington, DC: American Psychiatric Press, 2013.</a:t>
            </a:r>
          </a:p>
        </p:txBody>
      </p:sp>
    </p:spTree>
    <p:extLst>
      <p:ext uri="{BB962C8B-B14F-4D97-AF65-F5344CB8AC3E}">
        <p14:creationId xmlns:p14="http://schemas.microsoft.com/office/powerpoint/2010/main" val="428366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659" y="3429000"/>
            <a:ext cx="5293730" cy="1473200"/>
          </a:xfrm>
          <a:prstGeom prst="rect">
            <a:avLst/>
          </a:prstGeom>
          <a:solidFill>
            <a:srgbClr val="82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6FF69308-A42F-584B-9826-BCE7B979C127}"/>
              </a:ext>
            </a:extLst>
          </p:cNvPr>
          <p:cNvSpPr>
            <a:spLocks noGrp="1"/>
          </p:cNvSpPr>
          <p:nvPr>
            <p:ph type="title"/>
          </p:nvPr>
        </p:nvSpPr>
        <p:spPr>
          <a:xfrm>
            <a:off x="393193" y="3575304"/>
            <a:ext cx="4945641" cy="1218908"/>
          </a:xfrm>
        </p:spPr>
        <p:txBody>
          <a:bodyPr vert="horz" lIns="91440" tIns="45720" rIns="91440" bIns="45720" rtlCol="0" anchor="ctr">
            <a:normAutofit/>
          </a:bodyPr>
          <a:lstStyle/>
          <a:p>
            <a:pPr algn="r">
              <a:lnSpc>
                <a:spcPct val="90000"/>
              </a:lnSpc>
            </a:pPr>
            <a:r>
              <a:rPr lang="en-US">
                <a:solidFill>
                  <a:srgbClr val="FFFFFF"/>
                </a:solidFill>
              </a:rPr>
              <a:t>Don’t think zebras</a:t>
            </a:r>
          </a:p>
        </p:txBody>
      </p:sp>
      <p:pic>
        <p:nvPicPr>
          <p:cNvPr id="5" name="Content Placeholder 4" descr="A brown horse&#10;&#10;Description automatically generated">
            <a:extLst>
              <a:ext uri="{FF2B5EF4-FFF2-40B4-BE49-F238E27FC236}">
                <a16:creationId xmlns="" xmlns:a16="http://schemas.microsoft.com/office/drawing/2014/main" id="{EE9B36B9-AFBB-C747-8762-653989ABA64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233" t="-11685" r="-6351" b="15281"/>
          <a:stretch/>
        </p:blipFill>
        <p:spPr>
          <a:xfrm>
            <a:off x="245660" y="-342900"/>
            <a:ext cx="5293729" cy="3771899"/>
          </a:xfrm>
          <a:prstGeom prst="rect">
            <a:avLst/>
          </a:prstGeom>
        </p:spPr>
      </p:pic>
      <p:sp>
        <p:nvSpPr>
          <p:cNvPr id="13" name="Rectangle 12">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50991" y="241299"/>
            <a:ext cx="3251710" cy="4660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05FD18E1-AD8E-7249-B0A3-5B2E93C79F69}"/>
              </a:ext>
            </a:extLst>
          </p:cNvPr>
          <p:cNvSpPr>
            <a:spLocks noGrp="1"/>
          </p:cNvSpPr>
          <p:nvPr>
            <p:ph sz="half" idx="2"/>
          </p:nvPr>
        </p:nvSpPr>
        <p:spPr>
          <a:xfrm>
            <a:off x="6021989" y="688294"/>
            <a:ext cx="2568554" cy="3639272"/>
          </a:xfrm>
        </p:spPr>
        <p:txBody>
          <a:bodyPr vert="horz" lIns="91440" tIns="45720" rIns="91440" bIns="45720" rtlCol="0" anchor="ctr">
            <a:normAutofit fontScale="85000" lnSpcReduction="20000"/>
          </a:bodyPr>
          <a:lstStyle/>
          <a:p>
            <a:pPr indent="-228600">
              <a:lnSpc>
                <a:spcPct val="90000"/>
              </a:lnSpc>
            </a:pPr>
            <a:endParaRPr lang="en-US" dirty="0">
              <a:solidFill>
                <a:srgbClr val="FFFFFF"/>
              </a:solidFill>
            </a:endParaRPr>
          </a:p>
          <a:p>
            <a:pPr indent="-228600">
              <a:lnSpc>
                <a:spcPct val="90000"/>
              </a:lnSpc>
            </a:pPr>
            <a:r>
              <a:rPr lang="en-US" dirty="0">
                <a:solidFill>
                  <a:srgbClr val="FFFFFF"/>
                </a:solidFill>
              </a:rPr>
              <a:t>Understand base rates and classification statistics</a:t>
            </a:r>
          </a:p>
          <a:p>
            <a:pPr indent="-228600">
              <a:lnSpc>
                <a:spcPct val="90000"/>
              </a:lnSpc>
            </a:pPr>
            <a:endParaRPr lang="en-US" dirty="0">
              <a:solidFill>
                <a:srgbClr val="FFFFFF"/>
              </a:solidFill>
            </a:endParaRPr>
          </a:p>
          <a:p>
            <a:pPr indent="-228600">
              <a:lnSpc>
                <a:spcPct val="90000"/>
              </a:lnSpc>
            </a:pPr>
            <a:r>
              <a:rPr lang="en-US" dirty="0">
                <a:solidFill>
                  <a:srgbClr val="FFFFFF"/>
                </a:solidFill>
              </a:rPr>
              <a:t>Given two plausible diagnoses, the simpler is probably correct</a:t>
            </a:r>
          </a:p>
        </p:txBody>
      </p:sp>
    </p:spTree>
    <p:extLst>
      <p:ext uri="{BB962C8B-B14F-4D97-AF65-F5344CB8AC3E}">
        <p14:creationId xmlns:p14="http://schemas.microsoft.com/office/powerpoint/2010/main" val="1140369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659" y="3429000"/>
            <a:ext cx="5293730" cy="147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B9AF7069-9E33-DB4C-A50A-4D7EC55786E9}"/>
              </a:ext>
            </a:extLst>
          </p:cNvPr>
          <p:cNvSpPr>
            <a:spLocks noGrp="1"/>
          </p:cNvSpPr>
          <p:nvPr>
            <p:ph type="title"/>
          </p:nvPr>
        </p:nvSpPr>
        <p:spPr>
          <a:xfrm>
            <a:off x="393193" y="3575304"/>
            <a:ext cx="4945641" cy="1218908"/>
          </a:xfrm>
        </p:spPr>
        <p:txBody>
          <a:bodyPr>
            <a:normAutofit fontScale="90000"/>
          </a:bodyPr>
          <a:lstStyle/>
          <a:p>
            <a:pPr algn="r"/>
            <a:r>
              <a:rPr lang="en-US">
                <a:solidFill>
                  <a:srgbClr val="FFFFFF"/>
                </a:solidFill>
              </a:rPr>
              <a:t>Often the most plausible diagnosis</a:t>
            </a:r>
          </a:p>
        </p:txBody>
      </p:sp>
      <p:pic>
        <p:nvPicPr>
          <p:cNvPr id="9" name="Content Placeholder 5" descr="A picture containing book, text&#10;&#10;Description automatically generated">
            <a:extLst>
              <a:ext uri="{FF2B5EF4-FFF2-40B4-BE49-F238E27FC236}">
                <a16:creationId xmlns="" xmlns:a16="http://schemas.microsoft.com/office/drawing/2014/main" id="{F2E5B342-E620-F147-B5EC-CA63BCFAA665}"/>
              </a:ext>
            </a:extLst>
          </p:cNvPr>
          <p:cNvPicPr>
            <a:picLocks noChangeAspect="1"/>
          </p:cNvPicPr>
          <p:nvPr/>
        </p:nvPicPr>
        <p:blipFill rotWithShape="1">
          <a:blip r:embed="rId2">
            <a:extLst>
              <a:ext uri="{28A0092B-C50C-407E-A947-70E740481C1C}">
                <a14:useLocalDpi xmlns:a14="http://schemas.microsoft.com/office/drawing/2010/main" val="0"/>
              </a:ext>
            </a:extLst>
          </a:blip>
          <a:srcRect t="8449" r="-2" b="-2"/>
          <a:stretch/>
        </p:blipFill>
        <p:spPr>
          <a:xfrm>
            <a:off x="245660" y="241300"/>
            <a:ext cx="5293729" cy="3080544"/>
          </a:xfrm>
          <a:prstGeom prst="rect">
            <a:avLst/>
          </a:prstGeom>
        </p:spPr>
      </p:pic>
      <p:sp>
        <p:nvSpPr>
          <p:cNvPr id="26" name="Rectangle 22">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50991" y="241299"/>
            <a:ext cx="3251710" cy="4660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 xmlns:a16="http://schemas.microsoft.com/office/drawing/2014/main" id="{F95F60E1-AA90-426E-9B4D-F6D756661833}"/>
              </a:ext>
            </a:extLst>
          </p:cNvPr>
          <p:cNvSpPr>
            <a:spLocks noGrp="1"/>
          </p:cNvSpPr>
          <p:nvPr>
            <p:ph idx="1"/>
          </p:nvPr>
        </p:nvSpPr>
        <p:spPr>
          <a:xfrm>
            <a:off x="6021989" y="688294"/>
            <a:ext cx="2568554" cy="3639272"/>
          </a:xfrm>
        </p:spPr>
        <p:txBody>
          <a:bodyPr anchor="ctr">
            <a:normAutofit/>
          </a:bodyPr>
          <a:lstStyle/>
          <a:p>
            <a:r>
              <a:rPr lang="en-US" sz="2000" dirty="0">
                <a:solidFill>
                  <a:srgbClr val="FFFFFF"/>
                </a:solidFill>
              </a:rPr>
              <a:t>Low base rate</a:t>
            </a:r>
          </a:p>
          <a:p>
            <a:r>
              <a:rPr lang="en-US" sz="2000" dirty="0">
                <a:solidFill>
                  <a:srgbClr val="FFFFFF"/>
                </a:solidFill>
              </a:rPr>
              <a:t>External incentives</a:t>
            </a:r>
          </a:p>
          <a:p>
            <a:r>
              <a:rPr lang="en-US" sz="2000" dirty="0">
                <a:solidFill>
                  <a:srgbClr val="FFFFFF"/>
                </a:solidFill>
              </a:rPr>
              <a:t>Workplace stress</a:t>
            </a:r>
          </a:p>
          <a:p>
            <a:r>
              <a:rPr lang="en-US" sz="2000" dirty="0">
                <a:solidFill>
                  <a:srgbClr val="FFFFFF"/>
                </a:solidFill>
              </a:rPr>
              <a:t>Terrible boss</a:t>
            </a:r>
          </a:p>
          <a:p>
            <a:r>
              <a:rPr lang="en-US" sz="2000" dirty="0">
                <a:solidFill>
                  <a:srgbClr val="FFFFFF"/>
                </a:solidFill>
              </a:rPr>
              <a:t>Poor job performance</a:t>
            </a:r>
          </a:p>
          <a:p>
            <a:r>
              <a:rPr lang="en-US" sz="2000" dirty="0">
                <a:solidFill>
                  <a:srgbClr val="FFFFFF"/>
                </a:solidFill>
              </a:rPr>
              <a:t>Non-credible history</a:t>
            </a:r>
          </a:p>
          <a:p>
            <a:r>
              <a:rPr lang="en-US" sz="2000" dirty="0">
                <a:solidFill>
                  <a:srgbClr val="FFFFFF"/>
                </a:solidFill>
              </a:rPr>
              <a:t>Non-credible presentation</a:t>
            </a:r>
          </a:p>
        </p:txBody>
      </p:sp>
    </p:spTree>
    <p:extLst>
      <p:ext uri="{BB962C8B-B14F-4D97-AF65-F5344CB8AC3E}">
        <p14:creationId xmlns:p14="http://schemas.microsoft.com/office/powerpoint/2010/main" val="149976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3207CC6-EAA1-4BFF-A48A-DECAD89727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493"/>
            <a:ext cx="9144000" cy="514599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
            <a:extLst>
              <a:ext uri="{FF2B5EF4-FFF2-40B4-BE49-F238E27FC236}">
                <a16:creationId xmlns="" xmlns:a16="http://schemas.microsoft.com/office/drawing/2014/main" id="{B234A3DD-923D-4166-8B19-7DD58990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5193" y="-360"/>
            <a:ext cx="7101526" cy="5143859"/>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 xmlns:a16="http://schemas.microsoft.com/office/drawing/2014/main" id="{F6ACA5AC-3C5D-4994-B40F-FC8349E4D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59"/>
            <a:ext cx="6993732" cy="514385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6A135D8-A791-4C47-A683-5D808BFFD242}"/>
              </a:ext>
            </a:extLst>
          </p:cNvPr>
          <p:cNvSpPr>
            <a:spLocks noGrp="1"/>
          </p:cNvSpPr>
          <p:nvPr>
            <p:ph type="title"/>
          </p:nvPr>
        </p:nvSpPr>
        <p:spPr>
          <a:xfrm>
            <a:off x="603504" y="1950243"/>
            <a:ext cx="4804315" cy="2458471"/>
          </a:xfrm>
        </p:spPr>
        <p:txBody>
          <a:bodyPr vert="horz" lIns="91440" tIns="45720" rIns="91440" bIns="45720" rtlCol="0" anchor="t">
            <a:normAutofit/>
          </a:bodyPr>
          <a:lstStyle/>
          <a:p>
            <a:pPr>
              <a:lnSpc>
                <a:spcPct val="90000"/>
              </a:lnSpc>
            </a:pPr>
            <a:r>
              <a:rPr lang="en-US" sz="4700" kern="1200">
                <a:solidFill>
                  <a:schemeClr val="tx1"/>
                </a:solidFill>
                <a:latin typeface="+mj-lt"/>
                <a:ea typeface="+mj-ea"/>
                <a:cs typeface="+mj-cs"/>
              </a:rPr>
              <a:t>Understanding symptom validity</a:t>
            </a:r>
          </a:p>
        </p:txBody>
      </p:sp>
      <p:sp>
        <p:nvSpPr>
          <p:cNvPr id="3" name="Text Placeholder 2">
            <a:extLst>
              <a:ext uri="{FF2B5EF4-FFF2-40B4-BE49-F238E27FC236}">
                <a16:creationId xmlns="" xmlns:a16="http://schemas.microsoft.com/office/drawing/2014/main" id="{29385322-E1C4-3B41-B60C-1DCBC86F31EC}"/>
              </a:ext>
            </a:extLst>
          </p:cNvPr>
          <p:cNvSpPr>
            <a:spLocks noGrp="1"/>
          </p:cNvSpPr>
          <p:nvPr>
            <p:ph type="body" idx="1"/>
          </p:nvPr>
        </p:nvSpPr>
        <p:spPr>
          <a:xfrm>
            <a:off x="603504" y="975338"/>
            <a:ext cx="3125532" cy="866644"/>
          </a:xfrm>
        </p:spPr>
        <p:txBody>
          <a:bodyPr vert="horz" lIns="91440" tIns="45720" rIns="91440" bIns="45720" rtlCol="0" anchor="b">
            <a:normAutofit/>
          </a:bodyPr>
          <a:lstStyle/>
          <a:p>
            <a:pPr>
              <a:lnSpc>
                <a:spcPct val="90000"/>
              </a:lnSpc>
              <a:spcBef>
                <a:spcPts val="1000"/>
              </a:spcBef>
            </a:pPr>
            <a:r>
              <a:rPr lang="en-US" sz="1700" kern="1200">
                <a:solidFill>
                  <a:schemeClr val="tx1"/>
                </a:solidFill>
                <a:latin typeface="+mn-lt"/>
                <a:ea typeface="+mn-ea"/>
                <a:cs typeface="+mn-cs"/>
              </a:rPr>
              <a:t>22</a:t>
            </a:r>
            <a:r>
              <a:rPr lang="en-US" sz="1700" kern="1200" baseline="30000">
                <a:solidFill>
                  <a:schemeClr val="tx1"/>
                </a:solidFill>
                <a:latin typeface="+mn-lt"/>
                <a:ea typeface="+mn-ea"/>
                <a:cs typeface="+mn-cs"/>
              </a:rPr>
              <a:t>nd</a:t>
            </a:r>
            <a:r>
              <a:rPr lang="en-US" sz="1700" kern="1200">
                <a:solidFill>
                  <a:schemeClr val="tx1"/>
                </a:solidFill>
                <a:latin typeface="+mn-lt"/>
                <a:ea typeface="+mn-ea"/>
                <a:cs typeface="+mn-cs"/>
              </a:rPr>
              <a:t> Tennessee Workers’ Compensation Educational Conference </a:t>
            </a:r>
          </a:p>
        </p:txBody>
      </p:sp>
    </p:spTree>
    <p:extLst>
      <p:ext uri="{BB962C8B-B14F-4D97-AF65-F5344CB8AC3E}">
        <p14:creationId xmlns:p14="http://schemas.microsoft.com/office/powerpoint/2010/main" val="341155260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240030"/>
            <a:ext cx="8661654" cy="466344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 xmlns:a16="http://schemas.microsoft.com/office/drawing/2014/main" id="{41EB1F9B-41AF-9248-89E8-640C4E178724}"/>
              </a:ext>
            </a:extLst>
          </p:cNvPr>
          <p:cNvSpPr>
            <a:spLocks noGrp="1"/>
          </p:cNvSpPr>
          <p:nvPr>
            <p:ph idx="1"/>
          </p:nvPr>
        </p:nvSpPr>
        <p:spPr>
          <a:xfrm>
            <a:off x="628650" y="1200150"/>
            <a:ext cx="7886700" cy="3246722"/>
          </a:xfrm>
        </p:spPr>
        <p:txBody>
          <a:bodyPr>
            <a:normAutofit/>
          </a:bodyPr>
          <a:lstStyle/>
          <a:p>
            <a:pPr marL="0" indent="0">
              <a:buNone/>
            </a:pPr>
            <a:endParaRPr lang="en-US" dirty="0"/>
          </a:p>
          <a:p>
            <a:pPr marL="0" indent="0">
              <a:buNone/>
            </a:pPr>
            <a:endParaRPr lang="en-US" dirty="0"/>
          </a:p>
          <a:p>
            <a:pPr marL="0" indent="0" algn="ctr">
              <a:buNone/>
            </a:pPr>
            <a:r>
              <a:rPr lang="en-US" i="1" dirty="0"/>
              <a:t>What’s the most likely outcome of a work-related illness or injury?</a:t>
            </a:r>
          </a:p>
        </p:txBody>
      </p:sp>
    </p:spTree>
    <p:extLst>
      <p:ext uri="{BB962C8B-B14F-4D97-AF65-F5344CB8AC3E}">
        <p14:creationId xmlns:p14="http://schemas.microsoft.com/office/powerpoint/2010/main" val="2329534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B6575C-1731-494D-9560-12FA2AEC35CD}"/>
              </a:ext>
            </a:extLst>
          </p:cNvPr>
          <p:cNvSpPr>
            <a:spLocks noGrp="1"/>
          </p:cNvSpPr>
          <p:nvPr>
            <p:ph type="title"/>
          </p:nvPr>
        </p:nvSpPr>
        <p:spPr>
          <a:xfrm>
            <a:off x="491491" y="273843"/>
            <a:ext cx="3840085" cy="1269596"/>
          </a:xfrm>
        </p:spPr>
        <p:txBody>
          <a:bodyPr vert="horz" lIns="91440" tIns="45720" rIns="91440" bIns="45720" rtlCol="0" anchor="ctr">
            <a:normAutofit/>
          </a:bodyPr>
          <a:lstStyle/>
          <a:p>
            <a:pPr algn="l">
              <a:lnSpc>
                <a:spcPct val="90000"/>
              </a:lnSpc>
            </a:pPr>
            <a:r>
              <a:rPr lang="en-US" sz="4100"/>
              <a:t>Understand symptom validity</a:t>
            </a:r>
          </a:p>
        </p:txBody>
      </p:sp>
      <p:cxnSp>
        <p:nvCxnSpPr>
          <p:cNvPr id="15" name="Straight Arrow Connector 10">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 xmlns:a16="http://schemas.microsoft.com/office/drawing/2014/main" id="{814A2B75-569B-684B-8940-78C0104448C2}"/>
              </a:ext>
            </a:extLst>
          </p:cNvPr>
          <p:cNvSpPr>
            <a:spLocks noGrp="1"/>
          </p:cNvSpPr>
          <p:nvPr>
            <p:ph sz="half" idx="2"/>
          </p:nvPr>
        </p:nvSpPr>
        <p:spPr>
          <a:xfrm>
            <a:off x="491491" y="1931276"/>
            <a:ext cx="3840085" cy="2596671"/>
          </a:xfrm>
        </p:spPr>
        <p:txBody>
          <a:bodyPr vert="horz" lIns="91440" tIns="45720" rIns="91440" bIns="45720" rtlCol="0">
            <a:normAutofit/>
          </a:bodyPr>
          <a:lstStyle/>
          <a:p>
            <a:pPr indent="-228600">
              <a:lnSpc>
                <a:spcPct val="90000"/>
              </a:lnSpc>
            </a:pPr>
            <a:r>
              <a:rPr lang="en-US" sz="4000" dirty="0"/>
              <a:t>Why assess?</a:t>
            </a:r>
          </a:p>
          <a:p>
            <a:pPr indent="-228600">
              <a:lnSpc>
                <a:spcPct val="90000"/>
              </a:lnSpc>
            </a:pPr>
            <a:r>
              <a:rPr lang="en-US" sz="4000" dirty="0"/>
              <a:t>Base rates</a:t>
            </a:r>
          </a:p>
          <a:p>
            <a:pPr indent="-228600">
              <a:lnSpc>
                <a:spcPct val="90000"/>
              </a:lnSpc>
            </a:pPr>
            <a:r>
              <a:rPr lang="en-US" sz="4000" dirty="0"/>
              <a:t>It’s not just about lying</a:t>
            </a:r>
          </a:p>
        </p:txBody>
      </p:sp>
      <p:pic>
        <p:nvPicPr>
          <p:cNvPr id="5" name="Content Placeholder 4" descr="A close up of a book&#10;&#10;Description automatically generated">
            <a:extLst>
              <a:ext uri="{FF2B5EF4-FFF2-40B4-BE49-F238E27FC236}">
                <a16:creationId xmlns="" xmlns:a16="http://schemas.microsoft.com/office/drawing/2014/main" id="{DF8CF9E1-C2F5-EB4E-8127-6A2E3B54900C}"/>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4964" r="2876"/>
          <a:stretch/>
        </p:blipFill>
        <p:spPr>
          <a:xfrm>
            <a:off x="4409137" y="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9609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0B32984E-8E13-2349-8215-06970BE0DA33}"/>
              </a:ext>
            </a:extLst>
          </p:cNvPr>
          <p:cNvSpPr>
            <a:spLocks noGrp="1"/>
          </p:cNvSpPr>
          <p:nvPr>
            <p:ph type="title"/>
          </p:nvPr>
        </p:nvSpPr>
        <p:spPr>
          <a:xfrm>
            <a:off x="609600" y="342900"/>
            <a:ext cx="6781800" cy="571500"/>
          </a:xfrm>
        </p:spPr>
        <p:txBody>
          <a:bodyPr>
            <a:normAutofit fontScale="90000"/>
          </a:bodyPr>
          <a:lstStyle/>
          <a:p>
            <a:r>
              <a:rPr lang="en-US" dirty="0"/>
              <a:t>Disclosures &amp; Disclaimers</a:t>
            </a:r>
          </a:p>
        </p:txBody>
      </p:sp>
      <p:sp>
        <p:nvSpPr>
          <p:cNvPr id="8" name="Content Placeholder 7">
            <a:extLst>
              <a:ext uri="{FF2B5EF4-FFF2-40B4-BE49-F238E27FC236}">
                <a16:creationId xmlns="" xmlns:a16="http://schemas.microsoft.com/office/drawing/2014/main" id="{96C6E226-BCF7-AC44-BB0A-93CBD928C2A6}"/>
              </a:ext>
            </a:extLst>
          </p:cNvPr>
          <p:cNvSpPr>
            <a:spLocks noGrp="1"/>
          </p:cNvSpPr>
          <p:nvPr>
            <p:ph sz="half" idx="1"/>
          </p:nvPr>
        </p:nvSpPr>
        <p:spPr>
          <a:xfrm>
            <a:off x="609600" y="1257300"/>
            <a:ext cx="5867400" cy="3543300"/>
          </a:xfrm>
        </p:spPr>
        <p:txBody>
          <a:bodyPr>
            <a:normAutofit fontScale="62500" lnSpcReduction="20000"/>
          </a:bodyPr>
          <a:lstStyle/>
          <a:p>
            <a:r>
              <a:rPr lang="en-US" dirty="0"/>
              <a:t>Les Kertay, Ph.D., ABPP, FAACP, FIAIME</a:t>
            </a:r>
          </a:p>
          <a:p>
            <a:r>
              <a:rPr lang="en-US" dirty="0"/>
              <a:t>Disclosures:</a:t>
            </a:r>
          </a:p>
          <a:p>
            <a:pPr lvl="1"/>
            <a:r>
              <a:rPr lang="en-US" dirty="0"/>
              <a:t>Employed as a medical director for </a:t>
            </a:r>
            <a:br>
              <a:rPr lang="en-US" dirty="0"/>
            </a:br>
            <a:r>
              <a:rPr lang="en-US" dirty="0"/>
              <a:t>a large disability insurance carrier</a:t>
            </a:r>
          </a:p>
          <a:p>
            <a:pPr lvl="1"/>
            <a:r>
              <a:rPr lang="en-US" dirty="0"/>
              <a:t>Industry consultant</a:t>
            </a:r>
          </a:p>
          <a:p>
            <a:pPr lvl="1"/>
            <a:r>
              <a:rPr lang="en-US" dirty="0"/>
              <a:t>Adjunct professor, UT Chattanooga</a:t>
            </a:r>
          </a:p>
          <a:p>
            <a:pPr lvl="1"/>
            <a:r>
              <a:rPr lang="en-US" dirty="0"/>
              <a:t>AMA </a:t>
            </a:r>
            <a:r>
              <a:rPr lang="en-US" i="1" dirty="0"/>
              <a:t>Guides to Navigating Disability </a:t>
            </a:r>
            <a:br>
              <a:rPr lang="en-US" i="1" dirty="0"/>
            </a:br>
            <a:r>
              <a:rPr lang="en-US" i="1" dirty="0"/>
              <a:t>Benefit Systems</a:t>
            </a:r>
          </a:p>
          <a:p>
            <a:pPr lvl="1"/>
            <a:r>
              <a:rPr lang="en-US" dirty="0"/>
              <a:t>No commercial endorsements or conflicts relevant to this presentation</a:t>
            </a:r>
          </a:p>
          <a:p>
            <a:r>
              <a:rPr lang="en-US" dirty="0"/>
              <a:t>Disclaimer</a:t>
            </a:r>
          </a:p>
          <a:p>
            <a:pPr lvl="1"/>
            <a:r>
              <a:rPr lang="en-US" dirty="0"/>
              <a:t>The opinions and ideas expressed in this presentation are those of the author, based on his training and experience, and not intended to represent the opinions of employers or other </a:t>
            </a:r>
            <a:r>
              <a:rPr lang="en-US" dirty="0" err="1"/>
              <a:t>entitites</a:t>
            </a:r>
            <a:r>
              <a:rPr lang="en-US" dirty="0"/>
              <a:t> </a:t>
            </a:r>
          </a:p>
          <a:p>
            <a:endParaRPr lang="en-US" dirty="0"/>
          </a:p>
        </p:txBody>
      </p:sp>
      <p:pic>
        <p:nvPicPr>
          <p:cNvPr id="10" name="Content Placeholder 6">
            <a:extLst>
              <a:ext uri="{FF2B5EF4-FFF2-40B4-BE49-F238E27FC236}">
                <a16:creationId xmlns="" xmlns:a16="http://schemas.microsoft.com/office/drawing/2014/main" id="{97364697-C8DF-DD48-9206-69B05329DFF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001" y="1485901"/>
            <a:ext cx="2319305" cy="2619170"/>
          </a:xfrm>
          <a:prstGeom prst="rect">
            <a:avLst/>
          </a:prstGeom>
          <a:effectLst>
            <a:outerShdw blurRad="76200" dist="76200" dir="3180000" sx="102000" sy="102000" algn="tl" rotWithShape="0">
              <a:srgbClr val="000000">
                <a:alpha val="43000"/>
              </a:srgbClr>
            </a:outerShdw>
          </a:effectLst>
        </p:spPr>
      </p:pic>
    </p:spTree>
    <p:extLst>
      <p:ext uri="{BB962C8B-B14F-4D97-AF65-F5344CB8AC3E}">
        <p14:creationId xmlns:p14="http://schemas.microsoft.com/office/powerpoint/2010/main" val="201765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7CB075-AE4A-8D4A-B839-7E7EDC4BDE9A}"/>
              </a:ext>
            </a:extLst>
          </p:cNvPr>
          <p:cNvSpPr>
            <a:spLocks noGrp="1"/>
          </p:cNvSpPr>
          <p:nvPr>
            <p:ph type="title"/>
          </p:nvPr>
        </p:nvSpPr>
        <p:spPr>
          <a:xfrm>
            <a:off x="486696" y="471950"/>
            <a:ext cx="3845274" cy="1257452"/>
          </a:xfrm>
        </p:spPr>
        <p:txBody>
          <a:bodyPr vert="horz" lIns="91440" tIns="45720" rIns="91440" bIns="45720" rtlCol="0" anchor="ctr">
            <a:normAutofit fontScale="90000"/>
          </a:bodyPr>
          <a:lstStyle/>
          <a:p>
            <a:pPr algn="l">
              <a:lnSpc>
                <a:spcPct val="90000"/>
              </a:lnSpc>
            </a:pPr>
            <a:r>
              <a:rPr lang="en-US" dirty="0"/>
              <a:t>Why assess validity?</a:t>
            </a:r>
          </a:p>
        </p:txBody>
      </p:sp>
      <p:sp>
        <p:nvSpPr>
          <p:cNvPr id="3" name="Content Placeholder 2">
            <a:extLst>
              <a:ext uri="{FF2B5EF4-FFF2-40B4-BE49-F238E27FC236}">
                <a16:creationId xmlns="" xmlns:a16="http://schemas.microsoft.com/office/drawing/2014/main" id="{FE52FF89-CAE2-EC42-B0BA-C3F7EC054EA2}"/>
              </a:ext>
            </a:extLst>
          </p:cNvPr>
          <p:cNvSpPr>
            <a:spLocks noGrp="1"/>
          </p:cNvSpPr>
          <p:nvPr>
            <p:ph sz="half" idx="1"/>
          </p:nvPr>
        </p:nvSpPr>
        <p:spPr>
          <a:xfrm>
            <a:off x="486697" y="1828801"/>
            <a:ext cx="3845272" cy="2839064"/>
          </a:xfrm>
        </p:spPr>
        <p:txBody>
          <a:bodyPr vert="horz" lIns="91440" tIns="45720" rIns="91440" bIns="45720" rtlCol="0">
            <a:normAutofit/>
          </a:bodyPr>
          <a:lstStyle/>
          <a:p>
            <a:pPr indent="-228600">
              <a:lnSpc>
                <a:spcPct val="90000"/>
              </a:lnSpc>
            </a:pPr>
            <a:r>
              <a:rPr lang="en-US"/>
              <a:t>Forgetting</a:t>
            </a:r>
          </a:p>
          <a:p>
            <a:pPr indent="-228600">
              <a:lnSpc>
                <a:spcPct val="90000"/>
              </a:lnSpc>
            </a:pPr>
            <a:r>
              <a:rPr lang="en-US"/>
              <a:t>Fabricating </a:t>
            </a:r>
          </a:p>
          <a:p>
            <a:pPr indent="-228600">
              <a:lnSpc>
                <a:spcPct val="90000"/>
              </a:lnSpc>
            </a:pPr>
            <a:r>
              <a:rPr lang="en-US"/>
              <a:t>Telescoping</a:t>
            </a:r>
          </a:p>
        </p:txBody>
      </p:sp>
      <p:pic>
        <p:nvPicPr>
          <p:cNvPr id="5" name="Content Placeholder 7" descr="A person wearing a suit and tie smiling at the camera&#10;&#10;Description automatically generated">
            <a:extLst>
              <a:ext uri="{FF2B5EF4-FFF2-40B4-BE49-F238E27FC236}">
                <a16:creationId xmlns="" xmlns:a16="http://schemas.microsoft.com/office/drawing/2014/main" id="{D5C78251-1073-9248-BC95-5278D98C189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780" r="12783" b="3"/>
          <a:stretch/>
        </p:blipFill>
        <p:spPr>
          <a:xfrm>
            <a:off x="4567960" y="480062"/>
            <a:ext cx="4096293" cy="4183378"/>
          </a:xfrm>
          <a:prstGeom prst="rect">
            <a:avLst/>
          </a:prstGeom>
          <a:effectLst/>
        </p:spPr>
      </p:pic>
      <p:sp>
        <p:nvSpPr>
          <p:cNvPr id="6" name="TextBox 5">
            <a:extLst>
              <a:ext uri="{FF2B5EF4-FFF2-40B4-BE49-F238E27FC236}">
                <a16:creationId xmlns="" xmlns:a16="http://schemas.microsoft.com/office/drawing/2014/main" id="{AA192622-ECF3-B441-B85E-F895D238D3D6}"/>
              </a:ext>
            </a:extLst>
          </p:cNvPr>
          <p:cNvSpPr txBox="1"/>
          <p:nvPr/>
        </p:nvSpPr>
        <p:spPr>
          <a:xfrm>
            <a:off x="304801" y="3829050"/>
            <a:ext cx="4027169" cy="1200329"/>
          </a:xfrm>
          <a:prstGeom prst="rect">
            <a:avLst/>
          </a:prstGeom>
          <a:noFill/>
        </p:spPr>
        <p:txBody>
          <a:bodyPr wrap="square" rtlCol="0">
            <a:spAutoFit/>
          </a:bodyPr>
          <a:lstStyle/>
          <a:p>
            <a:r>
              <a:rPr lang="en-US" dirty="0"/>
              <a:t>Barsky, A. Forgetting, fabricating, and telescoping: The instability of the medical history. </a:t>
            </a:r>
            <a:r>
              <a:rPr lang="en-US" i="1" dirty="0"/>
              <a:t>Arch </a:t>
            </a:r>
            <a:r>
              <a:rPr lang="en-US" i="1" dirty="0" err="1"/>
              <a:t>Int</a:t>
            </a:r>
            <a:r>
              <a:rPr lang="en-US" i="1" dirty="0"/>
              <a:t> Med, 162(13), </a:t>
            </a:r>
            <a:r>
              <a:rPr lang="en-US" dirty="0"/>
              <a:t>982-984, 2002.</a:t>
            </a:r>
          </a:p>
        </p:txBody>
      </p:sp>
    </p:spTree>
    <p:extLst>
      <p:ext uri="{BB962C8B-B14F-4D97-AF65-F5344CB8AC3E}">
        <p14:creationId xmlns:p14="http://schemas.microsoft.com/office/powerpoint/2010/main" val="4254531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2">
            <a:extLst>
              <a:ext uri="{FF2B5EF4-FFF2-40B4-BE49-F238E27FC236}">
                <a16:creationId xmlns="" xmlns:a16="http://schemas.microsoft.com/office/drawing/2014/main" id="{DB66F6E8-4D4A-4907-940A-774703A2D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6762004" y="4025931"/>
            <a:ext cx="2381997" cy="1117570"/>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Shape 14">
            <a:extLst>
              <a:ext uri="{FF2B5EF4-FFF2-40B4-BE49-F238E27FC236}">
                <a16:creationId xmlns="" xmlns:a16="http://schemas.microsoft.com/office/drawing/2014/main" id="{8F1F5A56-E82B-4FD5-9025-B72896FFBB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25931"/>
            <a:ext cx="7174722" cy="1117570"/>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itle 3">
            <a:extLst>
              <a:ext uri="{FF2B5EF4-FFF2-40B4-BE49-F238E27FC236}">
                <a16:creationId xmlns="" xmlns:a16="http://schemas.microsoft.com/office/drawing/2014/main" id="{D972B30C-1573-4923-AA8E-5F0D6CE7F01F}"/>
              </a:ext>
            </a:extLst>
          </p:cNvPr>
          <p:cNvSpPr>
            <a:spLocks noGrp="1"/>
          </p:cNvSpPr>
          <p:nvPr>
            <p:ph type="title"/>
          </p:nvPr>
        </p:nvSpPr>
        <p:spPr>
          <a:xfrm>
            <a:off x="628650" y="4147414"/>
            <a:ext cx="6058756" cy="822248"/>
          </a:xfrm>
        </p:spPr>
        <p:txBody>
          <a:bodyPr>
            <a:normAutofit fontScale="90000"/>
          </a:bodyPr>
          <a:lstStyle/>
          <a:p>
            <a:pPr>
              <a:lnSpc>
                <a:spcPct val="90000"/>
              </a:lnSpc>
            </a:pPr>
            <a:r>
              <a:rPr lang="en-US" sz="2400"/>
              <a:t/>
            </a:r>
            <a:br>
              <a:rPr lang="en-US" sz="2400"/>
            </a:br>
            <a:r>
              <a:rPr lang="en-US" sz="2400"/>
              <a:t>Common Causes:</a:t>
            </a:r>
            <a:br>
              <a:rPr lang="en-US" sz="2400"/>
            </a:br>
            <a:endParaRPr lang="en-CA" sz="2400"/>
          </a:p>
        </p:txBody>
      </p:sp>
      <p:graphicFrame>
        <p:nvGraphicFramePr>
          <p:cNvPr id="8" name="Subtitle 5">
            <a:extLst>
              <a:ext uri="{FF2B5EF4-FFF2-40B4-BE49-F238E27FC236}">
                <a16:creationId xmlns="" xmlns:a16="http://schemas.microsoft.com/office/drawing/2014/main" id="{F85216A4-41AE-4BC2-A82A-72BD945230BD}"/>
              </a:ext>
            </a:extLst>
          </p:cNvPr>
          <p:cNvGraphicFramePr>
            <a:graphicFrameLocks noGrp="1"/>
          </p:cNvGraphicFramePr>
          <p:nvPr>
            <p:ph idx="1"/>
            <p:extLst>
              <p:ext uri="{D42A27DB-BD31-4B8C-83A1-F6EECF244321}">
                <p14:modId xmlns:p14="http://schemas.microsoft.com/office/powerpoint/2010/main" val="1934213831"/>
              </p:ext>
            </p:extLst>
          </p:nvPr>
        </p:nvGraphicFramePr>
        <p:xfrm>
          <a:off x="628650" y="209550"/>
          <a:ext cx="7886700" cy="3060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 xmlns:a16="http://schemas.microsoft.com/office/drawing/2014/main" id="{558D7024-FC12-E949-B9FA-CEC035384722}"/>
              </a:ext>
            </a:extLst>
          </p:cNvPr>
          <p:cNvSpPr txBox="1"/>
          <p:nvPr/>
        </p:nvSpPr>
        <p:spPr>
          <a:xfrm>
            <a:off x="838200" y="3333750"/>
            <a:ext cx="8210550" cy="646331"/>
          </a:xfrm>
          <a:prstGeom prst="rect">
            <a:avLst/>
          </a:prstGeom>
          <a:noFill/>
        </p:spPr>
        <p:txBody>
          <a:bodyPr wrap="square" rtlCol="0">
            <a:spAutoFit/>
          </a:bodyPr>
          <a:lstStyle/>
          <a:p>
            <a:r>
              <a:rPr lang="en-US" dirty="0"/>
              <a:t>Barsky, A. Forgetting, fabricating, and telescoping: The instability of the medical history. </a:t>
            </a:r>
            <a:r>
              <a:rPr lang="en-US" i="1" dirty="0"/>
              <a:t>Arch </a:t>
            </a:r>
            <a:r>
              <a:rPr lang="en-US" i="1" dirty="0" err="1"/>
              <a:t>Int</a:t>
            </a:r>
            <a:r>
              <a:rPr lang="en-US" i="1" dirty="0"/>
              <a:t> Med, 162(13), </a:t>
            </a:r>
            <a:r>
              <a:rPr lang="en-US" dirty="0"/>
              <a:t>982-984, 2002.</a:t>
            </a:r>
          </a:p>
        </p:txBody>
      </p:sp>
    </p:spTree>
    <p:extLst>
      <p:ext uri="{BB962C8B-B14F-4D97-AF65-F5344CB8AC3E}">
        <p14:creationId xmlns:p14="http://schemas.microsoft.com/office/powerpoint/2010/main" val="28733485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659" y="3429000"/>
            <a:ext cx="5293730" cy="1473200"/>
          </a:xfrm>
          <a:prstGeom prst="rect">
            <a:avLst/>
          </a:prstGeom>
          <a:solidFill>
            <a:srgbClr val="4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3" y="3575304"/>
            <a:ext cx="4945641" cy="1218908"/>
          </a:xfrm>
        </p:spPr>
        <p:txBody>
          <a:bodyPr>
            <a:normAutofit fontScale="90000"/>
          </a:bodyPr>
          <a:lstStyle/>
          <a:p>
            <a:pPr algn="r"/>
            <a:r>
              <a:rPr lang="en-US">
                <a:solidFill>
                  <a:srgbClr val="FFFFFF"/>
                </a:solidFill>
              </a:rPr>
              <a:t>Example: Motor Vehicle Collisions</a:t>
            </a:r>
          </a:p>
        </p:txBody>
      </p:sp>
      <p:pic>
        <p:nvPicPr>
          <p:cNvPr id="5" name="Picture 4">
            <a:extLst>
              <a:ext uri="{FF2B5EF4-FFF2-40B4-BE49-F238E27FC236}">
                <a16:creationId xmlns="" xmlns:a16="http://schemas.microsoft.com/office/drawing/2014/main" id="{59B172B3-076C-4A34-AB28-47B587E5F53C}"/>
              </a:ext>
            </a:extLst>
          </p:cNvPr>
          <p:cNvPicPr>
            <a:picLocks noChangeAspect="1"/>
          </p:cNvPicPr>
          <p:nvPr/>
        </p:nvPicPr>
        <p:blipFill rotWithShape="1">
          <a:blip r:embed="rId2">
            <a:extLst>
              <a:ext uri="{28A0092B-C50C-407E-A947-70E740481C1C}">
                <a14:useLocalDpi xmlns:a14="http://schemas.microsoft.com/office/drawing/2010/main" val="0"/>
              </a:ext>
            </a:extLst>
          </a:blip>
          <a:srcRect l="3730" r="11778" b="-3"/>
          <a:stretch/>
        </p:blipFill>
        <p:spPr>
          <a:xfrm>
            <a:off x="245660" y="241300"/>
            <a:ext cx="5293729" cy="3080544"/>
          </a:xfrm>
          <a:prstGeom prst="rect">
            <a:avLst/>
          </a:prstGeom>
        </p:spPr>
      </p:pic>
      <p:sp>
        <p:nvSpPr>
          <p:cNvPr id="12" name="Rectangle 11">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50991" y="241299"/>
            <a:ext cx="3251710" cy="4660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688294"/>
            <a:ext cx="2568554" cy="3639272"/>
          </a:xfrm>
        </p:spPr>
        <p:txBody>
          <a:bodyPr anchor="ctr">
            <a:normAutofit fontScale="92500" lnSpcReduction="20000"/>
          </a:bodyPr>
          <a:lstStyle/>
          <a:p>
            <a:pPr>
              <a:lnSpc>
                <a:spcPct val="90000"/>
              </a:lnSpc>
            </a:pPr>
            <a:r>
              <a:rPr lang="en-US" sz="1600">
                <a:solidFill>
                  <a:srgbClr val="FFFFFF"/>
                </a:solidFill>
              </a:rPr>
              <a:t>E. Carragee MD, Stanford Spine Clinics</a:t>
            </a:r>
          </a:p>
          <a:p>
            <a:pPr>
              <a:lnSpc>
                <a:spcPct val="90000"/>
              </a:lnSpc>
            </a:pPr>
            <a:r>
              <a:rPr lang="en-US" sz="1600" b="1">
                <a:solidFill>
                  <a:srgbClr val="FFFFFF"/>
                </a:solidFill>
              </a:rPr>
              <a:t>Retrospective</a:t>
            </a:r>
            <a:r>
              <a:rPr lang="en-US" sz="1600">
                <a:solidFill>
                  <a:srgbClr val="FFFFFF"/>
                </a:solidFill>
              </a:rPr>
              <a:t> chart review comparing recorded History with actual Medical Records</a:t>
            </a:r>
          </a:p>
          <a:p>
            <a:pPr lvl="1">
              <a:lnSpc>
                <a:spcPct val="90000"/>
              </a:lnSpc>
            </a:pPr>
            <a:r>
              <a:rPr lang="en-US" sz="1600">
                <a:solidFill>
                  <a:srgbClr val="FFFFFF"/>
                </a:solidFill>
              </a:rPr>
              <a:t>The Spine J 2008; 8: 311-19</a:t>
            </a:r>
          </a:p>
          <a:p>
            <a:pPr lvl="1">
              <a:lnSpc>
                <a:spcPct val="90000"/>
              </a:lnSpc>
            </a:pPr>
            <a:r>
              <a:rPr lang="en-US" sz="1600">
                <a:solidFill>
                  <a:srgbClr val="FFFFFF"/>
                </a:solidFill>
              </a:rPr>
              <a:t>Random audit of 100 records from a pool of 422 </a:t>
            </a:r>
          </a:p>
          <a:p>
            <a:pPr>
              <a:lnSpc>
                <a:spcPct val="90000"/>
              </a:lnSpc>
            </a:pPr>
            <a:r>
              <a:rPr lang="en-US" sz="1600" b="1">
                <a:solidFill>
                  <a:srgbClr val="FFFFFF"/>
                </a:solidFill>
              </a:rPr>
              <a:t>Prospective</a:t>
            </a:r>
            <a:r>
              <a:rPr lang="en-US" sz="1600">
                <a:solidFill>
                  <a:srgbClr val="FFFFFF"/>
                </a:solidFill>
              </a:rPr>
              <a:t> Study </a:t>
            </a:r>
            <a:r>
              <a:rPr lang="en-US" sz="1600" b="1">
                <a:solidFill>
                  <a:srgbClr val="FFFFFF"/>
                </a:solidFill>
                <a:effectLst>
                  <a:outerShdw blurRad="38100" dist="38100" dir="2700000" algn="tl">
                    <a:srgbClr val="000000">
                      <a:alpha val="43137"/>
                    </a:srgbClr>
                  </a:outerShdw>
                </a:effectLst>
              </a:rPr>
              <a:t>Comparing</a:t>
            </a:r>
            <a:r>
              <a:rPr lang="en-US" sz="1600">
                <a:solidFill>
                  <a:srgbClr val="FFFFFF"/>
                </a:solidFill>
              </a:rPr>
              <a:t> Scripted History after </a:t>
            </a:r>
            <a:r>
              <a:rPr lang="en-US" sz="1600" b="1">
                <a:solidFill>
                  <a:srgbClr val="FFFFFF"/>
                </a:solidFill>
                <a:effectLst>
                  <a:outerShdw blurRad="38100" dist="38100" dir="2700000" algn="tl">
                    <a:srgbClr val="000000">
                      <a:alpha val="43137"/>
                    </a:srgbClr>
                  </a:outerShdw>
                </a:effectLst>
              </a:rPr>
              <a:t>Crash</a:t>
            </a:r>
            <a:r>
              <a:rPr lang="en-US" sz="1600">
                <a:solidFill>
                  <a:srgbClr val="FFFFFF"/>
                </a:solidFill>
              </a:rPr>
              <a:t> </a:t>
            </a:r>
            <a:r>
              <a:rPr lang="en-US" sz="1600" b="1">
                <a:solidFill>
                  <a:srgbClr val="FFFFFF"/>
                </a:solidFill>
              </a:rPr>
              <a:t>with actual Medical Records</a:t>
            </a:r>
          </a:p>
          <a:p>
            <a:pPr lvl="1">
              <a:lnSpc>
                <a:spcPct val="90000"/>
              </a:lnSpc>
            </a:pPr>
            <a:r>
              <a:rPr lang="en-US" sz="1600">
                <a:solidFill>
                  <a:srgbClr val="FFFFFF"/>
                </a:solidFill>
                <a:effectLst>
                  <a:outerShdw blurRad="38100" dist="38100" dir="2700000" algn="tl">
                    <a:srgbClr val="000000">
                      <a:alpha val="43137"/>
                    </a:srgbClr>
                  </a:outerShdw>
                </a:effectLst>
              </a:rPr>
              <a:t>335 records </a:t>
            </a:r>
            <a:r>
              <a:rPr lang="en-US" sz="1600">
                <a:solidFill>
                  <a:srgbClr val="FFFFFF"/>
                </a:solidFill>
              </a:rPr>
              <a:t>from a pool of 702 patients</a:t>
            </a:r>
          </a:p>
          <a:p>
            <a:pPr lvl="1">
              <a:lnSpc>
                <a:spcPct val="90000"/>
              </a:lnSpc>
            </a:pPr>
            <a:r>
              <a:rPr lang="en-US" sz="1600">
                <a:solidFill>
                  <a:srgbClr val="FFFFFF"/>
                </a:solidFill>
              </a:rPr>
              <a:t>The Spine J 2009; 9: 4-12</a:t>
            </a:r>
          </a:p>
          <a:p>
            <a:pPr lvl="1">
              <a:lnSpc>
                <a:spcPct val="90000"/>
              </a:lnSpc>
            </a:pPr>
            <a:endParaRPr lang="en-US" sz="1600">
              <a:solidFill>
                <a:srgbClr val="FFFFFF"/>
              </a:solidFill>
            </a:endParaRPr>
          </a:p>
        </p:txBody>
      </p:sp>
    </p:spTree>
    <p:extLst>
      <p:ext uri="{BB962C8B-B14F-4D97-AF65-F5344CB8AC3E}">
        <p14:creationId xmlns:p14="http://schemas.microsoft.com/office/powerpoint/2010/main" val="1945311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90722" cy="51435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482601"/>
            <a:ext cx="2522980" cy="1197986"/>
          </a:xfrm>
          <a:noFill/>
          <a:ln w="19050">
            <a:solidFill>
              <a:schemeClr val="bg1"/>
            </a:solidFill>
          </a:ln>
        </p:spPr>
        <p:txBody>
          <a:bodyPr vert="horz" wrap="square" lIns="91440" tIns="45720" rIns="91440" bIns="45720" rtlCol="0" anchor="ctr">
            <a:normAutofit/>
          </a:bodyPr>
          <a:lstStyle/>
          <a:p>
            <a:pPr>
              <a:lnSpc>
                <a:spcPct val="90000"/>
              </a:lnSpc>
            </a:pPr>
            <a:r>
              <a:rPr lang="en-US" sz="2400" kern="1200">
                <a:solidFill>
                  <a:schemeClr val="bg1"/>
                </a:solidFill>
                <a:latin typeface="+mj-lt"/>
                <a:ea typeface="+mj-ea"/>
                <a:cs typeface="+mj-cs"/>
              </a:rPr>
              <a:t>TSJ 2009; 9: 4-12</a:t>
            </a:r>
          </a:p>
        </p:txBody>
      </p:sp>
      <p:sp>
        <p:nvSpPr>
          <p:cNvPr id="4" name="TextBox 3"/>
          <p:cNvSpPr txBox="1"/>
          <p:nvPr/>
        </p:nvSpPr>
        <p:spPr>
          <a:xfrm>
            <a:off x="482601" y="1978533"/>
            <a:ext cx="2522980" cy="2561717"/>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1700" b="1" dirty="0">
                <a:solidFill>
                  <a:srgbClr val="FF0000"/>
                </a:solidFill>
              </a:rPr>
              <a:t>NO Fault </a:t>
            </a:r>
            <a:r>
              <a:rPr lang="en-US" sz="1700" dirty="0">
                <a:solidFill>
                  <a:schemeClr val="bg1"/>
                </a:solidFill>
              </a:rPr>
              <a:t>means </a:t>
            </a:r>
          </a:p>
          <a:p>
            <a:pPr>
              <a:lnSpc>
                <a:spcPct val="90000"/>
              </a:lnSpc>
              <a:spcAft>
                <a:spcPts val="600"/>
              </a:spcAft>
            </a:pPr>
            <a:r>
              <a:rPr lang="en-US" sz="1700" dirty="0">
                <a:solidFill>
                  <a:schemeClr val="bg1"/>
                </a:solidFill>
              </a:rPr>
              <a:t>the driver caused, or </a:t>
            </a:r>
          </a:p>
          <a:p>
            <a:pPr>
              <a:lnSpc>
                <a:spcPct val="90000"/>
              </a:lnSpc>
              <a:spcAft>
                <a:spcPts val="600"/>
              </a:spcAft>
            </a:pPr>
            <a:r>
              <a:rPr lang="en-US" sz="1700" dirty="0">
                <a:solidFill>
                  <a:schemeClr val="bg1"/>
                </a:solidFill>
              </a:rPr>
              <a:t>the car/weather </a:t>
            </a:r>
          </a:p>
          <a:p>
            <a:pPr>
              <a:lnSpc>
                <a:spcPct val="90000"/>
              </a:lnSpc>
              <a:spcAft>
                <a:spcPts val="600"/>
              </a:spcAft>
            </a:pPr>
            <a:r>
              <a:rPr lang="en-US" sz="1700" dirty="0">
                <a:solidFill>
                  <a:schemeClr val="bg1"/>
                </a:solidFill>
              </a:rPr>
              <a:t>Caused the crash.</a:t>
            </a:r>
          </a:p>
          <a:p>
            <a:pPr indent="-228600">
              <a:lnSpc>
                <a:spcPct val="90000"/>
              </a:lnSpc>
              <a:spcAft>
                <a:spcPts val="600"/>
              </a:spcAft>
              <a:buFont typeface="Arial" panose="020B0604020202020204" pitchFamily="34" charset="0"/>
              <a:buChar char="•"/>
            </a:pPr>
            <a:endParaRPr lang="en-US" sz="1700" dirty="0">
              <a:solidFill>
                <a:schemeClr val="bg1"/>
              </a:solidFill>
            </a:endParaRPr>
          </a:p>
          <a:p>
            <a:pPr>
              <a:lnSpc>
                <a:spcPct val="90000"/>
              </a:lnSpc>
              <a:spcAft>
                <a:spcPts val="600"/>
              </a:spcAft>
            </a:pPr>
            <a:r>
              <a:rPr lang="en-US" sz="1700" b="1" dirty="0">
                <a:solidFill>
                  <a:srgbClr val="FF0000"/>
                </a:solidFill>
              </a:rPr>
              <a:t>Perceived fault </a:t>
            </a:r>
            <a:r>
              <a:rPr lang="en-US" sz="1700" dirty="0">
                <a:solidFill>
                  <a:schemeClr val="bg1"/>
                </a:solidFill>
              </a:rPr>
              <a:t>means</a:t>
            </a:r>
          </a:p>
          <a:p>
            <a:pPr>
              <a:lnSpc>
                <a:spcPct val="90000"/>
              </a:lnSpc>
              <a:spcAft>
                <a:spcPts val="600"/>
              </a:spcAft>
            </a:pPr>
            <a:r>
              <a:rPr lang="en-US" sz="1700" dirty="0">
                <a:solidFill>
                  <a:schemeClr val="bg1"/>
                </a:solidFill>
              </a:rPr>
              <a:t>The OTHER vehicle </a:t>
            </a:r>
          </a:p>
          <a:p>
            <a:pPr>
              <a:lnSpc>
                <a:spcPct val="90000"/>
              </a:lnSpc>
              <a:spcAft>
                <a:spcPts val="600"/>
              </a:spcAft>
            </a:pPr>
            <a:r>
              <a:rPr lang="en-US" sz="1700" dirty="0">
                <a:solidFill>
                  <a:schemeClr val="bg1"/>
                </a:solidFill>
              </a:rPr>
              <a:t>Driver </a:t>
            </a:r>
            <a:r>
              <a:rPr lang="en-US" sz="1700" b="1" dirty="0">
                <a:solidFill>
                  <a:schemeClr val="bg1"/>
                </a:solidFill>
                <a:effectLst>
                  <a:outerShdw blurRad="38100" dist="38100" dir="2700000" algn="tl">
                    <a:srgbClr val="000000">
                      <a:alpha val="43137"/>
                    </a:srgbClr>
                  </a:outerShdw>
                </a:effectLst>
              </a:rPr>
              <a:t>CAUSED</a:t>
            </a:r>
            <a:r>
              <a:rPr lang="en-US" sz="1700" dirty="0">
                <a:solidFill>
                  <a:schemeClr val="bg1"/>
                </a:solidFill>
              </a:rPr>
              <a:t> the </a:t>
            </a:r>
          </a:p>
          <a:p>
            <a:pPr>
              <a:lnSpc>
                <a:spcPct val="90000"/>
              </a:lnSpc>
              <a:spcAft>
                <a:spcPts val="600"/>
              </a:spcAft>
            </a:pPr>
            <a:r>
              <a:rPr lang="en-US" sz="1700" dirty="0">
                <a:solidFill>
                  <a:schemeClr val="bg1"/>
                </a:solidFill>
              </a:rPr>
              <a:t>Crash, and there is </a:t>
            </a:r>
          </a:p>
          <a:p>
            <a:pPr>
              <a:lnSpc>
                <a:spcPct val="90000"/>
              </a:lnSpc>
              <a:spcAft>
                <a:spcPts val="600"/>
              </a:spcAft>
            </a:pPr>
            <a:r>
              <a:rPr lang="en-US" sz="1700" b="1" dirty="0">
                <a:solidFill>
                  <a:srgbClr val="FF0000"/>
                </a:solidFill>
              </a:rPr>
              <a:t>Someone to sue</a:t>
            </a:r>
            <a:r>
              <a:rPr lang="en-US" sz="1700" dirty="0">
                <a:solidFill>
                  <a:schemeClr val="bg1"/>
                </a:solidFill>
              </a:rPr>
              <a:t>.</a:t>
            </a: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50000"/>
          <a:stretch/>
        </p:blipFill>
        <p:spPr bwMode="auto">
          <a:xfrm>
            <a:off x="3973323" y="1061051"/>
            <a:ext cx="4688077" cy="29007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378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TSJ 2009; 9: 4-12</a:t>
            </a:r>
          </a:p>
        </p:txBody>
      </p:sp>
      <p:sp>
        <p:nvSpPr>
          <p:cNvPr id="3" name="Content Placeholder 2"/>
          <p:cNvSpPr>
            <a:spLocks noGrp="1"/>
          </p:cNvSpPr>
          <p:nvPr>
            <p:ph idx="1"/>
          </p:nvPr>
        </p:nvSpPr>
        <p:spPr>
          <a:xfrm>
            <a:off x="457200" y="4043362"/>
            <a:ext cx="8229600" cy="985838"/>
          </a:xfrm>
        </p:spPr>
        <p:txBody>
          <a:bodyPr>
            <a:normAutofit lnSpcReduction="10000"/>
          </a:bodyPr>
          <a:lstStyle/>
          <a:p>
            <a:r>
              <a:rPr lang="en-US" dirty="0">
                <a:solidFill>
                  <a:srgbClr val="0000CC"/>
                </a:solidFill>
                <a:effectLst>
                  <a:outerShdw blurRad="38100" dist="38100" dir="2700000" algn="tl">
                    <a:srgbClr val="000000">
                      <a:alpha val="43137"/>
                    </a:srgbClr>
                  </a:outerShdw>
                </a:effectLst>
              </a:rPr>
              <a:t>All</a:t>
            </a:r>
            <a:r>
              <a:rPr lang="en-US" dirty="0"/>
              <a:t> subjects </a:t>
            </a:r>
            <a:r>
              <a:rPr lang="en-US" dirty="0">
                <a:solidFill>
                  <a:srgbClr val="FF0000"/>
                </a:solidFill>
              </a:rPr>
              <a:t>ACCURATELY</a:t>
            </a:r>
            <a:r>
              <a:rPr lang="en-US" dirty="0"/>
              <a:t> reported their Past History of Diabetes and Hypertension</a:t>
            </a:r>
          </a:p>
        </p:txBody>
      </p:sp>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50695"/>
          <a:stretch/>
        </p:blipFill>
        <p:spPr bwMode="auto">
          <a:xfrm>
            <a:off x="1" y="1143000"/>
            <a:ext cx="4635211" cy="290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 b="2451"/>
          <a:stretch/>
        </p:blipFill>
        <p:spPr bwMode="auto">
          <a:xfrm>
            <a:off x="4582624" y="1200151"/>
            <a:ext cx="4561377" cy="284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3810000" y="382905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77200" y="3829050"/>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7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 xmlns:a16="http://schemas.microsoft.com/office/drawing/2014/main" id="{61B91595-DF01-4E8B-80BF-B812BA9BFD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10020"/>
            <a:ext cx="7835438" cy="1133480"/>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rgbClr val="DD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 xmlns:a16="http://schemas.microsoft.com/office/drawing/2014/main" id="{8AC533DD-1CF6-4A33-852D-3877441533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97168" y="4010025"/>
            <a:ext cx="1746832" cy="1133476"/>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 xmlns:a16="http://schemas.microsoft.com/office/drawing/2014/main" id="{CBCD2383-BFD1-1F4D-BBB3-BDCE6515AF9D}"/>
              </a:ext>
            </a:extLst>
          </p:cNvPr>
          <p:cNvSpPr>
            <a:spLocks noGrp="1"/>
          </p:cNvSpPr>
          <p:nvPr>
            <p:ph type="title"/>
          </p:nvPr>
        </p:nvSpPr>
        <p:spPr>
          <a:xfrm>
            <a:off x="575430" y="4209491"/>
            <a:ext cx="7044570" cy="622673"/>
          </a:xfrm>
        </p:spPr>
        <p:txBody>
          <a:bodyPr vert="horz" lIns="91440" tIns="45720" rIns="91440" bIns="45720" rtlCol="0" anchor="b">
            <a:normAutofit/>
          </a:bodyPr>
          <a:lstStyle/>
          <a:p>
            <a:pPr algn="l">
              <a:lnSpc>
                <a:spcPct val="90000"/>
              </a:lnSpc>
            </a:pPr>
            <a:r>
              <a:rPr lang="en-US" altLang="en-US" sz="1700" kern="1200" dirty="0" err="1">
                <a:solidFill>
                  <a:srgbClr val="000000"/>
                </a:solidFill>
                <a:latin typeface="+mj-lt"/>
                <a:ea typeface="+mj-ea"/>
                <a:cs typeface="+mj-cs"/>
              </a:rPr>
              <a:t>Mittenberg</a:t>
            </a:r>
            <a:r>
              <a:rPr lang="en-US" altLang="en-US" sz="1700" dirty="0">
                <a:solidFill>
                  <a:srgbClr val="000000"/>
                </a:solidFill>
              </a:rPr>
              <a:t> W, Patton C, </a:t>
            </a:r>
            <a:r>
              <a:rPr lang="en-US" altLang="en-US" sz="1700" dirty="0" err="1">
                <a:solidFill>
                  <a:srgbClr val="000000"/>
                </a:solidFill>
              </a:rPr>
              <a:t>Canyock</a:t>
            </a:r>
            <a:r>
              <a:rPr lang="en-US" altLang="en-US" sz="1700" dirty="0">
                <a:solidFill>
                  <a:srgbClr val="000000"/>
                </a:solidFill>
              </a:rPr>
              <a:t> EM, Condit DC. Base rates of malingering and symptom exaggeration. </a:t>
            </a:r>
            <a:r>
              <a:rPr lang="en-US" altLang="en-US" sz="1700" i="1" dirty="0">
                <a:solidFill>
                  <a:srgbClr val="000000"/>
                </a:solidFill>
              </a:rPr>
              <a:t>J </a:t>
            </a:r>
            <a:r>
              <a:rPr lang="en-US" altLang="en-US" sz="1700" i="1" dirty="0" err="1">
                <a:solidFill>
                  <a:srgbClr val="000000"/>
                </a:solidFill>
              </a:rPr>
              <a:t>Clin</a:t>
            </a:r>
            <a:r>
              <a:rPr lang="en-US" altLang="en-US" sz="1700" i="1" dirty="0">
                <a:solidFill>
                  <a:srgbClr val="000000"/>
                </a:solidFill>
              </a:rPr>
              <a:t> </a:t>
            </a:r>
            <a:r>
              <a:rPr lang="en-US" altLang="en-US" sz="1700" i="1" dirty="0" err="1">
                <a:solidFill>
                  <a:srgbClr val="000000"/>
                </a:solidFill>
              </a:rPr>
              <a:t>Exp</a:t>
            </a:r>
            <a:r>
              <a:rPr lang="en-US" altLang="en-US" sz="1700" i="1" dirty="0">
                <a:solidFill>
                  <a:srgbClr val="000000"/>
                </a:solidFill>
              </a:rPr>
              <a:t> </a:t>
            </a:r>
            <a:r>
              <a:rPr lang="en-US" altLang="en-US" sz="1700" i="1" dirty="0" err="1">
                <a:solidFill>
                  <a:srgbClr val="000000"/>
                </a:solidFill>
              </a:rPr>
              <a:t>Neuropsychol</a:t>
            </a:r>
            <a:r>
              <a:rPr lang="en-US" altLang="en-US" sz="1700" i="1" dirty="0">
                <a:solidFill>
                  <a:srgbClr val="000000"/>
                </a:solidFill>
              </a:rPr>
              <a:t>, 24(8), </a:t>
            </a:r>
            <a:r>
              <a:rPr lang="en-US" altLang="en-US" sz="1700" dirty="0">
                <a:solidFill>
                  <a:srgbClr val="000000"/>
                </a:solidFill>
              </a:rPr>
              <a:t>1094-1102, 2002.</a:t>
            </a:r>
            <a:endParaRPr lang="en-US" sz="1700" kern="1200" dirty="0">
              <a:solidFill>
                <a:srgbClr val="000000"/>
              </a:solidFill>
              <a:latin typeface="+mj-lt"/>
              <a:ea typeface="+mj-ea"/>
              <a:cs typeface="+mj-cs"/>
            </a:endParaRPr>
          </a:p>
        </p:txBody>
      </p:sp>
      <p:graphicFrame>
        <p:nvGraphicFramePr>
          <p:cNvPr id="7" name="Group 59">
            <a:extLst>
              <a:ext uri="{FF2B5EF4-FFF2-40B4-BE49-F238E27FC236}">
                <a16:creationId xmlns="" xmlns:a16="http://schemas.microsoft.com/office/drawing/2014/main" id="{C6B3C1CE-C46E-9E47-9DE5-FD068C8BE775}"/>
              </a:ext>
            </a:extLst>
          </p:cNvPr>
          <p:cNvGraphicFramePr>
            <a:graphicFrameLocks/>
          </p:cNvGraphicFramePr>
          <p:nvPr>
            <p:extLst>
              <p:ext uri="{D42A27DB-BD31-4B8C-83A1-F6EECF244321}">
                <p14:modId xmlns:p14="http://schemas.microsoft.com/office/powerpoint/2010/main" val="2017439493"/>
              </p:ext>
            </p:extLst>
          </p:nvPr>
        </p:nvGraphicFramePr>
        <p:xfrm>
          <a:off x="575431" y="551336"/>
          <a:ext cx="7260009" cy="2935198"/>
        </p:xfrm>
        <a:graphic>
          <a:graphicData uri="http://schemas.openxmlformats.org/drawingml/2006/table">
            <a:tbl>
              <a:tblPr>
                <a:noFill/>
              </a:tblPr>
              <a:tblGrid>
                <a:gridCol w="3451082">
                  <a:extLst>
                    <a:ext uri="{9D8B030D-6E8A-4147-A177-3AD203B41FA5}">
                      <a16:colId xmlns="" xmlns:a16="http://schemas.microsoft.com/office/drawing/2014/main" val="1549329998"/>
                    </a:ext>
                  </a:extLst>
                </a:gridCol>
                <a:gridCol w="1937546">
                  <a:extLst>
                    <a:ext uri="{9D8B030D-6E8A-4147-A177-3AD203B41FA5}">
                      <a16:colId xmlns="" xmlns:a16="http://schemas.microsoft.com/office/drawing/2014/main" val="100435588"/>
                    </a:ext>
                  </a:extLst>
                </a:gridCol>
                <a:gridCol w="1871381">
                  <a:extLst>
                    <a:ext uri="{9D8B030D-6E8A-4147-A177-3AD203B41FA5}">
                      <a16:colId xmlns="" xmlns:a16="http://schemas.microsoft.com/office/drawing/2014/main" val="3325064488"/>
                    </a:ext>
                  </a:extLst>
                </a:gridCol>
              </a:tblGrid>
              <a:tr h="558236">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100" u="none" strike="noStrike" kern="1200" cap="none" normalizeH="0" baseline="0" dirty="0">
                          <a:ln>
                            <a:noFill/>
                          </a:ln>
                          <a:solidFill>
                            <a:schemeClr val="tx1"/>
                          </a:solidFill>
                          <a:effectLst/>
                          <a:latin typeface="Arial" panose="020B0604020202020204" pitchFamily="34" charset="0"/>
                          <a:ea typeface="+mn-ea"/>
                          <a:cs typeface="+mn-cs"/>
                        </a:rPr>
                        <a:t>Cases</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lumMod val="75000"/>
                              <a:lumOff val="25000"/>
                            </a:schemeClr>
                          </a:solidFill>
                          <a:effectLst/>
                          <a:latin typeface="Arial" panose="020B0604020202020204" pitchFamily="34" charset="0"/>
                        </a:rPr>
                        <a:t>Reported</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lumMod val="75000"/>
                              <a:lumOff val="25000"/>
                            </a:schemeClr>
                          </a:solidFill>
                          <a:effectLst/>
                          <a:latin typeface="Arial" panose="020B0604020202020204" pitchFamily="34" charset="0"/>
                        </a:rPr>
                        <a:t>Adjusted</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 xmlns:a16="http://schemas.microsoft.com/office/drawing/2014/main" val="104497848"/>
                  </a:ext>
                </a:extLst>
              </a:tr>
              <a:tr h="528518">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lumMod val="75000"/>
                              <a:lumOff val="25000"/>
                            </a:schemeClr>
                          </a:solidFill>
                          <a:effectLst/>
                          <a:latin typeface="Arial" panose="020B0604020202020204" pitchFamily="34" charset="0"/>
                        </a:rPr>
                        <a:t>Personal Injury</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lumMod val="75000"/>
                              <a:lumOff val="25000"/>
                            </a:schemeClr>
                          </a:solidFill>
                          <a:effectLst/>
                          <a:latin typeface="Arial" panose="020B0604020202020204" pitchFamily="34" charset="0"/>
                        </a:rPr>
                        <a:t>28.7%</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lumMod val="75000"/>
                              <a:lumOff val="25000"/>
                            </a:schemeClr>
                          </a:solidFill>
                          <a:effectLst/>
                          <a:latin typeface="Arial" panose="020B0604020202020204" pitchFamily="34" charset="0"/>
                        </a:rPr>
                        <a:t>30.4%</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 xmlns:a16="http://schemas.microsoft.com/office/drawing/2014/main" val="3735318601"/>
                  </a:ext>
                </a:extLst>
              </a:tr>
              <a:tr h="791408">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lumMod val="75000"/>
                              <a:lumOff val="25000"/>
                            </a:schemeClr>
                          </a:solidFill>
                          <a:effectLst/>
                          <a:latin typeface="Arial" panose="020B0604020202020204" pitchFamily="34" charset="0"/>
                        </a:rPr>
                        <a:t>Disability or Worker’s Compensation</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lumMod val="75000"/>
                              <a:lumOff val="25000"/>
                            </a:schemeClr>
                          </a:solidFill>
                          <a:effectLst/>
                          <a:latin typeface="Arial" panose="020B0604020202020204" pitchFamily="34" charset="0"/>
                        </a:rPr>
                        <a:t>30.1%</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lumMod val="75000"/>
                              <a:lumOff val="25000"/>
                            </a:schemeClr>
                          </a:solidFill>
                          <a:effectLst/>
                          <a:latin typeface="Arial" panose="020B0604020202020204" pitchFamily="34" charset="0"/>
                        </a:rPr>
                        <a:t>32.7%</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 xmlns:a16="http://schemas.microsoft.com/office/drawing/2014/main" val="2112234478"/>
                  </a:ext>
                </a:extLst>
              </a:tr>
              <a:tr h="528518">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lumMod val="75000"/>
                              <a:lumOff val="25000"/>
                            </a:schemeClr>
                          </a:solidFill>
                          <a:effectLst/>
                          <a:latin typeface="Arial" panose="020B0604020202020204" pitchFamily="34" charset="0"/>
                        </a:rPr>
                        <a:t>Criminal</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lumMod val="75000"/>
                              <a:lumOff val="25000"/>
                            </a:schemeClr>
                          </a:solidFill>
                          <a:effectLst/>
                          <a:latin typeface="Arial" panose="020B0604020202020204" pitchFamily="34" charset="0"/>
                        </a:rPr>
                        <a:t>19.2%</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lumMod val="75000"/>
                              <a:lumOff val="25000"/>
                            </a:schemeClr>
                          </a:solidFill>
                          <a:effectLst/>
                          <a:latin typeface="Arial" panose="020B0604020202020204" pitchFamily="34" charset="0"/>
                        </a:rPr>
                        <a:t>22.8%</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 xmlns:a16="http://schemas.microsoft.com/office/drawing/2014/main" val="2365278188"/>
                  </a:ext>
                </a:extLst>
              </a:tr>
              <a:tr h="528518">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lumMod val="75000"/>
                              <a:lumOff val="25000"/>
                            </a:schemeClr>
                          </a:solidFill>
                          <a:effectLst/>
                          <a:latin typeface="Arial" panose="020B0604020202020204" pitchFamily="34" charset="0"/>
                        </a:rPr>
                        <a:t>Medical / Psychiatric</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lumMod val="75000"/>
                              <a:lumOff val="25000"/>
                            </a:schemeClr>
                          </a:solidFill>
                          <a:effectLst/>
                          <a:latin typeface="Arial" panose="020B0604020202020204" pitchFamily="34" charset="0"/>
                        </a:rPr>
                        <a:t>8.1%</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lumMod val="75000"/>
                              <a:lumOff val="25000"/>
                            </a:schemeClr>
                          </a:solidFill>
                          <a:effectLst/>
                          <a:latin typeface="Arial" panose="020B0604020202020204" pitchFamily="34" charset="0"/>
                        </a:rPr>
                        <a:t>8.1%</a:t>
                      </a:r>
                    </a:p>
                  </a:txBody>
                  <a:tcPr marL="317594" marR="238196" marT="119098" marB="119098"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 xmlns:a16="http://schemas.microsoft.com/office/drawing/2014/main" val="3030675314"/>
                  </a:ext>
                </a:extLst>
              </a:tr>
            </a:tbl>
          </a:graphicData>
        </a:graphic>
      </p:graphicFrame>
    </p:spTree>
    <p:extLst>
      <p:ext uri="{BB962C8B-B14F-4D97-AF65-F5344CB8AC3E}">
        <p14:creationId xmlns:p14="http://schemas.microsoft.com/office/powerpoint/2010/main" val="1611625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 name="Freeform: Shape 104">
            <a:extLst>
              <a:ext uri="{FF2B5EF4-FFF2-40B4-BE49-F238E27FC236}">
                <a16:creationId xmlns="" xmlns:a16="http://schemas.microsoft.com/office/drawing/2014/main" id="{E4505C23-674B-4195-81D6-0C127FEAE3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4025931"/>
            <a:ext cx="6870771" cy="1117570"/>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 xmlns:a16="http://schemas.microsoft.com/office/drawing/2014/main" id="{65C9B8F0-FF66-4C15-BD05-E86B87331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72278" y="4025931"/>
            <a:ext cx="2571723" cy="1117570"/>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3041" name="Group 33">
            <a:extLst>
              <a:ext uri="{FF2B5EF4-FFF2-40B4-BE49-F238E27FC236}">
                <a16:creationId xmlns="" xmlns:a16="http://schemas.microsoft.com/office/drawing/2014/main" id="{53C99542-7434-EC4A-821C-1485771C6073}"/>
              </a:ext>
            </a:extLst>
          </p:cNvPr>
          <p:cNvGraphicFramePr>
            <a:graphicFrameLocks noGrp="1"/>
          </p:cNvGraphicFramePr>
          <p:nvPr>
            <p:ph idx="1"/>
            <p:extLst>
              <p:ext uri="{D42A27DB-BD31-4B8C-83A1-F6EECF244321}">
                <p14:modId xmlns:p14="http://schemas.microsoft.com/office/powerpoint/2010/main" val="3907994448"/>
              </p:ext>
            </p:extLst>
          </p:nvPr>
        </p:nvGraphicFramePr>
        <p:xfrm>
          <a:off x="466725" y="800101"/>
          <a:ext cx="8210551" cy="2707101"/>
        </p:xfrm>
        <a:graphic>
          <a:graphicData uri="http://schemas.openxmlformats.org/drawingml/2006/table">
            <a:tbl>
              <a:tblPr>
                <a:tableStyleId>{2D5ABB26-0587-4C30-8999-92F81FD0307C}</a:tableStyleId>
              </a:tblPr>
              <a:tblGrid>
                <a:gridCol w="4114800">
                  <a:extLst>
                    <a:ext uri="{9D8B030D-6E8A-4147-A177-3AD203B41FA5}">
                      <a16:colId xmlns="" xmlns:a16="http://schemas.microsoft.com/office/drawing/2014/main" val="4111581090"/>
                    </a:ext>
                  </a:extLst>
                </a:gridCol>
                <a:gridCol w="1905000">
                  <a:extLst>
                    <a:ext uri="{9D8B030D-6E8A-4147-A177-3AD203B41FA5}">
                      <a16:colId xmlns="" xmlns:a16="http://schemas.microsoft.com/office/drawing/2014/main" val="836171799"/>
                    </a:ext>
                  </a:extLst>
                </a:gridCol>
                <a:gridCol w="2190751">
                  <a:extLst>
                    <a:ext uri="{9D8B030D-6E8A-4147-A177-3AD203B41FA5}">
                      <a16:colId xmlns="" xmlns:a16="http://schemas.microsoft.com/office/drawing/2014/main" val="3376298371"/>
                    </a:ext>
                  </a:extLst>
                </a:gridCol>
              </a:tblGrid>
              <a:tr h="475120">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100" u="none" strike="noStrike" cap="none" normalizeH="0" baseline="0" dirty="0">
                          <a:ln>
                            <a:noFill/>
                          </a:ln>
                          <a:effectLst/>
                        </a:rPr>
                        <a:t>Cases</a:t>
                      </a:r>
                      <a:endParaRPr kumimoji="0" lang="en-US" altLang="en-US" sz="2100" b="0" i="0" u="none" strike="noStrike" cap="none" normalizeH="0" baseline="0" dirty="0">
                        <a:ln>
                          <a:noFill/>
                        </a:ln>
                        <a:solidFill>
                          <a:schemeClr val="tx1"/>
                        </a:solidFill>
                        <a:effectLst/>
                        <a:latin typeface="Arial" panose="020B0604020202020204" pitchFamily="34" charset="0"/>
                      </a:endParaRPr>
                    </a:p>
                  </a:txBody>
                  <a:tcPr marL="105476" marR="105476" marT="39554" marB="39554" horzOverflow="overflow"/>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100" u="none" strike="noStrike" cap="none" normalizeH="0" baseline="0">
                          <a:ln>
                            <a:noFill/>
                          </a:ln>
                          <a:effectLst/>
                        </a:rPr>
                        <a:t>Reported</a:t>
                      </a:r>
                      <a:endParaRPr kumimoji="0" lang="en-US" altLang="en-US" sz="2100" b="0" i="0" u="none" strike="noStrike" cap="none" normalizeH="0" baseline="0">
                        <a:ln>
                          <a:noFill/>
                        </a:ln>
                        <a:solidFill>
                          <a:schemeClr val="tx1"/>
                        </a:solidFill>
                        <a:effectLst/>
                        <a:latin typeface="Arial" panose="020B0604020202020204" pitchFamily="34" charset="0"/>
                      </a:endParaRPr>
                    </a:p>
                  </a:txBody>
                  <a:tcPr marL="105476" marR="105476" marT="39554" marB="39554" horzOverflow="overflow"/>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100" u="none" strike="noStrike" cap="none" normalizeH="0" baseline="0">
                          <a:ln>
                            <a:noFill/>
                          </a:ln>
                          <a:effectLst/>
                        </a:rPr>
                        <a:t>Adjusted</a:t>
                      </a:r>
                      <a:endParaRPr kumimoji="0" lang="en-US" altLang="en-US" sz="2100" b="0" i="0" u="none" strike="noStrike" cap="none" normalizeH="0" baseline="0">
                        <a:ln>
                          <a:noFill/>
                        </a:ln>
                        <a:solidFill>
                          <a:schemeClr val="tx1"/>
                        </a:solidFill>
                        <a:effectLst/>
                        <a:latin typeface="Arial" panose="020B0604020202020204" pitchFamily="34" charset="0"/>
                      </a:endParaRPr>
                    </a:p>
                  </a:txBody>
                  <a:tcPr marL="105476" marR="105476" marT="39554" marB="39554" horzOverflow="overflow"/>
                </a:tc>
                <a:extLst>
                  <a:ext uri="{0D108BD9-81ED-4DB2-BD59-A6C34878D82A}">
                    <a16:rowId xmlns="" xmlns:a16="http://schemas.microsoft.com/office/drawing/2014/main" val="868756874"/>
                  </a:ext>
                </a:extLst>
              </a:tr>
              <a:tr h="573065">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a:ln>
                            <a:noFill/>
                          </a:ln>
                          <a:effectLst/>
                        </a:rPr>
                        <a:t>Mild TBI</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L="105476" marR="105476" marT="39554" marB="39554" horzOverflow="overflow"/>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100" u="none" strike="noStrike" cap="none" normalizeH="0" baseline="0">
                          <a:ln>
                            <a:noFill/>
                          </a:ln>
                          <a:effectLst/>
                        </a:rPr>
                        <a:t>38.5%</a:t>
                      </a:r>
                      <a:endParaRPr kumimoji="0" lang="en-US" altLang="en-US" sz="2100" b="0" i="0" u="none" strike="noStrike" cap="none" normalizeH="0" baseline="0">
                        <a:ln>
                          <a:noFill/>
                        </a:ln>
                        <a:solidFill>
                          <a:schemeClr val="tx1"/>
                        </a:solidFill>
                        <a:effectLst/>
                        <a:latin typeface="Arial" panose="020B0604020202020204" pitchFamily="34" charset="0"/>
                      </a:endParaRPr>
                    </a:p>
                  </a:txBody>
                  <a:tcPr marL="105476" marR="105476" marT="39554" marB="39554" horzOverflow="overflow"/>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100" u="none" strike="noStrike" cap="none" normalizeH="0" baseline="0">
                          <a:ln>
                            <a:noFill/>
                          </a:ln>
                          <a:effectLst/>
                        </a:rPr>
                        <a:t>41.2%</a:t>
                      </a:r>
                      <a:endParaRPr kumimoji="0" lang="en-US" altLang="en-US" sz="2100" b="0" i="0" u="none" strike="noStrike" cap="none" normalizeH="0" baseline="0">
                        <a:ln>
                          <a:noFill/>
                        </a:ln>
                        <a:solidFill>
                          <a:schemeClr val="tx1"/>
                        </a:solidFill>
                        <a:effectLst/>
                        <a:latin typeface="Arial" panose="020B0604020202020204" pitchFamily="34" charset="0"/>
                      </a:endParaRPr>
                    </a:p>
                  </a:txBody>
                  <a:tcPr marL="105476" marR="105476" marT="39554" marB="39554" horzOverflow="overflow"/>
                </a:tc>
                <a:extLst>
                  <a:ext uri="{0D108BD9-81ED-4DB2-BD59-A6C34878D82A}">
                    <a16:rowId xmlns="" xmlns:a16="http://schemas.microsoft.com/office/drawing/2014/main" val="285146299"/>
                  </a:ext>
                </a:extLst>
              </a:tr>
              <a:tr h="612296">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dirty="0">
                          <a:ln>
                            <a:noFill/>
                          </a:ln>
                          <a:effectLst/>
                        </a:rPr>
                        <a:t>Fibromyalgia / Chronic Pain</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marL="105476" marR="105476" marT="39554" marB="39554" horzOverflow="overflow"/>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100" u="none" strike="noStrike" cap="none" normalizeH="0" baseline="0">
                          <a:ln>
                            <a:noFill/>
                          </a:ln>
                          <a:effectLst/>
                        </a:rPr>
                        <a:t>34.7%</a:t>
                      </a:r>
                      <a:endParaRPr kumimoji="0" lang="en-US" altLang="en-US" sz="2100" b="0" i="0" u="none" strike="noStrike" cap="none" normalizeH="0" baseline="0">
                        <a:ln>
                          <a:noFill/>
                        </a:ln>
                        <a:solidFill>
                          <a:schemeClr val="tx1"/>
                        </a:solidFill>
                        <a:effectLst/>
                        <a:latin typeface="Arial" panose="020B0604020202020204" pitchFamily="34" charset="0"/>
                      </a:endParaRPr>
                    </a:p>
                  </a:txBody>
                  <a:tcPr marL="105476" marR="105476" marT="39554" marB="39554" horzOverflow="overflow"/>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100" u="none" strike="noStrike" cap="none" normalizeH="0" baseline="0">
                          <a:ln>
                            <a:noFill/>
                          </a:ln>
                          <a:effectLst/>
                        </a:rPr>
                        <a:t>38.6%</a:t>
                      </a:r>
                      <a:endParaRPr kumimoji="0" lang="en-US" altLang="en-US" sz="2100" b="0" i="0" u="none" strike="noStrike" cap="none" normalizeH="0" baseline="0">
                        <a:ln>
                          <a:noFill/>
                        </a:ln>
                        <a:solidFill>
                          <a:schemeClr val="tx1"/>
                        </a:solidFill>
                        <a:effectLst/>
                        <a:latin typeface="Arial" panose="020B0604020202020204" pitchFamily="34" charset="0"/>
                      </a:endParaRPr>
                    </a:p>
                  </a:txBody>
                  <a:tcPr marL="105476" marR="105476" marT="39554" marB="39554" horzOverflow="overflow"/>
                </a:tc>
                <a:extLst>
                  <a:ext uri="{0D108BD9-81ED-4DB2-BD59-A6C34878D82A}">
                    <a16:rowId xmlns="" xmlns:a16="http://schemas.microsoft.com/office/drawing/2014/main" val="4189891010"/>
                  </a:ext>
                </a:extLst>
              </a:tr>
              <a:tr h="571500">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a:ln>
                            <a:noFill/>
                          </a:ln>
                          <a:effectLst/>
                        </a:rPr>
                        <a:t>Pain / Somatoform</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L="105476" marR="105476" marT="39554" marB="39554" horzOverflow="overflow"/>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100" u="none" strike="noStrike" cap="none" normalizeH="0" baseline="0">
                          <a:ln>
                            <a:noFill/>
                          </a:ln>
                          <a:effectLst/>
                        </a:rPr>
                        <a:t>31.4%</a:t>
                      </a:r>
                      <a:endParaRPr kumimoji="0" lang="en-US" altLang="en-US" sz="2100" b="0" i="0" u="none" strike="noStrike" cap="none" normalizeH="0" baseline="0">
                        <a:ln>
                          <a:noFill/>
                        </a:ln>
                        <a:solidFill>
                          <a:schemeClr val="tx1"/>
                        </a:solidFill>
                        <a:effectLst/>
                        <a:latin typeface="Arial" panose="020B0604020202020204" pitchFamily="34" charset="0"/>
                      </a:endParaRPr>
                    </a:p>
                  </a:txBody>
                  <a:tcPr marL="105476" marR="105476" marT="39554" marB="39554" horzOverflow="overflow"/>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100" u="none" strike="noStrike" cap="none" normalizeH="0" baseline="0">
                          <a:ln>
                            <a:noFill/>
                          </a:ln>
                          <a:effectLst/>
                        </a:rPr>
                        <a:t>33.5%</a:t>
                      </a:r>
                      <a:endParaRPr kumimoji="0" lang="en-US" altLang="en-US" sz="2100" b="0" i="0" u="none" strike="noStrike" cap="none" normalizeH="0" baseline="0">
                        <a:ln>
                          <a:noFill/>
                        </a:ln>
                        <a:solidFill>
                          <a:schemeClr val="tx1"/>
                        </a:solidFill>
                        <a:effectLst/>
                        <a:latin typeface="Arial" panose="020B0604020202020204" pitchFamily="34" charset="0"/>
                      </a:endParaRPr>
                    </a:p>
                  </a:txBody>
                  <a:tcPr marL="105476" marR="105476" marT="39554" marB="39554" horzOverflow="overflow"/>
                </a:tc>
                <a:extLst>
                  <a:ext uri="{0D108BD9-81ED-4DB2-BD59-A6C34878D82A}">
                    <a16:rowId xmlns="" xmlns:a16="http://schemas.microsoft.com/office/drawing/2014/main" val="460119089"/>
                  </a:ext>
                </a:extLst>
              </a:tr>
              <a:tr h="475120">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u="none" strike="noStrike" cap="none" normalizeH="0" baseline="0">
                          <a:ln>
                            <a:noFill/>
                          </a:ln>
                          <a:effectLst/>
                        </a:rPr>
                        <a:t>Neurotoxic</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L="105476" marR="105476" marT="39554" marB="39554" horzOverflow="overflow"/>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100" u="none" strike="noStrike" cap="none" normalizeH="0" baseline="0">
                          <a:ln>
                            <a:noFill/>
                          </a:ln>
                          <a:effectLst/>
                        </a:rPr>
                        <a:t>26.5%</a:t>
                      </a:r>
                      <a:endParaRPr kumimoji="0" lang="en-US" altLang="en-US" sz="2100" b="0" i="0" u="none" strike="noStrike" cap="none" normalizeH="0" baseline="0">
                        <a:ln>
                          <a:noFill/>
                        </a:ln>
                        <a:solidFill>
                          <a:schemeClr val="tx1"/>
                        </a:solidFill>
                        <a:effectLst/>
                        <a:latin typeface="Arial" panose="020B0604020202020204" pitchFamily="34" charset="0"/>
                      </a:endParaRPr>
                    </a:p>
                  </a:txBody>
                  <a:tcPr marL="105476" marR="105476" marT="39554" marB="39554" horzOverflow="overflow"/>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100" u="none" strike="noStrike" cap="none" normalizeH="0" baseline="0" dirty="0">
                          <a:ln>
                            <a:noFill/>
                          </a:ln>
                          <a:effectLst/>
                        </a:rPr>
                        <a:t>29.5%</a:t>
                      </a:r>
                      <a:endParaRPr kumimoji="0" lang="en-US" altLang="en-US" sz="2100" b="0" i="0" u="none" strike="noStrike" cap="none" normalizeH="0" baseline="0" dirty="0">
                        <a:ln>
                          <a:noFill/>
                        </a:ln>
                        <a:solidFill>
                          <a:schemeClr val="tx1"/>
                        </a:solidFill>
                        <a:effectLst/>
                        <a:latin typeface="Arial" panose="020B0604020202020204" pitchFamily="34" charset="0"/>
                      </a:endParaRPr>
                    </a:p>
                  </a:txBody>
                  <a:tcPr marL="105476" marR="105476" marT="39554" marB="39554" horzOverflow="overflow"/>
                </a:tc>
                <a:extLst>
                  <a:ext uri="{0D108BD9-81ED-4DB2-BD59-A6C34878D82A}">
                    <a16:rowId xmlns="" xmlns:a16="http://schemas.microsoft.com/office/drawing/2014/main" val="2100957668"/>
                  </a:ext>
                </a:extLst>
              </a:tr>
            </a:tbl>
          </a:graphicData>
        </a:graphic>
      </p:graphicFrame>
      <p:sp>
        <p:nvSpPr>
          <p:cNvPr id="3" name="Title 2">
            <a:extLst>
              <a:ext uri="{FF2B5EF4-FFF2-40B4-BE49-F238E27FC236}">
                <a16:creationId xmlns="" xmlns:a16="http://schemas.microsoft.com/office/drawing/2014/main" id="{BB0BFD81-94E6-F64A-97C0-07C80E229A89}"/>
              </a:ext>
            </a:extLst>
          </p:cNvPr>
          <p:cNvSpPr>
            <a:spLocks noGrp="1"/>
          </p:cNvSpPr>
          <p:nvPr>
            <p:ph type="title"/>
          </p:nvPr>
        </p:nvSpPr>
        <p:spPr/>
        <p:txBody>
          <a:bodyPr/>
          <a:lstStyle/>
          <a:p>
            <a:endParaRPr lang="en-US"/>
          </a:p>
        </p:txBody>
      </p:sp>
      <p:sp>
        <p:nvSpPr>
          <p:cNvPr id="10" name="Title 4">
            <a:extLst>
              <a:ext uri="{FF2B5EF4-FFF2-40B4-BE49-F238E27FC236}">
                <a16:creationId xmlns="" xmlns:a16="http://schemas.microsoft.com/office/drawing/2014/main" id="{D9B7EAD5-C21F-6746-95F3-B75686914A14}"/>
              </a:ext>
            </a:extLst>
          </p:cNvPr>
          <p:cNvSpPr txBox="1">
            <a:spLocks/>
          </p:cNvSpPr>
          <p:nvPr/>
        </p:nvSpPr>
        <p:spPr>
          <a:xfrm>
            <a:off x="228601" y="4112752"/>
            <a:ext cx="6343677" cy="622673"/>
          </a:xfrm>
          <a:prstGeom prst="rect">
            <a:avLst/>
          </a:prstGeom>
        </p:spPr>
        <p:txBody>
          <a:bodyPr vert="horz" lIns="91440" tIns="45720" rIns="91440" bIns="45720" rtlCol="0" anchor="b">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altLang="en-US" sz="1700">
                <a:solidFill>
                  <a:srgbClr val="000000"/>
                </a:solidFill>
              </a:rPr>
              <a:t>Mittenberg W, Patton C, Canyock EM, Condit DC. Base rates of malingering and symptom exaggeration. </a:t>
            </a:r>
            <a:r>
              <a:rPr lang="en-US" altLang="en-US" sz="1700" i="1">
                <a:solidFill>
                  <a:srgbClr val="000000"/>
                </a:solidFill>
              </a:rPr>
              <a:t>J Clin Exp Neuropsychol, 24(8), </a:t>
            </a:r>
            <a:r>
              <a:rPr lang="en-US" altLang="en-US" sz="1700">
                <a:solidFill>
                  <a:srgbClr val="000000"/>
                </a:solidFill>
              </a:rPr>
              <a:t>1094-1102, 2002.</a:t>
            </a:r>
            <a:endParaRPr lang="en-US" sz="1700" dirty="0">
              <a:solidFill>
                <a:srgbClr val="000000"/>
              </a:solidFill>
            </a:endParaRPr>
          </a:p>
        </p:txBody>
      </p:sp>
    </p:spTree>
    <p:extLst>
      <p:ext uri="{BB962C8B-B14F-4D97-AF65-F5344CB8AC3E}">
        <p14:creationId xmlns:p14="http://schemas.microsoft.com/office/powerpoint/2010/main" val="953783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857250"/>
          </a:xfrm>
        </p:spPr>
        <p:txBody>
          <a:bodyPr>
            <a:normAutofit fontScale="90000"/>
          </a:bodyPr>
          <a:lstStyle/>
          <a:p>
            <a:r>
              <a:rPr lang="en-US" dirty="0"/>
              <a:t>Evaluating effort is central to diagnosis</a:t>
            </a:r>
          </a:p>
        </p:txBody>
      </p:sp>
      <p:sp>
        <p:nvSpPr>
          <p:cNvPr id="3" name="Content Placeholder 2"/>
          <p:cNvSpPr>
            <a:spLocks noGrp="1"/>
          </p:cNvSpPr>
          <p:nvPr>
            <p:ph idx="1"/>
          </p:nvPr>
        </p:nvSpPr>
        <p:spPr>
          <a:xfrm>
            <a:off x="457200" y="1749028"/>
            <a:ext cx="8229600" cy="3394472"/>
          </a:xfrm>
        </p:spPr>
        <p:txBody>
          <a:bodyPr>
            <a:normAutofit fontScale="55000" lnSpcReduction="20000"/>
          </a:bodyPr>
          <a:lstStyle/>
          <a:p>
            <a:r>
              <a:rPr lang="en-US" b="1" dirty="0">
                <a:solidFill>
                  <a:srgbClr val="D60093"/>
                </a:solidFill>
                <a:effectLst>
                  <a:outerShdw blurRad="38100" dist="38100" dir="2700000" algn="tl">
                    <a:srgbClr val="000000">
                      <a:alpha val="43137"/>
                    </a:srgbClr>
                  </a:outerShdw>
                </a:effectLst>
              </a:rPr>
              <a:t>DSM-5 Handbook of Differential Diagnosis</a:t>
            </a:r>
          </a:p>
          <a:p>
            <a:pPr lvl="1"/>
            <a:r>
              <a:rPr lang="en-US" dirty="0"/>
              <a:t>Edited by Michael B. First MD, November 2013</a:t>
            </a:r>
          </a:p>
          <a:p>
            <a:pPr marL="0" indent="0">
              <a:buNone/>
            </a:pPr>
            <a:r>
              <a:rPr lang="en-US" dirty="0"/>
              <a:t>The process of </a:t>
            </a:r>
            <a:r>
              <a:rPr lang="en-US" dirty="0">
                <a:solidFill>
                  <a:srgbClr val="0000CC"/>
                </a:solidFill>
              </a:rPr>
              <a:t>DSM-5 differential diagnosis </a:t>
            </a:r>
            <a:r>
              <a:rPr lang="en-US" dirty="0"/>
              <a:t>can be broken down into </a:t>
            </a:r>
            <a:r>
              <a:rPr lang="en-US" b="1" dirty="0">
                <a:solidFill>
                  <a:srgbClr val="0000CC"/>
                </a:solidFill>
                <a:effectLst>
                  <a:outerShdw blurRad="38100" dist="38100" dir="2700000" algn="tl">
                    <a:srgbClr val="000000">
                      <a:alpha val="43137"/>
                    </a:srgbClr>
                  </a:outerShdw>
                </a:effectLst>
              </a:rPr>
              <a:t>six basic steps: </a:t>
            </a:r>
          </a:p>
          <a:p>
            <a:pPr marL="0" indent="0">
              <a:buNone/>
            </a:pPr>
            <a:r>
              <a:rPr lang="en-US" dirty="0"/>
              <a:t>1</a:t>
            </a:r>
            <a:r>
              <a:rPr lang="en-US" sz="2900" dirty="0"/>
              <a:t>)</a:t>
            </a:r>
            <a:r>
              <a:rPr lang="en-US" sz="4000" b="1" dirty="0">
                <a:solidFill>
                  <a:schemeClr val="bg2"/>
                </a:solidFill>
                <a:effectLst>
                  <a:outerShdw blurRad="38100" dist="38100" dir="2700000" algn="tl">
                    <a:srgbClr val="000000">
                      <a:alpha val="43137"/>
                    </a:srgbClr>
                  </a:outerShdw>
                </a:effectLst>
              </a:rPr>
              <a:t> ruling out Malingering and Factitious Disorder, </a:t>
            </a:r>
            <a:endParaRPr lang="en-US" b="1" dirty="0">
              <a:solidFill>
                <a:schemeClr val="bg2"/>
              </a:solidFill>
              <a:effectLst>
                <a:outerShdw blurRad="38100" dist="38100" dir="2700000" algn="tl">
                  <a:srgbClr val="000000">
                    <a:alpha val="43137"/>
                  </a:srgbClr>
                </a:outerShdw>
              </a:effectLst>
            </a:endParaRPr>
          </a:p>
          <a:p>
            <a:pPr marL="0" indent="0">
              <a:buNone/>
            </a:pPr>
            <a:r>
              <a:rPr lang="en-US" dirty="0"/>
              <a:t>2) </a:t>
            </a:r>
            <a:r>
              <a:rPr lang="en-US" b="1" dirty="0">
                <a:solidFill>
                  <a:schemeClr val="accent2"/>
                </a:solidFill>
              </a:rPr>
              <a:t>ruling out a substance etiology</a:t>
            </a:r>
            <a:r>
              <a:rPr lang="en-US" dirty="0"/>
              <a:t>, </a:t>
            </a:r>
          </a:p>
          <a:p>
            <a:pPr marL="0" indent="0">
              <a:buNone/>
            </a:pPr>
            <a:r>
              <a:rPr lang="en-US" dirty="0"/>
              <a:t>3) </a:t>
            </a:r>
            <a:r>
              <a:rPr lang="en-US" b="1" dirty="0"/>
              <a:t>ruling out an etiological medical condition, </a:t>
            </a:r>
          </a:p>
          <a:p>
            <a:pPr marL="0" indent="0">
              <a:buNone/>
            </a:pPr>
            <a:r>
              <a:rPr lang="en-US" dirty="0"/>
              <a:t>4</a:t>
            </a:r>
            <a:r>
              <a:rPr lang="en-US" dirty="0">
                <a:solidFill>
                  <a:srgbClr val="D60093"/>
                </a:solidFill>
                <a:effectLst>
                  <a:outerShdw blurRad="38100" dist="38100" dir="2700000" algn="tl">
                    <a:srgbClr val="000000">
                      <a:alpha val="43137"/>
                    </a:srgbClr>
                  </a:outerShdw>
                </a:effectLst>
              </a:rPr>
              <a:t>) determining the specific primary disorder(s), </a:t>
            </a:r>
          </a:p>
          <a:p>
            <a:pPr marL="0" indent="0">
              <a:buNone/>
            </a:pPr>
            <a:r>
              <a:rPr lang="en-US" dirty="0"/>
              <a:t>5) </a:t>
            </a:r>
            <a:r>
              <a:rPr lang="en-US" dirty="0">
                <a:solidFill>
                  <a:schemeClr val="accent2"/>
                </a:solidFill>
              </a:rPr>
              <a:t>differentiating Adjustment Disorder </a:t>
            </a:r>
            <a:r>
              <a:rPr lang="en-US" dirty="0"/>
              <a:t>from the residual Other Specified and Unspecified conditions, and </a:t>
            </a:r>
          </a:p>
          <a:p>
            <a:pPr marL="0" indent="0">
              <a:buNone/>
            </a:pPr>
            <a:r>
              <a:rPr lang="en-US" dirty="0"/>
              <a:t>6) </a:t>
            </a:r>
            <a:r>
              <a:rPr lang="en-US" dirty="0">
                <a:solidFill>
                  <a:srgbClr val="D60093"/>
                </a:solidFill>
                <a:effectLst>
                  <a:outerShdw blurRad="38100" dist="38100" dir="2700000" algn="tl">
                    <a:srgbClr val="000000">
                      <a:alpha val="43137"/>
                    </a:srgbClr>
                  </a:outerShdw>
                </a:effectLst>
              </a:rPr>
              <a:t>establishing the boundary with no mental disorder. </a:t>
            </a:r>
            <a:r>
              <a:rPr lang="en-US" dirty="0"/>
              <a:t>A thorough review of this chapter provides a useful framework for understanding and applying the decision trees presented in the next chapter.</a:t>
            </a:r>
          </a:p>
          <a:p>
            <a:endParaRPr lang="en-US" dirty="0"/>
          </a:p>
        </p:txBody>
      </p:sp>
      <p:pic>
        <p:nvPicPr>
          <p:cNvPr id="7170" name="Picture 2" descr="Dsm 5 Handbook Of Differential Diagnosis Spl Edition (Pb 2017): First 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857251"/>
            <a:ext cx="1211984" cy="13659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iagnostic and Statistical Manual of Mental Disorders, 5th Edition: DSM-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8885" y="857250"/>
            <a:ext cx="1282540" cy="13780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1" y="1085851"/>
            <a:ext cx="4305409" cy="646331"/>
          </a:xfrm>
          <a:prstGeom prst="rect">
            <a:avLst/>
          </a:prstGeom>
          <a:noFill/>
        </p:spPr>
        <p:txBody>
          <a:bodyPr wrap="none" rtlCol="0">
            <a:spAutoFit/>
          </a:bodyPr>
          <a:lstStyle/>
          <a:p>
            <a:r>
              <a:rPr lang="en-US" dirty="0">
                <a:hlinkClick r:id="rId4"/>
              </a:rPr>
              <a:t>https://dsm.psychiatryonline.org/doi/book/</a:t>
            </a:r>
            <a:endParaRPr lang="en-US" dirty="0"/>
          </a:p>
          <a:p>
            <a:r>
              <a:rPr lang="en-US" u="sng" dirty="0">
                <a:solidFill>
                  <a:schemeClr val="bg2"/>
                </a:solidFill>
              </a:rPr>
              <a:t>10.1176/appi.books.9781585629992</a:t>
            </a:r>
          </a:p>
        </p:txBody>
      </p:sp>
      <p:cxnSp>
        <p:nvCxnSpPr>
          <p:cNvPr id="6" name="Straight Arrow Connector 5"/>
          <p:cNvCxnSpPr/>
          <p:nvPr/>
        </p:nvCxnSpPr>
        <p:spPr>
          <a:xfrm flipH="1">
            <a:off x="8534400" y="114300"/>
            <a:ext cx="228600" cy="8572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572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5139929"/>
            <a:chOff x="-417513" y="0"/>
            <a:chExt cx="12584114" cy="6853238"/>
          </a:xfrm>
        </p:grpSpPr>
        <p:sp>
          <p:nvSpPr>
            <p:cNvPr id="11"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9" y="1274692"/>
            <a:ext cx="2755857" cy="2602816"/>
            <a:chOff x="697883" y="1816768"/>
            <a:chExt cx="3674476" cy="3470421"/>
          </a:xfrm>
        </p:grpSpPr>
        <p:sp>
          <p:nvSpPr>
            <p:cNvPr id="34" name="Rectangle 33">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1811492"/>
            <a:ext cx="2588798" cy="1799902"/>
          </a:xfrm>
        </p:spPr>
        <p:txBody>
          <a:bodyPr>
            <a:normAutofit fontScale="90000"/>
          </a:bodyPr>
          <a:lstStyle/>
          <a:p>
            <a:pPr>
              <a:lnSpc>
                <a:spcPct val="90000"/>
              </a:lnSpc>
            </a:pPr>
            <a:r>
              <a:rPr lang="en-US" sz="3200">
                <a:solidFill>
                  <a:srgbClr val="FFFFFF"/>
                </a:solidFill>
              </a:rPr>
              <a:t>Malingering makes accurate diagnosis impossible</a:t>
            </a:r>
          </a:p>
        </p:txBody>
      </p:sp>
      <p:sp>
        <p:nvSpPr>
          <p:cNvPr id="3" name="Content Placeholder 2"/>
          <p:cNvSpPr>
            <a:spLocks noGrp="1"/>
          </p:cNvSpPr>
          <p:nvPr>
            <p:ph idx="1"/>
          </p:nvPr>
        </p:nvSpPr>
        <p:spPr>
          <a:xfrm>
            <a:off x="3840480" y="603504"/>
            <a:ext cx="4711446" cy="3936492"/>
          </a:xfrm>
        </p:spPr>
        <p:txBody>
          <a:bodyPr anchor="ctr">
            <a:normAutofit fontScale="92500" lnSpcReduction="20000"/>
          </a:bodyPr>
          <a:lstStyle/>
          <a:p>
            <a:r>
              <a:rPr lang="en-US" sz="1700"/>
              <a:t>DSM-5 Handbook of Differential Diagnosis</a:t>
            </a:r>
          </a:p>
          <a:p>
            <a:pPr lvl="1"/>
            <a:r>
              <a:rPr lang="en-US" sz="1700"/>
              <a:t>Edited by Michael B. First MD, November 2013</a:t>
            </a:r>
          </a:p>
          <a:p>
            <a:r>
              <a:rPr lang="en-US" sz="1700" b="1"/>
              <a:t>Step 1: Rule Out Malingering and Factitious Disorder</a:t>
            </a:r>
            <a:endParaRPr lang="en-US" sz="1700"/>
          </a:p>
          <a:p>
            <a:r>
              <a:rPr lang="en-US" sz="1700"/>
              <a:t>The first step is to rule out Malingering and Factitious Disorder because </a:t>
            </a:r>
            <a:r>
              <a:rPr lang="en-US" sz="1700" b="1">
                <a:effectLst>
                  <a:outerShdw blurRad="38100" dist="38100" dir="2700000" algn="tl">
                    <a:srgbClr val="000000">
                      <a:alpha val="43137"/>
                    </a:srgbClr>
                  </a:outerShdw>
                </a:effectLst>
              </a:rPr>
              <a:t>if the patient is </a:t>
            </a:r>
            <a:r>
              <a:rPr lang="en-US" sz="1700" b="1" u="sng">
                <a:effectLst>
                  <a:outerShdw blurRad="38100" dist="38100" dir="2700000" algn="tl">
                    <a:srgbClr val="000000">
                      <a:alpha val="43137"/>
                    </a:srgbClr>
                  </a:outerShdw>
                </a:effectLst>
              </a:rPr>
              <a:t>not</a:t>
            </a:r>
            <a:r>
              <a:rPr lang="en-US" sz="1700" b="1">
                <a:effectLst>
                  <a:outerShdw blurRad="38100" dist="38100" dir="2700000" algn="tl">
                    <a:srgbClr val="000000">
                      <a:alpha val="43137"/>
                    </a:srgbClr>
                  </a:outerShdw>
                </a:effectLst>
              </a:rPr>
              <a:t> being honest regarding the nature or severity of his or her symptoms, </a:t>
            </a:r>
            <a:r>
              <a:rPr lang="en-US" sz="1700" b="1" u="sng">
                <a:effectLst>
                  <a:outerShdw blurRad="38100" dist="38100" dir="2700000" algn="tl">
                    <a:srgbClr val="000000">
                      <a:alpha val="43137"/>
                    </a:srgbClr>
                  </a:outerShdw>
                </a:effectLst>
              </a:rPr>
              <a:t>all bets are off </a:t>
            </a:r>
            <a:r>
              <a:rPr lang="en-US" sz="1700" b="1">
                <a:effectLst>
                  <a:outerShdw blurRad="38100" dist="38100" dir="2700000" algn="tl">
                    <a:srgbClr val="000000">
                      <a:alpha val="43137"/>
                    </a:srgbClr>
                  </a:outerShdw>
                </a:effectLst>
              </a:rPr>
              <a:t>regarding the clinician’s ability to arrive at an </a:t>
            </a:r>
            <a:r>
              <a:rPr lang="en-US" sz="1700" b="1" u="sng">
                <a:effectLst>
                  <a:outerShdw blurRad="38100" dist="38100" dir="2700000" algn="tl">
                    <a:srgbClr val="000000">
                      <a:alpha val="43137"/>
                    </a:srgbClr>
                  </a:outerShdw>
                </a:effectLst>
              </a:rPr>
              <a:t>accurate</a:t>
            </a:r>
            <a:r>
              <a:rPr lang="en-US" sz="1700" b="1">
                <a:effectLst>
                  <a:outerShdw blurRad="38100" dist="38100" dir="2700000" algn="tl">
                    <a:srgbClr val="000000">
                      <a:alpha val="43137"/>
                    </a:srgbClr>
                  </a:outerShdw>
                </a:effectLst>
              </a:rPr>
              <a:t> psychiatric diagnosis</a:t>
            </a:r>
            <a:r>
              <a:rPr lang="en-US" sz="1700"/>
              <a:t>. Most psychiatric work depends on a good-faith collaborative effort between the clinician and the patient to uncover the nature and cause of the presenting symptoms. There are times, however, when everything may not be as it seems. Some patients may elect to deceive the clinician by producing or feigning the presenting symptoms. </a:t>
            </a:r>
          </a:p>
        </p:txBody>
      </p:sp>
    </p:spTree>
    <p:extLst>
      <p:ext uri="{BB962C8B-B14F-4D97-AF65-F5344CB8AC3E}">
        <p14:creationId xmlns:p14="http://schemas.microsoft.com/office/powerpoint/2010/main" val="2876378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1" y="722908"/>
            <a:ext cx="2620771" cy="3697685"/>
          </a:xfrm>
        </p:spPr>
        <p:txBody>
          <a:bodyPr>
            <a:normAutofit/>
          </a:bodyPr>
          <a:lstStyle/>
          <a:p>
            <a:pPr algn="r"/>
            <a:r>
              <a:rPr lang="en-US">
                <a:solidFill>
                  <a:schemeClr val="accent1"/>
                </a:solidFill>
              </a:rPr>
              <a:t>No, not everyone is making it up</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4" y="285750"/>
            <a:ext cx="4783327" cy="4617720"/>
          </a:xfrm>
        </p:spPr>
        <p:txBody>
          <a:bodyPr anchor="ctr">
            <a:normAutofit fontScale="85000" lnSpcReduction="20000"/>
          </a:bodyPr>
          <a:lstStyle/>
          <a:p>
            <a:pPr>
              <a:lnSpc>
                <a:spcPct val="90000"/>
              </a:lnSpc>
            </a:pPr>
            <a:r>
              <a:rPr lang="en-US" sz="1600" dirty="0"/>
              <a:t>DSM-5 Handbook of Differential Diagnosis</a:t>
            </a:r>
          </a:p>
          <a:p>
            <a:pPr lvl="1">
              <a:lnSpc>
                <a:spcPct val="90000"/>
              </a:lnSpc>
            </a:pPr>
            <a:r>
              <a:rPr lang="en-US" sz="1600" dirty="0"/>
              <a:t>Edited by Michael B. First MD, November 2013</a:t>
            </a:r>
          </a:p>
          <a:p>
            <a:pPr>
              <a:lnSpc>
                <a:spcPct val="90000"/>
              </a:lnSpc>
            </a:pPr>
            <a:r>
              <a:rPr lang="en-US" sz="1600" b="1" dirty="0">
                <a:effectLst>
                  <a:outerShdw blurRad="38100" dist="38100" dir="2700000" algn="tl">
                    <a:srgbClr val="000000">
                      <a:alpha val="43137"/>
                    </a:srgbClr>
                  </a:outerShdw>
                </a:effectLst>
              </a:rPr>
              <a:t>The intent is certainly not to advocate that every patient should be treated as a hostile witness and that every clinician should become a cynical district attorney. </a:t>
            </a:r>
          </a:p>
          <a:p>
            <a:pPr>
              <a:lnSpc>
                <a:spcPct val="90000"/>
              </a:lnSpc>
            </a:pPr>
            <a:r>
              <a:rPr lang="en-US" sz="1600" dirty="0"/>
              <a:t>However, the clinician’s </a:t>
            </a:r>
            <a:r>
              <a:rPr lang="en-US" sz="1600" b="1" dirty="0">
                <a:effectLst>
                  <a:outerShdw blurRad="38100" dist="38100" dir="2700000" algn="tl">
                    <a:srgbClr val="000000">
                      <a:alpha val="43137"/>
                    </a:srgbClr>
                  </a:outerShdw>
                </a:effectLst>
              </a:rPr>
              <a:t>index of suspicion </a:t>
            </a:r>
            <a:r>
              <a:rPr lang="en-US" sz="1600" dirty="0"/>
              <a:t>should be raised </a:t>
            </a:r>
          </a:p>
          <a:p>
            <a:pPr lvl="1">
              <a:lnSpc>
                <a:spcPct val="90000"/>
              </a:lnSpc>
            </a:pPr>
            <a:r>
              <a:rPr lang="en-US" sz="1600" dirty="0"/>
              <a:t>1) when there are </a:t>
            </a:r>
            <a:r>
              <a:rPr lang="en-US" sz="1600" b="1" dirty="0"/>
              <a:t>clear external incentives </a:t>
            </a:r>
            <a:r>
              <a:rPr lang="en-US" sz="1600" dirty="0"/>
              <a:t>to the patient’s being diagnosed with a psychiatric condition (e.g., disability determinations, forensic evaluations in criminal or civil cases, prison settings), </a:t>
            </a:r>
          </a:p>
          <a:p>
            <a:pPr lvl="1">
              <a:lnSpc>
                <a:spcPct val="90000"/>
              </a:lnSpc>
            </a:pPr>
            <a:r>
              <a:rPr lang="en-US" sz="1600" dirty="0"/>
              <a:t>2) when the patient presents with a cluster of psychiatric </a:t>
            </a:r>
            <a:r>
              <a:rPr lang="en-US" sz="1600" b="1" dirty="0"/>
              <a:t>symptoms</a:t>
            </a:r>
            <a:r>
              <a:rPr lang="en-US" sz="1600" dirty="0"/>
              <a:t> that </a:t>
            </a:r>
            <a:r>
              <a:rPr lang="en-US" sz="1600" b="1" dirty="0"/>
              <a:t>conforms more to a lay perception </a:t>
            </a:r>
            <a:r>
              <a:rPr lang="en-US" sz="1600" dirty="0"/>
              <a:t>of mental illness rather than to a recognized clinical entity, </a:t>
            </a:r>
          </a:p>
          <a:p>
            <a:pPr lvl="1">
              <a:lnSpc>
                <a:spcPct val="90000"/>
              </a:lnSpc>
            </a:pPr>
            <a:r>
              <a:rPr lang="en-US" sz="1600" dirty="0"/>
              <a:t>3) when the nature of the </a:t>
            </a:r>
            <a:r>
              <a:rPr lang="en-US" sz="1600" b="1" dirty="0"/>
              <a:t>symptoms shifts radically from one clinical encounter to another</a:t>
            </a:r>
            <a:r>
              <a:rPr lang="en-US" sz="1600" dirty="0"/>
              <a:t>, </a:t>
            </a:r>
          </a:p>
          <a:p>
            <a:pPr lvl="1">
              <a:lnSpc>
                <a:spcPct val="90000"/>
              </a:lnSpc>
            </a:pPr>
            <a:r>
              <a:rPr lang="en-US" sz="1600" dirty="0"/>
              <a:t>4) when the patient has a </a:t>
            </a:r>
            <a:r>
              <a:rPr lang="en-US" sz="1600" b="1" dirty="0"/>
              <a:t>presentation that mimics that of a role model </a:t>
            </a:r>
            <a:r>
              <a:rPr lang="en-US" sz="1600" dirty="0"/>
              <a:t>(e.g., another patient on the unit, a mentally ill close family member), and </a:t>
            </a:r>
          </a:p>
          <a:p>
            <a:pPr lvl="1">
              <a:lnSpc>
                <a:spcPct val="90000"/>
              </a:lnSpc>
            </a:pPr>
            <a:r>
              <a:rPr lang="en-US" sz="1600" dirty="0"/>
              <a:t>5) when the patient is characteristically </a:t>
            </a:r>
            <a:r>
              <a:rPr lang="en-US" sz="1600" b="1" dirty="0"/>
              <a:t>manipulative or suggestible. </a:t>
            </a:r>
          </a:p>
          <a:p>
            <a:pPr lvl="1">
              <a:lnSpc>
                <a:spcPct val="90000"/>
              </a:lnSpc>
            </a:pPr>
            <a:r>
              <a:rPr lang="en-US" sz="1600" dirty="0"/>
              <a:t>Finally, it is useful for clinicians to become mindful of tendencies they might have toward being either </a:t>
            </a:r>
            <a:r>
              <a:rPr lang="en-US" sz="1600" dirty="0">
                <a:effectLst>
                  <a:outerShdw blurRad="38100" dist="38100" dir="2700000" algn="tl">
                    <a:srgbClr val="000000">
                      <a:alpha val="43137"/>
                    </a:srgbClr>
                  </a:outerShdw>
                </a:effectLst>
              </a:rPr>
              <a:t>excessively skeptical </a:t>
            </a:r>
            <a:r>
              <a:rPr lang="en-US" sz="1600" dirty="0"/>
              <a:t>or </a:t>
            </a:r>
            <a:r>
              <a:rPr lang="en-US" sz="1600" dirty="0">
                <a:effectLst>
                  <a:outerShdw blurRad="38100" dist="38100" dir="2700000" algn="tl">
                    <a:srgbClr val="000000">
                      <a:alpha val="43137"/>
                    </a:srgbClr>
                  </a:outerShdw>
                </a:effectLst>
              </a:rPr>
              <a:t>excessively gullible.</a:t>
            </a:r>
          </a:p>
        </p:txBody>
      </p:sp>
    </p:spTree>
    <p:extLst>
      <p:ext uri="{BB962C8B-B14F-4D97-AF65-F5344CB8AC3E}">
        <p14:creationId xmlns:p14="http://schemas.microsoft.com/office/powerpoint/2010/main" val="175437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 xmlns:a16="http://schemas.microsoft.com/office/drawing/2014/main" id="{5AD10A00-7038-3B4A-A5D9-0B327D7014A9}"/>
              </a:ext>
            </a:extLst>
          </p:cNvPr>
          <p:cNvSpPr>
            <a:spLocks noGrp="1"/>
          </p:cNvSpPr>
          <p:nvPr>
            <p:ph type="title"/>
          </p:nvPr>
        </p:nvSpPr>
        <p:spPr>
          <a:xfrm>
            <a:off x="628651" y="722908"/>
            <a:ext cx="2620771" cy="3697685"/>
          </a:xfrm>
        </p:spPr>
        <p:txBody>
          <a:bodyPr>
            <a:normAutofit/>
          </a:bodyPr>
          <a:lstStyle/>
          <a:p>
            <a:pPr algn="r"/>
            <a:r>
              <a:rPr lang="en-US">
                <a:solidFill>
                  <a:schemeClr val="accent1"/>
                </a:solidFill>
              </a:rPr>
              <a:t>Agenda</a:t>
            </a:r>
          </a:p>
        </p:txBody>
      </p:sp>
      <p:cxnSp>
        <p:nvCxnSpPr>
          <p:cNvPr id="23" name="Straight Connector 12">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 xmlns:a16="http://schemas.microsoft.com/office/drawing/2014/main" id="{76A71DD4-BE47-8241-9078-52FCAC0CD56E}"/>
              </a:ext>
            </a:extLst>
          </p:cNvPr>
          <p:cNvSpPr>
            <a:spLocks noGrp="1"/>
          </p:cNvSpPr>
          <p:nvPr>
            <p:ph idx="1"/>
          </p:nvPr>
        </p:nvSpPr>
        <p:spPr>
          <a:xfrm>
            <a:off x="3732024" y="722908"/>
            <a:ext cx="4783327" cy="3697685"/>
          </a:xfrm>
        </p:spPr>
        <p:txBody>
          <a:bodyPr anchor="ctr">
            <a:normAutofit/>
          </a:bodyPr>
          <a:lstStyle/>
          <a:p>
            <a:r>
              <a:rPr lang="en-US" sz="2100" dirty="0"/>
              <a:t>Understanding mental health in the workers’ compensation context</a:t>
            </a:r>
          </a:p>
          <a:p>
            <a:r>
              <a:rPr lang="en-US" sz="2100" dirty="0"/>
              <a:t>Barriers, symptoms, and diagnoses</a:t>
            </a:r>
          </a:p>
          <a:p>
            <a:r>
              <a:rPr lang="en-US" sz="2100" dirty="0"/>
              <a:t>The special case of PTSD</a:t>
            </a:r>
          </a:p>
          <a:p>
            <a:r>
              <a:rPr lang="en-US" sz="2100" dirty="0"/>
              <a:t>Causation issues in mental health conditions</a:t>
            </a:r>
          </a:p>
        </p:txBody>
      </p:sp>
    </p:spTree>
    <p:extLst>
      <p:ext uri="{BB962C8B-B14F-4D97-AF65-F5344CB8AC3E}">
        <p14:creationId xmlns:p14="http://schemas.microsoft.com/office/powerpoint/2010/main" val="3988849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3207CC6-EAA1-4BFF-A48A-DECAD89727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493"/>
            <a:ext cx="9144000" cy="514599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
            <a:extLst>
              <a:ext uri="{FF2B5EF4-FFF2-40B4-BE49-F238E27FC236}">
                <a16:creationId xmlns="" xmlns:a16="http://schemas.microsoft.com/office/drawing/2014/main" id="{B234A3DD-923D-4166-8B19-7DD58990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5193" y="-360"/>
            <a:ext cx="7101526" cy="5143859"/>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 xmlns:a16="http://schemas.microsoft.com/office/drawing/2014/main" id="{F6ACA5AC-3C5D-4994-B40F-FC8349E4D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59"/>
            <a:ext cx="6993732" cy="514385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6A135D8-A791-4C47-A683-5D808BFFD242}"/>
              </a:ext>
            </a:extLst>
          </p:cNvPr>
          <p:cNvSpPr>
            <a:spLocks noGrp="1"/>
          </p:cNvSpPr>
          <p:nvPr>
            <p:ph type="title"/>
          </p:nvPr>
        </p:nvSpPr>
        <p:spPr>
          <a:xfrm>
            <a:off x="603504" y="1950243"/>
            <a:ext cx="4804315" cy="2458471"/>
          </a:xfrm>
        </p:spPr>
        <p:txBody>
          <a:bodyPr vert="horz" lIns="91440" tIns="45720" rIns="91440" bIns="45720" rtlCol="0" anchor="t">
            <a:normAutofit/>
          </a:bodyPr>
          <a:lstStyle/>
          <a:p>
            <a:pPr>
              <a:lnSpc>
                <a:spcPct val="90000"/>
              </a:lnSpc>
            </a:pPr>
            <a:r>
              <a:rPr lang="en-US" sz="4700" kern="1200">
                <a:solidFill>
                  <a:schemeClr val="tx1"/>
                </a:solidFill>
                <a:latin typeface="+mj-lt"/>
                <a:ea typeface="+mj-ea"/>
                <a:cs typeface="+mj-cs"/>
              </a:rPr>
              <a:t>PTSD: A Case in point</a:t>
            </a:r>
          </a:p>
        </p:txBody>
      </p:sp>
      <p:sp>
        <p:nvSpPr>
          <p:cNvPr id="3" name="Text Placeholder 2">
            <a:extLst>
              <a:ext uri="{FF2B5EF4-FFF2-40B4-BE49-F238E27FC236}">
                <a16:creationId xmlns="" xmlns:a16="http://schemas.microsoft.com/office/drawing/2014/main" id="{29385322-E1C4-3B41-B60C-1DCBC86F31EC}"/>
              </a:ext>
            </a:extLst>
          </p:cNvPr>
          <p:cNvSpPr>
            <a:spLocks noGrp="1"/>
          </p:cNvSpPr>
          <p:nvPr>
            <p:ph type="body" idx="1"/>
          </p:nvPr>
        </p:nvSpPr>
        <p:spPr>
          <a:xfrm>
            <a:off x="603504" y="975338"/>
            <a:ext cx="3125532" cy="866644"/>
          </a:xfrm>
        </p:spPr>
        <p:txBody>
          <a:bodyPr vert="horz" lIns="91440" tIns="45720" rIns="91440" bIns="45720" rtlCol="0" anchor="b">
            <a:normAutofit/>
          </a:bodyPr>
          <a:lstStyle/>
          <a:p>
            <a:pPr>
              <a:lnSpc>
                <a:spcPct val="90000"/>
              </a:lnSpc>
              <a:spcBef>
                <a:spcPts val="1000"/>
              </a:spcBef>
            </a:pPr>
            <a:r>
              <a:rPr lang="en-US" sz="1700" kern="1200">
                <a:solidFill>
                  <a:schemeClr val="tx1"/>
                </a:solidFill>
                <a:latin typeface="+mn-lt"/>
                <a:ea typeface="+mn-ea"/>
                <a:cs typeface="+mn-cs"/>
              </a:rPr>
              <a:t>22</a:t>
            </a:r>
            <a:r>
              <a:rPr lang="en-US" sz="1700" kern="1200" baseline="30000">
                <a:solidFill>
                  <a:schemeClr val="tx1"/>
                </a:solidFill>
                <a:latin typeface="+mn-lt"/>
                <a:ea typeface="+mn-ea"/>
                <a:cs typeface="+mn-cs"/>
              </a:rPr>
              <a:t>nd</a:t>
            </a:r>
            <a:r>
              <a:rPr lang="en-US" sz="1700" kern="1200">
                <a:solidFill>
                  <a:schemeClr val="tx1"/>
                </a:solidFill>
                <a:latin typeface="+mn-lt"/>
                <a:ea typeface="+mn-ea"/>
                <a:cs typeface="+mn-cs"/>
              </a:rPr>
              <a:t> Tennessee Workers’ Compensation Educational Conference</a:t>
            </a:r>
          </a:p>
        </p:txBody>
      </p:sp>
    </p:spTree>
    <p:extLst>
      <p:ext uri="{BB962C8B-B14F-4D97-AF65-F5344CB8AC3E}">
        <p14:creationId xmlns:p14="http://schemas.microsoft.com/office/powerpoint/2010/main" val="3547423821"/>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FD92085-113A-4ECA-AFB3-93892B3DB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9057"/>
            <a:ext cx="9143980" cy="5143493"/>
          </a:xfrm>
          <a:prstGeom prst="rect">
            <a:avLst/>
          </a:prstGeom>
        </p:spPr>
      </p:pic>
      <p:sp>
        <p:nvSpPr>
          <p:cNvPr id="10" name="Rectangle 9">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52664" y="240883"/>
            <a:ext cx="5398329"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103" y="57150"/>
            <a:ext cx="4964858" cy="1008731"/>
          </a:xfrm>
        </p:spPr>
        <p:txBody>
          <a:bodyPr>
            <a:normAutofit/>
          </a:bodyPr>
          <a:lstStyle/>
          <a:p>
            <a:r>
              <a:rPr lang="en-US" sz="3500" b="1" u="sng" dirty="0">
                <a:effectLst>
                  <a:outerShdw blurRad="38100" dist="38100" dir="2700000" algn="tl">
                    <a:srgbClr val="000000">
                      <a:alpha val="43137"/>
                    </a:srgbClr>
                  </a:outerShdw>
                </a:effectLst>
              </a:rPr>
              <a:t>Diagnoses </a:t>
            </a:r>
            <a:r>
              <a:rPr lang="en-US" sz="3500" dirty="0">
                <a:effectLst>
                  <a:outerShdw blurRad="38100" dist="38100" dir="2700000" algn="tl">
                    <a:srgbClr val="000000">
                      <a:alpha val="43137"/>
                    </a:srgbClr>
                  </a:outerShdw>
                </a:effectLst>
              </a:rPr>
              <a:t>are not benign</a:t>
            </a:r>
            <a:endParaRPr lang="en-US" sz="3500" dirty="0"/>
          </a:p>
        </p:txBody>
      </p:sp>
      <p:sp>
        <p:nvSpPr>
          <p:cNvPr id="3" name="Content Placeholder 2"/>
          <p:cNvSpPr>
            <a:spLocks noGrp="1"/>
          </p:cNvSpPr>
          <p:nvPr>
            <p:ph idx="1"/>
          </p:nvPr>
        </p:nvSpPr>
        <p:spPr>
          <a:xfrm>
            <a:off x="328102" y="971550"/>
            <a:ext cx="5158299" cy="3657600"/>
          </a:xfrm>
        </p:spPr>
        <p:txBody>
          <a:bodyPr>
            <a:normAutofit fontScale="92500" lnSpcReduction="10000"/>
          </a:bodyPr>
          <a:lstStyle/>
          <a:p>
            <a:pPr>
              <a:lnSpc>
                <a:spcPct val="90000"/>
              </a:lnSpc>
            </a:pPr>
            <a:r>
              <a:rPr lang="en-US" sz="1600" dirty="0"/>
              <a:t>Rheumatologists do </a:t>
            </a:r>
            <a:r>
              <a:rPr lang="en-US" sz="1600" b="1" u="sng" dirty="0">
                <a:effectLst>
                  <a:outerShdw blurRad="38100" dist="38100" dir="2700000" algn="tl">
                    <a:srgbClr val="000000">
                      <a:alpha val="43137"/>
                    </a:srgbClr>
                  </a:outerShdw>
                </a:effectLst>
              </a:rPr>
              <a:t>NOT</a:t>
            </a:r>
            <a:r>
              <a:rPr lang="en-US" sz="1600" dirty="0"/>
              <a:t> diagnose</a:t>
            </a:r>
          </a:p>
          <a:p>
            <a:pPr lvl="1">
              <a:lnSpc>
                <a:spcPct val="90000"/>
              </a:lnSpc>
            </a:pPr>
            <a:r>
              <a:rPr lang="en-US" sz="1600" dirty="0"/>
              <a:t>Rheumatoid Arthritis, </a:t>
            </a:r>
            <a:r>
              <a:rPr lang="en-US" sz="1600" dirty="0">
                <a:effectLst>
                  <a:outerShdw blurRad="38100" dist="38100" dir="2700000" algn="tl">
                    <a:srgbClr val="000000">
                      <a:alpha val="43137"/>
                    </a:srgbClr>
                  </a:outerShdw>
                </a:effectLst>
              </a:rPr>
              <a:t>and</a:t>
            </a:r>
            <a:r>
              <a:rPr lang="en-US" sz="1600" dirty="0"/>
              <a:t> Lupus, </a:t>
            </a:r>
            <a:r>
              <a:rPr lang="en-US" sz="1600" dirty="0">
                <a:effectLst>
                  <a:outerShdw blurRad="38100" dist="38100" dir="2700000" algn="tl">
                    <a:srgbClr val="000000">
                      <a:alpha val="43137"/>
                    </a:srgbClr>
                  </a:outerShdw>
                </a:effectLst>
              </a:rPr>
              <a:t>and</a:t>
            </a:r>
            <a:r>
              <a:rPr lang="en-US" sz="1600" dirty="0"/>
              <a:t> Mixed Connective Tissue Disease, </a:t>
            </a:r>
            <a:r>
              <a:rPr lang="en-US" sz="1600" dirty="0">
                <a:effectLst>
                  <a:outerShdw blurRad="38100" dist="38100" dir="2700000" algn="tl">
                    <a:srgbClr val="000000">
                      <a:alpha val="43137"/>
                    </a:srgbClr>
                  </a:outerShdw>
                </a:effectLst>
              </a:rPr>
              <a:t>and</a:t>
            </a:r>
            <a:r>
              <a:rPr lang="en-US" sz="1600" dirty="0"/>
              <a:t> Systemic Sclerosis, </a:t>
            </a:r>
            <a:r>
              <a:rPr lang="en-US" sz="1600" dirty="0">
                <a:effectLst>
                  <a:outerShdw blurRad="38100" dist="38100" dir="2700000" algn="tl">
                    <a:srgbClr val="000000">
                      <a:alpha val="43137"/>
                    </a:srgbClr>
                  </a:outerShdw>
                </a:effectLst>
              </a:rPr>
              <a:t>and</a:t>
            </a:r>
            <a:r>
              <a:rPr lang="en-US" sz="1600" dirty="0"/>
              <a:t> Polymyalgia Rheumatica.</a:t>
            </a:r>
          </a:p>
          <a:p>
            <a:pPr lvl="1">
              <a:lnSpc>
                <a:spcPct val="90000"/>
              </a:lnSpc>
            </a:pPr>
            <a:r>
              <a:rPr lang="en-US" sz="1600" dirty="0"/>
              <a:t>They </a:t>
            </a:r>
            <a:r>
              <a:rPr lang="en-US" sz="1600" dirty="0">
                <a:effectLst>
                  <a:outerShdw blurRad="38100" dist="38100" dir="2700000" algn="tl">
                    <a:srgbClr val="000000">
                      <a:alpha val="43137"/>
                    </a:srgbClr>
                  </a:outerShdw>
                </a:effectLst>
              </a:rPr>
              <a:t>pick the </a:t>
            </a:r>
            <a:r>
              <a:rPr lang="en-US" sz="1600" b="1" u="sng" dirty="0">
                <a:effectLst>
                  <a:outerShdw blurRad="38100" dist="38100" dir="2700000" algn="tl">
                    <a:srgbClr val="000000">
                      <a:alpha val="43137"/>
                    </a:srgbClr>
                  </a:outerShdw>
                </a:effectLst>
              </a:rPr>
              <a:t>ONE</a:t>
            </a:r>
            <a:r>
              <a:rPr lang="en-US" sz="1600" dirty="0">
                <a:effectLst>
                  <a:outerShdw blurRad="38100" dist="38100" dir="2700000" algn="tl">
                    <a:srgbClr val="000000">
                      <a:alpha val="43137"/>
                    </a:srgbClr>
                  </a:outerShdw>
                </a:effectLst>
              </a:rPr>
              <a:t> disease </a:t>
            </a:r>
            <a:r>
              <a:rPr lang="en-US" sz="1600" dirty="0"/>
              <a:t>that best encapsulates the findings of overlapping diagnostic possibilities.</a:t>
            </a:r>
          </a:p>
          <a:p>
            <a:pPr>
              <a:lnSpc>
                <a:spcPct val="90000"/>
              </a:lnSpc>
            </a:pPr>
            <a:r>
              <a:rPr lang="en-US" sz="1600" b="1" dirty="0"/>
              <a:t>Common to see </a:t>
            </a:r>
            <a:r>
              <a:rPr lang="en-US" sz="1600" dirty="0"/>
              <a:t>Mental Health Professionals diagnose in a single person [symptoms overlap categories]</a:t>
            </a:r>
          </a:p>
          <a:p>
            <a:pPr lvl="1">
              <a:lnSpc>
                <a:spcPct val="90000"/>
              </a:lnSpc>
            </a:pPr>
            <a:r>
              <a:rPr lang="en-US" sz="1600" dirty="0"/>
              <a:t>PTSD</a:t>
            </a:r>
          </a:p>
          <a:p>
            <a:pPr lvl="1">
              <a:lnSpc>
                <a:spcPct val="90000"/>
              </a:lnSpc>
            </a:pPr>
            <a:r>
              <a:rPr lang="en-US" sz="1600" dirty="0"/>
              <a:t>MDD</a:t>
            </a:r>
          </a:p>
          <a:p>
            <a:pPr lvl="1">
              <a:lnSpc>
                <a:spcPct val="90000"/>
              </a:lnSpc>
            </a:pPr>
            <a:r>
              <a:rPr lang="en-US" sz="1600" dirty="0"/>
              <a:t>GAD</a:t>
            </a:r>
          </a:p>
          <a:p>
            <a:pPr lvl="1">
              <a:lnSpc>
                <a:spcPct val="90000"/>
              </a:lnSpc>
            </a:pPr>
            <a:r>
              <a:rPr lang="en-US" sz="1600" dirty="0"/>
              <a:t>Panic Disorder</a:t>
            </a:r>
          </a:p>
          <a:p>
            <a:pPr lvl="1">
              <a:lnSpc>
                <a:spcPct val="90000"/>
              </a:lnSpc>
            </a:pPr>
            <a:r>
              <a:rPr lang="en-US" sz="1600" dirty="0"/>
              <a:t>NO evidence that evaluation for  </a:t>
            </a:r>
            <a:r>
              <a:rPr lang="en-US" sz="1600" b="1" dirty="0">
                <a:effectLst>
                  <a:outerShdw blurRad="38100" dist="38100" dir="2700000" algn="tl">
                    <a:srgbClr val="000000">
                      <a:alpha val="43137"/>
                    </a:srgbClr>
                  </a:outerShdw>
                </a:effectLst>
              </a:rPr>
              <a:t>personality disorders </a:t>
            </a:r>
            <a:r>
              <a:rPr lang="en-US" sz="1600" dirty="0"/>
              <a:t>occurred</a:t>
            </a:r>
          </a:p>
          <a:p>
            <a:pPr lvl="2">
              <a:lnSpc>
                <a:spcPct val="90000"/>
              </a:lnSpc>
            </a:pPr>
            <a:r>
              <a:rPr lang="en-US" sz="1600" dirty="0"/>
              <a:t>Multiple studies document </a:t>
            </a:r>
            <a:r>
              <a:rPr lang="en-US" sz="1600" dirty="0">
                <a:effectLst>
                  <a:outerShdw blurRad="38100" dist="38100" dir="2700000" algn="tl">
                    <a:srgbClr val="000000">
                      <a:alpha val="43137"/>
                    </a:srgbClr>
                  </a:outerShdw>
                </a:effectLst>
              </a:rPr>
              <a:t>high prevalence of personality disorders </a:t>
            </a:r>
            <a:r>
              <a:rPr lang="en-US" sz="1600" dirty="0"/>
              <a:t>in chronic pain patients</a:t>
            </a:r>
          </a:p>
          <a:p>
            <a:pPr lvl="3">
              <a:lnSpc>
                <a:spcPct val="90000"/>
              </a:lnSpc>
            </a:pPr>
            <a:r>
              <a:rPr lang="en-US" sz="1600" dirty="0" err="1"/>
              <a:t>Dersh</a:t>
            </a:r>
            <a:r>
              <a:rPr lang="en-US" sz="1600" dirty="0"/>
              <a:t> J, et al. Spine 2006; 31 (10): 1156-62 </a:t>
            </a:r>
          </a:p>
        </p:txBody>
      </p:sp>
    </p:spTree>
    <p:extLst>
      <p:ext uri="{BB962C8B-B14F-4D97-AF65-F5344CB8AC3E}">
        <p14:creationId xmlns:p14="http://schemas.microsoft.com/office/powerpoint/2010/main" val="1882809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5143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82600" y="480060"/>
            <a:ext cx="2322320" cy="4209927"/>
          </a:xfrm>
        </p:spPr>
        <p:txBody>
          <a:bodyPr anchor="ctr">
            <a:normAutofit/>
          </a:bodyPr>
          <a:lstStyle/>
          <a:p>
            <a:r>
              <a:rPr lang="en-US" sz="3700" b="1" u="sng">
                <a:solidFill>
                  <a:srgbClr val="FFFFFF"/>
                </a:solidFill>
                <a:effectLst>
                  <a:outerShdw blurRad="38100" dist="38100" dir="2700000" algn="tl">
                    <a:srgbClr val="000000">
                      <a:alpha val="43137"/>
                    </a:srgbClr>
                  </a:outerShdw>
                </a:effectLst>
              </a:rPr>
              <a:t>Injured</a:t>
            </a:r>
            <a:r>
              <a:rPr lang="en-US" sz="3700">
                <a:solidFill>
                  <a:srgbClr val="FFFFFF"/>
                </a:solidFill>
              </a:rPr>
              <a:t> by Mental Disorder Diagnoses</a:t>
            </a:r>
          </a:p>
        </p:txBody>
      </p:sp>
      <p:sp>
        <p:nvSpPr>
          <p:cNvPr id="3" name="Content Placeholder 2"/>
          <p:cNvSpPr>
            <a:spLocks noGrp="1"/>
          </p:cNvSpPr>
          <p:nvPr>
            <p:ph idx="1"/>
          </p:nvPr>
        </p:nvSpPr>
        <p:spPr>
          <a:xfrm>
            <a:off x="3524863" y="480061"/>
            <a:ext cx="5136536" cy="3006089"/>
          </a:xfrm>
        </p:spPr>
        <p:txBody>
          <a:bodyPr anchor="ctr">
            <a:normAutofit fontScale="92500" lnSpcReduction="10000"/>
          </a:bodyPr>
          <a:lstStyle/>
          <a:p>
            <a:pPr>
              <a:lnSpc>
                <a:spcPct val="90000"/>
              </a:lnSpc>
            </a:pPr>
            <a:r>
              <a:rPr lang="en-US" sz="1800" dirty="0"/>
              <a:t>In Workers’ Comp, Employer/Insurer, and Plaintiff Attorney get medical records</a:t>
            </a:r>
          </a:p>
          <a:p>
            <a:pPr>
              <a:lnSpc>
                <a:spcPct val="90000"/>
              </a:lnSpc>
            </a:pPr>
            <a:r>
              <a:rPr lang="en-US" sz="1800" dirty="0"/>
              <a:t>Lawyers want to verify accuracy of medical records, so many have </a:t>
            </a:r>
            <a:r>
              <a:rPr lang="en-US" sz="1800" b="1" dirty="0"/>
              <a:t>patient review the records for accuracy.</a:t>
            </a:r>
          </a:p>
          <a:p>
            <a:pPr>
              <a:lnSpc>
                <a:spcPct val="90000"/>
              </a:lnSpc>
            </a:pPr>
            <a:r>
              <a:rPr lang="en-US" sz="1800" dirty="0"/>
              <a:t>Joe: “</a:t>
            </a:r>
            <a:r>
              <a:rPr lang="en-US" sz="1800" b="1" dirty="0"/>
              <a:t>I am </a:t>
            </a:r>
            <a:r>
              <a:rPr lang="en-US" sz="1800" b="1" dirty="0" err="1"/>
              <a:t>ruint</a:t>
            </a:r>
            <a:r>
              <a:rPr lang="en-US" sz="1800" dirty="0"/>
              <a:t>, I tore my disc”</a:t>
            </a:r>
          </a:p>
          <a:p>
            <a:pPr lvl="1">
              <a:lnSpc>
                <a:spcPct val="90000"/>
              </a:lnSpc>
            </a:pPr>
            <a:r>
              <a:rPr lang="en-US" sz="1800" dirty="0"/>
              <a:t>Or “I have a bulged disc”</a:t>
            </a:r>
          </a:p>
          <a:p>
            <a:pPr>
              <a:lnSpc>
                <a:spcPct val="90000"/>
              </a:lnSpc>
            </a:pPr>
            <a:r>
              <a:rPr lang="en-US" sz="1800" dirty="0"/>
              <a:t>Frank: “ </a:t>
            </a:r>
            <a:r>
              <a:rPr lang="en-US" sz="1800" b="1" dirty="0">
                <a:effectLst>
                  <a:outerShdw blurRad="38100" dist="38100" dir="2700000" algn="tl">
                    <a:srgbClr val="000000">
                      <a:alpha val="43137"/>
                    </a:srgbClr>
                  </a:outerShdw>
                </a:effectLst>
              </a:rPr>
              <a:t>I am </a:t>
            </a:r>
            <a:r>
              <a:rPr lang="en-US" sz="1800" b="1" dirty="0" err="1">
                <a:effectLst>
                  <a:outerShdw blurRad="38100" dist="38100" dir="2700000" algn="tl">
                    <a:srgbClr val="000000">
                      <a:alpha val="43137"/>
                    </a:srgbClr>
                  </a:outerShdw>
                </a:effectLst>
              </a:rPr>
              <a:t>ruint</a:t>
            </a:r>
            <a:r>
              <a:rPr lang="en-US" sz="1800" dirty="0"/>
              <a:t>, </a:t>
            </a:r>
            <a:r>
              <a:rPr lang="en-US" sz="1800" b="1" dirty="0"/>
              <a:t>I have 4 PERMANENT mental illnesses</a:t>
            </a:r>
            <a:r>
              <a:rPr lang="en-US" sz="1800" dirty="0"/>
              <a:t>…. </a:t>
            </a:r>
            <a:r>
              <a:rPr lang="en-US" sz="1800" b="1" dirty="0"/>
              <a:t>I can never work again</a:t>
            </a:r>
            <a:r>
              <a:rPr lang="en-US" sz="1800" dirty="0"/>
              <a:t>.” </a:t>
            </a:r>
          </a:p>
          <a:p>
            <a:pPr>
              <a:lnSpc>
                <a:spcPct val="90000"/>
              </a:lnSpc>
            </a:pPr>
            <a:r>
              <a:rPr lang="en-US" sz="1800" b="1" dirty="0">
                <a:effectLst>
                  <a:outerShdw blurRad="38100" dist="38100" dir="2700000" algn="tl">
                    <a:srgbClr val="000000">
                      <a:alpha val="43137"/>
                    </a:srgbClr>
                  </a:outerShdw>
                </a:effectLst>
              </a:rPr>
              <a:t>Diagnoses sound PERMANENT </a:t>
            </a:r>
            <a:r>
              <a:rPr lang="en-US" sz="1800" dirty="0"/>
              <a:t>to lawyers and to the internet searching patient.</a:t>
            </a:r>
          </a:p>
          <a:p>
            <a:pPr>
              <a:lnSpc>
                <a:spcPct val="90000"/>
              </a:lnSpc>
            </a:pPr>
            <a:r>
              <a:rPr lang="en-US" sz="1800" b="1" dirty="0"/>
              <a:t>Catastrophizing</a:t>
            </a:r>
          </a:p>
        </p:txBody>
      </p:sp>
      <p:pic>
        <p:nvPicPr>
          <p:cNvPr id="9219" name="Picture 3" descr="Image result for catastrophizing">
            <a:hlinkClick r:id="rId2"/>
            <a:extLst>
              <a:ext uri="{FF2B5EF4-FFF2-40B4-BE49-F238E27FC236}">
                <a16:creationId xmlns="" xmlns:a16="http://schemas.microsoft.com/office/drawing/2014/main" id="{FF1B3065-9BE4-4B55-BB3A-7D95159C987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90723" y="3600450"/>
            <a:ext cx="5170677" cy="119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485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 xmlns:a16="http://schemas.microsoft.com/office/drawing/2014/main" id="{C06E7438-3840-5946-BBAA-EE522DC4C9BC}"/>
              </a:ext>
            </a:extLst>
          </p:cNvPr>
          <p:cNvSpPr>
            <a:spLocks noGrp="1"/>
          </p:cNvSpPr>
          <p:nvPr>
            <p:ph type="title"/>
          </p:nvPr>
        </p:nvSpPr>
        <p:spPr>
          <a:xfrm>
            <a:off x="480060" y="1540231"/>
            <a:ext cx="2751871" cy="2070074"/>
          </a:xfrm>
        </p:spPr>
        <p:txBody>
          <a:bodyPr>
            <a:normAutofit/>
          </a:bodyPr>
          <a:lstStyle/>
          <a:p>
            <a:r>
              <a:rPr lang="en-US">
                <a:solidFill>
                  <a:srgbClr val="FFFFFF"/>
                </a:solidFill>
              </a:rPr>
              <a:t>PTSD Criterion A</a:t>
            </a:r>
          </a:p>
        </p:txBody>
      </p:sp>
      <p:sp>
        <p:nvSpPr>
          <p:cNvPr id="3" name="Content Placeholder 2">
            <a:extLst>
              <a:ext uri="{FF2B5EF4-FFF2-40B4-BE49-F238E27FC236}">
                <a16:creationId xmlns="" xmlns:a16="http://schemas.microsoft.com/office/drawing/2014/main" id="{3FDC18F3-2C45-7142-A80A-9FD2E59964D6}"/>
              </a:ext>
            </a:extLst>
          </p:cNvPr>
          <p:cNvSpPr>
            <a:spLocks noGrp="1"/>
          </p:cNvSpPr>
          <p:nvPr>
            <p:ph idx="1"/>
          </p:nvPr>
        </p:nvSpPr>
        <p:spPr>
          <a:xfrm>
            <a:off x="4567931" y="228600"/>
            <a:ext cx="3979563" cy="4057650"/>
          </a:xfrm>
        </p:spPr>
        <p:txBody>
          <a:bodyPr anchor="ctr">
            <a:normAutofit fontScale="77500" lnSpcReduction="20000"/>
          </a:bodyPr>
          <a:lstStyle/>
          <a:p>
            <a:r>
              <a:rPr lang="en-US" sz="2400" dirty="0">
                <a:solidFill>
                  <a:srgbClr val="000000"/>
                </a:solidFill>
              </a:rPr>
              <a:t>Exposure to actual or threatened death, serious injury, or sexual violence in one (or more) of the following ways:</a:t>
            </a:r>
          </a:p>
          <a:p>
            <a:pPr lvl="1"/>
            <a:r>
              <a:rPr lang="en-US" sz="2400" dirty="0">
                <a:solidFill>
                  <a:srgbClr val="000000"/>
                </a:solidFill>
              </a:rPr>
              <a:t>Direct experience</a:t>
            </a:r>
          </a:p>
          <a:p>
            <a:pPr lvl="1"/>
            <a:r>
              <a:rPr lang="en-US" sz="2400" dirty="0">
                <a:solidFill>
                  <a:srgbClr val="000000"/>
                </a:solidFill>
              </a:rPr>
              <a:t>Witnessing, in person, as occurring to others</a:t>
            </a:r>
          </a:p>
          <a:p>
            <a:pPr lvl="1"/>
            <a:r>
              <a:rPr lang="en-US" sz="2400" dirty="0">
                <a:solidFill>
                  <a:srgbClr val="000000"/>
                </a:solidFill>
              </a:rPr>
              <a:t>Learning that the event occurred to a close family member or close friend; event must have been violent or accidental</a:t>
            </a:r>
          </a:p>
          <a:p>
            <a:pPr lvl="1"/>
            <a:r>
              <a:rPr lang="en-US" sz="2400" dirty="0">
                <a:solidFill>
                  <a:srgbClr val="000000"/>
                </a:solidFill>
              </a:rPr>
              <a:t>Experiencing repeated or extreme exposure to aversive details (e.g., first responders); not electronic only</a:t>
            </a:r>
          </a:p>
        </p:txBody>
      </p:sp>
      <p:sp>
        <p:nvSpPr>
          <p:cNvPr id="4" name="TextBox 3">
            <a:extLst>
              <a:ext uri="{FF2B5EF4-FFF2-40B4-BE49-F238E27FC236}">
                <a16:creationId xmlns="" xmlns:a16="http://schemas.microsoft.com/office/drawing/2014/main" id="{FDA3DFBE-362F-B144-A0C8-8C8083329EAF}"/>
              </a:ext>
            </a:extLst>
          </p:cNvPr>
          <p:cNvSpPr txBox="1"/>
          <p:nvPr/>
        </p:nvSpPr>
        <p:spPr>
          <a:xfrm>
            <a:off x="4195511" y="4248150"/>
            <a:ext cx="4724400" cy="923330"/>
          </a:xfrm>
          <a:prstGeom prst="rect">
            <a:avLst/>
          </a:prstGeom>
          <a:noFill/>
        </p:spPr>
        <p:txBody>
          <a:bodyPr wrap="square" rtlCol="0">
            <a:spAutoFit/>
          </a:bodyPr>
          <a:lstStyle/>
          <a:p>
            <a:r>
              <a:rPr lang="en-US" dirty="0"/>
              <a:t>APA. </a:t>
            </a:r>
            <a:r>
              <a:rPr lang="en-US" i="1" dirty="0"/>
              <a:t>Diagnostic &amp; statistical manual of mental disorders, 5</a:t>
            </a:r>
            <a:r>
              <a:rPr lang="en-US" i="1" baseline="30000" dirty="0"/>
              <a:t>th</a:t>
            </a:r>
            <a:r>
              <a:rPr lang="en-US" i="1" dirty="0"/>
              <a:t> edition. </a:t>
            </a:r>
            <a:r>
              <a:rPr lang="en-US" dirty="0"/>
              <a:t>Washington, DC: American Psychiatric Publishing, 2013.</a:t>
            </a:r>
          </a:p>
        </p:txBody>
      </p:sp>
    </p:spTree>
    <p:extLst>
      <p:ext uri="{BB962C8B-B14F-4D97-AF65-F5344CB8AC3E}">
        <p14:creationId xmlns:p14="http://schemas.microsoft.com/office/powerpoint/2010/main" val="2297243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 xmlns:a16="http://schemas.microsoft.com/office/drawing/2014/main" id="{9878C08C-0E6A-D64B-BDEC-9C3F355DE6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168" y="797104"/>
            <a:ext cx="5788859" cy="3549293"/>
          </a:xfrm>
          <a:prstGeom prst="rect">
            <a:avLst/>
          </a:prstGeom>
        </p:spPr>
      </p:pic>
      <p:sp>
        <p:nvSpPr>
          <p:cNvPr id="13" name="Rectangle 12">
            <a:extLst>
              <a:ext uri="{FF2B5EF4-FFF2-40B4-BE49-F238E27FC236}">
                <a16:creationId xmlns="" xmlns:a16="http://schemas.microsoft.com/office/drawing/2014/main" id="{F5493CFF-E43B-4B10-ACE1-C8A1246629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7404" y="0"/>
            <a:ext cx="3046596"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CCE9B9DD-3716-BF48-B95F-45C530352A56}"/>
              </a:ext>
            </a:extLst>
          </p:cNvPr>
          <p:cNvSpPr>
            <a:spLocks noGrp="1"/>
          </p:cNvSpPr>
          <p:nvPr>
            <p:ph type="title"/>
          </p:nvPr>
        </p:nvSpPr>
        <p:spPr>
          <a:xfrm>
            <a:off x="6451508" y="1428750"/>
            <a:ext cx="2338388" cy="1917289"/>
          </a:xfrm>
        </p:spPr>
        <p:txBody>
          <a:bodyPr anchor="b">
            <a:normAutofit fontScale="90000"/>
          </a:bodyPr>
          <a:lstStyle/>
          <a:p>
            <a:r>
              <a:rPr lang="en-US" sz="4200" dirty="0">
                <a:solidFill>
                  <a:schemeClr val="bg1"/>
                </a:solidFill>
              </a:rPr>
              <a:t>What Criterion A is NOT</a:t>
            </a:r>
          </a:p>
        </p:txBody>
      </p:sp>
    </p:spTree>
    <p:extLst>
      <p:ext uri="{BB962C8B-B14F-4D97-AF65-F5344CB8AC3E}">
        <p14:creationId xmlns:p14="http://schemas.microsoft.com/office/powerpoint/2010/main" val="153359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C20DB8-C01E-E045-9E68-BA644A031B54}"/>
              </a:ext>
            </a:extLst>
          </p:cNvPr>
          <p:cNvSpPr>
            <a:spLocks noGrp="1"/>
          </p:cNvSpPr>
          <p:nvPr>
            <p:ph type="title"/>
          </p:nvPr>
        </p:nvSpPr>
        <p:spPr>
          <a:xfrm>
            <a:off x="840700" y="515610"/>
            <a:ext cx="5605629" cy="745629"/>
          </a:xfrm>
        </p:spPr>
        <p:txBody>
          <a:bodyPr>
            <a:normAutofit/>
          </a:bodyPr>
          <a:lstStyle/>
          <a:p>
            <a:pPr>
              <a:lnSpc>
                <a:spcPct val="90000"/>
              </a:lnSpc>
            </a:pPr>
            <a:r>
              <a:rPr lang="en-US" sz="3000"/>
              <a:t>Criterion A has changed over time</a:t>
            </a:r>
          </a:p>
        </p:txBody>
      </p:sp>
      <p:sp>
        <p:nvSpPr>
          <p:cNvPr id="3" name="Content Placeholder 2">
            <a:extLst>
              <a:ext uri="{FF2B5EF4-FFF2-40B4-BE49-F238E27FC236}">
                <a16:creationId xmlns="" xmlns:a16="http://schemas.microsoft.com/office/drawing/2014/main" id="{96805D26-9789-9448-BD22-631F6BC8EDC3}"/>
              </a:ext>
            </a:extLst>
          </p:cNvPr>
          <p:cNvSpPr>
            <a:spLocks noGrp="1"/>
          </p:cNvSpPr>
          <p:nvPr>
            <p:ph idx="1"/>
          </p:nvPr>
        </p:nvSpPr>
        <p:spPr>
          <a:xfrm>
            <a:off x="852322" y="1670958"/>
            <a:ext cx="5033221" cy="2841170"/>
          </a:xfrm>
        </p:spPr>
        <p:txBody>
          <a:bodyPr anchor="ctr">
            <a:normAutofit fontScale="92500" lnSpcReduction="10000"/>
          </a:bodyPr>
          <a:lstStyle/>
          <a:p>
            <a:pPr marL="0" indent="0">
              <a:buNone/>
            </a:pPr>
            <a:r>
              <a:rPr lang="en-US" sz="2100"/>
              <a:t>Exposure to actual or threatened death, serious injury, or threatened loss of bodily integrity and …</a:t>
            </a:r>
          </a:p>
          <a:p>
            <a:r>
              <a:rPr lang="en-US" sz="2100"/>
              <a:t>DSM-III: “</a:t>
            </a:r>
            <a:r>
              <a:rPr lang="en-US" sz="2100" i="1"/>
              <a:t>outside normal experience”</a:t>
            </a:r>
          </a:p>
          <a:p>
            <a:r>
              <a:rPr lang="en-US" sz="2100"/>
              <a:t>DSM-IV: “</a:t>
            </a:r>
            <a:r>
              <a:rPr lang="en-US" sz="2100" i="1"/>
              <a:t>response involved intense fear, helplessness, or horror”</a:t>
            </a:r>
            <a:endParaRPr lang="en-US" sz="2100"/>
          </a:p>
          <a:p>
            <a:r>
              <a:rPr lang="en-US" sz="2100"/>
              <a:t>DSM-5: includes experiencing, witnessing, or </a:t>
            </a:r>
            <a:r>
              <a:rPr lang="en-US" sz="2100" i="1"/>
              <a:t>learning that the traumatic event occurred to a close family member</a:t>
            </a:r>
            <a:endParaRPr lang="en-US" sz="2100"/>
          </a:p>
        </p:txBody>
      </p:sp>
      <p:sp>
        <p:nvSpPr>
          <p:cNvPr id="10" name="Rectangle 9">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9436" y="0"/>
            <a:ext cx="195456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29567" y="1776849"/>
            <a:ext cx="2119736" cy="158980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Warning">
            <a:extLst>
              <a:ext uri="{FF2B5EF4-FFF2-40B4-BE49-F238E27FC236}">
                <a16:creationId xmlns="" xmlns:a16="http://schemas.microsoft.com/office/drawing/2014/main" id="{467007D5-F51F-4A10-BA1E-B1204EF01F9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24965" y="2148856"/>
            <a:ext cx="1143455" cy="857591"/>
          </a:xfrm>
          <a:prstGeom prst="rect">
            <a:avLst/>
          </a:prstGeom>
        </p:spPr>
      </p:pic>
    </p:spTree>
    <p:extLst>
      <p:ext uri="{BB962C8B-B14F-4D97-AF65-F5344CB8AC3E}">
        <p14:creationId xmlns:p14="http://schemas.microsoft.com/office/powerpoint/2010/main" val="3125516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353194"/>
            <a:ext cx="3285756"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551F4600-9A1F-AD4A-B9CD-15E0A9E3F071}"/>
              </a:ext>
            </a:extLst>
          </p:cNvPr>
          <p:cNvSpPr>
            <a:spLocks noGrp="1"/>
          </p:cNvSpPr>
          <p:nvPr>
            <p:ph type="title"/>
          </p:nvPr>
        </p:nvSpPr>
        <p:spPr>
          <a:xfrm>
            <a:off x="647272" y="759003"/>
            <a:ext cx="2562119" cy="3596556"/>
          </a:xfrm>
        </p:spPr>
        <p:txBody>
          <a:bodyPr>
            <a:normAutofit/>
          </a:bodyPr>
          <a:lstStyle/>
          <a:p>
            <a:r>
              <a:rPr lang="en-US">
                <a:solidFill>
                  <a:srgbClr val="FFFFFF"/>
                </a:solidFill>
              </a:rPr>
              <a:t>ICD criteria have changed</a:t>
            </a:r>
          </a:p>
        </p:txBody>
      </p:sp>
      <p:graphicFrame>
        <p:nvGraphicFramePr>
          <p:cNvPr id="5" name="Content Placeholder 2">
            <a:extLst>
              <a:ext uri="{FF2B5EF4-FFF2-40B4-BE49-F238E27FC236}">
                <a16:creationId xmlns="" xmlns:a16="http://schemas.microsoft.com/office/drawing/2014/main" id="{E15C96C3-C228-4E35-A277-D23CA2949A96}"/>
              </a:ext>
            </a:extLst>
          </p:cNvPr>
          <p:cNvGraphicFramePr>
            <a:graphicFrameLocks noGrp="1"/>
          </p:cNvGraphicFramePr>
          <p:nvPr>
            <p:ph idx="1"/>
            <p:extLst>
              <p:ext uri="{D42A27DB-BD31-4B8C-83A1-F6EECF244321}">
                <p14:modId xmlns:p14="http://schemas.microsoft.com/office/powerpoint/2010/main" val="1679110888"/>
              </p:ext>
            </p:extLst>
          </p:nvPr>
        </p:nvGraphicFramePr>
        <p:xfrm>
          <a:off x="3895726" y="353193"/>
          <a:ext cx="4885203" cy="441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6927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83751C8-0C3E-4D45-ACAA-5A1B826BF38E}"/>
              </a:ext>
            </a:extLst>
          </p:cNvPr>
          <p:cNvSpPr>
            <a:spLocks noGrp="1"/>
          </p:cNvSpPr>
          <p:nvPr>
            <p:ph type="title"/>
          </p:nvPr>
        </p:nvSpPr>
        <p:spPr>
          <a:xfrm>
            <a:off x="457220" y="722908"/>
            <a:ext cx="2792202" cy="3697685"/>
          </a:xfrm>
        </p:spPr>
        <p:txBody>
          <a:bodyPr>
            <a:normAutofit/>
          </a:bodyPr>
          <a:lstStyle/>
          <a:p>
            <a:pPr algn="r"/>
            <a:r>
              <a:rPr lang="en-US" dirty="0">
                <a:solidFill>
                  <a:schemeClr val="accent1"/>
                </a:solidFill>
              </a:rPr>
              <a:t>Criterion A exposure</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E20568E6-DF77-9443-B031-7031FE4D56FD}"/>
              </a:ext>
            </a:extLst>
          </p:cNvPr>
          <p:cNvSpPr>
            <a:spLocks noGrp="1"/>
          </p:cNvSpPr>
          <p:nvPr>
            <p:ph idx="1"/>
          </p:nvPr>
        </p:nvSpPr>
        <p:spPr>
          <a:xfrm>
            <a:off x="3732024" y="722908"/>
            <a:ext cx="4783327" cy="3697685"/>
          </a:xfrm>
        </p:spPr>
        <p:txBody>
          <a:bodyPr anchor="ctr">
            <a:normAutofit fontScale="92500" lnSpcReduction="10000"/>
          </a:bodyPr>
          <a:lstStyle/>
          <a:p>
            <a:r>
              <a:rPr lang="en-US" sz="2100" dirty="0"/>
              <a:t>Kilpatrick DG, et al. National estimates of exposure to traumatic events and PTSD prevalence using </a:t>
            </a:r>
            <a:r>
              <a:rPr lang="en-US" sz="2100" i="1" dirty="0"/>
              <a:t>DSM-IV and DSM-5 </a:t>
            </a:r>
            <a:r>
              <a:rPr lang="en-US" sz="2100" dirty="0"/>
              <a:t>Criteria. </a:t>
            </a:r>
            <a:r>
              <a:rPr lang="en-US" sz="2100" i="1" dirty="0"/>
              <a:t>J Trauma Stress, 26(5), </a:t>
            </a:r>
            <a:r>
              <a:rPr lang="en-US" sz="2100" dirty="0"/>
              <a:t>537-547, 2013.</a:t>
            </a:r>
          </a:p>
          <a:p>
            <a:r>
              <a:rPr lang="en-US" sz="2100" dirty="0"/>
              <a:t>National sample, 2953 adults</a:t>
            </a:r>
          </a:p>
          <a:p>
            <a:r>
              <a:rPr lang="en-US" sz="2100" dirty="0">
                <a:solidFill>
                  <a:srgbClr val="FF0000"/>
                </a:solidFill>
              </a:rPr>
              <a:t>89.7% exposure</a:t>
            </a:r>
            <a:r>
              <a:rPr lang="en-US" sz="2100" dirty="0"/>
              <a:t> using DSM-5 criteria, multiple exposures the norm; </a:t>
            </a:r>
            <a:r>
              <a:rPr lang="en-US" sz="2100" dirty="0">
                <a:solidFill>
                  <a:srgbClr val="FF0000"/>
                </a:solidFill>
              </a:rPr>
              <a:t>Work exposure 11.5%</a:t>
            </a:r>
          </a:p>
          <a:p>
            <a:r>
              <a:rPr lang="en-US" sz="2100" dirty="0"/>
              <a:t>Lifetime 8.3%, 12-month 4.7%, slightly lower than DSM-IV</a:t>
            </a:r>
          </a:p>
          <a:p>
            <a:r>
              <a:rPr lang="en-US" sz="2100" dirty="0"/>
              <a:t>Lifetime male 5.7%, female 12.8%</a:t>
            </a:r>
          </a:p>
        </p:txBody>
      </p:sp>
    </p:spTree>
    <p:extLst>
      <p:ext uri="{BB962C8B-B14F-4D97-AF65-F5344CB8AC3E}">
        <p14:creationId xmlns:p14="http://schemas.microsoft.com/office/powerpoint/2010/main" val="167703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83751C8-0C3E-4D45-ACAA-5A1B826BF38E}"/>
              </a:ext>
            </a:extLst>
          </p:cNvPr>
          <p:cNvSpPr>
            <a:spLocks noGrp="1"/>
          </p:cNvSpPr>
          <p:nvPr>
            <p:ph type="title"/>
          </p:nvPr>
        </p:nvSpPr>
        <p:spPr>
          <a:xfrm>
            <a:off x="628651" y="722908"/>
            <a:ext cx="2620771" cy="3697685"/>
          </a:xfrm>
        </p:spPr>
        <p:txBody>
          <a:bodyPr>
            <a:normAutofit/>
          </a:bodyPr>
          <a:lstStyle/>
          <a:p>
            <a:pPr algn="r"/>
            <a:r>
              <a:rPr lang="en-US" dirty="0">
                <a:solidFill>
                  <a:schemeClr val="accent1"/>
                </a:solidFill>
              </a:rPr>
              <a:t> PTSD incidence</a:t>
            </a:r>
            <a:br>
              <a:rPr lang="en-US" dirty="0">
                <a:solidFill>
                  <a:schemeClr val="accent1"/>
                </a:solidFill>
              </a:rPr>
            </a:br>
            <a:r>
              <a:rPr lang="en-US" dirty="0">
                <a:solidFill>
                  <a:schemeClr val="accent1"/>
                </a:solidFill>
              </a:rPr>
              <a:t>civilian</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E20568E6-DF77-9443-B031-7031FE4D56FD}"/>
              </a:ext>
            </a:extLst>
          </p:cNvPr>
          <p:cNvSpPr>
            <a:spLocks noGrp="1"/>
          </p:cNvSpPr>
          <p:nvPr>
            <p:ph idx="1"/>
          </p:nvPr>
        </p:nvSpPr>
        <p:spPr>
          <a:xfrm>
            <a:off x="3732024" y="722908"/>
            <a:ext cx="4783327" cy="3697685"/>
          </a:xfrm>
        </p:spPr>
        <p:txBody>
          <a:bodyPr anchor="ctr">
            <a:normAutofit fontScale="92500" lnSpcReduction="20000"/>
          </a:bodyPr>
          <a:lstStyle/>
          <a:p>
            <a:r>
              <a:rPr lang="en-US" sz="2100" dirty="0">
                <a:solidFill>
                  <a:srgbClr val="FF0000"/>
                </a:solidFill>
              </a:rPr>
              <a:t>Lifetime 8.3%</a:t>
            </a:r>
            <a:r>
              <a:rPr lang="en-US" sz="2100" dirty="0"/>
              <a:t>, </a:t>
            </a:r>
            <a:r>
              <a:rPr lang="en-US" sz="2100" dirty="0">
                <a:solidFill>
                  <a:srgbClr val="FF0000"/>
                </a:solidFill>
              </a:rPr>
              <a:t>12-month 4.7%</a:t>
            </a:r>
            <a:r>
              <a:rPr lang="en-US" sz="2100" dirty="0"/>
              <a:t>, slightly lower than DSM-IV</a:t>
            </a:r>
          </a:p>
          <a:p>
            <a:r>
              <a:rPr lang="en-US" sz="2100" dirty="0"/>
              <a:t>Lifetime </a:t>
            </a:r>
            <a:r>
              <a:rPr lang="en-US" sz="2100" dirty="0">
                <a:solidFill>
                  <a:srgbClr val="FF0000"/>
                </a:solidFill>
              </a:rPr>
              <a:t>male 5.7%</a:t>
            </a:r>
            <a:r>
              <a:rPr lang="en-US" sz="2100" dirty="0"/>
              <a:t>, </a:t>
            </a:r>
            <a:r>
              <a:rPr lang="en-US" sz="2100" dirty="0">
                <a:solidFill>
                  <a:srgbClr val="FF0000"/>
                </a:solidFill>
              </a:rPr>
              <a:t>female 12.8%</a:t>
            </a:r>
          </a:p>
          <a:p>
            <a:r>
              <a:rPr lang="en-US" sz="2100" dirty="0"/>
              <a:t>Increased with multiple exposures</a:t>
            </a:r>
          </a:p>
          <a:p>
            <a:pPr lvl="1"/>
            <a:r>
              <a:rPr lang="en-US" sz="1700" dirty="0"/>
              <a:t>Kilpatrick DG, et al. National estimates of exposure to traumatic events and PTSD prevalence using </a:t>
            </a:r>
            <a:r>
              <a:rPr lang="en-US" sz="1700" i="1" dirty="0"/>
              <a:t>DSM-IV and DSM-5 </a:t>
            </a:r>
            <a:r>
              <a:rPr lang="en-US" sz="1700" dirty="0"/>
              <a:t>Criteria. </a:t>
            </a:r>
            <a:r>
              <a:rPr lang="en-US" sz="1700" i="1" dirty="0"/>
              <a:t>J Trauma Stress, 26(5), </a:t>
            </a:r>
            <a:r>
              <a:rPr lang="en-US" sz="1700" dirty="0"/>
              <a:t>537-547, 2013.</a:t>
            </a:r>
          </a:p>
          <a:p>
            <a:r>
              <a:rPr lang="en-US" sz="2100" dirty="0">
                <a:solidFill>
                  <a:srgbClr val="FF0000"/>
                </a:solidFill>
              </a:rPr>
              <a:t>Lifetime 6.8%</a:t>
            </a:r>
            <a:r>
              <a:rPr lang="en-US" sz="2100" dirty="0"/>
              <a:t>, </a:t>
            </a:r>
            <a:r>
              <a:rPr lang="en-US" sz="2100" dirty="0">
                <a:solidFill>
                  <a:srgbClr val="FF0000"/>
                </a:solidFill>
              </a:rPr>
              <a:t>12-month 3.5%</a:t>
            </a:r>
          </a:p>
          <a:p>
            <a:r>
              <a:rPr lang="en-US" sz="2100" dirty="0"/>
              <a:t>Lifetime </a:t>
            </a:r>
            <a:r>
              <a:rPr lang="en-US" sz="2100" dirty="0">
                <a:solidFill>
                  <a:srgbClr val="FF0000"/>
                </a:solidFill>
              </a:rPr>
              <a:t>male 3.5%</a:t>
            </a:r>
            <a:r>
              <a:rPr lang="en-US" sz="2100" dirty="0"/>
              <a:t>, </a:t>
            </a:r>
            <a:r>
              <a:rPr lang="en-US" sz="2100" dirty="0">
                <a:solidFill>
                  <a:srgbClr val="FF0000"/>
                </a:solidFill>
              </a:rPr>
              <a:t>female 9.7%</a:t>
            </a:r>
          </a:p>
          <a:p>
            <a:pPr lvl="1"/>
            <a:r>
              <a:rPr lang="en-US" sz="1700" dirty="0"/>
              <a:t>Kessler RC, et al. Lifetime prevalence and age-of-onset distributions of DSM-IV disorders in the National Comorbidity Survey Replication. </a:t>
            </a:r>
            <a:r>
              <a:rPr lang="en-US" sz="1700" i="1" dirty="0"/>
              <a:t>Arch Gen </a:t>
            </a:r>
            <a:r>
              <a:rPr lang="en-US" sz="1700" i="1" dirty="0" err="1"/>
              <a:t>Psychi</a:t>
            </a:r>
            <a:r>
              <a:rPr lang="en-US" sz="1700" i="1" dirty="0"/>
              <a:t>, 62(6), </a:t>
            </a:r>
            <a:r>
              <a:rPr lang="en-US" sz="1700" dirty="0"/>
              <a:t>593-602, 2005.</a:t>
            </a:r>
          </a:p>
        </p:txBody>
      </p:sp>
    </p:spTree>
    <p:extLst>
      <p:ext uri="{BB962C8B-B14F-4D97-AF65-F5344CB8AC3E}">
        <p14:creationId xmlns:p14="http://schemas.microsoft.com/office/powerpoint/2010/main" val="2349684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83751C8-0C3E-4D45-ACAA-5A1B826BF38E}"/>
              </a:ext>
            </a:extLst>
          </p:cNvPr>
          <p:cNvSpPr>
            <a:spLocks noGrp="1"/>
          </p:cNvSpPr>
          <p:nvPr>
            <p:ph type="title"/>
          </p:nvPr>
        </p:nvSpPr>
        <p:spPr>
          <a:xfrm>
            <a:off x="628651" y="722908"/>
            <a:ext cx="2620771" cy="3697685"/>
          </a:xfrm>
        </p:spPr>
        <p:txBody>
          <a:bodyPr>
            <a:normAutofit/>
          </a:bodyPr>
          <a:lstStyle/>
          <a:p>
            <a:pPr algn="r"/>
            <a:r>
              <a:rPr lang="en-US" dirty="0">
                <a:solidFill>
                  <a:schemeClr val="accent1"/>
                </a:solidFill>
              </a:rPr>
              <a:t> PTSD incidence</a:t>
            </a:r>
            <a:br>
              <a:rPr lang="en-US" dirty="0">
                <a:solidFill>
                  <a:schemeClr val="accent1"/>
                </a:solidFill>
              </a:rPr>
            </a:br>
            <a:r>
              <a:rPr lang="en-US" dirty="0">
                <a:solidFill>
                  <a:schemeClr val="accent1"/>
                </a:solidFill>
              </a:rPr>
              <a:t>military</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E20568E6-DF77-9443-B031-7031FE4D56FD}"/>
              </a:ext>
            </a:extLst>
          </p:cNvPr>
          <p:cNvSpPr>
            <a:spLocks noGrp="1"/>
          </p:cNvSpPr>
          <p:nvPr>
            <p:ph idx="1"/>
          </p:nvPr>
        </p:nvSpPr>
        <p:spPr>
          <a:xfrm>
            <a:off x="3732024" y="514351"/>
            <a:ext cx="4783327" cy="4229099"/>
          </a:xfrm>
        </p:spPr>
        <p:txBody>
          <a:bodyPr anchor="ctr">
            <a:normAutofit fontScale="85000" lnSpcReduction="20000"/>
          </a:bodyPr>
          <a:lstStyle/>
          <a:p>
            <a:r>
              <a:rPr lang="en-US" sz="2400" b="1" dirty="0"/>
              <a:t>Vietnam veterans</a:t>
            </a:r>
          </a:p>
          <a:p>
            <a:r>
              <a:rPr lang="en-US" sz="2100" dirty="0">
                <a:solidFill>
                  <a:srgbClr val="FF0000"/>
                </a:solidFill>
              </a:rPr>
              <a:t>Lifetime 30.9% men</a:t>
            </a:r>
            <a:r>
              <a:rPr lang="en-US" sz="2100" dirty="0"/>
              <a:t>, </a:t>
            </a:r>
            <a:r>
              <a:rPr lang="en-US" sz="2100" dirty="0">
                <a:solidFill>
                  <a:srgbClr val="FF0000"/>
                </a:solidFill>
              </a:rPr>
              <a:t>26.9% women </a:t>
            </a:r>
          </a:p>
          <a:p>
            <a:r>
              <a:rPr lang="en-US" sz="2100" dirty="0">
                <a:solidFill>
                  <a:srgbClr val="FF0000"/>
                </a:solidFill>
              </a:rPr>
              <a:t>Current 15.2% men, 8.1% women</a:t>
            </a:r>
          </a:p>
          <a:p>
            <a:pPr lvl="1"/>
            <a:r>
              <a:rPr lang="en-US" sz="1700" dirty="0" err="1"/>
              <a:t>Kulka</a:t>
            </a:r>
            <a:r>
              <a:rPr lang="en-US" sz="1700" dirty="0"/>
              <a:t> RA et al. </a:t>
            </a:r>
            <a:r>
              <a:rPr lang="en-US" sz="1700" i="1" dirty="0"/>
              <a:t>Trauma and the Vietnam War generation: Report of findings from the National Vietnam Veterans Readjustment Study. </a:t>
            </a:r>
            <a:r>
              <a:rPr lang="en-US" sz="1700" dirty="0"/>
              <a:t>New York: Brunner/Mazel, 1990.</a:t>
            </a:r>
          </a:p>
          <a:p>
            <a:r>
              <a:rPr lang="en-US" sz="2400" b="1" dirty="0"/>
              <a:t>Gulf War veterans</a:t>
            </a:r>
          </a:p>
          <a:p>
            <a:r>
              <a:rPr lang="en-US" sz="2100" dirty="0">
                <a:solidFill>
                  <a:srgbClr val="FF0000"/>
                </a:solidFill>
              </a:rPr>
              <a:t>Current 12.1% (combined)</a:t>
            </a:r>
          </a:p>
          <a:p>
            <a:pPr lvl="1"/>
            <a:r>
              <a:rPr lang="en-US" sz="1700" dirty="0"/>
              <a:t>Kang HK, et al. Post-traumatic stress disorder and chronic fatigue-like illness among Gulf War veterans: A population based survey of 30,000 veterans. </a:t>
            </a:r>
            <a:r>
              <a:rPr lang="en-US" sz="1700" i="1" dirty="0"/>
              <a:t>J Epidemiology, 157(2), </a:t>
            </a:r>
            <a:r>
              <a:rPr lang="en-US" sz="1700" dirty="0"/>
              <a:t>141-148, 2003</a:t>
            </a:r>
          </a:p>
          <a:p>
            <a:r>
              <a:rPr lang="en-US" sz="2400" b="1" dirty="0"/>
              <a:t>Iraq 1 and 2 veterans</a:t>
            </a:r>
          </a:p>
          <a:p>
            <a:r>
              <a:rPr lang="en-US" sz="2100" dirty="0">
                <a:solidFill>
                  <a:srgbClr val="FF0000"/>
                </a:solidFill>
              </a:rPr>
              <a:t>Current 13.8% (combined)</a:t>
            </a:r>
          </a:p>
          <a:p>
            <a:pPr lvl="1"/>
            <a:r>
              <a:rPr lang="en-US" sz="1700" dirty="0" err="1"/>
              <a:t>Tanielian</a:t>
            </a:r>
            <a:r>
              <a:rPr lang="en-US" sz="1700" dirty="0"/>
              <a:t> T et al. </a:t>
            </a:r>
            <a:r>
              <a:rPr lang="en-US" sz="1700" i="1" dirty="0"/>
              <a:t>Invisible wounds of war: Psychological and cognitive injuries, their consequences, and services to assist recovery. </a:t>
            </a:r>
            <a:r>
              <a:rPr lang="en-US" sz="1700" dirty="0"/>
              <a:t>Santa Monica, CA: Rand Corporation, 2008.</a:t>
            </a:r>
          </a:p>
          <a:p>
            <a:endParaRPr lang="en-US" sz="2400" b="1" dirty="0"/>
          </a:p>
        </p:txBody>
      </p:sp>
    </p:spTree>
    <p:extLst>
      <p:ext uri="{BB962C8B-B14F-4D97-AF65-F5344CB8AC3E}">
        <p14:creationId xmlns:p14="http://schemas.microsoft.com/office/powerpoint/2010/main" val="175246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 xmlns:a16="http://schemas.microsoft.com/office/drawing/2014/main" id="{E5B31209-E402-324C-A425-54851D5680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955" y="482600"/>
            <a:ext cx="7428088" cy="4178300"/>
          </a:xfrm>
          <a:prstGeom prst="rect">
            <a:avLst/>
          </a:prstGeom>
        </p:spPr>
      </p:pic>
    </p:spTree>
    <p:extLst>
      <p:ext uri="{BB962C8B-B14F-4D97-AF65-F5344CB8AC3E}">
        <p14:creationId xmlns:p14="http://schemas.microsoft.com/office/powerpoint/2010/main" val="35526307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240030"/>
            <a:ext cx="8661654" cy="466344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4908340D-FE7B-3546-8F90-5384EF5D1644}"/>
              </a:ext>
            </a:extLst>
          </p:cNvPr>
          <p:cNvSpPr>
            <a:spLocks noGrp="1"/>
          </p:cNvSpPr>
          <p:nvPr>
            <p:ph idx="1"/>
          </p:nvPr>
        </p:nvSpPr>
        <p:spPr>
          <a:xfrm>
            <a:off x="628650" y="1119839"/>
            <a:ext cx="7886700" cy="2903822"/>
          </a:xfrm>
        </p:spPr>
        <p:txBody>
          <a:bodyPr>
            <a:normAutofit/>
          </a:bodyPr>
          <a:lstStyle/>
          <a:p>
            <a:pPr marL="0" indent="0">
              <a:buNone/>
            </a:pPr>
            <a:endParaRPr lang="en-US" sz="3600" i="1" dirty="0"/>
          </a:p>
          <a:p>
            <a:pPr marL="0" indent="0">
              <a:buNone/>
            </a:pPr>
            <a:endParaRPr lang="en-US" sz="3600" i="1" dirty="0"/>
          </a:p>
          <a:p>
            <a:pPr marL="0" indent="0" algn="ctr">
              <a:buNone/>
            </a:pPr>
            <a:r>
              <a:rPr lang="en-US" sz="3600" i="1" dirty="0"/>
              <a:t>So what is the most common response to exposure to a criterion A event?</a:t>
            </a:r>
          </a:p>
        </p:txBody>
      </p:sp>
    </p:spTree>
    <p:extLst>
      <p:ext uri="{BB962C8B-B14F-4D97-AF65-F5344CB8AC3E}">
        <p14:creationId xmlns:p14="http://schemas.microsoft.com/office/powerpoint/2010/main" val="2304358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descr="AP_figure_versio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0516"/>
            <a:ext cx="7010400" cy="3943350"/>
          </a:xfrm>
          <a:prstGeom prst="rect">
            <a:avLst/>
          </a:prstGeom>
          <a:noFill/>
          <a:extLst>
            <a:ext uri="{909E8E84-426E-40DD-AFC4-6F175D3DCCD1}">
              <a14:hiddenFill xmlns:a14="http://schemas.microsoft.com/office/drawing/2010/main">
                <a:solidFill>
                  <a:srgbClr val="FFFFFF"/>
                </a:solidFill>
              </a14:hiddenFill>
            </a:ext>
          </a:extLst>
        </p:spPr>
      </p:pic>
      <p:sp>
        <p:nvSpPr>
          <p:cNvPr id="274439" name="Line 7"/>
          <p:cNvSpPr>
            <a:spLocks noChangeShapeType="1"/>
          </p:cNvSpPr>
          <p:nvPr/>
        </p:nvSpPr>
        <p:spPr bwMode="auto">
          <a:xfrm>
            <a:off x="2667000" y="1828800"/>
            <a:ext cx="0" cy="1143000"/>
          </a:xfrm>
          <a:prstGeom prst="line">
            <a:avLst/>
          </a:prstGeom>
          <a:noFill/>
          <a:ln w="762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sz="3200">
              <a:solidFill>
                <a:srgbClr val="CC3300"/>
              </a:solidFill>
              <a:ea typeface="ＭＳ Ｐゴシック" charset="0"/>
              <a:cs typeface="+mn-cs"/>
            </a:endParaRPr>
          </a:p>
        </p:txBody>
      </p:sp>
      <p:sp>
        <p:nvSpPr>
          <p:cNvPr id="274440" name="Line 8"/>
          <p:cNvSpPr>
            <a:spLocks noChangeShapeType="1"/>
          </p:cNvSpPr>
          <p:nvPr/>
        </p:nvSpPr>
        <p:spPr bwMode="auto">
          <a:xfrm>
            <a:off x="3657600" y="3657600"/>
            <a:ext cx="2057400" cy="0"/>
          </a:xfrm>
          <a:prstGeom prst="line">
            <a:avLst/>
          </a:prstGeom>
          <a:noFill/>
          <a:ln w="76200">
            <a:solidFill>
              <a:schemeClr val="accent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sz="3200">
              <a:solidFill>
                <a:srgbClr val="CC3300"/>
              </a:solidFill>
              <a:ea typeface="ＭＳ Ｐゴシック" charset="0"/>
              <a:cs typeface="+mn-cs"/>
            </a:endParaRPr>
          </a:p>
        </p:txBody>
      </p:sp>
      <p:sp>
        <p:nvSpPr>
          <p:cNvPr id="274441" name="Line 9"/>
          <p:cNvSpPr>
            <a:spLocks noChangeShapeType="1"/>
          </p:cNvSpPr>
          <p:nvPr/>
        </p:nvSpPr>
        <p:spPr bwMode="auto">
          <a:xfrm>
            <a:off x="3276600" y="1828800"/>
            <a:ext cx="2362200" cy="1314450"/>
          </a:xfrm>
          <a:prstGeom prst="line">
            <a:avLst/>
          </a:prstGeom>
          <a:noFill/>
          <a:ln w="762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sz="3200">
              <a:solidFill>
                <a:srgbClr val="CC3300"/>
              </a:solidFill>
              <a:ea typeface="ＭＳ Ｐゴシック" charset="0"/>
              <a:cs typeface="+mn-cs"/>
            </a:endParaRPr>
          </a:p>
        </p:txBody>
      </p:sp>
      <p:sp>
        <p:nvSpPr>
          <p:cNvPr id="274442" name="Line 10"/>
          <p:cNvSpPr>
            <a:spLocks noChangeShapeType="1"/>
          </p:cNvSpPr>
          <p:nvPr/>
        </p:nvSpPr>
        <p:spPr bwMode="auto">
          <a:xfrm>
            <a:off x="2819400" y="2971800"/>
            <a:ext cx="838200" cy="457200"/>
          </a:xfrm>
          <a:prstGeom prst="line">
            <a:avLst/>
          </a:prstGeom>
          <a:noFill/>
          <a:ln w="762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sz="3200">
              <a:solidFill>
                <a:srgbClr val="CC3300"/>
              </a:solidFill>
              <a:ea typeface="ＭＳ Ｐゴシック" charset="0"/>
              <a:cs typeface="+mn-cs"/>
            </a:endParaRPr>
          </a:p>
        </p:txBody>
      </p:sp>
      <p:sp>
        <p:nvSpPr>
          <p:cNvPr id="274444" name="Line 12"/>
          <p:cNvSpPr>
            <a:spLocks noChangeShapeType="1"/>
          </p:cNvSpPr>
          <p:nvPr/>
        </p:nvSpPr>
        <p:spPr bwMode="auto">
          <a:xfrm flipV="1">
            <a:off x="2971800" y="2114550"/>
            <a:ext cx="762000" cy="914400"/>
          </a:xfrm>
          <a:prstGeom prst="line">
            <a:avLst/>
          </a:prstGeom>
          <a:noFill/>
          <a:ln w="9525">
            <a:solidFill>
              <a:srgbClr val="FF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sz="3200">
              <a:solidFill>
                <a:srgbClr val="CC3300"/>
              </a:solidFill>
              <a:ea typeface="ＭＳ Ｐゴシック" charset="0"/>
              <a:cs typeface="+mn-cs"/>
            </a:endParaRPr>
          </a:p>
        </p:txBody>
      </p:sp>
      <p:sp>
        <p:nvSpPr>
          <p:cNvPr id="274445" name="Line 13"/>
          <p:cNvSpPr>
            <a:spLocks noChangeShapeType="1"/>
          </p:cNvSpPr>
          <p:nvPr/>
        </p:nvSpPr>
        <p:spPr bwMode="auto">
          <a:xfrm flipV="1">
            <a:off x="3505200" y="2400300"/>
            <a:ext cx="762000" cy="914400"/>
          </a:xfrm>
          <a:prstGeom prst="line">
            <a:avLst/>
          </a:prstGeom>
          <a:noFill/>
          <a:ln w="9525">
            <a:solidFill>
              <a:srgbClr val="FF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sz="3200">
              <a:solidFill>
                <a:srgbClr val="CC3300"/>
              </a:solidFill>
              <a:ea typeface="ＭＳ Ｐゴシック" charset="0"/>
              <a:cs typeface="+mn-cs"/>
            </a:endParaRPr>
          </a:p>
        </p:txBody>
      </p:sp>
      <p:sp>
        <p:nvSpPr>
          <p:cNvPr id="9" name="Slide Number Placeholder 5"/>
          <p:cNvSpPr>
            <a:spLocks noGrp="1"/>
          </p:cNvSpPr>
          <p:nvPr>
            <p:ph type="sldNum" sz="quarter" idx="4294967295"/>
          </p:nvPr>
        </p:nvSpPr>
        <p:spPr>
          <a:xfrm>
            <a:off x="8531226" y="4236244"/>
            <a:ext cx="549275" cy="297656"/>
          </a:xfrm>
          <a:prstGeom prst="bracketPair">
            <a:avLst>
              <a:gd name="adj" fmla="val 17949"/>
            </a:avLst>
          </a:prstGeom>
          <a:ln w="19050">
            <a:solidFill>
              <a:srgbClr val="FFFFFF"/>
            </a:solidFill>
          </a:ln>
        </p:spPr>
        <p:txBody>
          <a:bodyPr vert="horz" lIns="0" tIns="0" rIns="0" bIns="0" rtlCol="0" anchor="ctr"/>
          <a:lstStyle>
            <a:defPPr>
              <a:defRPr lang="en-US"/>
            </a:defPPr>
            <a:lvl1pPr algn="ctr" rtl="0" fontAlgn="auto">
              <a:spcBef>
                <a:spcPts val="0"/>
              </a:spcBef>
              <a:spcAft>
                <a:spcPts val="0"/>
              </a:spcAft>
              <a:defRPr sz="1800" kern="1200">
                <a:solidFill>
                  <a:srgbClr val="FFFFFF"/>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7440B4F-58D5-6443-A11C-BEE09F971ADD}" type="slidenum">
              <a:rPr lang="en-US" smtClean="0"/>
              <a:pPr>
                <a:defRPr/>
              </a:pPr>
              <a:t>51</a:t>
            </a:fld>
            <a:endParaRPr lang="en-US" dirty="0"/>
          </a:p>
        </p:txBody>
      </p:sp>
      <p:sp>
        <p:nvSpPr>
          <p:cNvPr id="10" name="TextBox 9">
            <a:extLst>
              <a:ext uri="{FF2B5EF4-FFF2-40B4-BE49-F238E27FC236}">
                <a16:creationId xmlns="" xmlns:a16="http://schemas.microsoft.com/office/drawing/2014/main" id="{B941482A-BF64-6049-A116-826AC9EEEA3F}"/>
              </a:ext>
            </a:extLst>
          </p:cNvPr>
          <p:cNvSpPr txBox="1"/>
          <p:nvPr/>
        </p:nvSpPr>
        <p:spPr>
          <a:xfrm>
            <a:off x="960121" y="4248150"/>
            <a:ext cx="7769225" cy="923330"/>
          </a:xfrm>
          <a:prstGeom prst="rect">
            <a:avLst/>
          </a:prstGeom>
          <a:noFill/>
        </p:spPr>
        <p:txBody>
          <a:bodyPr wrap="square" rtlCol="0">
            <a:spAutoFit/>
          </a:bodyPr>
          <a:lstStyle/>
          <a:p>
            <a:r>
              <a:rPr lang="en-US" dirty="0" err="1"/>
              <a:t>Bonanno</a:t>
            </a:r>
            <a:r>
              <a:rPr lang="en-US" dirty="0"/>
              <a:t> GA. Loss, trauma, and human resilience: Have we underestimated the human capacity to thrive after extremely aversive events? </a:t>
            </a:r>
            <a:r>
              <a:rPr lang="en-US" i="1" dirty="0"/>
              <a:t>American </a:t>
            </a:r>
            <a:r>
              <a:rPr lang="en-US" i="1" dirty="0" err="1"/>
              <a:t>Psycholgogist</a:t>
            </a:r>
            <a:r>
              <a:rPr lang="en-US" i="1" dirty="0"/>
              <a:t>, 59(1), </a:t>
            </a:r>
            <a:r>
              <a:rPr lang="en-US" dirty="0"/>
              <a:t>20-28, 2004.</a:t>
            </a:r>
          </a:p>
        </p:txBody>
      </p:sp>
    </p:spTree>
    <p:extLst>
      <p:ext uri="{BB962C8B-B14F-4D97-AF65-F5344CB8AC3E}">
        <p14:creationId xmlns:p14="http://schemas.microsoft.com/office/powerpoint/2010/main" val="42428899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744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74442"/>
                                        </p:tgtEl>
                                        <p:attrNameLst>
                                          <p:attrName>style.visibility</p:attrName>
                                        </p:attrNameLst>
                                      </p:cBhvr>
                                      <p:to>
                                        <p:strVal val="visible"/>
                                      </p:to>
                                    </p:set>
                                    <p:animEffect transition="in" filter="dissolve">
                                      <p:cBhvr>
                                        <p:cTn id="11" dur="500"/>
                                        <p:tgtEl>
                                          <p:spTgt spid="2744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74441"/>
                                        </p:tgtEl>
                                        <p:attrNameLst>
                                          <p:attrName>style.visibility</p:attrName>
                                        </p:attrNameLst>
                                      </p:cBhvr>
                                      <p:to>
                                        <p:strVal val="visible"/>
                                      </p:to>
                                    </p:set>
                                    <p:animEffect transition="in" filter="dissolve">
                                      <p:cBhvr>
                                        <p:cTn id="16" dur="500"/>
                                        <p:tgtEl>
                                          <p:spTgt spid="2744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74444"/>
                                        </p:tgtEl>
                                        <p:attrNameLst>
                                          <p:attrName>style.visibility</p:attrName>
                                        </p:attrNameLst>
                                      </p:cBhvr>
                                      <p:to>
                                        <p:strVal val="visible"/>
                                      </p:to>
                                    </p:set>
                                    <p:animEffect transition="in" filter="dissolve">
                                      <p:cBhvr>
                                        <p:cTn id="21" dur="500"/>
                                        <p:tgtEl>
                                          <p:spTgt spid="27444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74445"/>
                                        </p:tgtEl>
                                        <p:attrNameLst>
                                          <p:attrName>style.visibility</p:attrName>
                                        </p:attrNameLst>
                                      </p:cBhvr>
                                      <p:to>
                                        <p:strVal val="visible"/>
                                      </p:to>
                                    </p:set>
                                    <p:animEffect transition="in" filter="dissolve">
                                      <p:cBhvr>
                                        <p:cTn id="24" dur="500"/>
                                        <p:tgtEl>
                                          <p:spTgt spid="27444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74439"/>
                                        </p:tgtEl>
                                        <p:attrNameLst>
                                          <p:attrName>style.visibility</p:attrName>
                                        </p:attrNameLst>
                                      </p:cBhvr>
                                      <p:to>
                                        <p:strVal val="visible"/>
                                      </p:to>
                                    </p:set>
                                    <p:animEffect transition="in" filter="dissolve">
                                      <p:cBhvr>
                                        <p:cTn id="29" dur="500"/>
                                        <p:tgtEl>
                                          <p:spTgt spid="2744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74440"/>
                                        </p:tgtEl>
                                        <p:attrNameLst>
                                          <p:attrName>style.visibility</p:attrName>
                                        </p:attrNameLst>
                                      </p:cBhvr>
                                      <p:to>
                                        <p:strVal val="visible"/>
                                      </p:to>
                                    </p:set>
                                    <p:animEffect transition="in" filter="dissolve">
                                      <p:cBhvr>
                                        <p:cTn id="34" dur="500"/>
                                        <p:tgtEl>
                                          <p:spTgt spid="274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9" grpId="0" animBg="1"/>
      <p:bldP spid="274440" grpId="0" animBg="1"/>
      <p:bldP spid="274441" grpId="0" animBg="1"/>
      <p:bldP spid="274442" grpId="0" animBg="1"/>
      <p:bldP spid="274444" grpId="0" animBg="1"/>
      <p:bldP spid="27444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A7FDE7-622A-104D-8DEC-8DC6EC76BC7F}"/>
              </a:ext>
            </a:extLst>
          </p:cNvPr>
          <p:cNvSpPr>
            <a:spLocks noGrp="1"/>
          </p:cNvSpPr>
          <p:nvPr>
            <p:ph type="title"/>
          </p:nvPr>
        </p:nvSpPr>
        <p:spPr>
          <a:xfrm>
            <a:off x="852322" y="114301"/>
            <a:ext cx="5605629" cy="745629"/>
          </a:xfrm>
        </p:spPr>
        <p:txBody>
          <a:bodyPr>
            <a:normAutofit/>
          </a:bodyPr>
          <a:lstStyle/>
          <a:p>
            <a:r>
              <a:rPr lang="en-US" sz="3850" dirty="0"/>
              <a:t>The rest of the diagnosis</a:t>
            </a:r>
          </a:p>
        </p:txBody>
      </p:sp>
      <p:sp>
        <p:nvSpPr>
          <p:cNvPr id="3" name="Content Placeholder 2">
            <a:extLst>
              <a:ext uri="{FF2B5EF4-FFF2-40B4-BE49-F238E27FC236}">
                <a16:creationId xmlns="" xmlns:a16="http://schemas.microsoft.com/office/drawing/2014/main" id="{1EF18DD6-43E1-E441-A142-C576719A7A7E}"/>
              </a:ext>
            </a:extLst>
          </p:cNvPr>
          <p:cNvSpPr>
            <a:spLocks noGrp="1"/>
          </p:cNvSpPr>
          <p:nvPr>
            <p:ph idx="1"/>
          </p:nvPr>
        </p:nvSpPr>
        <p:spPr>
          <a:xfrm>
            <a:off x="914370" y="859930"/>
            <a:ext cx="5033221" cy="3943349"/>
          </a:xfrm>
        </p:spPr>
        <p:txBody>
          <a:bodyPr anchor="ctr">
            <a:normAutofit fontScale="85000" lnSpcReduction="20000"/>
          </a:bodyPr>
          <a:lstStyle/>
          <a:p>
            <a:pPr>
              <a:lnSpc>
                <a:spcPct val="90000"/>
              </a:lnSpc>
            </a:pPr>
            <a:r>
              <a:rPr lang="en-US" sz="2400" dirty="0"/>
              <a:t>Criterion B: Presence of one or more intrusion symptoms</a:t>
            </a:r>
          </a:p>
          <a:p>
            <a:pPr>
              <a:lnSpc>
                <a:spcPct val="90000"/>
              </a:lnSpc>
            </a:pPr>
            <a:r>
              <a:rPr lang="en-US" sz="2400" dirty="0"/>
              <a:t>Criterion C: Persistent avoidance of associated stimuli, beginning after the event</a:t>
            </a:r>
          </a:p>
          <a:p>
            <a:pPr>
              <a:lnSpc>
                <a:spcPct val="90000"/>
              </a:lnSpc>
            </a:pPr>
            <a:r>
              <a:rPr lang="en-US" sz="2400" dirty="0"/>
              <a:t>Criterion D: Negative alterations in cognitions and mood (two or more)</a:t>
            </a:r>
          </a:p>
          <a:p>
            <a:pPr>
              <a:lnSpc>
                <a:spcPct val="90000"/>
              </a:lnSpc>
            </a:pPr>
            <a:r>
              <a:rPr lang="en-US" sz="2400" dirty="0"/>
              <a:t>Criterion E: Marked alterations in arousal and reactivity (two or more)</a:t>
            </a:r>
          </a:p>
          <a:p>
            <a:pPr>
              <a:lnSpc>
                <a:spcPct val="90000"/>
              </a:lnSpc>
            </a:pPr>
            <a:r>
              <a:rPr lang="en-US" sz="2400" dirty="0"/>
              <a:t>Criterion F: Duration more than 1 month</a:t>
            </a:r>
          </a:p>
          <a:p>
            <a:pPr>
              <a:lnSpc>
                <a:spcPct val="90000"/>
              </a:lnSpc>
            </a:pPr>
            <a:r>
              <a:rPr lang="en-US" sz="2400" dirty="0"/>
              <a:t>Criterion G: Significant distress or impairment</a:t>
            </a:r>
          </a:p>
          <a:p>
            <a:pPr>
              <a:lnSpc>
                <a:spcPct val="90000"/>
              </a:lnSpc>
            </a:pPr>
            <a:r>
              <a:rPr lang="en-US" sz="2400" dirty="0"/>
              <a:t>Criterion H: Not attributable to physiological effects of substance, or another medical condition</a:t>
            </a:r>
          </a:p>
        </p:txBody>
      </p:sp>
      <p:sp>
        <p:nvSpPr>
          <p:cNvPr id="10" name="Rectangle 9">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9436" y="0"/>
            <a:ext cx="195456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29567" y="1776849"/>
            <a:ext cx="2119736" cy="158980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Brain in head">
            <a:extLst>
              <a:ext uri="{FF2B5EF4-FFF2-40B4-BE49-F238E27FC236}">
                <a16:creationId xmlns="" xmlns:a16="http://schemas.microsoft.com/office/drawing/2014/main" id="{459AFC2D-0933-4DC8-A352-452B4A4F574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24965" y="2148856"/>
            <a:ext cx="1143455" cy="857591"/>
          </a:xfrm>
          <a:prstGeom prst="rect">
            <a:avLst/>
          </a:prstGeom>
        </p:spPr>
      </p:pic>
    </p:spTree>
    <p:extLst>
      <p:ext uri="{BB962C8B-B14F-4D97-AF65-F5344CB8AC3E}">
        <p14:creationId xmlns:p14="http://schemas.microsoft.com/office/powerpoint/2010/main" val="2621200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CFAB80-10C9-5948-9F87-73544A3EBA0E}"/>
              </a:ext>
            </a:extLst>
          </p:cNvPr>
          <p:cNvSpPr>
            <a:spLocks noGrp="1"/>
          </p:cNvSpPr>
          <p:nvPr>
            <p:ph type="title"/>
          </p:nvPr>
        </p:nvSpPr>
        <p:spPr>
          <a:xfrm>
            <a:off x="840700" y="515610"/>
            <a:ext cx="5605629" cy="745629"/>
          </a:xfrm>
        </p:spPr>
        <p:txBody>
          <a:bodyPr>
            <a:normAutofit/>
          </a:bodyPr>
          <a:lstStyle/>
          <a:p>
            <a:r>
              <a:rPr lang="en-US" sz="3850"/>
              <a:t>Differential diagnosis</a:t>
            </a:r>
          </a:p>
        </p:txBody>
      </p:sp>
      <p:sp>
        <p:nvSpPr>
          <p:cNvPr id="3" name="Content Placeholder 2">
            <a:extLst>
              <a:ext uri="{FF2B5EF4-FFF2-40B4-BE49-F238E27FC236}">
                <a16:creationId xmlns="" xmlns:a16="http://schemas.microsoft.com/office/drawing/2014/main" id="{91DE7692-A1CC-BC46-95BE-7B2ED60EEEC1}"/>
              </a:ext>
            </a:extLst>
          </p:cNvPr>
          <p:cNvSpPr>
            <a:spLocks noGrp="1"/>
          </p:cNvSpPr>
          <p:nvPr>
            <p:ph idx="1"/>
          </p:nvPr>
        </p:nvSpPr>
        <p:spPr>
          <a:xfrm>
            <a:off x="852322" y="1261240"/>
            <a:ext cx="5033221" cy="3539360"/>
          </a:xfrm>
        </p:spPr>
        <p:txBody>
          <a:bodyPr anchor="ctr">
            <a:normAutofit lnSpcReduction="10000"/>
          </a:bodyPr>
          <a:lstStyle/>
          <a:p>
            <a:pPr>
              <a:lnSpc>
                <a:spcPct val="90000"/>
              </a:lnSpc>
            </a:pPr>
            <a:r>
              <a:rPr lang="en-US" sz="2100" dirty="0"/>
              <a:t>Adjustment disorders</a:t>
            </a:r>
          </a:p>
          <a:p>
            <a:pPr>
              <a:lnSpc>
                <a:spcPct val="90000"/>
              </a:lnSpc>
            </a:pPr>
            <a:r>
              <a:rPr lang="en-US" sz="2100" dirty="0"/>
              <a:t>Other post-traumatic disorders</a:t>
            </a:r>
          </a:p>
          <a:p>
            <a:pPr>
              <a:lnSpc>
                <a:spcPct val="90000"/>
              </a:lnSpc>
            </a:pPr>
            <a:r>
              <a:rPr lang="en-US" sz="2100" dirty="0"/>
              <a:t>Acute stress disorder</a:t>
            </a:r>
          </a:p>
          <a:p>
            <a:pPr>
              <a:lnSpc>
                <a:spcPct val="90000"/>
              </a:lnSpc>
            </a:pPr>
            <a:r>
              <a:rPr lang="en-US" sz="2100" dirty="0"/>
              <a:t>Anxiety disorders and OCD</a:t>
            </a:r>
          </a:p>
          <a:p>
            <a:pPr>
              <a:lnSpc>
                <a:spcPct val="90000"/>
              </a:lnSpc>
            </a:pPr>
            <a:r>
              <a:rPr lang="en-US" sz="2100" dirty="0"/>
              <a:t>Major depressive disorder</a:t>
            </a:r>
          </a:p>
          <a:p>
            <a:pPr>
              <a:lnSpc>
                <a:spcPct val="90000"/>
              </a:lnSpc>
            </a:pPr>
            <a:r>
              <a:rPr lang="en-US" sz="2100" dirty="0"/>
              <a:t>Personality disorders</a:t>
            </a:r>
          </a:p>
          <a:p>
            <a:pPr>
              <a:lnSpc>
                <a:spcPct val="90000"/>
              </a:lnSpc>
            </a:pPr>
            <a:r>
              <a:rPr lang="en-US" sz="2100" dirty="0"/>
              <a:t>Dissociative disorders</a:t>
            </a:r>
          </a:p>
          <a:p>
            <a:pPr>
              <a:lnSpc>
                <a:spcPct val="90000"/>
              </a:lnSpc>
            </a:pPr>
            <a:r>
              <a:rPr lang="en-US" sz="2100" dirty="0"/>
              <a:t>Conversion disorder</a:t>
            </a:r>
          </a:p>
          <a:p>
            <a:pPr>
              <a:lnSpc>
                <a:spcPct val="90000"/>
              </a:lnSpc>
            </a:pPr>
            <a:r>
              <a:rPr lang="en-US" sz="2100" dirty="0"/>
              <a:t>Psychotic disorders</a:t>
            </a:r>
          </a:p>
          <a:p>
            <a:pPr>
              <a:lnSpc>
                <a:spcPct val="90000"/>
              </a:lnSpc>
            </a:pPr>
            <a:r>
              <a:rPr lang="en-US" sz="2100" dirty="0"/>
              <a:t>Traumatic brain injury [?]</a:t>
            </a:r>
          </a:p>
        </p:txBody>
      </p:sp>
      <p:sp>
        <p:nvSpPr>
          <p:cNvPr id="10" name="Rectangle 9">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9436" y="0"/>
            <a:ext cx="195456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29567" y="1776849"/>
            <a:ext cx="2119736" cy="158980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Brain">
            <a:extLst>
              <a:ext uri="{FF2B5EF4-FFF2-40B4-BE49-F238E27FC236}">
                <a16:creationId xmlns="" xmlns:a16="http://schemas.microsoft.com/office/drawing/2014/main" id="{2F893DD8-F7F1-4820-849C-1F1BDAEBDFD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24965" y="2148856"/>
            <a:ext cx="1143455" cy="857591"/>
          </a:xfrm>
          <a:prstGeom prst="rect">
            <a:avLst/>
          </a:prstGeom>
        </p:spPr>
      </p:pic>
    </p:spTree>
    <p:extLst>
      <p:ext uri="{BB962C8B-B14F-4D97-AF65-F5344CB8AC3E}">
        <p14:creationId xmlns:p14="http://schemas.microsoft.com/office/powerpoint/2010/main" val="2573701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240030"/>
            <a:ext cx="8661654" cy="466344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73869"/>
            <a:ext cx="7886700" cy="994172"/>
          </a:xfrm>
        </p:spPr>
        <p:txBody>
          <a:bodyPr>
            <a:normAutofit fontScale="90000"/>
          </a:bodyPr>
          <a:lstStyle/>
          <a:p>
            <a:pPr>
              <a:lnSpc>
                <a:spcPct val="90000"/>
              </a:lnSpc>
            </a:pPr>
            <a:r>
              <a:rPr lang="en-US" sz="2800" b="1" dirty="0">
                <a:effectLst>
                  <a:outerShdw blurRad="38100" dist="38100" dir="2700000" algn="tl">
                    <a:srgbClr val="000000">
                      <a:alpha val="43137"/>
                    </a:srgbClr>
                  </a:outerShdw>
                </a:effectLst>
              </a:rPr>
              <a:t>Adjustment Disorder</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Fits What’s </a:t>
            </a:r>
            <a:r>
              <a:rPr lang="en-US" sz="2800" b="1" u="sng" dirty="0">
                <a:effectLst>
                  <a:outerShdw blurRad="38100" dist="38100" dir="2700000" algn="tl">
                    <a:srgbClr val="000000">
                      <a:alpha val="43137"/>
                    </a:srgbClr>
                  </a:outerShdw>
                </a:effectLst>
              </a:rPr>
              <a:t>Actuall</a:t>
            </a:r>
            <a:r>
              <a:rPr lang="en-US" sz="2800" b="1" dirty="0">
                <a:effectLst>
                  <a:outerShdw blurRad="38100" dist="38100" dir="2700000" algn="tl">
                    <a:srgbClr val="000000">
                      <a:alpha val="43137"/>
                    </a:srgbClr>
                  </a:outerShdw>
                </a:effectLst>
              </a:rPr>
              <a:t>y Happening </a:t>
            </a:r>
            <a:br>
              <a:rPr lang="en-US" sz="2800" b="1" dirty="0">
                <a:effectLst>
                  <a:outerShdw blurRad="38100" dist="38100" dir="2700000" algn="tl">
                    <a:srgbClr val="000000">
                      <a:alpha val="43137"/>
                    </a:srgbClr>
                  </a:outerShdw>
                </a:effectLst>
              </a:rPr>
            </a:br>
            <a:r>
              <a:rPr lang="en-US" sz="2800" dirty="0"/>
              <a:t>in Many Workers’ Comp Patients</a:t>
            </a:r>
          </a:p>
        </p:txBody>
      </p:sp>
      <p:sp>
        <p:nvSpPr>
          <p:cNvPr id="3" name="Content Placeholder 2"/>
          <p:cNvSpPr>
            <a:spLocks noGrp="1"/>
          </p:cNvSpPr>
          <p:nvPr>
            <p:ph idx="1"/>
          </p:nvPr>
        </p:nvSpPr>
        <p:spPr>
          <a:xfrm>
            <a:off x="628650" y="1543050"/>
            <a:ext cx="7886700" cy="3360420"/>
          </a:xfrm>
        </p:spPr>
        <p:txBody>
          <a:bodyPr>
            <a:normAutofit fontScale="92500" lnSpcReduction="10000"/>
          </a:bodyPr>
          <a:lstStyle/>
          <a:p>
            <a:pPr>
              <a:lnSpc>
                <a:spcPct val="90000"/>
              </a:lnSpc>
            </a:pPr>
            <a:r>
              <a:rPr lang="en-US" sz="1600" dirty="0"/>
              <a:t>The </a:t>
            </a:r>
            <a:r>
              <a:rPr lang="en-US" sz="1600" i="1" dirty="0"/>
              <a:t>DSM-5</a:t>
            </a:r>
            <a:r>
              <a:rPr lang="en-US" sz="1600" dirty="0"/>
              <a:t> defines adjustment disorder as “the presence of emotional or behavioral </a:t>
            </a:r>
            <a:r>
              <a:rPr lang="en-US" sz="1600" b="1" dirty="0"/>
              <a:t>symptoms in response to </a:t>
            </a:r>
            <a:r>
              <a:rPr lang="en-US" sz="1600" dirty="0"/>
              <a:t>an identifiable stressor(s) occurring within 3 months of the onset of the stressor(s)” (American Psychiatric Association, 2013).</a:t>
            </a:r>
          </a:p>
          <a:p>
            <a:pPr>
              <a:lnSpc>
                <a:spcPct val="90000"/>
              </a:lnSpc>
            </a:pPr>
            <a:r>
              <a:rPr lang="en-US" sz="1600" dirty="0"/>
              <a:t>In addition to exposure to one or more stressors, other DSM-5 criteria for adjustment disorder must be present. </a:t>
            </a:r>
          </a:p>
          <a:p>
            <a:pPr>
              <a:lnSpc>
                <a:spcPct val="90000"/>
              </a:lnSpc>
            </a:pPr>
            <a:r>
              <a:rPr lang="en-US" sz="1600" b="1" dirty="0"/>
              <a:t>One or both </a:t>
            </a:r>
            <a:r>
              <a:rPr lang="en-US" sz="1600" dirty="0"/>
              <a:t>of these criteria exist:</a:t>
            </a:r>
          </a:p>
          <a:p>
            <a:pPr lvl="1">
              <a:lnSpc>
                <a:spcPct val="90000"/>
              </a:lnSpc>
            </a:pPr>
            <a:r>
              <a:rPr lang="en-US" sz="1600" dirty="0"/>
              <a:t>Distress that is out of proportion with expected reactions to the stressor</a:t>
            </a:r>
          </a:p>
          <a:p>
            <a:pPr lvl="1">
              <a:lnSpc>
                <a:spcPct val="90000"/>
              </a:lnSpc>
            </a:pPr>
            <a:r>
              <a:rPr lang="en-US" sz="1600" dirty="0"/>
              <a:t>Symptoms must be clinically significant—they cause marked distress and impairment in functioning</a:t>
            </a:r>
          </a:p>
          <a:p>
            <a:pPr>
              <a:lnSpc>
                <a:spcPct val="90000"/>
              </a:lnSpc>
            </a:pPr>
            <a:r>
              <a:rPr lang="en-US" sz="1600" dirty="0"/>
              <a:t>Further, these criteria must be present:</a:t>
            </a:r>
          </a:p>
          <a:p>
            <a:pPr lvl="1">
              <a:lnSpc>
                <a:spcPct val="90000"/>
              </a:lnSpc>
            </a:pPr>
            <a:r>
              <a:rPr lang="en-US" sz="1600" dirty="0"/>
              <a:t>Distress and impairment are related to the stressor and are </a:t>
            </a:r>
            <a:r>
              <a:rPr lang="en-US" sz="1600" b="1" u="sng" dirty="0"/>
              <a:t>not</a:t>
            </a:r>
            <a:r>
              <a:rPr lang="en-US" sz="1600" dirty="0"/>
              <a:t> an escalation of </a:t>
            </a:r>
            <a:r>
              <a:rPr lang="en-US" sz="1600" dirty="0">
                <a:hlinkClick r:id="rId2" tooltip="Common Mental Disorders Many Face"/>
              </a:rPr>
              <a:t>existing mental health disorders</a:t>
            </a:r>
            <a:endParaRPr lang="en-US" sz="1600" dirty="0"/>
          </a:p>
          <a:p>
            <a:pPr lvl="1">
              <a:lnSpc>
                <a:spcPct val="90000"/>
              </a:lnSpc>
            </a:pPr>
            <a:r>
              <a:rPr lang="en-US" sz="1600" dirty="0"/>
              <a:t>The reaction is </a:t>
            </a:r>
            <a:r>
              <a:rPr lang="en-US" sz="1600" b="1" u="sng" dirty="0"/>
              <a:t>not</a:t>
            </a:r>
            <a:r>
              <a:rPr lang="en-US" sz="1600" dirty="0"/>
              <a:t> part of </a:t>
            </a:r>
            <a:r>
              <a:rPr lang="en-US" sz="1600" dirty="0">
                <a:hlinkClick r:id="rId3" tooltip="When Grief Becomes a Mental Health Issue"/>
              </a:rPr>
              <a:t>normal bereavement</a:t>
            </a:r>
            <a:endParaRPr lang="en-US" sz="1600" dirty="0"/>
          </a:p>
          <a:p>
            <a:pPr lvl="1">
              <a:lnSpc>
                <a:spcPct val="90000"/>
              </a:lnSpc>
            </a:pPr>
            <a:r>
              <a:rPr lang="en-US" sz="1600" dirty="0"/>
              <a:t>Once the stressor is removed or the person has begun to adjust and cope, the symptoms must subside within six months.</a:t>
            </a:r>
          </a:p>
          <a:p>
            <a:pPr lvl="1">
              <a:lnSpc>
                <a:spcPct val="90000"/>
              </a:lnSpc>
            </a:pPr>
            <a:endParaRPr lang="en-US" sz="1600" dirty="0"/>
          </a:p>
        </p:txBody>
      </p:sp>
    </p:spTree>
    <p:extLst>
      <p:ext uri="{BB962C8B-B14F-4D97-AF65-F5344CB8AC3E}">
        <p14:creationId xmlns:p14="http://schemas.microsoft.com/office/powerpoint/2010/main" val="875011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3207CC6-EAA1-4BFF-A48A-DECAD89727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493"/>
            <a:ext cx="9144000" cy="514599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
            <a:extLst>
              <a:ext uri="{FF2B5EF4-FFF2-40B4-BE49-F238E27FC236}">
                <a16:creationId xmlns="" xmlns:a16="http://schemas.microsoft.com/office/drawing/2014/main" id="{B234A3DD-923D-4166-8B19-7DD58990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5193" y="-360"/>
            <a:ext cx="7101526" cy="5143859"/>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 xmlns:a16="http://schemas.microsoft.com/office/drawing/2014/main" id="{F6ACA5AC-3C5D-4994-B40F-FC8349E4D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59"/>
            <a:ext cx="6993732" cy="514385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6A135D8-A791-4C47-A683-5D808BFFD242}"/>
              </a:ext>
            </a:extLst>
          </p:cNvPr>
          <p:cNvSpPr>
            <a:spLocks noGrp="1"/>
          </p:cNvSpPr>
          <p:nvPr>
            <p:ph type="title"/>
          </p:nvPr>
        </p:nvSpPr>
        <p:spPr>
          <a:xfrm>
            <a:off x="603504" y="1950243"/>
            <a:ext cx="4804315" cy="2458471"/>
          </a:xfrm>
        </p:spPr>
        <p:txBody>
          <a:bodyPr vert="horz" lIns="91440" tIns="45720" rIns="91440" bIns="45720" rtlCol="0" anchor="t">
            <a:normAutofit/>
          </a:bodyPr>
          <a:lstStyle/>
          <a:p>
            <a:pPr>
              <a:lnSpc>
                <a:spcPct val="90000"/>
              </a:lnSpc>
            </a:pPr>
            <a:r>
              <a:rPr lang="en-US" sz="4700" kern="1200">
                <a:solidFill>
                  <a:schemeClr val="tx1"/>
                </a:solidFill>
                <a:latin typeface="+mj-lt"/>
                <a:ea typeface="+mj-ea"/>
                <a:cs typeface="+mj-cs"/>
              </a:rPr>
              <a:t>Evaluating Work ability</a:t>
            </a:r>
          </a:p>
        </p:txBody>
      </p:sp>
      <p:sp>
        <p:nvSpPr>
          <p:cNvPr id="3" name="Text Placeholder 2">
            <a:extLst>
              <a:ext uri="{FF2B5EF4-FFF2-40B4-BE49-F238E27FC236}">
                <a16:creationId xmlns="" xmlns:a16="http://schemas.microsoft.com/office/drawing/2014/main" id="{29385322-E1C4-3B41-B60C-1DCBC86F31EC}"/>
              </a:ext>
            </a:extLst>
          </p:cNvPr>
          <p:cNvSpPr>
            <a:spLocks noGrp="1"/>
          </p:cNvSpPr>
          <p:nvPr>
            <p:ph type="body" idx="1"/>
          </p:nvPr>
        </p:nvSpPr>
        <p:spPr>
          <a:xfrm>
            <a:off x="603504" y="975338"/>
            <a:ext cx="3125532" cy="866644"/>
          </a:xfrm>
        </p:spPr>
        <p:txBody>
          <a:bodyPr vert="horz" lIns="91440" tIns="45720" rIns="91440" bIns="45720" rtlCol="0" anchor="b">
            <a:normAutofit/>
          </a:bodyPr>
          <a:lstStyle/>
          <a:p>
            <a:pPr>
              <a:lnSpc>
                <a:spcPct val="90000"/>
              </a:lnSpc>
              <a:spcBef>
                <a:spcPts val="1000"/>
              </a:spcBef>
            </a:pPr>
            <a:r>
              <a:rPr lang="en-US" sz="1700" kern="1200">
                <a:solidFill>
                  <a:schemeClr val="tx1"/>
                </a:solidFill>
                <a:latin typeface="+mn-lt"/>
                <a:ea typeface="+mn-ea"/>
                <a:cs typeface="+mn-cs"/>
              </a:rPr>
              <a:t>22</a:t>
            </a:r>
            <a:r>
              <a:rPr lang="en-US" sz="1700" kern="1200" baseline="30000">
                <a:solidFill>
                  <a:schemeClr val="tx1"/>
                </a:solidFill>
                <a:latin typeface="+mn-lt"/>
                <a:ea typeface="+mn-ea"/>
                <a:cs typeface="+mn-cs"/>
              </a:rPr>
              <a:t>nd</a:t>
            </a:r>
            <a:r>
              <a:rPr lang="en-US" sz="1700" kern="1200">
                <a:solidFill>
                  <a:schemeClr val="tx1"/>
                </a:solidFill>
                <a:latin typeface="+mn-lt"/>
                <a:ea typeface="+mn-ea"/>
                <a:cs typeface="+mn-cs"/>
              </a:rPr>
              <a:t> Tennessee Workers’ Compensation Educational Conference</a:t>
            </a:r>
          </a:p>
        </p:txBody>
      </p:sp>
    </p:spTree>
    <p:extLst>
      <p:ext uri="{BB962C8B-B14F-4D97-AF65-F5344CB8AC3E}">
        <p14:creationId xmlns:p14="http://schemas.microsoft.com/office/powerpoint/2010/main" val="543195120"/>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a:bodyPr>
          <a:lstStyle/>
          <a:p>
            <a:r>
              <a:rPr lang="en-US" dirty="0"/>
              <a:t>Risk, Capacity, &amp; Tolerance</a:t>
            </a:r>
          </a:p>
        </p:txBody>
      </p:sp>
      <p:graphicFrame>
        <p:nvGraphicFramePr>
          <p:cNvPr id="146435" name="Object 3"/>
          <p:cNvGraphicFramePr>
            <a:graphicFrameLocks noGrp="1" noChangeAspect="1"/>
          </p:cNvGraphicFramePr>
          <p:nvPr>
            <p:ph idx="1"/>
          </p:nvPr>
        </p:nvGraphicFramePr>
        <p:xfrm>
          <a:off x="623889" y="1329928"/>
          <a:ext cx="7894637" cy="3167063"/>
        </p:xfrm>
        <a:graphic>
          <a:graphicData uri="http://schemas.openxmlformats.org/presentationml/2006/ole">
            <mc:AlternateContent xmlns:mc="http://schemas.openxmlformats.org/markup-compatibility/2006">
              <mc:Choice xmlns:v="urn:schemas-microsoft-com:vml" Requires="v">
                <p:oleObj spid="_x0000_s9224" name="Visio" r:id="rId3" imgW="8355711" imgH="4469511" progId="Visio.Drawing.11">
                  <p:embed/>
                </p:oleObj>
              </mc:Choice>
              <mc:Fallback>
                <p:oleObj name="Visio" r:id="rId3" imgW="8355711" imgH="4469511" progId="Visio.Drawing.11">
                  <p:embed/>
                  <p:pic>
                    <p:nvPicPr>
                      <p:cNvPr id="1464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9" y="1329928"/>
                        <a:ext cx="7894637" cy="316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4" name="TextBox 3"/>
          <p:cNvSpPr txBox="1"/>
          <p:nvPr/>
        </p:nvSpPr>
        <p:spPr>
          <a:xfrm>
            <a:off x="533400" y="4629150"/>
            <a:ext cx="8077200" cy="430887"/>
          </a:xfrm>
          <a:prstGeom prst="rect">
            <a:avLst/>
          </a:prstGeom>
          <a:noFill/>
        </p:spPr>
        <p:txBody>
          <a:bodyPr wrap="square" rtlCol="0">
            <a:spAutoFit/>
          </a:bodyPr>
          <a:lstStyle/>
          <a:p>
            <a:r>
              <a:rPr lang="en-US" sz="1100" dirty="0"/>
              <a:t>Adapted From: </a:t>
            </a:r>
            <a:r>
              <a:rPr lang="en-US" sz="1100" dirty="0" err="1"/>
              <a:t>Talmage</a:t>
            </a:r>
            <a:r>
              <a:rPr lang="en-US" sz="1100" dirty="0"/>
              <a:t>, J.B., </a:t>
            </a:r>
            <a:r>
              <a:rPr lang="en-US" sz="1100" dirty="0" err="1"/>
              <a:t>Melhorn</a:t>
            </a:r>
            <a:r>
              <a:rPr lang="en-US" sz="1100" dirty="0"/>
              <a:t>, J.M., &amp; Hyman, M.H. (eds.)  </a:t>
            </a:r>
            <a:r>
              <a:rPr lang="en-US" sz="1100" i="1" dirty="0"/>
              <a:t>AMA guides to the evaluation of work ability and return to work.  </a:t>
            </a:r>
            <a:r>
              <a:rPr lang="en-US" sz="1100" dirty="0"/>
              <a:t>Chicago: AMA Press. </a:t>
            </a:r>
          </a:p>
        </p:txBody>
      </p:sp>
      <p:sp>
        <p:nvSpPr>
          <p:cNvPr id="7" name="Slide Number Placeholder 3"/>
          <p:cNvSpPr>
            <a:spLocks noGrp="1"/>
          </p:cNvSpPr>
          <p:nvPr>
            <p:ph type="sldNum" sz="quarter" idx="12"/>
          </p:nvPr>
        </p:nvSpPr>
        <p:spPr>
          <a:xfrm>
            <a:off x="8531226" y="4236244"/>
            <a:ext cx="549275" cy="297656"/>
          </a:xfrm>
        </p:spPr>
        <p:txBody>
          <a:bodyPr/>
          <a:lstStyle/>
          <a:p>
            <a:pPr>
              <a:defRPr/>
            </a:pPr>
            <a:r>
              <a:rPr lang="en-US" dirty="0"/>
              <a:t>29</a:t>
            </a:r>
          </a:p>
        </p:txBody>
      </p:sp>
    </p:spTree>
    <p:extLst>
      <p:ext uri="{BB962C8B-B14F-4D97-AF65-F5344CB8AC3E}">
        <p14:creationId xmlns:p14="http://schemas.microsoft.com/office/powerpoint/2010/main" val="94295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52663" y="240883"/>
            <a:ext cx="3249230" cy="4634664"/>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505677" y="685801"/>
            <a:ext cx="2743200" cy="2165684"/>
          </a:xfrm>
        </p:spPr>
        <p:txBody>
          <a:bodyPr vert="horz" lIns="91440" tIns="45720" rIns="91440" bIns="45720" rtlCol="0" anchor="b">
            <a:normAutofit/>
          </a:bodyPr>
          <a:lstStyle/>
          <a:p>
            <a:pPr>
              <a:lnSpc>
                <a:spcPct val="90000"/>
              </a:lnSpc>
            </a:pPr>
            <a:r>
              <a:rPr lang="en-US" sz="4200" kern="1200">
                <a:solidFill>
                  <a:srgbClr val="FFFFFF"/>
                </a:solidFill>
                <a:latin typeface="+mj-lt"/>
                <a:ea typeface="+mj-ea"/>
                <a:cs typeface="+mj-cs"/>
              </a:rPr>
              <a:t>What is the risk?</a:t>
            </a:r>
          </a:p>
        </p:txBody>
      </p:sp>
      <p:cxnSp>
        <p:nvCxnSpPr>
          <p:cNvPr id="18" name="Straight Connector 17">
            <a:extLst>
              <a:ext uri="{FF2B5EF4-FFF2-40B4-BE49-F238E27FC236}">
                <a16:creationId xmlns=""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93345" y="2932700"/>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3" name="Picture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rcRect l="5844" r="5844"/>
          <a:stretch>
            <a:fillRect/>
          </a:stretch>
        </p:blipFill>
        <p:spPr>
          <a:xfrm>
            <a:off x="3865367" y="1192005"/>
            <a:ext cx="4915159" cy="2765446"/>
          </a:xfrm>
          <a:prstGeom prst="rect">
            <a:avLst/>
          </a:prstGeom>
        </p:spPr>
      </p:pic>
      <p:sp>
        <p:nvSpPr>
          <p:cNvPr id="5" name="Slide Number Placeholder 4"/>
          <p:cNvSpPr>
            <a:spLocks noGrp="1"/>
          </p:cNvSpPr>
          <p:nvPr>
            <p:ph type="sldNum" sz="quarter" idx="4294967295"/>
          </p:nvPr>
        </p:nvSpPr>
        <p:spPr>
          <a:xfrm>
            <a:off x="7493267" y="4767263"/>
            <a:ext cx="1022083" cy="273844"/>
          </a:xfrm>
          <a:prstGeom prst="bracketPair">
            <a:avLst>
              <a:gd name="adj" fmla="val 17949"/>
            </a:avLst>
          </a:prstGeom>
        </p:spPr>
        <p:txBody>
          <a:bodyPr vert="horz" lIns="91440" tIns="45720" rIns="91440" bIns="45720" rtlCol="0" anchor="ctr">
            <a:normAutofit fontScale="92500" lnSpcReduction="10000"/>
          </a:bodyPr>
          <a:lstStyle/>
          <a:p>
            <a:pPr>
              <a:spcAft>
                <a:spcPts val="600"/>
              </a:spcAft>
              <a:defRPr/>
            </a:pPr>
            <a:fld id="{AEA49CA6-E808-1147-BD41-EE015428C4C1}" type="slidenum">
              <a:rPr lang="en-US">
                <a:solidFill>
                  <a:srgbClr val="595959"/>
                </a:solidFill>
              </a:rPr>
              <a:pPr>
                <a:spcAft>
                  <a:spcPts val="600"/>
                </a:spcAft>
                <a:defRPr/>
              </a:pPr>
              <a:t>57</a:t>
            </a:fld>
            <a:endParaRPr lang="en-US">
              <a:solidFill>
                <a:srgbClr val="595959"/>
              </a:solidFill>
            </a:endParaRPr>
          </a:p>
        </p:txBody>
      </p:sp>
    </p:spTree>
    <p:extLst>
      <p:ext uri="{BB962C8B-B14F-4D97-AF65-F5344CB8AC3E}">
        <p14:creationId xmlns:p14="http://schemas.microsoft.com/office/powerpoint/2010/main" val="31418115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2709" name="Group 72">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9" y="1274692"/>
            <a:ext cx="2755857" cy="2400299"/>
            <a:chOff x="697883" y="1816768"/>
            <a:chExt cx="3674476" cy="3200399"/>
          </a:xfrm>
          <a:solidFill>
            <a:schemeClr val="accent1"/>
          </a:solidFill>
        </p:grpSpPr>
        <p:sp>
          <p:nvSpPr>
            <p:cNvPr id="74" name="Rectangle 73">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72710" name="Rectangle 74">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72707" name="Rectangle 2">
            <a:extLst>
              <a:ext uri="{FF2B5EF4-FFF2-40B4-BE49-F238E27FC236}">
                <a16:creationId xmlns="" xmlns:a16="http://schemas.microsoft.com/office/drawing/2014/main" id="{7B4130FC-A782-4CB5-9DEC-A3B7D0E77892}"/>
              </a:ext>
            </a:extLst>
          </p:cNvPr>
          <p:cNvSpPr>
            <a:spLocks noGrp="1" noChangeArrowheads="1"/>
          </p:cNvSpPr>
          <p:nvPr>
            <p:ph type="title"/>
          </p:nvPr>
        </p:nvSpPr>
        <p:spPr>
          <a:xfrm>
            <a:off x="678657" y="1811492"/>
            <a:ext cx="2588798" cy="1799902"/>
          </a:xfrm>
        </p:spPr>
        <p:txBody>
          <a:bodyPr>
            <a:normAutofit fontScale="90000"/>
          </a:bodyPr>
          <a:lstStyle/>
          <a:p>
            <a:pPr>
              <a:lnSpc>
                <a:spcPct val="90000"/>
              </a:lnSpc>
            </a:pPr>
            <a:r>
              <a:rPr lang="en-US" altLang="en-US" sz="3000">
                <a:solidFill>
                  <a:srgbClr val="FFFFFF"/>
                </a:solidFill>
              </a:rPr>
              <a:t>Considerations in Return to Work Decisions: </a:t>
            </a:r>
            <a:r>
              <a:rPr lang="en-US" altLang="en-US" sz="3000" b="1" u="sng">
                <a:solidFill>
                  <a:srgbClr val="FFFFFF"/>
                </a:solidFill>
              </a:rPr>
              <a:t>Tolerance</a:t>
            </a:r>
            <a:endParaRPr lang="en-US" altLang="en-US" sz="3000">
              <a:solidFill>
                <a:srgbClr val="FFFFFF"/>
              </a:solidFill>
            </a:endParaRPr>
          </a:p>
        </p:txBody>
      </p:sp>
      <p:sp>
        <p:nvSpPr>
          <p:cNvPr id="6147" name="Rectangle 3">
            <a:extLst>
              <a:ext uri="{FF2B5EF4-FFF2-40B4-BE49-F238E27FC236}">
                <a16:creationId xmlns="" xmlns:a16="http://schemas.microsoft.com/office/drawing/2014/main" id="{9ED3C815-A9DA-4668-8AD3-68D645EF1761}"/>
              </a:ext>
            </a:extLst>
          </p:cNvPr>
          <p:cNvSpPr>
            <a:spLocks noGrp="1" noChangeArrowheads="1"/>
          </p:cNvSpPr>
          <p:nvPr>
            <p:ph type="body" idx="1"/>
          </p:nvPr>
        </p:nvSpPr>
        <p:spPr>
          <a:xfrm>
            <a:off x="3840480" y="240030"/>
            <a:ext cx="4711446" cy="4663440"/>
          </a:xfrm>
        </p:spPr>
        <p:txBody>
          <a:bodyPr anchor="ctr">
            <a:normAutofit lnSpcReduction="10000"/>
          </a:bodyPr>
          <a:lstStyle/>
          <a:p>
            <a:pPr>
              <a:defRPr/>
            </a:pPr>
            <a:r>
              <a:rPr lang="en-US" sz="2400" b="1" dirty="0" err="1"/>
              <a:t>Psycho</a:t>
            </a:r>
            <a:r>
              <a:rPr lang="en-US" sz="2400" dirty="0" err="1"/>
              <a:t>physiologic</a:t>
            </a:r>
            <a:r>
              <a:rPr lang="en-US" sz="2400" dirty="0"/>
              <a:t> concept</a:t>
            </a:r>
          </a:p>
          <a:p>
            <a:pPr>
              <a:defRPr/>
            </a:pPr>
            <a:r>
              <a:rPr lang="en-US" sz="2400" dirty="0"/>
              <a:t>Ability to tolerate sustained work at a given level. </a:t>
            </a:r>
            <a:r>
              <a:rPr lang="en-US" sz="2400" b="1" u="sng" dirty="0">
                <a:effectLst>
                  <a:outerShdw blurRad="38100" dist="38100" dir="2700000" algn="tl">
                    <a:srgbClr val="000000">
                      <a:alpha val="43137"/>
                    </a:srgbClr>
                  </a:outerShdw>
                </a:effectLst>
              </a:rPr>
              <a:t>Not</a:t>
            </a:r>
            <a:r>
              <a:rPr lang="en-US" sz="2400" dirty="0"/>
              <a:t> scientifically </a:t>
            </a:r>
            <a:r>
              <a:rPr lang="en-US" sz="2400" dirty="0">
                <a:effectLst>
                  <a:outerShdw blurRad="38100" dist="38100" dir="2700000" algn="tl">
                    <a:srgbClr val="000000">
                      <a:alpha val="43137"/>
                    </a:srgbClr>
                  </a:outerShdw>
                </a:effectLst>
              </a:rPr>
              <a:t>measurable</a:t>
            </a:r>
          </a:p>
          <a:p>
            <a:pPr>
              <a:defRPr/>
            </a:pPr>
            <a:r>
              <a:rPr lang="en-US" sz="2400" dirty="0"/>
              <a:t>Generally less than capacity</a:t>
            </a:r>
          </a:p>
          <a:p>
            <a:pPr>
              <a:defRPr/>
            </a:pPr>
            <a:r>
              <a:rPr lang="en-US" sz="2400" dirty="0">
                <a:effectLst>
                  <a:outerShdw blurRad="38100" dist="38100" dir="2700000" algn="tl">
                    <a:srgbClr val="000000">
                      <a:alpha val="43137"/>
                    </a:srgbClr>
                  </a:outerShdw>
                </a:effectLst>
              </a:rPr>
              <a:t>Symptoms like pain and/or fatigue limit performance</a:t>
            </a:r>
            <a:r>
              <a:rPr lang="en-US" sz="2400" dirty="0"/>
              <a:t>, thus “not very scientific”</a:t>
            </a:r>
          </a:p>
          <a:p>
            <a:pPr>
              <a:defRPr/>
            </a:pPr>
            <a:r>
              <a:rPr lang="en-US" sz="2400" dirty="0"/>
              <a:t>Influenced by </a:t>
            </a:r>
            <a:r>
              <a:rPr lang="en-US" sz="2400" b="1" u="sng" dirty="0"/>
              <a:t>Rewards</a:t>
            </a:r>
            <a:r>
              <a:rPr lang="en-US" sz="2400" dirty="0"/>
              <a:t> available and Personality</a:t>
            </a:r>
          </a:p>
          <a:p>
            <a:pPr>
              <a:defRPr/>
            </a:pPr>
            <a:r>
              <a:rPr lang="en-US" sz="2400" dirty="0"/>
              <a:t>May or May Not be similar to “current ability” </a:t>
            </a:r>
          </a:p>
        </p:txBody>
      </p:sp>
    </p:spTree>
    <p:extLst>
      <p:ext uri="{BB962C8B-B14F-4D97-AF65-F5344CB8AC3E}">
        <p14:creationId xmlns:p14="http://schemas.microsoft.com/office/powerpoint/2010/main" val="1464999976"/>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00" y="482600"/>
            <a:ext cx="8408193" cy="558627"/>
          </a:xfrm>
        </p:spPr>
        <p:txBody>
          <a:bodyPr vert="horz" lIns="91440" tIns="45720" rIns="91440" bIns="45720" rtlCol="0" anchor="ctr">
            <a:normAutofit/>
          </a:bodyPr>
          <a:lstStyle/>
          <a:p>
            <a:pPr>
              <a:lnSpc>
                <a:spcPct val="90000"/>
              </a:lnSpc>
            </a:pPr>
            <a:r>
              <a:rPr lang="en-US" sz="2800" kern="1200" dirty="0">
                <a:solidFill>
                  <a:schemeClr val="bg1"/>
                </a:solidFill>
                <a:latin typeface="+mj-lt"/>
                <a:ea typeface="+mj-ea"/>
                <a:cs typeface="+mj-cs"/>
              </a:rPr>
              <a:t>The R-C-T Inversion</a:t>
            </a:r>
          </a:p>
        </p:txBody>
      </p:sp>
      <p:sp>
        <p:nvSpPr>
          <p:cNvPr id="8" name="Text Placeholder 21">
            <a:extLst>
              <a:ext uri="{FF2B5EF4-FFF2-40B4-BE49-F238E27FC236}">
                <a16:creationId xmlns="" xmlns:a16="http://schemas.microsoft.com/office/drawing/2014/main" id="{F134AB86-AFB7-844E-820F-F8DB7C223EFA}"/>
              </a:ext>
            </a:extLst>
          </p:cNvPr>
          <p:cNvSpPr txBox="1">
            <a:spLocks/>
          </p:cNvSpPr>
          <p:nvPr/>
        </p:nvSpPr>
        <p:spPr>
          <a:xfrm>
            <a:off x="457200" y="1004815"/>
            <a:ext cx="3657600" cy="47982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rgbClr val="FF0000"/>
                </a:solidFill>
              </a:rPr>
              <a:t>Health Professional</a:t>
            </a:r>
          </a:p>
        </p:txBody>
      </p:sp>
      <p:sp>
        <p:nvSpPr>
          <p:cNvPr id="9" name="Text Placeholder 23">
            <a:extLst>
              <a:ext uri="{FF2B5EF4-FFF2-40B4-BE49-F238E27FC236}">
                <a16:creationId xmlns="" xmlns:a16="http://schemas.microsoft.com/office/drawing/2014/main" id="{B74682CA-EEFE-644B-89DC-0538B94DFDA0}"/>
              </a:ext>
            </a:extLst>
          </p:cNvPr>
          <p:cNvSpPr txBox="1">
            <a:spLocks/>
          </p:cNvSpPr>
          <p:nvPr/>
        </p:nvSpPr>
        <p:spPr>
          <a:xfrm>
            <a:off x="4419600" y="1004815"/>
            <a:ext cx="3657600" cy="479822"/>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rgbClr val="FF0000"/>
                </a:solidFill>
              </a:rPr>
              <a:t>Patient/Employee</a:t>
            </a:r>
          </a:p>
        </p:txBody>
      </p:sp>
      <p:grpSp>
        <p:nvGrpSpPr>
          <p:cNvPr id="11" name="Group 10">
            <a:extLst>
              <a:ext uri="{FF2B5EF4-FFF2-40B4-BE49-F238E27FC236}">
                <a16:creationId xmlns="" xmlns:a16="http://schemas.microsoft.com/office/drawing/2014/main" id="{8F636AD9-1C98-A949-B887-95A2BFAC0E4C}"/>
              </a:ext>
            </a:extLst>
          </p:cNvPr>
          <p:cNvGrpSpPr>
            <a:grpSpLocks noChangeAspect="1"/>
          </p:cNvGrpSpPr>
          <p:nvPr/>
        </p:nvGrpSpPr>
        <p:grpSpPr bwMode="auto">
          <a:xfrm rot="10800000">
            <a:off x="4654738" y="1657350"/>
            <a:ext cx="3235325" cy="2971800"/>
            <a:chOff x="1868" y="920"/>
            <a:chExt cx="2024" cy="2479"/>
          </a:xfrm>
        </p:grpSpPr>
        <p:sp>
          <p:nvSpPr>
            <p:cNvPr id="12" name="AutoShape 11">
              <a:extLst>
                <a:ext uri="{FF2B5EF4-FFF2-40B4-BE49-F238E27FC236}">
                  <a16:creationId xmlns="" xmlns:a16="http://schemas.microsoft.com/office/drawing/2014/main" id="{FE390734-90CC-104A-B7E6-8E9BA34FB648}"/>
                </a:ext>
              </a:extLst>
            </p:cNvPr>
            <p:cNvSpPr>
              <a:spLocks noChangeAspect="1" noChangeArrowheads="1" noTextEdit="1"/>
            </p:cNvSpPr>
            <p:nvPr/>
          </p:nvSpPr>
          <p:spPr bwMode="auto">
            <a:xfrm>
              <a:off x="1868" y="920"/>
              <a:ext cx="2024" cy="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Freeform 12">
              <a:extLst>
                <a:ext uri="{FF2B5EF4-FFF2-40B4-BE49-F238E27FC236}">
                  <a16:creationId xmlns="" xmlns:a16="http://schemas.microsoft.com/office/drawing/2014/main" id="{0C5FDB8F-5825-3847-852A-BF0943263A5A}"/>
                </a:ext>
              </a:extLst>
            </p:cNvPr>
            <p:cNvSpPr>
              <a:spLocks/>
            </p:cNvSpPr>
            <p:nvPr/>
          </p:nvSpPr>
          <p:spPr bwMode="auto">
            <a:xfrm>
              <a:off x="2852" y="1276"/>
              <a:ext cx="544" cy="550"/>
            </a:xfrm>
            <a:custGeom>
              <a:avLst/>
              <a:gdLst>
                <a:gd name="T0" fmla="*/ 352 w 544"/>
                <a:gd name="T1" fmla="*/ 261 h 550"/>
                <a:gd name="T2" fmla="*/ 338 w 544"/>
                <a:gd name="T3" fmla="*/ 160 h 550"/>
                <a:gd name="T4" fmla="*/ 310 w 544"/>
                <a:gd name="T5" fmla="*/ 70 h 550"/>
                <a:gd name="T6" fmla="*/ 257 w 544"/>
                <a:gd name="T7" fmla="*/ 21 h 550"/>
                <a:gd name="T8" fmla="*/ 167 w 544"/>
                <a:gd name="T9" fmla="*/ 0 h 550"/>
                <a:gd name="T10" fmla="*/ 90 w 544"/>
                <a:gd name="T11" fmla="*/ 21 h 550"/>
                <a:gd name="T12" fmla="*/ 17 w 544"/>
                <a:gd name="T13" fmla="*/ 111 h 550"/>
                <a:gd name="T14" fmla="*/ 0 w 544"/>
                <a:gd name="T15" fmla="*/ 219 h 550"/>
                <a:gd name="T16" fmla="*/ 17 w 544"/>
                <a:gd name="T17" fmla="*/ 334 h 550"/>
                <a:gd name="T18" fmla="*/ 45 w 544"/>
                <a:gd name="T19" fmla="*/ 404 h 550"/>
                <a:gd name="T20" fmla="*/ 80 w 544"/>
                <a:gd name="T21" fmla="*/ 477 h 550"/>
                <a:gd name="T22" fmla="*/ 118 w 544"/>
                <a:gd name="T23" fmla="*/ 526 h 550"/>
                <a:gd name="T24" fmla="*/ 160 w 544"/>
                <a:gd name="T25" fmla="*/ 550 h 550"/>
                <a:gd name="T26" fmla="*/ 219 w 544"/>
                <a:gd name="T27" fmla="*/ 529 h 550"/>
                <a:gd name="T28" fmla="*/ 278 w 544"/>
                <a:gd name="T29" fmla="*/ 480 h 550"/>
                <a:gd name="T30" fmla="*/ 317 w 544"/>
                <a:gd name="T31" fmla="*/ 411 h 550"/>
                <a:gd name="T32" fmla="*/ 352 w 544"/>
                <a:gd name="T33" fmla="*/ 352 h 550"/>
                <a:gd name="T34" fmla="*/ 363 w 544"/>
                <a:gd name="T35" fmla="*/ 317 h 550"/>
                <a:gd name="T36" fmla="*/ 512 w 544"/>
                <a:gd name="T37" fmla="*/ 265 h 550"/>
                <a:gd name="T38" fmla="*/ 544 w 544"/>
                <a:gd name="T39" fmla="*/ 244 h 550"/>
                <a:gd name="T40" fmla="*/ 526 w 544"/>
                <a:gd name="T41" fmla="*/ 212 h 550"/>
                <a:gd name="T42" fmla="*/ 352 w 544"/>
                <a:gd name="T43" fmla="*/ 26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4" h="550">
                  <a:moveTo>
                    <a:pt x="352" y="261"/>
                  </a:moveTo>
                  <a:lnTo>
                    <a:pt x="338" y="160"/>
                  </a:lnTo>
                  <a:lnTo>
                    <a:pt x="310" y="70"/>
                  </a:lnTo>
                  <a:lnTo>
                    <a:pt x="257" y="21"/>
                  </a:lnTo>
                  <a:lnTo>
                    <a:pt x="167" y="0"/>
                  </a:lnTo>
                  <a:lnTo>
                    <a:pt x="90" y="21"/>
                  </a:lnTo>
                  <a:lnTo>
                    <a:pt x="17" y="111"/>
                  </a:lnTo>
                  <a:lnTo>
                    <a:pt x="0" y="219"/>
                  </a:lnTo>
                  <a:lnTo>
                    <a:pt x="17" y="334"/>
                  </a:lnTo>
                  <a:lnTo>
                    <a:pt x="45" y="404"/>
                  </a:lnTo>
                  <a:lnTo>
                    <a:pt x="80" y="477"/>
                  </a:lnTo>
                  <a:lnTo>
                    <a:pt x="118" y="526"/>
                  </a:lnTo>
                  <a:lnTo>
                    <a:pt x="160" y="550"/>
                  </a:lnTo>
                  <a:lnTo>
                    <a:pt x="219" y="529"/>
                  </a:lnTo>
                  <a:lnTo>
                    <a:pt x="278" y="480"/>
                  </a:lnTo>
                  <a:lnTo>
                    <a:pt x="317" y="411"/>
                  </a:lnTo>
                  <a:lnTo>
                    <a:pt x="352" y="352"/>
                  </a:lnTo>
                  <a:lnTo>
                    <a:pt x="363" y="317"/>
                  </a:lnTo>
                  <a:lnTo>
                    <a:pt x="512" y="265"/>
                  </a:lnTo>
                  <a:lnTo>
                    <a:pt x="544" y="244"/>
                  </a:lnTo>
                  <a:lnTo>
                    <a:pt x="526" y="212"/>
                  </a:lnTo>
                  <a:lnTo>
                    <a:pt x="352" y="261"/>
                  </a:lnTo>
                  <a:close/>
                </a:path>
              </a:pathLst>
            </a:custGeom>
            <a:solidFill>
              <a:schemeClr val="bg1"/>
            </a:solidFill>
            <a:ln w="9525">
              <a:solidFill>
                <a:schemeClr val="tx1"/>
              </a:solidFill>
              <a:round/>
              <a:headEnd/>
              <a:tailEnd/>
            </a:ln>
          </p:spPr>
          <p:txBody>
            <a:bodyPr/>
            <a:lstStyle/>
            <a:p>
              <a:endParaRPr lang="en-US"/>
            </a:p>
          </p:txBody>
        </p:sp>
        <p:sp>
          <p:nvSpPr>
            <p:cNvPr id="14" name="Freeform 13">
              <a:extLst>
                <a:ext uri="{FF2B5EF4-FFF2-40B4-BE49-F238E27FC236}">
                  <a16:creationId xmlns="" xmlns:a16="http://schemas.microsoft.com/office/drawing/2014/main" id="{DC14D02B-6D51-7245-8280-6451389845BA}"/>
                </a:ext>
              </a:extLst>
            </p:cNvPr>
            <p:cNvSpPr>
              <a:spLocks/>
            </p:cNvSpPr>
            <p:nvPr/>
          </p:nvSpPr>
          <p:spPr bwMode="auto">
            <a:xfrm>
              <a:off x="2585" y="1868"/>
              <a:ext cx="562" cy="983"/>
            </a:xfrm>
            <a:custGeom>
              <a:avLst/>
              <a:gdLst>
                <a:gd name="T0" fmla="*/ 189 w 562"/>
                <a:gd name="T1" fmla="*/ 146 h 983"/>
                <a:gd name="T2" fmla="*/ 258 w 562"/>
                <a:gd name="T3" fmla="*/ 73 h 983"/>
                <a:gd name="T4" fmla="*/ 373 w 562"/>
                <a:gd name="T5" fmla="*/ 3 h 983"/>
                <a:gd name="T6" fmla="*/ 425 w 562"/>
                <a:gd name="T7" fmla="*/ 0 h 983"/>
                <a:gd name="T8" fmla="*/ 519 w 562"/>
                <a:gd name="T9" fmla="*/ 31 h 983"/>
                <a:gd name="T10" fmla="*/ 562 w 562"/>
                <a:gd name="T11" fmla="*/ 77 h 983"/>
                <a:gd name="T12" fmla="*/ 562 w 562"/>
                <a:gd name="T13" fmla="*/ 146 h 983"/>
                <a:gd name="T14" fmla="*/ 491 w 562"/>
                <a:gd name="T15" fmla="*/ 275 h 983"/>
                <a:gd name="T16" fmla="*/ 415 w 562"/>
                <a:gd name="T17" fmla="*/ 376 h 983"/>
                <a:gd name="T18" fmla="*/ 383 w 562"/>
                <a:gd name="T19" fmla="*/ 460 h 983"/>
                <a:gd name="T20" fmla="*/ 362 w 562"/>
                <a:gd name="T21" fmla="*/ 557 h 983"/>
                <a:gd name="T22" fmla="*/ 383 w 562"/>
                <a:gd name="T23" fmla="*/ 652 h 983"/>
                <a:gd name="T24" fmla="*/ 404 w 562"/>
                <a:gd name="T25" fmla="*/ 743 h 983"/>
                <a:gd name="T26" fmla="*/ 404 w 562"/>
                <a:gd name="T27" fmla="*/ 847 h 983"/>
                <a:gd name="T28" fmla="*/ 373 w 562"/>
                <a:gd name="T29" fmla="*/ 910 h 983"/>
                <a:gd name="T30" fmla="*/ 303 w 562"/>
                <a:gd name="T31" fmla="*/ 945 h 983"/>
                <a:gd name="T32" fmla="*/ 220 w 562"/>
                <a:gd name="T33" fmla="*/ 983 h 983"/>
                <a:gd name="T34" fmla="*/ 143 w 562"/>
                <a:gd name="T35" fmla="*/ 983 h 983"/>
                <a:gd name="T36" fmla="*/ 91 w 562"/>
                <a:gd name="T37" fmla="*/ 955 h 983"/>
                <a:gd name="T38" fmla="*/ 21 w 562"/>
                <a:gd name="T39" fmla="*/ 840 h 983"/>
                <a:gd name="T40" fmla="*/ 0 w 562"/>
                <a:gd name="T41" fmla="*/ 722 h 983"/>
                <a:gd name="T42" fmla="*/ 7 w 562"/>
                <a:gd name="T43" fmla="*/ 568 h 983"/>
                <a:gd name="T44" fmla="*/ 60 w 562"/>
                <a:gd name="T45" fmla="*/ 376 h 983"/>
                <a:gd name="T46" fmla="*/ 112 w 562"/>
                <a:gd name="T47" fmla="*/ 251 h 983"/>
                <a:gd name="T48" fmla="*/ 189 w 562"/>
                <a:gd name="T49" fmla="*/ 146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2" h="983">
                  <a:moveTo>
                    <a:pt x="189" y="146"/>
                  </a:moveTo>
                  <a:lnTo>
                    <a:pt x="258" y="73"/>
                  </a:lnTo>
                  <a:lnTo>
                    <a:pt x="373" y="3"/>
                  </a:lnTo>
                  <a:lnTo>
                    <a:pt x="425" y="0"/>
                  </a:lnTo>
                  <a:lnTo>
                    <a:pt x="519" y="31"/>
                  </a:lnTo>
                  <a:lnTo>
                    <a:pt x="562" y="77"/>
                  </a:lnTo>
                  <a:lnTo>
                    <a:pt x="562" y="146"/>
                  </a:lnTo>
                  <a:lnTo>
                    <a:pt x="491" y="275"/>
                  </a:lnTo>
                  <a:lnTo>
                    <a:pt x="415" y="376"/>
                  </a:lnTo>
                  <a:lnTo>
                    <a:pt x="383" y="460"/>
                  </a:lnTo>
                  <a:lnTo>
                    <a:pt x="362" y="557"/>
                  </a:lnTo>
                  <a:lnTo>
                    <a:pt x="383" y="652"/>
                  </a:lnTo>
                  <a:lnTo>
                    <a:pt x="404" y="743"/>
                  </a:lnTo>
                  <a:lnTo>
                    <a:pt x="404" y="847"/>
                  </a:lnTo>
                  <a:lnTo>
                    <a:pt x="373" y="910"/>
                  </a:lnTo>
                  <a:lnTo>
                    <a:pt x="303" y="945"/>
                  </a:lnTo>
                  <a:lnTo>
                    <a:pt x="220" y="983"/>
                  </a:lnTo>
                  <a:lnTo>
                    <a:pt x="143" y="983"/>
                  </a:lnTo>
                  <a:lnTo>
                    <a:pt x="91" y="955"/>
                  </a:lnTo>
                  <a:lnTo>
                    <a:pt x="21" y="840"/>
                  </a:lnTo>
                  <a:lnTo>
                    <a:pt x="0" y="722"/>
                  </a:lnTo>
                  <a:lnTo>
                    <a:pt x="7" y="568"/>
                  </a:lnTo>
                  <a:lnTo>
                    <a:pt x="60" y="376"/>
                  </a:lnTo>
                  <a:lnTo>
                    <a:pt x="112" y="251"/>
                  </a:lnTo>
                  <a:lnTo>
                    <a:pt x="189" y="146"/>
                  </a:lnTo>
                  <a:close/>
                </a:path>
              </a:pathLst>
            </a:custGeom>
            <a:solidFill>
              <a:schemeClr val="bg1"/>
            </a:solidFill>
            <a:ln w="9525">
              <a:solidFill>
                <a:schemeClr val="tx1"/>
              </a:solidFill>
              <a:round/>
              <a:headEnd/>
              <a:tailEnd/>
            </a:ln>
          </p:spPr>
          <p:txBody>
            <a:bodyPr/>
            <a:lstStyle/>
            <a:p>
              <a:endParaRPr lang="en-US"/>
            </a:p>
          </p:txBody>
        </p:sp>
        <p:sp>
          <p:nvSpPr>
            <p:cNvPr id="15" name="Freeform 14">
              <a:extLst>
                <a:ext uri="{FF2B5EF4-FFF2-40B4-BE49-F238E27FC236}">
                  <a16:creationId xmlns="" xmlns:a16="http://schemas.microsoft.com/office/drawing/2014/main" id="{D2E5BD9E-B11A-B04E-9CB6-A399B0D5AFD9}"/>
                </a:ext>
              </a:extLst>
            </p:cNvPr>
            <p:cNvSpPr>
              <a:spLocks/>
            </p:cNvSpPr>
            <p:nvPr/>
          </p:nvSpPr>
          <p:spPr bwMode="auto">
            <a:xfrm>
              <a:off x="2625" y="2666"/>
              <a:ext cx="709" cy="732"/>
            </a:xfrm>
            <a:custGeom>
              <a:avLst/>
              <a:gdLst>
                <a:gd name="T0" fmla="*/ 0 w 709"/>
                <a:gd name="T1" fmla="*/ 69 h 732"/>
                <a:gd name="T2" fmla="*/ 60 w 709"/>
                <a:gd name="T3" fmla="*/ 0 h 732"/>
                <a:gd name="T4" fmla="*/ 148 w 709"/>
                <a:gd name="T5" fmla="*/ 0 h 732"/>
                <a:gd name="T6" fmla="*/ 311 w 709"/>
                <a:gd name="T7" fmla="*/ 17 h 732"/>
                <a:gd name="T8" fmla="*/ 503 w 709"/>
                <a:gd name="T9" fmla="*/ 27 h 732"/>
                <a:gd name="T10" fmla="*/ 577 w 709"/>
                <a:gd name="T11" fmla="*/ 59 h 732"/>
                <a:gd name="T12" fmla="*/ 608 w 709"/>
                <a:gd name="T13" fmla="*/ 100 h 732"/>
                <a:gd name="T14" fmla="*/ 615 w 709"/>
                <a:gd name="T15" fmla="*/ 163 h 732"/>
                <a:gd name="T16" fmla="*/ 594 w 709"/>
                <a:gd name="T17" fmla="*/ 229 h 732"/>
                <a:gd name="T18" fmla="*/ 535 w 709"/>
                <a:gd name="T19" fmla="*/ 330 h 732"/>
                <a:gd name="T20" fmla="*/ 457 w 709"/>
                <a:gd name="T21" fmla="*/ 414 h 732"/>
                <a:gd name="T22" fmla="*/ 398 w 709"/>
                <a:gd name="T23" fmla="*/ 491 h 732"/>
                <a:gd name="T24" fmla="*/ 374 w 709"/>
                <a:gd name="T25" fmla="*/ 550 h 732"/>
                <a:gd name="T26" fmla="*/ 356 w 709"/>
                <a:gd name="T27" fmla="*/ 592 h 732"/>
                <a:gd name="T28" fmla="*/ 363 w 709"/>
                <a:gd name="T29" fmla="*/ 624 h 732"/>
                <a:gd name="T30" fmla="*/ 367 w 709"/>
                <a:gd name="T31" fmla="*/ 644 h 732"/>
                <a:gd name="T32" fmla="*/ 437 w 709"/>
                <a:gd name="T33" fmla="*/ 644 h 732"/>
                <a:gd name="T34" fmla="*/ 546 w 709"/>
                <a:gd name="T35" fmla="*/ 627 h 732"/>
                <a:gd name="T36" fmla="*/ 615 w 709"/>
                <a:gd name="T37" fmla="*/ 627 h 732"/>
                <a:gd name="T38" fmla="*/ 688 w 709"/>
                <a:gd name="T39" fmla="*/ 655 h 732"/>
                <a:gd name="T40" fmla="*/ 709 w 709"/>
                <a:gd name="T41" fmla="*/ 690 h 732"/>
                <a:gd name="T42" fmla="*/ 688 w 709"/>
                <a:gd name="T43" fmla="*/ 721 h 732"/>
                <a:gd name="T44" fmla="*/ 657 w 709"/>
                <a:gd name="T45" fmla="*/ 732 h 732"/>
                <a:gd name="T46" fmla="*/ 608 w 709"/>
                <a:gd name="T47" fmla="*/ 718 h 732"/>
                <a:gd name="T48" fmla="*/ 542 w 709"/>
                <a:gd name="T49" fmla="*/ 679 h 732"/>
                <a:gd name="T50" fmla="*/ 471 w 709"/>
                <a:gd name="T51" fmla="*/ 686 h 732"/>
                <a:gd name="T52" fmla="*/ 356 w 709"/>
                <a:gd name="T53" fmla="*/ 707 h 732"/>
                <a:gd name="T54" fmla="*/ 322 w 709"/>
                <a:gd name="T55" fmla="*/ 700 h 732"/>
                <a:gd name="T56" fmla="*/ 304 w 709"/>
                <a:gd name="T57" fmla="*/ 676 h 732"/>
                <a:gd name="T58" fmla="*/ 304 w 709"/>
                <a:gd name="T59" fmla="*/ 617 h 732"/>
                <a:gd name="T60" fmla="*/ 304 w 709"/>
                <a:gd name="T61" fmla="*/ 533 h 732"/>
                <a:gd name="T62" fmla="*/ 353 w 709"/>
                <a:gd name="T63" fmla="*/ 470 h 732"/>
                <a:gd name="T64" fmla="*/ 426 w 709"/>
                <a:gd name="T65" fmla="*/ 375 h 732"/>
                <a:gd name="T66" fmla="*/ 489 w 709"/>
                <a:gd name="T67" fmla="*/ 292 h 732"/>
                <a:gd name="T68" fmla="*/ 532 w 709"/>
                <a:gd name="T69" fmla="*/ 229 h 732"/>
                <a:gd name="T70" fmla="*/ 553 w 709"/>
                <a:gd name="T71" fmla="*/ 174 h 732"/>
                <a:gd name="T72" fmla="*/ 542 w 709"/>
                <a:gd name="T73" fmla="*/ 142 h 732"/>
                <a:gd name="T74" fmla="*/ 514 w 709"/>
                <a:gd name="T75" fmla="*/ 104 h 732"/>
                <a:gd name="T76" fmla="*/ 471 w 709"/>
                <a:gd name="T77" fmla="*/ 93 h 732"/>
                <a:gd name="T78" fmla="*/ 426 w 709"/>
                <a:gd name="T79" fmla="*/ 93 h 732"/>
                <a:gd name="T80" fmla="*/ 325 w 709"/>
                <a:gd name="T81" fmla="*/ 93 h 732"/>
                <a:gd name="T82" fmla="*/ 175 w 709"/>
                <a:gd name="T83" fmla="*/ 121 h 732"/>
                <a:gd name="T84" fmla="*/ 64 w 709"/>
                <a:gd name="T85" fmla="*/ 132 h 732"/>
                <a:gd name="T86" fmla="*/ 19 w 709"/>
                <a:gd name="T87" fmla="*/ 121 h 732"/>
                <a:gd name="T88" fmla="*/ 0 w 709"/>
                <a:gd name="T89" fmla="*/ 104 h 732"/>
                <a:gd name="T90" fmla="*/ 0 w 709"/>
                <a:gd name="T91" fmla="*/ 69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9" h="732">
                  <a:moveTo>
                    <a:pt x="0" y="69"/>
                  </a:moveTo>
                  <a:lnTo>
                    <a:pt x="60" y="0"/>
                  </a:lnTo>
                  <a:lnTo>
                    <a:pt x="148" y="0"/>
                  </a:lnTo>
                  <a:lnTo>
                    <a:pt x="311" y="17"/>
                  </a:lnTo>
                  <a:lnTo>
                    <a:pt x="503" y="27"/>
                  </a:lnTo>
                  <a:lnTo>
                    <a:pt x="577" y="59"/>
                  </a:lnTo>
                  <a:lnTo>
                    <a:pt x="608" y="100"/>
                  </a:lnTo>
                  <a:lnTo>
                    <a:pt x="615" y="163"/>
                  </a:lnTo>
                  <a:lnTo>
                    <a:pt x="594" y="229"/>
                  </a:lnTo>
                  <a:lnTo>
                    <a:pt x="535" y="330"/>
                  </a:lnTo>
                  <a:lnTo>
                    <a:pt x="457" y="414"/>
                  </a:lnTo>
                  <a:lnTo>
                    <a:pt x="398" y="491"/>
                  </a:lnTo>
                  <a:lnTo>
                    <a:pt x="374" y="550"/>
                  </a:lnTo>
                  <a:lnTo>
                    <a:pt x="356" y="592"/>
                  </a:lnTo>
                  <a:lnTo>
                    <a:pt x="363" y="624"/>
                  </a:lnTo>
                  <a:lnTo>
                    <a:pt x="367" y="644"/>
                  </a:lnTo>
                  <a:lnTo>
                    <a:pt x="437" y="644"/>
                  </a:lnTo>
                  <a:lnTo>
                    <a:pt x="546" y="627"/>
                  </a:lnTo>
                  <a:lnTo>
                    <a:pt x="615" y="627"/>
                  </a:lnTo>
                  <a:lnTo>
                    <a:pt x="688" y="655"/>
                  </a:lnTo>
                  <a:lnTo>
                    <a:pt x="709" y="690"/>
                  </a:lnTo>
                  <a:lnTo>
                    <a:pt x="688" y="721"/>
                  </a:lnTo>
                  <a:lnTo>
                    <a:pt x="657" y="732"/>
                  </a:lnTo>
                  <a:lnTo>
                    <a:pt x="608" y="718"/>
                  </a:lnTo>
                  <a:lnTo>
                    <a:pt x="542" y="679"/>
                  </a:lnTo>
                  <a:lnTo>
                    <a:pt x="471" y="686"/>
                  </a:lnTo>
                  <a:lnTo>
                    <a:pt x="356" y="707"/>
                  </a:lnTo>
                  <a:lnTo>
                    <a:pt x="322" y="700"/>
                  </a:lnTo>
                  <a:lnTo>
                    <a:pt x="304" y="676"/>
                  </a:lnTo>
                  <a:lnTo>
                    <a:pt x="304" y="617"/>
                  </a:lnTo>
                  <a:lnTo>
                    <a:pt x="304" y="533"/>
                  </a:lnTo>
                  <a:lnTo>
                    <a:pt x="353" y="470"/>
                  </a:lnTo>
                  <a:lnTo>
                    <a:pt x="426" y="375"/>
                  </a:lnTo>
                  <a:lnTo>
                    <a:pt x="489" y="292"/>
                  </a:lnTo>
                  <a:lnTo>
                    <a:pt x="532" y="229"/>
                  </a:lnTo>
                  <a:lnTo>
                    <a:pt x="553" y="174"/>
                  </a:lnTo>
                  <a:lnTo>
                    <a:pt x="542" y="142"/>
                  </a:lnTo>
                  <a:lnTo>
                    <a:pt x="514" y="104"/>
                  </a:lnTo>
                  <a:lnTo>
                    <a:pt x="471" y="93"/>
                  </a:lnTo>
                  <a:lnTo>
                    <a:pt x="426" y="93"/>
                  </a:lnTo>
                  <a:lnTo>
                    <a:pt x="325" y="93"/>
                  </a:lnTo>
                  <a:lnTo>
                    <a:pt x="175" y="121"/>
                  </a:lnTo>
                  <a:lnTo>
                    <a:pt x="64" y="132"/>
                  </a:lnTo>
                  <a:lnTo>
                    <a:pt x="19" y="121"/>
                  </a:lnTo>
                  <a:lnTo>
                    <a:pt x="0" y="104"/>
                  </a:lnTo>
                  <a:lnTo>
                    <a:pt x="0" y="69"/>
                  </a:lnTo>
                  <a:close/>
                </a:path>
              </a:pathLst>
            </a:custGeom>
            <a:solidFill>
              <a:schemeClr val="bg1"/>
            </a:solidFill>
            <a:ln w="9525">
              <a:solidFill>
                <a:schemeClr val="tx1"/>
              </a:solidFill>
              <a:round/>
              <a:headEnd/>
              <a:tailEnd/>
            </a:ln>
          </p:spPr>
          <p:txBody>
            <a:bodyPr/>
            <a:lstStyle/>
            <a:p>
              <a:endParaRPr lang="en-US"/>
            </a:p>
          </p:txBody>
        </p:sp>
        <p:sp>
          <p:nvSpPr>
            <p:cNvPr id="16" name="Freeform 15">
              <a:extLst>
                <a:ext uri="{FF2B5EF4-FFF2-40B4-BE49-F238E27FC236}">
                  <a16:creationId xmlns="" xmlns:a16="http://schemas.microsoft.com/office/drawing/2014/main" id="{64F806F7-AD82-5D4F-A7FF-9EF58F1B7448}"/>
                </a:ext>
              </a:extLst>
            </p:cNvPr>
            <p:cNvSpPr>
              <a:spLocks/>
            </p:cNvSpPr>
            <p:nvPr/>
          </p:nvSpPr>
          <p:spPr bwMode="auto">
            <a:xfrm>
              <a:off x="1868" y="2499"/>
              <a:ext cx="900" cy="697"/>
            </a:xfrm>
            <a:custGeom>
              <a:avLst/>
              <a:gdLst>
                <a:gd name="T0" fmla="*/ 732 w 900"/>
                <a:gd name="T1" fmla="*/ 289 h 697"/>
                <a:gd name="T2" fmla="*/ 746 w 900"/>
                <a:gd name="T3" fmla="*/ 198 h 697"/>
                <a:gd name="T4" fmla="*/ 799 w 900"/>
                <a:gd name="T5" fmla="*/ 164 h 697"/>
                <a:gd name="T6" fmla="*/ 862 w 900"/>
                <a:gd name="T7" fmla="*/ 157 h 697"/>
                <a:gd name="T8" fmla="*/ 900 w 900"/>
                <a:gd name="T9" fmla="*/ 198 h 697"/>
                <a:gd name="T10" fmla="*/ 883 w 900"/>
                <a:gd name="T11" fmla="*/ 278 h 697"/>
                <a:gd name="T12" fmla="*/ 848 w 900"/>
                <a:gd name="T13" fmla="*/ 386 h 697"/>
                <a:gd name="T14" fmla="*/ 778 w 900"/>
                <a:gd name="T15" fmla="*/ 508 h 697"/>
                <a:gd name="T16" fmla="*/ 690 w 900"/>
                <a:gd name="T17" fmla="*/ 613 h 697"/>
                <a:gd name="T18" fmla="*/ 617 w 900"/>
                <a:gd name="T19" fmla="*/ 669 h 697"/>
                <a:gd name="T20" fmla="*/ 537 w 900"/>
                <a:gd name="T21" fmla="*/ 697 h 697"/>
                <a:gd name="T22" fmla="*/ 460 w 900"/>
                <a:gd name="T23" fmla="*/ 687 h 697"/>
                <a:gd name="T24" fmla="*/ 401 w 900"/>
                <a:gd name="T25" fmla="*/ 655 h 697"/>
                <a:gd name="T26" fmla="*/ 380 w 900"/>
                <a:gd name="T27" fmla="*/ 603 h 697"/>
                <a:gd name="T28" fmla="*/ 356 w 900"/>
                <a:gd name="T29" fmla="*/ 512 h 697"/>
                <a:gd name="T30" fmla="*/ 328 w 900"/>
                <a:gd name="T31" fmla="*/ 345 h 697"/>
                <a:gd name="T32" fmla="*/ 307 w 900"/>
                <a:gd name="T33" fmla="*/ 230 h 697"/>
                <a:gd name="T34" fmla="*/ 307 w 900"/>
                <a:gd name="T35" fmla="*/ 94 h 697"/>
                <a:gd name="T36" fmla="*/ 293 w 900"/>
                <a:gd name="T37" fmla="*/ 70 h 697"/>
                <a:gd name="T38" fmla="*/ 251 w 900"/>
                <a:gd name="T39" fmla="*/ 63 h 697"/>
                <a:gd name="T40" fmla="*/ 202 w 900"/>
                <a:gd name="T41" fmla="*/ 101 h 697"/>
                <a:gd name="T42" fmla="*/ 157 w 900"/>
                <a:gd name="T43" fmla="*/ 164 h 697"/>
                <a:gd name="T44" fmla="*/ 104 w 900"/>
                <a:gd name="T45" fmla="*/ 198 h 697"/>
                <a:gd name="T46" fmla="*/ 24 w 900"/>
                <a:gd name="T47" fmla="*/ 198 h 697"/>
                <a:gd name="T48" fmla="*/ 0 w 900"/>
                <a:gd name="T49" fmla="*/ 177 h 697"/>
                <a:gd name="T50" fmla="*/ 0 w 900"/>
                <a:gd name="T51" fmla="*/ 143 h 697"/>
                <a:gd name="T52" fmla="*/ 35 w 900"/>
                <a:gd name="T53" fmla="*/ 111 h 697"/>
                <a:gd name="T54" fmla="*/ 73 w 900"/>
                <a:gd name="T55" fmla="*/ 122 h 697"/>
                <a:gd name="T56" fmla="*/ 108 w 900"/>
                <a:gd name="T57" fmla="*/ 115 h 697"/>
                <a:gd name="T58" fmla="*/ 171 w 900"/>
                <a:gd name="T59" fmla="*/ 70 h 697"/>
                <a:gd name="T60" fmla="*/ 233 w 900"/>
                <a:gd name="T61" fmla="*/ 21 h 697"/>
                <a:gd name="T62" fmla="*/ 293 w 900"/>
                <a:gd name="T63" fmla="*/ 7 h 697"/>
                <a:gd name="T64" fmla="*/ 377 w 900"/>
                <a:gd name="T65" fmla="*/ 0 h 697"/>
                <a:gd name="T66" fmla="*/ 380 w 900"/>
                <a:gd name="T67" fmla="*/ 38 h 697"/>
                <a:gd name="T68" fmla="*/ 360 w 900"/>
                <a:gd name="T69" fmla="*/ 80 h 697"/>
                <a:gd name="T70" fmla="*/ 356 w 900"/>
                <a:gd name="T71" fmla="*/ 188 h 697"/>
                <a:gd name="T72" fmla="*/ 380 w 900"/>
                <a:gd name="T73" fmla="*/ 331 h 697"/>
                <a:gd name="T74" fmla="*/ 419 w 900"/>
                <a:gd name="T75" fmla="*/ 470 h 697"/>
                <a:gd name="T76" fmla="*/ 453 w 900"/>
                <a:gd name="T77" fmla="*/ 553 h 697"/>
                <a:gd name="T78" fmla="*/ 506 w 900"/>
                <a:gd name="T79" fmla="*/ 593 h 697"/>
                <a:gd name="T80" fmla="*/ 558 w 900"/>
                <a:gd name="T81" fmla="*/ 593 h 697"/>
                <a:gd name="T82" fmla="*/ 610 w 900"/>
                <a:gd name="T83" fmla="*/ 553 h 697"/>
                <a:gd name="T84" fmla="*/ 680 w 900"/>
                <a:gd name="T85" fmla="*/ 466 h 697"/>
                <a:gd name="T86" fmla="*/ 725 w 900"/>
                <a:gd name="T87" fmla="*/ 341 h 697"/>
                <a:gd name="T88" fmla="*/ 732 w 900"/>
                <a:gd name="T89" fmla="*/ 28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0" h="697">
                  <a:moveTo>
                    <a:pt x="732" y="289"/>
                  </a:moveTo>
                  <a:lnTo>
                    <a:pt x="746" y="198"/>
                  </a:lnTo>
                  <a:lnTo>
                    <a:pt x="799" y="164"/>
                  </a:lnTo>
                  <a:lnTo>
                    <a:pt x="862" y="157"/>
                  </a:lnTo>
                  <a:lnTo>
                    <a:pt x="900" y="198"/>
                  </a:lnTo>
                  <a:lnTo>
                    <a:pt x="883" y="278"/>
                  </a:lnTo>
                  <a:lnTo>
                    <a:pt x="848" y="386"/>
                  </a:lnTo>
                  <a:lnTo>
                    <a:pt x="778" y="508"/>
                  </a:lnTo>
                  <a:lnTo>
                    <a:pt x="690" y="613"/>
                  </a:lnTo>
                  <a:lnTo>
                    <a:pt x="617" y="669"/>
                  </a:lnTo>
                  <a:lnTo>
                    <a:pt x="537" y="697"/>
                  </a:lnTo>
                  <a:lnTo>
                    <a:pt x="460" y="687"/>
                  </a:lnTo>
                  <a:lnTo>
                    <a:pt x="401" y="655"/>
                  </a:lnTo>
                  <a:lnTo>
                    <a:pt x="380" y="603"/>
                  </a:lnTo>
                  <a:lnTo>
                    <a:pt x="356" y="512"/>
                  </a:lnTo>
                  <a:lnTo>
                    <a:pt x="328" y="345"/>
                  </a:lnTo>
                  <a:lnTo>
                    <a:pt x="307" y="230"/>
                  </a:lnTo>
                  <a:lnTo>
                    <a:pt x="307" y="94"/>
                  </a:lnTo>
                  <a:lnTo>
                    <a:pt x="293" y="70"/>
                  </a:lnTo>
                  <a:lnTo>
                    <a:pt x="251" y="63"/>
                  </a:lnTo>
                  <a:lnTo>
                    <a:pt x="202" y="101"/>
                  </a:lnTo>
                  <a:lnTo>
                    <a:pt x="157" y="164"/>
                  </a:lnTo>
                  <a:lnTo>
                    <a:pt x="104" y="198"/>
                  </a:lnTo>
                  <a:lnTo>
                    <a:pt x="24" y="198"/>
                  </a:lnTo>
                  <a:lnTo>
                    <a:pt x="0" y="177"/>
                  </a:lnTo>
                  <a:lnTo>
                    <a:pt x="0" y="143"/>
                  </a:lnTo>
                  <a:lnTo>
                    <a:pt x="35" y="111"/>
                  </a:lnTo>
                  <a:lnTo>
                    <a:pt x="73" y="122"/>
                  </a:lnTo>
                  <a:lnTo>
                    <a:pt x="108" y="115"/>
                  </a:lnTo>
                  <a:lnTo>
                    <a:pt x="171" y="70"/>
                  </a:lnTo>
                  <a:lnTo>
                    <a:pt x="233" y="21"/>
                  </a:lnTo>
                  <a:lnTo>
                    <a:pt x="293" y="7"/>
                  </a:lnTo>
                  <a:lnTo>
                    <a:pt x="377" y="0"/>
                  </a:lnTo>
                  <a:lnTo>
                    <a:pt x="380" y="38"/>
                  </a:lnTo>
                  <a:lnTo>
                    <a:pt x="360" y="80"/>
                  </a:lnTo>
                  <a:lnTo>
                    <a:pt x="356" y="188"/>
                  </a:lnTo>
                  <a:lnTo>
                    <a:pt x="380" y="331"/>
                  </a:lnTo>
                  <a:lnTo>
                    <a:pt x="419" y="470"/>
                  </a:lnTo>
                  <a:lnTo>
                    <a:pt x="453" y="553"/>
                  </a:lnTo>
                  <a:lnTo>
                    <a:pt x="506" y="593"/>
                  </a:lnTo>
                  <a:lnTo>
                    <a:pt x="558" y="593"/>
                  </a:lnTo>
                  <a:lnTo>
                    <a:pt x="610" y="553"/>
                  </a:lnTo>
                  <a:lnTo>
                    <a:pt x="680" y="466"/>
                  </a:lnTo>
                  <a:lnTo>
                    <a:pt x="725" y="341"/>
                  </a:lnTo>
                  <a:lnTo>
                    <a:pt x="732" y="289"/>
                  </a:lnTo>
                  <a:close/>
                </a:path>
              </a:pathLst>
            </a:custGeom>
            <a:solidFill>
              <a:schemeClr val="bg1"/>
            </a:solidFill>
            <a:ln w="9525">
              <a:solidFill>
                <a:schemeClr val="tx1"/>
              </a:solidFill>
              <a:round/>
              <a:headEnd/>
              <a:tailEnd/>
            </a:ln>
          </p:spPr>
          <p:txBody>
            <a:bodyPr/>
            <a:lstStyle/>
            <a:p>
              <a:endParaRPr lang="en-US"/>
            </a:p>
          </p:txBody>
        </p:sp>
        <p:sp>
          <p:nvSpPr>
            <p:cNvPr id="17" name="Freeform 16">
              <a:extLst>
                <a:ext uri="{FF2B5EF4-FFF2-40B4-BE49-F238E27FC236}">
                  <a16:creationId xmlns="" xmlns:a16="http://schemas.microsoft.com/office/drawing/2014/main" id="{85720A88-3A8A-244B-B17B-D4E70D01C871}"/>
                </a:ext>
              </a:extLst>
            </p:cNvPr>
            <p:cNvSpPr>
              <a:spLocks/>
            </p:cNvSpPr>
            <p:nvPr/>
          </p:nvSpPr>
          <p:spPr bwMode="auto">
            <a:xfrm>
              <a:off x="2294" y="920"/>
              <a:ext cx="634" cy="1102"/>
            </a:xfrm>
            <a:custGeom>
              <a:avLst/>
              <a:gdLst>
                <a:gd name="T0" fmla="*/ 404 w 634"/>
                <a:gd name="T1" fmla="*/ 836 h 1102"/>
                <a:gd name="T2" fmla="*/ 508 w 634"/>
                <a:gd name="T3" fmla="*/ 942 h 1102"/>
                <a:gd name="T4" fmla="*/ 550 w 634"/>
                <a:gd name="T5" fmla="*/ 942 h 1102"/>
                <a:gd name="T6" fmla="*/ 620 w 634"/>
                <a:gd name="T7" fmla="*/ 984 h 1102"/>
                <a:gd name="T8" fmla="*/ 634 w 634"/>
                <a:gd name="T9" fmla="*/ 1032 h 1102"/>
                <a:gd name="T10" fmla="*/ 613 w 634"/>
                <a:gd name="T11" fmla="*/ 1095 h 1102"/>
                <a:gd name="T12" fmla="*/ 557 w 634"/>
                <a:gd name="T13" fmla="*/ 1102 h 1102"/>
                <a:gd name="T14" fmla="*/ 487 w 634"/>
                <a:gd name="T15" fmla="*/ 1053 h 1102"/>
                <a:gd name="T16" fmla="*/ 348 w 634"/>
                <a:gd name="T17" fmla="*/ 920 h 1102"/>
                <a:gd name="T18" fmla="*/ 257 w 634"/>
                <a:gd name="T19" fmla="*/ 795 h 1102"/>
                <a:gd name="T20" fmla="*/ 215 w 634"/>
                <a:gd name="T21" fmla="*/ 697 h 1102"/>
                <a:gd name="T22" fmla="*/ 187 w 634"/>
                <a:gd name="T23" fmla="*/ 530 h 1102"/>
                <a:gd name="T24" fmla="*/ 187 w 634"/>
                <a:gd name="T25" fmla="*/ 314 h 1102"/>
                <a:gd name="T26" fmla="*/ 180 w 634"/>
                <a:gd name="T27" fmla="*/ 258 h 1102"/>
                <a:gd name="T28" fmla="*/ 139 w 634"/>
                <a:gd name="T29" fmla="*/ 216 h 1102"/>
                <a:gd name="T30" fmla="*/ 20 w 634"/>
                <a:gd name="T31" fmla="*/ 223 h 1102"/>
                <a:gd name="T32" fmla="*/ 0 w 634"/>
                <a:gd name="T33" fmla="*/ 202 h 1102"/>
                <a:gd name="T34" fmla="*/ 27 w 634"/>
                <a:gd name="T35" fmla="*/ 188 h 1102"/>
                <a:gd name="T36" fmla="*/ 111 w 634"/>
                <a:gd name="T37" fmla="*/ 181 h 1102"/>
                <a:gd name="T38" fmla="*/ 125 w 634"/>
                <a:gd name="T39" fmla="*/ 167 h 1102"/>
                <a:gd name="T40" fmla="*/ 6 w 634"/>
                <a:gd name="T41" fmla="*/ 97 h 1102"/>
                <a:gd name="T42" fmla="*/ 6 w 634"/>
                <a:gd name="T43" fmla="*/ 70 h 1102"/>
                <a:gd name="T44" fmla="*/ 27 w 634"/>
                <a:gd name="T45" fmla="*/ 63 h 1102"/>
                <a:gd name="T46" fmla="*/ 125 w 634"/>
                <a:gd name="T47" fmla="*/ 118 h 1102"/>
                <a:gd name="T48" fmla="*/ 146 w 634"/>
                <a:gd name="T49" fmla="*/ 111 h 1102"/>
                <a:gd name="T50" fmla="*/ 125 w 634"/>
                <a:gd name="T51" fmla="*/ 7 h 1102"/>
                <a:gd name="T52" fmla="*/ 139 w 634"/>
                <a:gd name="T53" fmla="*/ 0 h 1102"/>
                <a:gd name="T54" fmla="*/ 153 w 634"/>
                <a:gd name="T55" fmla="*/ 7 h 1102"/>
                <a:gd name="T56" fmla="*/ 180 w 634"/>
                <a:gd name="T57" fmla="*/ 111 h 1102"/>
                <a:gd name="T58" fmla="*/ 201 w 634"/>
                <a:gd name="T59" fmla="*/ 118 h 1102"/>
                <a:gd name="T60" fmla="*/ 257 w 634"/>
                <a:gd name="T61" fmla="*/ 7 h 1102"/>
                <a:gd name="T62" fmla="*/ 271 w 634"/>
                <a:gd name="T63" fmla="*/ 7 h 1102"/>
                <a:gd name="T64" fmla="*/ 271 w 634"/>
                <a:gd name="T65" fmla="*/ 42 h 1102"/>
                <a:gd name="T66" fmla="*/ 236 w 634"/>
                <a:gd name="T67" fmla="*/ 132 h 1102"/>
                <a:gd name="T68" fmla="*/ 236 w 634"/>
                <a:gd name="T69" fmla="*/ 181 h 1102"/>
                <a:gd name="T70" fmla="*/ 250 w 634"/>
                <a:gd name="T71" fmla="*/ 244 h 1102"/>
                <a:gd name="T72" fmla="*/ 243 w 634"/>
                <a:gd name="T73" fmla="*/ 328 h 1102"/>
                <a:gd name="T74" fmla="*/ 250 w 634"/>
                <a:gd name="T75" fmla="*/ 481 h 1102"/>
                <a:gd name="T76" fmla="*/ 264 w 634"/>
                <a:gd name="T77" fmla="*/ 579 h 1102"/>
                <a:gd name="T78" fmla="*/ 299 w 634"/>
                <a:gd name="T79" fmla="*/ 690 h 1102"/>
                <a:gd name="T80" fmla="*/ 348 w 634"/>
                <a:gd name="T81" fmla="*/ 774 h 1102"/>
                <a:gd name="T82" fmla="*/ 404 w 634"/>
                <a:gd name="T83" fmla="*/ 83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4" h="1102">
                  <a:moveTo>
                    <a:pt x="404" y="836"/>
                  </a:moveTo>
                  <a:lnTo>
                    <a:pt x="508" y="942"/>
                  </a:lnTo>
                  <a:lnTo>
                    <a:pt x="550" y="942"/>
                  </a:lnTo>
                  <a:lnTo>
                    <a:pt x="620" y="984"/>
                  </a:lnTo>
                  <a:lnTo>
                    <a:pt x="634" y="1032"/>
                  </a:lnTo>
                  <a:lnTo>
                    <a:pt x="613" y="1095"/>
                  </a:lnTo>
                  <a:lnTo>
                    <a:pt x="557" y="1102"/>
                  </a:lnTo>
                  <a:lnTo>
                    <a:pt x="487" y="1053"/>
                  </a:lnTo>
                  <a:lnTo>
                    <a:pt x="348" y="920"/>
                  </a:lnTo>
                  <a:lnTo>
                    <a:pt x="257" y="795"/>
                  </a:lnTo>
                  <a:lnTo>
                    <a:pt x="215" y="697"/>
                  </a:lnTo>
                  <a:lnTo>
                    <a:pt x="187" y="530"/>
                  </a:lnTo>
                  <a:lnTo>
                    <a:pt x="187" y="314"/>
                  </a:lnTo>
                  <a:lnTo>
                    <a:pt x="180" y="258"/>
                  </a:lnTo>
                  <a:lnTo>
                    <a:pt x="139" y="216"/>
                  </a:lnTo>
                  <a:lnTo>
                    <a:pt x="20" y="223"/>
                  </a:lnTo>
                  <a:lnTo>
                    <a:pt x="0" y="202"/>
                  </a:lnTo>
                  <a:lnTo>
                    <a:pt x="27" y="188"/>
                  </a:lnTo>
                  <a:lnTo>
                    <a:pt x="111" y="181"/>
                  </a:lnTo>
                  <a:lnTo>
                    <a:pt x="125" y="167"/>
                  </a:lnTo>
                  <a:lnTo>
                    <a:pt x="6" y="97"/>
                  </a:lnTo>
                  <a:lnTo>
                    <a:pt x="6" y="70"/>
                  </a:lnTo>
                  <a:lnTo>
                    <a:pt x="27" y="63"/>
                  </a:lnTo>
                  <a:lnTo>
                    <a:pt x="125" y="118"/>
                  </a:lnTo>
                  <a:lnTo>
                    <a:pt x="146" y="111"/>
                  </a:lnTo>
                  <a:lnTo>
                    <a:pt x="125" y="7"/>
                  </a:lnTo>
                  <a:lnTo>
                    <a:pt x="139" y="0"/>
                  </a:lnTo>
                  <a:lnTo>
                    <a:pt x="153" y="7"/>
                  </a:lnTo>
                  <a:lnTo>
                    <a:pt x="180" y="111"/>
                  </a:lnTo>
                  <a:lnTo>
                    <a:pt x="201" y="118"/>
                  </a:lnTo>
                  <a:lnTo>
                    <a:pt x="257" y="7"/>
                  </a:lnTo>
                  <a:lnTo>
                    <a:pt x="271" y="7"/>
                  </a:lnTo>
                  <a:lnTo>
                    <a:pt x="271" y="42"/>
                  </a:lnTo>
                  <a:lnTo>
                    <a:pt x="236" y="132"/>
                  </a:lnTo>
                  <a:lnTo>
                    <a:pt x="236" y="181"/>
                  </a:lnTo>
                  <a:lnTo>
                    <a:pt x="250" y="244"/>
                  </a:lnTo>
                  <a:lnTo>
                    <a:pt x="243" y="328"/>
                  </a:lnTo>
                  <a:lnTo>
                    <a:pt x="250" y="481"/>
                  </a:lnTo>
                  <a:lnTo>
                    <a:pt x="264" y="579"/>
                  </a:lnTo>
                  <a:lnTo>
                    <a:pt x="299" y="690"/>
                  </a:lnTo>
                  <a:lnTo>
                    <a:pt x="348" y="774"/>
                  </a:lnTo>
                  <a:lnTo>
                    <a:pt x="404" y="836"/>
                  </a:lnTo>
                  <a:close/>
                </a:path>
              </a:pathLst>
            </a:custGeom>
            <a:solidFill>
              <a:schemeClr val="bg1"/>
            </a:solidFill>
            <a:ln w="9525">
              <a:solidFill>
                <a:schemeClr val="tx1"/>
              </a:solidFill>
              <a:round/>
              <a:headEnd/>
              <a:tailEnd/>
            </a:ln>
          </p:spPr>
          <p:txBody>
            <a:bodyPr/>
            <a:lstStyle/>
            <a:p>
              <a:endParaRPr lang="en-US"/>
            </a:p>
          </p:txBody>
        </p:sp>
        <p:sp>
          <p:nvSpPr>
            <p:cNvPr id="18" name="Freeform 17">
              <a:extLst>
                <a:ext uri="{FF2B5EF4-FFF2-40B4-BE49-F238E27FC236}">
                  <a16:creationId xmlns="" xmlns:a16="http://schemas.microsoft.com/office/drawing/2014/main" id="{232C5F1F-7AF6-764A-BC08-A13CB71665D6}"/>
                </a:ext>
              </a:extLst>
            </p:cNvPr>
            <p:cNvSpPr>
              <a:spLocks/>
            </p:cNvSpPr>
            <p:nvPr/>
          </p:nvSpPr>
          <p:spPr bwMode="auto">
            <a:xfrm>
              <a:off x="3061" y="1017"/>
              <a:ext cx="830" cy="1032"/>
            </a:xfrm>
            <a:custGeom>
              <a:avLst/>
              <a:gdLst>
                <a:gd name="T0" fmla="*/ 14 w 830"/>
                <a:gd name="T1" fmla="*/ 914 h 1032"/>
                <a:gd name="T2" fmla="*/ 0 w 830"/>
                <a:gd name="T3" fmla="*/ 962 h 1032"/>
                <a:gd name="T4" fmla="*/ 14 w 830"/>
                <a:gd name="T5" fmla="*/ 1032 h 1032"/>
                <a:gd name="T6" fmla="*/ 63 w 830"/>
                <a:gd name="T7" fmla="*/ 1032 h 1032"/>
                <a:gd name="T8" fmla="*/ 210 w 830"/>
                <a:gd name="T9" fmla="*/ 1004 h 1032"/>
                <a:gd name="T10" fmla="*/ 370 w 830"/>
                <a:gd name="T11" fmla="*/ 948 h 1032"/>
                <a:gd name="T12" fmla="*/ 502 w 830"/>
                <a:gd name="T13" fmla="*/ 858 h 1032"/>
                <a:gd name="T14" fmla="*/ 580 w 830"/>
                <a:gd name="T15" fmla="*/ 739 h 1032"/>
                <a:gd name="T16" fmla="*/ 649 w 830"/>
                <a:gd name="T17" fmla="*/ 537 h 1032"/>
                <a:gd name="T18" fmla="*/ 670 w 830"/>
                <a:gd name="T19" fmla="*/ 349 h 1032"/>
                <a:gd name="T20" fmla="*/ 670 w 830"/>
                <a:gd name="T21" fmla="*/ 259 h 1032"/>
                <a:gd name="T22" fmla="*/ 705 w 830"/>
                <a:gd name="T23" fmla="*/ 202 h 1032"/>
                <a:gd name="T24" fmla="*/ 767 w 830"/>
                <a:gd name="T25" fmla="*/ 181 h 1032"/>
                <a:gd name="T26" fmla="*/ 823 w 830"/>
                <a:gd name="T27" fmla="*/ 181 h 1032"/>
                <a:gd name="T28" fmla="*/ 830 w 830"/>
                <a:gd name="T29" fmla="*/ 153 h 1032"/>
                <a:gd name="T30" fmla="*/ 747 w 830"/>
                <a:gd name="T31" fmla="*/ 160 h 1032"/>
                <a:gd name="T32" fmla="*/ 733 w 830"/>
                <a:gd name="T33" fmla="*/ 139 h 1032"/>
                <a:gd name="T34" fmla="*/ 802 w 830"/>
                <a:gd name="T35" fmla="*/ 63 h 1032"/>
                <a:gd name="T36" fmla="*/ 788 w 830"/>
                <a:gd name="T37" fmla="*/ 42 h 1032"/>
                <a:gd name="T38" fmla="*/ 774 w 830"/>
                <a:gd name="T39" fmla="*/ 56 h 1032"/>
                <a:gd name="T40" fmla="*/ 719 w 830"/>
                <a:gd name="T41" fmla="*/ 111 h 1032"/>
                <a:gd name="T42" fmla="*/ 705 w 830"/>
                <a:gd name="T43" fmla="*/ 111 h 1032"/>
                <a:gd name="T44" fmla="*/ 705 w 830"/>
                <a:gd name="T45" fmla="*/ 14 h 1032"/>
                <a:gd name="T46" fmla="*/ 691 w 830"/>
                <a:gd name="T47" fmla="*/ 0 h 1032"/>
                <a:gd name="T48" fmla="*/ 670 w 830"/>
                <a:gd name="T49" fmla="*/ 7 h 1032"/>
                <a:gd name="T50" fmla="*/ 677 w 830"/>
                <a:gd name="T51" fmla="*/ 111 h 1032"/>
                <a:gd name="T52" fmla="*/ 663 w 830"/>
                <a:gd name="T53" fmla="*/ 118 h 1032"/>
                <a:gd name="T54" fmla="*/ 607 w 830"/>
                <a:gd name="T55" fmla="*/ 63 h 1032"/>
                <a:gd name="T56" fmla="*/ 565 w 830"/>
                <a:gd name="T57" fmla="*/ 56 h 1032"/>
                <a:gd name="T58" fmla="*/ 572 w 830"/>
                <a:gd name="T59" fmla="*/ 84 h 1032"/>
                <a:gd name="T60" fmla="*/ 635 w 830"/>
                <a:gd name="T61" fmla="*/ 146 h 1032"/>
                <a:gd name="T62" fmla="*/ 635 w 830"/>
                <a:gd name="T63" fmla="*/ 181 h 1032"/>
                <a:gd name="T64" fmla="*/ 614 w 830"/>
                <a:gd name="T65" fmla="*/ 252 h 1032"/>
                <a:gd name="T66" fmla="*/ 614 w 830"/>
                <a:gd name="T67" fmla="*/ 314 h 1032"/>
                <a:gd name="T68" fmla="*/ 614 w 830"/>
                <a:gd name="T69" fmla="*/ 419 h 1032"/>
                <a:gd name="T70" fmla="*/ 586 w 830"/>
                <a:gd name="T71" fmla="*/ 551 h 1032"/>
                <a:gd name="T72" fmla="*/ 558 w 830"/>
                <a:gd name="T73" fmla="*/ 634 h 1032"/>
                <a:gd name="T74" fmla="*/ 509 w 830"/>
                <a:gd name="T75" fmla="*/ 739 h 1032"/>
                <a:gd name="T76" fmla="*/ 453 w 830"/>
                <a:gd name="T77" fmla="*/ 822 h 1032"/>
                <a:gd name="T78" fmla="*/ 412 w 830"/>
                <a:gd name="T79" fmla="*/ 865 h 1032"/>
                <a:gd name="T80" fmla="*/ 300 w 830"/>
                <a:gd name="T81" fmla="*/ 900 h 1032"/>
                <a:gd name="T82" fmla="*/ 196 w 830"/>
                <a:gd name="T83" fmla="*/ 914 h 1032"/>
                <a:gd name="T84" fmla="*/ 91 w 830"/>
                <a:gd name="T85" fmla="*/ 928 h 1032"/>
                <a:gd name="T86" fmla="*/ 14 w 830"/>
                <a:gd name="T87" fmla="*/ 914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0" h="1032">
                  <a:moveTo>
                    <a:pt x="14" y="914"/>
                  </a:moveTo>
                  <a:lnTo>
                    <a:pt x="0" y="962"/>
                  </a:lnTo>
                  <a:lnTo>
                    <a:pt x="14" y="1032"/>
                  </a:lnTo>
                  <a:lnTo>
                    <a:pt x="63" y="1032"/>
                  </a:lnTo>
                  <a:lnTo>
                    <a:pt x="210" y="1004"/>
                  </a:lnTo>
                  <a:lnTo>
                    <a:pt x="370" y="948"/>
                  </a:lnTo>
                  <a:lnTo>
                    <a:pt x="502" y="858"/>
                  </a:lnTo>
                  <a:lnTo>
                    <a:pt x="580" y="739"/>
                  </a:lnTo>
                  <a:lnTo>
                    <a:pt x="649" y="537"/>
                  </a:lnTo>
                  <a:lnTo>
                    <a:pt x="670" y="349"/>
                  </a:lnTo>
                  <a:lnTo>
                    <a:pt x="670" y="259"/>
                  </a:lnTo>
                  <a:lnTo>
                    <a:pt x="705" y="202"/>
                  </a:lnTo>
                  <a:lnTo>
                    <a:pt x="767" y="181"/>
                  </a:lnTo>
                  <a:lnTo>
                    <a:pt x="823" y="181"/>
                  </a:lnTo>
                  <a:lnTo>
                    <a:pt x="830" y="153"/>
                  </a:lnTo>
                  <a:lnTo>
                    <a:pt x="747" y="160"/>
                  </a:lnTo>
                  <a:lnTo>
                    <a:pt x="733" y="139"/>
                  </a:lnTo>
                  <a:lnTo>
                    <a:pt x="802" y="63"/>
                  </a:lnTo>
                  <a:lnTo>
                    <a:pt x="788" y="42"/>
                  </a:lnTo>
                  <a:lnTo>
                    <a:pt x="774" y="56"/>
                  </a:lnTo>
                  <a:lnTo>
                    <a:pt x="719" y="111"/>
                  </a:lnTo>
                  <a:lnTo>
                    <a:pt x="705" y="111"/>
                  </a:lnTo>
                  <a:lnTo>
                    <a:pt x="705" y="14"/>
                  </a:lnTo>
                  <a:lnTo>
                    <a:pt x="691" y="0"/>
                  </a:lnTo>
                  <a:lnTo>
                    <a:pt x="670" y="7"/>
                  </a:lnTo>
                  <a:lnTo>
                    <a:pt x="677" y="111"/>
                  </a:lnTo>
                  <a:lnTo>
                    <a:pt x="663" y="118"/>
                  </a:lnTo>
                  <a:lnTo>
                    <a:pt x="607" y="63"/>
                  </a:lnTo>
                  <a:lnTo>
                    <a:pt x="565" y="56"/>
                  </a:lnTo>
                  <a:lnTo>
                    <a:pt x="572" y="84"/>
                  </a:lnTo>
                  <a:lnTo>
                    <a:pt x="635" y="146"/>
                  </a:lnTo>
                  <a:lnTo>
                    <a:pt x="635" y="181"/>
                  </a:lnTo>
                  <a:lnTo>
                    <a:pt x="614" y="252"/>
                  </a:lnTo>
                  <a:lnTo>
                    <a:pt x="614" y="314"/>
                  </a:lnTo>
                  <a:lnTo>
                    <a:pt x="614" y="419"/>
                  </a:lnTo>
                  <a:lnTo>
                    <a:pt x="586" y="551"/>
                  </a:lnTo>
                  <a:lnTo>
                    <a:pt x="558" y="634"/>
                  </a:lnTo>
                  <a:lnTo>
                    <a:pt x="509" y="739"/>
                  </a:lnTo>
                  <a:lnTo>
                    <a:pt x="453" y="822"/>
                  </a:lnTo>
                  <a:lnTo>
                    <a:pt x="412" y="865"/>
                  </a:lnTo>
                  <a:lnTo>
                    <a:pt x="300" y="900"/>
                  </a:lnTo>
                  <a:lnTo>
                    <a:pt x="196" y="914"/>
                  </a:lnTo>
                  <a:lnTo>
                    <a:pt x="91" y="928"/>
                  </a:lnTo>
                  <a:lnTo>
                    <a:pt x="14" y="914"/>
                  </a:lnTo>
                  <a:close/>
                </a:path>
              </a:pathLst>
            </a:custGeom>
            <a:solidFill>
              <a:schemeClr val="bg1"/>
            </a:solidFill>
            <a:ln w="9525">
              <a:solidFill>
                <a:schemeClr val="tx1"/>
              </a:solidFill>
              <a:round/>
              <a:headEnd/>
              <a:tailEnd/>
            </a:ln>
          </p:spPr>
          <p:txBody>
            <a:bodyPr/>
            <a:lstStyle/>
            <a:p>
              <a:endParaRPr lang="en-US"/>
            </a:p>
          </p:txBody>
        </p:sp>
      </p:grpSp>
      <p:sp>
        <p:nvSpPr>
          <p:cNvPr id="19" name="Rectangle 19">
            <a:extLst>
              <a:ext uri="{FF2B5EF4-FFF2-40B4-BE49-F238E27FC236}">
                <a16:creationId xmlns="" xmlns:a16="http://schemas.microsoft.com/office/drawing/2014/main" id="{C7992149-4431-FD4D-9AB0-193309BE360E}"/>
              </a:ext>
            </a:extLst>
          </p:cNvPr>
          <p:cNvSpPr>
            <a:spLocks noChangeArrowheads="1"/>
          </p:cNvSpPr>
          <p:nvPr/>
        </p:nvSpPr>
        <p:spPr bwMode="auto">
          <a:xfrm>
            <a:off x="4883337" y="2514600"/>
            <a:ext cx="26670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228600" algn="ctr">
              <a:spcBef>
                <a:spcPct val="20000"/>
              </a:spcBef>
              <a:buClr>
                <a:schemeClr val="accent1"/>
              </a:buClr>
              <a:buSzPct val="75000"/>
              <a:buFont typeface="Arial" charset="0"/>
              <a:buChar char="•"/>
            </a:pPr>
            <a:r>
              <a:rPr lang="en-US" sz="2400" dirty="0">
                <a:solidFill>
                  <a:srgbClr val="FF0000"/>
                </a:solidFill>
                <a:latin typeface="+mn-lt"/>
              </a:rPr>
              <a:t>Tolerance</a:t>
            </a:r>
          </a:p>
          <a:p>
            <a:pPr marL="342900" indent="-228600" algn="ctr">
              <a:spcBef>
                <a:spcPct val="20000"/>
              </a:spcBef>
              <a:buClr>
                <a:schemeClr val="accent1"/>
              </a:buClr>
              <a:buSzPct val="75000"/>
              <a:buFont typeface="Arial" charset="0"/>
              <a:buChar char="•"/>
            </a:pPr>
            <a:r>
              <a:rPr lang="en-US" sz="2400" dirty="0">
                <a:solidFill>
                  <a:srgbClr val="FF0000"/>
                </a:solidFill>
                <a:latin typeface="+mn-lt"/>
              </a:rPr>
              <a:t>Capacity</a:t>
            </a:r>
          </a:p>
          <a:p>
            <a:pPr marL="342900" indent="-228600" algn="ctr">
              <a:spcBef>
                <a:spcPct val="20000"/>
              </a:spcBef>
              <a:buClr>
                <a:schemeClr val="accent1"/>
              </a:buClr>
              <a:buSzPct val="75000"/>
              <a:buFont typeface="Arial" charset="0"/>
              <a:buChar char="•"/>
            </a:pPr>
            <a:r>
              <a:rPr lang="en-US" sz="2400" dirty="0">
                <a:solidFill>
                  <a:srgbClr val="FF0000"/>
                </a:solidFill>
                <a:latin typeface="+mn-lt"/>
              </a:rPr>
              <a:t>Risk</a:t>
            </a:r>
          </a:p>
        </p:txBody>
      </p:sp>
      <p:grpSp>
        <p:nvGrpSpPr>
          <p:cNvPr id="20" name="Group 2">
            <a:extLst>
              <a:ext uri="{FF2B5EF4-FFF2-40B4-BE49-F238E27FC236}">
                <a16:creationId xmlns="" xmlns:a16="http://schemas.microsoft.com/office/drawing/2014/main" id="{6A2C07DA-A61E-A647-92EC-6AE1B07ECAC0}"/>
              </a:ext>
            </a:extLst>
          </p:cNvPr>
          <p:cNvGrpSpPr>
            <a:grpSpLocks noChangeAspect="1"/>
          </p:cNvGrpSpPr>
          <p:nvPr/>
        </p:nvGrpSpPr>
        <p:grpSpPr bwMode="auto">
          <a:xfrm>
            <a:off x="774409" y="1600200"/>
            <a:ext cx="3173413" cy="2914650"/>
            <a:chOff x="1868" y="920"/>
            <a:chExt cx="2024" cy="2479"/>
          </a:xfrm>
        </p:grpSpPr>
        <p:sp>
          <p:nvSpPr>
            <p:cNvPr id="21" name="AutoShape 3">
              <a:extLst>
                <a:ext uri="{FF2B5EF4-FFF2-40B4-BE49-F238E27FC236}">
                  <a16:creationId xmlns="" xmlns:a16="http://schemas.microsoft.com/office/drawing/2014/main" id="{06A73755-AE78-E74D-B75E-778810563A6D}"/>
                </a:ext>
              </a:extLst>
            </p:cNvPr>
            <p:cNvSpPr>
              <a:spLocks noChangeAspect="1" noChangeArrowheads="1" noTextEdit="1"/>
            </p:cNvSpPr>
            <p:nvPr/>
          </p:nvSpPr>
          <p:spPr bwMode="auto">
            <a:xfrm>
              <a:off x="1868" y="920"/>
              <a:ext cx="2024" cy="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Freeform 4">
              <a:extLst>
                <a:ext uri="{FF2B5EF4-FFF2-40B4-BE49-F238E27FC236}">
                  <a16:creationId xmlns="" xmlns:a16="http://schemas.microsoft.com/office/drawing/2014/main" id="{44E20107-4DC7-E347-90C9-0B5A0F675DE1}"/>
                </a:ext>
              </a:extLst>
            </p:cNvPr>
            <p:cNvSpPr>
              <a:spLocks/>
            </p:cNvSpPr>
            <p:nvPr/>
          </p:nvSpPr>
          <p:spPr bwMode="auto">
            <a:xfrm>
              <a:off x="2852" y="1276"/>
              <a:ext cx="544" cy="550"/>
            </a:xfrm>
            <a:custGeom>
              <a:avLst/>
              <a:gdLst>
                <a:gd name="T0" fmla="*/ 352 w 544"/>
                <a:gd name="T1" fmla="*/ 261 h 550"/>
                <a:gd name="T2" fmla="*/ 338 w 544"/>
                <a:gd name="T3" fmla="*/ 160 h 550"/>
                <a:gd name="T4" fmla="*/ 310 w 544"/>
                <a:gd name="T5" fmla="*/ 70 h 550"/>
                <a:gd name="T6" fmla="*/ 257 w 544"/>
                <a:gd name="T7" fmla="*/ 21 h 550"/>
                <a:gd name="T8" fmla="*/ 167 w 544"/>
                <a:gd name="T9" fmla="*/ 0 h 550"/>
                <a:gd name="T10" fmla="*/ 90 w 544"/>
                <a:gd name="T11" fmla="*/ 21 h 550"/>
                <a:gd name="T12" fmla="*/ 17 w 544"/>
                <a:gd name="T13" fmla="*/ 111 h 550"/>
                <a:gd name="T14" fmla="*/ 0 w 544"/>
                <a:gd name="T15" fmla="*/ 219 h 550"/>
                <a:gd name="T16" fmla="*/ 17 w 544"/>
                <a:gd name="T17" fmla="*/ 334 h 550"/>
                <a:gd name="T18" fmla="*/ 45 w 544"/>
                <a:gd name="T19" fmla="*/ 404 h 550"/>
                <a:gd name="T20" fmla="*/ 80 w 544"/>
                <a:gd name="T21" fmla="*/ 477 h 550"/>
                <a:gd name="T22" fmla="*/ 118 w 544"/>
                <a:gd name="T23" fmla="*/ 526 h 550"/>
                <a:gd name="T24" fmla="*/ 160 w 544"/>
                <a:gd name="T25" fmla="*/ 550 h 550"/>
                <a:gd name="T26" fmla="*/ 219 w 544"/>
                <a:gd name="T27" fmla="*/ 529 h 550"/>
                <a:gd name="T28" fmla="*/ 278 w 544"/>
                <a:gd name="T29" fmla="*/ 480 h 550"/>
                <a:gd name="T30" fmla="*/ 317 w 544"/>
                <a:gd name="T31" fmla="*/ 411 h 550"/>
                <a:gd name="T32" fmla="*/ 352 w 544"/>
                <a:gd name="T33" fmla="*/ 352 h 550"/>
                <a:gd name="T34" fmla="*/ 363 w 544"/>
                <a:gd name="T35" fmla="*/ 317 h 550"/>
                <a:gd name="T36" fmla="*/ 512 w 544"/>
                <a:gd name="T37" fmla="*/ 265 h 550"/>
                <a:gd name="T38" fmla="*/ 544 w 544"/>
                <a:gd name="T39" fmla="*/ 244 h 550"/>
                <a:gd name="T40" fmla="*/ 526 w 544"/>
                <a:gd name="T41" fmla="*/ 212 h 550"/>
                <a:gd name="T42" fmla="*/ 352 w 544"/>
                <a:gd name="T43" fmla="*/ 26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4" h="550">
                  <a:moveTo>
                    <a:pt x="352" y="261"/>
                  </a:moveTo>
                  <a:lnTo>
                    <a:pt x="338" y="160"/>
                  </a:lnTo>
                  <a:lnTo>
                    <a:pt x="310" y="70"/>
                  </a:lnTo>
                  <a:lnTo>
                    <a:pt x="257" y="21"/>
                  </a:lnTo>
                  <a:lnTo>
                    <a:pt x="167" y="0"/>
                  </a:lnTo>
                  <a:lnTo>
                    <a:pt x="90" y="21"/>
                  </a:lnTo>
                  <a:lnTo>
                    <a:pt x="17" y="111"/>
                  </a:lnTo>
                  <a:lnTo>
                    <a:pt x="0" y="219"/>
                  </a:lnTo>
                  <a:lnTo>
                    <a:pt x="17" y="334"/>
                  </a:lnTo>
                  <a:lnTo>
                    <a:pt x="45" y="404"/>
                  </a:lnTo>
                  <a:lnTo>
                    <a:pt x="80" y="477"/>
                  </a:lnTo>
                  <a:lnTo>
                    <a:pt x="118" y="526"/>
                  </a:lnTo>
                  <a:lnTo>
                    <a:pt x="160" y="550"/>
                  </a:lnTo>
                  <a:lnTo>
                    <a:pt x="219" y="529"/>
                  </a:lnTo>
                  <a:lnTo>
                    <a:pt x="278" y="480"/>
                  </a:lnTo>
                  <a:lnTo>
                    <a:pt x="317" y="411"/>
                  </a:lnTo>
                  <a:lnTo>
                    <a:pt x="352" y="352"/>
                  </a:lnTo>
                  <a:lnTo>
                    <a:pt x="363" y="317"/>
                  </a:lnTo>
                  <a:lnTo>
                    <a:pt x="512" y="265"/>
                  </a:lnTo>
                  <a:lnTo>
                    <a:pt x="544" y="244"/>
                  </a:lnTo>
                  <a:lnTo>
                    <a:pt x="526" y="212"/>
                  </a:lnTo>
                  <a:lnTo>
                    <a:pt x="352" y="261"/>
                  </a:lnTo>
                  <a:close/>
                </a:path>
              </a:pathLst>
            </a:custGeom>
            <a:solidFill>
              <a:schemeClr val="bg1"/>
            </a:solidFill>
            <a:ln w="9525">
              <a:solidFill>
                <a:schemeClr val="tx1"/>
              </a:solidFill>
              <a:round/>
              <a:headEnd/>
              <a:tailEnd/>
            </a:ln>
          </p:spPr>
          <p:txBody>
            <a:bodyPr/>
            <a:lstStyle/>
            <a:p>
              <a:endParaRPr lang="en-US"/>
            </a:p>
          </p:txBody>
        </p:sp>
        <p:sp>
          <p:nvSpPr>
            <p:cNvPr id="23" name="Freeform 5">
              <a:extLst>
                <a:ext uri="{FF2B5EF4-FFF2-40B4-BE49-F238E27FC236}">
                  <a16:creationId xmlns="" xmlns:a16="http://schemas.microsoft.com/office/drawing/2014/main" id="{CFB11A9E-B6AD-F041-8CB5-33856EAC6AAE}"/>
                </a:ext>
              </a:extLst>
            </p:cNvPr>
            <p:cNvSpPr>
              <a:spLocks/>
            </p:cNvSpPr>
            <p:nvPr/>
          </p:nvSpPr>
          <p:spPr bwMode="auto">
            <a:xfrm>
              <a:off x="2585" y="1868"/>
              <a:ext cx="562" cy="983"/>
            </a:xfrm>
            <a:custGeom>
              <a:avLst/>
              <a:gdLst>
                <a:gd name="T0" fmla="*/ 189 w 562"/>
                <a:gd name="T1" fmla="*/ 146 h 983"/>
                <a:gd name="T2" fmla="*/ 258 w 562"/>
                <a:gd name="T3" fmla="*/ 73 h 983"/>
                <a:gd name="T4" fmla="*/ 373 w 562"/>
                <a:gd name="T5" fmla="*/ 3 h 983"/>
                <a:gd name="T6" fmla="*/ 425 w 562"/>
                <a:gd name="T7" fmla="*/ 0 h 983"/>
                <a:gd name="T8" fmla="*/ 519 w 562"/>
                <a:gd name="T9" fmla="*/ 31 h 983"/>
                <a:gd name="T10" fmla="*/ 562 w 562"/>
                <a:gd name="T11" fmla="*/ 77 h 983"/>
                <a:gd name="T12" fmla="*/ 562 w 562"/>
                <a:gd name="T13" fmla="*/ 146 h 983"/>
                <a:gd name="T14" fmla="*/ 491 w 562"/>
                <a:gd name="T15" fmla="*/ 275 h 983"/>
                <a:gd name="T16" fmla="*/ 415 w 562"/>
                <a:gd name="T17" fmla="*/ 376 h 983"/>
                <a:gd name="T18" fmla="*/ 383 w 562"/>
                <a:gd name="T19" fmla="*/ 460 h 983"/>
                <a:gd name="T20" fmla="*/ 362 w 562"/>
                <a:gd name="T21" fmla="*/ 557 h 983"/>
                <a:gd name="T22" fmla="*/ 383 w 562"/>
                <a:gd name="T23" fmla="*/ 652 h 983"/>
                <a:gd name="T24" fmla="*/ 404 w 562"/>
                <a:gd name="T25" fmla="*/ 743 h 983"/>
                <a:gd name="T26" fmla="*/ 404 w 562"/>
                <a:gd name="T27" fmla="*/ 847 h 983"/>
                <a:gd name="T28" fmla="*/ 373 w 562"/>
                <a:gd name="T29" fmla="*/ 910 h 983"/>
                <a:gd name="T30" fmla="*/ 303 w 562"/>
                <a:gd name="T31" fmla="*/ 945 h 983"/>
                <a:gd name="T32" fmla="*/ 220 w 562"/>
                <a:gd name="T33" fmla="*/ 983 h 983"/>
                <a:gd name="T34" fmla="*/ 143 w 562"/>
                <a:gd name="T35" fmla="*/ 983 h 983"/>
                <a:gd name="T36" fmla="*/ 91 w 562"/>
                <a:gd name="T37" fmla="*/ 955 h 983"/>
                <a:gd name="T38" fmla="*/ 21 w 562"/>
                <a:gd name="T39" fmla="*/ 840 h 983"/>
                <a:gd name="T40" fmla="*/ 0 w 562"/>
                <a:gd name="T41" fmla="*/ 722 h 983"/>
                <a:gd name="T42" fmla="*/ 7 w 562"/>
                <a:gd name="T43" fmla="*/ 568 h 983"/>
                <a:gd name="T44" fmla="*/ 60 w 562"/>
                <a:gd name="T45" fmla="*/ 376 h 983"/>
                <a:gd name="T46" fmla="*/ 112 w 562"/>
                <a:gd name="T47" fmla="*/ 251 h 983"/>
                <a:gd name="T48" fmla="*/ 189 w 562"/>
                <a:gd name="T49" fmla="*/ 146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2" h="983">
                  <a:moveTo>
                    <a:pt x="189" y="146"/>
                  </a:moveTo>
                  <a:lnTo>
                    <a:pt x="258" y="73"/>
                  </a:lnTo>
                  <a:lnTo>
                    <a:pt x="373" y="3"/>
                  </a:lnTo>
                  <a:lnTo>
                    <a:pt x="425" y="0"/>
                  </a:lnTo>
                  <a:lnTo>
                    <a:pt x="519" y="31"/>
                  </a:lnTo>
                  <a:lnTo>
                    <a:pt x="562" y="77"/>
                  </a:lnTo>
                  <a:lnTo>
                    <a:pt x="562" y="146"/>
                  </a:lnTo>
                  <a:lnTo>
                    <a:pt x="491" y="275"/>
                  </a:lnTo>
                  <a:lnTo>
                    <a:pt x="415" y="376"/>
                  </a:lnTo>
                  <a:lnTo>
                    <a:pt x="383" y="460"/>
                  </a:lnTo>
                  <a:lnTo>
                    <a:pt x="362" y="557"/>
                  </a:lnTo>
                  <a:lnTo>
                    <a:pt x="383" y="652"/>
                  </a:lnTo>
                  <a:lnTo>
                    <a:pt x="404" y="743"/>
                  </a:lnTo>
                  <a:lnTo>
                    <a:pt x="404" y="847"/>
                  </a:lnTo>
                  <a:lnTo>
                    <a:pt x="373" y="910"/>
                  </a:lnTo>
                  <a:lnTo>
                    <a:pt x="303" y="945"/>
                  </a:lnTo>
                  <a:lnTo>
                    <a:pt x="220" y="983"/>
                  </a:lnTo>
                  <a:lnTo>
                    <a:pt x="143" y="983"/>
                  </a:lnTo>
                  <a:lnTo>
                    <a:pt x="91" y="955"/>
                  </a:lnTo>
                  <a:lnTo>
                    <a:pt x="21" y="840"/>
                  </a:lnTo>
                  <a:lnTo>
                    <a:pt x="0" y="722"/>
                  </a:lnTo>
                  <a:lnTo>
                    <a:pt x="7" y="568"/>
                  </a:lnTo>
                  <a:lnTo>
                    <a:pt x="60" y="376"/>
                  </a:lnTo>
                  <a:lnTo>
                    <a:pt x="112" y="251"/>
                  </a:lnTo>
                  <a:lnTo>
                    <a:pt x="189" y="146"/>
                  </a:lnTo>
                  <a:close/>
                </a:path>
              </a:pathLst>
            </a:custGeom>
            <a:solidFill>
              <a:schemeClr val="bg1"/>
            </a:solidFill>
            <a:ln w="9525">
              <a:solidFill>
                <a:schemeClr val="tx1"/>
              </a:solidFill>
              <a:round/>
              <a:headEnd/>
              <a:tailEnd/>
            </a:ln>
          </p:spPr>
          <p:txBody>
            <a:bodyPr/>
            <a:lstStyle/>
            <a:p>
              <a:endParaRPr lang="en-US"/>
            </a:p>
          </p:txBody>
        </p:sp>
        <p:sp>
          <p:nvSpPr>
            <p:cNvPr id="24" name="Freeform 6">
              <a:extLst>
                <a:ext uri="{FF2B5EF4-FFF2-40B4-BE49-F238E27FC236}">
                  <a16:creationId xmlns="" xmlns:a16="http://schemas.microsoft.com/office/drawing/2014/main" id="{2B605BCE-5312-FF4F-ADB4-6A49D1724DB0}"/>
                </a:ext>
              </a:extLst>
            </p:cNvPr>
            <p:cNvSpPr>
              <a:spLocks/>
            </p:cNvSpPr>
            <p:nvPr/>
          </p:nvSpPr>
          <p:spPr bwMode="auto">
            <a:xfrm>
              <a:off x="2625" y="2666"/>
              <a:ext cx="709" cy="732"/>
            </a:xfrm>
            <a:custGeom>
              <a:avLst/>
              <a:gdLst>
                <a:gd name="T0" fmla="*/ 0 w 709"/>
                <a:gd name="T1" fmla="*/ 69 h 732"/>
                <a:gd name="T2" fmla="*/ 60 w 709"/>
                <a:gd name="T3" fmla="*/ 0 h 732"/>
                <a:gd name="T4" fmla="*/ 148 w 709"/>
                <a:gd name="T5" fmla="*/ 0 h 732"/>
                <a:gd name="T6" fmla="*/ 311 w 709"/>
                <a:gd name="T7" fmla="*/ 17 h 732"/>
                <a:gd name="T8" fmla="*/ 503 w 709"/>
                <a:gd name="T9" fmla="*/ 27 h 732"/>
                <a:gd name="T10" fmla="*/ 577 w 709"/>
                <a:gd name="T11" fmla="*/ 59 h 732"/>
                <a:gd name="T12" fmla="*/ 608 w 709"/>
                <a:gd name="T13" fmla="*/ 100 h 732"/>
                <a:gd name="T14" fmla="*/ 615 w 709"/>
                <a:gd name="T15" fmla="*/ 163 h 732"/>
                <a:gd name="T16" fmla="*/ 594 w 709"/>
                <a:gd name="T17" fmla="*/ 229 h 732"/>
                <a:gd name="T18" fmla="*/ 535 w 709"/>
                <a:gd name="T19" fmla="*/ 330 h 732"/>
                <a:gd name="T20" fmla="*/ 457 w 709"/>
                <a:gd name="T21" fmla="*/ 414 h 732"/>
                <a:gd name="T22" fmla="*/ 398 w 709"/>
                <a:gd name="T23" fmla="*/ 491 h 732"/>
                <a:gd name="T24" fmla="*/ 374 w 709"/>
                <a:gd name="T25" fmla="*/ 550 h 732"/>
                <a:gd name="T26" fmla="*/ 356 w 709"/>
                <a:gd name="T27" fmla="*/ 592 h 732"/>
                <a:gd name="T28" fmla="*/ 363 w 709"/>
                <a:gd name="T29" fmla="*/ 624 h 732"/>
                <a:gd name="T30" fmla="*/ 367 w 709"/>
                <a:gd name="T31" fmla="*/ 644 h 732"/>
                <a:gd name="T32" fmla="*/ 437 w 709"/>
                <a:gd name="T33" fmla="*/ 644 h 732"/>
                <a:gd name="T34" fmla="*/ 546 w 709"/>
                <a:gd name="T35" fmla="*/ 627 h 732"/>
                <a:gd name="T36" fmla="*/ 615 w 709"/>
                <a:gd name="T37" fmla="*/ 627 h 732"/>
                <a:gd name="T38" fmla="*/ 688 w 709"/>
                <a:gd name="T39" fmla="*/ 655 h 732"/>
                <a:gd name="T40" fmla="*/ 709 w 709"/>
                <a:gd name="T41" fmla="*/ 690 h 732"/>
                <a:gd name="T42" fmla="*/ 688 w 709"/>
                <a:gd name="T43" fmla="*/ 721 h 732"/>
                <a:gd name="T44" fmla="*/ 657 w 709"/>
                <a:gd name="T45" fmla="*/ 732 h 732"/>
                <a:gd name="T46" fmla="*/ 608 w 709"/>
                <a:gd name="T47" fmla="*/ 718 h 732"/>
                <a:gd name="T48" fmla="*/ 542 w 709"/>
                <a:gd name="T49" fmla="*/ 679 h 732"/>
                <a:gd name="T50" fmla="*/ 471 w 709"/>
                <a:gd name="T51" fmla="*/ 686 h 732"/>
                <a:gd name="T52" fmla="*/ 356 w 709"/>
                <a:gd name="T53" fmla="*/ 707 h 732"/>
                <a:gd name="T54" fmla="*/ 322 w 709"/>
                <a:gd name="T55" fmla="*/ 700 h 732"/>
                <a:gd name="T56" fmla="*/ 304 w 709"/>
                <a:gd name="T57" fmla="*/ 676 h 732"/>
                <a:gd name="T58" fmla="*/ 304 w 709"/>
                <a:gd name="T59" fmla="*/ 617 h 732"/>
                <a:gd name="T60" fmla="*/ 304 w 709"/>
                <a:gd name="T61" fmla="*/ 533 h 732"/>
                <a:gd name="T62" fmla="*/ 353 w 709"/>
                <a:gd name="T63" fmla="*/ 470 h 732"/>
                <a:gd name="T64" fmla="*/ 426 w 709"/>
                <a:gd name="T65" fmla="*/ 375 h 732"/>
                <a:gd name="T66" fmla="*/ 489 w 709"/>
                <a:gd name="T67" fmla="*/ 292 h 732"/>
                <a:gd name="T68" fmla="*/ 532 w 709"/>
                <a:gd name="T69" fmla="*/ 229 h 732"/>
                <a:gd name="T70" fmla="*/ 553 w 709"/>
                <a:gd name="T71" fmla="*/ 174 h 732"/>
                <a:gd name="T72" fmla="*/ 542 w 709"/>
                <a:gd name="T73" fmla="*/ 142 h 732"/>
                <a:gd name="T74" fmla="*/ 514 w 709"/>
                <a:gd name="T75" fmla="*/ 104 h 732"/>
                <a:gd name="T76" fmla="*/ 471 w 709"/>
                <a:gd name="T77" fmla="*/ 93 h 732"/>
                <a:gd name="T78" fmla="*/ 426 w 709"/>
                <a:gd name="T79" fmla="*/ 93 h 732"/>
                <a:gd name="T80" fmla="*/ 325 w 709"/>
                <a:gd name="T81" fmla="*/ 93 h 732"/>
                <a:gd name="T82" fmla="*/ 175 w 709"/>
                <a:gd name="T83" fmla="*/ 121 h 732"/>
                <a:gd name="T84" fmla="*/ 64 w 709"/>
                <a:gd name="T85" fmla="*/ 132 h 732"/>
                <a:gd name="T86" fmla="*/ 19 w 709"/>
                <a:gd name="T87" fmla="*/ 121 h 732"/>
                <a:gd name="T88" fmla="*/ 0 w 709"/>
                <a:gd name="T89" fmla="*/ 104 h 732"/>
                <a:gd name="T90" fmla="*/ 0 w 709"/>
                <a:gd name="T91" fmla="*/ 69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9" h="732">
                  <a:moveTo>
                    <a:pt x="0" y="69"/>
                  </a:moveTo>
                  <a:lnTo>
                    <a:pt x="60" y="0"/>
                  </a:lnTo>
                  <a:lnTo>
                    <a:pt x="148" y="0"/>
                  </a:lnTo>
                  <a:lnTo>
                    <a:pt x="311" y="17"/>
                  </a:lnTo>
                  <a:lnTo>
                    <a:pt x="503" y="27"/>
                  </a:lnTo>
                  <a:lnTo>
                    <a:pt x="577" y="59"/>
                  </a:lnTo>
                  <a:lnTo>
                    <a:pt x="608" y="100"/>
                  </a:lnTo>
                  <a:lnTo>
                    <a:pt x="615" y="163"/>
                  </a:lnTo>
                  <a:lnTo>
                    <a:pt x="594" y="229"/>
                  </a:lnTo>
                  <a:lnTo>
                    <a:pt x="535" y="330"/>
                  </a:lnTo>
                  <a:lnTo>
                    <a:pt x="457" y="414"/>
                  </a:lnTo>
                  <a:lnTo>
                    <a:pt x="398" y="491"/>
                  </a:lnTo>
                  <a:lnTo>
                    <a:pt x="374" y="550"/>
                  </a:lnTo>
                  <a:lnTo>
                    <a:pt x="356" y="592"/>
                  </a:lnTo>
                  <a:lnTo>
                    <a:pt x="363" y="624"/>
                  </a:lnTo>
                  <a:lnTo>
                    <a:pt x="367" y="644"/>
                  </a:lnTo>
                  <a:lnTo>
                    <a:pt x="437" y="644"/>
                  </a:lnTo>
                  <a:lnTo>
                    <a:pt x="546" y="627"/>
                  </a:lnTo>
                  <a:lnTo>
                    <a:pt x="615" y="627"/>
                  </a:lnTo>
                  <a:lnTo>
                    <a:pt x="688" y="655"/>
                  </a:lnTo>
                  <a:lnTo>
                    <a:pt x="709" y="690"/>
                  </a:lnTo>
                  <a:lnTo>
                    <a:pt x="688" y="721"/>
                  </a:lnTo>
                  <a:lnTo>
                    <a:pt x="657" y="732"/>
                  </a:lnTo>
                  <a:lnTo>
                    <a:pt x="608" y="718"/>
                  </a:lnTo>
                  <a:lnTo>
                    <a:pt x="542" y="679"/>
                  </a:lnTo>
                  <a:lnTo>
                    <a:pt x="471" y="686"/>
                  </a:lnTo>
                  <a:lnTo>
                    <a:pt x="356" y="707"/>
                  </a:lnTo>
                  <a:lnTo>
                    <a:pt x="322" y="700"/>
                  </a:lnTo>
                  <a:lnTo>
                    <a:pt x="304" y="676"/>
                  </a:lnTo>
                  <a:lnTo>
                    <a:pt x="304" y="617"/>
                  </a:lnTo>
                  <a:lnTo>
                    <a:pt x="304" y="533"/>
                  </a:lnTo>
                  <a:lnTo>
                    <a:pt x="353" y="470"/>
                  </a:lnTo>
                  <a:lnTo>
                    <a:pt x="426" y="375"/>
                  </a:lnTo>
                  <a:lnTo>
                    <a:pt x="489" y="292"/>
                  </a:lnTo>
                  <a:lnTo>
                    <a:pt x="532" y="229"/>
                  </a:lnTo>
                  <a:lnTo>
                    <a:pt x="553" y="174"/>
                  </a:lnTo>
                  <a:lnTo>
                    <a:pt x="542" y="142"/>
                  </a:lnTo>
                  <a:lnTo>
                    <a:pt x="514" y="104"/>
                  </a:lnTo>
                  <a:lnTo>
                    <a:pt x="471" y="93"/>
                  </a:lnTo>
                  <a:lnTo>
                    <a:pt x="426" y="93"/>
                  </a:lnTo>
                  <a:lnTo>
                    <a:pt x="325" y="93"/>
                  </a:lnTo>
                  <a:lnTo>
                    <a:pt x="175" y="121"/>
                  </a:lnTo>
                  <a:lnTo>
                    <a:pt x="64" y="132"/>
                  </a:lnTo>
                  <a:lnTo>
                    <a:pt x="19" y="121"/>
                  </a:lnTo>
                  <a:lnTo>
                    <a:pt x="0" y="104"/>
                  </a:lnTo>
                  <a:lnTo>
                    <a:pt x="0" y="69"/>
                  </a:lnTo>
                  <a:close/>
                </a:path>
              </a:pathLst>
            </a:custGeom>
            <a:solidFill>
              <a:schemeClr val="bg1"/>
            </a:solidFill>
            <a:ln w="9525">
              <a:solidFill>
                <a:schemeClr val="tx1"/>
              </a:solidFill>
              <a:round/>
              <a:headEnd/>
              <a:tailEnd/>
            </a:ln>
          </p:spPr>
          <p:txBody>
            <a:bodyPr/>
            <a:lstStyle/>
            <a:p>
              <a:endParaRPr lang="en-US"/>
            </a:p>
          </p:txBody>
        </p:sp>
        <p:sp>
          <p:nvSpPr>
            <p:cNvPr id="25" name="Freeform 7">
              <a:extLst>
                <a:ext uri="{FF2B5EF4-FFF2-40B4-BE49-F238E27FC236}">
                  <a16:creationId xmlns="" xmlns:a16="http://schemas.microsoft.com/office/drawing/2014/main" id="{C8660882-E6A1-1040-B17D-E10C958472E0}"/>
                </a:ext>
              </a:extLst>
            </p:cNvPr>
            <p:cNvSpPr>
              <a:spLocks/>
            </p:cNvSpPr>
            <p:nvPr/>
          </p:nvSpPr>
          <p:spPr bwMode="auto">
            <a:xfrm>
              <a:off x="1868" y="2499"/>
              <a:ext cx="900" cy="697"/>
            </a:xfrm>
            <a:custGeom>
              <a:avLst/>
              <a:gdLst>
                <a:gd name="T0" fmla="*/ 732 w 900"/>
                <a:gd name="T1" fmla="*/ 289 h 697"/>
                <a:gd name="T2" fmla="*/ 746 w 900"/>
                <a:gd name="T3" fmla="*/ 198 h 697"/>
                <a:gd name="T4" fmla="*/ 799 w 900"/>
                <a:gd name="T5" fmla="*/ 164 h 697"/>
                <a:gd name="T6" fmla="*/ 862 w 900"/>
                <a:gd name="T7" fmla="*/ 157 h 697"/>
                <a:gd name="T8" fmla="*/ 900 w 900"/>
                <a:gd name="T9" fmla="*/ 198 h 697"/>
                <a:gd name="T10" fmla="*/ 883 w 900"/>
                <a:gd name="T11" fmla="*/ 278 h 697"/>
                <a:gd name="T12" fmla="*/ 848 w 900"/>
                <a:gd name="T13" fmla="*/ 386 h 697"/>
                <a:gd name="T14" fmla="*/ 778 w 900"/>
                <a:gd name="T15" fmla="*/ 508 h 697"/>
                <a:gd name="T16" fmla="*/ 690 w 900"/>
                <a:gd name="T17" fmla="*/ 613 h 697"/>
                <a:gd name="T18" fmla="*/ 617 w 900"/>
                <a:gd name="T19" fmla="*/ 669 h 697"/>
                <a:gd name="T20" fmla="*/ 537 w 900"/>
                <a:gd name="T21" fmla="*/ 697 h 697"/>
                <a:gd name="T22" fmla="*/ 460 w 900"/>
                <a:gd name="T23" fmla="*/ 687 h 697"/>
                <a:gd name="T24" fmla="*/ 401 w 900"/>
                <a:gd name="T25" fmla="*/ 655 h 697"/>
                <a:gd name="T26" fmla="*/ 380 w 900"/>
                <a:gd name="T27" fmla="*/ 603 h 697"/>
                <a:gd name="T28" fmla="*/ 356 w 900"/>
                <a:gd name="T29" fmla="*/ 512 h 697"/>
                <a:gd name="T30" fmla="*/ 328 w 900"/>
                <a:gd name="T31" fmla="*/ 345 h 697"/>
                <a:gd name="T32" fmla="*/ 307 w 900"/>
                <a:gd name="T33" fmla="*/ 230 h 697"/>
                <a:gd name="T34" fmla="*/ 307 w 900"/>
                <a:gd name="T35" fmla="*/ 94 h 697"/>
                <a:gd name="T36" fmla="*/ 293 w 900"/>
                <a:gd name="T37" fmla="*/ 70 h 697"/>
                <a:gd name="T38" fmla="*/ 251 w 900"/>
                <a:gd name="T39" fmla="*/ 63 h 697"/>
                <a:gd name="T40" fmla="*/ 202 w 900"/>
                <a:gd name="T41" fmla="*/ 101 h 697"/>
                <a:gd name="T42" fmla="*/ 157 w 900"/>
                <a:gd name="T43" fmla="*/ 164 h 697"/>
                <a:gd name="T44" fmla="*/ 104 w 900"/>
                <a:gd name="T45" fmla="*/ 198 h 697"/>
                <a:gd name="T46" fmla="*/ 24 w 900"/>
                <a:gd name="T47" fmla="*/ 198 h 697"/>
                <a:gd name="T48" fmla="*/ 0 w 900"/>
                <a:gd name="T49" fmla="*/ 177 h 697"/>
                <a:gd name="T50" fmla="*/ 0 w 900"/>
                <a:gd name="T51" fmla="*/ 143 h 697"/>
                <a:gd name="T52" fmla="*/ 35 w 900"/>
                <a:gd name="T53" fmla="*/ 111 h 697"/>
                <a:gd name="T54" fmla="*/ 73 w 900"/>
                <a:gd name="T55" fmla="*/ 122 h 697"/>
                <a:gd name="T56" fmla="*/ 108 w 900"/>
                <a:gd name="T57" fmla="*/ 115 h 697"/>
                <a:gd name="T58" fmla="*/ 171 w 900"/>
                <a:gd name="T59" fmla="*/ 70 h 697"/>
                <a:gd name="T60" fmla="*/ 233 w 900"/>
                <a:gd name="T61" fmla="*/ 21 h 697"/>
                <a:gd name="T62" fmla="*/ 293 w 900"/>
                <a:gd name="T63" fmla="*/ 7 h 697"/>
                <a:gd name="T64" fmla="*/ 377 w 900"/>
                <a:gd name="T65" fmla="*/ 0 h 697"/>
                <a:gd name="T66" fmla="*/ 380 w 900"/>
                <a:gd name="T67" fmla="*/ 38 h 697"/>
                <a:gd name="T68" fmla="*/ 360 w 900"/>
                <a:gd name="T69" fmla="*/ 80 h 697"/>
                <a:gd name="T70" fmla="*/ 356 w 900"/>
                <a:gd name="T71" fmla="*/ 188 h 697"/>
                <a:gd name="T72" fmla="*/ 380 w 900"/>
                <a:gd name="T73" fmla="*/ 331 h 697"/>
                <a:gd name="T74" fmla="*/ 419 w 900"/>
                <a:gd name="T75" fmla="*/ 470 h 697"/>
                <a:gd name="T76" fmla="*/ 453 w 900"/>
                <a:gd name="T77" fmla="*/ 553 h 697"/>
                <a:gd name="T78" fmla="*/ 506 w 900"/>
                <a:gd name="T79" fmla="*/ 593 h 697"/>
                <a:gd name="T80" fmla="*/ 558 w 900"/>
                <a:gd name="T81" fmla="*/ 593 h 697"/>
                <a:gd name="T82" fmla="*/ 610 w 900"/>
                <a:gd name="T83" fmla="*/ 553 h 697"/>
                <a:gd name="T84" fmla="*/ 680 w 900"/>
                <a:gd name="T85" fmla="*/ 466 h 697"/>
                <a:gd name="T86" fmla="*/ 725 w 900"/>
                <a:gd name="T87" fmla="*/ 341 h 697"/>
                <a:gd name="T88" fmla="*/ 732 w 900"/>
                <a:gd name="T89" fmla="*/ 28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0" h="697">
                  <a:moveTo>
                    <a:pt x="732" y="289"/>
                  </a:moveTo>
                  <a:lnTo>
                    <a:pt x="746" y="198"/>
                  </a:lnTo>
                  <a:lnTo>
                    <a:pt x="799" y="164"/>
                  </a:lnTo>
                  <a:lnTo>
                    <a:pt x="862" y="157"/>
                  </a:lnTo>
                  <a:lnTo>
                    <a:pt x="900" y="198"/>
                  </a:lnTo>
                  <a:lnTo>
                    <a:pt x="883" y="278"/>
                  </a:lnTo>
                  <a:lnTo>
                    <a:pt x="848" y="386"/>
                  </a:lnTo>
                  <a:lnTo>
                    <a:pt x="778" y="508"/>
                  </a:lnTo>
                  <a:lnTo>
                    <a:pt x="690" y="613"/>
                  </a:lnTo>
                  <a:lnTo>
                    <a:pt x="617" y="669"/>
                  </a:lnTo>
                  <a:lnTo>
                    <a:pt x="537" y="697"/>
                  </a:lnTo>
                  <a:lnTo>
                    <a:pt x="460" y="687"/>
                  </a:lnTo>
                  <a:lnTo>
                    <a:pt x="401" y="655"/>
                  </a:lnTo>
                  <a:lnTo>
                    <a:pt x="380" y="603"/>
                  </a:lnTo>
                  <a:lnTo>
                    <a:pt x="356" y="512"/>
                  </a:lnTo>
                  <a:lnTo>
                    <a:pt x="328" y="345"/>
                  </a:lnTo>
                  <a:lnTo>
                    <a:pt x="307" y="230"/>
                  </a:lnTo>
                  <a:lnTo>
                    <a:pt x="307" y="94"/>
                  </a:lnTo>
                  <a:lnTo>
                    <a:pt x="293" y="70"/>
                  </a:lnTo>
                  <a:lnTo>
                    <a:pt x="251" y="63"/>
                  </a:lnTo>
                  <a:lnTo>
                    <a:pt x="202" y="101"/>
                  </a:lnTo>
                  <a:lnTo>
                    <a:pt x="157" y="164"/>
                  </a:lnTo>
                  <a:lnTo>
                    <a:pt x="104" y="198"/>
                  </a:lnTo>
                  <a:lnTo>
                    <a:pt x="24" y="198"/>
                  </a:lnTo>
                  <a:lnTo>
                    <a:pt x="0" y="177"/>
                  </a:lnTo>
                  <a:lnTo>
                    <a:pt x="0" y="143"/>
                  </a:lnTo>
                  <a:lnTo>
                    <a:pt x="35" y="111"/>
                  </a:lnTo>
                  <a:lnTo>
                    <a:pt x="73" y="122"/>
                  </a:lnTo>
                  <a:lnTo>
                    <a:pt x="108" y="115"/>
                  </a:lnTo>
                  <a:lnTo>
                    <a:pt x="171" y="70"/>
                  </a:lnTo>
                  <a:lnTo>
                    <a:pt x="233" y="21"/>
                  </a:lnTo>
                  <a:lnTo>
                    <a:pt x="293" y="7"/>
                  </a:lnTo>
                  <a:lnTo>
                    <a:pt x="377" y="0"/>
                  </a:lnTo>
                  <a:lnTo>
                    <a:pt x="380" y="38"/>
                  </a:lnTo>
                  <a:lnTo>
                    <a:pt x="360" y="80"/>
                  </a:lnTo>
                  <a:lnTo>
                    <a:pt x="356" y="188"/>
                  </a:lnTo>
                  <a:lnTo>
                    <a:pt x="380" y="331"/>
                  </a:lnTo>
                  <a:lnTo>
                    <a:pt x="419" y="470"/>
                  </a:lnTo>
                  <a:lnTo>
                    <a:pt x="453" y="553"/>
                  </a:lnTo>
                  <a:lnTo>
                    <a:pt x="506" y="593"/>
                  </a:lnTo>
                  <a:lnTo>
                    <a:pt x="558" y="593"/>
                  </a:lnTo>
                  <a:lnTo>
                    <a:pt x="610" y="553"/>
                  </a:lnTo>
                  <a:lnTo>
                    <a:pt x="680" y="466"/>
                  </a:lnTo>
                  <a:lnTo>
                    <a:pt x="725" y="341"/>
                  </a:lnTo>
                  <a:lnTo>
                    <a:pt x="732" y="289"/>
                  </a:lnTo>
                  <a:close/>
                </a:path>
              </a:pathLst>
            </a:custGeom>
            <a:solidFill>
              <a:schemeClr val="bg1"/>
            </a:solidFill>
            <a:ln w="9525">
              <a:solidFill>
                <a:schemeClr val="tx1"/>
              </a:solidFill>
              <a:round/>
              <a:headEnd/>
              <a:tailEnd/>
            </a:ln>
          </p:spPr>
          <p:txBody>
            <a:bodyPr/>
            <a:lstStyle/>
            <a:p>
              <a:endParaRPr lang="en-US"/>
            </a:p>
          </p:txBody>
        </p:sp>
        <p:sp>
          <p:nvSpPr>
            <p:cNvPr id="26" name="Freeform 8">
              <a:extLst>
                <a:ext uri="{FF2B5EF4-FFF2-40B4-BE49-F238E27FC236}">
                  <a16:creationId xmlns="" xmlns:a16="http://schemas.microsoft.com/office/drawing/2014/main" id="{EA8DECDB-9444-ED40-8A58-FA9304F162B7}"/>
                </a:ext>
              </a:extLst>
            </p:cNvPr>
            <p:cNvSpPr>
              <a:spLocks/>
            </p:cNvSpPr>
            <p:nvPr/>
          </p:nvSpPr>
          <p:spPr bwMode="auto">
            <a:xfrm>
              <a:off x="2294" y="920"/>
              <a:ext cx="634" cy="1102"/>
            </a:xfrm>
            <a:custGeom>
              <a:avLst/>
              <a:gdLst>
                <a:gd name="T0" fmla="*/ 404 w 634"/>
                <a:gd name="T1" fmla="*/ 836 h 1102"/>
                <a:gd name="T2" fmla="*/ 508 w 634"/>
                <a:gd name="T3" fmla="*/ 942 h 1102"/>
                <a:gd name="T4" fmla="*/ 550 w 634"/>
                <a:gd name="T5" fmla="*/ 942 h 1102"/>
                <a:gd name="T6" fmla="*/ 620 w 634"/>
                <a:gd name="T7" fmla="*/ 984 h 1102"/>
                <a:gd name="T8" fmla="*/ 634 w 634"/>
                <a:gd name="T9" fmla="*/ 1032 h 1102"/>
                <a:gd name="T10" fmla="*/ 613 w 634"/>
                <a:gd name="T11" fmla="*/ 1095 h 1102"/>
                <a:gd name="T12" fmla="*/ 557 w 634"/>
                <a:gd name="T13" fmla="*/ 1102 h 1102"/>
                <a:gd name="T14" fmla="*/ 487 w 634"/>
                <a:gd name="T15" fmla="*/ 1053 h 1102"/>
                <a:gd name="T16" fmla="*/ 348 w 634"/>
                <a:gd name="T17" fmla="*/ 920 h 1102"/>
                <a:gd name="T18" fmla="*/ 257 w 634"/>
                <a:gd name="T19" fmla="*/ 795 h 1102"/>
                <a:gd name="T20" fmla="*/ 215 w 634"/>
                <a:gd name="T21" fmla="*/ 697 h 1102"/>
                <a:gd name="T22" fmla="*/ 187 w 634"/>
                <a:gd name="T23" fmla="*/ 530 h 1102"/>
                <a:gd name="T24" fmla="*/ 187 w 634"/>
                <a:gd name="T25" fmla="*/ 314 h 1102"/>
                <a:gd name="T26" fmla="*/ 180 w 634"/>
                <a:gd name="T27" fmla="*/ 258 h 1102"/>
                <a:gd name="T28" fmla="*/ 139 w 634"/>
                <a:gd name="T29" fmla="*/ 216 h 1102"/>
                <a:gd name="T30" fmla="*/ 20 w 634"/>
                <a:gd name="T31" fmla="*/ 223 h 1102"/>
                <a:gd name="T32" fmla="*/ 0 w 634"/>
                <a:gd name="T33" fmla="*/ 202 h 1102"/>
                <a:gd name="T34" fmla="*/ 27 w 634"/>
                <a:gd name="T35" fmla="*/ 188 h 1102"/>
                <a:gd name="T36" fmla="*/ 111 w 634"/>
                <a:gd name="T37" fmla="*/ 181 h 1102"/>
                <a:gd name="T38" fmla="*/ 125 w 634"/>
                <a:gd name="T39" fmla="*/ 167 h 1102"/>
                <a:gd name="T40" fmla="*/ 6 w 634"/>
                <a:gd name="T41" fmla="*/ 97 h 1102"/>
                <a:gd name="T42" fmla="*/ 6 w 634"/>
                <a:gd name="T43" fmla="*/ 70 h 1102"/>
                <a:gd name="T44" fmla="*/ 27 w 634"/>
                <a:gd name="T45" fmla="*/ 63 h 1102"/>
                <a:gd name="T46" fmla="*/ 125 w 634"/>
                <a:gd name="T47" fmla="*/ 118 h 1102"/>
                <a:gd name="T48" fmla="*/ 146 w 634"/>
                <a:gd name="T49" fmla="*/ 111 h 1102"/>
                <a:gd name="T50" fmla="*/ 125 w 634"/>
                <a:gd name="T51" fmla="*/ 7 h 1102"/>
                <a:gd name="T52" fmla="*/ 139 w 634"/>
                <a:gd name="T53" fmla="*/ 0 h 1102"/>
                <a:gd name="T54" fmla="*/ 153 w 634"/>
                <a:gd name="T55" fmla="*/ 7 h 1102"/>
                <a:gd name="T56" fmla="*/ 180 w 634"/>
                <a:gd name="T57" fmla="*/ 111 h 1102"/>
                <a:gd name="T58" fmla="*/ 201 w 634"/>
                <a:gd name="T59" fmla="*/ 118 h 1102"/>
                <a:gd name="T60" fmla="*/ 257 w 634"/>
                <a:gd name="T61" fmla="*/ 7 h 1102"/>
                <a:gd name="T62" fmla="*/ 271 w 634"/>
                <a:gd name="T63" fmla="*/ 7 h 1102"/>
                <a:gd name="T64" fmla="*/ 271 w 634"/>
                <a:gd name="T65" fmla="*/ 42 h 1102"/>
                <a:gd name="T66" fmla="*/ 236 w 634"/>
                <a:gd name="T67" fmla="*/ 132 h 1102"/>
                <a:gd name="T68" fmla="*/ 236 w 634"/>
                <a:gd name="T69" fmla="*/ 181 h 1102"/>
                <a:gd name="T70" fmla="*/ 250 w 634"/>
                <a:gd name="T71" fmla="*/ 244 h 1102"/>
                <a:gd name="T72" fmla="*/ 243 w 634"/>
                <a:gd name="T73" fmla="*/ 328 h 1102"/>
                <a:gd name="T74" fmla="*/ 250 w 634"/>
                <a:gd name="T75" fmla="*/ 481 h 1102"/>
                <a:gd name="T76" fmla="*/ 264 w 634"/>
                <a:gd name="T77" fmla="*/ 579 h 1102"/>
                <a:gd name="T78" fmla="*/ 299 w 634"/>
                <a:gd name="T79" fmla="*/ 690 h 1102"/>
                <a:gd name="T80" fmla="*/ 348 w 634"/>
                <a:gd name="T81" fmla="*/ 774 h 1102"/>
                <a:gd name="T82" fmla="*/ 404 w 634"/>
                <a:gd name="T83" fmla="*/ 83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4" h="1102">
                  <a:moveTo>
                    <a:pt x="404" y="836"/>
                  </a:moveTo>
                  <a:lnTo>
                    <a:pt x="508" y="942"/>
                  </a:lnTo>
                  <a:lnTo>
                    <a:pt x="550" y="942"/>
                  </a:lnTo>
                  <a:lnTo>
                    <a:pt x="620" y="984"/>
                  </a:lnTo>
                  <a:lnTo>
                    <a:pt x="634" y="1032"/>
                  </a:lnTo>
                  <a:lnTo>
                    <a:pt x="613" y="1095"/>
                  </a:lnTo>
                  <a:lnTo>
                    <a:pt x="557" y="1102"/>
                  </a:lnTo>
                  <a:lnTo>
                    <a:pt x="487" y="1053"/>
                  </a:lnTo>
                  <a:lnTo>
                    <a:pt x="348" y="920"/>
                  </a:lnTo>
                  <a:lnTo>
                    <a:pt x="257" y="795"/>
                  </a:lnTo>
                  <a:lnTo>
                    <a:pt x="215" y="697"/>
                  </a:lnTo>
                  <a:lnTo>
                    <a:pt x="187" y="530"/>
                  </a:lnTo>
                  <a:lnTo>
                    <a:pt x="187" y="314"/>
                  </a:lnTo>
                  <a:lnTo>
                    <a:pt x="180" y="258"/>
                  </a:lnTo>
                  <a:lnTo>
                    <a:pt x="139" y="216"/>
                  </a:lnTo>
                  <a:lnTo>
                    <a:pt x="20" y="223"/>
                  </a:lnTo>
                  <a:lnTo>
                    <a:pt x="0" y="202"/>
                  </a:lnTo>
                  <a:lnTo>
                    <a:pt x="27" y="188"/>
                  </a:lnTo>
                  <a:lnTo>
                    <a:pt x="111" y="181"/>
                  </a:lnTo>
                  <a:lnTo>
                    <a:pt x="125" y="167"/>
                  </a:lnTo>
                  <a:lnTo>
                    <a:pt x="6" y="97"/>
                  </a:lnTo>
                  <a:lnTo>
                    <a:pt x="6" y="70"/>
                  </a:lnTo>
                  <a:lnTo>
                    <a:pt x="27" y="63"/>
                  </a:lnTo>
                  <a:lnTo>
                    <a:pt x="125" y="118"/>
                  </a:lnTo>
                  <a:lnTo>
                    <a:pt x="146" y="111"/>
                  </a:lnTo>
                  <a:lnTo>
                    <a:pt x="125" y="7"/>
                  </a:lnTo>
                  <a:lnTo>
                    <a:pt x="139" y="0"/>
                  </a:lnTo>
                  <a:lnTo>
                    <a:pt x="153" y="7"/>
                  </a:lnTo>
                  <a:lnTo>
                    <a:pt x="180" y="111"/>
                  </a:lnTo>
                  <a:lnTo>
                    <a:pt x="201" y="118"/>
                  </a:lnTo>
                  <a:lnTo>
                    <a:pt x="257" y="7"/>
                  </a:lnTo>
                  <a:lnTo>
                    <a:pt x="271" y="7"/>
                  </a:lnTo>
                  <a:lnTo>
                    <a:pt x="271" y="42"/>
                  </a:lnTo>
                  <a:lnTo>
                    <a:pt x="236" y="132"/>
                  </a:lnTo>
                  <a:lnTo>
                    <a:pt x="236" y="181"/>
                  </a:lnTo>
                  <a:lnTo>
                    <a:pt x="250" y="244"/>
                  </a:lnTo>
                  <a:lnTo>
                    <a:pt x="243" y="328"/>
                  </a:lnTo>
                  <a:lnTo>
                    <a:pt x="250" y="481"/>
                  </a:lnTo>
                  <a:lnTo>
                    <a:pt x="264" y="579"/>
                  </a:lnTo>
                  <a:lnTo>
                    <a:pt x="299" y="690"/>
                  </a:lnTo>
                  <a:lnTo>
                    <a:pt x="348" y="774"/>
                  </a:lnTo>
                  <a:lnTo>
                    <a:pt x="404" y="836"/>
                  </a:lnTo>
                  <a:close/>
                </a:path>
              </a:pathLst>
            </a:custGeom>
            <a:solidFill>
              <a:schemeClr val="bg1"/>
            </a:solidFill>
            <a:ln w="9525">
              <a:solidFill>
                <a:schemeClr val="tx1"/>
              </a:solidFill>
              <a:round/>
              <a:headEnd/>
              <a:tailEnd/>
            </a:ln>
          </p:spPr>
          <p:txBody>
            <a:bodyPr/>
            <a:lstStyle/>
            <a:p>
              <a:endParaRPr lang="en-US"/>
            </a:p>
          </p:txBody>
        </p:sp>
        <p:sp>
          <p:nvSpPr>
            <p:cNvPr id="27" name="Freeform 9">
              <a:extLst>
                <a:ext uri="{FF2B5EF4-FFF2-40B4-BE49-F238E27FC236}">
                  <a16:creationId xmlns="" xmlns:a16="http://schemas.microsoft.com/office/drawing/2014/main" id="{2441B2B8-55D3-3E46-989E-913EA7DCB244}"/>
                </a:ext>
              </a:extLst>
            </p:cNvPr>
            <p:cNvSpPr>
              <a:spLocks/>
            </p:cNvSpPr>
            <p:nvPr/>
          </p:nvSpPr>
          <p:spPr bwMode="auto">
            <a:xfrm>
              <a:off x="3061" y="1017"/>
              <a:ext cx="830" cy="1032"/>
            </a:xfrm>
            <a:custGeom>
              <a:avLst/>
              <a:gdLst>
                <a:gd name="T0" fmla="*/ 14 w 830"/>
                <a:gd name="T1" fmla="*/ 914 h 1032"/>
                <a:gd name="T2" fmla="*/ 0 w 830"/>
                <a:gd name="T3" fmla="*/ 962 h 1032"/>
                <a:gd name="T4" fmla="*/ 14 w 830"/>
                <a:gd name="T5" fmla="*/ 1032 h 1032"/>
                <a:gd name="T6" fmla="*/ 63 w 830"/>
                <a:gd name="T7" fmla="*/ 1032 h 1032"/>
                <a:gd name="T8" fmla="*/ 210 w 830"/>
                <a:gd name="T9" fmla="*/ 1004 h 1032"/>
                <a:gd name="T10" fmla="*/ 370 w 830"/>
                <a:gd name="T11" fmla="*/ 948 h 1032"/>
                <a:gd name="T12" fmla="*/ 502 w 830"/>
                <a:gd name="T13" fmla="*/ 858 h 1032"/>
                <a:gd name="T14" fmla="*/ 580 w 830"/>
                <a:gd name="T15" fmla="*/ 739 h 1032"/>
                <a:gd name="T16" fmla="*/ 649 w 830"/>
                <a:gd name="T17" fmla="*/ 537 h 1032"/>
                <a:gd name="T18" fmla="*/ 670 w 830"/>
                <a:gd name="T19" fmla="*/ 349 h 1032"/>
                <a:gd name="T20" fmla="*/ 670 w 830"/>
                <a:gd name="T21" fmla="*/ 259 h 1032"/>
                <a:gd name="T22" fmla="*/ 705 w 830"/>
                <a:gd name="T23" fmla="*/ 202 h 1032"/>
                <a:gd name="T24" fmla="*/ 767 w 830"/>
                <a:gd name="T25" fmla="*/ 181 h 1032"/>
                <a:gd name="T26" fmla="*/ 823 w 830"/>
                <a:gd name="T27" fmla="*/ 181 h 1032"/>
                <a:gd name="T28" fmla="*/ 830 w 830"/>
                <a:gd name="T29" fmla="*/ 153 h 1032"/>
                <a:gd name="T30" fmla="*/ 747 w 830"/>
                <a:gd name="T31" fmla="*/ 160 h 1032"/>
                <a:gd name="T32" fmla="*/ 733 w 830"/>
                <a:gd name="T33" fmla="*/ 139 h 1032"/>
                <a:gd name="T34" fmla="*/ 802 w 830"/>
                <a:gd name="T35" fmla="*/ 63 h 1032"/>
                <a:gd name="T36" fmla="*/ 788 w 830"/>
                <a:gd name="T37" fmla="*/ 42 h 1032"/>
                <a:gd name="T38" fmla="*/ 774 w 830"/>
                <a:gd name="T39" fmla="*/ 56 h 1032"/>
                <a:gd name="T40" fmla="*/ 719 w 830"/>
                <a:gd name="T41" fmla="*/ 111 h 1032"/>
                <a:gd name="T42" fmla="*/ 705 w 830"/>
                <a:gd name="T43" fmla="*/ 111 h 1032"/>
                <a:gd name="T44" fmla="*/ 705 w 830"/>
                <a:gd name="T45" fmla="*/ 14 h 1032"/>
                <a:gd name="T46" fmla="*/ 691 w 830"/>
                <a:gd name="T47" fmla="*/ 0 h 1032"/>
                <a:gd name="T48" fmla="*/ 670 w 830"/>
                <a:gd name="T49" fmla="*/ 7 h 1032"/>
                <a:gd name="T50" fmla="*/ 677 w 830"/>
                <a:gd name="T51" fmla="*/ 111 h 1032"/>
                <a:gd name="T52" fmla="*/ 663 w 830"/>
                <a:gd name="T53" fmla="*/ 118 h 1032"/>
                <a:gd name="T54" fmla="*/ 607 w 830"/>
                <a:gd name="T55" fmla="*/ 63 h 1032"/>
                <a:gd name="T56" fmla="*/ 565 w 830"/>
                <a:gd name="T57" fmla="*/ 56 h 1032"/>
                <a:gd name="T58" fmla="*/ 572 w 830"/>
                <a:gd name="T59" fmla="*/ 84 h 1032"/>
                <a:gd name="T60" fmla="*/ 635 w 830"/>
                <a:gd name="T61" fmla="*/ 146 h 1032"/>
                <a:gd name="T62" fmla="*/ 635 w 830"/>
                <a:gd name="T63" fmla="*/ 181 h 1032"/>
                <a:gd name="T64" fmla="*/ 614 w 830"/>
                <a:gd name="T65" fmla="*/ 252 h 1032"/>
                <a:gd name="T66" fmla="*/ 614 w 830"/>
                <a:gd name="T67" fmla="*/ 314 h 1032"/>
                <a:gd name="T68" fmla="*/ 614 w 830"/>
                <a:gd name="T69" fmla="*/ 419 h 1032"/>
                <a:gd name="T70" fmla="*/ 586 w 830"/>
                <a:gd name="T71" fmla="*/ 551 h 1032"/>
                <a:gd name="T72" fmla="*/ 558 w 830"/>
                <a:gd name="T73" fmla="*/ 634 h 1032"/>
                <a:gd name="T74" fmla="*/ 509 w 830"/>
                <a:gd name="T75" fmla="*/ 739 h 1032"/>
                <a:gd name="T76" fmla="*/ 453 w 830"/>
                <a:gd name="T77" fmla="*/ 822 h 1032"/>
                <a:gd name="T78" fmla="*/ 412 w 830"/>
                <a:gd name="T79" fmla="*/ 865 h 1032"/>
                <a:gd name="T80" fmla="*/ 300 w 830"/>
                <a:gd name="T81" fmla="*/ 900 h 1032"/>
                <a:gd name="T82" fmla="*/ 196 w 830"/>
                <a:gd name="T83" fmla="*/ 914 h 1032"/>
                <a:gd name="T84" fmla="*/ 91 w 830"/>
                <a:gd name="T85" fmla="*/ 928 h 1032"/>
                <a:gd name="T86" fmla="*/ 14 w 830"/>
                <a:gd name="T87" fmla="*/ 914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0" h="1032">
                  <a:moveTo>
                    <a:pt x="14" y="914"/>
                  </a:moveTo>
                  <a:lnTo>
                    <a:pt x="0" y="962"/>
                  </a:lnTo>
                  <a:lnTo>
                    <a:pt x="14" y="1032"/>
                  </a:lnTo>
                  <a:lnTo>
                    <a:pt x="63" y="1032"/>
                  </a:lnTo>
                  <a:lnTo>
                    <a:pt x="210" y="1004"/>
                  </a:lnTo>
                  <a:lnTo>
                    <a:pt x="370" y="948"/>
                  </a:lnTo>
                  <a:lnTo>
                    <a:pt x="502" y="858"/>
                  </a:lnTo>
                  <a:lnTo>
                    <a:pt x="580" y="739"/>
                  </a:lnTo>
                  <a:lnTo>
                    <a:pt x="649" y="537"/>
                  </a:lnTo>
                  <a:lnTo>
                    <a:pt x="670" y="349"/>
                  </a:lnTo>
                  <a:lnTo>
                    <a:pt x="670" y="259"/>
                  </a:lnTo>
                  <a:lnTo>
                    <a:pt x="705" y="202"/>
                  </a:lnTo>
                  <a:lnTo>
                    <a:pt x="767" y="181"/>
                  </a:lnTo>
                  <a:lnTo>
                    <a:pt x="823" y="181"/>
                  </a:lnTo>
                  <a:lnTo>
                    <a:pt x="830" y="153"/>
                  </a:lnTo>
                  <a:lnTo>
                    <a:pt x="747" y="160"/>
                  </a:lnTo>
                  <a:lnTo>
                    <a:pt x="733" y="139"/>
                  </a:lnTo>
                  <a:lnTo>
                    <a:pt x="802" y="63"/>
                  </a:lnTo>
                  <a:lnTo>
                    <a:pt x="788" y="42"/>
                  </a:lnTo>
                  <a:lnTo>
                    <a:pt x="774" y="56"/>
                  </a:lnTo>
                  <a:lnTo>
                    <a:pt x="719" y="111"/>
                  </a:lnTo>
                  <a:lnTo>
                    <a:pt x="705" y="111"/>
                  </a:lnTo>
                  <a:lnTo>
                    <a:pt x="705" y="14"/>
                  </a:lnTo>
                  <a:lnTo>
                    <a:pt x="691" y="0"/>
                  </a:lnTo>
                  <a:lnTo>
                    <a:pt x="670" y="7"/>
                  </a:lnTo>
                  <a:lnTo>
                    <a:pt x="677" y="111"/>
                  </a:lnTo>
                  <a:lnTo>
                    <a:pt x="663" y="118"/>
                  </a:lnTo>
                  <a:lnTo>
                    <a:pt x="607" y="63"/>
                  </a:lnTo>
                  <a:lnTo>
                    <a:pt x="565" y="56"/>
                  </a:lnTo>
                  <a:lnTo>
                    <a:pt x="572" y="84"/>
                  </a:lnTo>
                  <a:lnTo>
                    <a:pt x="635" y="146"/>
                  </a:lnTo>
                  <a:lnTo>
                    <a:pt x="635" y="181"/>
                  </a:lnTo>
                  <a:lnTo>
                    <a:pt x="614" y="252"/>
                  </a:lnTo>
                  <a:lnTo>
                    <a:pt x="614" y="314"/>
                  </a:lnTo>
                  <a:lnTo>
                    <a:pt x="614" y="419"/>
                  </a:lnTo>
                  <a:lnTo>
                    <a:pt x="586" y="551"/>
                  </a:lnTo>
                  <a:lnTo>
                    <a:pt x="558" y="634"/>
                  </a:lnTo>
                  <a:lnTo>
                    <a:pt x="509" y="739"/>
                  </a:lnTo>
                  <a:lnTo>
                    <a:pt x="453" y="822"/>
                  </a:lnTo>
                  <a:lnTo>
                    <a:pt x="412" y="865"/>
                  </a:lnTo>
                  <a:lnTo>
                    <a:pt x="300" y="900"/>
                  </a:lnTo>
                  <a:lnTo>
                    <a:pt x="196" y="914"/>
                  </a:lnTo>
                  <a:lnTo>
                    <a:pt x="91" y="928"/>
                  </a:lnTo>
                  <a:lnTo>
                    <a:pt x="14" y="914"/>
                  </a:lnTo>
                  <a:close/>
                </a:path>
              </a:pathLst>
            </a:custGeom>
            <a:solidFill>
              <a:schemeClr val="bg1"/>
            </a:solidFill>
            <a:ln w="9525">
              <a:solidFill>
                <a:schemeClr val="tx1"/>
              </a:solidFill>
              <a:round/>
              <a:headEnd/>
              <a:tailEnd/>
            </a:ln>
          </p:spPr>
          <p:txBody>
            <a:bodyPr/>
            <a:lstStyle/>
            <a:p>
              <a:endParaRPr lang="en-US"/>
            </a:p>
          </p:txBody>
        </p:sp>
      </p:grpSp>
      <p:sp>
        <p:nvSpPr>
          <p:cNvPr id="28" name="Rectangle 18">
            <a:extLst>
              <a:ext uri="{FF2B5EF4-FFF2-40B4-BE49-F238E27FC236}">
                <a16:creationId xmlns="" xmlns:a16="http://schemas.microsoft.com/office/drawing/2014/main" id="{4356FE31-88EF-2345-92D3-521E17E26C5E}"/>
              </a:ext>
            </a:extLst>
          </p:cNvPr>
          <p:cNvSpPr txBox="1">
            <a:spLocks noChangeArrowheads="1"/>
          </p:cNvSpPr>
          <p:nvPr/>
        </p:nvSpPr>
        <p:spPr bwMode="auto">
          <a:xfrm>
            <a:off x="920459" y="2851548"/>
            <a:ext cx="2466975" cy="96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228600" algn="l" rtl="0" eaLnBrk="1" fontAlgn="base" hangingPunct="1">
              <a:spcBef>
                <a:spcPct val="20000"/>
              </a:spcBef>
              <a:spcAft>
                <a:spcPct val="0"/>
              </a:spcAft>
              <a:buClr>
                <a:schemeClr val="accent1"/>
              </a:buClr>
              <a:buFont typeface="Arial" charset="0"/>
              <a:buChar char="•"/>
              <a:defRPr sz="2400" kern="1200">
                <a:solidFill>
                  <a:schemeClr val="tx1"/>
                </a:solidFill>
                <a:latin typeface="+mn-lt"/>
                <a:ea typeface="ＭＳ Ｐゴシック" charset="0"/>
                <a:cs typeface="ＭＳ Ｐゴシック" charset="0"/>
              </a:defRPr>
            </a:lvl1pPr>
            <a:lvl2pPr marL="639763" indent="-228600" algn="l" rtl="0" eaLnBrk="1" fontAlgn="base" hangingPunct="1">
              <a:spcBef>
                <a:spcPct val="20000"/>
              </a:spcBef>
              <a:spcAft>
                <a:spcPct val="0"/>
              </a:spcAft>
              <a:buClr>
                <a:schemeClr val="accent2"/>
              </a:buClr>
              <a:buFont typeface="Arial" charset="0"/>
              <a:buChar char="•"/>
              <a:defRPr sz="2200" kern="1200">
                <a:solidFill>
                  <a:schemeClr val="tx1"/>
                </a:solidFill>
                <a:latin typeface="+mn-lt"/>
                <a:ea typeface="ＭＳ Ｐゴシック" charset="0"/>
                <a:cs typeface="+mn-cs"/>
              </a:defRPr>
            </a:lvl2pPr>
            <a:lvl3pPr marL="1004888" indent="-228600" algn="l" rtl="0" eaLnBrk="1" fontAlgn="base" hangingPunct="1">
              <a:spcBef>
                <a:spcPct val="20000"/>
              </a:spcBef>
              <a:spcAft>
                <a:spcPct val="0"/>
              </a:spcAft>
              <a:buClr>
                <a:srgbClr val="D2CB6C"/>
              </a:buClr>
              <a:buFont typeface="Arial" charset="0"/>
              <a:buChar char="•"/>
              <a:defRPr sz="2000" kern="1200">
                <a:solidFill>
                  <a:schemeClr val="tx1"/>
                </a:solidFill>
                <a:latin typeface="+mn-lt"/>
                <a:ea typeface="ＭＳ Ｐゴシック" charset="0"/>
                <a:cs typeface="+mn-cs"/>
              </a:defRPr>
            </a:lvl3pPr>
            <a:lvl4pPr marL="1279525" indent="-228600" algn="l" rtl="0" eaLnBrk="1" fontAlgn="base" hangingPunct="1">
              <a:spcBef>
                <a:spcPct val="20000"/>
              </a:spcBef>
              <a:spcAft>
                <a:spcPct val="0"/>
              </a:spcAft>
              <a:buClr>
                <a:srgbClr val="95A39D"/>
              </a:buClr>
              <a:buFont typeface="Arial" charset="0"/>
              <a:buChar char="•"/>
              <a:defRPr kern="1200">
                <a:solidFill>
                  <a:schemeClr val="tx1"/>
                </a:solidFill>
                <a:latin typeface="+mn-lt"/>
                <a:ea typeface="ＭＳ Ｐゴシック" charset="0"/>
                <a:cs typeface="+mn-cs"/>
              </a:defRPr>
            </a:lvl4pPr>
            <a:lvl5pPr marL="1554163" indent="-228600" algn="l" rtl="0" eaLnBrk="1" fontAlgn="base" hangingPunct="1">
              <a:spcBef>
                <a:spcPct val="20000"/>
              </a:spcBef>
              <a:spcAft>
                <a:spcPct val="0"/>
              </a:spcAft>
              <a:buClr>
                <a:srgbClr val="C89F5D"/>
              </a:buClr>
              <a:buFont typeface="Arial" charset="0"/>
              <a:buChar char="•"/>
              <a:defRPr sz="16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dirty="0">
                <a:solidFill>
                  <a:srgbClr val="FF0000"/>
                </a:solidFill>
              </a:rPr>
              <a:t>Risk</a:t>
            </a:r>
          </a:p>
          <a:p>
            <a:pPr algn="ctr"/>
            <a:r>
              <a:rPr lang="en-US" dirty="0">
                <a:solidFill>
                  <a:srgbClr val="FF0000"/>
                </a:solidFill>
              </a:rPr>
              <a:t>Capacity</a:t>
            </a:r>
          </a:p>
          <a:p>
            <a:pPr algn="ctr"/>
            <a:r>
              <a:rPr lang="en-US" dirty="0">
                <a:solidFill>
                  <a:srgbClr val="FF0000"/>
                </a:solidFill>
              </a:rPr>
              <a:t>Tolerance</a:t>
            </a:r>
          </a:p>
        </p:txBody>
      </p:sp>
    </p:spTree>
    <p:extLst>
      <p:ext uri="{BB962C8B-B14F-4D97-AF65-F5344CB8AC3E}">
        <p14:creationId xmlns:p14="http://schemas.microsoft.com/office/powerpoint/2010/main" val="29001698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1000"/>
                                        <p:tgtEl>
                                          <p:spTgt spid="28">
                                            <p:txEl>
                                              <p:pRg st="0" end="0"/>
                                            </p:txEl>
                                          </p:spTgt>
                                        </p:tgtEl>
                                      </p:cBhvr>
                                    </p:animEffect>
                                    <p:anim calcmode="lin" valueType="num">
                                      <p:cBhvr>
                                        <p:cTn id="21"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28">
                                            <p:txEl>
                                              <p:pRg st="1" end="1"/>
                                            </p:txEl>
                                          </p:spTgt>
                                        </p:tgtEl>
                                        <p:attrNameLst>
                                          <p:attrName>style.visibility</p:attrName>
                                        </p:attrNameLst>
                                      </p:cBhvr>
                                      <p:to>
                                        <p:strVal val="visible"/>
                                      </p:to>
                                    </p:set>
                                    <p:animEffect transition="in" filter="fade">
                                      <p:cBhvr>
                                        <p:cTn id="26" dur="1000"/>
                                        <p:tgtEl>
                                          <p:spTgt spid="28">
                                            <p:txEl>
                                              <p:pRg st="1" end="1"/>
                                            </p:txEl>
                                          </p:spTgt>
                                        </p:tgtEl>
                                      </p:cBhvr>
                                    </p:animEffect>
                                    <p:anim calcmode="lin" valueType="num">
                                      <p:cBhvr>
                                        <p:cTn id="27"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8">
                                            <p:txEl>
                                              <p:pRg st="2" end="2"/>
                                            </p:txEl>
                                          </p:spTgt>
                                        </p:tgtEl>
                                        <p:attrNameLst>
                                          <p:attrName>style.visibility</p:attrName>
                                        </p:attrNameLst>
                                      </p:cBhvr>
                                      <p:to>
                                        <p:strVal val="visible"/>
                                      </p:to>
                                    </p:set>
                                    <p:animEffect transition="in" filter="fade">
                                      <p:cBhvr>
                                        <p:cTn id="32" dur="1000"/>
                                        <p:tgtEl>
                                          <p:spTgt spid="28">
                                            <p:txEl>
                                              <p:pRg st="2" end="2"/>
                                            </p:txEl>
                                          </p:spTgt>
                                        </p:tgtEl>
                                      </p:cBhvr>
                                    </p:animEffect>
                                    <p:anim calcmode="lin" valueType="num">
                                      <p:cBhvr>
                                        <p:cTn id="33"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1000"/>
                                        <p:tgtEl>
                                          <p:spTgt spid="19">
                                            <p:txEl>
                                              <p:pRg st="0" end="0"/>
                                            </p:txEl>
                                          </p:spTgt>
                                        </p:tgtEl>
                                      </p:cBhvr>
                                    </p:animEffect>
                                    <p:anim calcmode="lin" valueType="num">
                                      <p:cBhvr>
                                        <p:cTn id="40"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grpId="0" nodeType="after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animEffect transition="in" filter="fade">
                                      <p:cBhvr>
                                        <p:cTn id="45" dur="1000"/>
                                        <p:tgtEl>
                                          <p:spTgt spid="19">
                                            <p:txEl>
                                              <p:pRg st="1" end="1"/>
                                            </p:txEl>
                                          </p:spTgt>
                                        </p:tgtEl>
                                      </p:cBhvr>
                                    </p:animEffect>
                                    <p:anim calcmode="lin" valueType="num">
                                      <p:cBhvr>
                                        <p:cTn id="46"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19">
                                            <p:txEl>
                                              <p:pRg st="2" end="2"/>
                                            </p:txEl>
                                          </p:spTgt>
                                        </p:tgtEl>
                                        <p:attrNameLst>
                                          <p:attrName>style.visibility</p:attrName>
                                        </p:attrNameLst>
                                      </p:cBhvr>
                                      <p:to>
                                        <p:strVal val="visible"/>
                                      </p:to>
                                    </p:set>
                                    <p:animEffect transition="in" filter="fade">
                                      <p:cBhvr>
                                        <p:cTn id="51" dur="1000"/>
                                        <p:tgtEl>
                                          <p:spTgt spid="19">
                                            <p:txEl>
                                              <p:pRg st="2" end="2"/>
                                            </p:txEl>
                                          </p:spTgt>
                                        </p:tgtEl>
                                      </p:cBhvr>
                                    </p:animEffect>
                                    <p:anim calcmode="lin" valueType="num">
                                      <p:cBhvr>
                                        <p:cTn id="52"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35"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anim calcmode="lin" valueType="num">
                                      <p:cBhvr>
                                        <p:cTn id="58" dur="2000" fill="hold"/>
                                        <p:tgtEl>
                                          <p:spTgt spid="20"/>
                                        </p:tgtEl>
                                        <p:attrNameLst>
                                          <p:attrName>style.rotation</p:attrName>
                                        </p:attrNameLst>
                                      </p:cBhvr>
                                      <p:tavLst>
                                        <p:tav tm="0">
                                          <p:val>
                                            <p:fltVal val="720"/>
                                          </p:val>
                                        </p:tav>
                                        <p:tav tm="100000">
                                          <p:val>
                                            <p:fltVal val="0"/>
                                          </p:val>
                                        </p:tav>
                                      </p:tavLst>
                                    </p:anim>
                                    <p:anim calcmode="lin" valueType="num">
                                      <p:cBhvr>
                                        <p:cTn id="59" dur="2000" fill="hold"/>
                                        <p:tgtEl>
                                          <p:spTgt spid="20"/>
                                        </p:tgtEl>
                                        <p:attrNameLst>
                                          <p:attrName>ppt_h</p:attrName>
                                        </p:attrNameLst>
                                      </p:cBhvr>
                                      <p:tavLst>
                                        <p:tav tm="0">
                                          <p:val>
                                            <p:fltVal val="0"/>
                                          </p:val>
                                        </p:tav>
                                        <p:tav tm="100000">
                                          <p:val>
                                            <p:strVal val="#ppt_h"/>
                                          </p:val>
                                        </p:tav>
                                      </p:tavLst>
                                    </p:anim>
                                    <p:anim calcmode="lin" valueType="num">
                                      <p:cBhvr>
                                        <p:cTn id="60" dur="2000" fill="hold"/>
                                        <p:tgtEl>
                                          <p:spTgt spid="20"/>
                                        </p:tgtEl>
                                        <p:attrNameLst>
                                          <p:attrName>ppt_w</p:attrName>
                                        </p:attrNameLst>
                                      </p:cBhvr>
                                      <p:tavLst>
                                        <p:tav tm="0">
                                          <p:val>
                                            <p:fltVal val="0"/>
                                          </p:val>
                                        </p:tav>
                                        <p:tav tm="100000">
                                          <p:val>
                                            <p:strVal val="#ppt_w"/>
                                          </p:val>
                                        </p:tav>
                                      </p:tavLst>
                                    </p:anim>
                                  </p:childTnLst>
                                </p:cTn>
                              </p:par>
                            </p:childTnLst>
                          </p:cTn>
                        </p:par>
                        <p:par>
                          <p:cTn id="61" fill="hold">
                            <p:stCondLst>
                              <p:cond delay="5000"/>
                            </p:stCondLst>
                            <p:childTnLst>
                              <p:par>
                                <p:cTn id="62" presetID="35" presetClass="entr" presetSubtype="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2000"/>
                                        <p:tgtEl>
                                          <p:spTgt spid="11"/>
                                        </p:tgtEl>
                                      </p:cBhvr>
                                    </p:animEffect>
                                    <p:anim calcmode="lin" valueType="num">
                                      <p:cBhvr>
                                        <p:cTn id="65" dur="2000" fill="hold"/>
                                        <p:tgtEl>
                                          <p:spTgt spid="11"/>
                                        </p:tgtEl>
                                        <p:attrNameLst>
                                          <p:attrName>style.rotation</p:attrName>
                                        </p:attrNameLst>
                                      </p:cBhvr>
                                      <p:tavLst>
                                        <p:tav tm="0">
                                          <p:val>
                                            <p:fltVal val="720"/>
                                          </p:val>
                                        </p:tav>
                                        <p:tav tm="100000">
                                          <p:val>
                                            <p:fltVal val="0"/>
                                          </p:val>
                                        </p:tav>
                                      </p:tavLst>
                                    </p:anim>
                                    <p:anim calcmode="lin" valueType="num">
                                      <p:cBhvr>
                                        <p:cTn id="66" dur="2000" fill="hold"/>
                                        <p:tgtEl>
                                          <p:spTgt spid="11"/>
                                        </p:tgtEl>
                                        <p:attrNameLst>
                                          <p:attrName>ppt_h</p:attrName>
                                        </p:attrNameLst>
                                      </p:cBhvr>
                                      <p:tavLst>
                                        <p:tav tm="0">
                                          <p:val>
                                            <p:fltVal val="0"/>
                                          </p:val>
                                        </p:tav>
                                        <p:tav tm="100000">
                                          <p:val>
                                            <p:strVal val="#ppt_h"/>
                                          </p:val>
                                        </p:tav>
                                      </p:tavLst>
                                    </p:anim>
                                    <p:anim calcmode="lin" valueType="num">
                                      <p:cBhvr>
                                        <p:cTn id="67"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9" grpId="0" build="p"/>
      <p:bldP spid="2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3207CC6-EAA1-4BFF-A48A-DECAD89727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493"/>
            <a:ext cx="9144000" cy="514599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
            <a:extLst>
              <a:ext uri="{FF2B5EF4-FFF2-40B4-BE49-F238E27FC236}">
                <a16:creationId xmlns="" xmlns:a16="http://schemas.microsoft.com/office/drawing/2014/main" id="{B234A3DD-923D-4166-8B19-7DD58990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5193" y="-360"/>
            <a:ext cx="7101526" cy="5143859"/>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 xmlns:a16="http://schemas.microsoft.com/office/drawing/2014/main" id="{F6ACA5AC-3C5D-4994-B40F-FC8349E4D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59"/>
            <a:ext cx="6993732" cy="514385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6A135D8-A791-4C47-A683-5D808BFFD242}"/>
              </a:ext>
            </a:extLst>
          </p:cNvPr>
          <p:cNvSpPr>
            <a:spLocks noGrp="1"/>
          </p:cNvSpPr>
          <p:nvPr>
            <p:ph type="title"/>
          </p:nvPr>
        </p:nvSpPr>
        <p:spPr>
          <a:xfrm>
            <a:off x="603504" y="1950243"/>
            <a:ext cx="4804315" cy="2458471"/>
          </a:xfrm>
        </p:spPr>
        <p:txBody>
          <a:bodyPr vert="horz" lIns="91440" tIns="45720" rIns="91440" bIns="45720" rtlCol="0" anchor="t">
            <a:normAutofit fontScale="90000"/>
          </a:bodyPr>
          <a:lstStyle/>
          <a:p>
            <a:pPr>
              <a:lnSpc>
                <a:spcPct val="90000"/>
              </a:lnSpc>
            </a:pPr>
            <a:r>
              <a:rPr lang="en-US" sz="4700" kern="1200">
                <a:solidFill>
                  <a:schemeClr val="tx1"/>
                </a:solidFill>
                <a:latin typeface="+mj-lt"/>
                <a:ea typeface="+mj-ea"/>
                <a:cs typeface="+mj-cs"/>
              </a:rPr>
              <a:t>Understanding Mental Health in the WC Context</a:t>
            </a:r>
          </a:p>
        </p:txBody>
      </p:sp>
      <p:sp>
        <p:nvSpPr>
          <p:cNvPr id="3" name="Text Placeholder 2">
            <a:extLst>
              <a:ext uri="{FF2B5EF4-FFF2-40B4-BE49-F238E27FC236}">
                <a16:creationId xmlns="" xmlns:a16="http://schemas.microsoft.com/office/drawing/2014/main" id="{29385322-E1C4-3B41-B60C-1DCBC86F31EC}"/>
              </a:ext>
            </a:extLst>
          </p:cNvPr>
          <p:cNvSpPr>
            <a:spLocks noGrp="1"/>
          </p:cNvSpPr>
          <p:nvPr>
            <p:ph type="body" idx="1"/>
          </p:nvPr>
        </p:nvSpPr>
        <p:spPr>
          <a:xfrm>
            <a:off x="603504" y="975338"/>
            <a:ext cx="3125532" cy="866644"/>
          </a:xfrm>
        </p:spPr>
        <p:txBody>
          <a:bodyPr vert="horz" lIns="91440" tIns="45720" rIns="91440" bIns="45720" rtlCol="0" anchor="b">
            <a:normAutofit/>
          </a:bodyPr>
          <a:lstStyle/>
          <a:p>
            <a:pPr>
              <a:lnSpc>
                <a:spcPct val="90000"/>
              </a:lnSpc>
              <a:spcBef>
                <a:spcPts val="1000"/>
              </a:spcBef>
            </a:pPr>
            <a:r>
              <a:rPr lang="en-US" sz="1700" kern="1200">
                <a:solidFill>
                  <a:schemeClr val="tx1"/>
                </a:solidFill>
                <a:latin typeface="+mn-lt"/>
                <a:ea typeface="+mn-ea"/>
                <a:cs typeface="+mn-cs"/>
              </a:rPr>
              <a:t>22</a:t>
            </a:r>
            <a:r>
              <a:rPr lang="en-US" sz="1700" kern="1200" baseline="30000">
                <a:solidFill>
                  <a:schemeClr val="tx1"/>
                </a:solidFill>
                <a:latin typeface="+mn-lt"/>
                <a:ea typeface="+mn-ea"/>
                <a:cs typeface="+mn-cs"/>
              </a:rPr>
              <a:t>nd</a:t>
            </a:r>
            <a:r>
              <a:rPr lang="en-US" sz="1700" kern="1200">
                <a:solidFill>
                  <a:schemeClr val="tx1"/>
                </a:solidFill>
                <a:latin typeface="+mn-lt"/>
                <a:ea typeface="+mn-ea"/>
                <a:cs typeface="+mn-cs"/>
              </a:rPr>
              <a:t> Tennessee Workers’ Compensation Educational Conference </a:t>
            </a:r>
          </a:p>
        </p:txBody>
      </p:sp>
    </p:spTree>
    <p:extLst>
      <p:ext uri="{BB962C8B-B14F-4D97-AF65-F5344CB8AC3E}">
        <p14:creationId xmlns:p14="http://schemas.microsoft.com/office/powerpoint/2010/main" val="410655449"/>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3207CC6-EAA1-4BFF-A48A-DECAD89727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493"/>
            <a:ext cx="9144000" cy="514599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
            <a:extLst>
              <a:ext uri="{FF2B5EF4-FFF2-40B4-BE49-F238E27FC236}">
                <a16:creationId xmlns="" xmlns:a16="http://schemas.microsoft.com/office/drawing/2014/main" id="{B234A3DD-923D-4166-8B19-7DD58990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5193" y="-360"/>
            <a:ext cx="7101526" cy="5143859"/>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 xmlns:a16="http://schemas.microsoft.com/office/drawing/2014/main" id="{F6ACA5AC-3C5D-4994-B40F-FC8349E4D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59"/>
            <a:ext cx="6993732" cy="514385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6A135D8-A791-4C47-A683-5D808BFFD242}"/>
              </a:ext>
            </a:extLst>
          </p:cNvPr>
          <p:cNvSpPr>
            <a:spLocks noGrp="1"/>
          </p:cNvSpPr>
          <p:nvPr>
            <p:ph type="title"/>
          </p:nvPr>
        </p:nvSpPr>
        <p:spPr>
          <a:xfrm>
            <a:off x="603504" y="1950243"/>
            <a:ext cx="4804315" cy="2458471"/>
          </a:xfrm>
        </p:spPr>
        <p:txBody>
          <a:bodyPr vert="horz" lIns="91440" tIns="45720" rIns="91440" bIns="45720" rtlCol="0" anchor="t">
            <a:normAutofit/>
          </a:bodyPr>
          <a:lstStyle/>
          <a:p>
            <a:pPr>
              <a:lnSpc>
                <a:spcPct val="90000"/>
              </a:lnSpc>
            </a:pPr>
            <a:r>
              <a:rPr lang="en-US" sz="4700" kern="1200">
                <a:solidFill>
                  <a:schemeClr val="tx1"/>
                </a:solidFill>
                <a:latin typeface="+mj-lt"/>
                <a:ea typeface="+mj-ea"/>
                <a:cs typeface="+mj-cs"/>
              </a:rPr>
              <a:t>Causation</a:t>
            </a:r>
          </a:p>
        </p:txBody>
      </p:sp>
      <p:sp>
        <p:nvSpPr>
          <p:cNvPr id="3" name="Text Placeholder 2">
            <a:extLst>
              <a:ext uri="{FF2B5EF4-FFF2-40B4-BE49-F238E27FC236}">
                <a16:creationId xmlns="" xmlns:a16="http://schemas.microsoft.com/office/drawing/2014/main" id="{29385322-E1C4-3B41-B60C-1DCBC86F31EC}"/>
              </a:ext>
            </a:extLst>
          </p:cNvPr>
          <p:cNvSpPr>
            <a:spLocks noGrp="1"/>
          </p:cNvSpPr>
          <p:nvPr>
            <p:ph type="body" idx="1"/>
          </p:nvPr>
        </p:nvSpPr>
        <p:spPr>
          <a:xfrm>
            <a:off x="603504" y="975338"/>
            <a:ext cx="3125532" cy="866644"/>
          </a:xfrm>
        </p:spPr>
        <p:txBody>
          <a:bodyPr vert="horz" lIns="91440" tIns="45720" rIns="91440" bIns="45720" rtlCol="0" anchor="b">
            <a:normAutofit/>
          </a:bodyPr>
          <a:lstStyle/>
          <a:p>
            <a:pPr>
              <a:lnSpc>
                <a:spcPct val="90000"/>
              </a:lnSpc>
              <a:spcBef>
                <a:spcPts val="1000"/>
              </a:spcBef>
            </a:pPr>
            <a:r>
              <a:rPr lang="en-US" sz="1700" kern="1200">
                <a:solidFill>
                  <a:schemeClr val="tx1"/>
                </a:solidFill>
                <a:latin typeface="+mn-lt"/>
                <a:ea typeface="+mn-ea"/>
                <a:cs typeface="+mn-cs"/>
              </a:rPr>
              <a:t>22</a:t>
            </a:r>
            <a:r>
              <a:rPr lang="en-US" sz="1700" kern="1200" baseline="30000">
                <a:solidFill>
                  <a:schemeClr val="tx1"/>
                </a:solidFill>
                <a:latin typeface="+mn-lt"/>
                <a:ea typeface="+mn-ea"/>
                <a:cs typeface="+mn-cs"/>
              </a:rPr>
              <a:t>nd</a:t>
            </a:r>
            <a:r>
              <a:rPr lang="en-US" sz="1700" kern="1200">
                <a:solidFill>
                  <a:schemeClr val="tx1"/>
                </a:solidFill>
                <a:latin typeface="+mn-lt"/>
                <a:ea typeface="+mn-ea"/>
                <a:cs typeface="+mn-cs"/>
              </a:rPr>
              <a:t> Tennessee Workers’ Compensation Educational Conference</a:t>
            </a:r>
          </a:p>
        </p:txBody>
      </p:sp>
    </p:spTree>
    <p:extLst>
      <p:ext uri="{BB962C8B-B14F-4D97-AF65-F5344CB8AC3E}">
        <p14:creationId xmlns:p14="http://schemas.microsoft.com/office/powerpoint/2010/main" val="1876619407"/>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Causation </a:t>
            </a:r>
          </a:p>
        </p:txBody>
      </p:sp>
      <p:sp>
        <p:nvSpPr>
          <p:cNvPr id="4" name="Text Placeholder 3"/>
          <p:cNvSpPr>
            <a:spLocks noGrp="1"/>
          </p:cNvSpPr>
          <p:nvPr>
            <p:ph type="body" idx="1"/>
          </p:nvPr>
        </p:nvSpPr>
        <p:spPr/>
        <p:txBody>
          <a:bodyPr/>
          <a:lstStyle/>
          <a:p>
            <a:r>
              <a:rPr lang="en-US" dirty="0">
                <a:solidFill>
                  <a:srgbClr val="FF0000"/>
                </a:solidFill>
                <a:effectLst>
                  <a:outerShdw blurRad="38100" dist="38100" dir="2700000" algn="tl">
                    <a:srgbClr val="000000">
                      <a:alpha val="43137"/>
                    </a:srgbClr>
                  </a:outerShdw>
                </a:effectLst>
              </a:rPr>
              <a:t>In General Medicine</a:t>
            </a:r>
          </a:p>
        </p:txBody>
      </p:sp>
      <p:sp>
        <p:nvSpPr>
          <p:cNvPr id="3" name="Content Placeholder 2"/>
          <p:cNvSpPr>
            <a:spLocks noGrp="1"/>
          </p:cNvSpPr>
          <p:nvPr>
            <p:ph sz="half" idx="2"/>
          </p:nvPr>
        </p:nvSpPr>
        <p:spPr/>
        <p:txBody>
          <a:bodyPr>
            <a:normAutofit fontScale="85000" lnSpcReduction="20000"/>
          </a:bodyPr>
          <a:lstStyle/>
          <a:p>
            <a:r>
              <a:rPr lang="en-US" dirty="0"/>
              <a:t>Cases with </a:t>
            </a:r>
            <a:r>
              <a:rPr lang="en-US" b="1" dirty="0">
                <a:solidFill>
                  <a:schemeClr val="accent2"/>
                </a:solidFill>
              </a:rPr>
              <a:t>major violence </a:t>
            </a:r>
            <a:r>
              <a:rPr lang="en-US" dirty="0"/>
              <a:t>that is severe enough to </a:t>
            </a:r>
            <a:r>
              <a:rPr lang="en-US" dirty="0">
                <a:solidFill>
                  <a:schemeClr val="accent2"/>
                </a:solidFill>
                <a:effectLst>
                  <a:outerShdw blurRad="38100" dist="38100" dir="2700000" algn="tl">
                    <a:srgbClr val="000000">
                      <a:alpha val="43137"/>
                    </a:srgbClr>
                  </a:outerShdw>
                </a:effectLst>
              </a:rPr>
              <a:t>frequently injure NORMAL people</a:t>
            </a:r>
            <a:r>
              <a:rPr lang="en-US" dirty="0"/>
              <a:t>.	</a:t>
            </a:r>
          </a:p>
          <a:p>
            <a:pPr lvl="1"/>
            <a:r>
              <a:rPr lang="en-US" dirty="0"/>
              <a:t>e.g. 30 foot fall, fracture</a:t>
            </a:r>
          </a:p>
          <a:p>
            <a:r>
              <a:rPr lang="en-US" dirty="0"/>
              <a:t>Cases with </a:t>
            </a:r>
            <a:r>
              <a:rPr lang="en-US" b="1" dirty="0">
                <a:solidFill>
                  <a:schemeClr val="accent2"/>
                </a:solidFill>
                <a:effectLst>
                  <a:outerShdw blurRad="38100" dist="38100" dir="2700000" algn="tl">
                    <a:srgbClr val="000000">
                      <a:alpha val="43137"/>
                    </a:srgbClr>
                  </a:outerShdw>
                </a:effectLst>
              </a:rPr>
              <a:t>EITHER minor violence</a:t>
            </a:r>
            <a:r>
              <a:rPr lang="en-US" dirty="0"/>
              <a:t> that would not typically injure normal people, </a:t>
            </a:r>
            <a:r>
              <a:rPr lang="en-US" b="1" u="sng" dirty="0">
                <a:solidFill>
                  <a:schemeClr val="accent2"/>
                </a:solidFill>
                <a:effectLst>
                  <a:outerShdw blurRad="38100" dist="38100" dir="2700000" algn="tl">
                    <a:srgbClr val="000000">
                      <a:alpha val="43137"/>
                    </a:srgbClr>
                  </a:outerShdw>
                </a:effectLst>
              </a:rPr>
              <a:t>OR</a:t>
            </a:r>
            <a:r>
              <a:rPr lang="en-US" dirty="0"/>
              <a:t> cases with </a:t>
            </a:r>
            <a:r>
              <a:rPr lang="en-US" dirty="0">
                <a:solidFill>
                  <a:schemeClr val="accent2"/>
                </a:solidFill>
                <a:effectLst>
                  <a:outerShdw blurRad="38100" dist="38100" dir="2700000" algn="tl">
                    <a:srgbClr val="000000">
                      <a:alpha val="43137"/>
                    </a:srgbClr>
                  </a:outerShdw>
                </a:effectLst>
              </a:rPr>
              <a:t>no incident</a:t>
            </a:r>
            <a:r>
              <a:rPr lang="en-US" dirty="0"/>
              <a:t>, but alleged cumulative trauma.</a:t>
            </a:r>
          </a:p>
          <a:p>
            <a:pPr lvl="1"/>
            <a:r>
              <a:rPr lang="en-US" dirty="0"/>
              <a:t>Analyze by epidemiologic data (PUBLISHED STUDIES)</a:t>
            </a:r>
          </a:p>
        </p:txBody>
      </p:sp>
      <p:sp>
        <p:nvSpPr>
          <p:cNvPr id="5" name="Text Placeholder 4"/>
          <p:cNvSpPr>
            <a:spLocks noGrp="1"/>
          </p:cNvSpPr>
          <p:nvPr>
            <p:ph type="body" sz="quarter" idx="3"/>
          </p:nvPr>
        </p:nvSpPr>
        <p:spPr/>
        <p:txBody>
          <a:bodyPr/>
          <a:lstStyle/>
          <a:p>
            <a:r>
              <a:rPr lang="en-US" dirty="0">
                <a:solidFill>
                  <a:srgbClr val="FF0000"/>
                </a:solidFill>
                <a:effectLst>
                  <a:outerShdw blurRad="38100" dist="38100" dir="2700000" algn="tl">
                    <a:srgbClr val="000000">
                      <a:alpha val="43137"/>
                    </a:srgbClr>
                  </a:outerShdw>
                </a:effectLst>
              </a:rPr>
              <a:t>In Mental Health</a:t>
            </a:r>
          </a:p>
        </p:txBody>
      </p:sp>
      <p:sp>
        <p:nvSpPr>
          <p:cNvPr id="6" name="Content Placeholder 5"/>
          <p:cNvSpPr>
            <a:spLocks noGrp="1"/>
          </p:cNvSpPr>
          <p:nvPr>
            <p:ph sz="quarter" idx="4"/>
          </p:nvPr>
        </p:nvSpPr>
        <p:spPr/>
        <p:txBody>
          <a:bodyPr>
            <a:normAutofit fontScale="92500" lnSpcReduction="10000"/>
          </a:bodyPr>
          <a:lstStyle/>
          <a:p>
            <a:r>
              <a:rPr lang="en-US" dirty="0"/>
              <a:t>Cases with </a:t>
            </a:r>
            <a:r>
              <a:rPr lang="en-US" b="1" dirty="0">
                <a:solidFill>
                  <a:srgbClr val="FF0000"/>
                </a:solidFill>
                <a:effectLst>
                  <a:outerShdw blurRad="38100" dist="38100" dir="2700000" algn="tl">
                    <a:srgbClr val="000000">
                      <a:alpha val="43137"/>
                    </a:srgbClr>
                  </a:outerShdw>
                </a:effectLst>
              </a:rPr>
              <a:t>severe acute incident</a:t>
            </a:r>
          </a:p>
          <a:p>
            <a:pPr lvl="1"/>
            <a:r>
              <a:rPr lang="en-US" dirty="0"/>
              <a:t>PTSD criterion A</a:t>
            </a:r>
          </a:p>
          <a:p>
            <a:pPr lvl="1"/>
            <a:r>
              <a:rPr lang="en-US" dirty="0"/>
              <a:t>Adjustment Disorder</a:t>
            </a:r>
          </a:p>
          <a:p>
            <a:r>
              <a:rPr lang="en-US" dirty="0"/>
              <a:t>Cases with </a:t>
            </a:r>
            <a:r>
              <a:rPr lang="en-US" dirty="0">
                <a:solidFill>
                  <a:srgbClr val="D60093"/>
                </a:solidFill>
                <a:effectLst>
                  <a:outerShdw blurRad="38100" dist="38100" dir="2700000" algn="tl">
                    <a:srgbClr val="000000">
                      <a:alpha val="43137"/>
                    </a:srgbClr>
                  </a:outerShdw>
                </a:effectLst>
              </a:rPr>
              <a:t>NO single inciting incident</a:t>
            </a:r>
            <a:r>
              <a:rPr lang="en-US" dirty="0"/>
              <a:t>, but stress accumulating over time.	</a:t>
            </a:r>
          </a:p>
          <a:p>
            <a:pPr lvl="1"/>
            <a:r>
              <a:rPr lang="en-US" dirty="0"/>
              <a:t>Alleged cause for GAD, phobias, MDD, etc. </a:t>
            </a:r>
          </a:p>
        </p:txBody>
      </p:sp>
    </p:spTree>
    <p:extLst>
      <p:ext uri="{BB962C8B-B14F-4D97-AF65-F5344CB8AC3E}">
        <p14:creationId xmlns:p14="http://schemas.microsoft.com/office/powerpoint/2010/main" val="4686133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533400" y="0"/>
            <a:ext cx="8047038"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Line 5"/>
          <p:cNvSpPr>
            <a:spLocks noChangeShapeType="1"/>
          </p:cNvSpPr>
          <p:nvPr/>
        </p:nvSpPr>
        <p:spPr bwMode="auto">
          <a:xfrm flipH="1">
            <a:off x="3581400" y="1543050"/>
            <a:ext cx="1981200"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2" name="Line 6"/>
          <p:cNvSpPr>
            <a:spLocks noChangeShapeType="1"/>
          </p:cNvSpPr>
          <p:nvPr/>
        </p:nvSpPr>
        <p:spPr bwMode="auto">
          <a:xfrm flipH="1">
            <a:off x="1828800" y="3714750"/>
            <a:ext cx="54864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3" name="AutoShape 7"/>
          <p:cNvSpPr>
            <a:spLocks noChangeArrowheads="1"/>
          </p:cNvSpPr>
          <p:nvPr/>
        </p:nvSpPr>
        <p:spPr bwMode="auto">
          <a:xfrm>
            <a:off x="914400" y="628650"/>
            <a:ext cx="4876800" cy="914400"/>
          </a:xfrm>
          <a:prstGeom prst="bracketPair">
            <a:avLst>
              <a:gd name="adj" fmla="val 16667"/>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58374" name="Text Box 8"/>
          <p:cNvSpPr txBox="1">
            <a:spLocks noChangeArrowheads="1"/>
          </p:cNvSpPr>
          <p:nvPr/>
        </p:nvSpPr>
        <p:spPr bwMode="auto">
          <a:xfrm>
            <a:off x="1127126" y="285750"/>
            <a:ext cx="18421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solidFill>
                  <a:schemeClr val="folHlink"/>
                </a:solidFill>
              </a:rPr>
              <a:t>Hypothesis</a:t>
            </a:r>
          </a:p>
          <a:p>
            <a:pPr eaLnBrk="1" hangingPunct="1">
              <a:spcBef>
                <a:spcPct val="0"/>
              </a:spcBef>
              <a:buFontTx/>
              <a:buNone/>
            </a:pPr>
            <a:r>
              <a:rPr lang="en-US" altLang="en-US" sz="2400" dirty="0">
                <a:solidFill>
                  <a:schemeClr val="folHlink"/>
                </a:solidFill>
              </a:rPr>
              <a:t>Testing </a:t>
            </a:r>
          </a:p>
          <a:p>
            <a:pPr eaLnBrk="1" hangingPunct="1">
              <a:spcBef>
                <a:spcPct val="0"/>
              </a:spcBef>
              <a:buFontTx/>
              <a:buNone/>
            </a:pPr>
            <a:r>
              <a:rPr lang="en-US" altLang="en-US" sz="2400" dirty="0">
                <a:solidFill>
                  <a:schemeClr val="folHlink"/>
                </a:solidFill>
              </a:rPr>
              <a:t>Methodology</a:t>
            </a:r>
          </a:p>
        </p:txBody>
      </p:sp>
      <p:sp>
        <p:nvSpPr>
          <p:cNvPr id="58375" name="AutoShape 9"/>
          <p:cNvSpPr>
            <a:spLocks noChangeArrowheads="1"/>
          </p:cNvSpPr>
          <p:nvPr/>
        </p:nvSpPr>
        <p:spPr bwMode="auto">
          <a:xfrm>
            <a:off x="1524000" y="1600200"/>
            <a:ext cx="7162800" cy="2114550"/>
          </a:xfrm>
          <a:prstGeom prst="bracketPair">
            <a:avLst>
              <a:gd name="adj" fmla="val 24213"/>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58376" name="Text Box 10"/>
          <p:cNvSpPr txBox="1">
            <a:spLocks noChangeArrowheads="1"/>
          </p:cNvSpPr>
          <p:nvPr/>
        </p:nvSpPr>
        <p:spPr bwMode="auto">
          <a:xfrm>
            <a:off x="6627184" y="1688306"/>
            <a:ext cx="22120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solidFill>
                  <a:srgbClr val="0000FF"/>
                </a:solidFill>
              </a:rPr>
              <a:t>Hypothesis </a:t>
            </a:r>
          </a:p>
          <a:p>
            <a:pPr eaLnBrk="1" hangingPunct="1">
              <a:spcBef>
                <a:spcPct val="0"/>
              </a:spcBef>
              <a:buFontTx/>
              <a:buNone/>
            </a:pPr>
            <a:r>
              <a:rPr lang="en-US" altLang="en-US" sz="2400" dirty="0">
                <a:solidFill>
                  <a:srgbClr val="0000FF"/>
                </a:solidFill>
              </a:rPr>
              <a:t>GENERATING </a:t>
            </a:r>
          </a:p>
          <a:p>
            <a:pPr eaLnBrk="1" hangingPunct="1">
              <a:spcBef>
                <a:spcPct val="0"/>
              </a:spcBef>
              <a:buFontTx/>
              <a:buNone/>
            </a:pPr>
            <a:r>
              <a:rPr lang="en-US" altLang="en-US" sz="2400" dirty="0">
                <a:solidFill>
                  <a:srgbClr val="0000FF"/>
                </a:solidFill>
              </a:rPr>
              <a:t>Methodology</a:t>
            </a:r>
          </a:p>
        </p:txBody>
      </p:sp>
      <p:sp>
        <p:nvSpPr>
          <p:cNvPr id="58377" name="Text Box 11"/>
          <p:cNvSpPr txBox="1">
            <a:spLocks noChangeArrowheads="1"/>
          </p:cNvSpPr>
          <p:nvPr/>
        </p:nvSpPr>
        <p:spPr bwMode="auto">
          <a:xfrm>
            <a:off x="152400" y="4056043"/>
            <a:ext cx="30572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b="1" dirty="0">
                <a:solidFill>
                  <a:srgbClr val="FF00FF"/>
                </a:solidFill>
              </a:rPr>
              <a:t>Non-epidemiologic</a:t>
            </a:r>
          </a:p>
          <a:p>
            <a:pPr eaLnBrk="1" hangingPunct="1">
              <a:spcBef>
                <a:spcPct val="0"/>
              </a:spcBef>
              <a:buFontTx/>
              <a:buNone/>
            </a:pPr>
            <a:r>
              <a:rPr lang="en-US" altLang="en-US" sz="2800" b="1" dirty="0">
                <a:solidFill>
                  <a:srgbClr val="FF00FF"/>
                </a:solidFill>
              </a:rPr>
              <a:t>publications</a:t>
            </a:r>
          </a:p>
        </p:txBody>
      </p:sp>
      <p:sp>
        <p:nvSpPr>
          <p:cNvPr id="58378" name="WordArt 12"/>
          <p:cNvSpPr>
            <a:spLocks noChangeArrowheads="1" noChangeShapeType="1" noTextEdit="1"/>
          </p:cNvSpPr>
          <p:nvPr/>
        </p:nvSpPr>
        <p:spPr bwMode="auto">
          <a:xfrm>
            <a:off x="6553200" y="1028700"/>
            <a:ext cx="2009775" cy="48577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REVIEW</a:t>
            </a:r>
          </a:p>
        </p:txBody>
      </p:sp>
      <p:pic>
        <p:nvPicPr>
          <p:cNvPr id="58379"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0"/>
            <a:ext cx="79533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2589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5"/>
          <p:cNvSpPr txBox="1">
            <a:spLocks noGrp="1"/>
          </p:cNvSpPr>
          <p:nvPr/>
        </p:nvSpPr>
        <p:spPr bwMode="auto">
          <a:xfrm>
            <a:off x="6553200" y="4686300"/>
            <a:ext cx="1905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fld id="{877C2A51-12C2-4CE6-A02E-6982A7A80B55}" type="slidenum">
              <a:rPr lang="en-US" altLang="en-US" sz="1400"/>
              <a:pPr algn="r">
                <a:spcBef>
                  <a:spcPct val="0"/>
                </a:spcBef>
                <a:buFontTx/>
                <a:buNone/>
              </a:pPr>
              <a:t>63</a:t>
            </a:fld>
            <a:endParaRPr lang="en-US" altLang="en-US" sz="1400"/>
          </a:p>
        </p:txBody>
      </p:sp>
      <p:sp>
        <p:nvSpPr>
          <p:cNvPr id="161795" name="Rectangle 2"/>
          <p:cNvSpPr>
            <a:spLocks noGrp="1" noChangeArrowheads="1"/>
          </p:cNvSpPr>
          <p:nvPr>
            <p:ph type="title" idx="4294967295"/>
          </p:nvPr>
        </p:nvSpPr>
        <p:spPr>
          <a:xfrm>
            <a:off x="685800" y="228600"/>
            <a:ext cx="7772400" cy="857250"/>
          </a:xfrm>
        </p:spPr>
        <p:txBody>
          <a:bodyPr lIns="92075" tIns="46038" rIns="92075" bIns="46038"/>
          <a:lstStyle/>
          <a:p>
            <a:r>
              <a:rPr lang="en-US" altLang="en-US"/>
              <a:t>Prospective Cohort Study</a:t>
            </a:r>
          </a:p>
        </p:txBody>
      </p:sp>
      <p:sp>
        <p:nvSpPr>
          <p:cNvPr id="161796" name="Rectangle 3"/>
          <p:cNvSpPr>
            <a:spLocks noGrp="1" noChangeArrowheads="1"/>
          </p:cNvSpPr>
          <p:nvPr>
            <p:ph type="body" idx="4294967295"/>
          </p:nvPr>
        </p:nvSpPr>
        <p:spPr>
          <a:xfrm>
            <a:off x="304800" y="971550"/>
            <a:ext cx="8458200" cy="4000500"/>
          </a:xfrm>
        </p:spPr>
        <p:txBody>
          <a:bodyPr lIns="92075" tIns="46038" rIns="92075" bIns="46038">
            <a:normAutofit fontScale="92500" lnSpcReduction="10000"/>
          </a:bodyPr>
          <a:lstStyle/>
          <a:p>
            <a:r>
              <a:rPr lang="en-US" altLang="en-US" sz="2800" u="sng">
                <a:solidFill>
                  <a:schemeClr val="tx2"/>
                </a:solidFill>
              </a:rPr>
              <a:t>Prospective</a:t>
            </a:r>
            <a:r>
              <a:rPr lang="en-US" altLang="en-US" sz="2800"/>
              <a:t> investigation of the factors that might cause a disorder in which a cohort </a:t>
            </a:r>
            <a:r>
              <a:rPr lang="en-US" altLang="en-US" sz="2800">
                <a:solidFill>
                  <a:schemeClr val="tx2"/>
                </a:solidFill>
              </a:rPr>
              <a:t>of </a:t>
            </a:r>
            <a:r>
              <a:rPr lang="en-US" altLang="en-US" sz="2800" u="sng">
                <a:solidFill>
                  <a:schemeClr val="tx2"/>
                </a:solidFill>
              </a:rPr>
              <a:t>individuals who do</a:t>
            </a:r>
            <a:r>
              <a:rPr lang="en-US" altLang="en-US" sz="2800">
                <a:solidFill>
                  <a:schemeClr val="tx2"/>
                </a:solidFill>
              </a:rPr>
              <a:t> </a:t>
            </a:r>
            <a:r>
              <a:rPr lang="en-US" altLang="en-US" sz="2800" b="1" u="sng">
                <a:solidFill>
                  <a:srgbClr val="800000"/>
                </a:solidFill>
              </a:rPr>
              <a:t>not</a:t>
            </a:r>
            <a:r>
              <a:rPr lang="en-US" altLang="en-US" sz="2800">
                <a:solidFill>
                  <a:schemeClr val="tx2"/>
                </a:solidFill>
              </a:rPr>
              <a:t> </a:t>
            </a:r>
            <a:r>
              <a:rPr lang="en-US" altLang="en-US" sz="2800" u="sng">
                <a:solidFill>
                  <a:schemeClr val="tx2"/>
                </a:solidFill>
              </a:rPr>
              <a:t>have</a:t>
            </a:r>
            <a:r>
              <a:rPr lang="en-US" altLang="en-US" sz="2800"/>
              <a:t> evidence of an outcome of interest but who are </a:t>
            </a:r>
            <a:r>
              <a:rPr lang="en-US" altLang="en-US" sz="2800" b="1" u="sng">
                <a:solidFill>
                  <a:srgbClr val="FF0000"/>
                </a:solidFill>
              </a:rPr>
              <a:t>exposed</a:t>
            </a:r>
            <a:r>
              <a:rPr lang="en-US" altLang="en-US" sz="2800"/>
              <a:t> to the putative cause </a:t>
            </a:r>
            <a:r>
              <a:rPr lang="en-US" altLang="en-US" sz="2800" b="1">
                <a:solidFill>
                  <a:srgbClr val="0000FF"/>
                </a:solidFill>
              </a:rPr>
              <a:t>are </a:t>
            </a:r>
            <a:r>
              <a:rPr lang="en-US" altLang="en-US" sz="2800" b="1" u="sng">
                <a:solidFill>
                  <a:srgbClr val="0000FF"/>
                </a:solidFill>
              </a:rPr>
              <a:t>compared with</a:t>
            </a:r>
            <a:r>
              <a:rPr lang="en-US" altLang="en-US" sz="2800" b="1">
                <a:solidFill>
                  <a:srgbClr val="0000FF"/>
                </a:solidFill>
              </a:rPr>
              <a:t> a concurrent cohort</a:t>
            </a:r>
            <a:r>
              <a:rPr lang="en-US" altLang="en-US" sz="2800"/>
              <a:t> who are also free of the outcome but </a:t>
            </a:r>
            <a:r>
              <a:rPr lang="en-US" altLang="en-US" sz="2800" b="1" u="sng">
                <a:solidFill>
                  <a:srgbClr val="0000FF"/>
                </a:solidFill>
              </a:rPr>
              <a:t>not</a:t>
            </a:r>
            <a:r>
              <a:rPr lang="en-US" altLang="en-US" sz="2800" b="1">
                <a:solidFill>
                  <a:srgbClr val="0000FF"/>
                </a:solidFill>
              </a:rPr>
              <a:t> </a:t>
            </a:r>
            <a:r>
              <a:rPr lang="en-US" altLang="en-US" sz="2800" b="1" u="sng">
                <a:solidFill>
                  <a:srgbClr val="0000FF"/>
                </a:solidFill>
              </a:rPr>
              <a:t>exposed</a:t>
            </a:r>
            <a:r>
              <a:rPr lang="en-US" altLang="en-US" sz="2800" b="1">
                <a:solidFill>
                  <a:srgbClr val="00FF00"/>
                </a:solidFill>
              </a:rPr>
              <a:t> </a:t>
            </a:r>
            <a:r>
              <a:rPr lang="en-US" altLang="en-US" sz="2800"/>
              <a:t>to the putative cause. Both cohorts are </a:t>
            </a:r>
            <a:r>
              <a:rPr lang="en-US" altLang="en-US" sz="2800" b="1" u="sng">
                <a:solidFill>
                  <a:srgbClr val="FF00FF"/>
                </a:solidFill>
              </a:rPr>
              <a:t>then</a:t>
            </a:r>
            <a:r>
              <a:rPr lang="en-US" altLang="en-US" sz="2800" b="1">
                <a:solidFill>
                  <a:srgbClr val="FF00FF"/>
                </a:solidFill>
              </a:rPr>
              <a:t> </a:t>
            </a:r>
            <a:r>
              <a:rPr lang="en-US" altLang="en-US" sz="2800" b="1" u="sng">
                <a:solidFill>
                  <a:srgbClr val="FF00FF"/>
                </a:solidFill>
              </a:rPr>
              <a:t>followed</a:t>
            </a:r>
            <a:r>
              <a:rPr lang="en-US" altLang="en-US" sz="2800">
                <a:solidFill>
                  <a:schemeClr val="tx2"/>
                </a:solidFill>
              </a:rPr>
              <a:t> </a:t>
            </a:r>
            <a:r>
              <a:rPr lang="en-US" altLang="en-US" sz="2800"/>
              <a:t>to compare the incidence of the  outcome of interest. </a:t>
            </a:r>
          </a:p>
          <a:p>
            <a:r>
              <a:rPr lang="en-US" altLang="en-US" sz="2800" u="sng"/>
              <a:t>Best study design</a:t>
            </a:r>
            <a:r>
              <a:rPr lang="en-US" altLang="en-US" sz="2800"/>
              <a:t> </a:t>
            </a:r>
            <a:r>
              <a:rPr lang="en-US" altLang="en-US" sz="2800">
                <a:solidFill>
                  <a:schemeClr val="tx2"/>
                </a:solidFill>
              </a:rPr>
              <a:t>if subjects can </a:t>
            </a:r>
            <a:r>
              <a:rPr lang="en-US" altLang="en-US" sz="2800">
                <a:solidFill>
                  <a:srgbClr val="800000"/>
                </a:solidFill>
              </a:rPr>
              <a:t>NOT</a:t>
            </a:r>
            <a:r>
              <a:rPr lang="en-US" altLang="en-US" sz="2800">
                <a:solidFill>
                  <a:schemeClr val="tx2"/>
                </a:solidFill>
              </a:rPr>
              <a:t> be randomized</a:t>
            </a:r>
            <a:r>
              <a:rPr lang="en-US" altLang="en-US" sz="2800"/>
              <a:t>.</a:t>
            </a:r>
          </a:p>
          <a:p>
            <a:pPr lvl="1"/>
            <a:r>
              <a:rPr lang="en-US" altLang="en-US" sz="2400"/>
              <a:t>Suspected toxins (smoking or asbestos)</a:t>
            </a:r>
          </a:p>
          <a:p>
            <a:pPr lvl="1"/>
            <a:r>
              <a:rPr lang="en-US" altLang="en-US" sz="2400"/>
              <a:t>Caused by work?</a:t>
            </a:r>
          </a:p>
        </p:txBody>
      </p:sp>
      <p:sp>
        <p:nvSpPr>
          <p:cNvPr id="161797" name="Rectangle 4"/>
          <p:cNvSpPr>
            <a:spLocks noChangeArrowheads="1"/>
          </p:cNvSpPr>
          <p:nvPr/>
        </p:nvSpPr>
        <p:spPr bwMode="auto">
          <a:xfrm>
            <a:off x="1219200" y="342900"/>
            <a:ext cx="6629400" cy="6286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i="1"/>
          </a:p>
        </p:txBody>
      </p:sp>
      <p:sp>
        <p:nvSpPr>
          <p:cNvPr id="161798" name="WordArt 7"/>
          <p:cNvSpPr>
            <a:spLocks noChangeArrowheads="1" noChangeShapeType="1" noTextEdit="1"/>
          </p:cNvSpPr>
          <p:nvPr/>
        </p:nvSpPr>
        <p:spPr bwMode="auto">
          <a:xfrm>
            <a:off x="3810001" y="4343400"/>
            <a:ext cx="2009775" cy="48577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REVIEW</a:t>
            </a:r>
          </a:p>
        </p:txBody>
      </p:sp>
      <p:pic>
        <p:nvPicPr>
          <p:cNvPr id="161799"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1" y="4000500"/>
            <a:ext cx="10588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82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43"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720091" y="0"/>
            <a:ext cx="8413995" cy="51435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1065186" y="0"/>
            <a:ext cx="8078814" cy="51435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 xmlns:a16="http://schemas.microsoft.com/office/drawing/2014/main" id="{3714AD47-E0DE-0E44-AF02-777AADA5C107}"/>
              </a:ext>
            </a:extLst>
          </p:cNvPr>
          <p:cNvSpPr>
            <a:spLocks noGrp="1"/>
          </p:cNvSpPr>
          <p:nvPr>
            <p:ph type="title"/>
          </p:nvPr>
        </p:nvSpPr>
        <p:spPr>
          <a:xfrm>
            <a:off x="3288029" y="273844"/>
            <a:ext cx="5373370" cy="994172"/>
          </a:xfrm>
        </p:spPr>
        <p:txBody>
          <a:bodyPr vert="horz" lIns="91440" tIns="45720" rIns="91440" bIns="45720" rtlCol="0" anchor="ctr">
            <a:normAutofit fontScale="90000"/>
          </a:bodyPr>
          <a:lstStyle/>
          <a:p>
            <a:pPr algn="l">
              <a:lnSpc>
                <a:spcPct val="90000"/>
              </a:lnSpc>
            </a:pPr>
            <a:r>
              <a:rPr lang="en-US" kern="1200" dirty="0">
                <a:solidFill>
                  <a:schemeClr val="tx1"/>
                </a:solidFill>
                <a:latin typeface="+mj-lt"/>
                <a:ea typeface="+mj-ea"/>
                <a:cs typeface="+mj-cs"/>
              </a:rPr>
              <a:t>Chapter 16: </a:t>
            </a:r>
            <a:br>
              <a:rPr lang="en-US" kern="1200" dirty="0">
                <a:solidFill>
                  <a:schemeClr val="tx1"/>
                </a:solidFill>
                <a:latin typeface="+mj-lt"/>
                <a:ea typeface="+mj-ea"/>
                <a:cs typeface="+mj-cs"/>
              </a:rPr>
            </a:br>
            <a:r>
              <a:rPr lang="en-US" kern="1200" dirty="0">
                <a:solidFill>
                  <a:schemeClr val="tx1"/>
                </a:solidFill>
                <a:latin typeface="+mj-lt"/>
                <a:ea typeface="+mj-ea"/>
                <a:cs typeface="+mj-cs"/>
              </a:rPr>
              <a:t>Mental Illness</a:t>
            </a:r>
          </a:p>
        </p:txBody>
      </p:sp>
      <p:pic>
        <p:nvPicPr>
          <p:cNvPr id="4" name="Content Placeholder 4">
            <a:extLst>
              <a:ext uri="{FF2B5EF4-FFF2-40B4-BE49-F238E27FC236}">
                <a16:creationId xmlns="" xmlns:a16="http://schemas.microsoft.com/office/drawing/2014/main" id="{6C4F1673-4705-644A-9DF1-D9976E0C271C}"/>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450" r="3458"/>
          <a:stretch/>
        </p:blipFill>
        <p:spPr bwMode="auto">
          <a:xfrm>
            <a:off x="471989" y="1516951"/>
            <a:ext cx="2459174" cy="2468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 xmlns:a16="http://schemas.microsoft.com/office/drawing/2014/main" id="{DE3CF504-8B49-5D42-9835-5D80A1586EEF}"/>
              </a:ext>
            </a:extLst>
          </p:cNvPr>
          <p:cNvSpPr>
            <a:spLocks noGrp="1"/>
          </p:cNvSpPr>
          <p:nvPr>
            <p:ph sz="half" idx="2"/>
          </p:nvPr>
        </p:nvSpPr>
        <p:spPr>
          <a:xfrm>
            <a:off x="3290637" y="1516951"/>
            <a:ext cx="5370763" cy="3115771"/>
          </a:xfrm>
        </p:spPr>
        <p:txBody>
          <a:bodyPr vert="horz" lIns="91440" tIns="45720" rIns="91440" bIns="45720" rtlCol="0">
            <a:normAutofit fontScale="77500" lnSpcReduction="20000"/>
          </a:bodyPr>
          <a:lstStyle/>
          <a:p>
            <a:pPr indent="-228600">
              <a:lnSpc>
                <a:spcPct val="90000"/>
              </a:lnSpc>
            </a:pPr>
            <a:r>
              <a:rPr lang="en-US" dirty="0"/>
              <a:t>Step 1: Definitively establish a diagnosis</a:t>
            </a:r>
          </a:p>
          <a:p>
            <a:pPr indent="-228600">
              <a:lnSpc>
                <a:spcPct val="90000"/>
              </a:lnSpc>
            </a:pPr>
            <a:r>
              <a:rPr lang="en-US" dirty="0"/>
              <a:t>Step 2: Apply relevant findings from epidemiology</a:t>
            </a:r>
          </a:p>
          <a:p>
            <a:pPr indent="-228600">
              <a:lnSpc>
                <a:spcPct val="90000"/>
              </a:lnSpc>
            </a:pPr>
            <a:r>
              <a:rPr lang="en-US" dirty="0"/>
              <a:t>Step 3: Obtain and assess the evidence of exposure</a:t>
            </a:r>
          </a:p>
          <a:p>
            <a:pPr indent="-228600">
              <a:lnSpc>
                <a:spcPct val="90000"/>
              </a:lnSpc>
            </a:pPr>
            <a:r>
              <a:rPr lang="en-US" dirty="0"/>
              <a:t>Step 4: Consider other relevant factors</a:t>
            </a:r>
          </a:p>
          <a:p>
            <a:pPr indent="-228600">
              <a:lnSpc>
                <a:spcPct val="90000"/>
              </a:lnSpc>
            </a:pPr>
            <a:r>
              <a:rPr lang="en-US" dirty="0"/>
              <a:t>Step 5: Scrutinize the validity of the evidence</a:t>
            </a:r>
          </a:p>
          <a:p>
            <a:pPr indent="-228600">
              <a:lnSpc>
                <a:spcPct val="90000"/>
              </a:lnSpc>
            </a:pPr>
            <a:r>
              <a:rPr lang="en-US" dirty="0">
                <a:solidFill>
                  <a:srgbClr val="FFFF00"/>
                </a:solidFill>
              </a:rPr>
              <a:t>The question: Is there evidence that adult life experience </a:t>
            </a:r>
            <a:r>
              <a:rPr lang="en-US" i="1" dirty="0">
                <a:solidFill>
                  <a:srgbClr val="FFFF00"/>
                </a:solidFill>
              </a:rPr>
              <a:t>causes </a:t>
            </a:r>
            <a:r>
              <a:rPr lang="en-US" dirty="0">
                <a:solidFill>
                  <a:srgbClr val="FFFF00"/>
                </a:solidFill>
              </a:rPr>
              <a:t>psychiatric impairment?</a:t>
            </a:r>
          </a:p>
        </p:txBody>
      </p:sp>
      <p:sp>
        <p:nvSpPr>
          <p:cNvPr id="7" name="TextBox 6">
            <a:extLst>
              <a:ext uri="{FF2B5EF4-FFF2-40B4-BE49-F238E27FC236}">
                <a16:creationId xmlns="" xmlns:a16="http://schemas.microsoft.com/office/drawing/2014/main" id="{4680FC19-DBB5-D944-AC1D-7D9DFED5957D}"/>
              </a:ext>
            </a:extLst>
          </p:cNvPr>
          <p:cNvSpPr txBox="1"/>
          <p:nvPr/>
        </p:nvSpPr>
        <p:spPr>
          <a:xfrm>
            <a:off x="838200" y="4552950"/>
            <a:ext cx="7823199" cy="646331"/>
          </a:xfrm>
          <a:prstGeom prst="rect">
            <a:avLst/>
          </a:prstGeom>
          <a:noFill/>
        </p:spPr>
        <p:txBody>
          <a:bodyPr wrap="square" rtlCol="0">
            <a:spAutoFit/>
          </a:bodyPr>
          <a:lstStyle/>
          <a:p>
            <a:r>
              <a:rPr lang="en-US" dirty="0">
                <a:solidFill>
                  <a:schemeClr val="bg1"/>
                </a:solidFill>
              </a:rPr>
              <a:t>Barth RJ, et al. Menta</a:t>
            </a:r>
            <a:r>
              <a:rPr lang="en-US" dirty="0"/>
              <a:t>l Illness. </a:t>
            </a:r>
            <a:r>
              <a:rPr lang="en-US" i="1" dirty="0"/>
              <a:t>In: </a:t>
            </a:r>
            <a:r>
              <a:rPr lang="en-US" dirty="0" err="1"/>
              <a:t>Melhorn</a:t>
            </a:r>
            <a:r>
              <a:rPr lang="en-US" dirty="0"/>
              <a:t> JM, et al. </a:t>
            </a:r>
            <a:r>
              <a:rPr lang="en-US" i="1" dirty="0"/>
              <a:t>AMA guides to the evaluation</a:t>
            </a:r>
          </a:p>
          <a:p>
            <a:r>
              <a:rPr lang="en-US" i="1" dirty="0">
                <a:solidFill>
                  <a:schemeClr val="bg1"/>
                </a:solidFill>
              </a:rPr>
              <a:t>of disease and injury c</a:t>
            </a:r>
            <a:r>
              <a:rPr lang="en-US" i="1" dirty="0"/>
              <a:t>ausation, 2</a:t>
            </a:r>
            <a:r>
              <a:rPr lang="en-US" i="1" baseline="30000" dirty="0"/>
              <a:t>nd</a:t>
            </a:r>
            <a:r>
              <a:rPr lang="en-US" i="1" dirty="0"/>
              <a:t> edition. </a:t>
            </a:r>
            <a:r>
              <a:rPr lang="en-US" dirty="0"/>
              <a:t>Chicago: AMA, 2014.</a:t>
            </a:r>
            <a:endParaRPr lang="en-US" dirty="0">
              <a:solidFill>
                <a:schemeClr val="bg1"/>
              </a:solidFill>
            </a:endParaRPr>
          </a:p>
        </p:txBody>
      </p:sp>
    </p:spTree>
    <p:extLst>
      <p:ext uri="{BB962C8B-B14F-4D97-AF65-F5344CB8AC3E}">
        <p14:creationId xmlns:p14="http://schemas.microsoft.com/office/powerpoint/2010/main" val="3599435903"/>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493"/>
            <a:ext cx="9144000" cy="51459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300" y="241300"/>
            <a:ext cx="8680116" cy="4660901"/>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421D6E1-CB5B-FE4E-B056-A38CED93D749}"/>
              </a:ext>
            </a:extLst>
          </p:cNvPr>
          <p:cNvSpPr>
            <a:spLocks noGrp="1"/>
          </p:cNvSpPr>
          <p:nvPr>
            <p:ph type="title"/>
          </p:nvPr>
        </p:nvSpPr>
        <p:spPr>
          <a:xfrm>
            <a:off x="1143000" y="841772"/>
            <a:ext cx="6858000" cy="2130028"/>
          </a:xfrm>
        </p:spPr>
        <p:txBody>
          <a:bodyPr vert="horz" lIns="91440" tIns="45720" rIns="91440" bIns="45720" rtlCol="0" anchor="b">
            <a:normAutofit/>
          </a:bodyPr>
          <a:lstStyle/>
          <a:p>
            <a:pPr>
              <a:lnSpc>
                <a:spcPct val="90000"/>
              </a:lnSpc>
            </a:pPr>
            <a:r>
              <a:rPr lang="en-US" sz="5000" kern="1200">
                <a:solidFill>
                  <a:schemeClr val="tx1"/>
                </a:solidFill>
                <a:latin typeface="+mj-lt"/>
                <a:ea typeface="+mj-ea"/>
                <a:cs typeface="+mj-cs"/>
              </a:rPr>
              <a:t>Out of 5,000 plus hits</a:t>
            </a:r>
          </a:p>
        </p:txBody>
      </p:sp>
      <p:sp>
        <p:nvSpPr>
          <p:cNvPr id="3" name="Content Placeholder 2">
            <a:extLst>
              <a:ext uri="{FF2B5EF4-FFF2-40B4-BE49-F238E27FC236}">
                <a16:creationId xmlns="" xmlns:a16="http://schemas.microsoft.com/office/drawing/2014/main" id="{BCD6CB53-9BD2-E348-9000-F82FEA323575}"/>
              </a:ext>
            </a:extLst>
          </p:cNvPr>
          <p:cNvSpPr>
            <a:spLocks noGrp="1"/>
          </p:cNvSpPr>
          <p:nvPr>
            <p:ph idx="1"/>
          </p:nvPr>
        </p:nvSpPr>
        <p:spPr>
          <a:xfrm>
            <a:off x="1143000" y="3192327"/>
            <a:ext cx="6858000" cy="1200614"/>
          </a:xfrm>
        </p:spPr>
        <p:txBody>
          <a:bodyPr vert="horz" lIns="91440" tIns="45720" rIns="91440" bIns="45720" rtlCol="0">
            <a:normAutofit lnSpcReduction="10000"/>
          </a:bodyPr>
          <a:lstStyle/>
          <a:p>
            <a:pPr marL="0" indent="0" algn="ctr">
              <a:lnSpc>
                <a:spcPct val="90000"/>
              </a:lnSpc>
              <a:spcBef>
                <a:spcPts val="1000"/>
              </a:spcBef>
              <a:buNone/>
            </a:pPr>
            <a:r>
              <a:rPr lang="en-US" sz="4400" kern="1200" dirty="0">
                <a:solidFill>
                  <a:schemeClr val="accent1"/>
                </a:solidFill>
                <a:latin typeface="+mn-lt"/>
                <a:ea typeface="+mn-ea"/>
                <a:cs typeface="+mn-cs"/>
              </a:rPr>
              <a:t>None met minimum criteria for inclusion</a:t>
            </a:r>
          </a:p>
        </p:txBody>
      </p:sp>
      <p:cxnSp>
        <p:nvCxnSpPr>
          <p:cNvPr id="12" name="Straight Connector 11">
            <a:extLst>
              <a:ext uri="{FF2B5EF4-FFF2-40B4-BE49-F238E27FC236}">
                <a16:creationId xmlns=""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543300" y="3082063"/>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618933"/>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FAB0032B-E90B-984B-9ED7-2AC2E0178757}"/>
              </a:ext>
            </a:extLst>
          </p:cNvPr>
          <p:cNvPicPr>
            <a:picLocks noChangeAspect="1"/>
          </p:cNvPicPr>
          <p:nvPr/>
        </p:nvPicPr>
        <p:blipFill>
          <a:blip r:embed="rId2"/>
          <a:stretch>
            <a:fillRect/>
          </a:stretch>
        </p:blipFill>
        <p:spPr>
          <a:xfrm>
            <a:off x="1276919" y="482600"/>
            <a:ext cx="6590163" cy="4178300"/>
          </a:xfrm>
          <a:prstGeom prst="rect">
            <a:avLst/>
          </a:prstGeom>
        </p:spPr>
      </p:pic>
    </p:spTree>
    <p:extLst>
      <p:ext uri="{BB962C8B-B14F-4D97-AF65-F5344CB8AC3E}">
        <p14:creationId xmlns:p14="http://schemas.microsoft.com/office/powerpoint/2010/main" val="10499150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9" y="1274692"/>
            <a:ext cx="2755857" cy="2400299"/>
            <a:chOff x="697883" y="1816768"/>
            <a:chExt cx="3674476" cy="3200399"/>
          </a:xfrm>
          <a:solidFill>
            <a:schemeClr val="accent1"/>
          </a:solidFill>
        </p:grpSpPr>
        <p:sp>
          <p:nvSpPr>
            <p:cNvPr id="16" name="Rectangle 15">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1811492"/>
            <a:ext cx="2588798" cy="1799902"/>
          </a:xfrm>
        </p:spPr>
        <p:txBody>
          <a:bodyPr>
            <a:normAutofit fontScale="90000"/>
          </a:bodyPr>
          <a:lstStyle/>
          <a:p>
            <a:pPr>
              <a:lnSpc>
                <a:spcPct val="90000"/>
              </a:lnSpc>
            </a:pPr>
            <a:r>
              <a:rPr lang="en-US" sz="2200">
                <a:solidFill>
                  <a:srgbClr val="FFFFFF"/>
                </a:solidFill>
              </a:rPr>
              <a:t>Holmes &amp; Rahi Stressful </a:t>
            </a:r>
            <a:r>
              <a:rPr lang="en-US" sz="2200">
                <a:solidFill>
                  <a:srgbClr val="FFFFFF"/>
                </a:solidFill>
                <a:effectLst>
                  <a:outerShdw blurRad="38100" dist="38100" dir="2700000" algn="tl">
                    <a:srgbClr val="000000">
                      <a:alpha val="43137"/>
                    </a:srgbClr>
                  </a:outerShdw>
                </a:effectLst>
              </a:rPr>
              <a:t>Life Events</a:t>
            </a:r>
            <a:br>
              <a:rPr lang="en-US" sz="2200">
                <a:solidFill>
                  <a:srgbClr val="FFFFFF"/>
                </a:solidFill>
                <a:effectLst>
                  <a:outerShdw blurRad="38100" dist="38100" dir="2700000" algn="tl">
                    <a:srgbClr val="000000">
                      <a:alpha val="43137"/>
                    </a:srgbClr>
                  </a:outerShdw>
                </a:effectLst>
              </a:rPr>
            </a:br>
            <a:r>
              <a:rPr lang="en-US" sz="2200">
                <a:solidFill>
                  <a:srgbClr val="FFFFFF"/>
                </a:solidFill>
                <a:effectLst>
                  <a:outerShdw blurRad="38100" dist="38100" dir="2700000" algn="tl">
                    <a:srgbClr val="000000">
                      <a:alpha val="43137"/>
                    </a:srgbClr>
                  </a:outerShdw>
                </a:effectLst>
              </a:rPr>
              <a:t/>
            </a:r>
            <a:br>
              <a:rPr lang="en-US" sz="2200">
                <a:solidFill>
                  <a:srgbClr val="FFFFFF"/>
                </a:solidFill>
                <a:effectLst>
                  <a:outerShdw blurRad="38100" dist="38100" dir="2700000" algn="tl">
                    <a:srgbClr val="000000">
                      <a:alpha val="43137"/>
                    </a:srgbClr>
                  </a:outerShdw>
                </a:effectLst>
              </a:rPr>
            </a:br>
            <a:r>
              <a:rPr lang="en-US" sz="2200">
                <a:solidFill>
                  <a:srgbClr val="FFFFFF"/>
                </a:solidFill>
                <a:effectLst>
                  <a:outerShdw blurRad="38100" dist="38100" dir="2700000" algn="tl">
                    <a:srgbClr val="000000">
                      <a:alpha val="43137"/>
                    </a:srgbClr>
                  </a:outerShdw>
                </a:effectLst>
              </a:rPr>
              <a:t>Common Workers’ Comp case would have 177 points</a:t>
            </a:r>
          </a:p>
        </p:txBody>
      </p:sp>
      <p:sp>
        <p:nvSpPr>
          <p:cNvPr id="3" name="Content Placeholder 2"/>
          <p:cNvSpPr>
            <a:spLocks noGrp="1"/>
          </p:cNvSpPr>
          <p:nvPr>
            <p:ph idx="1"/>
          </p:nvPr>
        </p:nvSpPr>
        <p:spPr>
          <a:xfrm>
            <a:off x="3840480" y="603504"/>
            <a:ext cx="4711446" cy="3936492"/>
          </a:xfrm>
        </p:spPr>
        <p:txBody>
          <a:bodyPr anchor="ctr">
            <a:normAutofit lnSpcReduction="10000"/>
          </a:bodyPr>
          <a:lstStyle/>
          <a:p>
            <a:r>
              <a:rPr lang="en-US" sz="1700"/>
              <a:t>5000 medical patients used to develop the scoring system ranking 43 life events:</a:t>
            </a:r>
          </a:p>
          <a:p>
            <a:pPr lvl="1"/>
            <a:r>
              <a:rPr lang="en-US" sz="1700"/>
              <a:t>&lt;150 = Low Stress, </a:t>
            </a:r>
          </a:p>
          <a:p>
            <a:pPr lvl="2"/>
            <a:r>
              <a:rPr lang="en-US" sz="1700"/>
              <a:t>&lt; 30% of psychosomatic illness in the NEAR FUTURE</a:t>
            </a:r>
          </a:p>
          <a:p>
            <a:pPr lvl="1"/>
            <a:r>
              <a:rPr lang="en-US" sz="1700"/>
              <a:t>150-300 = Moderate Stress</a:t>
            </a:r>
          </a:p>
          <a:p>
            <a:pPr lvl="2"/>
            <a:r>
              <a:rPr lang="en-US" sz="1700"/>
              <a:t>50% chance of psychosomatic illness</a:t>
            </a:r>
          </a:p>
          <a:p>
            <a:pPr lvl="1"/>
            <a:r>
              <a:rPr lang="en-US" sz="1700"/>
              <a:t>&gt; 300 = High Stress</a:t>
            </a:r>
          </a:p>
          <a:p>
            <a:pPr lvl="2"/>
            <a:r>
              <a:rPr lang="en-US" sz="1700"/>
              <a:t>80% chance of psychosomatic illness.</a:t>
            </a:r>
          </a:p>
          <a:p>
            <a:r>
              <a:rPr lang="en-US" sz="1700">
                <a:hlinkClick r:id="rId2"/>
              </a:rPr>
              <a:t>https://www.acc.com/aboutacc/newsroom/pressreleases/upload/srrs.pdf</a:t>
            </a:r>
            <a:r>
              <a:rPr lang="en-US" sz="1700"/>
              <a:t> </a:t>
            </a:r>
          </a:p>
          <a:p>
            <a:r>
              <a:rPr lang="en-US" sz="1700"/>
              <a:t>The social readjustment rating scale, Holmes, T. H. and Rahe, R. H. 1967, Journal of Psychosomatic research, 11(2), 213-21.</a:t>
            </a:r>
          </a:p>
        </p:txBody>
      </p:sp>
    </p:spTree>
    <p:extLst>
      <p:ext uri="{BB962C8B-B14F-4D97-AF65-F5344CB8AC3E}">
        <p14:creationId xmlns:p14="http://schemas.microsoft.com/office/powerpoint/2010/main" val="2381529322"/>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MDD and LBP</a:t>
            </a:r>
          </a:p>
        </p:txBody>
      </p:sp>
      <p:sp>
        <p:nvSpPr>
          <p:cNvPr id="3" name="Content Placeholder 2"/>
          <p:cNvSpPr>
            <a:spLocks noGrp="1"/>
          </p:cNvSpPr>
          <p:nvPr>
            <p:ph idx="1"/>
          </p:nvPr>
        </p:nvSpPr>
        <p:spPr>
          <a:xfrm>
            <a:off x="381000" y="4092177"/>
            <a:ext cx="3933798" cy="651273"/>
          </a:xfrm>
          <a:ln>
            <a:solidFill>
              <a:schemeClr val="accent1"/>
            </a:solidFill>
          </a:ln>
        </p:spPr>
        <p:txBody>
          <a:bodyPr/>
          <a:lstStyle/>
          <a:p>
            <a:pPr marL="0" indent="0">
              <a:buNone/>
            </a:pPr>
            <a:r>
              <a:rPr lang="en-US" dirty="0"/>
              <a:t>  Which Came First?</a:t>
            </a:r>
          </a:p>
        </p:txBody>
      </p:sp>
      <p:pic>
        <p:nvPicPr>
          <p:cNvPr id="18434" name="Picture 2" descr="Image result for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70" y="1272454"/>
            <a:ext cx="4558330" cy="267089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low back pain"/>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low back pain"/>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40" name="Picture 8" descr="painHEALTH low back pain"/>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800600" y="1200150"/>
            <a:ext cx="4114800" cy="17359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69036" y="2936080"/>
            <a:ext cx="1212365" cy="1500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42" name="Picture 10" descr="Image result for chicken or the eg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390998" y="3143250"/>
            <a:ext cx="4676802" cy="1973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8891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700" y="515610"/>
            <a:ext cx="5605629" cy="745629"/>
          </a:xfrm>
        </p:spPr>
        <p:txBody>
          <a:bodyPr>
            <a:normAutofit/>
          </a:bodyPr>
          <a:lstStyle/>
          <a:p>
            <a:pPr>
              <a:lnSpc>
                <a:spcPct val="90000"/>
              </a:lnSpc>
            </a:pPr>
            <a:r>
              <a:rPr lang="en-US" sz="2100"/>
              <a:t>Hooten WM. </a:t>
            </a:r>
            <a:br>
              <a:rPr lang="en-US" sz="2100"/>
            </a:br>
            <a:r>
              <a:rPr lang="en-US" sz="2100"/>
              <a:t>Mayo Clinic Proceedings 2016; 91 (7): 955-70</a:t>
            </a:r>
          </a:p>
        </p:txBody>
      </p:sp>
      <p:sp>
        <p:nvSpPr>
          <p:cNvPr id="3" name="Content Placeholder 2"/>
          <p:cNvSpPr>
            <a:spLocks noGrp="1"/>
          </p:cNvSpPr>
          <p:nvPr>
            <p:ph idx="1"/>
          </p:nvPr>
        </p:nvSpPr>
        <p:spPr>
          <a:xfrm>
            <a:off x="852322" y="1670958"/>
            <a:ext cx="5033221" cy="2841170"/>
          </a:xfrm>
        </p:spPr>
        <p:txBody>
          <a:bodyPr anchor="ctr">
            <a:normAutofit fontScale="92500" lnSpcReduction="10000"/>
          </a:bodyPr>
          <a:lstStyle/>
          <a:p>
            <a:pPr>
              <a:lnSpc>
                <a:spcPct val="90000"/>
              </a:lnSpc>
            </a:pPr>
            <a:r>
              <a:rPr lang="en-US" sz="2100"/>
              <a:t>Chronic pain and mental health disorders are </a:t>
            </a:r>
            <a:r>
              <a:rPr lang="en-US" sz="2100">
                <a:effectLst>
                  <a:outerShdw blurRad="38100" dist="38100" dir="2700000" algn="tl">
                    <a:srgbClr val="000000">
                      <a:alpha val="43137"/>
                    </a:srgbClr>
                  </a:outerShdw>
                </a:effectLst>
              </a:rPr>
              <a:t>common in the general population</a:t>
            </a:r>
            <a:r>
              <a:rPr lang="en-US" sz="2100"/>
              <a:t>;</a:t>
            </a:r>
          </a:p>
          <a:p>
            <a:pPr lvl="1">
              <a:lnSpc>
                <a:spcPct val="90000"/>
              </a:lnSpc>
            </a:pPr>
            <a:r>
              <a:rPr lang="en-US" sz="2100"/>
              <a:t>the prevalence of chronic pain ranges from 2% to 40%,</a:t>
            </a:r>
          </a:p>
          <a:p>
            <a:pPr lvl="1">
              <a:lnSpc>
                <a:spcPct val="90000"/>
              </a:lnSpc>
            </a:pPr>
            <a:r>
              <a:rPr lang="en-US" sz="2100"/>
              <a:t>the prevalence of mental health disorders range from 17% to 29%. </a:t>
            </a:r>
          </a:p>
          <a:p>
            <a:pPr>
              <a:lnSpc>
                <a:spcPct val="90000"/>
              </a:lnSpc>
            </a:pPr>
            <a:r>
              <a:rPr lang="en-US" sz="2100"/>
              <a:t>Concomitant with the high prevalence of both conditions, </a:t>
            </a:r>
            <a:r>
              <a:rPr lang="en-US" sz="2100" b="1">
                <a:effectLst>
                  <a:outerShdw blurRad="38100" dist="38100" dir="2700000" algn="tl">
                    <a:srgbClr val="000000">
                      <a:alpha val="43137"/>
                    </a:srgbClr>
                  </a:outerShdw>
                </a:effectLst>
              </a:rPr>
              <a:t>epidemiological and functional imaging studies </a:t>
            </a:r>
            <a:r>
              <a:rPr lang="en-US" sz="2100"/>
              <a:t>suggest that a </a:t>
            </a:r>
            <a:r>
              <a:rPr lang="en-US" sz="2100" b="1" u="sng">
                <a:effectLst>
                  <a:outerShdw blurRad="38100" dist="38100" dir="2700000" algn="tl">
                    <a:srgbClr val="000000">
                      <a:alpha val="43137"/>
                    </a:srgbClr>
                  </a:outerShdw>
                </a:effectLst>
              </a:rPr>
              <a:t>bidirectional</a:t>
            </a:r>
            <a:r>
              <a:rPr lang="en-US" sz="2100" b="1">
                <a:effectLst>
                  <a:outerShdw blurRad="38100" dist="38100" dir="2700000" algn="tl">
                    <a:srgbClr val="000000">
                      <a:alpha val="43137"/>
                    </a:srgbClr>
                  </a:outerShdw>
                </a:effectLst>
              </a:rPr>
              <a:t> relationship</a:t>
            </a:r>
            <a:r>
              <a:rPr lang="en-US" sz="2100"/>
              <a:t> exists between </a:t>
            </a:r>
            <a:r>
              <a:rPr lang="en-US" sz="2100" b="1"/>
              <a:t>chronic pain and mental health disorders</a:t>
            </a:r>
            <a:r>
              <a:rPr lang="en-US" sz="2100"/>
              <a:t>.</a:t>
            </a:r>
          </a:p>
        </p:txBody>
      </p:sp>
      <p:sp>
        <p:nvSpPr>
          <p:cNvPr id="71" name="Rectangle 70">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9436" y="0"/>
            <a:ext cx="195456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Oval 72">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29567" y="1776849"/>
            <a:ext cx="2119736" cy="158980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434" name="Picture 2" descr="Image result for bidirectional relationship">
            <a:extLst>
              <a:ext uri="{FF2B5EF4-FFF2-40B4-BE49-F238E27FC236}">
                <a16:creationId xmlns="" xmlns:a16="http://schemas.microsoft.com/office/drawing/2014/main" id="{4B96D13C-A024-469F-A653-ED97D4D7AF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65356" y="2352766"/>
            <a:ext cx="1462672" cy="44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60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descr="A person in a dark room&#10;&#10;Description automatically generated">
            <a:extLst>
              <a:ext uri="{FF2B5EF4-FFF2-40B4-BE49-F238E27FC236}">
                <a16:creationId xmlns="" xmlns:a16="http://schemas.microsoft.com/office/drawing/2014/main" id="{0D207B25-3A75-FB44-BE4A-0ECC62872980}"/>
              </a:ext>
            </a:extLst>
          </p:cNvPr>
          <p:cNvPicPr>
            <a:picLocks noChangeAspect="1"/>
          </p:cNvPicPr>
          <p:nvPr/>
        </p:nvPicPr>
        <p:blipFill rotWithShape="1">
          <a:blip r:embed="rId2"/>
          <a:srcRect t="318" b="-318"/>
          <a:stretch/>
        </p:blipFill>
        <p:spPr>
          <a:xfrm>
            <a:off x="0" y="0"/>
            <a:ext cx="9144000" cy="5143500"/>
          </a:xfrm>
          <a:prstGeom prst="rect">
            <a:avLst/>
          </a:prstGeom>
        </p:spPr>
      </p:pic>
    </p:spTree>
    <p:extLst>
      <p:ext uri="{BB962C8B-B14F-4D97-AF65-F5344CB8AC3E}">
        <p14:creationId xmlns:p14="http://schemas.microsoft.com/office/powerpoint/2010/main" val="39088321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700" y="515610"/>
            <a:ext cx="5605629" cy="745629"/>
          </a:xfrm>
        </p:spPr>
        <p:txBody>
          <a:bodyPr>
            <a:normAutofit/>
          </a:bodyPr>
          <a:lstStyle/>
          <a:p>
            <a:pPr>
              <a:lnSpc>
                <a:spcPct val="90000"/>
              </a:lnSpc>
            </a:pPr>
            <a:r>
              <a:rPr lang="en-US" sz="2100"/>
              <a:t>Hooten WM. </a:t>
            </a:r>
            <a:br>
              <a:rPr lang="en-US" sz="2100"/>
            </a:br>
            <a:r>
              <a:rPr lang="en-US" sz="2100"/>
              <a:t>Mayo Clinic Proceedings 2016; 91 (7): 955-70</a:t>
            </a:r>
          </a:p>
        </p:txBody>
      </p:sp>
      <p:sp>
        <p:nvSpPr>
          <p:cNvPr id="3" name="Content Placeholder 2"/>
          <p:cNvSpPr>
            <a:spLocks noGrp="1"/>
          </p:cNvSpPr>
          <p:nvPr>
            <p:ph idx="1"/>
          </p:nvPr>
        </p:nvSpPr>
        <p:spPr>
          <a:xfrm>
            <a:off x="852322" y="1670958"/>
            <a:ext cx="5033221" cy="2841170"/>
          </a:xfrm>
        </p:spPr>
        <p:txBody>
          <a:bodyPr anchor="ctr">
            <a:normAutofit fontScale="92500"/>
          </a:bodyPr>
          <a:lstStyle/>
          <a:p>
            <a:r>
              <a:rPr lang="en-US" sz="2100"/>
              <a:t>Individuals with </a:t>
            </a:r>
            <a:r>
              <a:rPr lang="en-US" sz="2100" b="1" u="sng">
                <a:effectLst>
                  <a:outerShdw blurRad="38100" dist="38100" dir="2700000" algn="tl">
                    <a:srgbClr val="000000">
                      <a:alpha val="43137"/>
                    </a:srgbClr>
                  </a:outerShdw>
                </a:effectLst>
              </a:rPr>
              <a:t>Neck Pain or LBP</a:t>
            </a:r>
            <a:r>
              <a:rPr lang="en-US" sz="2100" b="1">
                <a:effectLst>
                  <a:outerShdw blurRad="38100" dist="38100" dir="2700000" algn="tl">
                    <a:srgbClr val="000000">
                      <a:alpha val="43137"/>
                    </a:srgbClr>
                  </a:outerShdw>
                </a:effectLst>
              </a:rPr>
              <a:t>            </a:t>
            </a:r>
            <a:r>
              <a:rPr lang="en-US" sz="2100"/>
              <a:t>(either “mild” or “disabling”) are 		   </a:t>
            </a:r>
            <a:r>
              <a:rPr lang="en-US" sz="2100" b="1">
                <a:effectLst>
                  <a:outerShdw blurRad="38100" dist="38100" dir="2700000" algn="tl">
                    <a:srgbClr val="000000">
                      <a:alpha val="43137"/>
                    </a:srgbClr>
                  </a:outerShdw>
                </a:effectLst>
              </a:rPr>
              <a:t>2.0, 2.5, or 6 times </a:t>
            </a:r>
            <a:r>
              <a:rPr lang="en-US" sz="2100"/>
              <a:t>more likely to have a </a:t>
            </a:r>
            <a:r>
              <a:rPr lang="en-US" sz="2100" b="1" u="sng">
                <a:effectLst>
                  <a:outerShdw blurRad="38100" dist="38100" dir="2700000" algn="tl">
                    <a:srgbClr val="000000">
                      <a:alpha val="43137"/>
                    </a:srgbClr>
                  </a:outerShdw>
                </a:effectLst>
              </a:rPr>
              <a:t>future</a:t>
            </a:r>
            <a:r>
              <a:rPr lang="en-US" sz="2100" b="1"/>
              <a:t> episode of “depression” 		     </a:t>
            </a:r>
            <a:r>
              <a:rPr lang="en-US" sz="2100"/>
              <a:t>at 6 &amp; 12 months. </a:t>
            </a:r>
          </a:p>
          <a:p>
            <a:r>
              <a:rPr lang="en-US" sz="2100" b="1" u="sng">
                <a:effectLst>
                  <a:outerShdw blurRad="38100" dist="38100" dir="2700000" algn="tl">
                    <a:srgbClr val="000000">
                      <a:alpha val="43137"/>
                    </a:srgbClr>
                  </a:outerShdw>
                </a:effectLst>
              </a:rPr>
              <a:t>Pain</a:t>
            </a:r>
            <a:r>
              <a:rPr lang="en-US" sz="2100" b="1">
                <a:effectLst>
                  <a:outerShdw blurRad="38100" dist="38100" dir="2700000" algn="tl">
                    <a:srgbClr val="000000">
                      <a:alpha val="43137"/>
                    </a:srgbClr>
                  </a:outerShdw>
                </a:effectLst>
              </a:rPr>
              <a:t> </a:t>
            </a:r>
            <a:r>
              <a:rPr lang="en-US" sz="2100" b="1" u="sng">
                <a:effectLst>
                  <a:outerShdw blurRad="38100" dist="38100" dir="2700000" algn="tl">
                    <a:srgbClr val="000000">
                      <a:alpha val="43137"/>
                    </a:srgbClr>
                  </a:outerShdw>
                </a:effectLst>
              </a:rPr>
              <a:t>free</a:t>
            </a:r>
            <a:r>
              <a:rPr lang="en-US" sz="2100" b="1">
                <a:effectLst>
                  <a:outerShdw blurRad="38100" dist="38100" dir="2700000" algn="tl">
                    <a:srgbClr val="000000">
                      <a:alpha val="43137"/>
                    </a:srgbClr>
                  </a:outerShdw>
                </a:effectLst>
              </a:rPr>
              <a:t> Individuals with depressive symptoms</a:t>
            </a:r>
            <a:r>
              <a:rPr lang="en-US" sz="2100"/>
              <a:t> were </a:t>
            </a:r>
            <a:r>
              <a:rPr lang="en-US" sz="2100" b="1">
                <a:effectLst>
                  <a:outerShdw blurRad="38100" dist="38100" dir="2700000" algn="tl">
                    <a:srgbClr val="000000">
                      <a:alpha val="43137"/>
                    </a:srgbClr>
                  </a:outerShdw>
                </a:effectLst>
              </a:rPr>
              <a:t>3 or 4 times more likely to </a:t>
            </a:r>
            <a:r>
              <a:rPr lang="en-US" sz="2100" b="1" u="sng">
                <a:effectLst>
                  <a:outerShdw blurRad="38100" dist="38100" dir="2700000" algn="tl">
                    <a:srgbClr val="000000">
                      <a:alpha val="43137"/>
                    </a:srgbClr>
                  </a:outerShdw>
                </a:effectLst>
              </a:rPr>
              <a:t>develo</a:t>
            </a:r>
            <a:r>
              <a:rPr lang="en-US" sz="2100" b="1">
                <a:effectLst>
                  <a:outerShdw blurRad="38100" dist="38100" dir="2700000" algn="tl">
                    <a:srgbClr val="000000">
                      <a:alpha val="43137"/>
                    </a:srgbClr>
                  </a:outerShdw>
                </a:effectLst>
              </a:rPr>
              <a:t>p Neck Pain or LBP </a:t>
            </a:r>
            <a:r>
              <a:rPr lang="en-US" sz="2100"/>
              <a:t>at 6 &amp; 12 months than individuals without “depression”.</a:t>
            </a:r>
          </a:p>
        </p:txBody>
      </p:sp>
      <p:sp>
        <p:nvSpPr>
          <p:cNvPr id="9" name="Rectangle 8">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9436" y="0"/>
            <a:ext cx="195456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29567" y="1776849"/>
            <a:ext cx="2119736" cy="158980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2" descr="Image result for bidirectional relationship">
            <a:extLst>
              <a:ext uri="{FF2B5EF4-FFF2-40B4-BE49-F238E27FC236}">
                <a16:creationId xmlns="" xmlns:a16="http://schemas.microsoft.com/office/drawing/2014/main" id="{7C30EEA2-9800-9C4B-8706-E40E394AE4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65356" y="2352766"/>
            <a:ext cx="1462672" cy="44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539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857250"/>
          </a:xfrm>
        </p:spPr>
        <p:txBody>
          <a:bodyPr/>
          <a:lstStyle/>
          <a:p>
            <a:r>
              <a:rPr lang="en-US" dirty="0"/>
              <a:t>Psych Before Pain</a:t>
            </a:r>
          </a:p>
        </p:txBody>
      </p:sp>
      <p:sp>
        <p:nvSpPr>
          <p:cNvPr id="3" name="Content Placeholder 2"/>
          <p:cNvSpPr>
            <a:spLocks noGrp="1"/>
          </p:cNvSpPr>
          <p:nvPr>
            <p:ph idx="1"/>
          </p:nvPr>
        </p:nvSpPr>
        <p:spPr>
          <a:xfrm>
            <a:off x="457200" y="472678"/>
            <a:ext cx="8229600" cy="3394472"/>
          </a:xfrm>
        </p:spPr>
        <p:txBody>
          <a:bodyPr>
            <a:normAutofit/>
          </a:bodyPr>
          <a:lstStyle/>
          <a:p>
            <a:r>
              <a:rPr lang="pl-PL" sz="2200" dirty="0"/>
              <a:t>JAMA Psychiatry. 2016 Feb;73(2):150-8. doi: 10.1001/jamapsychiatry.2015.2688.</a:t>
            </a:r>
            <a:endParaRPr lang="en-US" sz="2200" dirty="0"/>
          </a:p>
          <a:p>
            <a:r>
              <a:rPr lang="en-US" sz="2200" dirty="0"/>
              <a:t>Association of </a:t>
            </a:r>
            <a:r>
              <a:rPr lang="en-US" sz="2200" b="1" dirty="0">
                <a:solidFill>
                  <a:schemeClr val="accent2"/>
                </a:solidFill>
                <a:effectLst>
                  <a:outerShdw blurRad="38100" dist="38100" dir="2700000" algn="tl">
                    <a:srgbClr val="000000">
                      <a:alpha val="43137"/>
                    </a:srgbClr>
                  </a:outerShdw>
                </a:effectLst>
              </a:rPr>
              <a:t>Mental Disorders </a:t>
            </a:r>
            <a:r>
              <a:rPr lang="en-US" sz="2200" dirty="0"/>
              <a:t>With </a:t>
            </a:r>
            <a:r>
              <a:rPr lang="en-US" sz="2200" b="1" dirty="0">
                <a:solidFill>
                  <a:schemeClr val="bg2"/>
                </a:solidFill>
                <a:effectLst>
                  <a:outerShdw blurRad="38100" dist="38100" dir="2700000" algn="tl">
                    <a:srgbClr val="000000">
                      <a:alpha val="43137"/>
                    </a:srgbClr>
                  </a:outerShdw>
                </a:effectLst>
              </a:rPr>
              <a:t>Subsequent</a:t>
            </a:r>
            <a:r>
              <a:rPr lang="en-US" sz="2200" dirty="0"/>
              <a:t> </a:t>
            </a:r>
            <a:r>
              <a:rPr lang="en-US" sz="2200" b="1" dirty="0"/>
              <a:t>Chronic Physical Conditions</a:t>
            </a:r>
            <a:r>
              <a:rPr lang="en-US" sz="2200" dirty="0"/>
              <a:t>: World Mental Health Surveys From </a:t>
            </a:r>
            <a:r>
              <a:rPr lang="en-US" sz="2200" b="1" dirty="0" smtClean="0">
                <a:solidFill>
                  <a:schemeClr val="accent2"/>
                </a:solidFill>
                <a:effectLst>
                  <a:outerShdw blurRad="38100" dist="38100" dir="2700000" algn="tl">
                    <a:srgbClr val="000000">
                      <a:alpha val="43137"/>
                    </a:srgbClr>
                  </a:outerShdw>
                </a:effectLst>
              </a:rPr>
              <a:t>17 </a:t>
            </a:r>
            <a:r>
              <a:rPr lang="en-US" sz="2200" b="1" dirty="0">
                <a:solidFill>
                  <a:schemeClr val="accent2"/>
                </a:solidFill>
                <a:effectLst>
                  <a:outerShdw blurRad="38100" dist="38100" dir="2700000" algn="tl">
                    <a:srgbClr val="000000">
                      <a:alpha val="43137"/>
                    </a:srgbClr>
                  </a:outerShdw>
                </a:effectLst>
              </a:rPr>
              <a:t>Countries</a:t>
            </a:r>
          </a:p>
        </p:txBody>
      </p:sp>
      <p:pic>
        <p:nvPicPr>
          <p:cNvPr id="2048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1433512" y="1328737"/>
            <a:ext cx="27717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410331" y="2171701"/>
            <a:ext cx="1904869" cy="285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67600" y="1885950"/>
            <a:ext cx="1409360" cy="3231654"/>
          </a:xfrm>
          <a:prstGeom prst="rect">
            <a:avLst/>
          </a:prstGeom>
          <a:noFill/>
        </p:spPr>
        <p:txBody>
          <a:bodyPr wrap="none" rtlCol="0">
            <a:spAutoFit/>
          </a:bodyPr>
          <a:lstStyle/>
          <a:p>
            <a:r>
              <a:rPr lang="en-US" sz="1700" dirty="0"/>
              <a:t>ALSO Found</a:t>
            </a:r>
          </a:p>
          <a:p>
            <a:r>
              <a:rPr lang="en-US" sz="1700" b="1" dirty="0">
                <a:solidFill>
                  <a:srgbClr val="D60093"/>
                </a:solidFill>
                <a:effectLst>
                  <a:outerShdw blurRad="38100" dist="38100" dir="2700000" algn="tl">
                    <a:srgbClr val="000000">
                      <a:alpha val="43137"/>
                    </a:srgbClr>
                  </a:outerShdw>
                </a:effectLst>
              </a:rPr>
              <a:t>INCREASED</a:t>
            </a:r>
          </a:p>
          <a:p>
            <a:r>
              <a:rPr lang="en-US" sz="1700" b="1" dirty="0">
                <a:solidFill>
                  <a:srgbClr val="D60093"/>
                </a:solidFill>
                <a:effectLst>
                  <a:outerShdw blurRad="38100" dist="38100" dir="2700000" algn="tl">
                    <a:srgbClr val="000000">
                      <a:alpha val="43137"/>
                    </a:srgbClr>
                  </a:outerShdw>
                </a:effectLst>
              </a:rPr>
              <a:t>RATE OF:</a:t>
            </a:r>
          </a:p>
          <a:p>
            <a:r>
              <a:rPr lang="en-US" sz="1700" dirty="0"/>
              <a:t>Heart Disease</a:t>
            </a:r>
          </a:p>
          <a:p>
            <a:r>
              <a:rPr lang="en-US" sz="1700" dirty="0"/>
              <a:t>Stroke</a:t>
            </a:r>
          </a:p>
          <a:p>
            <a:r>
              <a:rPr lang="en-US" sz="1700" dirty="0"/>
              <a:t>Hypertension</a:t>
            </a:r>
          </a:p>
          <a:p>
            <a:r>
              <a:rPr lang="en-US" sz="1700" dirty="0"/>
              <a:t>Diabetes</a:t>
            </a:r>
          </a:p>
          <a:p>
            <a:r>
              <a:rPr lang="en-US" sz="1700" dirty="0"/>
              <a:t>Asthma</a:t>
            </a:r>
          </a:p>
          <a:p>
            <a:r>
              <a:rPr lang="en-US" sz="1700" dirty="0"/>
              <a:t>Chronic Lung </a:t>
            </a:r>
          </a:p>
          <a:p>
            <a:r>
              <a:rPr lang="en-US" sz="1700" dirty="0"/>
              <a:t>     Disease</a:t>
            </a:r>
          </a:p>
          <a:p>
            <a:r>
              <a:rPr lang="en-US" sz="1700" dirty="0"/>
              <a:t>Peptic Ulcer</a:t>
            </a:r>
          </a:p>
          <a:p>
            <a:r>
              <a:rPr lang="en-US" sz="1700" dirty="0"/>
              <a:t>Cancer</a:t>
            </a:r>
          </a:p>
        </p:txBody>
      </p:sp>
      <p:sp>
        <p:nvSpPr>
          <p:cNvPr id="5" name="Rectangle 4"/>
          <p:cNvSpPr/>
          <p:nvPr/>
        </p:nvSpPr>
        <p:spPr>
          <a:xfrm>
            <a:off x="3962401" y="2571750"/>
            <a:ext cx="1142999" cy="228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516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5979"/>
            <a:ext cx="8229600" cy="857250"/>
          </a:xfrm>
        </p:spPr>
        <p:txBody>
          <a:bodyPr/>
          <a:lstStyle/>
          <a:p>
            <a:r>
              <a:rPr lang="en-US" dirty="0"/>
              <a:t>Living in California is Painful</a:t>
            </a:r>
          </a:p>
        </p:txBody>
      </p:sp>
      <p:sp>
        <p:nvSpPr>
          <p:cNvPr id="3" name="Content Placeholder 2"/>
          <p:cNvSpPr>
            <a:spLocks noGrp="1"/>
          </p:cNvSpPr>
          <p:nvPr>
            <p:ph idx="1"/>
          </p:nvPr>
        </p:nvSpPr>
        <p:spPr>
          <a:xfrm>
            <a:off x="457200" y="1200150"/>
            <a:ext cx="8229600" cy="3943350"/>
          </a:xfrm>
        </p:spPr>
        <p:txBody>
          <a:bodyPr>
            <a:normAutofit fontScale="62500" lnSpcReduction="20000"/>
          </a:bodyPr>
          <a:lstStyle/>
          <a:p>
            <a:r>
              <a:rPr lang="en-US" sz="2400" dirty="0" err="1"/>
              <a:t>Ohayon</a:t>
            </a:r>
            <a:r>
              <a:rPr lang="en-US" sz="2400" dirty="0"/>
              <a:t> MM, </a:t>
            </a:r>
            <a:r>
              <a:rPr lang="en-US" sz="2400" dirty="0" err="1"/>
              <a:t>Schatzberg</a:t>
            </a:r>
            <a:r>
              <a:rPr lang="en-US" sz="2400" dirty="0"/>
              <a:t> AF. </a:t>
            </a:r>
            <a:r>
              <a:rPr lang="pl-PL" sz="2400" dirty="0"/>
              <a:t>J Psychiatr Res. 2010 May;44(7):454-61. doi: 10.1016/j.jpsychires.2009.10.013.</a:t>
            </a:r>
            <a:r>
              <a:rPr lang="en-US" sz="2400" dirty="0"/>
              <a:t> </a:t>
            </a:r>
          </a:p>
          <a:p>
            <a:r>
              <a:rPr lang="en-US" dirty="0"/>
              <a:t>A </a:t>
            </a:r>
            <a:r>
              <a:rPr lang="en-US" b="1" dirty="0"/>
              <a:t>random sample</a:t>
            </a:r>
            <a:r>
              <a:rPr lang="en-US" dirty="0"/>
              <a:t> of 3243 adult subjects, </a:t>
            </a:r>
            <a:r>
              <a:rPr lang="en-US" b="1" dirty="0">
                <a:solidFill>
                  <a:srgbClr val="D60093"/>
                </a:solidFill>
                <a:effectLst>
                  <a:outerShdw blurRad="38100" dist="38100" dir="2700000" algn="tl">
                    <a:srgbClr val="000000">
                      <a:alpha val="43137"/>
                    </a:srgbClr>
                  </a:outerShdw>
                </a:effectLst>
              </a:rPr>
              <a:t>representative</a:t>
            </a:r>
            <a:r>
              <a:rPr lang="en-US" dirty="0"/>
              <a:t> of California inhabitants</a:t>
            </a:r>
          </a:p>
          <a:p>
            <a:r>
              <a:rPr lang="en-US" dirty="0"/>
              <a:t>The </a:t>
            </a:r>
            <a:r>
              <a:rPr lang="en-US" b="1" dirty="0">
                <a:solidFill>
                  <a:srgbClr val="D60093"/>
                </a:solidFill>
                <a:effectLst>
                  <a:outerShdw blurRad="38100" dist="38100" dir="2700000" algn="tl">
                    <a:srgbClr val="000000">
                      <a:alpha val="43137"/>
                    </a:srgbClr>
                  </a:outerShdw>
                </a:effectLst>
              </a:rPr>
              <a:t>point prevalence of Chronic Painful Physical Conditions (CPPC) was 49% 	</a:t>
            </a:r>
          </a:p>
          <a:p>
            <a:pPr lvl="1"/>
            <a:r>
              <a:rPr lang="en-US" dirty="0"/>
              <a:t>(95% confidence interval: 47.0 – 51.0%). </a:t>
            </a:r>
          </a:p>
          <a:p>
            <a:r>
              <a:rPr lang="en-US" b="1" dirty="0">
                <a:solidFill>
                  <a:srgbClr val="D60093"/>
                </a:solidFill>
                <a:effectLst>
                  <a:outerShdw blurRad="38100" dist="38100" dir="2700000" algn="tl">
                    <a:srgbClr val="000000">
                      <a:alpha val="43137"/>
                    </a:srgbClr>
                  </a:outerShdw>
                </a:effectLst>
              </a:rPr>
              <a:t>Back area pain was the most frequent</a:t>
            </a:r>
            <a:r>
              <a:rPr lang="en-US" dirty="0"/>
              <a:t>; </a:t>
            </a:r>
          </a:p>
          <a:p>
            <a:r>
              <a:rPr lang="en-US" dirty="0"/>
              <a:t>1-month prevalence of </a:t>
            </a:r>
            <a:r>
              <a:rPr lang="en-US" b="1" dirty="0"/>
              <a:t>MDD was at 6.3% </a:t>
            </a:r>
          </a:p>
          <a:p>
            <a:pPr lvl="1"/>
            <a:r>
              <a:rPr lang="en-US" dirty="0"/>
              <a:t>(95% CI: 5.5– 7.2%); </a:t>
            </a:r>
          </a:p>
          <a:p>
            <a:r>
              <a:rPr lang="en-US" b="1" dirty="0">
                <a:solidFill>
                  <a:schemeClr val="accent2"/>
                </a:solidFill>
                <a:effectLst>
                  <a:outerShdw blurRad="38100" dist="38100" dir="2700000" algn="tl">
                    <a:srgbClr val="000000">
                      <a:alpha val="43137"/>
                    </a:srgbClr>
                  </a:outerShdw>
                </a:effectLst>
              </a:rPr>
              <a:t>66.3% of MDD subjects reported at least one CPPC.</a:t>
            </a:r>
          </a:p>
          <a:p>
            <a:r>
              <a:rPr lang="en-US" b="1" dirty="0">
                <a:solidFill>
                  <a:schemeClr val="bg2"/>
                </a:solidFill>
                <a:effectLst>
                  <a:outerShdw blurRad="38100" dist="38100" dir="2700000" algn="tl">
                    <a:srgbClr val="000000">
                      <a:alpha val="43137"/>
                    </a:srgbClr>
                  </a:outerShdw>
                </a:effectLst>
              </a:rPr>
              <a:t>Being confined to bed, taking sick leave </a:t>
            </a:r>
            <a:r>
              <a:rPr lang="en-US" dirty="0"/>
              <a:t>and interference of pain with daily functioning were </a:t>
            </a:r>
            <a:r>
              <a:rPr lang="en-US" b="1" u="sng" dirty="0">
                <a:solidFill>
                  <a:schemeClr val="bg2"/>
                </a:solidFill>
                <a:effectLst>
                  <a:outerShdw blurRad="38100" dist="38100" dir="2700000" algn="tl">
                    <a:srgbClr val="000000">
                      <a:alpha val="43137"/>
                    </a:srgbClr>
                  </a:outerShdw>
                </a:effectLst>
              </a:rPr>
              <a:t>twice</a:t>
            </a:r>
            <a:r>
              <a:rPr lang="en-US" dirty="0">
                <a:solidFill>
                  <a:schemeClr val="bg2"/>
                </a:solidFill>
                <a:effectLst>
                  <a:outerShdw blurRad="38100" dist="38100" dir="2700000" algn="tl">
                    <a:srgbClr val="000000">
                      <a:alpha val="43137"/>
                    </a:srgbClr>
                  </a:outerShdw>
                </a:effectLst>
              </a:rPr>
              <a:t> as frequent among MDD subjects with CPPC</a:t>
            </a:r>
            <a:r>
              <a:rPr lang="en-US" dirty="0"/>
              <a:t> than in non-MDD subjects with CPPC</a:t>
            </a:r>
          </a:p>
        </p:txBody>
      </p:sp>
      <p:pic>
        <p:nvPicPr>
          <p:cNvPr id="2355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71450"/>
            <a:ext cx="1600200" cy="126415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 xmlns:a16="http://schemas.microsoft.com/office/drawing/2014/main" id="{0697DA5B-EE28-4617-A451-C4BBAF834420}"/>
              </a:ext>
            </a:extLst>
          </p:cNvPr>
          <p:cNvCxnSpPr/>
          <p:nvPr/>
        </p:nvCxnSpPr>
        <p:spPr>
          <a:xfrm flipH="1">
            <a:off x="1295400" y="2571750"/>
            <a:ext cx="2667000" cy="114300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4566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3207CC6-EAA1-4BFF-A48A-DECAD89727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493"/>
            <a:ext cx="9144000" cy="514599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
            <a:extLst>
              <a:ext uri="{FF2B5EF4-FFF2-40B4-BE49-F238E27FC236}">
                <a16:creationId xmlns="" xmlns:a16="http://schemas.microsoft.com/office/drawing/2014/main" id="{B234A3DD-923D-4166-8B19-7DD58990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5193" y="-360"/>
            <a:ext cx="7101526" cy="5143859"/>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 xmlns:a16="http://schemas.microsoft.com/office/drawing/2014/main" id="{F6ACA5AC-3C5D-4994-B40F-FC8349E4D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59"/>
            <a:ext cx="6993732" cy="514385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6A135D8-A791-4C47-A683-5D808BFFD242}"/>
              </a:ext>
            </a:extLst>
          </p:cNvPr>
          <p:cNvSpPr>
            <a:spLocks noGrp="1"/>
          </p:cNvSpPr>
          <p:nvPr>
            <p:ph type="title"/>
          </p:nvPr>
        </p:nvSpPr>
        <p:spPr>
          <a:xfrm>
            <a:off x="603504" y="1950243"/>
            <a:ext cx="4804315" cy="2458471"/>
          </a:xfrm>
        </p:spPr>
        <p:txBody>
          <a:bodyPr vert="horz" lIns="91440" tIns="45720" rIns="91440" bIns="45720" rtlCol="0" anchor="t">
            <a:normAutofit/>
          </a:bodyPr>
          <a:lstStyle/>
          <a:p>
            <a:pPr>
              <a:lnSpc>
                <a:spcPct val="90000"/>
              </a:lnSpc>
            </a:pPr>
            <a:r>
              <a:rPr lang="en-US" sz="4700" kern="1200" dirty="0">
                <a:solidFill>
                  <a:schemeClr val="tx1"/>
                </a:solidFill>
                <a:latin typeface="+mj-lt"/>
                <a:ea typeface="+mj-ea"/>
                <a:cs typeface="+mj-cs"/>
              </a:rPr>
              <a:t>Recap</a:t>
            </a:r>
          </a:p>
        </p:txBody>
      </p:sp>
      <p:sp>
        <p:nvSpPr>
          <p:cNvPr id="3" name="Text Placeholder 2">
            <a:extLst>
              <a:ext uri="{FF2B5EF4-FFF2-40B4-BE49-F238E27FC236}">
                <a16:creationId xmlns="" xmlns:a16="http://schemas.microsoft.com/office/drawing/2014/main" id="{29385322-E1C4-3B41-B60C-1DCBC86F31EC}"/>
              </a:ext>
            </a:extLst>
          </p:cNvPr>
          <p:cNvSpPr>
            <a:spLocks noGrp="1"/>
          </p:cNvSpPr>
          <p:nvPr>
            <p:ph type="body" idx="1"/>
          </p:nvPr>
        </p:nvSpPr>
        <p:spPr>
          <a:xfrm>
            <a:off x="603504" y="975338"/>
            <a:ext cx="3125532" cy="866644"/>
          </a:xfrm>
        </p:spPr>
        <p:txBody>
          <a:bodyPr vert="horz" lIns="91440" tIns="45720" rIns="91440" bIns="45720" rtlCol="0" anchor="b">
            <a:normAutofit/>
          </a:bodyPr>
          <a:lstStyle/>
          <a:p>
            <a:pPr>
              <a:lnSpc>
                <a:spcPct val="90000"/>
              </a:lnSpc>
              <a:spcBef>
                <a:spcPts val="1000"/>
              </a:spcBef>
            </a:pPr>
            <a:r>
              <a:rPr lang="en-US" sz="1700" kern="1200">
                <a:solidFill>
                  <a:schemeClr val="tx1"/>
                </a:solidFill>
                <a:latin typeface="+mn-lt"/>
                <a:ea typeface="+mn-ea"/>
                <a:cs typeface="+mn-cs"/>
              </a:rPr>
              <a:t>22</a:t>
            </a:r>
            <a:r>
              <a:rPr lang="en-US" sz="1700" kern="1200" baseline="30000">
                <a:solidFill>
                  <a:schemeClr val="tx1"/>
                </a:solidFill>
                <a:latin typeface="+mn-lt"/>
                <a:ea typeface="+mn-ea"/>
                <a:cs typeface="+mn-cs"/>
              </a:rPr>
              <a:t>nd</a:t>
            </a:r>
            <a:r>
              <a:rPr lang="en-US" sz="1700" kern="1200">
                <a:solidFill>
                  <a:schemeClr val="tx1"/>
                </a:solidFill>
                <a:latin typeface="+mn-lt"/>
                <a:ea typeface="+mn-ea"/>
                <a:cs typeface="+mn-cs"/>
              </a:rPr>
              <a:t> Tennessee Workers’ Compensation Educational Conference</a:t>
            </a:r>
          </a:p>
        </p:txBody>
      </p:sp>
    </p:spTree>
    <p:extLst>
      <p:ext uri="{BB962C8B-B14F-4D97-AF65-F5344CB8AC3E}">
        <p14:creationId xmlns:p14="http://schemas.microsoft.com/office/powerpoint/2010/main" val="148880509"/>
      </p:ext>
    </p:extLst>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353194"/>
            <a:ext cx="3285756"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7E1C47AC-C550-6B41-99A1-1A005B8020C7}"/>
              </a:ext>
            </a:extLst>
          </p:cNvPr>
          <p:cNvSpPr>
            <a:spLocks noGrp="1"/>
          </p:cNvSpPr>
          <p:nvPr>
            <p:ph type="title"/>
          </p:nvPr>
        </p:nvSpPr>
        <p:spPr>
          <a:xfrm>
            <a:off x="457201" y="759003"/>
            <a:ext cx="2971800" cy="3596556"/>
          </a:xfrm>
        </p:spPr>
        <p:txBody>
          <a:bodyPr>
            <a:normAutofit/>
          </a:bodyPr>
          <a:lstStyle/>
          <a:p>
            <a:r>
              <a:rPr lang="en-US" sz="4100">
                <a:solidFill>
                  <a:srgbClr val="FFFFFF"/>
                </a:solidFill>
              </a:rPr>
              <a:t>Correlation is NOT causation</a:t>
            </a:r>
          </a:p>
        </p:txBody>
      </p:sp>
      <p:graphicFrame>
        <p:nvGraphicFramePr>
          <p:cNvPr id="5" name="Content Placeholder 2">
            <a:extLst>
              <a:ext uri="{FF2B5EF4-FFF2-40B4-BE49-F238E27FC236}">
                <a16:creationId xmlns="" xmlns:a16="http://schemas.microsoft.com/office/drawing/2014/main" id="{FD2ABE33-50AD-4595-831E-28BCF87940E8}"/>
              </a:ext>
            </a:extLst>
          </p:cNvPr>
          <p:cNvGraphicFramePr>
            <a:graphicFrameLocks noGrp="1"/>
          </p:cNvGraphicFramePr>
          <p:nvPr>
            <p:ph idx="1"/>
            <p:extLst>
              <p:ext uri="{D42A27DB-BD31-4B8C-83A1-F6EECF244321}">
                <p14:modId xmlns:p14="http://schemas.microsoft.com/office/powerpoint/2010/main" val="3603626953"/>
              </p:ext>
            </p:extLst>
          </p:nvPr>
        </p:nvGraphicFramePr>
        <p:xfrm>
          <a:off x="3895726" y="353193"/>
          <a:ext cx="4885203" cy="441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415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353194"/>
            <a:ext cx="3285756"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2" y="759003"/>
            <a:ext cx="2562119" cy="3596556"/>
          </a:xfrm>
        </p:spPr>
        <p:txBody>
          <a:bodyPr>
            <a:normAutofit/>
          </a:bodyPr>
          <a:lstStyle/>
          <a:p>
            <a:r>
              <a:rPr lang="en-US" sz="4100">
                <a:solidFill>
                  <a:srgbClr val="FFFFFF"/>
                </a:solidFill>
              </a:rPr>
              <a:t>Remember</a:t>
            </a:r>
          </a:p>
        </p:txBody>
      </p:sp>
      <p:graphicFrame>
        <p:nvGraphicFramePr>
          <p:cNvPr id="5" name="Content Placeholder 2">
            <a:extLst>
              <a:ext uri="{FF2B5EF4-FFF2-40B4-BE49-F238E27FC236}">
                <a16:creationId xmlns="" xmlns:a16="http://schemas.microsoft.com/office/drawing/2014/main" id="{BF1ED1DE-FE17-4B54-BD59-B80B9FC07646}"/>
              </a:ext>
            </a:extLst>
          </p:cNvPr>
          <p:cNvGraphicFramePr>
            <a:graphicFrameLocks noGrp="1"/>
          </p:cNvGraphicFramePr>
          <p:nvPr>
            <p:ph idx="1"/>
            <p:extLst>
              <p:ext uri="{D42A27DB-BD31-4B8C-83A1-F6EECF244321}">
                <p14:modId xmlns:p14="http://schemas.microsoft.com/office/powerpoint/2010/main" val="4020211268"/>
              </p:ext>
            </p:extLst>
          </p:nvPr>
        </p:nvGraphicFramePr>
        <p:xfrm>
          <a:off x="3895726" y="353193"/>
          <a:ext cx="4885203" cy="441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1656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353194"/>
            <a:ext cx="3285756"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2" y="759003"/>
            <a:ext cx="2562119" cy="3596556"/>
          </a:xfrm>
        </p:spPr>
        <p:txBody>
          <a:bodyPr>
            <a:normAutofit/>
          </a:bodyPr>
          <a:lstStyle/>
          <a:p>
            <a:r>
              <a:rPr lang="en-US" sz="3700" dirty="0">
                <a:solidFill>
                  <a:srgbClr val="FFFFFF"/>
                </a:solidFill>
              </a:rPr>
              <a:t>Remember</a:t>
            </a:r>
          </a:p>
        </p:txBody>
      </p:sp>
      <p:graphicFrame>
        <p:nvGraphicFramePr>
          <p:cNvPr id="5" name="Content Placeholder 2">
            <a:extLst>
              <a:ext uri="{FF2B5EF4-FFF2-40B4-BE49-F238E27FC236}">
                <a16:creationId xmlns="" xmlns:a16="http://schemas.microsoft.com/office/drawing/2014/main" id="{94B22042-7913-4E67-824D-5F075692180B}"/>
              </a:ext>
            </a:extLst>
          </p:cNvPr>
          <p:cNvGraphicFramePr>
            <a:graphicFrameLocks noGrp="1"/>
          </p:cNvGraphicFramePr>
          <p:nvPr>
            <p:ph idx="1"/>
            <p:extLst>
              <p:ext uri="{D42A27DB-BD31-4B8C-83A1-F6EECF244321}">
                <p14:modId xmlns:p14="http://schemas.microsoft.com/office/powerpoint/2010/main" val="2994271266"/>
              </p:ext>
            </p:extLst>
          </p:nvPr>
        </p:nvGraphicFramePr>
        <p:xfrm>
          <a:off x="3895726" y="353193"/>
          <a:ext cx="4885203" cy="441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4748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83551" y="257615"/>
            <a:ext cx="8579094"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947" name="Rectangle 2"/>
          <p:cNvSpPr>
            <a:spLocks noGrp="1" noChangeArrowheads="1"/>
          </p:cNvSpPr>
          <p:nvPr>
            <p:ph type="title" idx="4294967295"/>
          </p:nvPr>
        </p:nvSpPr>
        <p:spPr>
          <a:xfrm>
            <a:off x="394555" y="349934"/>
            <a:ext cx="8354891" cy="697835"/>
          </a:xfrm>
        </p:spPr>
        <p:txBody>
          <a:bodyPr vert="horz" lIns="91440" tIns="45720" rIns="91440" bIns="45720" rtlCol="0" anchor="b">
            <a:normAutofit/>
          </a:bodyPr>
          <a:lstStyle/>
          <a:p>
            <a:pPr>
              <a:lnSpc>
                <a:spcPct val="90000"/>
              </a:lnSpc>
              <a:defRPr/>
            </a:pPr>
            <a:r>
              <a:rPr lang="en-US" altLang="en-US" sz="4000" kern="1200">
                <a:solidFill>
                  <a:srgbClr val="FFFFFF"/>
                </a:solidFill>
                <a:latin typeface="+mj-lt"/>
                <a:ea typeface="+mj-ea"/>
                <a:cs typeface="+mj-cs"/>
              </a:rPr>
              <a:t>REMEMBER: LAW TRUMPS MEDICINE</a:t>
            </a:r>
          </a:p>
        </p:txBody>
      </p:sp>
      <p:cxnSp>
        <p:nvCxnSpPr>
          <p:cNvPr id="77" name="Straight Connector 76">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657350" y="1086473"/>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43365" name="Picture 3" descr="mso3F7C"/>
          <p:cNvPicPr>
            <a:picLocks noChangeAspect="1" noChangeArrowheads="1"/>
          </p:cNvPicPr>
          <p:nvPr/>
        </p:nvPicPr>
        <p:blipFill>
          <a:blip r:embed="rId2">
            <a:extLst>
              <a:ext uri="{28A0092B-C50C-407E-A947-70E740481C1C}">
                <a14:useLocalDpi xmlns:a14="http://schemas.microsoft.com/office/drawing/2010/main" val="0"/>
              </a:ext>
            </a:extLst>
          </a:blip>
          <a:srcRect l="6250" b="5698"/>
          <a:stretch>
            <a:fillRect/>
          </a:stretch>
        </p:blipFill>
        <p:spPr bwMode="auto">
          <a:xfrm>
            <a:off x="1607458" y="1882434"/>
            <a:ext cx="5887761" cy="29982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2" name="Slide Number Placeholder 5"/>
          <p:cNvSpPr>
            <a:spLocks noGrp="1"/>
          </p:cNvSpPr>
          <p:nvPr>
            <p:ph type="sldNum" sz="quarter" idx="12"/>
          </p:nvPr>
        </p:nvSpPr>
        <p:spPr>
          <a:xfrm>
            <a:off x="6457950" y="4891823"/>
            <a:ext cx="2057400" cy="26060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spcAft>
                <a:spcPts val="600"/>
              </a:spcAft>
              <a:buFontTx/>
              <a:buNone/>
            </a:pPr>
            <a:fld id="{69EF7F49-E2AB-49C7-B72B-DAE8D5E53728}" type="slidenum">
              <a:rPr lang="en-US" altLang="en-US" sz="1000">
                <a:solidFill>
                  <a:srgbClr val="898989"/>
                </a:solidFill>
                <a:latin typeface="+mn-lt"/>
              </a:rPr>
              <a:pPr>
                <a:spcBef>
                  <a:spcPct val="0"/>
                </a:spcBef>
                <a:spcAft>
                  <a:spcPts val="600"/>
                </a:spcAft>
                <a:buFontTx/>
                <a:buNone/>
              </a:pPr>
              <a:t>77</a:t>
            </a:fld>
            <a:endParaRPr lang="en-US" altLang="en-US" sz="1000">
              <a:solidFill>
                <a:srgbClr val="898989"/>
              </a:solidFill>
              <a:latin typeface="+mn-lt"/>
            </a:endParaRPr>
          </a:p>
        </p:txBody>
      </p:sp>
      <p:sp>
        <p:nvSpPr>
          <p:cNvPr id="143364" name="Slide Number Placeholder 5"/>
          <p:cNvSpPr txBox="1">
            <a:spLocks noGrp="1"/>
          </p:cNvSpPr>
          <p:nvPr/>
        </p:nvSpPr>
        <p:spPr bwMode="auto">
          <a:xfrm>
            <a:off x="6553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spcAft>
                <a:spcPts val="600"/>
              </a:spcAft>
              <a:buFontTx/>
              <a:buNone/>
            </a:pPr>
            <a:fld id="{165B9587-FDBB-46FC-933A-CE0A0EF4E2D6}" type="slidenum">
              <a:rPr lang="en-US" altLang="en-US" sz="1400"/>
              <a:pPr algn="r" eaLnBrk="1" hangingPunct="1">
                <a:spcBef>
                  <a:spcPct val="0"/>
                </a:spcBef>
                <a:spcAft>
                  <a:spcPts val="600"/>
                </a:spcAft>
                <a:buFontTx/>
                <a:buNone/>
              </a:pPr>
              <a:t>77</a:t>
            </a:fld>
            <a:endParaRPr lang="en-US" altLang="en-US" sz="1400"/>
          </a:p>
        </p:txBody>
      </p:sp>
    </p:spTree>
    <p:extLst>
      <p:ext uri="{BB962C8B-B14F-4D97-AF65-F5344CB8AC3E}">
        <p14:creationId xmlns:p14="http://schemas.microsoft.com/office/powerpoint/2010/main" val="4227376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27E830-D10F-E940-902D-5A149A78848E}"/>
              </a:ext>
            </a:extLst>
          </p:cNvPr>
          <p:cNvSpPr>
            <a:spLocks noGrp="1"/>
          </p:cNvSpPr>
          <p:nvPr>
            <p:ph type="title"/>
          </p:nvPr>
        </p:nvSpPr>
        <p:spPr>
          <a:xfrm>
            <a:off x="840700" y="515610"/>
            <a:ext cx="5605629" cy="745629"/>
          </a:xfrm>
        </p:spPr>
        <p:txBody>
          <a:bodyPr>
            <a:normAutofit/>
          </a:bodyPr>
          <a:lstStyle/>
          <a:p>
            <a:r>
              <a:rPr lang="en-US" sz="3850" dirty="0"/>
              <a:t>Remember</a:t>
            </a:r>
          </a:p>
        </p:txBody>
      </p:sp>
      <p:sp>
        <p:nvSpPr>
          <p:cNvPr id="3" name="Content Placeholder 2">
            <a:extLst>
              <a:ext uri="{FF2B5EF4-FFF2-40B4-BE49-F238E27FC236}">
                <a16:creationId xmlns="" xmlns:a16="http://schemas.microsoft.com/office/drawing/2014/main" id="{8D16D632-0587-724D-8A59-77E7DFD7121D}"/>
              </a:ext>
            </a:extLst>
          </p:cNvPr>
          <p:cNvSpPr>
            <a:spLocks noGrp="1"/>
          </p:cNvSpPr>
          <p:nvPr>
            <p:ph idx="1"/>
          </p:nvPr>
        </p:nvSpPr>
        <p:spPr>
          <a:xfrm>
            <a:off x="852322" y="1670958"/>
            <a:ext cx="5033221" cy="2841170"/>
          </a:xfrm>
        </p:spPr>
        <p:txBody>
          <a:bodyPr anchor="ctr">
            <a:normAutofit fontScale="85000" lnSpcReduction="10000"/>
          </a:bodyPr>
          <a:lstStyle/>
          <a:p>
            <a:r>
              <a:rPr lang="en-US" sz="1900" b="1"/>
              <a:t>Stress</a:t>
            </a:r>
            <a:r>
              <a:rPr lang="en-US" sz="1900"/>
              <a:t> is ubiquitous</a:t>
            </a:r>
          </a:p>
          <a:p>
            <a:r>
              <a:rPr lang="en-US" sz="1900" b="1"/>
              <a:t>Psychosocial barriers </a:t>
            </a:r>
            <a:r>
              <a:rPr lang="en-US" sz="1900"/>
              <a:t>to RTW to work are real, and need to be heard, but they typically are NOT amenable to treatment, and do not require it</a:t>
            </a:r>
          </a:p>
          <a:p>
            <a:r>
              <a:rPr lang="en-US" sz="1900" b="1"/>
              <a:t>Psychological symptoms </a:t>
            </a:r>
            <a:r>
              <a:rPr lang="en-US" sz="1900"/>
              <a:t>are common, may or may not benefit from psychotherapy, and may need to be addressed to resolve a claim – but they are NOT caused by life events</a:t>
            </a:r>
          </a:p>
          <a:p>
            <a:r>
              <a:rPr lang="en-US" sz="1900" b="1"/>
              <a:t>Psychiatric conditions </a:t>
            </a:r>
            <a:r>
              <a:rPr lang="en-US" sz="1900"/>
              <a:t>require a clear diagnosis, usually respond to treatment, but are they caused by life events?</a:t>
            </a:r>
          </a:p>
        </p:txBody>
      </p:sp>
      <p:sp>
        <p:nvSpPr>
          <p:cNvPr id="27" name="Rectangle 26">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9436" y="0"/>
            <a:ext cx="195456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29567" y="1776849"/>
            <a:ext cx="2119736" cy="158980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Graphic 6" descr="Checkmark">
            <a:extLst>
              <a:ext uri="{FF2B5EF4-FFF2-40B4-BE49-F238E27FC236}">
                <a16:creationId xmlns="" xmlns:a16="http://schemas.microsoft.com/office/drawing/2014/main" id="{44F54A20-4D52-4EF3-B312-3951971A05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24965" y="2148856"/>
            <a:ext cx="1143455" cy="857591"/>
          </a:xfrm>
          <a:prstGeom prst="rect">
            <a:avLst/>
          </a:prstGeom>
        </p:spPr>
      </p:pic>
    </p:spTree>
    <p:extLst>
      <p:ext uri="{BB962C8B-B14F-4D97-AF65-F5344CB8AC3E}">
        <p14:creationId xmlns:p14="http://schemas.microsoft.com/office/powerpoint/2010/main" val="242673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2" descr="A close up of text on a black background&#10;&#10;Description automatically generated">
            <a:extLst>
              <a:ext uri="{FF2B5EF4-FFF2-40B4-BE49-F238E27FC236}">
                <a16:creationId xmlns="" xmlns:a16="http://schemas.microsoft.com/office/drawing/2014/main" id="{374A7D2D-50C5-EF41-A3D1-EC8926FCED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95970" y="482600"/>
            <a:ext cx="4952058" cy="4178300"/>
          </a:xfrm>
          <a:prstGeom prst="rect">
            <a:avLst/>
          </a:prstGeom>
        </p:spPr>
      </p:pic>
    </p:spTree>
    <p:extLst>
      <p:ext uri="{BB962C8B-B14F-4D97-AF65-F5344CB8AC3E}">
        <p14:creationId xmlns:p14="http://schemas.microsoft.com/office/powerpoint/2010/main" val="369352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97F132-5ACE-054B-9DED-C4F9B55DEF42}"/>
              </a:ext>
            </a:extLst>
          </p:cNvPr>
          <p:cNvSpPr>
            <a:spLocks noGrp="1"/>
          </p:cNvSpPr>
          <p:nvPr>
            <p:ph type="title"/>
          </p:nvPr>
        </p:nvSpPr>
        <p:spPr/>
        <p:txBody>
          <a:bodyPr/>
          <a:lstStyle/>
          <a:p>
            <a:r>
              <a:rPr lang="en-US" dirty="0"/>
              <a:t>Biopsychosocial Model</a:t>
            </a:r>
          </a:p>
        </p:txBody>
      </p:sp>
      <p:pic>
        <p:nvPicPr>
          <p:cNvPr id="7" name="Picture 6" descr="PPP_CSYMB_CLP_circlepuzzle2.png">
            <a:extLst>
              <a:ext uri="{FF2B5EF4-FFF2-40B4-BE49-F238E27FC236}">
                <a16:creationId xmlns="" xmlns:a16="http://schemas.microsoft.com/office/drawing/2014/main" id="{4C9097B1-D962-654C-908F-CA38E8F408AB}"/>
              </a:ext>
            </a:extLst>
          </p:cNvPr>
          <p:cNvPicPr>
            <a:picLocks/>
          </p:cNvPicPr>
          <p:nvPr/>
        </p:nvPicPr>
        <p:blipFill>
          <a:blip r:embed="rId2" cstate="print"/>
          <a:stretch>
            <a:fillRect/>
          </a:stretch>
        </p:blipFill>
        <p:spPr>
          <a:xfrm>
            <a:off x="61310" y="1945727"/>
            <a:ext cx="8940800" cy="2533650"/>
          </a:xfrm>
          <a:prstGeom prst="rect">
            <a:avLst/>
          </a:prstGeom>
        </p:spPr>
      </p:pic>
      <p:sp>
        <p:nvSpPr>
          <p:cNvPr id="8" name="TextBox 7">
            <a:extLst>
              <a:ext uri="{FF2B5EF4-FFF2-40B4-BE49-F238E27FC236}">
                <a16:creationId xmlns="" xmlns:a16="http://schemas.microsoft.com/office/drawing/2014/main" id="{4DAAEB9B-BC9D-F948-AF26-2A2BFAE985EA}"/>
              </a:ext>
            </a:extLst>
          </p:cNvPr>
          <p:cNvSpPr txBox="1"/>
          <p:nvPr/>
        </p:nvSpPr>
        <p:spPr>
          <a:xfrm>
            <a:off x="564055" y="2611820"/>
            <a:ext cx="1752600" cy="523220"/>
          </a:xfrm>
          <a:prstGeom prst="rect">
            <a:avLst/>
          </a:prstGeom>
          <a:noFill/>
        </p:spPr>
        <p:txBody>
          <a:bodyPr wrap="square" rtlCol="0">
            <a:spAutoFit/>
          </a:bodyPr>
          <a:lstStyle/>
          <a:p>
            <a:r>
              <a:rPr lang="en-US" sz="2800" b="1" dirty="0">
                <a:solidFill>
                  <a:schemeClr val="bg1"/>
                </a:solidFill>
                <a:effectLst>
                  <a:outerShdw blurRad="50800" dist="38100" dir="2700000" algn="tl" rotWithShape="0">
                    <a:prstClr val="black">
                      <a:alpha val="40000"/>
                    </a:prstClr>
                  </a:outerShdw>
                </a:effectLst>
                <a:latin typeface="Calibri"/>
                <a:cs typeface="Calibri"/>
              </a:rPr>
              <a:t>Biological</a:t>
            </a:r>
          </a:p>
        </p:txBody>
      </p:sp>
      <p:sp>
        <p:nvSpPr>
          <p:cNvPr id="9" name="TextBox 8">
            <a:extLst>
              <a:ext uri="{FF2B5EF4-FFF2-40B4-BE49-F238E27FC236}">
                <a16:creationId xmlns="" xmlns:a16="http://schemas.microsoft.com/office/drawing/2014/main" id="{4771A341-CDF9-5F47-9A57-F637E76B32AF}"/>
              </a:ext>
            </a:extLst>
          </p:cNvPr>
          <p:cNvSpPr txBox="1"/>
          <p:nvPr/>
        </p:nvSpPr>
        <p:spPr>
          <a:xfrm>
            <a:off x="3510455" y="2668970"/>
            <a:ext cx="2362200" cy="523220"/>
          </a:xfrm>
          <a:prstGeom prst="rect">
            <a:avLst/>
          </a:prstGeom>
          <a:noFill/>
        </p:spPr>
        <p:txBody>
          <a:bodyPr wrap="square" rtlCol="0">
            <a:spAutoFit/>
          </a:bodyPr>
          <a:lstStyle/>
          <a:p>
            <a:r>
              <a:rPr lang="en-US" sz="2800" b="1" dirty="0">
                <a:latin typeface="Calibri"/>
                <a:cs typeface="Calibri"/>
              </a:rPr>
              <a:t>Psychological</a:t>
            </a:r>
          </a:p>
        </p:txBody>
      </p:sp>
      <p:sp>
        <p:nvSpPr>
          <p:cNvPr id="10" name="TextBox 9">
            <a:extLst>
              <a:ext uri="{FF2B5EF4-FFF2-40B4-BE49-F238E27FC236}">
                <a16:creationId xmlns="" xmlns:a16="http://schemas.microsoft.com/office/drawing/2014/main" id="{198A63C5-1F78-8B47-B1C0-0CF2D26E79F5}"/>
              </a:ext>
            </a:extLst>
          </p:cNvPr>
          <p:cNvSpPr txBox="1"/>
          <p:nvPr/>
        </p:nvSpPr>
        <p:spPr>
          <a:xfrm>
            <a:off x="6736255" y="2668970"/>
            <a:ext cx="1752600" cy="523220"/>
          </a:xfrm>
          <a:prstGeom prst="rect">
            <a:avLst/>
          </a:prstGeom>
          <a:noFill/>
        </p:spPr>
        <p:txBody>
          <a:bodyPr wrap="square" rtlCol="0">
            <a:spAutoFit/>
          </a:bodyPr>
          <a:lstStyle/>
          <a:p>
            <a:r>
              <a:rPr lang="en-US" sz="2800" b="1" dirty="0">
                <a:effectLst>
                  <a:outerShdw blurRad="50800" dist="38100" dir="2700000" algn="tl" rotWithShape="0">
                    <a:prstClr val="black">
                      <a:alpha val="40000"/>
                    </a:prstClr>
                  </a:outerShdw>
                </a:effectLst>
                <a:latin typeface="Calibri"/>
                <a:cs typeface="Calibri"/>
              </a:rPr>
              <a:t>Social</a:t>
            </a:r>
          </a:p>
        </p:txBody>
      </p:sp>
      <p:sp>
        <p:nvSpPr>
          <p:cNvPr id="11" name="TextBox 10">
            <a:extLst>
              <a:ext uri="{FF2B5EF4-FFF2-40B4-BE49-F238E27FC236}">
                <a16:creationId xmlns="" xmlns:a16="http://schemas.microsoft.com/office/drawing/2014/main" id="{E3224A58-3B37-5446-9EFC-1DACC81BB744}"/>
              </a:ext>
            </a:extLst>
          </p:cNvPr>
          <p:cNvSpPr txBox="1"/>
          <p:nvPr/>
        </p:nvSpPr>
        <p:spPr>
          <a:xfrm>
            <a:off x="3510455" y="3023038"/>
            <a:ext cx="3048000" cy="584775"/>
          </a:xfrm>
          <a:prstGeom prst="rect">
            <a:avLst/>
          </a:prstGeom>
          <a:noFill/>
        </p:spPr>
        <p:txBody>
          <a:bodyPr wrap="square" rtlCol="0">
            <a:spAutoFit/>
          </a:bodyPr>
          <a:lstStyle/>
          <a:p>
            <a:r>
              <a:rPr lang="en-US" sz="1600" b="1" dirty="0">
                <a:latin typeface="Calibri"/>
                <a:cs typeface="Calibri"/>
              </a:rPr>
              <a:t>Illness behavior, beliefs,</a:t>
            </a:r>
          </a:p>
          <a:p>
            <a:r>
              <a:rPr lang="en-US" sz="1600" b="1" dirty="0">
                <a:latin typeface="Calibri"/>
                <a:cs typeface="Calibri"/>
              </a:rPr>
              <a:t>Coping, emotions, distress</a:t>
            </a:r>
          </a:p>
        </p:txBody>
      </p:sp>
      <p:sp>
        <p:nvSpPr>
          <p:cNvPr id="12" name="TextBox 11">
            <a:extLst>
              <a:ext uri="{FF2B5EF4-FFF2-40B4-BE49-F238E27FC236}">
                <a16:creationId xmlns="" xmlns:a16="http://schemas.microsoft.com/office/drawing/2014/main" id="{23FC5608-A01C-7E47-B2E8-87C53A4DE8DC}"/>
              </a:ext>
            </a:extLst>
          </p:cNvPr>
          <p:cNvSpPr txBox="1"/>
          <p:nvPr/>
        </p:nvSpPr>
        <p:spPr>
          <a:xfrm>
            <a:off x="564055" y="3023038"/>
            <a:ext cx="2819400" cy="584775"/>
          </a:xfrm>
          <a:prstGeom prst="rect">
            <a:avLst/>
          </a:prstGeom>
          <a:noFill/>
        </p:spPr>
        <p:txBody>
          <a:bodyPr wrap="square" rtlCol="0">
            <a:spAutoFit/>
          </a:bodyPr>
          <a:lstStyle/>
          <a:p>
            <a:r>
              <a:rPr lang="en-US" sz="1600" b="1" dirty="0">
                <a:solidFill>
                  <a:schemeClr val="bg1"/>
                </a:solidFill>
                <a:effectLst>
                  <a:outerShdw blurRad="50800" dist="38100" dir="2700000" algn="tl" rotWithShape="0">
                    <a:prstClr val="black">
                      <a:alpha val="40000"/>
                    </a:prstClr>
                  </a:outerShdw>
                </a:effectLst>
                <a:latin typeface="Calibri"/>
                <a:cs typeface="Calibri"/>
              </a:rPr>
              <a:t>Neurophysiology</a:t>
            </a:r>
          </a:p>
          <a:p>
            <a:r>
              <a:rPr lang="en-US" sz="1600" b="1" dirty="0">
                <a:solidFill>
                  <a:schemeClr val="bg1"/>
                </a:solidFill>
                <a:effectLst>
                  <a:outerShdw blurRad="50800" dist="38100" dir="2700000" algn="tl" rotWithShape="0">
                    <a:prstClr val="black">
                      <a:alpha val="40000"/>
                    </a:prstClr>
                  </a:outerShdw>
                </a:effectLst>
                <a:latin typeface="Calibri"/>
                <a:cs typeface="Calibri"/>
              </a:rPr>
              <a:t>Physiological dysfunction</a:t>
            </a:r>
          </a:p>
        </p:txBody>
      </p:sp>
      <p:sp>
        <p:nvSpPr>
          <p:cNvPr id="13" name="TextBox 12">
            <a:extLst>
              <a:ext uri="{FF2B5EF4-FFF2-40B4-BE49-F238E27FC236}">
                <a16:creationId xmlns="" xmlns:a16="http://schemas.microsoft.com/office/drawing/2014/main" id="{DB9B1DC6-F0FE-F14A-AA2F-4B7D7B72E832}"/>
              </a:ext>
            </a:extLst>
          </p:cNvPr>
          <p:cNvSpPr txBox="1"/>
          <p:nvPr/>
        </p:nvSpPr>
        <p:spPr>
          <a:xfrm>
            <a:off x="6736255" y="3023038"/>
            <a:ext cx="1978572" cy="338554"/>
          </a:xfrm>
          <a:prstGeom prst="rect">
            <a:avLst/>
          </a:prstGeom>
          <a:noFill/>
        </p:spPr>
        <p:txBody>
          <a:bodyPr wrap="square" rtlCol="0">
            <a:spAutoFit/>
          </a:bodyPr>
          <a:lstStyle/>
          <a:p>
            <a:r>
              <a:rPr lang="en-US" sz="1600" b="1" dirty="0">
                <a:latin typeface="Calibri"/>
                <a:cs typeface="Calibri"/>
              </a:rPr>
              <a:t>Culture, interactions</a:t>
            </a:r>
          </a:p>
        </p:txBody>
      </p:sp>
      <p:sp>
        <p:nvSpPr>
          <p:cNvPr id="14" name="TextBox 13">
            <a:extLst>
              <a:ext uri="{FF2B5EF4-FFF2-40B4-BE49-F238E27FC236}">
                <a16:creationId xmlns="" xmlns:a16="http://schemas.microsoft.com/office/drawing/2014/main" id="{2D9C00BD-0EF9-5A4A-AAD6-CE1557FCE327}"/>
              </a:ext>
            </a:extLst>
          </p:cNvPr>
          <p:cNvSpPr txBox="1"/>
          <p:nvPr/>
        </p:nvSpPr>
        <p:spPr>
          <a:xfrm>
            <a:off x="4539344" y="50210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3746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900" decel="100000" fill="hold"/>
                                        <p:tgtEl>
                                          <p:spTgt spid="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659" y="3429000"/>
            <a:ext cx="5293730" cy="147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Title 1">
            <a:extLst>
              <a:ext uri="{FF2B5EF4-FFF2-40B4-BE49-F238E27FC236}">
                <a16:creationId xmlns="" xmlns:a16="http://schemas.microsoft.com/office/drawing/2014/main" id="{902FA208-C66A-4BCA-ABFF-7AD070389A9E}"/>
              </a:ext>
            </a:extLst>
          </p:cNvPr>
          <p:cNvSpPr>
            <a:spLocks noGrp="1"/>
          </p:cNvSpPr>
          <p:nvPr>
            <p:ph type="title"/>
          </p:nvPr>
        </p:nvSpPr>
        <p:spPr>
          <a:xfrm>
            <a:off x="393193" y="3575304"/>
            <a:ext cx="4945641" cy="1218908"/>
          </a:xfrm>
        </p:spPr>
        <p:txBody>
          <a:bodyPr>
            <a:normAutofit fontScale="90000"/>
          </a:bodyPr>
          <a:lstStyle/>
          <a:p>
            <a:pPr algn="r"/>
            <a:r>
              <a:rPr lang="en-US" altLang="en-US">
                <a:solidFill>
                  <a:srgbClr val="FFFFFF"/>
                </a:solidFill>
              </a:rPr>
              <a:t>Unemployment Associated With:</a:t>
            </a:r>
          </a:p>
        </p:txBody>
      </p:sp>
      <p:pic>
        <p:nvPicPr>
          <p:cNvPr id="32773" name="Picture 2" descr="Image result for skull and crossbones">
            <a:extLst>
              <a:ext uri="{FF2B5EF4-FFF2-40B4-BE49-F238E27FC236}">
                <a16:creationId xmlns="" xmlns:a16="http://schemas.microsoft.com/office/drawing/2014/main" id="{BEE83592-97E4-4091-A27B-7DF08EF3EA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74" b="7036"/>
          <a:stretch/>
        </p:blipFill>
        <p:spPr bwMode="auto">
          <a:xfrm>
            <a:off x="245660" y="241300"/>
            <a:ext cx="5293729" cy="30805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ectangle 75">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50991" y="241299"/>
            <a:ext cx="3251710" cy="4660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958DC55B-53E6-464A-82FC-7739769EC001}"/>
              </a:ext>
            </a:extLst>
          </p:cNvPr>
          <p:cNvSpPr>
            <a:spLocks noGrp="1"/>
          </p:cNvSpPr>
          <p:nvPr>
            <p:ph idx="1"/>
          </p:nvPr>
        </p:nvSpPr>
        <p:spPr>
          <a:xfrm>
            <a:off x="6021989" y="688294"/>
            <a:ext cx="2568554" cy="3639272"/>
          </a:xfrm>
        </p:spPr>
        <p:txBody>
          <a:bodyPr anchor="ctr">
            <a:normAutofit lnSpcReduction="10000"/>
          </a:bodyPr>
          <a:lstStyle/>
          <a:p>
            <a:pPr>
              <a:defRPr/>
            </a:pPr>
            <a:r>
              <a:rPr lang="en-US" sz="2400" dirty="0">
                <a:solidFill>
                  <a:srgbClr val="FFFFFF"/>
                </a:solidFill>
              </a:rPr>
              <a:t>Heart Disease</a:t>
            </a:r>
          </a:p>
          <a:p>
            <a:pPr>
              <a:defRPr/>
            </a:pPr>
            <a:r>
              <a:rPr lang="en-US" sz="2400" dirty="0">
                <a:solidFill>
                  <a:srgbClr val="FFFFFF"/>
                </a:solidFill>
              </a:rPr>
              <a:t>Cancer</a:t>
            </a:r>
          </a:p>
          <a:p>
            <a:pPr>
              <a:defRPr/>
            </a:pPr>
            <a:r>
              <a:rPr lang="en-US" sz="2400" dirty="0">
                <a:solidFill>
                  <a:srgbClr val="FFFFFF"/>
                </a:solidFill>
              </a:rPr>
              <a:t>Suicide</a:t>
            </a:r>
          </a:p>
          <a:p>
            <a:pPr>
              <a:defRPr/>
            </a:pPr>
            <a:r>
              <a:rPr lang="en-US" sz="2400" dirty="0">
                <a:solidFill>
                  <a:srgbClr val="FFFFFF"/>
                </a:solidFill>
              </a:rPr>
              <a:t>Accidental Trauma</a:t>
            </a:r>
          </a:p>
          <a:p>
            <a:pPr>
              <a:defRPr/>
            </a:pPr>
            <a:r>
              <a:rPr lang="en-US" sz="2400" b="1" dirty="0">
                <a:solidFill>
                  <a:srgbClr val="FFFFFF"/>
                </a:solidFill>
                <a:effectLst>
                  <a:outerShdw blurRad="38100" dist="38100" dir="2700000" algn="tl">
                    <a:srgbClr val="000000">
                      <a:alpha val="43137"/>
                    </a:srgbClr>
                  </a:outerShdw>
                </a:effectLst>
              </a:rPr>
              <a:t>Divorce</a:t>
            </a:r>
          </a:p>
          <a:p>
            <a:pPr>
              <a:defRPr/>
            </a:pPr>
            <a:r>
              <a:rPr lang="en-US" sz="2400" b="1" dirty="0">
                <a:solidFill>
                  <a:srgbClr val="FFFFFF"/>
                </a:solidFill>
                <a:effectLst>
                  <a:outerShdw blurRad="38100" dist="38100" dir="2700000" algn="tl">
                    <a:srgbClr val="000000">
                      <a:alpha val="43137"/>
                    </a:srgbClr>
                  </a:outerShdw>
                </a:effectLst>
              </a:rPr>
              <a:t>Spouse Abuse</a:t>
            </a:r>
          </a:p>
          <a:p>
            <a:pPr>
              <a:defRPr/>
            </a:pPr>
            <a:r>
              <a:rPr lang="en-US" sz="2400" b="1" dirty="0">
                <a:solidFill>
                  <a:srgbClr val="FFFFFF"/>
                </a:solidFill>
                <a:effectLst>
                  <a:outerShdw blurRad="38100" dist="38100" dir="2700000" algn="tl">
                    <a:srgbClr val="000000">
                      <a:alpha val="43137"/>
                    </a:srgbClr>
                  </a:outerShdw>
                </a:effectLst>
              </a:rPr>
              <a:t>Child Abuse</a:t>
            </a:r>
          </a:p>
          <a:p>
            <a:pPr>
              <a:defRPr/>
            </a:pPr>
            <a:r>
              <a:rPr lang="en-US" sz="2400" b="1" u="sng" dirty="0">
                <a:solidFill>
                  <a:srgbClr val="FFFFFF"/>
                </a:solidFill>
                <a:effectLst>
                  <a:outerShdw blurRad="38100" dist="38100" dir="2700000" algn="tl">
                    <a:srgbClr val="000000">
                      <a:alpha val="43137"/>
                    </a:srgbClr>
                  </a:outerShdw>
                </a:effectLst>
              </a:rPr>
              <a:t>DEATH</a:t>
            </a:r>
          </a:p>
        </p:txBody>
      </p:sp>
      <p:sp>
        <p:nvSpPr>
          <p:cNvPr id="32772" name="Slide Number Placeholder 3">
            <a:extLst>
              <a:ext uri="{FF2B5EF4-FFF2-40B4-BE49-F238E27FC236}">
                <a16:creationId xmlns="" xmlns:a16="http://schemas.microsoft.com/office/drawing/2014/main" id="{65D05FA5-773E-4C5D-9717-C18304135E57}"/>
              </a:ext>
            </a:extLst>
          </p:cNvPr>
          <p:cNvSpPr>
            <a:spLocks noGrp="1"/>
          </p:cNvSpPr>
          <p:nvPr>
            <p:ph type="sldNum" sz="quarter" idx="12"/>
          </p:nvPr>
        </p:nvSpPr>
        <p:spPr>
          <a:xfrm>
            <a:off x="8128000" y="4901368"/>
            <a:ext cx="730251" cy="2057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FontTx/>
              <a:buNone/>
            </a:pPr>
            <a:fld id="{934D9F56-8084-4B75-B28E-DD8C606376FD}" type="slidenum">
              <a:rPr lang="en-US" altLang="en-US" sz="1000">
                <a:solidFill>
                  <a:prstClr val="black">
                    <a:tint val="75000"/>
                  </a:prstClr>
                </a:solidFill>
              </a:rPr>
              <a:pPr>
                <a:spcBef>
                  <a:spcPct val="0"/>
                </a:spcBef>
                <a:spcAft>
                  <a:spcPts val="600"/>
                </a:spcAft>
                <a:buFontTx/>
                <a:buNone/>
              </a:pPr>
              <a:t>9</a:t>
            </a:fld>
            <a:endParaRPr lang="en-US" altLang="en-US" sz="1000">
              <a:solidFill>
                <a:prstClr val="black">
                  <a:tint val="75000"/>
                </a:prstClr>
              </a:solidFill>
            </a:endParaRPr>
          </a:p>
        </p:txBody>
      </p:sp>
    </p:spTree>
    <p:extLst>
      <p:ext uri="{BB962C8B-B14F-4D97-AF65-F5344CB8AC3E}">
        <p14:creationId xmlns:p14="http://schemas.microsoft.com/office/powerpoint/2010/main" val="3993011855"/>
      </p:ext>
    </p:extLst>
  </p:cSld>
  <p:clrMapOvr>
    <a:masterClrMapping/>
  </p:clrMapOvr>
</p:sld>
</file>

<file path=ppt/theme/theme1.xml><?xml version="1.0" encoding="utf-8"?>
<a:theme xmlns:a="http://schemas.openxmlformats.org/drawingml/2006/main" name="Office Theme">
  <a:themeElements>
    <a:clrScheme name="Custom 44">
      <a:dk1>
        <a:srgbClr val="000000"/>
      </a:dk1>
      <a:lt1>
        <a:srgbClr val="FFFFFF"/>
      </a:lt1>
      <a:dk2>
        <a:srgbClr val="000000"/>
      </a:dk2>
      <a:lt2>
        <a:srgbClr val="C00000"/>
      </a:lt2>
      <a:accent1>
        <a:srgbClr val="FF0000"/>
      </a:accent1>
      <a:accent2>
        <a:srgbClr val="0000FF"/>
      </a:accent2>
      <a:accent3>
        <a:srgbClr val="C00000"/>
      </a:accent3>
      <a:accent4>
        <a:srgbClr val="0000FF"/>
      </a:accent4>
      <a:accent5>
        <a:srgbClr val="FF0000"/>
      </a:accent5>
      <a:accent6>
        <a:srgbClr val="7A3405"/>
      </a:accent6>
      <a:hlink>
        <a:srgbClr val="FF0000"/>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Friday, March 8, 2019 - Talmage - Treatment" id="{C1F83E74-29FA-3741-8295-D32EBC3404CA}" vid="{038012A0-D399-D246-B4AD-04BBCF6E253D}"/>
    </a:ext>
  </a:extLst>
</a:theme>
</file>

<file path=ppt/theme/theme2.xml><?xml version="1.0" encoding="utf-8"?>
<a:theme xmlns:a="http://schemas.openxmlformats.org/drawingml/2006/main" name="1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3562</Words>
  <Application>Microsoft Office PowerPoint</Application>
  <PresentationFormat>On-screen Show (16:9)</PresentationFormat>
  <Paragraphs>496</Paragraphs>
  <Slides>79</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79</vt:i4>
      </vt:variant>
    </vt:vector>
  </HeadingPairs>
  <TitlesOfParts>
    <vt:vector size="82" baseType="lpstr">
      <vt:lpstr>Office Theme</vt:lpstr>
      <vt:lpstr>1_PowerPoint B</vt:lpstr>
      <vt:lpstr>Visio</vt:lpstr>
      <vt:lpstr>Understanding Mental Health Diagnosis &amp; Causation in Workers’ Compensation</vt:lpstr>
      <vt:lpstr>Understanding Mental Health Diagnosis &amp; Causation in Workers’ Compensation 22nd Tennessee Workers’ Compensation Educational Conference June 2019</vt:lpstr>
      <vt:lpstr>Disclosures &amp; Disclaimers</vt:lpstr>
      <vt:lpstr>Agenda</vt:lpstr>
      <vt:lpstr>PowerPoint Presentation</vt:lpstr>
      <vt:lpstr>Understanding Mental Health in the WC Context</vt:lpstr>
      <vt:lpstr>PowerPoint Presentation</vt:lpstr>
      <vt:lpstr>Biopsychosocial Model</vt:lpstr>
      <vt:lpstr>Unemployment Associated With:</vt:lpstr>
      <vt:lpstr>Conditions contributing to DALYs</vt:lpstr>
      <vt:lpstr>Life impact of unemployment</vt:lpstr>
      <vt:lpstr>Conditions contributing to DALYs</vt:lpstr>
      <vt:lpstr>Chronic pain continuum</vt:lpstr>
      <vt:lpstr>Mental Health Diagnosis</vt:lpstr>
      <vt:lpstr>A critical distinction</vt:lpstr>
      <vt:lpstr>Stress</vt:lpstr>
      <vt:lpstr>Psychosocial barriers</vt:lpstr>
      <vt:lpstr>PowerPoint Presentation</vt:lpstr>
      <vt:lpstr>PowerPoint Presentation</vt:lpstr>
      <vt:lpstr>Psychological symptoms</vt:lpstr>
      <vt:lpstr>PowerPoint Presentation</vt:lpstr>
      <vt:lpstr>Meets diagnostic criteria</vt:lpstr>
      <vt:lpstr>Standardized method</vt:lpstr>
      <vt:lpstr>Must impair function</vt:lpstr>
      <vt:lpstr>Don’t think zebras</vt:lpstr>
      <vt:lpstr>Often the most plausible diagnosis</vt:lpstr>
      <vt:lpstr>Understanding symptom validity</vt:lpstr>
      <vt:lpstr>PowerPoint Presentation</vt:lpstr>
      <vt:lpstr>Understand symptom validity</vt:lpstr>
      <vt:lpstr>Why assess validity?</vt:lpstr>
      <vt:lpstr> Common Causes: </vt:lpstr>
      <vt:lpstr>Example: Motor Vehicle Collisions</vt:lpstr>
      <vt:lpstr>TSJ 2009; 9: 4-12</vt:lpstr>
      <vt:lpstr>TSJ 2009; 9: 4-12</vt:lpstr>
      <vt:lpstr>Mittenberg W, Patton C, Canyock EM, Condit DC. Base rates of malingering and symptom exaggeration. J Clin Exp Neuropsychol, 24(8), 1094-1102, 2002.</vt:lpstr>
      <vt:lpstr>PowerPoint Presentation</vt:lpstr>
      <vt:lpstr>Evaluating effort is central to diagnosis</vt:lpstr>
      <vt:lpstr>Malingering makes accurate diagnosis impossible</vt:lpstr>
      <vt:lpstr>No, not everyone is making it up</vt:lpstr>
      <vt:lpstr>PTSD: A Case in point</vt:lpstr>
      <vt:lpstr>Diagnoses are not benign</vt:lpstr>
      <vt:lpstr>Injured by Mental Disorder Diagnoses</vt:lpstr>
      <vt:lpstr>PTSD Criterion A</vt:lpstr>
      <vt:lpstr>What Criterion A is NOT</vt:lpstr>
      <vt:lpstr>Criterion A has changed over time</vt:lpstr>
      <vt:lpstr>ICD criteria have changed</vt:lpstr>
      <vt:lpstr>Criterion A exposure</vt:lpstr>
      <vt:lpstr> PTSD incidence civilian</vt:lpstr>
      <vt:lpstr> PTSD incidence military</vt:lpstr>
      <vt:lpstr>PowerPoint Presentation</vt:lpstr>
      <vt:lpstr>PowerPoint Presentation</vt:lpstr>
      <vt:lpstr>The rest of the diagnosis</vt:lpstr>
      <vt:lpstr>Differential diagnosis</vt:lpstr>
      <vt:lpstr>Adjustment Disorder Fits What’s Actually Happening  in Many Workers’ Comp Patients</vt:lpstr>
      <vt:lpstr>Evaluating Work ability</vt:lpstr>
      <vt:lpstr>Risk, Capacity, &amp; Tolerance</vt:lpstr>
      <vt:lpstr>What is the risk?</vt:lpstr>
      <vt:lpstr>Considerations in Return to Work Decisions: Tolerance</vt:lpstr>
      <vt:lpstr>The R-C-T Inversion</vt:lpstr>
      <vt:lpstr>Causation</vt:lpstr>
      <vt:lpstr>Causation </vt:lpstr>
      <vt:lpstr>PowerPoint Presentation</vt:lpstr>
      <vt:lpstr>Prospective Cohort Study</vt:lpstr>
      <vt:lpstr>Chapter 16:  Mental Illness</vt:lpstr>
      <vt:lpstr>Out of 5,000 plus hits</vt:lpstr>
      <vt:lpstr>PowerPoint Presentation</vt:lpstr>
      <vt:lpstr>Holmes &amp; Rahi Stressful Life Events  Common Workers’ Comp case would have 177 points</vt:lpstr>
      <vt:lpstr>MDD and LBP</vt:lpstr>
      <vt:lpstr>Hooten WM.  Mayo Clinic Proceedings 2016; 91 (7): 955-70</vt:lpstr>
      <vt:lpstr>Hooten WM.  Mayo Clinic Proceedings 2016; 91 (7): 955-70</vt:lpstr>
      <vt:lpstr>Psych Before Pain</vt:lpstr>
      <vt:lpstr>Living in California is Painful</vt:lpstr>
      <vt:lpstr>Recap</vt:lpstr>
      <vt:lpstr>Correlation is NOT causation</vt:lpstr>
      <vt:lpstr>Remember</vt:lpstr>
      <vt:lpstr>Remember</vt:lpstr>
      <vt:lpstr>REMEMBER: LAW TRUMPS MEDICINE</vt:lpstr>
      <vt:lpstr>Remember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 Diagnosis &amp; Causation in Workers’ Compensation 22nd Tennessee Workers’ Compensation Educational Conference June 2019</dc:title>
  <dc:creator>Les Kertay</dc:creator>
  <cp:lastModifiedBy>B.Jeff Francis</cp:lastModifiedBy>
  <cp:revision>4</cp:revision>
  <dcterms:created xsi:type="dcterms:W3CDTF">2019-05-20T00:46:07Z</dcterms:created>
  <dcterms:modified xsi:type="dcterms:W3CDTF">2019-05-23T14:17:31Z</dcterms:modified>
</cp:coreProperties>
</file>