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media2.gif" ContentType="video/unknown"/>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91"/>
  </p:notesMasterIdLst>
  <p:handoutMasterIdLst>
    <p:handoutMasterId r:id="rId92"/>
  </p:handoutMasterIdLst>
  <p:sldIdLst>
    <p:sldId id="349" r:id="rId3"/>
    <p:sldId id="258" r:id="rId4"/>
    <p:sldId id="260" r:id="rId5"/>
    <p:sldId id="259" r:id="rId6"/>
    <p:sldId id="261" r:id="rId7"/>
    <p:sldId id="256" r:id="rId8"/>
    <p:sldId id="267" r:id="rId9"/>
    <p:sldId id="263" r:id="rId10"/>
    <p:sldId id="264" r:id="rId11"/>
    <p:sldId id="265" r:id="rId12"/>
    <p:sldId id="270" r:id="rId13"/>
    <p:sldId id="268" r:id="rId14"/>
    <p:sldId id="271" r:id="rId15"/>
    <p:sldId id="272" r:id="rId16"/>
    <p:sldId id="273" r:id="rId17"/>
    <p:sldId id="275" r:id="rId18"/>
    <p:sldId id="276" r:id="rId19"/>
    <p:sldId id="277" r:id="rId20"/>
    <p:sldId id="278" r:id="rId21"/>
    <p:sldId id="269" r:id="rId22"/>
    <p:sldId id="279" r:id="rId23"/>
    <p:sldId id="280" r:id="rId24"/>
    <p:sldId id="281" r:id="rId25"/>
    <p:sldId id="282" r:id="rId26"/>
    <p:sldId id="283" r:id="rId27"/>
    <p:sldId id="284" r:id="rId28"/>
    <p:sldId id="286" r:id="rId29"/>
    <p:sldId id="292" r:id="rId30"/>
    <p:sldId id="295" r:id="rId31"/>
    <p:sldId id="288" r:id="rId32"/>
    <p:sldId id="303" r:id="rId33"/>
    <p:sldId id="289" r:id="rId34"/>
    <p:sldId id="287" r:id="rId35"/>
    <p:sldId id="302" r:id="rId36"/>
    <p:sldId id="291" r:id="rId37"/>
    <p:sldId id="290" r:id="rId38"/>
    <p:sldId id="293" r:id="rId39"/>
    <p:sldId id="294" r:id="rId40"/>
    <p:sldId id="323" r:id="rId41"/>
    <p:sldId id="324" r:id="rId42"/>
    <p:sldId id="325" r:id="rId43"/>
    <p:sldId id="296" r:id="rId44"/>
    <p:sldId id="297" r:id="rId45"/>
    <p:sldId id="298" r:id="rId46"/>
    <p:sldId id="299" r:id="rId47"/>
    <p:sldId id="341" r:id="rId48"/>
    <p:sldId id="340" r:id="rId49"/>
    <p:sldId id="300" r:id="rId50"/>
    <p:sldId id="304" r:id="rId51"/>
    <p:sldId id="305" r:id="rId52"/>
    <p:sldId id="306" r:id="rId53"/>
    <p:sldId id="307" r:id="rId54"/>
    <p:sldId id="308" r:id="rId55"/>
    <p:sldId id="316" r:id="rId56"/>
    <p:sldId id="309" r:id="rId57"/>
    <p:sldId id="310" r:id="rId58"/>
    <p:sldId id="311" r:id="rId59"/>
    <p:sldId id="317" r:id="rId60"/>
    <p:sldId id="322" r:id="rId61"/>
    <p:sldId id="312" r:id="rId62"/>
    <p:sldId id="313" r:id="rId63"/>
    <p:sldId id="314" r:id="rId64"/>
    <p:sldId id="321" r:id="rId65"/>
    <p:sldId id="315" r:id="rId66"/>
    <p:sldId id="348" r:id="rId67"/>
    <p:sldId id="301" r:id="rId68"/>
    <p:sldId id="318" r:id="rId69"/>
    <p:sldId id="319" r:id="rId70"/>
    <p:sldId id="326" r:id="rId71"/>
    <p:sldId id="327" r:id="rId72"/>
    <p:sldId id="320" r:id="rId73"/>
    <p:sldId id="328" r:id="rId74"/>
    <p:sldId id="329" r:id="rId75"/>
    <p:sldId id="330" r:id="rId76"/>
    <p:sldId id="331" r:id="rId77"/>
    <p:sldId id="332" r:id="rId78"/>
    <p:sldId id="334" r:id="rId79"/>
    <p:sldId id="347" r:id="rId80"/>
    <p:sldId id="335" r:id="rId81"/>
    <p:sldId id="336" r:id="rId82"/>
    <p:sldId id="337" r:id="rId83"/>
    <p:sldId id="338" r:id="rId84"/>
    <p:sldId id="343" r:id="rId85"/>
    <p:sldId id="339" r:id="rId86"/>
    <p:sldId id="344" r:id="rId87"/>
    <p:sldId id="345" r:id="rId88"/>
    <p:sldId id="346" r:id="rId89"/>
    <p:sldId id="342" r:id="rId90"/>
  </p:sldIdLst>
  <p:sldSz cx="12192000" cy="6858000"/>
  <p:notesSz cx="6950075" cy="9236075"/>
  <p:defaultText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5836" autoAdjust="0"/>
  </p:normalViewPr>
  <p:slideViewPr>
    <p:cSldViewPr snapToGrid="0">
      <p:cViewPr varScale="1">
        <p:scale>
          <a:sx n="75" d="100"/>
          <a:sy n="75" d="100"/>
        </p:scale>
        <p:origin x="-1950"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820" y="-9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3ECE22-B01A-4929-AF1D-21E1044952A2}"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313D8AE3-A400-48C5-9564-036462656BFC}">
      <dgm:prSet phldrT="[Text]"/>
      <dgm:spPr>
        <a:solidFill>
          <a:schemeClr val="bg2"/>
        </a:solidFill>
      </dgm:spPr>
      <dgm:t>
        <a:bodyPr/>
        <a:lstStyle/>
        <a:p>
          <a:r>
            <a:rPr lang="en-US" dirty="0">
              <a:latin typeface="Californian FB" panose="0207040306080B030204" pitchFamily="18" charset="0"/>
            </a:rPr>
            <a:t>Injury</a:t>
          </a:r>
        </a:p>
      </dgm:t>
    </dgm:pt>
    <dgm:pt modelId="{80197BC0-C2ED-42C6-A6D5-BA169AC3D309}" type="parTrans" cxnId="{AD86942C-E7A2-4304-B8EE-FFD6424215B6}">
      <dgm:prSet/>
      <dgm:spPr/>
      <dgm:t>
        <a:bodyPr/>
        <a:lstStyle/>
        <a:p>
          <a:endParaRPr lang="en-US"/>
        </a:p>
      </dgm:t>
    </dgm:pt>
    <dgm:pt modelId="{607F1ACC-A851-4B1C-92FE-3B3CDF9CE5CA}" type="sibTrans" cxnId="{AD86942C-E7A2-4304-B8EE-FFD6424215B6}">
      <dgm:prSet/>
      <dgm:spPr/>
      <dgm:t>
        <a:bodyPr/>
        <a:lstStyle/>
        <a:p>
          <a:endParaRPr lang="en-US"/>
        </a:p>
      </dgm:t>
    </dgm:pt>
    <dgm:pt modelId="{23BD0EDB-A011-4E87-9711-7128C8338DBE}">
      <dgm:prSet phldrT="[Text]" custT="1"/>
      <dgm:spPr>
        <a:solidFill>
          <a:schemeClr val="tx2">
            <a:lumMod val="60000"/>
            <a:lumOff val="40000"/>
          </a:schemeClr>
        </a:solidFill>
      </dgm:spPr>
      <dgm:t>
        <a:bodyPr/>
        <a:lstStyle/>
        <a:p>
          <a:r>
            <a:rPr lang="en-US" sz="1600" dirty="0" smtClean="0">
              <a:latin typeface="Californian FB" panose="0207040306080B030204" pitchFamily="18" charset="0"/>
            </a:rPr>
            <a:t>accident</a:t>
          </a:r>
          <a:endParaRPr lang="en-US" sz="1600" dirty="0">
            <a:latin typeface="Californian FB" panose="0207040306080B030204" pitchFamily="18" charset="0"/>
          </a:endParaRPr>
        </a:p>
      </dgm:t>
    </dgm:pt>
    <dgm:pt modelId="{8EE07DAF-D5EF-49FB-BBA8-EE4DE382A2E9}" type="parTrans" cxnId="{C6649499-FC22-4953-BC7E-98670C9AC03E}">
      <dgm:prSet/>
      <dgm:spPr/>
      <dgm:t>
        <a:bodyPr/>
        <a:lstStyle/>
        <a:p>
          <a:endParaRPr lang="en-US" dirty="0"/>
        </a:p>
      </dgm:t>
    </dgm:pt>
    <dgm:pt modelId="{642BB9F3-57FC-47C4-A306-D229D4813675}" type="sibTrans" cxnId="{C6649499-FC22-4953-BC7E-98670C9AC03E}">
      <dgm:prSet/>
      <dgm:spPr/>
      <dgm:t>
        <a:bodyPr/>
        <a:lstStyle/>
        <a:p>
          <a:endParaRPr lang="en-US">
            <a:latin typeface="Californian FB" panose="0207040306080B030204" pitchFamily="18" charset="0"/>
          </a:endParaRPr>
        </a:p>
      </dgm:t>
    </dgm:pt>
    <dgm:pt modelId="{9F01468B-312D-4366-90EB-F73A3B6D5399}">
      <dgm:prSet phldrT="[Text]" custT="1"/>
      <dgm:spPr>
        <a:solidFill>
          <a:schemeClr val="tx2">
            <a:lumMod val="60000"/>
            <a:lumOff val="40000"/>
          </a:schemeClr>
        </a:solidFill>
      </dgm:spPr>
      <dgm:t>
        <a:bodyPr/>
        <a:lstStyle/>
        <a:p>
          <a:r>
            <a:rPr lang="en-US" sz="1400" dirty="0">
              <a:latin typeface="Californian FB" panose="0207040306080B030204" pitchFamily="18" charset="0"/>
            </a:rPr>
            <a:t>occupational disease</a:t>
          </a:r>
        </a:p>
      </dgm:t>
    </dgm:pt>
    <dgm:pt modelId="{F9A82402-6DA5-4E69-96B6-8A8AC0BEDEC5}" type="parTrans" cxnId="{6AC0509A-B7BC-47DD-A139-510FE4B3C8C6}">
      <dgm:prSet/>
      <dgm:spPr/>
      <dgm:t>
        <a:bodyPr/>
        <a:lstStyle/>
        <a:p>
          <a:endParaRPr lang="en-US" dirty="0"/>
        </a:p>
      </dgm:t>
    </dgm:pt>
    <dgm:pt modelId="{CD013C25-6169-4105-8A83-EEB3C621BE96}" type="sibTrans" cxnId="{6AC0509A-B7BC-47DD-A139-510FE4B3C8C6}">
      <dgm:prSet/>
      <dgm:spPr/>
      <dgm:t>
        <a:bodyPr/>
        <a:lstStyle/>
        <a:p>
          <a:endParaRPr lang="en-US">
            <a:latin typeface="Californian FB" panose="0207040306080B030204" pitchFamily="18" charset="0"/>
          </a:endParaRPr>
        </a:p>
      </dgm:t>
    </dgm:pt>
    <dgm:pt modelId="{F725BB19-3234-4F9D-8DB3-0ECF01C3A260}">
      <dgm:prSet phldrT="[Text]"/>
      <dgm:spPr>
        <a:solidFill>
          <a:schemeClr val="tx2">
            <a:lumMod val="60000"/>
            <a:lumOff val="40000"/>
          </a:schemeClr>
        </a:solidFill>
      </dgm:spPr>
      <dgm:t>
        <a:bodyPr/>
        <a:lstStyle/>
        <a:p>
          <a:r>
            <a:rPr lang="en-US" dirty="0" smtClean="0">
              <a:latin typeface="Californian FB" panose="0207040306080B030204" pitchFamily="18" charset="0"/>
            </a:rPr>
            <a:t>cumulative </a:t>
          </a:r>
          <a:r>
            <a:rPr lang="en-US" dirty="0">
              <a:latin typeface="Californian FB" panose="0207040306080B030204" pitchFamily="18" charset="0"/>
            </a:rPr>
            <a:t>trauma</a:t>
          </a:r>
        </a:p>
      </dgm:t>
    </dgm:pt>
    <dgm:pt modelId="{FCD6EC95-FA10-4A70-8455-AAE24C4AD378}" type="parTrans" cxnId="{5C5B96BE-0146-473E-B9D9-4A88B1D6E194}">
      <dgm:prSet/>
      <dgm:spPr/>
      <dgm:t>
        <a:bodyPr/>
        <a:lstStyle/>
        <a:p>
          <a:endParaRPr lang="en-US" dirty="0"/>
        </a:p>
      </dgm:t>
    </dgm:pt>
    <dgm:pt modelId="{0ECE49BB-3B5A-4CEC-A66C-7C0616681D7D}" type="sibTrans" cxnId="{5C5B96BE-0146-473E-B9D9-4A88B1D6E194}">
      <dgm:prSet/>
      <dgm:spPr/>
      <dgm:t>
        <a:bodyPr/>
        <a:lstStyle/>
        <a:p>
          <a:endParaRPr lang="en-US">
            <a:latin typeface="Californian FB" panose="0207040306080B030204" pitchFamily="18" charset="0"/>
          </a:endParaRPr>
        </a:p>
      </dgm:t>
    </dgm:pt>
    <dgm:pt modelId="{436E2460-D26C-4698-BD54-EC0C8298DF50}">
      <dgm:prSet phldrT="[Text]" custT="1"/>
      <dgm:spPr>
        <a:solidFill>
          <a:schemeClr val="tx2">
            <a:lumMod val="60000"/>
            <a:lumOff val="40000"/>
          </a:schemeClr>
        </a:solidFill>
      </dgm:spPr>
      <dgm:t>
        <a:bodyPr/>
        <a:lstStyle/>
        <a:p>
          <a:r>
            <a:rPr lang="en-US" sz="1600" dirty="0">
              <a:latin typeface="Californian FB" panose="0207040306080B030204" pitchFamily="18" charset="0"/>
            </a:rPr>
            <a:t>mental</a:t>
          </a:r>
        </a:p>
      </dgm:t>
    </dgm:pt>
    <dgm:pt modelId="{DF3BF037-50F6-4B7B-AB10-6EFFE4D353BA}" type="parTrans" cxnId="{BF1D9B7B-941D-4EA2-AF64-17BED963FB5F}">
      <dgm:prSet/>
      <dgm:spPr/>
      <dgm:t>
        <a:bodyPr/>
        <a:lstStyle/>
        <a:p>
          <a:endParaRPr lang="en-US" dirty="0"/>
        </a:p>
      </dgm:t>
    </dgm:pt>
    <dgm:pt modelId="{B1480864-8D23-4EEB-88B6-70880906BE2E}" type="sibTrans" cxnId="{BF1D9B7B-941D-4EA2-AF64-17BED963FB5F}">
      <dgm:prSet/>
      <dgm:spPr/>
      <dgm:t>
        <a:bodyPr/>
        <a:lstStyle/>
        <a:p>
          <a:endParaRPr lang="en-US">
            <a:latin typeface="Californian FB" panose="0207040306080B030204" pitchFamily="18" charset="0"/>
          </a:endParaRPr>
        </a:p>
      </dgm:t>
    </dgm:pt>
    <dgm:pt modelId="{2BE51BAD-3AE5-44D8-B9F3-53A3696746B4}" type="pres">
      <dgm:prSet presAssocID="{273ECE22-B01A-4929-AF1D-21E1044952A2}" presName="cycle" presStyleCnt="0">
        <dgm:presLayoutVars>
          <dgm:chMax val="1"/>
          <dgm:dir/>
          <dgm:animLvl val="ctr"/>
          <dgm:resizeHandles val="exact"/>
        </dgm:presLayoutVars>
      </dgm:prSet>
      <dgm:spPr/>
      <dgm:t>
        <a:bodyPr/>
        <a:lstStyle/>
        <a:p>
          <a:endParaRPr lang="en-US"/>
        </a:p>
      </dgm:t>
    </dgm:pt>
    <dgm:pt modelId="{5213131E-4086-4B5A-B375-5023136C8637}" type="pres">
      <dgm:prSet presAssocID="{313D8AE3-A400-48C5-9564-036462656BFC}" presName="centerShape" presStyleLbl="node0" presStyleIdx="0" presStyleCnt="1"/>
      <dgm:spPr/>
      <dgm:t>
        <a:bodyPr/>
        <a:lstStyle/>
        <a:p>
          <a:endParaRPr lang="en-US"/>
        </a:p>
      </dgm:t>
    </dgm:pt>
    <dgm:pt modelId="{AAF483D7-928C-4C9E-82DD-BA88F5A70B0F}" type="pres">
      <dgm:prSet presAssocID="{8EE07DAF-D5EF-49FB-BBA8-EE4DE382A2E9}" presName="Name9" presStyleLbl="parChTrans1D2" presStyleIdx="0" presStyleCnt="4"/>
      <dgm:spPr/>
      <dgm:t>
        <a:bodyPr/>
        <a:lstStyle/>
        <a:p>
          <a:endParaRPr lang="en-US"/>
        </a:p>
      </dgm:t>
    </dgm:pt>
    <dgm:pt modelId="{B1B1773D-7605-4387-AD40-BE6070EB5F5C}" type="pres">
      <dgm:prSet presAssocID="{8EE07DAF-D5EF-49FB-BBA8-EE4DE382A2E9}" presName="connTx" presStyleLbl="parChTrans1D2" presStyleIdx="0" presStyleCnt="4"/>
      <dgm:spPr/>
      <dgm:t>
        <a:bodyPr/>
        <a:lstStyle/>
        <a:p>
          <a:endParaRPr lang="en-US"/>
        </a:p>
      </dgm:t>
    </dgm:pt>
    <dgm:pt modelId="{C12C2675-1FEF-447D-926D-A556AF5C52A0}" type="pres">
      <dgm:prSet presAssocID="{23BD0EDB-A011-4E87-9711-7128C8338DBE}" presName="node" presStyleLbl="node1" presStyleIdx="0" presStyleCnt="4">
        <dgm:presLayoutVars>
          <dgm:bulletEnabled val="1"/>
        </dgm:presLayoutVars>
      </dgm:prSet>
      <dgm:spPr/>
      <dgm:t>
        <a:bodyPr/>
        <a:lstStyle/>
        <a:p>
          <a:endParaRPr lang="en-US"/>
        </a:p>
      </dgm:t>
    </dgm:pt>
    <dgm:pt modelId="{E5ABFCEB-ABE5-4A2D-AC92-E9DEC15B0F18}" type="pres">
      <dgm:prSet presAssocID="{F9A82402-6DA5-4E69-96B6-8A8AC0BEDEC5}" presName="Name9" presStyleLbl="parChTrans1D2" presStyleIdx="1" presStyleCnt="4"/>
      <dgm:spPr/>
      <dgm:t>
        <a:bodyPr/>
        <a:lstStyle/>
        <a:p>
          <a:endParaRPr lang="en-US"/>
        </a:p>
      </dgm:t>
    </dgm:pt>
    <dgm:pt modelId="{C0E8E42E-50D3-489E-AA65-D258418C9DF0}" type="pres">
      <dgm:prSet presAssocID="{F9A82402-6DA5-4E69-96B6-8A8AC0BEDEC5}" presName="connTx" presStyleLbl="parChTrans1D2" presStyleIdx="1" presStyleCnt="4"/>
      <dgm:spPr/>
      <dgm:t>
        <a:bodyPr/>
        <a:lstStyle/>
        <a:p>
          <a:endParaRPr lang="en-US"/>
        </a:p>
      </dgm:t>
    </dgm:pt>
    <dgm:pt modelId="{4ADD87F6-D0E0-4958-AD7A-F1CF9EC51874}" type="pres">
      <dgm:prSet presAssocID="{9F01468B-312D-4366-90EB-F73A3B6D5399}" presName="node" presStyleLbl="node1" presStyleIdx="1" presStyleCnt="4">
        <dgm:presLayoutVars>
          <dgm:bulletEnabled val="1"/>
        </dgm:presLayoutVars>
      </dgm:prSet>
      <dgm:spPr/>
      <dgm:t>
        <a:bodyPr/>
        <a:lstStyle/>
        <a:p>
          <a:endParaRPr lang="en-US"/>
        </a:p>
      </dgm:t>
    </dgm:pt>
    <dgm:pt modelId="{3F945B38-49EF-4C80-9EBE-AE3C64F4FE86}" type="pres">
      <dgm:prSet presAssocID="{FCD6EC95-FA10-4A70-8455-AAE24C4AD378}" presName="Name9" presStyleLbl="parChTrans1D2" presStyleIdx="2" presStyleCnt="4"/>
      <dgm:spPr/>
      <dgm:t>
        <a:bodyPr/>
        <a:lstStyle/>
        <a:p>
          <a:endParaRPr lang="en-US"/>
        </a:p>
      </dgm:t>
    </dgm:pt>
    <dgm:pt modelId="{31E8EAA1-0C0F-4863-8643-ECF908645CC1}" type="pres">
      <dgm:prSet presAssocID="{FCD6EC95-FA10-4A70-8455-AAE24C4AD378}" presName="connTx" presStyleLbl="parChTrans1D2" presStyleIdx="2" presStyleCnt="4"/>
      <dgm:spPr/>
      <dgm:t>
        <a:bodyPr/>
        <a:lstStyle/>
        <a:p>
          <a:endParaRPr lang="en-US"/>
        </a:p>
      </dgm:t>
    </dgm:pt>
    <dgm:pt modelId="{8FC115C7-0959-4BDD-9D53-565746473759}" type="pres">
      <dgm:prSet presAssocID="{F725BB19-3234-4F9D-8DB3-0ECF01C3A260}" presName="node" presStyleLbl="node1" presStyleIdx="2" presStyleCnt="4">
        <dgm:presLayoutVars>
          <dgm:bulletEnabled val="1"/>
        </dgm:presLayoutVars>
      </dgm:prSet>
      <dgm:spPr/>
      <dgm:t>
        <a:bodyPr/>
        <a:lstStyle/>
        <a:p>
          <a:endParaRPr lang="en-US"/>
        </a:p>
      </dgm:t>
    </dgm:pt>
    <dgm:pt modelId="{FF0DA3FD-CC6C-499C-A816-544328C5CC75}" type="pres">
      <dgm:prSet presAssocID="{DF3BF037-50F6-4B7B-AB10-6EFFE4D353BA}" presName="Name9" presStyleLbl="parChTrans1D2" presStyleIdx="3" presStyleCnt="4"/>
      <dgm:spPr/>
      <dgm:t>
        <a:bodyPr/>
        <a:lstStyle/>
        <a:p>
          <a:endParaRPr lang="en-US"/>
        </a:p>
      </dgm:t>
    </dgm:pt>
    <dgm:pt modelId="{C0BC2DCD-FC6C-4462-A281-CBF140415E5F}" type="pres">
      <dgm:prSet presAssocID="{DF3BF037-50F6-4B7B-AB10-6EFFE4D353BA}" presName="connTx" presStyleLbl="parChTrans1D2" presStyleIdx="3" presStyleCnt="4"/>
      <dgm:spPr/>
      <dgm:t>
        <a:bodyPr/>
        <a:lstStyle/>
        <a:p>
          <a:endParaRPr lang="en-US"/>
        </a:p>
      </dgm:t>
    </dgm:pt>
    <dgm:pt modelId="{6DF3C70A-8578-45BA-B354-0382354F21D7}" type="pres">
      <dgm:prSet presAssocID="{436E2460-D26C-4698-BD54-EC0C8298DF50}" presName="node" presStyleLbl="node1" presStyleIdx="3" presStyleCnt="4">
        <dgm:presLayoutVars>
          <dgm:bulletEnabled val="1"/>
        </dgm:presLayoutVars>
      </dgm:prSet>
      <dgm:spPr/>
      <dgm:t>
        <a:bodyPr/>
        <a:lstStyle/>
        <a:p>
          <a:endParaRPr lang="en-US"/>
        </a:p>
      </dgm:t>
    </dgm:pt>
  </dgm:ptLst>
  <dgm:cxnLst>
    <dgm:cxn modelId="{37A436A1-F30E-44C6-BA76-DCBF147E0AA6}" type="presOf" srcId="{DF3BF037-50F6-4B7B-AB10-6EFFE4D353BA}" destId="{FF0DA3FD-CC6C-499C-A816-544328C5CC75}" srcOrd="0" destOrd="0" presId="urn:microsoft.com/office/officeart/2005/8/layout/radial1"/>
    <dgm:cxn modelId="{3B4D02E2-2683-464B-A617-1EAC3F396E21}" type="presOf" srcId="{FCD6EC95-FA10-4A70-8455-AAE24C4AD378}" destId="{31E8EAA1-0C0F-4863-8643-ECF908645CC1}" srcOrd="1" destOrd="0" presId="urn:microsoft.com/office/officeart/2005/8/layout/radial1"/>
    <dgm:cxn modelId="{68AF3183-FB1D-4D08-BD33-6F7A64636AE1}" type="presOf" srcId="{8EE07DAF-D5EF-49FB-BBA8-EE4DE382A2E9}" destId="{B1B1773D-7605-4387-AD40-BE6070EB5F5C}" srcOrd="1" destOrd="0" presId="urn:microsoft.com/office/officeart/2005/8/layout/radial1"/>
    <dgm:cxn modelId="{C6649499-FC22-4953-BC7E-98670C9AC03E}" srcId="{313D8AE3-A400-48C5-9564-036462656BFC}" destId="{23BD0EDB-A011-4E87-9711-7128C8338DBE}" srcOrd="0" destOrd="0" parTransId="{8EE07DAF-D5EF-49FB-BBA8-EE4DE382A2E9}" sibTransId="{642BB9F3-57FC-47C4-A306-D229D4813675}"/>
    <dgm:cxn modelId="{BF1D9B7B-941D-4EA2-AF64-17BED963FB5F}" srcId="{313D8AE3-A400-48C5-9564-036462656BFC}" destId="{436E2460-D26C-4698-BD54-EC0C8298DF50}" srcOrd="3" destOrd="0" parTransId="{DF3BF037-50F6-4B7B-AB10-6EFFE4D353BA}" sibTransId="{B1480864-8D23-4EEB-88B6-70880906BE2E}"/>
    <dgm:cxn modelId="{8E3D73C1-3CD9-4DFD-9F0D-1C2E46128507}" type="presOf" srcId="{23BD0EDB-A011-4E87-9711-7128C8338DBE}" destId="{C12C2675-1FEF-447D-926D-A556AF5C52A0}" srcOrd="0" destOrd="0" presId="urn:microsoft.com/office/officeart/2005/8/layout/radial1"/>
    <dgm:cxn modelId="{73175CBB-1055-42D0-B67C-13F9F7D36891}" type="presOf" srcId="{273ECE22-B01A-4929-AF1D-21E1044952A2}" destId="{2BE51BAD-3AE5-44D8-B9F3-53A3696746B4}" srcOrd="0" destOrd="0" presId="urn:microsoft.com/office/officeart/2005/8/layout/radial1"/>
    <dgm:cxn modelId="{F51D27F1-A495-41CC-82C1-A7B95DAEEBC4}" type="presOf" srcId="{FCD6EC95-FA10-4A70-8455-AAE24C4AD378}" destId="{3F945B38-49EF-4C80-9EBE-AE3C64F4FE86}" srcOrd="0" destOrd="0" presId="urn:microsoft.com/office/officeart/2005/8/layout/radial1"/>
    <dgm:cxn modelId="{2F51C871-9FA3-482C-BCF6-7815B489E5E0}" type="presOf" srcId="{9F01468B-312D-4366-90EB-F73A3B6D5399}" destId="{4ADD87F6-D0E0-4958-AD7A-F1CF9EC51874}" srcOrd="0" destOrd="0" presId="urn:microsoft.com/office/officeart/2005/8/layout/radial1"/>
    <dgm:cxn modelId="{67589AD0-5358-4CA6-90EE-4069A78C9EB3}" type="presOf" srcId="{F9A82402-6DA5-4E69-96B6-8A8AC0BEDEC5}" destId="{E5ABFCEB-ABE5-4A2D-AC92-E9DEC15B0F18}" srcOrd="0" destOrd="0" presId="urn:microsoft.com/office/officeart/2005/8/layout/radial1"/>
    <dgm:cxn modelId="{ED5AC475-9DFA-4508-9ACD-D12B19E55316}" type="presOf" srcId="{F725BB19-3234-4F9D-8DB3-0ECF01C3A260}" destId="{8FC115C7-0959-4BDD-9D53-565746473759}" srcOrd="0" destOrd="0" presId="urn:microsoft.com/office/officeart/2005/8/layout/radial1"/>
    <dgm:cxn modelId="{DAB2D9D1-8008-4465-8CB3-EBAC716FDDD7}" type="presOf" srcId="{F9A82402-6DA5-4E69-96B6-8A8AC0BEDEC5}" destId="{C0E8E42E-50D3-489E-AA65-D258418C9DF0}" srcOrd="1" destOrd="0" presId="urn:microsoft.com/office/officeart/2005/8/layout/radial1"/>
    <dgm:cxn modelId="{D76A8ED8-BE63-43E7-B5C7-94D18B5A7607}" type="presOf" srcId="{436E2460-D26C-4698-BD54-EC0C8298DF50}" destId="{6DF3C70A-8578-45BA-B354-0382354F21D7}" srcOrd="0" destOrd="0" presId="urn:microsoft.com/office/officeart/2005/8/layout/radial1"/>
    <dgm:cxn modelId="{DD5D7405-AF8E-44D5-816D-BF38A830BF61}" type="presOf" srcId="{DF3BF037-50F6-4B7B-AB10-6EFFE4D353BA}" destId="{C0BC2DCD-FC6C-4462-A281-CBF140415E5F}" srcOrd="1" destOrd="0" presId="urn:microsoft.com/office/officeart/2005/8/layout/radial1"/>
    <dgm:cxn modelId="{6AC0509A-B7BC-47DD-A139-510FE4B3C8C6}" srcId="{313D8AE3-A400-48C5-9564-036462656BFC}" destId="{9F01468B-312D-4366-90EB-F73A3B6D5399}" srcOrd="1" destOrd="0" parTransId="{F9A82402-6DA5-4E69-96B6-8A8AC0BEDEC5}" sibTransId="{CD013C25-6169-4105-8A83-EEB3C621BE96}"/>
    <dgm:cxn modelId="{5C5B96BE-0146-473E-B9D9-4A88B1D6E194}" srcId="{313D8AE3-A400-48C5-9564-036462656BFC}" destId="{F725BB19-3234-4F9D-8DB3-0ECF01C3A260}" srcOrd="2" destOrd="0" parTransId="{FCD6EC95-FA10-4A70-8455-AAE24C4AD378}" sibTransId="{0ECE49BB-3B5A-4CEC-A66C-7C0616681D7D}"/>
    <dgm:cxn modelId="{5B9419BD-8F5A-4A21-A473-DE970D1BE76A}" type="presOf" srcId="{313D8AE3-A400-48C5-9564-036462656BFC}" destId="{5213131E-4086-4B5A-B375-5023136C8637}" srcOrd="0" destOrd="0" presId="urn:microsoft.com/office/officeart/2005/8/layout/radial1"/>
    <dgm:cxn modelId="{BF3C5EAD-1411-4D65-971B-97C9AA016D2A}" type="presOf" srcId="{8EE07DAF-D5EF-49FB-BBA8-EE4DE382A2E9}" destId="{AAF483D7-928C-4C9E-82DD-BA88F5A70B0F}" srcOrd="0" destOrd="0" presId="urn:microsoft.com/office/officeart/2005/8/layout/radial1"/>
    <dgm:cxn modelId="{AD86942C-E7A2-4304-B8EE-FFD6424215B6}" srcId="{273ECE22-B01A-4929-AF1D-21E1044952A2}" destId="{313D8AE3-A400-48C5-9564-036462656BFC}" srcOrd="0" destOrd="0" parTransId="{80197BC0-C2ED-42C6-A6D5-BA169AC3D309}" sibTransId="{607F1ACC-A851-4B1C-92FE-3B3CDF9CE5CA}"/>
    <dgm:cxn modelId="{44E62642-E4B8-4A3F-914D-62EDE88761CD}" type="presParOf" srcId="{2BE51BAD-3AE5-44D8-B9F3-53A3696746B4}" destId="{5213131E-4086-4B5A-B375-5023136C8637}" srcOrd="0" destOrd="0" presId="urn:microsoft.com/office/officeart/2005/8/layout/radial1"/>
    <dgm:cxn modelId="{C306FC4F-85F4-40F1-A309-8B11A4E406FE}" type="presParOf" srcId="{2BE51BAD-3AE5-44D8-B9F3-53A3696746B4}" destId="{AAF483D7-928C-4C9E-82DD-BA88F5A70B0F}" srcOrd="1" destOrd="0" presId="urn:microsoft.com/office/officeart/2005/8/layout/radial1"/>
    <dgm:cxn modelId="{FF6F2D8C-ACFF-47EE-BEB2-90B0696E273E}" type="presParOf" srcId="{AAF483D7-928C-4C9E-82DD-BA88F5A70B0F}" destId="{B1B1773D-7605-4387-AD40-BE6070EB5F5C}" srcOrd="0" destOrd="0" presId="urn:microsoft.com/office/officeart/2005/8/layout/radial1"/>
    <dgm:cxn modelId="{857B1560-D472-4314-BECE-FBBEB34D7D6C}" type="presParOf" srcId="{2BE51BAD-3AE5-44D8-B9F3-53A3696746B4}" destId="{C12C2675-1FEF-447D-926D-A556AF5C52A0}" srcOrd="2" destOrd="0" presId="urn:microsoft.com/office/officeart/2005/8/layout/radial1"/>
    <dgm:cxn modelId="{47AB38E6-7A88-4389-BFC1-BE6CA0FD5A5C}" type="presParOf" srcId="{2BE51BAD-3AE5-44D8-B9F3-53A3696746B4}" destId="{E5ABFCEB-ABE5-4A2D-AC92-E9DEC15B0F18}" srcOrd="3" destOrd="0" presId="urn:microsoft.com/office/officeart/2005/8/layout/radial1"/>
    <dgm:cxn modelId="{95762CCF-A7E2-41BB-BF65-7DB9FFA2E9A4}" type="presParOf" srcId="{E5ABFCEB-ABE5-4A2D-AC92-E9DEC15B0F18}" destId="{C0E8E42E-50D3-489E-AA65-D258418C9DF0}" srcOrd="0" destOrd="0" presId="urn:microsoft.com/office/officeart/2005/8/layout/radial1"/>
    <dgm:cxn modelId="{32CB0BCB-630B-4081-A9C8-BB7A664CD41D}" type="presParOf" srcId="{2BE51BAD-3AE5-44D8-B9F3-53A3696746B4}" destId="{4ADD87F6-D0E0-4958-AD7A-F1CF9EC51874}" srcOrd="4" destOrd="0" presId="urn:microsoft.com/office/officeart/2005/8/layout/radial1"/>
    <dgm:cxn modelId="{906C272E-69BE-4D70-A041-B86393AAEC93}" type="presParOf" srcId="{2BE51BAD-3AE5-44D8-B9F3-53A3696746B4}" destId="{3F945B38-49EF-4C80-9EBE-AE3C64F4FE86}" srcOrd="5" destOrd="0" presId="urn:microsoft.com/office/officeart/2005/8/layout/radial1"/>
    <dgm:cxn modelId="{3BA2944D-2DAF-4C4F-90A0-09AF5F9A00F1}" type="presParOf" srcId="{3F945B38-49EF-4C80-9EBE-AE3C64F4FE86}" destId="{31E8EAA1-0C0F-4863-8643-ECF908645CC1}" srcOrd="0" destOrd="0" presId="urn:microsoft.com/office/officeart/2005/8/layout/radial1"/>
    <dgm:cxn modelId="{5632F28B-B4A8-47AF-9D2A-5C9568A434BB}" type="presParOf" srcId="{2BE51BAD-3AE5-44D8-B9F3-53A3696746B4}" destId="{8FC115C7-0959-4BDD-9D53-565746473759}" srcOrd="6" destOrd="0" presId="urn:microsoft.com/office/officeart/2005/8/layout/radial1"/>
    <dgm:cxn modelId="{1A11DBD2-11B6-4DEB-80E6-F09B020D7BA4}" type="presParOf" srcId="{2BE51BAD-3AE5-44D8-B9F3-53A3696746B4}" destId="{FF0DA3FD-CC6C-499C-A816-544328C5CC75}" srcOrd="7" destOrd="0" presId="urn:microsoft.com/office/officeart/2005/8/layout/radial1"/>
    <dgm:cxn modelId="{1FDEFA8E-AF1C-4A32-9F03-A5BCF0897ADC}" type="presParOf" srcId="{FF0DA3FD-CC6C-499C-A816-544328C5CC75}" destId="{C0BC2DCD-FC6C-4462-A281-CBF140415E5F}" srcOrd="0" destOrd="0" presId="urn:microsoft.com/office/officeart/2005/8/layout/radial1"/>
    <dgm:cxn modelId="{65C9E4EA-DFDD-4AA8-902B-4AFC38F4EB1C}" type="presParOf" srcId="{2BE51BAD-3AE5-44D8-B9F3-53A3696746B4}" destId="{6DF3C70A-8578-45BA-B354-0382354F21D7}"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BBB7A-3EE7-445B-9E33-434A6A817B3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DA0DF42-66FD-4DDB-9A80-D471D2198C01}">
      <dgm:prSet phldrT="[Text]" custT="1"/>
      <dgm:spPr>
        <a:ln>
          <a:solidFill>
            <a:schemeClr val="tx2">
              <a:lumMod val="60000"/>
              <a:lumOff val="40000"/>
            </a:schemeClr>
          </a:solidFill>
        </a:ln>
      </dgm:spPr>
      <dgm:t>
        <a:bodyPr/>
        <a:lstStyle/>
        <a:p>
          <a:r>
            <a:rPr lang="en-US" sz="2000" dirty="0" smtClean="0">
              <a:latin typeface="Californian FB" panose="0207040306080B030204" pitchFamily="18" charset="0"/>
              <a:cs typeface="Helvetica" panose="020B0604020202020204" pitchFamily="34" charset="0"/>
            </a:rPr>
            <a:t>EE shall provide notice of the injury within fifteen (15) days after the employee</a:t>
          </a:r>
          <a:r>
            <a:rPr lang="en-US" sz="2000" dirty="0" smtClean="0">
              <a:latin typeface="Californian FB" panose="0207040306080B030204" pitchFamily="18" charset="0"/>
            </a:rPr>
            <a:t>:</a:t>
          </a:r>
          <a:endParaRPr lang="en-US" sz="2000" dirty="0" smtClean="0">
            <a:latin typeface="Californian FB" panose="0207040306080B030204" pitchFamily="18" charset="0"/>
            <a:cs typeface="Helvetica" panose="020B0604020202020204" pitchFamily="34" charset="0"/>
          </a:endParaRPr>
        </a:p>
      </dgm:t>
    </dgm:pt>
    <dgm:pt modelId="{B33D86FE-50A6-430C-8C2C-F5C97419560A}" type="parTrans" cxnId="{B90F025E-8D8E-495C-9102-86B8812EAF4A}">
      <dgm:prSet/>
      <dgm:spPr>
        <a:ln>
          <a:solidFill>
            <a:schemeClr val="tx2">
              <a:lumMod val="60000"/>
              <a:lumOff val="40000"/>
            </a:schemeClr>
          </a:solidFill>
        </a:ln>
      </dgm:spPr>
      <dgm:t>
        <a:bodyPr/>
        <a:lstStyle/>
        <a:p>
          <a:endParaRPr lang="en-US"/>
        </a:p>
      </dgm:t>
    </dgm:pt>
    <dgm:pt modelId="{0926C6A9-C7E9-410B-B587-E06C2A351C81}" type="sibTrans" cxnId="{B90F025E-8D8E-495C-9102-86B8812EAF4A}">
      <dgm:prSet/>
      <dgm:spPr/>
      <dgm:t>
        <a:bodyPr/>
        <a:lstStyle/>
        <a:p>
          <a:endParaRPr lang="en-US"/>
        </a:p>
      </dgm:t>
    </dgm:pt>
    <dgm:pt modelId="{4E9EE04F-73FD-476E-B5A1-7046D2452ED6}">
      <dgm:prSet phldrT="[Text]" custT="1"/>
      <dgm:spPr>
        <a:ln>
          <a:solidFill>
            <a:schemeClr val="tx2">
              <a:lumMod val="60000"/>
              <a:lumOff val="40000"/>
            </a:schemeClr>
          </a:solidFill>
        </a:ln>
      </dgm:spPr>
      <dgm:t>
        <a:bodyPr/>
        <a:lstStyle/>
        <a:p>
          <a:r>
            <a:rPr lang="en-US" sz="1800" dirty="0" smtClean="0">
              <a:latin typeface="Californian FB" panose="0207040306080B030204" pitchFamily="18" charset="0"/>
              <a:cs typeface="Helvetica" panose="020B0604020202020204" pitchFamily="34" charset="0"/>
            </a:rPr>
            <a:t>Knows or reasonably should know that the employee has </a:t>
          </a:r>
          <a:r>
            <a:rPr lang="en-US" sz="1800" i="1" dirty="0" smtClean="0">
              <a:latin typeface="Californian FB" panose="0207040306080B030204" pitchFamily="18" charset="0"/>
              <a:cs typeface="Helvetica" panose="020B0604020202020204" pitchFamily="34" charset="0"/>
            </a:rPr>
            <a:t>suffered a work-related injury that has resulted in permanent physical impairment</a:t>
          </a:r>
          <a:r>
            <a:rPr lang="en-US" sz="1800" dirty="0" smtClean="0">
              <a:latin typeface="Californian FB" panose="0207040306080B030204" pitchFamily="18" charset="0"/>
              <a:cs typeface="Helvetica" panose="020B0604020202020204" pitchFamily="34" charset="0"/>
            </a:rPr>
            <a:t>;  </a:t>
          </a:r>
          <a:r>
            <a:rPr lang="en-US" sz="1800" b="1" u="sng" dirty="0" smtClean="0">
              <a:latin typeface="Californian FB" panose="0207040306080B030204" pitchFamily="18" charset="0"/>
              <a:cs typeface="Helvetica" panose="020B0604020202020204" pitchFamily="34" charset="0"/>
            </a:rPr>
            <a:t>OR</a:t>
          </a:r>
          <a:endParaRPr lang="en-US" sz="1800" b="1" u="sng" dirty="0">
            <a:latin typeface="Californian FB" panose="0207040306080B030204" pitchFamily="18" charset="0"/>
            <a:cs typeface="Helvetica" panose="020B0604020202020204" pitchFamily="34" charset="0"/>
          </a:endParaRPr>
        </a:p>
      </dgm:t>
    </dgm:pt>
    <dgm:pt modelId="{1EF6E0EA-7F81-491F-997D-3C61A295A52A}" type="parTrans" cxnId="{A9FC0073-5596-4DD8-97DE-3C33D9674E56}">
      <dgm:prSet/>
      <dgm:spPr>
        <a:ln>
          <a:solidFill>
            <a:schemeClr val="tx2">
              <a:lumMod val="60000"/>
              <a:lumOff val="40000"/>
            </a:schemeClr>
          </a:solidFill>
        </a:ln>
      </dgm:spPr>
      <dgm:t>
        <a:bodyPr/>
        <a:lstStyle/>
        <a:p>
          <a:endParaRPr lang="en-US"/>
        </a:p>
      </dgm:t>
    </dgm:pt>
    <dgm:pt modelId="{3800F0E6-9B21-403E-978F-7D05FDD683FE}" type="sibTrans" cxnId="{A9FC0073-5596-4DD8-97DE-3C33D9674E56}">
      <dgm:prSet/>
      <dgm:spPr/>
      <dgm:t>
        <a:bodyPr/>
        <a:lstStyle/>
        <a:p>
          <a:endParaRPr lang="en-US"/>
        </a:p>
      </dgm:t>
    </dgm:pt>
    <dgm:pt modelId="{6350E290-7919-41D4-A6E9-3850DCE9E016}">
      <dgm:prSet phldrT="[Text]" custT="1"/>
      <dgm:spPr>
        <a:ln>
          <a:solidFill>
            <a:schemeClr val="tx2">
              <a:lumMod val="60000"/>
              <a:lumOff val="40000"/>
            </a:schemeClr>
          </a:solidFill>
        </a:ln>
      </dgm:spPr>
      <dgm:t>
        <a:bodyPr/>
        <a:lstStyle/>
        <a:p>
          <a:r>
            <a:rPr lang="en-US" sz="1800" dirty="0" smtClean="0">
              <a:latin typeface="Californian FB" panose="0207040306080B030204" pitchFamily="18" charset="0"/>
              <a:cs typeface="Helvetica" panose="020B0604020202020204" pitchFamily="34" charset="0"/>
            </a:rPr>
            <a:t>Is rendered </a:t>
          </a:r>
          <a:r>
            <a:rPr lang="en-US" sz="1800" i="1" dirty="0" smtClean="0">
              <a:latin typeface="Californian FB" panose="0207040306080B030204" pitchFamily="18" charset="0"/>
              <a:cs typeface="Helvetica" panose="020B0604020202020204" pitchFamily="34" charset="0"/>
            </a:rPr>
            <a:t>unable to continue to perform the employee’s normal work activities</a:t>
          </a:r>
          <a:r>
            <a:rPr lang="en-US" sz="1800" dirty="0" smtClean="0">
              <a:latin typeface="Californian FB" panose="0207040306080B030204" pitchFamily="18" charset="0"/>
              <a:cs typeface="Helvetica" panose="020B0604020202020204" pitchFamily="34" charset="0"/>
            </a:rPr>
            <a:t> as the result of the work-related injury </a:t>
          </a:r>
          <a:r>
            <a:rPr lang="en-US" sz="1800" b="1" dirty="0" smtClean="0">
              <a:latin typeface="Californian FB" panose="0207040306080B030204" pitchFamily="18" charset="0"/>
              <a:cs typeface="Helvetica" panose="020B0604020202020204" pitchFamily="34" charset="0"/>
            </a:rPr>
            <a:t>and</a:t>
          </a:r>
          <a:r>
            <a:rPr lang="en-US" sz="1800" dirty="0" smtClean="0">
              <a:latin typeface="Californian FB" panose="0207040306080B030204" pitchFamily="18" charset="0"/>
              <a:cs typeface="Helvetica" panose="020B0604020202020204" pitchFamily="34" charset="0"/>
            </a:rPr>
            <a:t> </a:t>
          </a:r>
          <a:r>
            <a:rPr lang="en-US" sz="1800" i="1" dirty="0" smtClean="0">
              <a:latin typeface="Californian FB" panose="0207040306080B030204" pitchFamily="18" charset="0"/>
              <a:cs typeface="Helvetica" panose="020B0604020202020204" pitchFamily="34" charset="0"/>
            </a:rPr>
            <a:t>knows or reasonably should know that the injury was caused by work-related activities.</a:t>
          </a:r>
          <a:endParaRPr lang="en-US" sz="1800" dirty="0">
            <a:latin typeface="Californian FB" panose="0207040306080B030204" pitchFamily="18" charset="0"/>
            <a:cs typeface="Helvetica" panose="020B0604020202020204" pitchFamily="34" charset="0"/>
          </a:endParaRPr>
        </a:p>
      </dgm:t>
    </dgm:pt>
    <dgm:pt modelId="{D4AFA100-4F73-4C99-9889-3B2141F83E89}" type="parTrans" cxnId="{FA583FF8-987F-4F0B-B345-22A9B9B06C52}">
      <dgm:prSet/>
      <dgm:spPr>
        <a:ln>
          <a:solidFill>
            <a:schemeClr val="tx2">
              <a:lumMod val="60000"/>
              <a:lumOff val="40000"/>
            </a:schemeClr>
          </a:solidFill>
        </a:ln>
      </dgm:spPr>
      <dgm:t>
        <a:bodyPr/>
        <a:lstStyle/>
        <a:p>
          <a:endParaRPr lang="en-US"/>
        </a:p>
      </dgm:t>
    </dgm:pt>
    <dgm:pt modelId="{0BB07F21-9B87-43EA-8261-820A65AD8311}" type="sibTrans" cxnId="{FA583FF8-987F-4F0B-B345-22A9B9B06C52}">
      <dgm:prSet/>
      <dgm:spPr/>
      <dgm:t>
        <a:bodyPr/>
        <a:lstStyle/>
        <a:p>
          <a:endParaRPr lang="en-US"/>
        </a:p>
      </dgm:t>
    </dgm:pt>
    <dgm:pt modelId="{C6A54CA3-FD8F-4F18-9ED3-37D5D7F2A84A}">
      <dgm:prSet phldrT="[Text]" custT="1"/>
      <dgm:spPr>
        <a:ln>
          <a:solidFill>
            <a:schemeClr val="tx2">
              <a:lumMod val="60000"/>
              <a:lumOff val="40000"/>
            </a:schemeClr>
          </a:solidFill>
        </a:ln>
      </dgm:spPr>
      <dgm:t>
        <a:bodyPr/>
        <a:lstStyle/>
        <a:p>
          <a:r>
            <a:rPr lang="en-US" sz="2400" dirty="0" smtClean="0">
              <a:latin typeface="Californian FB" panose="0207040306080B030204" pitchFamily="18" charset="0"/>
              <a:cs typeface="Helvetica" panose="020B0604020202020204" pitchFamily="34" charset="0"/>
            </a:rPr>
            <a:t>Notice: </a:t>
          </a:r>
        </a:p>
        <a:p>
          <a:r>
            <a:rPr lang="en-US" sz="2400" dirty="0" smtClean="0">
              <a:latin typeface="Californian FB" panose="0207040306080B030204" pitchFamily="18" charset="0"/>
              <a:cs typeface="Helvetica" panose="020B0604020202020204" pitchFamily="34" charset="0"/>
            </a:rPr>
            <a:t>TCA § 50-6-201(a)</a:t>
          </a:r>
          <a:endParaRPr lang="en-US" sz="2400" dirty="0">
            <a:latin typeface="Californian FB" panose="0207040306080B030204" pitchFamily="18" charset="0"/>
            <a:cs typeface="Helvetica" panose="020B0604020202020204" pitchFamily="34" charset="0"/>
          </a:endParaRPr>
        </a:p>
      </dgm:t>
    </dgm:pt>
    <dgm:pt modelId="{A118AF7E-99BC-4D4E-9DFD-D5357FCC889C}" type="sibTrans" cxnId="{CDD933D2-EE13-4CA8-8D0F-3DA6E1B47430}">
      <dgm:prSet/>
      <dgm:spPr/>
      <dgm:t>
        <a:bodyPr/>
        <a:lstStyle/>
        <a:p>
          <a:endParaRPr lang="en-US"/>
        </a:p>
      </dgm:t>
    </dgm:pt>
    <dgm:pt modelId="{C81D9344-F77F-4A96-81D8-B4DA70D2F28B}" type="parTrans" cxnId="{CDD933D2-EE13-4CA8-8D0F-3DA6E1B47430}">
      <dgm:prSet/>
      <dgm:spPr/>
      <dgm:t>
        <a:bodyPr/>
        <a:lstStyle/>
        <a:p>
          <a:endParaRPr lang="en-US"/>
        </a:p>
      </dgm:t>
    </dgm:pt>
    <dgm:pt modelId="{3C24D367-FAF2-4C58-99A6-D637125FBB96}" type="pres">
      <dgm:prSet presAssocID="{723BBB7A-3EE7-445B-9E33-434A6A817B39}" presName="hierChild1" presStyleCnt="0">
        <dgm:presLayoutVars>
          <dgm:chPref val="1"/>
          <dgm:dir/>
          <dgm:animOne val="branch"/>
          <dgm:animLvl val="lvl"/>
          <dgm:resizeHandles/>
        </dgm:presLayoutVars>
      </dgm:prSet>
      <dgm:spPr/>
      <dgm:t>
        <a:bodyPr/>
        <a:lstStyle/>
        <a:p>
          <a:endParaRPr lang="en-US"/>
        </a:p>
      </dgm:t>
    </dgm:pt>
    <dgm:pt modelId="{C41F5B87-1EA6-4D95-8517-269493171F21}" type="pres">
      <dgm:prSet presAssocID="{C6A54CA3-FD8F-4F18-9ED3-37D5D7F2A84A}" presName="hierRoot1" presStyleCnt="0"/>
      <dgm:spPr/>
    </dgm:pt>
    <dgm:pt modelId="{1EDD8C14-8187-4BE2-A3FD-3A633BD15F7B}" type="pres">
      <dgm:prSet presAssocID="{C6A54CA3-FD8F-4F18-9ED3-37D5D7F2A84A}" presName="composite" presStyleCnt="0"/>
      <dgm:spPr/>
    </dgm:pt>
    <dgm:pt modelId="{CC302909-B240-43B2-9796-423A1FC42E74}" type="pres">
      <dgm:prSet presAssocID="{C6A54CA3-FD8F-4F18-9ED3-37D5D7F2A84A}" presName="background" presStyleLbl="node0" presStyleIdx="0" presStyleCnt="1"/>
      <dgm:spPr>
        <a:solidFill>
          <a:schemeClr val="tx2">
            <a:lumMod val="60000"/>
            <a:lumOff val="40000"/>
          </a:schemeClr>
        </a:solidFill>
      </dgm:spPr>
      <dgm:t>
        <a:bodyPr/>
        <a:lstStyle/>
        <a:p>
          <a:endParaRPr lang="en-US"/>
        </a:p>
      </dgm:t>
    </dgm:pt>
    <dgm:pt modelId="{98092DC3-19E4-42E4-9868-BEC997099BE4}" type="pres">
      <dgm:prSet presAssocID="{C6A54CA3-FD8F-4F18-9ED3-37D5D7F2A84A}" presName="text" presStyleLbl="fgAcc0" presStyleIdx="0" presStyleCnt="1" custScaleX="388024" custScaleY="190281" custLinFactNeighborX="-32063" custLinFactNeighborY="-12216">
        <dgm:presLayoutVars>
          <dgm:chPref val="3"/>
        </dgm:presLayoutVars>
      </dgm:prSet>
      <dgm:spPr/>
      <dgm:t>
        <a:bodyPr/>
        <a:lstStyle/>
        <a:p>
          <a:endParaRPr lang="en-US"/>
        </a:p>
      </dgm:t>
    </dgm:pt>
    <dgm:pt modelId="{19DF3CC5-1654-4A82-B28B-06943FF1837C}" type="pres">
      <dgm:prSet presAssocID="{C6A54CA3-FD8F-4F18-9ED3-37D5D7F2A84A}" presName="hierChild2" presStyleCnt="0"/>
      <dgm:spPr/>
    </dgm:pt>
    <dgm:pt modelId="{FA7F948B-2E11-4A3E-8DC2-5FDF99210101}" type="pres">
      <dgm:prSet presAssocID="{B33D86FE-50A6-430C-8C2C-F5C97419560A}" presName="Name10" presStyleLbl="parChTrans1D2" presStyleIdx="0" presStyleCnt="1"/>
      <dgm:spPr/>
      <dgm:t>
        <a:bodyPr/>
        <a:lstStyle/>
        <a:p>
          <a:endParaRPr lang="en-US"/>
        </a:p>
      </dgm:t>
    </dgm:pt>
    <dgm:pt modelId="{2D8B8AE4-D6AC-4348-834F-5D6D4CE591A0}" type="pres">
      <dgm:prSet presAssocID="{8DA0DF42-66FD-4DDB-9A80-D471D2198C01}" presName="hierRoot2" presStyleCnt="0"/>
      <dgm:spPr/>
    </dgm:pt>
    <dgm:pt modelId="{5C9772A9-8F4F-4DD5-8948-71B233189D81}" type="pres">
      <dgm:prSet presAssocID="{8DA0DF42-66FD-4DDB-9A80-D471D2198C01}" presName="composite2" presStyleCnt="0"/>
      <dgm:spPr/>
    </dgm:pt>
    <dgm:pt modelId="{FC6579CC-EBDA-4061-B6BD-2DA8B7F58372}" type="pres">
      <dgm:prSet presAssocID="{8DA0DF42-66FD-4DDB-9A80-D471D2198C01}" presName="background2" presStyleLbl="node2" presStyleIdx="0" presStyleCnt="1"/>
      <dgm:spPr>
        <a:solidFill>
          <a:schemeClr val="tx2">
            <a:lumMod val="60000"/>
            <a:lumOff val="40000"/>
          </a:schemeClr>
        </a:solidFill>
        <a:ln>
          <a:solidFill>
            <a:schemeClr val="tx2">
              <a:lumMod val="60000"/>
              <a:lumOff val="40000"/>
            </a:schemeClr>
          </a:solidFill>
        </a:ln>
      </dgm:spPr>
      <dgm:t>
        <a:bodyPr/>
        <a:lstStyle/>
        <a:p>
          <a:endParaRPr lang="en-US"/>
        </a:p>
      </dgm:t>
    </dgm:pt>
    <dgm:pt modelId="{5000BD3F-8A5B-4E00-B774-1DE3F82D2E0A}" type="pres">
      <dgm:prSet presAssocID="{8DA0DF42-66FD-4DDB-9A80-D471D2198C01}" presName="text2" presStyleLbl="fgAcc2" presStyleIdx="0" presStyleCnt="1" custScaleX="376328" custScaleY="244029" custLinFactNeighborX="-26354" custLinFactNeighborY="9497">
        <dgm:presLayoutVars>
          <dgm:chPref val="3"/>
        </dgm:presLayoutVars>
      </dgm:prSet>
      <dgm:spPr/>
      <dgm:t>
        <a:bodyPr/>
        <a:lstStyle/>
        <a:p>
          <a:endParaRPr lang="en-US"/>
        </a:p>
      </dgm:t>
    </dgm:pt>
    <dgm:pt modelId="{B3E4CC2C-5447-4B8F-AC22-6843EA7F4C99}" type="pres">
      <dgm:prSet presAssocID="{8DA0DF42-66FD-4DDB-9A80-D471D2198C01}" presName="hierChild3" presStyleCnt="0"/>
      <dgm:spPr/>
    </dgm:pt>
    <dgm:pt modelId="{FC600B9B-80FB-4F00-A864-C655D24314FE}" type="pres">
      <dgm:prSet presAssocID="{1EF6E0EA-7F81-491F-997D-3C61A295A52A}" presName="Name17" presStyleLbl="parChTrans1D3" presStyleIdx="0" presStyleCnt="2"/>
      <dgm:spPr/>
      <dgm:t>
        <a:bodyPr/>
        <a:lstStyle/>
        <a:p>
          <a:endParaRPr lang="en-US"/>
        </a:p>
      </dgm:t>
    </dgm:pt>
    <dgm:pt modelId="{85520358-9D50-440D-9AEB-5627EEB8C1AF}" type="pres">
      <dgm:prSet presAssocID="{4E9EE04F-73FD-476E-B5A1-7046D2452ED6}" presName="hierRoot3" presStyleCnt="0"/>
      <dgm:spPr/>
    </dgm:pt>
    <dgm:pt modelId="{8F7122AC-C4BD-42B8-AB9C-65B548C7ABDB}" type="pres">
      <dgm:prSet presAssocID="{4E9EE04F-73FD-476E-B5A1-7046D2452ED6}" presName="composite3" presStyleCnt="0"/>
      <dgm:spPr/>
    </dgm:pt>
    <dgm:pt modelId="{F291360D-FE26-4F0C-A4EE-2599BEAB448C}" type="pres">
      <dgm:prSet presAssocID="{4E9EE04F-73FD-476E-B5A1-7046D2452ED6}" presName="background3" presStyleLbl="node3" presStyleIdx="0" presStyleCnt="2"/>
      <dgm:spPr>
        <a:solidFill>
          <a:schemeClr val="tx2">
            <a:lumMod val="60000"/>
            <a:lumOff val="40000"/>
          </a:schemeClr>
        </a:solidFill>
      </dgm:spPr>
      <dgm:t>
        <a:bodyPr/>
        <a:lstStyle/>
        <a:p>
          <a:endParaRPr lang="en-US"/>
        </a:p>
      </dgm:t>
    </dgm:pt>
    <dgm:pt modelId="{7EA63CFE-83C9-45BE-988D-34BC0E27C805}" type="pres">
      <dgm:prSet presAssocID="{4E9EE04F-73FD-476E-B5A1-7046D2452ED6}" presName="text3" presStyleLbl="fgAcc3" presStyleIdx="0" presStyleCnt="2" custScaleX="380764" custScaleY="291509" custLinFactX="-100000" custLinFactNeighborX="-100492" custLinFactNeighborY="16960">
        <dgm:presLayoutVars>
          <dgm:chPref val="3"/>
        </dgm:presLayoutVars>
      </dgm:prSet>
      <dgm:spPr/>
      <dgm:t>
        <a:bodyPr/>
        <a:lstStyle/>
        <a:p>
          <a:endParaRPr lang="en-US"/>
        </a:p>
      </dgm:t>
    </dgm:pt>
    <dgm:pt modelId="{C4CBB557-42C3-47AD-B3A7-BB4E48E633D0}" type="pres">
      <dgm:prSet presAssocID="{4E9EE04F-73FD-476E-B5A1-7046D2452ED6}" presName="hierChild4" presStyleCnt="0"/>
      <dgm:spPr/>
    </dgm:pt>
    <dgm:pt modelId="{EBE3943E-833E-4D44-8858-94BDE6174B8D}" type="pres">
      <dgm:prSet presAssocID="{D4AFA100-4F73-4C99-9889-3B2141F83E89}" presName="Name17" presStyleLbl="parChTrans1D3" presStyleIdx="1" presStyleCnt="2"/>
      <dgm:spPr/>
      <dgm:t>
        <a:bodyPr/>
        <a:lstStyle/>
        <a:p>
          <a:endParaRPr lang="en-US"/>
        </a:p>
      </dgm:t>
    </dgm:pt>
    <dgm:pt modelId="{C705CCD0-9090-4205-A91D-256779725DF1}" type="pres">
      <dgm:prSet presAssocID="{6350E290-7919-41D4-A6E9-3850DCE9E016}" presName="hierRoot3" presStyleCnt="0"/>
      <dgm:spPr/>
    </dgm:pt>
    <dgm:pt modelId="{4B99DADF-3159-4726-9CF1-0E4EA28F44C5}" type="pres">
      <dgm:prSet presAssocID="{6350E290-7919-41D4-A6E9-3850DCE9E016}" presName="composite3" presStyleCnt="0"/>
      <dgm:spPr/>
    </dgm:pt>
    <dgm:pt modelId="{4B851AE2-40F4-4726-949F-D44304861E15}" type="pres">
      <dgm:prSet presAssocID="{6350E290-7919-41D4-A6E9-3850DCE9E016}" presName="background3" presStyleLbl="node3" presStyleIdx="1" presStyleCnt="2"/>
      <dgm:spPr>
        <a:solidFill>
          <a:schemeClr val="tx2">
            <a:lumMod val="60000"/>
            <a:lumOff val="40000"/>
          </a:schemeClr>
        </a:solidFill>
        <a:ln>
          <a:solidFill>
            <a:schemeClr val="tx2">
              <a:lumMod val="60000"/>
              <a:lumOff val="40000"/>
            </a:schemeClr>
          </a:solidFill>
        </a:ln>
      </dgm:spPr>
      <dgm:t>
        <a:bodyPr/>
        <a:lstStyle/>
        <a:p>
          <a:endParaRPr lang="en-US"/>
        </a:p>
      </dgm:t>
    </dgm:pt>
    <dgm:pt modelId="{06864225-95DC-4183-8854-86833A9022FC}" type="pres">
      <dgm:prSet presAssocID="{6350E290-7919-41D4-A6E9-3850DCE9E016}" presName="text3" presStyleLbl="fgAcc3" presStyleIdx="1" presStyleCnt="2" custScaleX="384156" custScaleY="310442" custLinFactX="85954" custLinFactNeighborX="100000" custLinFactNeighborY="-4037">
        <dgm:presLayoutVars>
          <dgm:chPref val="3"/>
        </dgm:presLayoutVars>
      </dgm:prSet>
      <dgm:spPr/>
      <dgm:t>
        <a:bodyPr/>
        <a:lstStyle/>
        <a:p>
          <a:endParaRPr lang="en-US"/>
        </a:p>
      </dgm:t>
    </dgm:pt>
    <dgm:pt modelId="{C3D7D0C6-4A4B-4F88-9640-C0EFC60A2EB6}" type="pres">
      <dgm:prSet presAssocID="{6350E290-7919-41D4-A6E9-3850DCE9E016}" presName="hierChild4" presStyleCnt="0"/>
      <dgm:spPr/>
    </dgm:pt>
  </dgm:ptLst>
  <dgm:cxnLst>
    <dgm:cxn modelId="{1DBAD635-951C-45A2-B178-37D76552E16E}" type="presOf" srcId="{8DA0DF42-66FD-4DDB-9A80-D471D2198C01}" destId="{5000BD3F-8A5B-4E00-B774-1DE3F82D2E0A}" srcOrd="0" destOrd="0" presId="urn:microsoft.com/office/officeart/2005/8/layout/hierarchy1"/>
    <dgm:cxn modelId="{0977B41D-6E66-400D-BDEF-F22E8282C95E}" type="presOf" srcId="{723BBB7A-3EE7-445B-9E33-434A6A817B39}" destId="{3C24D367-FAF2-4C58-99A6-D637125FBB96}" srcOrd="0" destOrd="0" presId="urn:microsoft.com/office/officeart/2005/8/layout/hierarchy1"/>
    <dgm:cxn modelId="{6729A890-8800-40CC-A3F8-AB268AB8D1A3}" type="presOf" srcId="{C6A54CA3-FD8F-4F18-9ED3-37D5D7F2A84A}" destId="{98092DC3-19E4-42E4-9868-BEC997099BE4}" srcOrd="0" destOrd="0" presId="urn:microsoft.com/office/officeart/2005/8/layout/hierarchy1"/>
    <dgm:cxn modelId="{CDD933D2-EE13-4CA8-8D0F-3DA6E1B47430}" srcId="{723BBB7A-3EE7-445B-9E33-434A6A817B39}" destId="{C6A54CA3-FD8F-4F18-9ED3-37D5D7F2A84A}" srcOrd="0" destOrd="0" parTransId="{C81D9344-F77F-4A96-81D8-B4DA70D2F28B}" sibTransId="{A118AF7E-99BC-4D4E-9DFD-D5357FCC889C}"/>
    <dgm:cxn modelId="{C21DA727-9350-4E78-8E25-84AA7F15D2D8}" type="presOf" srcId="{B33D86FE-50A6-430C-8C2C-F5C97419560A}" destId="{FA7F948B-2E11-4A3E-8DC2-5FDF99210101}" srcOrd="0" destOrd="0" presId="urn:microsoft.com/office/officeart/2005/8/layout/hierarchy1"/>
    <dgm:cxn modelId="{DAE67865-C94C-4865-8F8D-DC72D13B0ADF}" type="presOf" srcId="{4E9EE04F-73FD-476E-B5A1-7046D2452ED6}" destId="{7EA63CFE-83C9-45BE-988D-34BC0E27C805}" srcOrd="0" destOrd="0" presId="urn:microsoft.com/office/officeart/2005/8/layout/hierarchy1"/>
    <dgm:cxn modelId="{A393C0C3-AE86-4828-B8BF-D5D6BDA1115F}" type="presOf" srcId="{1EF6E0EA-7F81-491F-997D-3C61A295A52A}" destId="{FC600B9B-80FB-4F00-A864-C655D24314FE}" srcOrd="0" destOrd="0" presId="urn:microsoft.com/office/officeart/2005/8/layout/hierarchy1"/>
    <dgm:cxn modelId="{B90F025E-8D8E-495C-9102-86B8812EAF4A}" srcId="{C6A54CA3-FD8F-4F18-9ED3-37D5D7F2A84A}" destId="{8DA0DF42-66FD-4DDB-9A80-D471D2198C01}" srcOrd="0" destOrd="0" parTransId="{B33D86FE-50A6-430C-8C2C-F5C97419560A}" sibTransId="{0926C6A9-C7E9-410B-B587-E06C2A351C81}"/>
    <dgm:cxn modelId="{A9FC0073-5596-4DD8-97DE-3C33D9674E56}" srcId="{8DA0DF42-66FD-4DDB-9A80-D471D2198C01}" destId="{4E9EE04F-73FD-476E-B5A1-7046D2452ED6}" srcOrd="0" destOrd="0" parTransId="{1EF6E0EA-7F81-491F-997D-3C61A295A52A}" sibTransId="{3800F0E6-9B21-403E-978F-7D05FDD683FE}"/>
    <dgm:cxn modelId="{FA583FF8-987F-4F0B-B345-22A9B9B06C52}" srcId="{8DA0DF42-66FD-4DDB-9A80-D471D2198C01}" destId="{6350E290-7919-41D4-A6E9-3850DCE9E016}" srcOrd="1" destOrd="0" parTransId="{D4AFA100-4F73-4C99-9889-3B2141F83E89}" sibTransId="{0BB07F21-9B87-43EA-8261-820A65AD8311}"/>
    <dgm:cxn modelId="{BB6BE260-732D-4F84-9F7D-961AF109173A}" type="presOf" srcId="{D4AFA100-4F73-4C99-9889-3B2141F83E89}" destId="{EBE3943E-833E-4D44-8858-94BDE6174B8D}" srcOrd="0" destOrd="0" presId="urn:microsoft.com/office/officeart/2005/8/layout/hierarchy1"/>
    <dgm:cxn modelId="{F04B64B5-7C85-4BF9-A47A-0EB5FC1F36BA}" type="presOf" srcId="{6350E290-7919-41D4-A6E9-3850DCE9E016}" destId="{06864225-95DC-4183-8854-86833A9022FC}" srcOrd="0" destOrd="0" presId="urn:microsoft.com/office/officeart/2005/8/layout/hierarchy1"/>
    <dgm:cxn modelId="{7E4A93AF-D2A2-425F-8AAD-88D1D59649A8}" type="presParOf" srcId="{3C24D367-FAF2-4C58-99A6-D637125FBB96}" destId="{C41F5B87-1EA6-4D95-8517-269493171F21}" srcOrd="0" destOrd="0" presId="urn:microsoft.com/office/officeart/2005/8/layout/hierarchy1"/>
    <dgm:cxn modelId="{2C06D91D-8E10-4AFA-B819-42604CA8C7DE}" type="presParOf" srcId="{C41F5B87-1EA6-4D95-8517-269493171F21}" destId="{1EDD8C14-8187-4BE2-A3FD-3A633BD15F7B}" srcOrd="0" destOrd="0" presId="urn:microsoft.com/office/officeart/2005/8/layout/hierarchy1"/>
    <dgm:cxn modelId="{18EA8195-A2CE-437F-ACCA-6789BF52D6F2}" type="presParOf" srcId="{1EDD8C14-8187-4BE2-A3FD-3A633BD15F7B}" destId="{CC302909-B240-43B2-9796-423A1FC42E74}" srcOrd="0" destOrd="0" presId="urn:microsoft.com/office/officeart/2005/8/layout/hierarchy1"/>
    <dgm:cxn modelId="{D353A9E3-6BE7-4A30-A68E-B398A59C8C09}" type="presParOf" srcId="{1EDD8C14-8187-4BE2-A3FD-3A633BD15F7B}" destId="{98092DC3-19E4-42E4-9868-BEC997099BE4}" srcOrd="1" destOrd="0" presId="urn:microsoft.com/office/officeart/2005/8/layout/hierarchy1"/>
    <dgm:cxn modelId="{2038CBE8-9BB2-46F3-8293-946DF8BF6BE9}" type="presParOf" srcId="{C41F5B87-1EA6-4D95-8517-269493171F21}" destId="{19DF3CC5-1654-4A82-B28B-06943FF1837C}" srcOrd="1" destOrd="0" presId="urn:microsoft.com/office/officeart/2005/8/layout/hierarchy1"/>
    <dgm:cxn modelId="{6E96BE18-FA29-4FD4-965A-F8E6EF74AEA5}" type="presParOf" srcId="{19DF3CC5-1654-4A82-B28B-06943FF1837C}" destId="{FA7F948B-2E11-4A3E-8DC2-5FDF99210101}" srcOrd="0" destOrd="0" presId="urn:microsoft.com/office/officeart/2005/8/layout/hierarchy1"/>
    <dgm:cxn modelId="{6398CCB9-B164-4F8E-8E89-3EDEEFED4C7D}" type="presParOf" srcId="{19DF3CC5-1654-4A82-B28B-06943FF1837C}" destId="{2D8B8AE4-D6AC-4348-834F-5D6D4CE591A0}" srcOrd="1" destOrd="0" presId="urn:microsoft.com/office/officeart/2005/8/layout/hierarchy1"/>
    <dgm:cxn modelId="{440558C7-4882-4B9F-A846-A0BE5BBF3E1B}" type="presParOf" srcId="{2D8B8AE4-D6AC-4348-834F-5D6D4CE591A0}" destId="{5C9772A9-8F4F-4DD5-8948-71B233189D81}" srcOrd="0" destOrd="0" presId="urn:microsoft.com/office/officeart/2005/8/layout/hierarchy1"/>
    <dgm:cxn modelId="{C1907F4E-5D2A-4DFB-8427-7BCD44F7D227}" type="presParOf" srcId="{5C9772A9-8F4F-4DD5-8948-71B233189D81}" destId="{FC6579CC-EBDA-4061-B6BD-2DA8B7F58372}" srcOrd="0" destOrd="0" presId="urn:microsoft.com/office/officeart/2005/8/layout/hierarchy1"/>
    <dgm:cxn modelId="{D92707E1-818B-4EF2-AA4B-82EFC98B1573}" type="presParOf" srcId="{5C9772A9-8F4F-4DD5-8948-71B233189D81}" destId="{5000BD3F-8A5B-4E00-B774-1DE3F82D2E0A}" srcOrd="1" destOrd="0" presId="urn:microsoft.com/office/officeart/2005/8/layout/hierarchy1"/>
    <dgm:cxn modelId="{D06F513C-D9A1-4444-9BB3-2F32CC70F7C8}" type="presParOf" srcId="{2D8B8AE4-D6AC-4348-834F-5D6D4CE591A0}" destId="{B3E4CC2C-5447-4B8F-AC22-6843EA7F4C99}" srcOrd="1" destOrd="0" presId="urn:microsoft.com/office/officeart/2005/8/layout/hierarchy1"/>
    <dgm:cxn modelId="{A1CC2CCB-FE64-4468-BC04-5E4723545549}" type="presParOf" srcId="{B3E4CC2C-5447-4B8F-AC22-6843EA7F4C99}" destId="{FC600B9B-80FB-4F00-A864-C655D24314FE}" srcOrd="0" destOrd="0" presId="urn:microsoft.com/office/officeart/2005/8/layout/hierarchy1"/>
    <dgm:cxn modelId="{D6366451-8699-48B3-AF54-92F7262D965D}" type="presParOf" srcId="{B3E4CC2C-5447-4B8F-AC22-6843EA7F4C99}" destId="{85520358-9D50-440D-9AEB-5627EEB8C1AF}" srcOrd="1" destOrd="0" presId="urn:microsoft.com/office/officeart/2005/8/layout/hierarchy1"/>
    <dgm:cxn modelId="{0B2A6184-4797-40F0-9829-3C1CC654B78E}" type="presParOf" srcId="{85520358-9D50-440D-9AEB-5627EEB8C1AF}" destId="{8F7122AC-C4BD-42B8-AB9C-65B548C7ABDB}" srcOrd="0" destOrd="0" presId="urn:microsoft.com/office/officeart/2005/8/layout/hierarchy1"/>
    <dgm:cxn modelId="{7894C76B-2B74-406E-8BAA-D5E0C5282B7E}" type="presParOf" srcId="{8F7122AC-C4BD-42B8-AB9C-65B548C7ABDB}" destId="{F291360D-FE26-4F0C-A4EE-2599BEAB448C}" srcOrd="0" destOrd="0" presId="urn:microsoft.com/office/officeart/2005/8/layout/hierarchy1"/>
    <dgm:cxn modelId="{3FBC112B-2D02-4A24-9CCD-DB4F258E96DD}" type="presParOf" srcId="{8F7122AC-C4BD-42B8-AB9C-65B548C7ABDB}" destId="{7EA63CFE-83C9-45BE-988D-34BC0E27C805}" srcOrd="1" destOrd="0" presId="urn:microsoft.com/office/officeart/2005/8/layout/hierarchy1"/>
    <dgm:cxn modelId="{0E91EE96-761A-40A2-9DA6-F0B2F9DBA883}" type="presParOf" srcId="{85520358-9D50-440D-9AEB-5627EEB8C1AF}" destId="{C4CBB557-42C3-47AD-B3A7-BB4E48E633D0}" srcOrd="1" destOrd="0" presId="urn:microsoft.com/office/officeart/2005/8/layout/hierarchy1"/>
    <dgm:cxn modelId="{302AE80A-0720-4796-AEAA-326AABF98757}" type="presParOf" srcId="{B3E4CC2C-5447-4B8F-AC22-6843EA7F4C99}" destId="{EBE3943E-833E-4D44-8858-94BDE6174B8D}" srcOrd="2" destOrd="0" presId="urn:microsoft.com/office/officeart/2005/8/layout/hierarchy1"/>
    <dgm:cxn modelId="{590B8AE1-A733-495E-A31E-C0898CA187B9}" type="presParOf" srcId="{B3E4CC2C-5447-4B8F-AC22-6843EA7F4C99}" destId="{C705CCD0-9090-4205-A91D-256779725DF1}" srcOrd="3" destOrd="0" presId="urn:microsoft.com/office/officeart/2005/8/layout/hierarchy1"/>
    <dgm:cxn modelId="{3AD4450A-C571-48DF-A6D6-74CE768677B7}" type="presParOf" srcId="{C705CCD0-9090-4205-A91D-256779725DF1}" destId="{4B99DADF-3159-4726-9CF1-0E4EA28F44C5}" srcOrd="0" destOrd="0" presId="urn:microsoft.com/office/officeart/2005/8/layout/hierarchy1"/>
    <dgm:cxn modelId="{93921086-8B01-4E3F-95E6-8A6272B9B527}" type="presParOf" srcId="{4B99DADF-3159-4726-9CF1-0E4EA28F44C5}" destId="{4B851AE2-40F4-4726-949F-D44304861E15}" srcOrd="0" destOrd="0" presId="urn:microsoft.com/office/officeart/2005/8/layout/hierarchy1"/>
    <dgm:cxn modelId="{C88E8B3D-E551-4F5A-962E-FDDAED67823B}" type="presParOf" srcId="{4B99DADF-3159-4726-9CF1-0E4EA28F44C5}" destId="{06864225-95DC-4183-8854-86833A9022FC}" srcOrd="1" destOrd="0" presId="urn:microsoft.com/office/officeart/2005/8/layout/hierarchy1"/>
    <dgm:cxn modelId="{339FD4F0-440F-40B4-8AB5-1541DE185AA9}" type="presParOf" srcId="{C705CCD0-9090-4205-A91D-256779725DF1}" destId="{C3D7D0C6-4A4B-4F88-9640-C0EFC60A2EB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3BBB7A-3EE7-445B-9E33-434A6A817B3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DA0DF42-66FD-4DDB-9A80-D471D2198C01}">
      <dgm:prSet phldrT="[Text]" custT="1"/>
      <dgm:spPr>
        <a:ln>
          <a:solidFill>
            <a:schemeClr val="tx2">
              <a:lumMod val="60000"/>
              <a:lumOff val="40000"/>
            </a:schemeClr>
          </a:solidFill>
        </a:ln>
      </dgm:spPr>
      <dgm:t>
        <a:bodyPr/>
        <a:lstStyle/>
        <a:p>
          <a:r>
            <a:rPr lang="en-US" sz="2000" dirty="0" smtClean="0">
              <a:latin typeface="Californian FB" panose="0207040306080B030204" pitchFamily="18" charset="0"/>
              <a:cs typeface="Helvetica" panose="020B0604020202020204" pitchFamily="34" charset="0"/>
            </a:rPr>
            <a:t>No voluntary payment of benefits</a:t>
          </a:r>
        </a:p>
      </dgm:t>
    </dgm:pt>
    <dgm:pt modelId="{B33D86FE-50A6-430C-8C2C-F5C97419560A}" type="parTrans" cxnId="{B90F025E-8D8E-495C-9102-86B8812EAF4A}">
      <dgm:prSet/>
      <dgm:spPr>
        <a:ln>
          <a:solidFill>
            <a:schemeClr val="tx2">
              <a:lumMod val="60000"/>
              <a:lumOff val="40000"/>
            </a:schemeClr>
          </a:solidFill>
        </a:ln>
      </dgm:spPr>
      <dgm:t>
        <a:bodyPr/>
        <a:lstStyle/>
        <a:p>
          <a:endParaRPr lang="en-US"/>
        </a:p>
      </dgm:t>
    </dgm:pt>
    <dgm:pt modelId="{0926C6A9-C7E9-410B-B587-E06C2A351C81}" type="sibTrans" cxnId="{B90F025E-8D8E-495C-9102-86B8812EAF4A}">
      <dgm:prSet/>
      <dgm:spPr/>
      <dgm:t>
        <a:bodyPr/>
        <a:lstStyle/>
        <a:p>
          <a:endParaRPr lang="en-US"/>
        </a:p>
      </dgm:t>
    </dgm:pt>
    <dgm:pt modelId="{4E9EE04F-73FD-476E-B5A1-7046D2452ED6}">
      <dgm:prSet phldrT="[Text]" custT="1"/>
      <dgm:spPr>
        <a:ln>
          <a:solidFill>
            <a:schemeClr val="tx2">
              <a:lumMod val="60000"/>
              <a:lumOff val="40000"/>
            </a:schemeClr>
          </a:solidFill>
        </a:ln>
      </dgm:spPr>
      <dgm:t>
        <a:bodyPr/>
        <a:lstStyle/>
        <a:p>
          <a:r>
            <a:rPr lang="en-US" sz="1800" dirty="0" smtClean="0">
              <a:latin typeface="Californian FB" panose="0207040306080B030204" pitchFamily="18" charset="0"/>
              <a:cs typeface="Helvetica" panose="020B0604020202020204" pitchFamily="34" charset="0"/>
            </a:rPr>
            <a:t>Notice as required by TCA § 50-6-201 must be given to ER;  </a:t>
          </a:r>
          <a:r>
            <a:rPr lang="en-US" sz="1800" b="1" u="sng" dirty="0" smtClean="0">
              <a:latin typeface="Californian FB" panose="0207040306080B030204" pitchFamily="18" charset="0"/>
              <a:cs typeface="Helvetica" panose="020B0604020202020204" pitchFamily="34" charset="0"/>
            </a:rPr>
            <a:t>AND</a:t>
          </a:r>
          <a:endParaRPr lang="en-US" sz="1800" b="1" u="sng" dirty="0">
            <a:latin typeface="Californian FB" panose="0207040306080B030204" pitchFamily="18" charset="0"/>
            <a:cs typeface="Helvetica" panose="020B0604020202020204" pitchFamily="34" charset="0"/>
          </a:endParaRPr>
        </a:p>
      </dgm:t>
    </dgm:pt>
    <dgm:pt modelId="{1EF6E0EA-7F81-491F-997D-3C61A295A52A}" type="parTrans" cxnId="{A9FC0073-5596-4DD8-97DE-3C33D9674E56}">
      <dgm:prSet/>
      <dgm:spPr>
        <a:ln>
          <a:solidFill>
            <a:schemeClr val="tx2">
              <a:lumMod val="60000"/>
              <a:lumOff val="40000"/>
            </a:schemeClr>
          </a:solidFill>
        </a:ln>
      </dgm:spPr>
      <dgm:t>
        <a:bodyPr/>
        <a:lstStyle/>
        <a:p>
          <a:endParaRPr lang="en-US"/>
        </a:p>
      </dgm:t>
    </dgm:pt>
    <dgm:pt modelId="{3800F0E6-9B21-403E-978F-7D05FDD683FE}" type="sibTrans" cxnId="{A9FC0073-5596-4DD8-97DE-3C33D9674E56}">
      <dgm:prSet/>
      <dgm:spPr/>
      <dgm:t>
        <a:bodyPr/>
        <a:lstStyle/>
        <a:p>
          <a:endParaRPr lang="en-US"/>
        </a:p>
      </dgm:t>
    </dgm:pt>
    <dgm:pt modelId="{6350E290-7919-41D4-A6E9-3850DCE9E016}">
      <dgm:prSet phldrT="[Text]" custT="1"/>
      <dgm:spPr>
        <a:ln>
          <a:solidFill>
            <a:schemeClr val="tx2">
              <a:lumMod val="60000"/>
              <a:lumOff val="40000"/>
            </a:schemeClr>
          </a:solidFill>
        </a:ln>
      </dgm:spPr>
      <dgm:t>
        <a:bodyPr/>
        <a:lstStyle/>
        <a:p>
          <a:r>
            <a:rPr lang="en-US" sz="1800" dirty="0" smtClean="0">
              <a:latin typeface="Californian FB" panose="0207040306080B030204" pitchFamily="18" charset="0"/>
              <a:cs typeface="Helvetica" panose="020B0604020202020204" pitchFamily="34" charset="0"/>
            </a:rPr>
            <a:t>PBD filed within one (1) year after the </a:t>
          </a:r>
          <a:r>
            <a:rPr lang="en-US" sz="1800" i="1" dirty="0" smtClean="0">
              <a:latin typeface="Californian FB" panose="0207040306080B030204" pitchFamily="18" charset="0"/>
              <a:cs typeface="Helvetica" panose="020B0604020202020204" pitchFamily="34" charset="0"/>
            </a:rPr>
            <a:t>accident resulting in injury</a:t>
          </a:r>
          <a:endParaRPr lang="en-US" sz="1800" i="1" dirty="0">
            <a:latin typeface="Californian FB" panose="0207040306080B030204" pitchFamily="18" charset="0"/>
            <a:cs typeface="Helvetica" panose="020B0604020202020204" pitchFamily="34" charset="0"/>
          </a:endParaRPr>
        </a:p>
      </dgm:t>
    </dgm:pt>
    <dgm:pt modelId="{D4AFA100-4F73-4C99-9889-3B2141F83E89}" type="parTrans" cxnId="{FA583FF8-987F-4F0B-B345-22A9B9B06C52}">
      <dgm:prSet/>
      <dgm:spPr>
        <a:ln>
          <a:solidFill>
            <a:schemeClr val="tx2">
              <a:lumMod val="60000"/>
              <a:lumOff val="40000"/>
            </a:schemeClr>
          </a:solidFill>
        </a:ln>
      </dgm:spPr>
      <dgm:t>
        <a:bodyPr/>
        <a:lstStyle/>
        <a:p>
          <a:endParaRPr lang="en-US"/>
        </a:p>
      </dgm:t>
    </dgm:pt>
    <dgm:pt modelId="{0BB07F21-9B87-43EA-8261-820A65AD8311}" type="sibTrans" cxnId="{FA583FF8-987F-4F0B-B345-22A9B9B06C52}">
      <dgm:prSet/>
      <dgm:spPr/>
      <dgm:t>
        <a:bodyPr/>
        <a:lstStyle/>
        <a:p>
          <a:endParaRPr lang="en-US"/>
        </a:p>
      </dgm:t>
    </dgm:pt>
    <dgm:pt modelId="{4C543116-491B-443D-BAD8-F02183115D6A}">
      <dgm:prSet phldrT="[Text]" custT="1"/>
      <dgm:spPr>
        <a:ln>
          <a:solidFill>
            <a:schemeClr val="tx2">
              <a:lumMod val="60000"/>
              <a:lumOff val="40000"/>
            </a:schemeClr>
          </a:solidFill>
        </a:ln>
      </dgm:spPr>
      <dgm:t>
        <a:bodyPr/>
        <a:lstStyle/>
        <a:p>
          <a:r>
            <a:rPr lang="en-US" sz="2000" dirty="0" smtClean="0">
              <a:latin typeface="Californian FB" panose="0207040306080B030204" pitchFamily="18" charset="0"/>
              <a:cs typeface="Helvetica" panose="020B0604020202020204" pitchFamily="34" charset="0"/>
            </a:rPr>
            <a:t>Voluntary payment of benefits</a:t>
          </a:r>
          <a:endParaRPr lang="en-US" sz="2000" dirty="0">
            <a:latin typeface="Californian FB" panose="0207040306080B030204" pitchFamily="18" charset="0"/>
            <a:cs typeface="Helvetica" panose="020B0604020202020204" pitchFamily="34" charset="0"/>
          </a:endParaRPr>
        </a:p>
      </dgm:t>
    </dgm:pt>
    <dgm:pt modelId="{BB366D86-0EB4-48FD-9D1C-DF3D25163A72}" type="parTrans" cxnId="{8962C3CA-DBF1-4430-9D59-7AE5AA483C70}">
      <dgm:prSet/>
      <dgm:spPr>
        <a:ln>
          <a:solidFill>
            <a:schemeClr val="tx2">
              <a:lumMod val="60000"/>
              <a:lumOff val="40000"/>
            </a:schemeClr>
          </a:solidFill>
        </a:ln>
      </dgm:spPr>
      <dgm:t>
        <a:bodyPr/>
        <a:lstStyle/>
        <a:p>
          <a:endParaRPr lang="en-US"/>
        </a:p>
      </dgm:t>
    </dgm:pt>
    <dgm:pt modelId="{22BB74C6-A93E-4765-BAF2-4E8932B13F3B}" type="sibTrans" cxnId="{8962C3CA-DBF1-4430-9D59-7AE5AA483C70}">
      <dgm:prSet/>
      <dgm:spPr/>
      <dgm:t>
        <a:bodyPr/>
        <a:lstStyle/>
        <a:p>
          <a:endParaRPr lang="en-US"/>
        </a:p>
      </dgm:t>
    </dgm:pt>
    <dgm:pt modelId="{856448C3-54B9-4B34-AB73-7F1A9A8F0132}">
      <dgm:prSet phldrT="[Text]" custT="1"/>
      <dgm:spPr>
        <a:ln>
          <a:solidFill>
            <a:schemeClr val="tx2">
              <a:lumMod val="60000"/>
              <a:lumOff val="40000"/>
            </a:schemeClr>
          </a:solidFill>
        </a:ln>
      </dgm:spPr>
      <dgm:t>
        <a:bodyPr/>
        <a:lstStyle/>
        <a:p>
          <a:pPr algn="ctr"/>
          <a:r>
            <a:rPr lang="en-US" sz="1800" dirty="0" smtClean="0">
              <a:latin typeface="Californian FB" panose="0207040306080B030204" pitchFamily="18" charset="0"/>
              <a:cs typeface="Helvetica" panose="020B0604020202020204" pitchFamily="34" charset="0"/>
            </a:rPr>
            <a:t>PBD is </a:t>
          </a:r>
          <a:r>
            <a:rPr lang="en-US" sz="1800" dirty="0">
              <a:latin typeface="Californian FB" panose="0207040306080B030204" pitchFamily="18" charset="0"/>
              <a:cs typeface="Helvetica" panose="020B0604020202020204" pitchFamily="34" charset="0"/>
            </a:rPr>
            <a:t>filed within one (1) year from the latter of the date of the last authorized treatment or the time the </a:t>
          </a:r>
          <a:r>
            <a:rPr lang="en-US" sz="1800" dirty="0" smtClean="0">
              <a:latin typeface="Californian FB" panose="0207040306080B030204" pitchFamily="18" charset="0"/>
              <a:cs typeface="Helvetica" panose="020B0604020202020204" pitchFamily="34" charset="0"/>
            </a:rPr>
            <a:t>ER ceased </a:t>
          </a:r>
          <a:r>
            <a:rPr lang="en-US" sz="1800" dirty="0">
              <a:latin typeface="Californian FB" panose="0207040306080B030204" pitchFamily="18" charset="0"/>
              <a:cs typeface="Helvetica" panose="020B0604020202020204" pitchFamily="34" charset="0"/>
            </a:rPr>
            <a:t>to make </a:t>
          </a:r>
          <a:r>
            <a:rPr lang="en-US" sz="1800" dirty="0" smtClean="0">
              <a:latin typeface="Californian FB" panose="0207040306080B030204" pitchFamily="18" charset="0"/>
              <a:cs typeface="Helvetica" panose="020B0604020202020204" pitchFamily="34" charset="0"/>
            </a:rPr>
            <a:t>payments of compensation </a:t>
          </a:r>
          <a:r>
            <a:rPr lang="en-US" sz="1800" dirty="0">
              <a:latin typeface="Californian FB" panose="0207040306080B030204" pitchFamily="18" charset="0"/>
              <a:cs typeface="Helvetica" panose="020B0604020202020204" pitchFamily="34" charset="0"/>
            </a:rPr>
            <a:t>to or on behalf of the </a:t>
          </a:r>
          <a:r>
            <a:rPr lang="en-US" sz="1800" dirty="0" smtClean="0">
              <a:latin typeface="Californian FB" panose="0207040306080B030204" pitchFamily="18" charset="0"/>
              <a:cs typeface="Helvetica" panose="020B0604020202020204" pitchFamily="34" charset="0"/>
            </a:rPr>
            <a:t>EE</a:t>
          </a:r>
          <a:endParaRPr lang="en-US" sz="1800" dirty="0">
            <a:latin typeface="Californian FB" panose="0207040306080B030204" pitchFamily="18" charset="0"/>
            <a:cs typeface="Helvetica" panose="020B0604020202020204" pitchFamily="34" charset="0"/>
          </a:endParaRPr>
        </a:p>
      </dgm:t>
    </dgm:pt>
    <dgm:pt modelId="{3C3F38DC-6FBD-4DF1-9998-4595BBF4A3F3}" type="parTrans" cxnId="{DEB3E247-2223-4984-82A3-8D5B550E3E3E}">
      <dgm:prSet/>
      <dgm:spPr>
        <a:ln>
          <a:solidFill>
            <a:schemeClr val="tx2">
              <a:lumMod val="60000"/>
              <a:lumOff val="40000"/>
            </a:schemeClr>
          </a:solidFill>
        </a:ln>
      </dgm:spPr>
      <dgm:t>
        <a:bodyPr/>
        <a:lstStyle/>
        <a:p>
          <a:endParaRPr lang="en-US"/>
        </a:p>
      </dgm:t>
    </dgm:pt>
    <dgm:pt modelId="{A84A93F8-5BA9-40D9-852B-57C93A1D5B9F}" type="sibTrans" cxnId="{DEB3E247-2223-4984-82A3-8D5B550E3E3E}">
      <dgm:prSet/>
      <dgm:spPr/>
      <dgm:t>
        <a:bodyPr/>
        <a:lstStyle/>
        <a:p>
          <a:endParaRPr lang="en-US"/>
        </a:p>
      </dgm:t>
    </dgm:pt>
    <dgm:pt modelId="{C6A54CA3-FD8F-4F18-9ED3-37D5D7F2A84A}">
      <dgm:prSet phldrT="[Text]" custT="1"/>
      <dgm:spPr>
        <a:ln>
          <a:solidFill>
            <a:schemeClr val="tx2">
              <a:lumMod val="60000"/>
              <a:lumOff val="40000"/>
            </a:schemeClr>
          </a:solidFill>
        </a:ln>
      </dgm:spPr>
      <dgm:t>
        <a:bodyPr/>
        <a:lstStyle/>
        <a:p>
          <a:r>
            <a:rPr lang="en-US" sz="2400" dirty="0" smtClean="0">
              <a:latin typeface="Californian FB" panose="0207040306080B030204" pitchFamily="18" charset="0"/>
              <a:cs typeface="Helvetica" panose="020B0604020202020204" pitchFamily="34" charset="0"/>
            </a:rPr>
            <a:t>Statute of Limitations:  </a:t>
          </a:r>
        </a:p>
        <a:p>
          <a:r>
            <a:rPr lang="en-US" sz="2400" dirty="0" smtClean="0">
              <a:latin typeface="Californian FB" panose="0207040306080B030204" pitchFamily="18" charset="0"/>
              <a:cs typeface="Helvetica" panose="020B0604020202020204" pitchFamily="34" charset="0"/>
            </a:rPr>
            <a:t>TCA § 50-6-203</a:t>
          </a:r>
          <a:endParaRPr lang="en-US" sz="2400" dirty="0">
            <a:latin typeface="Californian FB" panose="0207040306080B030204" pitchFamily="18" charset="0"/>
            <a:cs typeface="Helvetica" panose="020B0604020202020204" pitchFamily="34" charset="0"/>
          </a:endParaRPr>
        </a:p>
      </dgm:t>
    </dgm:pt>
    <dgm:pt modelId="{A118AF7E-99BC-4D4E-9DFD-D5357FCC889C}" type="sibTrans" cxnId="{CDD933D2-EE13-4CA8-8D0F-3DA6E1B47430}">
      <dgm:prSet/>
      <dgm:spPr/>
      <dgm:t>
        <a:bodyPr/>
        <a:lstStyle/>
        <a:p>
          <a:endParaRPr lang="en-US"/>
        </a:p>
      </dgm:t>
    </dgm:pt>
    <dgm:pt modelId="{C81D9344-F77F-4A96-81D8-B4DA70D2F28B}" type="parTrans" cxnId="{CDD933D2-EE13-4CA8-8D0F-3DA6E1B47430}">
      <dgm:prSet/>
      <dgm:spPr/>
      <dgm:t>
        <a:bodyPr/>
        <a:lstStyle/>
        <a:p>
          <a:endParaRPr lang="en-US"/>
        </a:p>
      </dgm:t>
    </dgm:pt>
    <dgm:pt modelId="{3C24D367-FAF2-4C58-99A6-D637125FBB96}" type="pres">
      <dgm:prSet presAssocID="{723BBB7A-3EE7-445B-9E33-434A6A817B39}" presName="hierChild1" presStyleCnt="0">
        <dgm:presLayoutVars>
          <dgm:chPref val="1"/>
          <dgm:dir/>
          <dgm:animOne val="branch"/>
          <dgm:animLvl val="lvl"/>
          <dgm:resizeHandles/>
        </dgm:presLayoutVars>
      </dgm:prSet>
      <dgm:spPr/>
      <dgm:t>
        <a:bodyPr/>
        <a:lstStyle/>
        <a:p>
          <a:endParaRPr lang="en-US"/>
        </a:p>
      </dgm:t>
    </dgm:pt>
    <dgm:pt modelId="{C41F5B87-1EA6-4D95-8517-269493171F21}" type="pres">
      <dgm:prSet presAssocID="{C6A54CA3-FD8F-4F18-9ED3-37D5D7F2A84A}" presName="hierRoot1" presStyleCnt="0"/>
      <dgm:spPr/>
    </dgm:pt>
    <dgm:pt modelId="{1EDD8C14-8187-4BE2-A3FD-3A633BD15F7B}" type="pres">
      <dgm:prSet presAssocID="{C6A54CA3-FD8F-4F18-9ED3-37D5D7F2A84A}" presName="composite" presStyleCnt="0"/>
      <dgm:spPr/>
    </dgm:pt>
    <dgm:pt modelId="{CC302909-B240-43B2-9796-423A1FC42E74}" type="pres">
      <dgm:prSet presAssocID="{C6A54CA3-FD8F-4F18-9ED3-37D5D7F2A84A}" presName="background" presStyleLbl="node0" presStyleIdx="0" presStyleCnt="1"/>
      <dgm:spPr>
        <a:solidFill>
          <a:schemeClr val="tx2">
            <a:lumMod val="60000"/>
            <a:lumOff val="40000"/>
          </a:schemeClr>
        </a:solidFill>
      </dgm:spPr>
      <dgm:t>
        <a:bodyPr/>
        <a:lstStyle/>
        <a:p>
          <a:endParaRPr lang="en-US"/>
        </a:p>
      </dgm:t>
    </dgm:pt>
    <dgm:pt modelId="{98092DC3-19E4-42E4-9868-BEC997099BE4}" type="pres">
      <dgm:prSet presAssocID="{C6A54CA3-FD8F-4F18-9ED3-37D5D7F2A84A}" presName="text" presStyleLbl="fgAcc0" presStyleIdx="0" presStyleCnt="1" custScaleX="388024" custScaleY="190281" custLinFactY="-50636" custLinFactNeighborX="-65984" custLinFactNeighborY="-100000">
        <dgm:presLayoutVars>
          <dgm:chPref val="3"/>
        </dgm:presLayoutVars>
      </dgm:prSet>
      <dgm:spPr/>
      <dgm:t>
        <a:bodyPr/>
        <a:lstStyle/>
        <a:p>
          <a:endParaRPr lang="en-US"/>
        </a:p>
      </dgm:t>
    </dgm:pt>
    <dgm:pt modelId="{19DF3CC5-1654-4A82-B28B-06943FF1837C}" type="pres">
      <dgm:prSet presAssocID="{C6A54CA3-FD8F-4F18-9ED3-37D5D7F2A84A}" presName="hierChild2" presStyleCnt="0"/>
      <dgm:spPr/>
    </dgm:pt>
    <dgm:pt modelId="{FA7F948B-2E11-4A3E-8DC2-5FDF99210101}" type="pres">
      <dgm:prSet presAssocID="{B33D86FE-50A6-430C-8C2C-F5C97419560A}" presName="Name10" presStyleLbl="parChTrans1D2" presStyleIdx="0" presStyleCnt="2"/>
      <dgm:spPr/>
      <dgm:t>
        <a:bodyPr/>
        <a:lstStyle/>
        <a:p>
          <a:endParaRPr lang="en-US"/>
        </a:p>
      </dgm:t>
    </dgm:pt>
    <dgm:pt modelId="{2D8B8AE4-D6AC-4348-834F-5D6D4CE591A0}" type="pres">
      <dgm:prSet presAssocID="{8DA0DF42-66FD-4DDB-9A80-D471D2198C01}" presName="hierRoot2" presStyleCnt="0"/>
      <dgm:spPr/>
    </dgm:pt>
    <dgm:pt modelId="{5C9772A9-8F4F-4DD5-8948-71B233189D81}" type="pres">
      <dgm:prSet presAssocID="{8DA0DF42-66FD-4DDB-9A80-D471D2198C01}" presName="composite2" presStyleCnt="0"/>
      <dgm:spPr/>
    </dgm:pt>
    <dgm:pt modelId="{FC6579CC-EBDA-4061-B6BD-2DA8B7F58372}" type="pres">
      <dgm:prSet presAssocID="{8DA0DF42-66FD-4DDB-9A80-D471D2198C01}" presName="background2" presStyleLbl="node2" presStyleIdx="0" presStyleCnt="2"/>
      <dgm:spPr>
        <a:solidFill>
          <a:schemeClr val="tx2">
            <a:lumMod val="60000"/>
            <a:lumOff val="40000"/>
          </a:schemeClr>
        </a:solidFill>
        <a:ln>
          <a:solidFill>
            <a:schemeClr val="tx2">
              <a:lumMod val="60000"/>
              <a:lumOff val="40000"/>
            </a:schemeClr>
          </a:solidFill>
        </a:ln>
      </dgm:spPr>
      <dgm:t>
        <a:bodyPr/>
        <a:lstStyle/>
        <a:p>
          <a:endParaRPr lang="en-US"/>
        </a:p>
      </dgm:t>
    </dgm:pt>
    <dgm:pt modelId="{5000BD3F-8A5B-4E00-B774-1DE3F82D2E0A}" type="pres">
      <dgm:prSet presAssocID="{8DA0DF42-66FD-4DDB-9A80-D471D2198C01}" presName="text2" presStyleLbl="fgAcc2" presStyleIdx="0" presStyleCnt="2" custScaleX="206536" custScaleY="182018" custLinFactX="-30364" custLinFactNeighborX="-100000" custLinFactNeighborY="-62752">
        <dgm:presLayoutVars>
          <dgm:chPref val="3"/>
        </dgm:presLayoutVars>
      </dgm:prSet>
      <dgm:spPr/>
      <dgm:t>
        <a:bodyPr/>
        <a:lstStyle/>
        <a:p>
          <a:endParaRPr lang="en-US"/>
        </a:p>
      </dgm:t>
    </dgm:pt>
    <dgm:pt modelId="{B3E4CC2C-5447-4B8F-AC22-6843EA7F4C99}" type="pres">
      <dgm:prSet presAssocID="{8DA0DF42-66FD-4DDB-9A80-D471D2198C01}" presName="hierChild3" presStyleCnt="0"/>
      <dgm:spPr/>
    </dgm:pt>
    <dgm:pt modelId="{FC600B9B-80FB-4F00-A864-C655D24314FE}" type="pres">
      <dgm:prSet presAssocID="{1EF6E0EA-7F81-491F-997D-3C61A295A52A}" presName="Name17" presStyleLbl="parChTrans1D3" presStyleIdx="0" presStyleCnt="3"/>
      <dgm:spPr/>
      <dgm:t>
        <a:bodyPr/>
        <a:lstStyle/>
        <a:p>
          <a:endParaRPr lang="en-US"/>
        </a:p>
      </dgm:t>
    </dgm:pt>
    <dgm:pt modelId="{85520358-9D50-440D-9AEB-5627EEB8C1AF}" type="pres">
      <dgm:prSet presAssocID="{4E9EE04F-73FD-476E-B5A1-7046D2452ED6}" presName="hierRoot3" presStyleCnt="0"/>
      <dgm:spPr/>
    </dgm:pt>
    <dgm:pt modelId="{8F7122AC-C4BD-42B8-AB9C-65B548C7ABDB}" type="pres">
      <dgm:prSet presAssocID="{4E9EE04F-73FD-476E-B5A1-7046D2452ED6}" presName="composite3" presStyleCnt="0"/>
      <dgm:spPr/>
    </dgm:pt>
    <dgm:pt modelId="{F291360D-FE26-4F0C-A4EE-2599BEAB448C}" type="pres">
      <dgm:prSet presAssocID="{4E9EE04F-73FD-476E-B5A1-7046D2452ED6}" presName="background3" presStyleLbl="node3" presStyleIdx="0" presStyleCnt="3"/>
      <dgm:spPr>
        <a:solidFill>
          <a:schemeClr val="tx2">
            <a:lumMod val="60000"/>
            <a:lumOff val="40000"/>
          </a:schemeClr>
        </a:solidFill>
      </dgm:spPr>
      <dgm:t>
        <a:bodyPr/>
        <a:lstStyle/>
        <a:p>
          <a:endParaRPr lang="en-US"/>
        </a:p>
      </dgm:t>
    </dgm:pt>
    <dgm:pt modelId="{7EA63CFE-83C9-45BE-988D-34BC0E27C805}" type="pres">
      <dgm:prSet presAssocID="{4E9EE04F-73FD-476E-B5A1-7046D2452ED6}" presName="text3" presStyleLbl="fgAcc3" presStyleIdx="0" presStyleCnt="3" custScaleX="380764" custScaleY="291509" custLinFactX="-42817" custLinFactNeighborX="-100000" custLinFactNeighborY="28940">
        <dgm:presLayoutVars>
          <dgm:chPref val="3"/>
        </dgm:presLayoutVars>
      </dgm:prSet>
      <dgm:spPr/>
      <dgm:t>
        <a:bodyPr/>
        <a:lstStyle/>
        <a:p>
          <a:endParaRPr lang="en-US"/>
        </a:p>
      </dgm:t>
    </dgm:pt>
    <dgm:pt modelId="{C4CBB557-42C3-47AD-B3A7-BB4E48E633D0}" type="pres">
      <dgm:prSet presAssocID="{4E9EE04F-73FD-476E-B5A1-7046D2452ED6}" presName="hierChild4" presStyleCnt="0"/>
      <dgm:spPr/>
    </dgm:pt>
    <dgm:pt modelId="{EBE3943E-833E-4D44-8858-94BDE6174B8D}" type="pres">
      <dgm:prSet presAssocID="{D4AFA100-4F73-4C99-9889-3B2141F83E89}" presName="Name17" presStyleLbl="parChTrans1D3" presStyleIdx="1" presStyleCnt="3"/>
      <dgm:spPr/>
      <dgm:t>
        <a:bodyPr/>
        <a:lstStyle/>
        <a:p>
          <a:endParaRPr lang="en-US"/>
        </a:p>
      </dgm:t>
    </dgm:pt>
    <dgm:pt modelId="{C705CCD0-9090-4205-A91D-256779725DF1}" type="pres">
      <dgm:prSet presAssocID="{6350E290-7919-41D4-A6E9-3850DCE9E016}" presName="hierRoot3" presStyleCnt="0"/>
      <dgm:spPr/>
    </dgm:pt>
    <dgm:pt modelId="{4B99DADF-3159-4726-9CF1-0E4EA28F44C5}" type="pres">
      <dgm:prSet presAssocID="{6350E290-7919-41D4-A6E9-3850DCE9E016}" presName="composite3" presStyleCnt="0"/>
      <dgm:spPr/>
    </dgm:pt>
    <dgm:pt modelId="{4B851AE2-40F4-4726-949F-D44304861E15}" type="pres">
      <dgm:prSet presAssocID="{6350E290-7919-41D4-A6E9-3850DCE9E016}" presName="background3" presStyleLbl="node3" presStyleIdx="1" presStyleCnt="3"/>
      <dgm:spPr>
        <a:solidFill>
          <a:schemeClr val="tx2">
            <a:lumMod val="60000"/>
            <a:lumOff val="40000"/>
          </a:schemeClr>
        </a:solidFill>
        <a:ln>
          <a:solidFill>
            <a:schemeClr val="tx2">
              <a:lumMod val="60000"/>
              <a:lumOff val="40000"/>
            </a:schemeClr>
          </a:solidFill>
        </a:ln>
      </dgm:spPr>
      <dgm:t>
        <a:bodyPr/>
        <a:lstStyle/>
        <a:p>
          <a:endParaRPr lang="en-US"/>
        </a:p>
      </dgm:t>
    </dgm:pt>
    <dgm:pt modelId="{06864225-95DC-4183-8854-86833A9022FC}" type="pres">
      <dgm:prSet presAssocID="{6350E290-7919-41D4-A6E9-3850DCE9E016}" presName="text3" presStyleLbl="fgAcc3" presStyleIdx="1" presStyleCnt="3" custScaleX="384156" custScaleY="310442" custLinFactNeighborX="-60477" custLinFactNeighborY="30789">
        <dgm:presLayoutVars>
          <dgm:chPref val="3"/>
        </dgm:presLayoutVars>
      </dgm:prSet>
      <dgm:spPr/>
      <dgm:t>
        <a:bodyPr/>
        <a:lstStyle/>
        <a:p>
          <a:endParaRPr lang="en-US"/>
        </a:p>
      </dgm:t>
    </dgm:pt>
    <dgm:pt modelId="{C3D7D0C6-4A4B-4F88-9640-C0EFC60A2EB6}" type="pres">
      <dgm:prSet presAssocID="{6350E290-7919-41D4-A6E9-3850DCE9E016}" presName="hierChild4" presStyleCnt="0"/>
      <dgm:spPr/>
    </dgm:pt>
    <dgm:pt modelId="{78E29518-34ED-4C7C-8F9E-8101F07B42B4}" type="pres">
      <dgm:prSet presAssocID="{BB366D86-0EB4-48FD-9D1C-DF3D25163A72}" presName="Name10" presStyleLbl="parChTrans1D2" presStyleIdx="1" presStyleCnt="2"/>
      <dgm:spPr/>
      <dgm:t>
        <a:bodyPr/>
        <a:lstStyle/>
        <a:p>
          <a:endParaRPr lang="en-US"/>
        </a:p>
      </dgm:t>
    </dgm:pt>
    <dgm:pt modelId="{66D583FB-0A8F-4007-978A-9F733A02B36E}" type="pres">
      <dgm:prSet presAssocID="{4C543116-491B-443D-BAD8-F02183115D6A}" presName="hierRoot2" presStyleCnt="0"/>
      <dgm:spPr/>
    </dgm:pt>
    <dgm:pt modelId="{E611E687-8224-45C1-ADB9-EE0C7E47D7E1}" type="pres">
      <dgm:prSet presAssocID="{4C543116-491B-443D-BAD8-F02183115D6A}" presName="composite2" presStyleCnt="0"/>
      <dgm:spPr/>
    </dgm:pt>
    <dgm:pt modelId="{39276A5D-D01C-4B3E-8E12-FE83446A2AB5}" type="pres">
      <dgm:prSet presAssocID="{4C543116-491B-443D-BAD8-F02183115D6A}" presName="background2" presStyleLbl="node2" presStyleIdx="1" presStyleCnt="2"/>
      <dgm:spPr>
        <a:solidFill>
          <a:schemeClr val="tx2">
            <a:lumMod val="60000"/>
            <a:lumOff val="40000"/>
          </a:schemeClr>
        </a:solidFill>
      </dgm:spPr>
      <dgm:t>
        <a:bodyPr/>
        <a:lstStyle/>
        <a:p>
          <a:endParaRPr lang="en-US"/>
        </a:p>
      </dgm:t>
    </dgm:pt>
    <dgm:pt modelId="{509EE688-D6CB-4D0B-8ED7-C198D928FE54}" type="pres">
      <dgm:prSet presAssocID="{4C543116-491B-443D-BAD8-F02183115D6A}" presName="text2" presStyleLbl="fgAcc2" presStyleIdx="1" presStyleCnt="2" custScaleX="187533" custScaleY="163916" custLinFactNeighborX="-36557" custLinFactNeighborY="-68956">
        <dgm:presLayoutVars>
          <dgm:chPref val="3"/>
        </dgm:presLayoutVars>
      </dgm:prSet>
      <dgm:spPr/>
      <dgm:t>
        <a:bodyPr/>
        <a:lstStyle/>
        <a:p>
          <a:endParaRPr lang="en-US"/>
        </a:p>
      </dgm:t>
    </dgm:pt>
    <dgm:pt modelId="{7611E315-44AA-43F7-862F-19847F950CDE}" type="pres">
      <dgm:prSet presAssocID="{4C543116-491B-443D-BAD8-F02183115D6A}" presName="hierChild3" presStyleCnt="0"/>
      <dgm:spPr/>
    </dgm:pt>
    <dgm:pt modelId="{E4FA4211-95AC-4463-9914-7C9E74389CD0}" type="pres">
      <dgm:prSet presAssocID="{3C3F38DC-6FBD-4DF1-9998-4595BBF4A3F3}" presName="Name17" presStyleLbl="parChTrans1D3" presStyleIdx="2" presStyleCnt="3"/>
      <dgm:spPr/>
      <dgm:t>
        <a:bodyPr/>
        <a:lstStyle/>
        <a:p>
          <a:endParaRPr lang="en-US"/>
        </a:p>
      </dgm:t>
    </dgm:pt>
    <dgm:pt modelId="{F083E43C-1EDD-40DC-909D-21264937CB2C}" type="pres">
      <dgm:prSet presAssocID="{856448C3-54B9-4B34-AB73-7F1A9A8F0132}" presName="hierRoot3" presStyleCnt="0"/>
      <dgm:spPr/>
    </dgm:pt>
    <dgm:pt modelId="{5D842E66-4CEA-4275-80A9-D98B7B4E41F5}" type="pres">
      <dgm:prSet presAssocID="{856448C3-54B9-4B34-AB73-7F1A9A8F0132}" presName="composite3" presStyleCnt="0"/>
      <dgm:spPr/>
    </dgm:pt>
    <dgm:pt modelId="{F041AE15-FAA2-4177-9678-7537B8A4907E}" type="pres">
      <dgm:prSet presAssocID="{856448C3-54B9-4B34-AB73-7F1A9A8F0132}" presName="background3" presStyleLbl="node3" presStyleIdx="2" presStyleCnt="3"/>
      <dgm:spPr>
        <a:solidFill>
          <a:schemeClr val="tx2">
            <a:lumMod val="60000"/>
            <a:lumOff val="40000"/>
          </a:schemeClr>
        </a:solidFill>
      </dgm:spPr>
      <dgm:t>
        <a:bodyPr/>
        <a:lstStyle/>
        <a:p>
          <a:endParaRPr lang="en-US"/>
        </a:p>
      </dgm:t>
    </dgm:pt>
    <dgm:pt modelId="{892B9205-A73E-4FB8-8770-027ECA64E940}" type="pres">
      <dgm:prSet presAssocID="{856448C3-54B9-4B34-AB73-7F1A9A8F0132}" presName="text3" presStyleLbl="fgAcc3" presStyleIdx="2" presStyleCnt="3" custScaleX="333759" custScaleY="358999" custLinFactNeighborX="27242" custLinFactNeighborY="-14681">
        <dgm:presLayoutVars>
          <dgm:chPref val="3"/>
        </dgm:presLayoutVars>
      </dgm:prSet>
      <dgm:spPr/>
      <dgm:t>
        <a:bodyPr/>
        <a:lstStyle/>
        <a:p>
          <a:endParaRPr lang="en-US"/>
        </a:p>
      </dgm:t>
    </dgm:pt>
    <dgm:pt modelId="{A5435127-1A26-46A8-B85C-362CEF101EF4}" type="pres">
      <dgm:prSet presAssocID="{856448C3-54B9-4B34-AB73-7F1A9A8F0132}" presName="hierChild4" presStyleCnt="0"/>
      <dgm:spPr/>
    </dgm:pt>
  </dgm:ptLst>
  <dgm:cxnLst>
    <dgm:cxn modelId="{8962C3CA-DBF1-4430-9D59-7AE5AA483C70}" srcId="{C6A54CA3-FD8F-4F18-9ED3-37D5D7F2A84A}" destId="{4C543116-491B-443D-BAD8-F02183115D6A}" srcOrd="1" destOrd="0" parTransId="{BB366D86-0EB4-48FD-9D1C-DF3D25163A72}" sibTransId="{22BB74C6-A93E-4765-BAF2-4E8932B13F3B}"/>
    <dgm:cxn modelId="{855A8608-E024-4EE3-8D41-16762C7CF677}" type="presOf" srcId="{1EF6E0EA-7F81-491F-997D-3C61A295A52A}" destId="{FC600B9B-80FB-4F00-A864-C655D24314FE}" srcOrd="0" destOrd="0" presId="urn:microsoft.com/office/officeart/2005/8/layout/hierarchy1"/>
    <dgm:cxn modelId="{A9FC0073-5596-4DD8-97DE-3C33D9674E56}" srcId="{8DA0DF42-66FD-4DDB-9A80-D471D2198C01}" destId="{4E9EE04F-73FD-476E-B5A1-7046D2452ED6}" srcOrd="0" destOrd="0" parTransId="{1EF6E0EA-7F81-491F-997D-3C61A295A52A}" sibTransId="{3800F0E6-9B21-403E-978F-7D05FDD683FE}"/>
    <dgm:cxn modelId="{20200A58-8681-44E1-9B6F-155B0C681539}" type="presOf" srcId="{6350E290-7919-41D4-A6E9-3850DCE9E016}" destId="{06864225-95DC-4183-8854-86833A9022FC}" srcOrd="0" destOrd="0" presId="urn:microsoft.com/office/officeart/2005/8/layout/hierarchy1"/>
    <dgm:cxn modelId="{FA583FF8-987F-4F0B-B345-22A9B9B06C52}" srcId="{8DA0DF42-66FD-4DDB-9A80-D471D2198C01}" destId="{6350E290-7919-41D4-A6E9-3850DCE9E016}" srcOrd="1" destOrd="0" parTransId="{D4AFA100-4F73-4C99-9889-3B2141F83E89}" sibTransId="{0BB07F21-9B87-43EA-8261-820A65AD8311}"/>
    <dgm:cxn modelId="{16967038-47E9-4616-B939-E434398910FD}" type="presOf" srcId="{3C3F38DC-6FBD-4DF1-9998-4595BBF4A3F3}" destId="{E4FA4211-95AC-4463-9914-7C9E74389CD0}" srcOrd="0" destOrd="0" presId="urn:microsoft.com/office/officeart/2005/8/layout/hierarchy1"/>
    <dgm:cxn modelId="{CDD933D2-EE13-4CA8-8D0F-3DA6E1B47430}" srcId="{723BBB7A-3EE7-445B-9E33-434A6A817B39}" destId="{C6A54CA3-FD8F-4F18-9ED3-37D5D7F2A84A}" srcOrd="0" destOrd="0" parTransId="{C81D9344-F77F-4A96-81D8-B4DA70D2F28B}" sibTransId="{A118AF7E-99BC-4D4E-9DFD-D5357FCC889C}"/>
    <dgm:cxn modelId="{27198E3A-151E-47D2-9DF4-4F4C08EB96CA}" type="presOf" srcId="{4E9EE04F-73FD-476E-B5A1-7046D2452ED6}" destId="{7EA63CFE-83C9-45BE-988D-34BC0E27C805}" srcOrd="0" destOrd="0" presId="urn:microsoft.com/office/officeart/2005/8/layout/hierarchy1"/>
    <dgm:cxn modelId="{CA99A64A-439B-4875-9092-5C51F95F6270}" type="presOf" srcId="{856448C3-54B9-4B34-AB73-7F1A9A8F0132}" destId="{892B9205-A73E-4FB8-8770-027ECA64E940}" srcOrd="0" destOrd="0" presId="urn:microsoft.com/office/officeart/2005/8/layout/hierarchy1"/>
    <dgm:cxn modelId="{9B5F6969-F51C-4090-8735-7EBCA7B3A819}" type="presOf" srcId="{8DA0DF42-66FD-4DDB-9A80-D471D2198C01}" destId="{5000BD3F-8A5B-4E00-B774-1DE3F82D2E0A}" srcOrd="0" destOrd="0" presId="urn:microsoft.com/office/officeart/2005/8/layout/hierarchy1"/>
    <dgm:cxn modelId="{90F31B92-ABE8-426E-AD3A-E17ECDF57956}" type="presOf" srcId="{4C543116-491B-443D-BAD8-F02183115D6A}" destId="{509EE688-D6CB-4D0B-8ED7-C198D928FE54}" srcOrd="0" destOrd="0" presId="urn:microsoft.com/office/officeart/2005/8/layout/hierarchy1"/>
    <dgm:cxn modelId="{62D12584-90B3-439B-A4F5-60437BD5AF89}" type="presOf" srcId="{D4AFA100-4F73-4C99-9889-3B2141F83E89}" destId="{EBE3943E-833E-4D44-8858-94BDE6174B8D}" srcOrd="0" destOrd="0" presId="urn:microsoft.com/office/officeart/2005/8/layout/hierarchy1"/>
    <dgm:cxn modelId="{B90F025E-8D8E-495C-9102-86B8812EAF4A}" srcId="{C6A54CA3-FD8F-4F18-9ED3-37D5D7F2A84A}" destId="{8DA0DF42-66FD-4DDB-9A80-D471D2198C01}" srcOrd="0" destOrd="0" parTransId="{B33D86FE-50A6-430C-8C2C-F5C97419560A}" sibTransId="{0926C6A9-C7E9-410B-B587-E06C2A351C81}"/>
    <dgm:cxn modelId="{A4D96044-18F1-4987-8A55-C18A836C9536}" type="presOf" srcId="{C6A54CA3-FD8F-4F18-9ED3-37D5D7F2A84A}" destId="{98092DC3-19E4-42E4-9868-BEC997099BE4}" srcOrd="0" destOrd="0" presId="urn:microsoft.com/office/officeart/2005/8/layout/hierarchy1"/>
    <dgm:cxn modelId="{389D6CA1-4B43-477D-AAED-CF3E52D7951B}" type="presOf" srcId="{723BBB7A-3EE7-445B-9E33-434A6A817B39}" destId="{3C24D367-FAF2-4C58-99A6-D637125FBB96}" srcOrd="0" destOrd="0" presId="urn:microsoft.com/office/officeart/2005/8/layout/hierarchy1"/>
    <dgm:cxn modelId="{647CFE39-D568-473E-9BC8-4CD2B8C8C0BD}" type="presOf" srcId="{BB366D86-0EB4-48FD-9D1C-DF3D25163A72}" destId="{78E29518-34ED-4C7C-8F9E-8101F07B42B4}" srcOrd="0" destOrd="0" presId="urn:microsoft.com/office/officeart/2005/8/layout/hierarchy1"/>
    <dgm:cxn modelId="{F04AB6BB-F478-495C-B943-CB3C88715033}" type="presOf" srcId="{B33D86FE-50A6-430C-8C2C-F5C97419560A}" destId="{FA7F948B-2E11-4A3E-8DC2-5FDF99210101}" srcOrd="0" destOrd="0" presId="urn:microsoft.com/office/officeart/2005/8/layout/hierarchy1"/>
    <dgm:cxn modelId="{DEB3E247-2223-4984-82A3-8D5B550E3E3E}" srcId="{4C543116-491B-443D-BAD8-F02183115D6A}" destId="{856448C3-54B9-4B34-AB73-7F1A9A8F0132}" srcOrd="0" destOrd="0" parTransId="{3C3F38DC-6FBD-4DF1-9998-4595BBF4A3F3}" sibTransId="{A84A93F8-5BA9-40D9-852B-57C93A1D5B9F}"/>
    <dgm:cxn modelId="{9BCA4D68-268C-467E-9017-662697924B43}" type="presParOf" srcId="{3C24D367-FAF2-4C58-99A6-D637125FBB96}" destId="{C41F5B87-1EA6-4D95-8517-269493171F21}" srcOrd="0" destOrd="0" presId="urn:microsoft.com/office/officeart/2005/8/layout/hierarchy1"/>
    <dgm:cxn modelId="{11A9F14F-58E2-4914-AADF-4850123CF753}" type="presParOf" srcId="{C41F5B87-1EA6-4D95-8517-269493171F21}" destId="{1EDD8C14-8187-4BE2-A3FD-3A633BD15F7B}" srcOrd="0" destOrd="0" presId="urn:microsoft.com/office/officeart/2005/8/layout/hierarchy1"/>
    <dgm:cxn modelId="{BDF913D4-55B1-4E09-BB49-EAD2A6E20FED}" type="presParOf" srcId="{1EDD8C14-8187-4BE2-A3FD-3A633BD15F7B}" destId="{CC302909-B240-43B2-9796-423A1FC42E74}" srcOrd="0" destOrd="0" presId="urn:microsoft.com/office/officeart/2005/8/layout/hierarchy1"/>
    <dgm:cxn modelId="{48C5C636-79C7-4D51-B61F-83EE7AD419D6}" type="presParOf" srcId="{1EDD8C14-8187-4BE2-A3FD-3A633BD15F7B}" destId="{98092DC3-19E4-42E4-9868-BEC997099BE4}" srcOrd="1" destOrd="0" presId="urn:microsoft.com/office/officeart/2005/8/layout/hierarchy1"/>
    <dgm:cxn modelId="{3AE27B13-E231-4580-91BA-EB9E8D5D840C}" type="presParOf" srcId="{C41F5B87-1EA6-4D95-8517-269493171F21}" destId="{19DF3CC5-1654-4A82-B28B-06943FF1837C}" srcOrd="1" destOrd="0" presId="urn:microsoft.com/office/officeart/2005/8/layout/hierarchy1"/>
    <dgm:cxn modelId="{6F7BA249-9F59-42BD-B731-DA757091B8FC}" type="presParOf" srcId="{19DF3CC5-1654-4A82-B28B-06943FF1837C}" destId="{FA7F948B-2E11-4A3E-8DC2-5FDF99210101}" srcOrd="0" destOrd="0" presId="urn:microsoft.com/office/officeart/2005/8/layout/hierarchy1"/>
    <dgm:cxn modelId="{751A4190-71F5-4CCD-B32A-44BEB556B469}" type="presParOf" srcId="{19DF3CC5-1654-4A82-B28B-06943FF1837C}" destId="{2D8B8AE4-D6AC-4348-834F-5D6D4CE591A0}" srcOrd="1" destOrd="0" presId="urn:microsoft.com/office/officeart/2005/8/layout/hierarchy1"/>
    <dgm:cxn modelId="{490DF1FB-7D6F-4B1B-8B8D-547B67771375}" type="presParOf" srcId="{2D8B8AE4-D6AC-4348-834F-5D6D4CE591A0}" destId="{5C9772A9-8F4F-4DD5-8948-71B233189D81}" srcOrd="0" destOrd="0" presId="urn:microsoft.com/office/officeart/2005/8/layout/hierarchy1"/>
    <dgm:cxn modelId="{42649476-8969-41EA-9703-ECACC7ACC8E1}" type="presParOf" srcId="{5C9772A9-8F4F-4DD5-8948-71B233189D81}" destId="{FC6579CC-EBDA-4061-B6BD-2DA8B7F58372}" srcOrd="0" destOrd="0" presId="urn:microsoft.com/office/officeart/2005/8/layout/hierarchy1"/>
    <dgm:cxn modelId="{7896C38B-7531-403E-8406-1E96ABB03846}" type="presParOf" srcId="{5C9772A9-8F4F-4DD5-8948-71B233189D81}" destId="{5000BD3F-8A5B-4E00-B774-1DE3F82D2E0A}" srcOrd="1" destOrd="0" presId="urn:microsoft.com/office/officeart/2005/8/layout/hierarchy1"/>
    <dgm:cxn modelId="{2F73AD9E-1888-48ED-8472-A5717E544996}" type="presParOf" srcId="{2D8B8AE4-D6AC-4348-834F-5D6D4CE591A0}" destId="{B3E4CC2C-5447-4B8F-AC22-6843EA7F4C99}" srcOrd="1" destOrd="0" presId="urn:microsoft.com/office/officeart/2005/8/layout/hierarchy1"/>
    <dgm:cxn modelId="{76E4D66B-DE7B-4BE1-B078-577BD0AAEE00}" type="presParOf" srcId="{B3E4CC2C-5447-4B8F-AC22-6843EA7F4C99}" destId="{FC600B9B-80FB-4F00-A864-C655D24314FE}" srcOrd="0" destOrd="0" presId="urn:microsoft.com/office/officeart/2005/8/layout/hierarchy1"/>
    <dgm:cxn modelId="{B50FC65B-C6C4-4589-BE2E-F7BAA075C704}" type="presParOf" srcId="{B3E4CC2C-5447-4B8F-AC22-6843EA7F4C99}" destId="{85520358-9D50-440D-9AEB-5627EEB8C1AF}" srcOrd="1" destOrd="0" presId="urn:microsoft.com/office/officeart/2005/8/layout/hierarchy1"/>
    <dgm:cxn modelId="{1DFACB71-BA6C-4BBA-912C-2950903B69D4}" type="presParOf" srcId="{85520358-9D50-440D-9AEB-5627EEB8C1AF}" destId="{8F7122AC-C4BD-42B8-AB9C-65B548C7ABDB}" srcOrd="0" destOrd="0" presId="urn:microsoft.com/office/officeart/2005/8/layout/hierarchy1"/>
    <dgm:cxn modelId="{FE2302A4-77D9-44F6-903F-100CCE3D5FEC}" type="presParOf" srcId="{8F7122AC-C4BD-42B8-AB9C-65B548C7ABDB}" destId="{F291360D-FE26-4F0C-A4EE-2599BEAB448C}" srcOrd="0" destOrd="0" presId="urn:microsoft.com/office/officeart/2005/8/layout/hierarchy1"/>
    <dgm:cxn modelId="{CAC70F11-7D56-478E-B6D8-25F72E485268}" type="presParOf" srcId="{8F7122AC-C4BD-42B8-AB9C-65B548C7ABDB}" destId="{7EA63CFE-83C9-45BE-988D-34BC0E27C805}" srcOrd="1" destOrd="0" presId="urn:microsoft.com/office/officeart/2005/8/layout/hierarchy1"/>
    <dgm:cxn modelId="{D6062264-37CD-4189-BE23-5EA6D0415BF5}" type="presParOf" srcId="{85520358-9D50-440D-9AEB-5627EEB8C1AF}" destId="{C4CBB557-42C3-47AD-B3A7-BB4E48E633D0}" srcOrd="1" destOrd="0" presId="urn:microsoft.com/office/officeart/2005/8/layout/hierarchy1"/>
    <dgm:cxn modelId="{1DD746EA-2EC3-4D9E-82C3-03E4047FD1D5}" type="presParOf" srcId="{B3E4CC2C-5447-4B8F-AC22-6843EA7F4C99}" destId="{EBE3943E-833E-4D44-8858-94BDE6174B8D}" srcOrd="2" destOrd="0" presId="urn:microsoft.com/office/officeart/2005/8/layout/hierarchy1"/>
    <dgm:cxn modelId="{B6D55E4C-5499-4738-BAAD-1AC60F296B6A}" type="presParOf" srcId="{B3E4CC2C-5447-4B8F-AC22-6843EA7F4C99}" destId="{C705CCD0-9090-4205-A91D-256779725DF1}" srcOrd="3" destOrd="0" presId="urn:microsoft.com/office/officeart/2005/8/layout/hierarchy1"/>
    <dgm:cxn modelId="{AF901B80-9F32-43F4-8A07-161710DA4169}" type="presParOf" srcId="{C705CCD0-9090-4205-A91D-256779725DF1}" destId="{4B99DADF-3159-4726-9CF1-0E4EA28F44C5}" srcOrd="0" destOrd="0" presId="urn:microsoft.com/office/officeart/2005/8/layout/hierarchy1"/>
    <dgm:cxn modelId="{DB8C9A8E-ED67-43D7-AA0C-069A58F31F2D}" type="presParOf" srcId="{4B99DADF-3159-4726-9CF1-0E4EA28F44C5}" destId="{4B851AE2-40F4-4726-949F-D44304861E15}" srcOrd="0" destOrd="0" presId="urn:microsoft.com/office/officeart/2005/8/layout/hierarchy1"/>
    <dgm:cxn modelId="{37C45D01-030E-4587-8DCA-7DF78C778C06}" type="presParOf" srcId="{4B99DADF-3159-4726-9CF1-0E4EA28F44C5}" destId="{06864225-95DC-4183-8854-86833A9022FC}" srcOrd="1" destOrd="0" presId="urn:microsoft.com/office/officeart/2005/8/layout/hierarchy1"/>
    <dgm:cxn modelId="{75D64F78-01C2-48D0-9F9D-6CBFBBAE324C}" type="presParOf" srcId="{C705CCD0-9090-4205-A91D-256779725DF1}" destId="{C3D7D0C6-4A4B-4F88-9640-C0EFC60A2EB6}" srcOrd="1" destOrd="0" presId="urn:microsoft.com/office/officeart/2005/8/layout/hierarchy1"/>
    <dgm:cxn modelId="{038D1047-E483-4E83-BB4E-03289A68425A}" type="presParOf" srcId="{19DF3CC5-1654-4A82-B28B-06943FF1837C}" destId="{78E29518-34ED-4C7C-8F9E-8101F07B42B4}" srcOrd="2" destOrd="0" presId="urn:microsoft.com/office/officeart/2005/8/layout/hierarchy1"/>
    <dgm:cxn modelId="{3F93F582-1F69-49D7-8CAF-365E0E5A7371}" type="presParOf" srcId="{19DF3CC5-1654-4A82-B28B-06943FF1837C}" destId="{66D583FB-0A8F-4007-978A-9F733A02B36E}" srcOrd="3" destOrd="0" presId="urn:microsoft.com/office/officeart/2005/8/layout/hierarchy1"/>
    <dgm:cxn modelId="{83CFCC2A-AC4A-4E85-BE22-9091631296BD}" type="presParOf" srcId="{66D583FB-0A8F-4007-978A-9F733A02B36E}" destId="{E611E687-8224-45C1-ADB9-EE0C7E47D7E1}" srcOrd="0" destOrd="0" presId="urn:microsoft.com/office/officeart/2005/8/layout/hierarchy1"/>
    <dgm:cxn modelId="{CCAA27FB-D7CE-4625-B47F-9BE0CF6C1E38}" type="presParOf" srcId="{E611E687-8224-45C1-ADB9-EE0C7E47D7E1}" destId="{39276A5D-D01C-4B3E-8E12-FE83446A2AB5}" srcOrd="0" destOrd="0" presId="urn:microsoft.com/office/officeart/2005/8/layout/hierarchy1"/>
    <dgm:cxn modelId="{C091668D-1391-4234-9574-1CA111B03504}" type="presParOf" srcId="{E611E687-8224-45C1-ADB9-EE0C7E47D7E1}" destId="{509EE688-D6CB-4D0B-8ED7-C198D928FE54}" srcOrd="1" destOrd="0" presId="urn:microsoft.com/office/officeart/2005/8/layout/hierarchy1"/>
    <dgm:cxn modelId="{E59D8B27-6DDF-4A34-8C41-C31C3EAC828F}" type="presParOf" srcId="{66D583FB-0A8F-4007-978A-9F733A02B36E}" destId="{7611E315-44AA-43F7-862F-19847F950CDE}" srcOrd="1" destOrd="0" presId="urn:microsoft.com/office/officeart/2005/8/layout/hierarchy1"/>
    <dgm:cxn modelId="{4CE25C37-CFF5-46AC-9121-9A0CC7BB2B6B}" type="presParOf" srcId="{7611E315-44AA-43F7-862F-19847F950CDE}" destId="{E4FA4211-95AC-4463-9914-7C9E74389CD0}" srcOrd="0" destOrd="0" presId="urn:microsoft.com/office/officeart/2005/8/layout/hierarchy1"/>
    <dgm:cxn modelId="{100C2D25-2C43-40BB-A266-0EE653422B55}" type="presParOf" srcId="{7611E315-44AA-43F7-862F-19847F950CDE}" destId="{F083E43C-1EDD-40DC-909D-21264937CB2C}" srcOrd="1" destOrd="0" presId="urn:microsoft.com/office/officeart/2005/8/layout/hierarchy1"/>
    <dgm:cxn modelId="{4DD57437-E92A-417B-8EA5-487F14D41806}" type="presParOf" srcId="{F083E43C-1EDD-40DC-909D-21264937CB2C}" destId="{5D842E66-4CEA-4275-80A9-D98B7B4E41F5}" srcOrd="0" destOrd="0" presId="urn:microsoft.com/office/officeart/2005/8/layout/hierarchy1"/>
    <dgm:cxn modelId="{3A888E50-3673-403E-BBD6-E40F31A25EE3}" type="presParOf" srcId="{5D842E66-4CEA-4275-80A9-D98B7B4E41F5}" destId="{F041AE15-FAA2-4177-9678-7537B8A4907E}" srcOrd="0" destOrd="0" presId="urn:microsoft.com/office/officeart/2005/8/layout/hierarchy1"/>
    <dgm:cxn modelId="{9BFFC6EC-2D08-44EA-861B-167444C690D6}" type="presParOf" srcId="{5D842E66-4CEA-4275-80A9-D98B7B4E41F5}" destId="{892B9205-A73E-4FB8-8770-027ECA64E940}" srcOrd="1" destOrd="0" presId="urn:microsoft.com/office/officeart/2005/8/layout/hierarchy1"/>
    <dgm:cxn modelId="{8E28D911-65FA-413D-A7CA-30B507703657}" type="presParOf" srcId="{F083E43C-1EDD-40DC-909D-21264937CB2C}" destId="{A5435127-1A26-46A8-B85C-362CEF101EF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3131E-4086-4B5A-B375-5023136C8637}">
      <dsp:nvSpPr>
        <dsp:cNvPr id="0" name=""/>
        <dsp:cNvSpPr/>
      </dsp:nvSpPr>
      <dsp:spPr>
        <a:xfrm>
          <a:off x="5154538" y="1791419"/>
          <a:ext cx="1374923" cy="1374923"/>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a:latin typeface="Californian FB" panose="0207040306080B030204" pitchFamily="18" charset="0"/>
            </a:rPr>
            <a:t>Injury</a:t>
          </a:r>
        </a:p>
      </dsp:txBody>
      <dsp:txXfrm>
        <a:off x="5355891" y="1992772"/>
        <a:ext cx="972217" cy="972217"/>
      </dsp:txXfrm>
    </dsp:sp>
    <dsp:sp modelId="{AAF483D7-928C-4C9E-82DD-BA88F5A70B0F}">
      <dsp:nvSpPr>
        <dsp:cNvPr id="0" name=""/>
        <dsp:cNvSpPr/>
      </dsp:nvSpPr>
      <dsp:spPr>
        <a:xfrm rot="16200000">
          <a:off x="5634955" y="1573784"/>
          <a:ext cx="414089" cy="21181"/>
        </a:xfrm>
        <a:custGeom>
          <a:avLst/>
          <a:gdLst/>
          <a:ahLst/>
          <a:cxnLst/>
          <a:rect l="0" t="0" r="0" b="0"/>
          <a:pathLst>
            <a:path>
              <a:moveTo>
                <a:pt x="0" y="10590"/>
              </a:moveTo>
              <a:lnTo>
                <a:pt x="414089" y="105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31647" y="1574022"/>
        <a:ext cx="20704" cy="20704"/>
      </dsp:txXfrm>
    </dsp:sp>
    <dsp:sp modelId="{C12C2675-1FEF-447D-926D-A556AF5C52A0}">
      <dsp:nvSpPr>
        <dsp:cNvPr id="0" name=""/>
        <dsp:cNvSpPr/>
      </dsp:nvSpPr>
      <dsp:spPr>
        <a:xfrm>
          <a:off x="5154538" y="2406"/>
          <a:ext cx="1374923" cy="1374923"/>
        </a:xfrm>
        <a:prstGeom prst="ellipse">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Californian FB" panose="0207040306080B030204" pitchFamily="18" charset="0"/>
            </a:rPr>
            <a:t>accident</a:t>
          </a:r>
          <a:endParaRPr lang="en-US" sz="1600" kern="1200" dirty="0">
            <a:latin typeface="Californian FB" panose="0207040306080B030204" pitchFamily="18" charset="0"/>
          </a:endParaRPr>
        </a:p>
      </dsp:txBody>
      <dsp:txXfrm>
        <a:off x="5355891" y="203759"/>
        <a:ext cx="972217" cy="972217"/>
      </dsp:txXfrm>
    </dsp:sp>
    <dsp:sp modelId="{E5ABFCEB-ABE5-4A2D-AC92-E9DEC15B0F18}">
      <dsp:nvSpPr>
        <dsp:cNvPr id="0" name=""/>
        <dsp:cNvSpPr/>
      </dsp:nvSpPr>
      <dsp:spPr>
        <a:xfrm>
          <a:off x="6529461" y="2468290"/>
          <a:ext cx="414089" cy="21181"/>
        </a:xfrm>
        <a:custGeom>
          <a:avLst/>
          <a:gdLst/>
          <a:ahLst/>
          <a:cxnLst/>
          <a:rect l="0" t="0" r="0" b="0"/>
          <a:pathLst>
            <a:path>
              <a:moveTo>
                <a:pt x="0" y="10590"/>
              </a:moveTo>
              <a:lnTo>
                <a:pt x="414089" y="105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726154" y="2468529"/>
        <a:ext cx="20704" cy="20704"/>
      </dsp:txXfrm>
    </dsp:sp>
    <dsp:sp modelId="{4ADD87F6-D0E0-4958-AD7A-F1CF9EC51874}">
      <dsp:nvSpPr>
        <dsp:cNvPr id="0" name=""/>
        <dsp:cNvSpPr/>
      </dsp:nvSpPr>
      <dsp:spPr>
        <a:xfrm>
          <a:off x="6943551" y="1791419"/>
          <a:ext cx="1374923" cy="1374923"/>
        </a:xfrm>
        <a:prstGeom prst="ellipse">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latin typeface="Californian FB" panose="0207040306080B030204" pitchFamily="18" charset="0"/>
            </a:rPr>
            <a:t>occupational disease</a:t>
          </a:r>
        </a:p>
      </dsp:txBody>
      <dsp:txXfrm>
        <a:off x="7144904" y="1992772"/>
        <a:ext cx="972217" cy="972217"/>
      </dsp:txXfrm>
    </dsp:sp>
    <dsp:sp modelId="{3F945B38-49EF-4C80-9EBE-AE3C64F4FE86}">
      <dsp:nvSpPr>
        <dsp:cNvPr id="0" name=""/>
        <dsp:cNvSpPr/>
      </dsp:nvSpPr>
      <dsp:spPr>
        <a:xfrm rot="5400000">
          <a:off x="5634955" y="3362797"/>
          <a:ext cx="414089" cy="21181"/>
        </a:xfrm>
        <a:custGeom>
          <a:avLst/>
          <a:gdLst/>
          <a:ahLst/>
          <a:cxnLst/>
          <a:rect l="0" t="0" r="0" b="0"/>
          <a:pathLst>
            <a:path>
              <a:moveTo>
                <a:pt x="0" y="10590"/>
              </a:moveTo>
              <a:lnTo>
                <a:pt x="414089" y="105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31647" y="3363035"/>
        <a:ext cx="20704" cy="20704"/>
      </dsp:txXfrm>
    </dsp:sp>
    <dsp:sp modelId="{8FC115C7-0959-4BDD-9D53-565746473759}">
      <dsp:nvSpPr>
        <dsp:cNvPr id="0" name=""/>
        <dsp:cNvSpPr/>
      </dsp:nvSpPr>
      <dsp:spPr>
        <a:xfrm>
          <a:off x="5154538" y="3580432"/>
          <a:ext cx="1374923" cy="1374923"/>
        </a:xfrm>
        <a:prstGeom prst="ellipse">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Californian FB" panose="0207040306080B030204" pitchFamily="18" charset="0"/>
            </a:rPr>
            <a:t>cumulative </a:t>
          </a:r>
          <a:r>
            <a:rPr lang="en-US" sz="1600" kern="1200" dirty="0">
              <a:latin typeface="Californian FB" panose="0207040306080B030204" pitchFamily="18" charset="0"/>
            </a:rPr>
            <a:t>trauma</a:t>
          </a:r>
        </a:p>
      </dsp:txBody>
      <dsp:txXfrm>
        <a:off x="5355891" y="3781785"/>
        <a:ext cx="972217" cy="972217"/>
      </dsp:txXfrm>
    </dsp:sp>
    <dsp:sp modelId="{FF0DA3FD-CC6C-499C-A816-544328C5CC75}">
      <dsp:nvSpPr>
        <dsp:cNvPr id="0" name=""/>
        <dsp:cNvSpPr/>
      </dsp:nvSpPr>
      <dsp:spPr>
        <a:xfrm rot="10800000">
          <a:off x="4740448" y="2468290"/>
          <a:ext cx="414089" cy="21181"/>
        </a:xfrm>
        <a:custGeom>
          <a:avLst/>
          <a:gdLst/>
          <a:ahLst/>
          <a:cxnLst/>
          <a:rect l="0" t="0" r="0" b="0"/>
          <a:pathLst>
            <a:path>
              <a:moveTo>
                <a:pt x="0" y="10590"/>
              </a:moveTo>
              <a:lnTo>
                <a:pt x="414089" y="105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937141" y="2468529"/>
        <a:ext cx="20704" cy="20704"/>
      </dsp:txXfrm>
    </dsp:sp>
    <dsp:sp modelId="{6DF3C70A-8578-45BA-B354-0382354F21D7}">
      <dsp:nvSpPr>
        <dsp:cNvPr id="0" name=""/>
        <dsp:cNvSpPr/>
      </dsp:nvSpPr>
      <dsp:spPr>
        <a:xfrm>
          <a:off x="3365525" y="1791419"/>
          <a:ext cx="1374923" cy="1374923"/>
        </a:xfrm>
        <a:prstGeom prst="ellipse">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latin typeface="Californian FB" panose="0207040306080B030204" pitchFamily="18" charset="0"/>
            </a:rPr>
            <a:t>mental</a:t>
          </a:r>
        </a:p>
      </dsp:txBody>
      <dsp:txXfrm>
        <a:off x="3566878" y="1992772"/>
        <a:ext cx="972217" cy="9722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3943E-833E-4D44-8858-94BDE6174B8D}">
      <dsp:nvSpPr>
        <dsp:cNvPr id="0" name=""/>
        <dsp:cNvSpPr/>
      </dsp:nvSpPr>
      <dsp:spPr>
        <a:xfrm>
          <a:off x="5801084" y="2873674"/>
          <a:ext cx="3824443" cy="189366"/>
        </a:xfrm>
        <a:custGeom>
          <a:avLst/>
          <a:gdLst/>
          <a:ahLst/>
          <a:cxnLst/>
          <a:rect l="0" t="0" r="0" b="0"/>
          <a:pathLst>
            <a:path>
              <a:moveTo>
                <a:pt x="0" y="0"/>
              </a:moveTo>
              <a:lnTo>
                <a:pt x="0" y="103747"/>
              </a:lnTo>
              <a:lnTo>
                <a:pt x="3824443" y="103747"/>
              </a:lnTo>
              <a:lnTo>
                <a:pt x="3824443" y="189366"/>
              </a:lnTo>
            </a:path>
          </a:pathLst>
        </a:custGeom>
        <a:noFill/>
        <a:ln w="25400" cap="flat" cmpd="sng" algn="ctr">
          <a:solidFill>
            <a:schemeClr val="tx2">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FC600B9B-80FB-4F00-A864-C655D24314FE}">
      <dsp:nvSpPr>
        <dsp:cNvPr id="0" name=""/>
        <dsp:cNvSpPr/>
      </dsp:nvSpPr>
      <dsp:spPr>
        <a:xfrm>
          <a:off x="2313742" y="2873674"/>
          <a:ext cx="3487342" cy="312593"/>
        </a:xfrm>
        <a:custGeom>
          <a:avLst/>
          <a:gdLst/>
          <a:ahLst/>
          <a:cxnLst/>
          <a:rect l="0" t="0" r="0" b="0"/>
          <a:pathLst>
            <a:path>
              <a:moveTo>
                <a:pt x="3487342" y="0"/>
              </a:moveTo>
              <a:lnTo>
                <a:pt x="3487342" y="226974"/>
              </a:lnTo>
              <a:lnTo>
                <a:pt x="0" y="226974"/>
              </a:lnTo>
              <a:lnTo>
                <a:pt x="0" y="312593"/>
              </a:lnTo>
            </a:path>
          </a:pathLst>
        </a:custGeom>
        <a:noFill/>
        <a:ln w="25400" cap="flat" cmpd="sng" algn="ctr">
          <a:solidFill>
            <a:schemeClr val="tx2">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FA7F948B-2E11-4A3E-8DC2-5FDF99210101}">
      <dsp:nvSpPr>
        <dsp:cNvPr id="0" name=""/>
        <dsp:cNvSpPr/>
      </dsp:nvSpPr>
      <dsp:spPr>
        <a:xfrm>
          <a:off x="5702600" y="1045289"/>
          <a:ext cx="91440" cy="396224"/>
        </a:xfrm>
        <a:custGeom>
          <a:avLst/>
          <a:gdLst/>
          <a:ahLst/>
          <a:cxnLst/>
          <a:rect l="0" t="0" r="0" b="0"/>
          <a:pathLst>
            <a:path>
              <a:moveTo>
                <a:pt x="45720" y="0"/>
              </a:moveTo>
              <a:lnTo>
                <a:pt x="45720" y="310605"/>
              </a:lnTo>
              <a:lnTo>
                <a:pt x="98483" y="310605"/>
              </a:lnTo>
              <a:lnTo>
                <a:pt x="98483" y="396224"/>
              </a:lnTo>
            </a:path>
          </a:pathLst>
        </a:custGeom>
        <a:noFill/>
        <a:ln w="25400" cap="flat" cmpd="sng" algn="ctr">
          <a:solidFill>
            <a:schemeClr val="tx2">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CC302909-B240-43B2-9796-423A1FC42E74}">
      <dsp:nvSpPr>
        <dsp:cNvPr id="0" name=""/>
        <dsp:cNvSpPr/>
      </dsp:nvSpPr>
      <dsp:spPr>
        <a:xfrm>
          <a:off x="3955217" y="-71434"/>
          <a:ext cx="3586205" cy="1116723"/>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092DC3-19E4-42E4-9868-BEC997099BE4}">
      <dsp:nvSpPr>
        <dsp:cNvPr id="0" name=""/>
        <dsp:cNvSpPr/>
      </dsp:nvSpPr>
      <dsp:spPr>
        <a:xfrm>
          <a:off x="4057909" y="26122"/>
          <a:ext cx="3586205" cy="1116723"/>
        </a:xfrm>
        <a:prstGeom prst="roundRect">
          <a:avLst>
            <a:gd name="adj" fmla="val 10000"/>
          </a:avLst>
        </a:prstGeom>
        <a:solidFill>
          <a:schemeClr val="lt1">
            <a:alpha val="90000"/>
            <a:hueOff val="0"/>
            <a:satOff val="0"/>
            <a:lumOff val="0"/>
            <a:alphaOff val="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Californian FB" panose="0207040306080B030204" pitchFamily="18" charset="0"/>
              <a:cs typeface="Helvetica" panose="020B0604020202020204" pitchFamily="34" charset="0"/>
            </a:rPr>
            <a:t>Notice: </a:t>
          </a:r>
        </a:p>
        <a:p>
          <a:pPr lvl="0" algn="ctr" defTabSz="1066800">
            <a:lnSpc>
              <a:spcPct val="90000"/>
            </a:lnSpc>
            <a:spcBef>
              <a:spcPct val="0"/>
            </a:spcBef>
            <a:spcAft>
              <a:spcPct val="35000"/>
            </a:spcAft>
          </a:pPr>
          <a:r>
            <a:rPr lang="en-US" sz="2400" kern="1200" dirty="0" smtClean="0">
              <a:latin typeface="Californian FB" panose="0207040306080B030204" pitchFamily="18" charset="0"/>
              <a:cs typeface="Helvetica" panose="020B0604020202020204" pitchFamily="34" charset="0"/>
            </a:rPr>
            <a:t>TCA § 50-6-201(a)</a:t>
          </a:r>
          <a:endParaRPr lang="en-US" sz="2400" kern="1200" dirty="0">
            <a:latin typeface="Californian FB" panose="0207040306080B030204" pitchFamily="18" charset="0"/>
            <a:cs typeface="Helvetica" panose="020B0604020202020204" pitchFamily="34" charset="0"/>
          </a:endParaRPr>
        </a:p>
      </dsp:txBody>
      <dsp:txXfrm>
        <a:off x="4090617" y="58830"/>
        <a:ext cx="3520789" cy="1051307"/>
      </dsp:txXfrm>
    </dsp:sp>
    <dsp:sp modelId="{FC6579CC-EBDA-4061-B6BD-2DA8B7F58372}">
      <dsp:nvSpPr>
        <dsp:cNvPr id="0" name=""/>
        <dsp:cNvSpPr/>
      </dsp:nvSpPr>
      <dsp:spPr>
        <a:xfrm>
          <a:off x="4062030" y="1441513"/>
          <a:ext cx="3478108" cy="1432160"/>
        </a:xfrm>
        <a:prstGeom prst="roundRect">
          <a:avLst>
            <a:gd name="adj" fmla="val 10000"/>
          </a:avLst>
        </a:prstGeom>
        <a:solidFill>
          <a:schemeClr val="tx2">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5000BD3F-8A5B-4E00-B774-1DE3F82D2E0A}">
      <dsp:nvSpPr>
        <dsp:cNvPr id="0" name=""/>
        <dsp:cNvSpPr/>
      </dsp:nvSpPr>
      <dsp:spPr>
        <a:xfrm>
          <a:off x="4164721" y="1539070"/>
          <a:ext cx="3478108" cy="1432160"/>
        </a:xfrm>
        <a:prstGeom prst="roundRect">
          <a:avLst>
            <a:gd name="adj" fmla="val 10000"/>
          </a:avLst>
        </a:prstGeom>
        <a:solidFill>
          <a:schemeClr val="lt1">
            <a:alpha val="90000"/>
            <a:hueOff val="0"/>
            <a:satOff val="0"/>
            <a:lumOff val="0"/>
            <a:alphaOff val="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Californian FB" panose="0207040306080B030204" pitchFamily="18" charset="0"/>
              <a:cs typeface="Helvetica" panose="020B0604020202020204" pitchFamily="34" charset="0"/>
            </a:rPr>
            <a:t>EE shall provide notice of the injury within fifteen (15) days after the employee</a:t>
          </a:r>
          <a:r>
            <a:rPr lang="en-US" sz="2000" kern="1200" dirty="0" smtClean="0">
              <a:latin typeface="Californian FB" panose="0207040306080B030204" pitchFamily="18" charset="0"/>
            </a:rPr>
            <a:t>:</a:t>
          </a:r>
          <a:endParaRPr lang="en-US" sz="2000" kern="1200" dirty="0" smtClean="0">
            <a:latin typeface="Californian FB" panose="0207040306080B030204" pitchFamily="18" charset="0"/>
            <a:cs typeface="Helvetica" panose="020B0604020202020204" pitchFamily="34" charset="0"/>
          </a:endParaRPr>
        </a:p>
      </dsp:txBody>
      <dsp:txXfrm>
        <a:off x="4206668" y="1581017"/>
        <a:ext cx="3394214" cy="1348266"/>
      </dsp:txXfrm>
    </dsp:sp>
    <dsp:sp modelId="{F291360D-FE26-4F0C-A4EE-2599BEAB448C}">
      <dsp:nvSpPr>
        <dsp:cNvPr id="0" name=""/>
        <dsp:cNvSpPr/>
      </dsp:nvSpPr>
      <dsp:spPr>
        <a:xfrm>
          <a:off x="554188" y="3186268"/>
          <a:ext cx="3519107" cy="1710812"/>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A63CFE-83C9-45BE-988D-34BC0E27C805}">
      <dsp:nvSpPr>
        <dsp:cNvPr id="0" name=""/>
        <dsp:cNvSpPr/>
      </dsp:nvSpPr>
      <dsp:spPr>
        <a:xfrm>
          <a:off x="656879" y="3283824"/>
          <a:ext cx="3519107" cy="1710812"/>
        </a:xfrm>
        <a:prstGeom prst="roundRect">
          <a:avLst>
            <a:gd name="adj" fmla="val 10000"/>
          </a:avLst>
        </a:prstGeom>
        <a:solidFill>
          <a:schemeClr val="lt1">
            <a:alpha val="90000"/>
            <a:hueOff val="0"/>
            <a:satOff val="0"/>
            <a:lumOff val="0"/>
            <a:alphaOff val="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Californian FB" panose="0207040306080B030204" pitchFamily="18" charset="0"/>
              <a:cs typeface="Helvetica" panose="020B0604020202020204" pitchFamily="34" charset="0"/>
            </a:rPr>
            <a:t>Knows or reasonably should know that the employee has </a:t>
          </a:r>
          <a:r>
            <a:rPr lang="en-US" sz="1800" i="1" kern="1200" dirty="0" smtClean="0">
              <a:latin typeface="Californian FB" panose="0207040306080B030204" pitchFamily="18" charset="0"/>
              <a:cs typeface="Helvetica" panose="020B0604020202020204" pitchFamily="34" charset="0"/>
            </a:rPr>
            <a:t>suffered a work-related injury that has resulted in permanent physical impairment</a:t>
          </a:r>
          <a:r>
            <a:rPr lang="en-US" sz="1800" kern="1200" dirty="0" smtClean="0">
              <a:latin typeface="Californian FB" panose="0207040306080B030204" pitchFamily="18" charset="0"/>
              <a:cs typeface="Helvetica" panose="020B0604020202020204" pitchFamily="34" charset="0"/>
            </a:rPr>
            <a:t>;  </a:t>
          </a:r>
          <a:r>
            <a:rPr lang="en-US" sz="1800" b="1" u="sng" kern="1200" dirty="0" smtClean="0">
              <a:latin typeface="Californian FB" panose="0207040306080B030204" pitchFamily="18" charset="0"/>
              <a:cs typeface="Helvetica" panose="020B0604020202020204" pitchFamily="34" charset="0"/>
            </a:rPr>
            <a:t>OR</a:t>
          </a:r>
          <a:endParaRPr lang="en-US" sz="1800" b="1" u="sng" kern="1200" dirty="0">
            <a:latin typeface="Californian FB" panose="0207040306080B030204" pitchFamily="18" charset="0"/>
            <a:cs typeface="Helvetica" panose="020B0604020202020204" pitchFamily="34" charset="0"/>
          </a:endParaRPr>
        </a:p>
      </dsp:txBody>
      <dsp:txXfrm>
        <a:off x="706987" y="3333932"/>
        <a:ext cx="3418891" cy="1610596"/>
      </dsp:txXfrm>
    </dsp:sp>
    <dsp:sp modelId="{4B851AE2-40F4-4726-949F-D44304861E15}">
      <dsp:nvSpPr>
        <dsp:cNvPr id="0" name=""/>
        <dsp:cNvSpPr/>
      </dsp:nvSpPr>
      <dsp:spPr>
        <a:xfrm>
          <a:off x="7850299" y="3063040"/>
          <a:ext cx="3550456" cy="1821926"/>
        </a:xfrm>
        <a:prstGeom prst="roundRect">
          <a:avLst>
            <a:gd name="adj" fmla="val 10000"/>
          </a:avLst>
        </a:prstGeom>
        <a:solidFill>
          <a:schemeClr val="tx2">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06864225-95DC-4183-8854-86833A9022FC}">
      <dsp:nvSpPr>
        <dsp:cNvPr id="0" name=""/>
        <dsp:cNvSpPr/>
      </dsp:nvSpPr>
      <dsp:spPr>
        <a:xfrm>
          <a:off x="7952991" y="3160597"/>
          <a:ext cx="3550456" cy="1821926"/>
        </a:xfrm>
        <a:prstGeom prst="roundRect">
          <a:avLst>
            <a:gd name="adj" fmla="val 10000"/>
          </a:avLst>
        </a:prstGeom>
        <a:solidFill>
          <a:schemeClr val="lt1">
            <a:alpha val="90000"/>
            <a:hueOff val="0"/>
            <a:satOff val="0"/>
            <a:lumOff val="0"/>
            <a:alphaOff val="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Californian FB" panose="0207040306080B030204" pitchFamily="18" charset="0"/>
              <a:cs typeface="Helvetica" panose="020B0604020202020204" pitchFamily="34" charset="0"/>
            </a:rPr>
            <a:t>Is rendered </a:t>
          </a:r>
          <a:r>
            <a:rPr lang="en-US" sz="1800" i="1" kern="1200" dirty="0" smtClean="0">
              <a:latin typeface="Californian FB" panose="0207040306080B030204" pitchFamily="18" charset="0"/>
              <a:cs typeface="Helvetica" panose="020B0604020202020204" pitchFamily="34" charset="0"/>
            </a:rPr>
            <a:t>unable to continue to perform the employee’s normal work activities</a:t>
          </a:r>
          <a:r>
            <a:rPr lang="en-US" sz="1800" kern="1200" dirty="0" smtClean="0">
              <a:latin typeface="Californian FB" panose="0207040306080B030204" pitchFamily="18" charset="0"/>
              <a:cs typeface="Helvetica" panose="020B0604020202020204" pitchFamily="34" charset="0"/>
            </a:rPr>
            <a:t> as the result of the work-related injury </a:t>
          </a:r>
          <a:r>
            <a:rPr lang="en-US" sz="1800" b="1" kern="1200" dirty="0" smtClean="0">
              <a:latin typeface="Californian FB" panose="0207040306080B030204" pitchFamily="18" charset="0"/>
              <a:cs typeface="Helvetica" panose="020B0604020202020204" pitchFamily="34" charset="0"/>
            </a:rPr>
            <a:t>and</a:t>
          </a:r>
          <a:r>
            <a:rPr lang="en-US" sz="1800" kern="1200" dirty="0" smtClean="0">
              <a:latin typeface="Californian FB" panose="0207040306080B030204" pitchFamily="18" charset="0"/>
              <a:cs typeface="Helvetica" panose="020B0604020202020204" pitchFamily="34" charset="0"/>
            </a:rPr>
            <a:t> </a:t>
          </a:r>
          <a:r>
            <a:rPr lang="en-US" sz="1800" i="1" kern="1200" dirty="0" smtClean="0">
              <a:latin typeface="Californian FB" panose="0207040306080B030204" pitchFamily="18" charset="0"/>
              <a:cs typeface="Helvetica" panose="020B0604020202020204" pitchFamily="34" charset="0"/>
            </a:rPr>
            <a:t>knows or reasonably should know that the injury was caused by work-related activities.</a:t>
          </a:r>
          <a:endParaRPr lang="en-US" sz="1800" kern="1200" dirty="0">
            <a:latin typeface="Californian FB" panose="0207040306080B030204" pitchFamily="18" charset="0"/>
            <a:cs typeface="Helvetica" panose="020B0604020202020204" pitchFamily="34" charset="0"/>
          </a:endParaRPr>
        </a:p>
      </dsp:txBody>
      <dsp:txXfrm>
        <a:off x="8006353" y="3213959"/>
        <a:ext cx="3443732" cy="17152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A4211-95AC-4463-9914-7C9E74389CD0}">
      <dsp:nvSpPr>
        <dsp:cNvPr id="0" name=""/>
        <dsp:cNvSpPr/>
      </dsp:nvSpPr>
      <dsp:spPr>
        <a:xfrm>
          <a:off x="9573218" y="2018059"/>
          <a:ext cx="611863" cy="609455"/>
        </a:xfrm>
        <a:custGeom>
          <a:avLst/>
          <a:gdLst/>
          <a:ahLst/>
          <a:cxnLst/>
          <a:rect l="0" t="0" r="0" b="0"/>
          <a:pathLst>
            <a:path>
              <a:moveTo>
                <a:pt x="0" y="0"/>
              </a:moveTo>
              <a:lnTo>
                <a:pt x="0" y="520610"/>
              </a:lnTo>
              <a:lnTo>
                <a:pt x="611863" y="520610"/>
              </a:lnTo>
              <a:lnTo>
                <a:pt x="611863" y="609455"/>
              </a:lnTo>
            </a:path>
          </a:pathLst>
        </a:custGeom>
        <a:noFill/>
        <a:ln w="25400" cap="flat" cmpd="sng" algn="ctr">
          <a:solidFill>
            <a:schemeClr val="tx2">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78E29518-34ED-4C7C-8F9E-8101F07B42B4}">
      <dsp:nvSpPr>
        <dsp:cNvPr id="0" name=""/>
        <dsp:cNvSpPr/>
      </dsp:nvSpPr>
      <dsp:spPr>
        <a:xfrm>
          <a:off x="6451380" y="974098"/>
          <a:ext cx="3121838" cy="91440"/>
        </a:xfrm>
        <a:custGeom>
          <a:avLst/>
          <a:gdLst/>
          <a:ahLst/>
          <a:cxnLst/>
          <a:rect l="0" t="0" r="0" b="0"/>
          <a:pathLst>
            <a:path>
              <a:moveTo>
                <a:pt x="0" y="83471"/>
              </a:moveTo>
              <a:lnTo>
                <a:pt x="3121838" y="45720"/>
              </a:lnTo>
            </a:path>
          </a:pathLst>
        </a:custGeom>
        <a:noFill/>
        <a:ln w="25400" cap="flat" cmpd="sng" algn="ctr">
          <a:solidFill>
            <a:schemeClr val="tx2">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EBE3943E-833E-4D44-8858-94BDE6174B8D}">
      <dsp:nvSpPr>
        <dsp:cNvPr id="0" name=""/>
        <dsp:cNvSpPr/>
      </dsp:nvSpPr>
      <dsp:spPr>
        <a:xfrm>
          <a:off x="3085449" y="2166082"/>
          <a:ext cx="2602666" cy="848581"/>
        </a:xfrm>
        <a:custGeom>
          <a:avLst/>
          <a:gdLst/>
          <a:ahLst/>
          <a:cxnLst/>
          <a:rect l="0" t="0" r="0" b="0"/>
          <a:pathLst>
            <a:path>
              <a:moveTo>
                <a:pt x="0" y="0"/>
              </a:moveTo>
              <a:lnTo>
                <a:pt x="0" y="759735"/>
              </a:lnTo>
              <a:lnTo>
                <a:pt x="2602666" y="759735"/>
              </a:lnTo>
              <a:lnTo>
                <a:pt x="2602666" y="848581"/>
              </a:lnTo>
            </a:path>
          </a:pathLst>
        </a:custGeom>
        <a:noFill/>
        <a:ln w="25400" cap="flat" cmpd="sng" algn="ctr">
          <a:solidFill>
            <a:schemeClr val="tx2">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FC600B9B-80FB-4F00-A864-C655D24314FE}">
      <dsp:nvSpPr>
        <dsp:cNvPr id="0" name=""/>
        <dsp:cNvSpPr/>
      </dsp:nvSpPr>
      <dsp:spPr>
        <a:xfrm>
          <a:off x="1719294" y="2166082"/>
          <a:ext cx="1366154" cy="837323"/>
        </a:xfrm>
        <a:custGeom>
          <a:avLst/>
          <a:gdLst/>
          <a:ahLst/>
          <a:cxnLst/>
          <a:rect l="0" t="0" r="0" b="0"/>
          <a:pathLst>
            <a:path>
              <a:moveTo>
                <a:pt x="1366154" y="0"/>
              </a:moveTo>
              <a:lnTo>
                <a:pt x="1366154" y="748478"/>
              </a:lnTo>
              <a:lnTo>
                <a:pt x="0" y="748478"/>
              </a:lnTo>
              <a:lnTo>
                <a:pt x="0" y="837323"/>
              </a:lnTo>
            </a:path>
          </a:pathLst>
        </a:custGeom>
        <a:noFill/>
        <a:ln w="25400" cap="flat" cmpd="sng" algn="ctr">
          <a:solidFill>
            <a:schemeClr val="tx2">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FA7F948B-2E11-4A3E-8DC2-5FDF99210101}">
      <dsp:nvSpPr>
        <dsp:cNvPr id="0" name=""/>
        <dsp:cNvSpPr/>
      </dsp:nvSpPr>
      <dsp:spPr>
        <a:xfrm>
          <a:off x="3085449" y="1011850"/>
          <a:ext cx="3365930" cy="91440"/>
        </a:xfrm>
        <a:custGeom>
          <a:avLst/>
          <a:gdLst/>
          <a:ahLst/>
          <a:cxnLst/>
          <a:rect l="0" t="0" r="0" b="0"/>
          <a:pathLst>
            <a:path>
              <a:moveTo>
                <a:pt x="3365930" y="45720"/>
              </a:moveTo>
              <a:lnTo>
                <a:pt x="0" y="45720"/>
              </a:lnTo>
              <a:lnTo>
                <a:pt x="0" y="45750"/>
              </a:lnTo>
            </a:path>
          </a:pathLst>
        </a:custGeom>
        <a:noFill/>
        <a:ln w="25400" cap="flat" cmpd="sng" algn="ctr">
          <a:solidFill>
            <a:schemeClr val="tx2">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CC302909-B240-43B2-9796-423A1FC42E74}">
      <dsp:nvSpPr>
        <dsp:cNvPr id="0" name=""/>
        <dsp:cNvSpPr/>
      </dsp:nvSpPr>
      <dsp:spPr>
        <a:xfrm>
          <a:off x="4590711" y="-101232"/>
          <a:ext cx="3721338" cy="1158803"/>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092DC3-19E4-42E4-9868-BEC997099BE4}">
      <dsp:nvSpPr>
        <dsp:cNvPr id="0" name=""/>
        <dsp:cNvSpPr/>
      </dsp:nvSpPr>
      <dsp:spPr>
        <a:xfrm>
          <a:off x="4697272" y="0"/>
          <a:ext cx="3721338" cy="1158803"/>
        </a:xfrm>
        <a:prstGeom prst="roundRect">
          <a:avLst>
            <a:gd name="adj" fmla="val 10000"/>
          </a:avLst>
        </a:prstGeom>
        <a:solidFill>
          <a:schemeClr val="lt1">
            <a:alpha val="90000"/>
            <a:hueOff val="0"/>
            <a:satOff val="0"/>
            <a:lumOff val="0"/>
            <a:alphaOff val="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Californian FB" panose="0207040306080B030204" pitchFamily="18" charset="0"/>
              <a:cs typeface="Helvetica" panose="020B0604020202020204" pitchFamily="34" charset="0"/>
            </a:rPr>
            <a:t>Statute of Limitations:  </a:t>
          </a:r>
        </a:p>
        <a:p>
          <a:pPr lvl="0" algn="ctr" defTabSz="1066800">
            <a:lnSpc>
              <a:spcPct val="90000"/>
            </a:lnSpc>
            <a:spcBef>
              <a:spcPct val="0"/>
            </a:spcBef>
            <a:spcAft>
              <a:spcPct val="35000"/>
            </a:spcAft>
          </a:pPr>
          <a:r>
            <a:rPr lang="en-US" sz="2400" kern="1200" dirty="0" smtClean="0">
              <a:latin typeface="Californian FB" panose="0207040306080B030204" pitchFamily="18" charset="0"/>
              <a:cs typeface="Helvetica" panose="020B0604020202020204" pitchFamily="34" charset="0"/>
            </a:rPr>
            <a:t>TCA § 50-6-203</a:t>
          </a:r>
          <a:endParaRPr lang="en-US" sz="2400" kern="1200" dirty="0">
            <a:latin typeface="Californian FB" panose="0207040306080B030204" pitchFamily="18" charset="0"/>
            <a:cs typeface="Helvetica" panose="020B0604020202020204" pitchFamily="34" charset="0"/>
          </a:endParaRPr>
        </a:p>
      </dsp:txBody>
      <dsp:txXfrm>
        <a:off x="4731212" y="33940"/>
        <a:ext cx="3653458" cy="1090923"/>
      </dsp:txXfrm>
    </dsp:sp>
    <dsp:sp modelId="{FC6579CC-EBDA-4061-B6BD-2DA8B7F58372}">
      <dsp:nvSpPr>
        <dsp:cNvPr id="0" name=""/>
        <dsp:cNvSpPr/>
      </dsp:nvSpPr>
      <dsp:spPr>
        <a:xfrm>
          <a:off x="2095059" y="1057600"/>
          <a:ext cx="1980780" cy="1108481"/>
        </a:xfrm>
        <a:prstGeom prst="roundRect">
          <a:avLst>
            <a:gd name="adj" fmla="val 10000"/>
          </a:avLst>
        </a:prstGeom>
        <a:solidFill>
          <a:schemeClr val="tx2">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5000BD3F-8A5B-4E00-B774-1DE3F82D2E0A}">
      <dsp:nvSpPr>
        <dsp:cNvPr id="0" name=""/>
        <dsp:cNvSpPr/>
      </dsp:nvSpPr>
      <dsp:spPr>
        <a:xfrm>
          <a:off x="2201620" y="1158833"/>
          <a:ext cx="1980780" cy="1108481"/>
        </a:xfrm>
        <a:prstGeom prst="roundRect">
          <a:avLst>
            <a:gd name="adj" fmla="val 10000"/>
          </a:avLst>
        </a:prstGeom>
        <a:solidFill>
          <a:schemeClr val="lt1">
            <a:alpha val="90000"/>
            <a:hueOff val="0"/>
            <a:satOff val="0"/>
            <a:lumOff val="0"/>
            <a:alphaOff val="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Californian FB" panose="0207040306080B030204" pitchFamily="18" charset="0"/>
              <a:cs typeface="Helvetica" panose="020B0604020202020204" pitchFamily="34" charset="0"/>
            </a:rPr>
            <a:t>No voluntary payment of benefits</a:t>
          </a:r>
        </a:p>
      </dsp:txBody>
      <dsp:txXfrm>
        <a:off x="2234086" y="1191299"/>
        <a:ext cx="1915848" cy="1043549"/>
      </dsp:txXfrm>
    </dsp:sp>
    <dsp:sp modelId="{F291360D-FE26-4F0C-A4EE-2599BEAB448C}">
      <dsp:nvSpPr>
        <dsp:cNvPr id="0" name=""/>
        <dsp:cNvSpPr/>
      </dsp:nvSpPr>
      <dsp:spPr>
        <a:xfrm>
          <a:off x="-106560" y="3003406"/>
          <a:ext cx="3651711" cy="1775277"/>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A63CFE-83C9-45BE-988D-34BC0E27C805}">
      <dsp:nvSpPr>
        <dsp:cNvPr id="0" name=""/>
        <dsp:cNvSpPr/>
      </dsp:nvSpPr>
      <dsp:spPr>
        <a:xfrm>
          <a:off x="0" y="3104638"/>
          <a:ext cx="3651711" cy="1775277"/>
        </a:xfrm>
        <a:prstGeom prst="roundRect">
          <a:avLst>
            <a:gd name="adj" fmla="val 10000"/>
          </a:avLst>
        </a:prstGeom>
        <a:solidFill>
          <a:schemeClr val="lt1">
            <a:alpha val="90000"/>
            <a:hueOff val="0"/>
            <a:satOff val="0"/>
            <a:lumOff val="0"/>
            <a:alphaOff val="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Californian FB" panose="0207040306080B030204" pitchFamily="18" charset="0"/>
              <a:cs typeface="Helvetica" panose="020B0604020202020204" pitchFamily="34" charset="0"/>
            </a:rPr>
            <a:t>Notice as required by TCA § 50-6-201 must be given to ER;  </a:t>
          </a:r>
          <a:r>
            <a:rPr lang="en-US" sz="1800" b="1" u="sng" kern="1200" dirty="0" smtClean="0">
              <a:latin typeface="Californian FB" panose="0207040306080B030204" pitchFamily="18" charset="0"/>
              <a:cs typeface="Helvetica" panose="020B0604020202020204" pitchFamily="34" charset="0"/>
            </a:rPr>
            <a:t>AND</a:t>
          </a:r>
          <a:endParaRPr lang="en-US" sz="1800" b="1" u="sng" kern="1200" dirty="0">
            <a:latin typeface="Californian FB" panose="0207040306080B030204" pitchFamily="18" charset="0"/>
            <a:cs typeface="Helvetica" panose="020B0604020202020204" pitchFamily="34" charset="0"/>
          </a:endParaRPr>
        </a:p>
      </dsp:txBody>
      <dsp:txXfrm>
        <a:off x="51996" y="3156634"/>
        <a:ext cx="3547719" cy="1671285"/>
      </dsp:txXfrm>
    </dsp:sp>
    <dsp:sp modelId="{4B851AE2-40F4-4726-949F-D44304861E15}">
      <dsp:nvSpPr>
        <dsp:cNvPr id="0" name=""/>
        <dsp:cNvSpPr/>
      </dsp:nvSpPr>
      <dsp:spPr>
        <a:xfrm>
          <a:off x="3845995" y="3014663"/>
          <a:ext cx="3684242" cy="1890578"/>
        </a:xfrm>
        <a:prstGeom prst="roundRect">
          <a:avLst>
            <a:gd name="adj" fmla="val 10000"/>
          </a:avLst>
        </a:prstGeom>
        <a:solidFill>
          <a:schemeClr val="tx2">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06864225-95DC-4183-8854-86833A9022FC}">
      <dsp:nvSpPr>
        <dsp:cNvPr id="0" name=""/>
        <dsp:cNvSpPr/>
      </dsp:nvSpPr>
      <dsp:spPr>
        <a:xfrm>
          <a:off x="3952556" y="3115896"/>
          <a:ext cx="3684242" cy="1890578"/>
        </a:xfrm>
        <a:prstGeom prst="roundRect">
          <a:avLst>
            <a:gd name="adj" fmla="val 10000"/>
          </a:avLst>
        </a:prstGeom>
        <a:solidFill>
          <a:schemeClr val="lt1">
            <a:alpha val="90000"/>
            <a:hueOff val="0"/>
            <a:satOff val="0"/>
            <a:lumOff val="0"/>
            <a:alphaOff val="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Californian FB" panose="0207040306080B030204" pitchFamily="18" charset="0"/>
              <a:cs typeface="Helvetica" panose="020B0604020202020204" pitchFamily="34" charset="0"/>
            </a:rPr>
            <a:t>PBD filed within one (1) year after the </a:t>
          </a:r>
          <a:r>
            <a:rPr lang="en-US" sz="1800" i="1" kern="1200" dirty="0" smtClean="0">
              <a:latin typeface="Californian FB" panose="0207040306080B030204" pitchFamily="18" charset="0"/>
              <a:cs typeface="Helvetica" panose="020B0604020202020204" pitchFamily="34" charset="0"/>
            </a:rPr>
            <a:t>accident resulting in injury</a:t>
          </a:r>
          <a:endParaRPr lang="en-US" sz="1800" i="1" kern="1200" dirty="0">
            <a:latin typeface="Californian FB" panose="0207040306080B030204" pitchFamily="18" charset="0"/>
            <a:cs typeface="Helvetica" panose="020B0604020202020204" pitchFamily="34" charset="0"/>
          </a:endParaRPr>
        </a:p>
      </dsp:txBody>
      <dsp:txXfrm>
        <a:off x="4007929" y="3171269"/>
        <a:ext cx="3573496" cy="1779832"/>
      </dsp:txXfrm>
    </dsp:sp>
    <dsp:sp modelId="{39276A5D-D01C-4B3E-8E12-FE83446A2AB5}">
      <dsp:nvSpPr>
        <dsp:cNvPr id="0" name=""/>
        <dsp:cNvSpPr/>
      </dsp:nvSpPr>
      <dsp:spPr>
        <a:xfrm>
          <a:off x="8673952" y="1019818"/>
          <a:ext cx="1798532" cy="998241"/>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9EE688-D6CB-4D0B-8ED7-C198D928FE54}">
      <dsp:nvSpPr>
        <dsp:cNvPr id="0" name=""/>
        <dsp:cNvSpPr/>
      </dsp:nvSpPr>
      <dsp:spPr>
        <a:xfrm>
          <a:off x="8780513" y="1121051"/>
          <a:ext cx="1798532" cy="998241"/>
        </a:xfrm>
        <a:prstGeom prst="roundRect">
          <a:avLst>
            <a:gd name="adj" fmla="val 10000"/>
          </a:avLst>
        </a:prstGeom>
        <a:solidFill>
          <a:schemeClr val="lt1">
            <a:alpha val="90000"/>
            <a:hueOff val="0"/>
            <a:satOff val="0"/>
            <a:lumOff val="0"/>
            <a:alphaOff val="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Californian FB" panose="0207040306080B030204" pitchFamily="18" charset="0"/>
              <a:cs typeface="Helvetica" panose="020B0604020202020204" pitchFamily="34" charset="0"/>
            </a:rPr>
            <a:t>Voluntary payment of benefits</a:t>
          </a:r>
          <a:endParaRPr lang="en-US" sz="2000" kern="1200" dirty="0">
            <a:latin typeface="Californian FB" panose="0207040306080B030204" pitchFamily="18" charset="0"/>
            <a:cs typeface="Helvetica" panose="020B0604020202020204" pitchFamily="34" charset="0"/>
          </a:endParaRPr>
        </a:p>
      </dsp:txBody>
      <dsp:txXfrm>
        <a:off x="8809750" y="1150288"/>
        <a:ext cx="1740058" cy="939767"/>
      </dsp:txXfrm>
    </dsp:sp>
    <dsp:sp modelId="{F041AE15-FAA2-4177-9678-7537B8A4907E}">
      <dsp:nvSpPr>
        <dsp:cNvPr id="0" name=""/>
        <dsp:cNvSpPr/>
      </dsp:nvSpPr>
      <dsp:spPr>
        <a:xfrm>
          <a:off x="8584626" y="2627515"/>
          <a:ext cx="3200910" cy="2186288"/>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2B9205-A73E-4FB8-8770-027ECA64E940}">
      <dsp:nvSpPr>
        <dsp:cNvPr id="0" name=""/>
        <dsp:cNvSpPr/>
      </dsp:nvSpPr>
      <dsp:spPr>
        <a:xfrm>
          <a:off x="8691187" y="2728748"/>
          <a:ext cx="3200910" cy="2186288"/>
        </a:xfrm>
        <a:prstGeom prst="roundRect">
          <a:avLst>
            <a:gd name="adj" fmla="val 10000"/>
          </a:avLst>
        </a:prstGeom>
        <a:solidFill>
          <a:schemeClr val="lt1">
            <a:alpha val="90000"/>
            <a:hueOff val="0"/>
            <a:satOff val="0"/>
            <a:lumOff val="0"/>
            <a:alphaOff val="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Californian FB" panose="0207040306080B030204" pitchFamily="18" charset="0"/>
              <a:cs typeface="Helvetica" panose="020B0604020202020204" pitchFamily="34" charset="0"/>
            </a:rPr>
            <a:t>PBD is </a:t>
          </a:r>
          <a:r>
            <a:rPr lang="en-US" sz="1800" kern="1200" dirty="0">
              <a:latin typeface="Californian FB" panose="0207040306080B030204" pitchFamily="18" charset="0"/>
              <a:cs typeface="Helvetica" panose="020B0604020202020204" pitchFamily="34" charset="0"/>
            </a:rPr>
            <a:t>filed within one (1) year from the latter of the date of the last authorized treatment or the time the </a:t>
          </a:r>
          <a:r>
            <a:rPr lang="en-US" sz="1800" kern="1200" dirty="0" smtClean="0">
              <a:latin typeface="Californian FB" panose="0207040306080B030204" pitchFamily="18" charset="0"/>
              <a:cs typeface="Helvetica" panose="020B0604020202020204" pitchFamily="34" charset="0"/>
            </a:rPr>
            <a:t>ER ceased </a:t>
          </a:r>
          <a:r>
            <a:rPr lang="en-US" sz="1800" kern="1200" dirty="0">
              <a:latin typeface="Californian FB" panose="0207040306080B030204" pitchFamily="18" charset="0"/>
              <a:cs typeface="Helvetica" panose="020B0604020202020204" pitchFamily="34" charset="0"/>
            </a:rPr>
            <a:t>to make </a:t>
          </a:r>
          <a:r>
            <a:rPr lang="en-US" sz="1800" kern="1200" dirty="0" smtClean="0">
              <a:latin typeface="Californian FB" panose="0207040306080B030204" pitchFamily="18" charset="0"/>
              <a:cs typeface="Helvetica" panose="020B0604020202020204" pitchFamily="34" charset="0"/>
            </a:rPr>
            <a:t>payments of compensation </a:t>
          </a:r>
          <a:r>
            <a:rPr lang="en-US" sz="1800" kern="1200" dirty="0">
              <a:latin typeface="Californian FB" panose="0207040306080B030204" pitchFamily="18" charset="0"/>
              <a:cs typeface="Helvetica" panose="020B0604020202020204" pitchFamily="34" charset="0"/>
            </a:rPr>
            <a:t>to or on behalf of the </a:t>
          </a:r>
          <a:r>
            <a:rPr lang="en-US" sz="1800" kern="1200" dirty="0" smtClean="0">
              <a:latin typeface="Californian FB" panose="0207040306080B030204" pitchFamily="18" charset="0"/>
              <a:cs typeface="Helvetica" panose="020B0604020202020204" pitchFamily="34" charset="0"/>
            </a:rPr>
            <a:t>EE</a:t>
          </a:r>
          <a:endParaRPr lang="en-US" sz="1800" kern="1200" dirty="0">
            <a:latin typeface="Californian FB" panose="0207040306080B030204" pitchFamily="18" charset="0"/>
            <a:cs typeface="Helvetica" panose="020B0604020202020204" pitchFamily="34" charset="0"/>
          </a:endParaRPr>
        </a:p>
      </dsp:txBody>
      <dsp:txXfrm>
        <a:off x="8755221" y="2792782"/>
        <a:ext cx="3072842" cy="205822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5" tIns="46243" rIns="92485" bIns="46243" rtlCol="0"/>
          <a:lstStyle>
            <a:lvl1pPr algn="l">
              <a:defRPr sz="1200"/>
            </a:lvl1pPr>
          </a:lstStyle>
          <a:p>
            <a:endParaRPr lang="en-US" dirty="0"/>
          </a:p>
        </p:txBody>
      </p:sp>
      <p:sp>
        <p:nvSpPr>
          <p:cNvPr id="3" name="Date Placeholder 2"/>
          <p:cNvSpPr>
            <a:spLocks noGrp="1"/>
          </p:cNvSpPr>
          <p:nvPr>
            <p:ph type="dt" sz="quarter" idx="1"/>
          </p:nvPr>
        </p:nvSpPr>
        <p:spPr>
          <a:xfrm>
            <a:off x="3936767" y="0"/>
            <a:ext cx="3011699" cy="461804"/>
          </a:xfrm>
          <a:prstGeom prst="rect">
            <a:avLst/>
          </a:prstGeom>
        </p:spPr>
        <p:txBody>
          <a:bodyPr vert="horz" lIns="92485" tIns="46243" rIns="92485" bIns="46243" rtlCol="0"/>
          <a:lstStyle>
            <a:lvl1pPr algn="r">
              <a:defRPr sz="1200"/>
            </a:lvl1pPr>
          </a:lstStyle>
          <a:p>
            <a:fld id="{9A6BFD53-4032-42C4-9D48-9C071897A8A3}" type="datetimeFigureOut">
              <a:rPr lang="en-US" smtClean="0"/>
              <a:t>5/22/2019</a:t>
            </a:fld>
            <a:endParaRPr lang="en-US" dirty="0"/>
          </a:p>
        </p:txBody>
      </p:sp>
      <p:sp>
        <p:nvSpPr>
          <p:cNvPr id="4" name="Footer Placeholder 3"/>
          <p:cNvSpPr>
            <a:spLocks noGrp="1"/>
          </p:cNvSpPr>
          <p:nvPr>
            <p:ph type="ftr" sz="quarter" idx="2"/>
          </p:nvPr>
        </p:nvSpPr>
        <p:spPr>
          <a:xfrm>
            <a:off x="0" y="8772668"/>
            <a:ext cx="3011699" cy="461804"/>
          </a:xfrm>
          <a:prstGeom prst="rect">
            <a:avLst/>
          </a:prstGeom>
        </p:spPr>
        <p:txBody>
          <a:bodyPr vert="horz" lIns="92485" tIns="46243" rIns="92485" bIns="4624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7" y="8772668"/>
            <a:ext cx="3011699" cy="461804"/>
          </a:xfrm>
          <a:prstGeom prst="rect">
            <a:avLst/>
          </a:prstGeom>
        </p:spPr>
        <p:txBody>
          <a:bodyPr vert="horz" lIns="92485" tIns="46243" rIns="92485" bIns="46243" rtlCol="0" anchor="b"/>
          <a:lstStyle>
            <a:lvl1pPr algn="r">
              <a:defRPr sz="1200"/>
            </a:lvl1pPr>
          </a:lstStyle>
          <a:p>
            <a:fld id="{7839F914-5097-4251-BE96-103A4E57A28E}" type="slidenum">
              <a:rPr lang="en-US" smtClean="0"/>
              <a:t>‹#›</a:t>
            </a:fld>
            <a:endParaRPr lang="en-US" dirty="0"/>
          </a:p>
        </p:txBody>
      </p:sp>
    </p:spTree>
    <p:extLst>
      <p:ext uri="{BB962C8B-B14F-4D97-AF65-F5344CB8AC3E}">
        <p14:creationId xmlns:p14="http://schemas.microsoft.com/office/powerpoint/2010/main" val="1128223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5" tIns="46243" rIns="92485" bIns="46243" rtlCol="0"/>
          <a:lstStyle>
            <a:lvl1pPr algn="l">
              <a:defRPr sz="1200"/>
            </a:lvl1pPr>
          </a:lstStyle>
          <a:p>
            <a:endParaRPr lang="en-US" dirty="0"/>
          </a:p>
        </p:txBody>
      </p:sp>
      <p:sp>
        <p:nvSpPr>
          <p:cNvPr id="3" name="Date Placeholder 2"/>
          <p:cNvSpPr>
            <a:spLocks noGrp="1"/>
          </p:cNvSpPr>
          <p:nvPr>
            <p:ph type="dt" idx="1"/>
          </p:nvPr>
        </p:nvSpPr>
        <p:spPr>
          <a:xfrm>
            <a:off x="3936767" y="0"/>
            <a:ext cx="3011699" cy="461804"/>
          </a:xfrm>
          <a:prstGeom prst="rect">
            <a:avLst/>
          </a:prstGeom>
        </p:spPr>
        <p:txBody>
          <a:bodyPr vert="horz" lIns="92485" tIns="46243" rIns="92485" bIns="46243" rtlCol="0"/>
          <a:lstStyle>
            <a:lvl1pPr algn="r">
              <a:defRPr sz="1200"/>
            </a:lvl1pPr>
          </a:lstStyle>
          <a:p>
            <a:fld id="{845A8382-9D4E-49A0-A81A-C61DAD19E1AC}" type="datetimeFigureOut">
              <a:rPr lang="en-US" smtClean="0"/>
              <a:t>5/22/2019</a:t>
            </a:fld>
            <a:endParaRPr lang="en-US" dirty="0"/>
          </a:p>
        </p:txBody>
      </p:sp>
      <p:sp>
        <p:nvSpPr>
          <p:cNvPr id="4" name="Slide Image Placeholder 3"/>
          <p:cNvSpPr>
            <a:spLocks noGrp="1" noRot="1" noChangeAspect="1"/>
          </p:cNvSpPr>
          <p:nvPr>
            <p:ph type="sldImg" idx="2"/>
          </p:nvPr>
        </p:nvSpPr>
        <p:spPr>
          <a:xfrm>
            <a:off x="398463" y="693738"/>
            <a:ext cx="6153150" cy="3462337"/>
          </a:xfrm>
          <a:prstGeom prst="rect">
            <a:avLst/>
          </a:prstGeom>
          <a:noFill/>
          <a:ln w="12700">
            <a:solidFill>
              <a:prstClr val="black"/>
            </a:solidFill>
          </a:ln>
        </p:spPr>
        <p:txBody>
          <a:bodyPr vert="horz" lIns="92485" tIns="46243" rIns="92485" bIns="46243"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5" tIns="46243" rIns="92485" bIns="4624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85" tIns="46243" rIns="92485" bIns="4624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7" y="8772668"/>
            <a:ext cx="3011699" cy="461804"/>
          </a:xfrm>
          <a:prstGeom prst="rect">
            <a:avLst/>
          </a:prstGeom>
        </p:spPr>
        <p:txBody>
          <a:bodyPr vert="horz" lIns="92485" tIns="46243" rIns="92485" bIns="46243" rtlCol="0" anchor="b"/>
          <a:lstStyle>
            <a:lvl1pPr algn="r">
              <a:defRPr sz="1200"/>
            </a:lvl1pPr>
          </a:lstStyle>
          <a:p>
            <a:fld id="{F59056E8-3359-49B0-9C7C-D1E3B00EE490}" type="slidenum">
              <a:rPr lang="en-US" smtClean="0"/>
              <a:t>‹#›</a:t>
            </a:fld>
            <a:endParaRPr lang="en-US" dirty="0"/>
          </a:p>
        </p:txBody>
      </p:sp>
    </p:spTree>
    <p:extLst>
      <p:ext uri="{BB962C8B-B14F-4D97-AF65-F5344CB8AC3E}">
        <p14:creationId xmlns:p14="http://schemas.microsoft.com/office/powerpoint/2010/main" val="1236006474"/>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D6E4AB-CFD3-4466-9195-FE3253D759EE}" type="slidenum">
              <a:rPr lang="en-US" smtClean="0"/>
              <a:t>2</a:t>
            </a:fld>
            <a:endParaRPr lang="en-US" dirty="0"/>
          </a:p>
        </p:txBody>
      </p:sp>
    </p:spTree>
    <p:extLst>
      <p:ext uri="{BB962C8B-B14F-4D97-AF65-F5344CB8AC3E}">
        <p14:creationId xmlns:p14="http://schemas.microsoft.com/office/powerpoint/2010/main" val="1367752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How do you determine whether the old law or the new law applies in an occupational disease case?</a:t>
            </a:r>
          </a:p>
        </p:txBody>
      </p:sp>
      <p:sp>
        <p:nvSpPr>
          <p:cNvPr id="4" name="Slide Number Placeholder 3"/>
          <p:cNvSpPr>
            <a:spLocks noGrp="1"/>
          </p:cNvSpPr>
          <p:nvPr>
            <p:ph type="sldNum" sz="quarter" idx="10"/>
          </p:nvPr>
        </p:nvSpPr>
        <p:spPr/>
        <p:txBody>
          <a:bodyPr/>
          <a:lstStyle/>
          <a:p>
            <a:fld id="{A9D6E4AB-CFD3-4466-9195-FE3253D759EE}" type="slidenum">
              <a:rPr lang="en-US" smtClean="0"/>
              <a:t>11</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defTabSz="924854">
              <a:buFont typeface="Arial" pitchFamily="34" charset="0"/>
              <a:buChar char="•"/>
              <a:defRPr/>
            </a:pPr>
            <a:r>
              <a:rPr lang="en-US" sz="1300" dirty="0">
                <a:latin typeface="Californian FB" panose="0207040306080B030204" pitchFamily="18" charset="0"/>
              </a:rPr>
              <a:t>We are all aware that the Reform Act applies to injuries occurring on or after July 1, 2014.  But unlike an employee falling from a ladder on a date/time certain, there have been questions surrounding when an occupational disease occurs.  </a:t>
            </a:r>
          </a:p>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12</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So what is the date of injury in an occupational disease case?  This issue was litigated in one of my cases a couple of years ago…</a:t>
            </a:r>
          </a:p>
        </p:txBody>
      </p:sp>
      <p:sp>
        <p:nvSpPr>
          <p:cNvPr id="4" name="Slide Number Placeholder 3"/>
          <p:cNvSpPr>
            <a:spLocks noGrp="1"/>
          </p:cNvSpPr>
          <p:nvPr>
            <p:ph type="sldNum" sz="quarter" idx="10"/>
          </p:nvPr>
        </p:nvSpPr>
        <p:spPr/>
        <p:txBody>
          <a:bodyPr/>
          <a:lstStyle/>
          <a:p>
            <a:fld id="{A9D6E4AB-CFD3-4466-9195-FE3253D759EE}" type="slidenum">
              <a:rPr lang="en-US" smtClean="0"/>
              <a:t>13</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14</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dirty="0">
                <a:latin typeface="Californian FB" panose="0207040306080B030204" pitchFamily="18" charset="0"/>
              </a:rPr>
              <a:t>Mr. Shuler was employed by Eastman Chemical from August 1965 until his retirement in December 1999 as an inspector and laborer.</a:t>
            </a:r>
          </a:p>
          <a:p>
            <a:pPr marL="1098159" lvl="2" indent="-173393" algn="just">
              <a:buFont typeface="Arial" pitchFamily="34" charset="0"/>
              <a:buChar char="•"/>
            </a:pPr>
            <a:r>
              <a:rPr lang="en-US" dirty="0">
                <a:latin typeface="Californian FB" panose="0207040306080B030204" pitchFamily="18" charset="0"/>
              </a:rPr>
              <a:t>As background, Mr. Shuler made a claim for occupational lung disease on May 11, 2013, prior to the enactment of the new workers’ compensation law.  That case was still pending at the time he brought a claim in December 2015 for bladder cancer.  That case also contained a constitutional challenge regarding the 260-week cap for permanent disability benefits to employees over the age of 60.</a:t>
            </a:r>
          </a:p>
          <a:p>
            <a:pPr marL="1098159" lvl="2" indent="-173393" algn="just">
              <a:buFont typeface="Arial" pitchFamily="34" charset="0"/>
              <a:buChar char="•"/>
            </a:pPr>
            <a:r>
              <a:rPr lang="en-US" dirty="0">
                <a:latin typeface="Californian FB" panose="0207040306080B030204" pitchFamily="18" charset="0"/>
              </a:rPr>
              <a:t>In his complaints filed in the Sullivan County Circuit Court, Mr. Shuler alleged that he was exposed to cigarette smoke, asbestos, toluene, and other harmful substances while working for Eastman.  </a:t>
            </a:r>
          </a:p>
          <a:p>
            <a:pPr marL="1098159" lvl="2" indent="-173393" algn="just">
              <a:buFont typeface="Arial" pitchFamily="34" charset="0"/>
              <a:buChar char="•"/>
            </a:pPr>
            <a:r>
              <a:rPr lang="en-US" dirty="0">
                <a:latin typeface="Californian FB" panose="0207040306080B030204" pitchFamily="18" charset="0"/>
              </a:rPr>
              <a:t>He further alleged that he was diagnosed with bladder cancer in December 2015, which, according to Mr. Shuler, developed as a result of exposure to toxic chemicals during his term of employment from 1965 to 1999.</a:t>
            </a:r>
          </a:p>
          <a:p>
            <a:pPr marL="1098159" lvl="2" indent="-173393" algn="just">
              <a:buFont typeface="Arial" pitchFamily="34" charset="0"/>
              <a:buChar char="•"/>
            </a:pPr>
            <a:r>
              <a:rPr lang="en-US" dirty="0">
                <a:latin typeface="Californian FB" panose="0207040306080B030204" pitchFamily="18" charset="0"/>
              </a:rPr>
              <a:t>His complaint asserted that he was forced to undergo surgery and was rendered permanently and totally disabled.  He sued both Eastman and the Subsequent Injury Fund seeking permanent total disability benefits. </a:t>
            </a:r>
          </a:p>
          <a:p>
            <a:pPr marL="1098159" lvl="2" indent="-173393">
              <a:buFont typeface="Arial" pitchFamily="34" charset="0"/>
              <a:buChar char="•"/>
            </a:pPr>
            <a:endParaRPr lang="en-US" sz="1100"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15</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dirty="0">
                <a:latin typeface="Californian FB" panose="0207040306080B030204" pitchFamily="18" charset="0"/>
              </a:rPr>
              <a:t>After he filed the complaint for bladder cancer, both Eastman and the Fund filed answers.  Thereafter, Eastman filed an amended answer and filed a motion to dismiss, arguing that the circuit court lacked subject matter jurisdiction, because Mr. Shuler’s injury occurred after July 1, 2014.  The Fund adopted Eastman’s motion to dismiss.</a:t>
            </a:r>
          </a:p>
          <a:p>
            <a:pPr marL="1098159" lvl="2" indent="-173393" algn="just">
              <a:buFont typeface="Arial" pitchFamily="34" charset="0"/>
              <a:buChar char="•"/>
            </a:pPr>
            <a:r>
              <a:rPr lang="en-US" dirty="0">
                <a:latin typeface="Californian FB" panose="0207040306080B030204" pitchFamily="18" charset="0"/>
              </a:rPr>
              <a:t>Mr. Shuler responded to the motion to dismiss claiming that his injury occurred in December 1999, the last date of his occupational exposure to harmful substances.</a:t>
            </a:r>
          </a:p>
          <a:p>
            <a:pPr marL="1098159" lvl="2" indent="-173393" algn="just">
              <a:buFont typeface="Arial" pitchFamily="34" charset="0"/>
              <a:buChar char="•"/>
            </a:pPr>
            <a:r>
              <a:rPr lang="en-US" dirty="0">
                <a:latin typeface="Californian FB" panose="0207040306080B030204" pitchFamily="18" charset="0"/>
              </a:rPr>
              <a:t>After a hearing, the trial Court granted the motion to dismiss for lack of subject matter jurisdiction finding that “exclusive jurisdiction lies with the Court of Workers’ Compensation Claims” in accordance with TCA § 50-6-237.</a:t>
            </a:r>
          </a:p>
          <a:p>
            <a:pPr marL="1098159" lvl="2" indent="-173393" algn="just">
              <a:buFont typeface="Arial" pitchFamily="34" charset="0"/>
              <a:buChar char="•"/>
            </a:pPr>
            <a:r>
              <a:rPr lang="en-US" dirty="0">
                <a:latin typeface="Californian FB" panose="0207040306080B030204" pitchFamily="18" charset="0"/>
              </a:rPr>
              <a:t>Mr. Shuler timely filed an appeal to the Tennessee Supreme Court, which assigned the case to the Special Workers’ Compensation Appeals Panel in accordance with Tennessee Supreme Court Rule 51.</a:t>
            </a:r>
          </a:p>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16</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defTabSz="924854">
              <a:buFont typeface="Arial" pitchFamily="34" charset="0"/>
              <a:buChar char="•"/>
              <a:defRPr/>
            </a:pPr>
            <a:r>
              <a:rPr lang="en-US" sz="1300" dirty="0">
                <a:latin typeface="Californian FB" panose="0207040306080B030204" pitchFamily="18" charset="0"/>
              </a:rPr>
              <a:t>Following his notice of appeal, Mr. Shuler also provided notice to the Tennessee Attorney General that he was also challenging the constitutional validity of TCA § 50-6-237.</a:t>
            </a:r>
          </a:p>
          <a:p>
            <a:pPr marL="924765" lvl="2"/>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17</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Mr. Shuler presented four issues on appeal.</a:t>
            </a:r>
          </a:p>
          <a:p>
            <a:pPr marL="1098159" lvl="2" indent="-173393" algn="just">
              <a:buFont typeface="Arial" pitchFamily="34" charset="0"/>
              <a:buChar char="•"/>
            </a:pPr>
            <a:r>
              <a:rPr lang="en-US" sz="1300" dirty="0">
                <a:latin typeface="Californian FB" panose="0207040306080B030204" pitchFamily="18" charset="0"/>
              </a:rPr>
              <a:t>READ ISSUES.</a:t>
            </a:r>
          </a:p>
          <a:p>
            <a:pPr marL="1098159" lvl="2" indent="-173393" algn="just">
              <a:buFont typeface="Arial" pitchFamily="34" charset="0"/>
              <a:buChar char="•"/>
            </a:pPr>
            <a:r>
              <a:rPr lang="en-US" sz="1300" dirty="0">
                <a:latin typeface="Californian FB" panose="0207040306080B030204" pitchFamily="18" charset="0"/>
              </a:rPr>
              <a:t>At the outset of the opinion, the Panel noted that since Mr. Shuler did not raise the constitutional challenge, Issue #4, at the trial court level, he waived such challenge on appeal.</a:t>
            </a:r>
          </a:p>
        </p:txBody>
      </p:sp>
      <p:sp>
        <p:nvSpPr>
          <p:cNvPr id="4" name="Slide Number Placeholder 3"/>
          <p:cNvSpPr>
            <a:spLocks noGrp="1"/>
          </p:cNvSpPr>
          <p:nvPr>
            <p:ph type="sldNum" sz="quarter" idx="10"/>
          </p:nvPr>
        </p:nvSpPr>
        <p:spPr/>
        <p:txBody>
          <a:bodyPr/>
          <a:lstStyle/>
          <a:p>
            <a:fld id="{A9D6E4AB-CFD3-4466-9195-FE3253D759EE}" type="slidenum">
              <a:rPr lang="en-US" smtClean="0"/>
              <a:t>18</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The key issue in this case is the application of TCA § 50-6-237 to Mr. Shuler’s injury.</a:t>
            </a:r>
          </a:p>
        </p:txBody>
      </p:sp>
      <p:sp>
        <p:nvSpPr>
          <p:cNvPr id="4" name="Slide Number Placeholder 3"/>
          <p:cNvSpPr>
            <a:spLocks noGrp="1"/>
          </p:cNvSpPr>
          <p:nvPr>
            <p:ph type="sldNum" sz="quarter" idx="10"/>
          </p:nvPr>
        </p:nvSpPr>
        <p:spPr/>
        <p:txBody>
          <a:bodyPr/>
          <a:lstStyle/>
          <a:p>
            <a:fld id="{A9D6E4AB-CFD3-4466-9195-FE3253D759EE}" type="slidenum">
              <a:rPr lang="en-US" smtClean="0"/>
              <a:t>19</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20</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056E8-3359-49B0-9C7C-D1E3B00EE490}" type="slidenum">
              <a:rPr lang="en-US" smtClean="0"/>
              <a:t>3</a:t>
            </a:fld>
            <a:endParaRPr lang="en-US" dirty="0"/>
          </a:p>
        </p:txBody>
      </p:sp>
    </p:spTree>
    <p:extLst>
      <p:ext uri="{BB962C8B-B14F-4D97-AF65-F5344CB8AC3E}">
        <p14:creationId xmlns:p14="http://schemas.microsoft.com/office/powerpoint/2010/main" val="3708816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Let’s take a look at the Complaint filed on behalf of Mr. Shuler.  </a:t>
            </a:r>
          </a:p>
        </p:txBody>
      </p:sp>
      <p:sp>
        <p:nvSpPr>
          <p:cNvPr id="4" name="Slide Number Placeholder 3"/>
          <p:cNvSpPr>
            <a:spLocks noGrp="1"/>
          </p:cNvSpPr>
          <p:nvPr>
            <p:ph type="sldNum" sz="quarter" idx="10"/>
          </p:nvPr>
        </p:nvSpPr>
        <p:spPr/>
        <p:txBody>
          <a:bodyPr/>
          <a:lstStyle/>
          <a:p>
            <a:fld id="{A9D6E4AB-CFD3-4466-9195-FE3253D759EE}" type="slidenum">
              <a:rPr lang="en-US" smtClean="0"/>
              <a:t>21</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In paragraph 6 of his Complaint, Mr. Shuler alleged he discovered he was suffering from cancer arising out of and in the course and scope of his employment with Eastman as a result of exposure to various chemicals.</a:t>
            </a:r>
          </a:p>
          <a:p>
            <a:pPr marL="1098159" lvl="2" indent="-173393" algn="just">
              <a:buFont typeface="Arial" pitchFamily="34" charset="0"/>
              <a:buChar char="•"/>
            </a:pPr>
            <a:r>
              <a:rPr lang="en-US" sz="1300" dirty="0">
                <a:latin typeface="Californian FB" panose="0207040306080B030204" pitchFamily="18" charset="0"/>
              </a:rPr>
              <a:t>He stated that he worked for Eastman for at least 35 years from August 1965 until he was last exposed to his work environment in December 1999.</a:t>
            </a:r>
          </a:p>
          <a:p>
            <a:pPr marL="1098159" lvl="2" indent="-173393" algn="just">
              <a:buFont typeface="Arial" pitchFamily="34" charset="0"/>
              <a:buChar char="•"/>
            </a:pPr>
            <a:r>
              <a:rPr lang="en-US" sz="1300" dirty="0">
                <a:latin typeface="Californian FB" panose="0207040306080B030204" pitchFamily="18" charset="0"/>
              </a:rPr>
              <a:t>He alleged various exposures to chemicals throughout his employment with Eastman, including cigarette smoke, toluene, asbestos, and coal dust.</a:t>
            </a:r>
          </a:p>
        </p:txBody>
      </p:sp>
      <p:sp>
        <p:nvSpPr>
          <p:cNvPr id="4" name="Slide Number Placeholder 3"/>
          <p:cNvSpPr>
            <a:spLocks noGrp="1"/>
          </p:cNvSpPr>
          <p:nvPr>
            <p:ph type="sldNum" sz="quarter" idx="10"/>
          </p:nvPr>
        </p:nvSpPr>
        <p:spPr/>
        <p:txBody>
          <a:bodyPr/>
          <a:lstStyle/>
          <a:p>
            <a:fld id="{A9D6E4AB-CFD3-4466-9195-FE3253D759EE}" type="slidenum">
              <a:rPr lang="en-US" smtClean="0"/>
              <a:t>22</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He alleged his bladder carcinoma was diagnosed in December 2015, which resulted in surgery on February 2, 2016.</a:t>
            </a:r>
          </a:p>
          <a:p>
            <a:pPr marL="1098159" lvl="2" indent="-173393" algn="just">
              <a:buFont typeface="Arial" pitchFamily="34" charset="0"/>
              <a:buChar char="•"/>
            </a:pPr>
            <a:r>
              <a:rPr lang="en-US" sz="1300" dirty="0">
                <a:latin typeface="Californian FB" panose="0207040306080B030204" pitchFamily="18" charset="0"/>
              </a:rPr>
              <a:t>Paragraph 8 of Mr. Shuler’s complaint is significant.</a:t>
            </a:r>
          </a:p>
          <a:p>
            <a:pPr marL="1098159" lvl="2" indent="-173393" algn="just">
              <a:buFont typeface="Arial" pitchFamily="34" charset="0"/>
              <a:buChar char="•"/>
            </a:pPr>
            <a:r>
              <a:rPr lang="en-US" sz="1300" dirty="0">
                <a:latin typeface="Californian FB" panose="0207040306080B030204" pitchFamily="18" charset="0"/>
              </a:rPr>
              <a:t>READ PARAGRAPH 8.</a:t>
            </a:r>
          </a:p>
        </p:txBody>
      </p:sp>
      <p:sp>
        <p:nvSpPr>
          <p:cNvPr id="4" name="Slide Number Placeholder 3"/>
          <p:cNvSpPr>
            <a:spLocks noGrp="1"/>
          </p:cNvSpPr>
          <p:nvPr>
            <p:ph type="sldNum" sz="quarter" idx="10"/>
          </p:nvPr>
        </p:nvSpPr>
        <p:spPr/>
        <p:txBody>
          <a:bodyPr/>
          <a:lstStyle/>
          <a:p>
            <a:fld id="{A9D6E4AB-CFD3-4466-9195-FE3253D759EE}" type="slidenum">
              <a:rPr lang="en-US" smtClean="0"/>
              <a:t>23</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Mr. Shuler argued that his occupational disease occurred in December 1999—the date of his last alleged exposure to harmful substances in the workplace.</a:t>
            </a:r>
          </a:p>
          <a:p>
            <a:pPr marL="1098159" lvl="2" indent="-173393" algn="just">
              <a:buFont typeface="Arial" pitchFamily="34" charset="0"/>
              <a:buChar char="•"/>
            </a:pPr>
            <a:r>
              <a:rPr lang="en-US" sz="1300" dirty="0">
                <a:latin typeface="Californian FB" panose="0207040306080B030204" pitchFamily="18" charset="0"/>
              </a:rPr>
              <a:t>He asserted that because occupational diseases “develop slowly and are considered to be progressive in nature…determining when an occupational disease begins is often difficult, uncertain, and unknown.”  He further argued that Tennessee workers’ compensation statutes and supreme court precedent dictate that when an employee develops an occupational disease, the employer who caused the employee to be last injuriously exposed to the hazards of the disease will be solely liable for the injury.  Therefore, Mr. Shuler argued that the same rule should be applied to determine when an injury due to an occupational disease occurs, which, for Mr. Shuler, would result in a December 1999 date of injury.</a:t>
            </a:r>
          </a:p>
        </p:txBody>
      </p:sp>
      <p:sp>
        <p:nvSpPr>
          <p:cNvPr id="4" name="Slide Number Placeholder 3"/>
          <p:cNvSpPr>
            <a:spLocks noGrp="1"/>
          </p:cNvSpPr>
          <p:nvPr>
            <p:ph type="sldNum" sz="quarter" idx="10"/>
          </p:nvPr>
        </p:nvSpPr>
        <p:spPr/>
        <p:txBody>
          <a:bodyPr/>
          <a:lstStyle/>
          <a:p>
            <a:fld id="{A9D6E4AB-CFD3-4466-9195-FE3253D759EE}" type="slidenum">
              <a:rPr lang="en-US" smtClean="0"/>
              <a:t>24</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100" dirty="0">
                <a:latin typeface="Californian FB" panose="0207040306080B030204" pitchFamily="18" charset="0"/>
              </a:rPr>
              <a:t>Ultimately, the Panel concluded that “the partial or total incapacity for work or the death of an employee resulting from an occupational disease…shall be treated as the happening of an injury by accident or death by accident,” quoting TCA § 50-6-304.</a:t>
            </a:r>
          </a:p>
          <a:p>
            <a:pPr marL="1098159" lvl="2" indent="-173393" algn="just">
              <a:buFont typeface="Arial" pitchFamily="34" charset="0"/>
              <a:buChar char="•"/>
            </a:pPr>
            <a:r>
              <a:rPr lang="en-US" sz="1100" dirty="0">
                <a:latin typeface="Californian FB" panose="0207040306080B030204" pitchFamily="18" charset="0"/>
              </a:rPr>
              <a:t>It reached this conclusion relying upon </a:t>
            </a:r>
            <a:r>
              <a:rPr lang="en-US" sz="1100" u="sng" dirty="0">
                <a:latin typeface="Californian FB" panose="0207040306080B030204" pitchFamily="18" charset="0"/>
              </a:rPr>
              <a:t>Lively ex rel. Lively v. Union Carbide Corp.</a:t>
            </a:r>
            <a:r>
              <a:rPr lang="en-US" sz="1100" dirty="0">
                <a:latin typeface="Californian FB" panose="0207040306080B030204" pitchFamily="18" charset="0"/>
              </a:rPr>
              <a:t>, a 2013 Panel decision.</a:t>
            </a:r>
          </a:p>
          <a:p>
            <a:pPr marL="1098159" lvl="2" indent="-173393" algn="just">
              <a:buFont typeface="Arial" pitchFamily="34" charset="0"/>
              <a:buChar char="•"/>
            </a:pPr>
            <a:r>
              <a:rPr lang="en-US" sz="1100" dirty="0">
                <a:latin typeface="Californian FB" panose="0207040306080B030204" pitchFamily="18" charset="0"/>
              </a:rPr>
              <a:t>While the </a:t>
            </a:r>
            <a:r>
              <a:rPr lang="en-US" sz="1100" u="sng" dirty="0">
                <a:latin typeface="Californian FB" panose="0207040306080B030204" pitchFamily="18" charset="0"/>
              </a:rPr>
              <a:t>Shuler</a:t>
            </a:r>
            <a:r>
              <a:rPr lang="en-US" sz="1100" dirty="0">
                <a:latin typeface="Californian FB" panose="0207040306080B030204" pitchFamily="18" charset="0"/>
              </a:rPr>
              <a:t> panel noted that TCA § 50-6-301 was eliminated under the new law, it further noted that TCA §  50-6-304 remained unchanged.</a:t>
            </a:r>
          </a:p>
          <a:p>
            <a:pPr marL="1098159" lvl="2" indent="-173393" algn="just">
              <a:buFont typeface="Arial" pitchFamily="34" charset="0"/>
              <a:buChar char="•"/>
            </a:pPr>
            <a:r>
              <a:rPr lang="en-US" sz="1100" dirty="0">
                <a:latin typeface="Californian FB" panose="0207040306080B030204" pitchFamily="18" charset="0"/>
              </a:rPr>
              <a:t>Because Mr. Shuler alleged in his complaint that “on or about December 8, 2015, [he] discovered that he was suffering from cancer arising out of and in the course and scope of [his] employment with [Eastman] as a result of his exposure to various chemicals,” and further alleged that “as a result of the discovery of [his] occupational disease [he] was rendered disabled to work and earn wages,” the Panel concluded, that according to the complaint, Mr. Shuler became disabled from working at the time of his diagnosis in December 2015.</a:t>
            </a:r>
          </a:p>
          <a:p>
            <a:pPr marL="1098159" lvl="2" indent="-173393" algn="just">
              <a:buFont typeface="Arial" pitchFamily="34" charset="0"/>
              <a:buChar char="•"/>
            </a:pPr>
            <a:r>
              <a:rPr lang="en-US" sz="1100" dirty="0">
                <a:latin typeface="Californian FB" panose="0207040306080B030204" pitchFamily="18" charset="0"/>
              </a:rPr>
              <a:t>Because the date of disability was in December 2015, it occurred after July 1, 2014, resulting in the Sullivan County Circuit Court not having subject matter jurisdiction over the claim.</a:t>
            </a:r>
          </a:p>
          <a:p>
            <a:pPr marL="1098159" lvl="2" indent="-173393" algn="just">
              <a:buFont typeface="Arial" pitchFamily="34" charset="0"/>
              <a:buChar char="•"/>
            </a:pPr>
            <a:r>
              <a:rPr lang="en-US" sz="1100" dirty="0">
                <a:latin typeface="Californian FB" panose="0207040306080B030204" pitchFamily="18" charset="0"/>
              </a:rPr>
              <a:t>The Panel held that the trial court properly dismissed Mr. Shuler’s claim for lack of subject matter jurisdiction.</a:t>
            </a:r>
          </a:p>
        </p:txBody>
      </p:sp>
      <p:sp>
        <p:nvSpPr>
          <p:cNvPr id="4" name="Slide Number Placeholder 3"/>
          <p:cNvSpPr>
            <a:spLocks noGrp="1"/>
          </p:cNvSpPr>
          <p:nvPr>
            <p:ph type="sldNum" sz="quarter" idx="10"/>
          </p:nvPr>
        </p:nvSpPr>
        <p:spPr/>
        <p:txBody>
          <a:bodyPr/>
          <a:lstStyle/>
          <a:p>
            <a:fld id="{A9D6E4AB-CFD3-4466-9195-FE3253D759EE}" type="slidenum">
              <a:rPr lang="en-US" smtClean="0"/>
              <a:t>25</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The Panel held that “the fallacy of this argument is that Mr. Shuler’s injury did not occur in December 1999 but rather in December 2015,” and that “the law in Tennessee regarding when an occupational disease injury occurs has remained the same for several decades.”</a:t>
            </a:r>
          </a:p>
          <a:p>
            <a:pPr marL="1098159" lvl="2" indent="-173393" algn="just">
              <a:buFont typeface="Arial" pitchFamily="34" charset="0"/>
              <a:buChar char="•"/>
            </a:pPr>
            <a:r>
              <a:rPr lang="en-US" sz="1300" dirty="0">
                <a:latin typeface="Californian FB" panose="0207040306080B030204" pitchFamily="18" charset="0"/>
              </a:rPr>
              <a:t>Therefore, the Panel concluded, “there has been no unconstitutional retrospective application of a statute in this case.”</a:t>
            </a:r>
          </a:p>
        </p:txBody>
      </p:sp>
      <p:sp>
        <p:nvSpPr>
          <p:cNvPr id="4" name="Slide Number Placeholder 3"/>
          <p:cNvSpPr>
            <a:spLocks noGrp="1"/>
          </p:cNvSpPr>
          <p:nvPr>
            <p:ph type="sldNum" sz="quarter" idx="10"/>
          </p:nvPr>
        </p:nvSpPr>
        <p:spPr/>
        <p:txBody>
          <a:bodyPr/>
          <a:lstStyle/>
          <a:p>
            <a:fld id="{A9D6E4AB-CFD3-4466-9195-FE3253D759EE}" type="slidenum">
              <a:rPr lang="en-US" smtClean="0"/>
              <a:t>26</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Now let’s move to a brief discussion of implications and considerations in light of the </a:t>
            </a:r>
            <a:r>
              <a:rPr lang="en-US" sz="1300" u="sng" dirty="0">
                <a:latin typeface="Californian FB" panose="0207040306080B030204" pitchFamily="18" charset="0"/>
              </a:rPr>
              <a:t>Shuler</a:t>
            </a:r>
            <a:r>
              <a:rPr lang="en-US" sz="1300" dirty="0">
                <a:latin typeface="Californian FB" panose="0207040306080B030204" pitchFamily="18" charset="0"/>
              </a:rPr>
              <a:t> decision.</a:t>
            </a:r>
          </a:p>
        </p:txBody>
      </p:sp>
      <p:sp>
        <p:nvSpPr>
          <p:cNvPr id="4" name="Slide Number Placeholder 3"/>
          <p:cNvSpPr>
            <a:spLocks noGrp="1"/>
          </p:cNvSpPr>
          <p:nvPr>
            <p:ph type="sldNum" sz="quarter" idx="10"/>
          </p:nvPr>
        </p:nvSpPr>
        <p:spPr/>
        <p:txBody>
          <a:bodyPr/>
          <a:lstStyle/>
          <a:p>
            <a:fld id="{A9D6E4AB-CFD3-4466-9195-FE3253D759EE}" type="slidenum">
              <a:rPr lang="en-US" smtClean="0"/>
              <a:t>27</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This is a short list of matters to consider in light of the </a:t>
            </a:r>
            <a:r>
              <a:rPr lang="en-US" sz="1300" u="sng" dirty="0">
                <a:latin typeface="Californian FB" panose="0207040306080B030204" pitchFamily="18" charset="0"/>
              </a:rPr>
              <a:t>Shuler</a:t>
            </a:r>
            <a:r>
              <a:rPr lang="en-US" sz="1300" dirty="0">
                <a:latin typeface="Californian FB" panose="0207040306080B030204" pitchFamily="18" charset="0"/>
              </a:rPr>
              <a:t> decision and our current statutory scheme.</a:t>
            </a:r>
          </a:p>
          <a:p>
            <a:pPr marL="1098159" lvl="2" indent="-173393" algn="just">
              <a:buFont typeface="Arial" pitchFamily="34" charset="0"/>
              <a:buChar char="•"/>
            </a:pPr>
            <a:r>
              <a:rPr lang="en-US" sz="1300" dirty="0">
                <a:latin typeface="Californian FB" panose="0207040306080B030204" pitchFamily="18" charset="0"/>
              </a:rPr>
              <a:t>These matters are sure to generate further litigation.</a:t>
            </a:r>
          </a:p>
        </p:txBody>
      </p:sp>
      <p:sp>
        <p:nvSpPr>
          <p:cNvPr id="4" name="Slide Number Placeholder 3"/>
          <p:cNvSpPr>
            <a:spLocks noGrp="1"/>
          </p:cNvSpPr>
          <p:nvPr>
            <p:ph type="sldNum" sz="quarter" idx="10"/>
          </p:nvPr>
        </p:nvSpPr>
        <p:spPr/>
        <p:txBody>
          <a:bodyPr/>
          <a:lstStyle/>
          <a:p>
            <a:fld id="{A9D6E4AB-CFD3-4466-9195-FE3253D759EE}" type="slidenum">
              <a:rPr lang="en-US" smtClean="0"/>
              <a:t>28</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dirty="0" smtClean="0">
                <a:latin typeface="Californian FB" panose="0207040306080B030204" pitchFamily="18" charset="0"/>
              </a:rPr>
              <a:t>First, the effect of Shuler on forum selection:  uptick in complaints</a:t>
            </a:r>
          </a:p>
          <a:p>
            <a:pPr marL="1098159" lvl="2" indent="-173393" algn="just">
              <a:buFont typeface="Arial" pitchFamily="34" charset="0"/>
              <a:buChar char="•"/>
            </a:pPr>
            <a:r>
              <a:rPr lang="en-US" dirty="0" smtClean="0">
                <a:latin typeface="Californian FB" panose="0207040306080B030204" pitchFamily="18" charset="0"/>
              </a:rPr>
              <a:t>I have multiple cases where, in light of </a:t>
            </a:r>
            <a:r>
              <a:rPr lang="en-US" u="sng" dirty="0" smtClean="0">
                <a:latin typeface="Californian FB" panose="0207040306080B030204" pitchFamily="18" charset="0"/>
              </a:rPr>
              <a:t>Shuler</a:t>
            </a:r>
            <a:r>
              <a:rPr lang="en-US" u="none" dirty="0" smtClean="0">
                <a:latin typeface="Californian FB" panose="0207040306080B030204" pitchFamily="18" charset="0"/>
              </a:rPr>
              <a:t>, complaints continue to be filed in circuit or chancery courts.  The complaints</a:t>
            </a:r>
            <a:r>
              <a:rPr lang="en-US" u="none" baseline="0" dirty="0" smtClean="0">
                <a:latin typeface="Californian FB" panose="0207040306080B030204" pitchFamily="18" charset="0"/>
              </a:rPr>
              <a:t> are silent as to an alleged date of disability, because, as I said earlier, that paragraph of Mr. Shuler’s complaint was significant.</a:t>
            </a:r>
          </a:p>
          <a:p>
            <a:pPr marL="1098159" lvl="2" indent="-173393" algn="just">
              <a:buFont typeface="Arial" pitchFamily="34" charset="0"/>
              <a:buChar char="•"/>
            </a:pPr>
            <a:r>
              <a:rPr lang="en-US" u="none" baseline="0" dirty="0" smtClean="0">
                <a:latin typeface="Californian FB" panose="0207040306080B030204" pitchFamily="18" charset="0"/>
              </a:rPr>
              <a:t>Generally, the only date listed in these complaints is the last date of employment, primarily in the 1990s.</a:t>
            </a:r>
          </a:p>
          <a:p>
            <a:pPr marL="1098159" lvl="2" indent="-173393" algn="just">
              <a:buFont typeface="Arial" pitchFamily="34" charset="0"/>
              <a:buChar char="•"/>
            </a:pPr>
            <a:r>
              <a:rPr lang="en-US" u="none" baseline="0" dirty="0" smtClean="0">
                <a:latin typeface="Californian FB" panose="0207040306080B030204" pitchFamily="18" charset="0"/>
              </a:rPr>
              <a:t>These complaints generally allege that the employee:</a:t>
            </a:r>
          </a:p>
          <a:p>
            <a:pPr marL="1560586" lvl="3" indent="-173393" algn="just">
              <a:buFont typeface="Arial" pitchFamily="34" charset="0"/>
              <a:buChar char="•"/>
            </a:pPr>
            <a:r>
              <a:rPr lang="en-US" u="none" baseline="0" dirty="0" smtClean="0">
                <a:latin typeface="Californian FB" panose="0207040306080B030204" pitchFamily="18" charset="0"/>
              </a:rPr>
              <a:t>was diagnosed with an occupational disease [without including a date of diagnosis];</a:t>
            </a:r>
          </a:p>
          <a:p>
            <a:pPr marL="1560586" lvl="3" indent="-173393" algn="just">
              <a:buFont typeface="Arial" pitchFamily="34" charset="0"/>
              <a:buChar char="•"/>
            </a:pPr>
            <a:r>
              <a:rPr lang="en-US" u="none" baseline="0" dirty="0" smtClean="0">
                <a:latin typeface="Californian FB" panose="0207040306080B030204" pitchFamily="18" charset="0"/>
              </a:rPr>
              <a:t>is rendered permanently and totally disabled [without including a date of disability];</a:t>
            </a:r>
          </a:p>
          <a:p>
            <a:pPr marL="1560586" lvl="3" indent="-173393" algn="just">
              <a:buFont typeface="Arial" pitchFamily="34" charset="0"/>
              <a:buChar char="•"/>
            </a:pPr>
            <a:r>
              <a:rPr lang="en-US" u="none" baseline="0" dirty="0" smtClean="0">
                <a:latin typeface="Californian FB" panose="0207040306080B030204" pitchFamily="18" charset="0"/>
              </a:rPr>
              <a:t>gave proper notice to the employer [without including a date of notice]; </a:t>
            </a:r>
          </a:p>
          <a:p>
            <a:pPr marL="1560586" lvl="3" indent="-173393" algn="just">
              <a:buFont typeface="Arial" pitchFamily="34" charset="0"/>
              <a:buChar char="•"/>
            </a:pPr>
            <a:r>
              <a:rPr lang="en-US" u="none" baseline="0" dirty="0" smtClean="0">
                <a:latin typeface="Californian FB" panose="0207040306080B030204" pitchFamily="18" charset="0"/>
              </a:rPr>
              <a:t>and filed within the proper statute of limitations [again without including a date of disability].</a:t>
            </a:r>
          </a:p>
          <a:p>
            <a:pPr marL="1123137" lvl="2" indent="-173393" algn="just">
              <a:buFont typeface="Arial" pitchFamily="34" charset="0"/>
              <a:buChar char="•"/>
            </a:pPr>
            <a:r>
              <a:rPr lang="en-US" u="none" baseline="0" dirty="0" smtClean="0">
                <a:latin typeface="Californian FB" panose="0207040306080B030204" pitchFamily="18" charset="0"/>
              </a:rPr>
              <a:t>I have also received amended complaints after an employee’s death post-2014 [again without including a date of death].</a:t>
            </a:r>
          </a:p>
          <a:p>
            <a:pPr marL="1098159" lvl="2" indent="-173393" algn="just">
              <a:buFont typeface="Arial" pitchFamily="34" charset="0"/>
              <a:buChar char="•"/>
            </a:pPr>
            <a:r>
              <a:rPr lang="en-US" u="none" baseline="0" dirty="0" smtClean="0">
                <a:latin typeface="Californian FB" panose="0207040306080B030204" pitchFamily="18" charset="0"/>
              </a:rPr>
              <a:t>The complaints where the employee last worked prior to 2004 further allege that there is no requirement for a benefit review conference and that a portion of the Subsequent Injury Fund statute that was eliminated in 2006 is still applicable.</a:t>
            </a: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29</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defTabSz="924854">
              <a:buFont typeface="Arial" pitchFamily="34" charset="0"/>
              <a:buChar char="•"/>
              <a:defRPr/>
            </a:pPr>
            <a:r>
              <a:rPr lang="en-US" sz="1300" dirty="0">
                <a:latin typeface="Californian FB" panose="0207040306080B030204" pitchFamily="18" charset="0"/>
              </a:rPr>
              <a:t>Next, Notice of occupational diseases is found in TCA § 50-6-305(a)</a:t>
            </a:r>
          </a:p>
          <a:p>
            <a:pPr marL="1098159" lvl="2" indent="-173393" algn="just" defTabSz="924854">
              <a:buFont typeface="Arial" pitchFamily="34" charset="0"/>
              <a:buChar char="•"/>
              <a:defRPr/>
            </a:pPr>
            <a:r>
              <a:rPr lang="en-US" sz="1300" dirty="0">
                <a:latin typeface="Californian FB" panose="0207040306080B030204" pitchFamily="18" charset="0"/>
              </a:rPr>
              <a:t>As I stated earlier, when the reform act was passed, it left intact all remaining occupational disease statutes, except for section -301.</a:t>
            </a:r>
          </a:p>
          <a:p>
            <a:pPr marL="1098159" lvl="2" indent="-173393" algn="just">
              <a:buFont typeface="Arial" pitchFamily="34" charset="0"/>
              <a:buChar char="•"/>
            </a:pPr>
            <a:r>
              <a:rPr lang="en-US" sz="1300" dirty="0">
                <a:latin typeface="Californian FB" panose="0207040306080B030204" pitchFamily="18" charset="0"/>
              </a:rPr>
              <a:t>[Read subsection (a).]</a:t>
            </a:r>
          </a:p>
          <a:p>
            <a:pPr marL="1098159" lvl="2" indent="-173393" algn="just">
              <a:buFont typeface="Arial" pitchFamily="34" charset="0"/>
              <a:buChar char="•"/>
            </a:pPr>
            <a:r>
              <a:rPr lang="en-US" sz="1300" dirty="0">
                <a:latin typeface="Californian FB" panose="0207040306080B030204" pitchFamily="18" charset="0"/>
              </a:rPr>
              <a:t>Consideration:  the notice statute [TCA § 50-6-201] was amended for injuries occurring on or after July 1, 2016:  it reduced the time of written notice from thirty (30) days to fifteen (15) days.  While the occupational disease statute still contains “thirty days,” it further references the notice statute for accidental injuries.</a:t>
            </a:r>
          </a:p>
        </p:txBody>
      </p:sp>
      <p:sp>
        <p:nvSpPr>
          <p:cNvPr id="4" name="Slide Number Placeholder 3"/>
          <p:cNvSpPr>
            <a:spLocks noGrp="1"/>
          </p:cNvSpPr>
          <p:nvPr>
            <p:ph type="sldNum" sz="quarter" idx="10"/>
          </p:nvPr>
        </p:nvSpPr>
        <p:spPr/>
        <p:txBody>
          <a:bodyPr/>
          <a:lstStyle/>
          <a:p>
            <a:fld id="{A9D6E4AB-CFD3-4466-9195-FE3253D759EE}" type="slidenum">
              <a:rPr lang="en-US" smtClean="0"/>
              <a:t>30</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D6E4AB-CFD3-4466-9195-FE3253D759EE}" type="slidenum">
              <a:rPr lang="en-US" smtClean="0"/>
              <a:t>4</a:t>
            </a:fld>
            <a:endParaRPr lang="en-US" dirty="0"/>
          </a:p>
        </p:txBody>
      </p:sp>
    </p:spTree>
    <p:extLst>
      <p:ext uri="{BB962C8B-B14F-4D97-AF65-F5344CB8AC3E}">
        <p14:creationId xmlns:p14="http://schemas.microsoft.com/office/powerpoint/2010/main" val="2928249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defTabSz="924854">
              <a:buFont typeface="Arial" pitchFamily="34" charset="0"/>
              <a:buChar char="•"/>
              <a:defRPr/>
            </a:pPr>
            <a:r>
              <a:rPr lang="en-US" sz="1300" dirty="0">
                <a:latin typeface="Californian FB" panose="0207040306080B030204" pitchFamily="18" charset="0"/>
              </a:rPr>
              <a:t>The courts will have to answer that question regarding notice of an occupational disease.</a:t>
            </a:r>
          </a:p>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31</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Statute of Limitations:  TCA § 50-6-306(a)</a:t>
            </a:r>
          </a:p>
          <a:p>
            <a:pPr marL="1098159" lvl="2" indent="-173393" algn="just">
              <a:buFont typeface="Arial" pitchFamily="34" charset="0"/>
              <a:buChar char="•"/>
            </a:pPr>
            <a:r>
              <a:rPr lang="en-US" sz="1300" dirty="0">
                <a:latin typeface="Californian FB" panose="0207040306080B030204" pitchFamily="18" charset="0"/>
              </a:rPr>
              <a:t>[Read subsection (a).]</a:t>
            </a:r>
          </a:p>
          <a:p>
            <a:pPr marL="1098159" lvl="2" indent="-173393" algn="just">
              <a:buFont typeface="Arial" pitchFamily="34" charset="0"/>
              <a:buChar char="•"/>
            </a:pPr>
            <a:r>
              <a:rPr lang="en-US" sz="1300" dirty="0">
                <a:latin typeface="Californian FB" panose="0207040306080B030204" pitchFamily="18" charset="0"/>
              </a:rPr>
              <a:t>The remainder of the statute addresses time-barred claims of dependents when an employee/decedent’s claim is time-barred and the statute of limitations for coal worker’s pneumoconiosis, which will not be covered in this presentation.</a:t>
            </a:r>
          </a:p>
        </p:txBody>
      </p:sp>
      <p:sp>
        <p:nvSpPr>
          <p:cNvPr id="4" name="Slide Number Placeholder 3"/>
          <p:cNvSpPr>
            <a:spLocks noGrp="1"/>
          </p:cNvSpPr>
          <p:nvPr>
            <p:ph type="sldNum" sz="quarter" idx="10"/>
          </p:nvPr>
        </p:nvSpPr>
        <p:spPr/>
        <p:txBody>
          <a:bodyPr/>
          <a:lstStyle/>
          <a:p>
            <a:fld id="{A9D6E4AB-CFD3-4466-9195-FE3253D759EE}" type="slidenum">
              <a:rPr lang="en-US" smtClean="0"/>
              <a:t>32</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Employer/Carrier liability:  TCA § 50-6-304</a:t>
            </a:r>
          </a:p>
          <a:p>
            <a:pPr marL="1098159" lvl="2" indent="-173393" algn="just">
              <a:buFont typeface="Arial" pitchFamily="34" charset="0"/>
              <a:buChar char="•"/>
            </a:pPr>
            <a:r>
              <a:rPr lang="en-US" sz="1300" dirty="0">
                <a:latin typeface="Californian FB" panose="0207040306080B030204" pitchFamily="18" charset="0"/>
              </a:rPr>
              <a:t>[Read statute]</a:t>
            </a:r>
          </a:p>
          <a:p>
            <a:pPr marL="1098159" lvl="2" indent="-173393" algn="just">
              <a:buFont typeface="Arial" pitchFamily="34" charset="0"/>
              <a:buChar char="•"/>
            </a:pPr>
            <a:r>
              <a:rPr lang="en-US" sz="1300" dirty="0">
                <a:latin typeface="Californian FB" panose="0207040306080B030204" pitchFamily="18" charset="0"/>
              </a:rPr>
              <a:t>There is a potential for litigation involving cases with successive employers and/or change in carriers and could implicate coverage issues where an employer is no longer in business.</a:t>
            </a:r>
          </a:p>
          <a:p>
            <a:pPr marL="1098159" lvl="2" indent="-173393" algn="just">
              <a:buFont typeface="Arial" pitchFamily="34" charset="0"/>
              <a:buChar char="•"/>
            </a:pPr>
            <a:r>
              <a:rPr lang="en-US" sz="1300" dirty="0">
                <a:latin typeface="Californian FB" panose="0207040306080B030204" pitchFamily="18" charset="0"/>
              </a:rPr>
              <a:t>If the employer is still in business, is the responsible carrier the one in place on the DOI or on the date of last injurious exposure?</a:t>
            </a:r>
          </a:p>
          <a:p>
            <a:pPr marL="1098159" lvl="2" indent="-173393" algn="just">
              <a:buFont typeface="Arial" pitchFamily="34" charset="0"/>
              <a:buChar char="•"/>
            </a:pPr>
            <a:r>
              <a:rPr lang="en-US" sz="1300" dirty="0">
                <a:latin typeface="Californian FB" panose="0207040306080B030204" pitchFamily="18" charset="0"/>
              </a:rPr>
              <a:t>If the employer was self-insured when the last date of injurious exposure occurred but is no longer in business, is there coverage?</a:t>
            </a:r>
          </a:p>
          <a:p>
            <a:pPr marL="1098159" lvl="2" indent="-173393" algn="just">
              <a:buFont typeface="Arial" pitchFamily="34" charset="0"/>
              <a:buChar char="•"/>
            </a:pPr>
            <a:r>
              <a:rPr lang="en-US" sz="1300" dirty="0">
                <a:latin typeface="Californian FB" panose="0207040306080B030204" pitchFamily="18" charset="0"/>
              </a:rPr>
              <a:t>These questions and more will have to be answered by the courts.</a:t>
            </a:r>
          </a:p>
        </p:txBody>
      </p:sp>
      <p:sp>
        <p:nvSpPr>
          <p:cNvPr id="4" name="Slide Number Placeholder 3"/>
          <p:cNvSpPr>
            <a:spLocks noGrp="1"/>
          </p:cNvSpPr>
          <p:nvPr>
            <p:ph type="sldNum" sz="quarter" idx="10"/>
          </p:nvPr>
        </p:nvSpPr>
        <p:spPr/>
        <p:txBody>
          <a:bodyPr/>
          <a:lstStyle/>
          <a:p>
            <a:fld id="{A9D6E4AB-CFD3-4466-9195-FE3253D759EE}" type="slidenum">
              <a:rPr lang="en-US" smtClean="0"/>
              <a:t>33</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Average weekly wages, which governs the weekly compensation rate, is defined in TCA § 50-6-102(3)(A).</a:t>
            </a:r>
          </a:p>
        </p:txBody>
      </p:sp>
      <p:sp>
        <p:nvSpPr>
          <p:cNvPr id="4" name="Slide Number Placeholder 3"/>
          <p:cNvSpPr>
            <a:spLocks noGrp="1"/>
          </p:cNvSpPr>
          <p:nvPr>
            <p:ph type="sldNum" sz="quarter" idx="10"/>
          </p:nvPr>
        </p:nvSpPr>
        <p:spPr/>
        <p:txBody>
          <a:bodyPr/>
          <a:lstStyle/>
          <a:p>
            <a:fld id="{A9D6E4AB-CFD3-4466-9195-FE3253D759EE}" type="slidenum">
              <a:rPr lang="en-US" smtClean="0"/>
              <a:t>34</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What is the AWW for an employee in an occupational disease case who no longer is working on the date of disability?</a:t>
            </a:r>
          </a:p>
          <a:p>
            <a:pPr marL="1098159" lvl="2" indent="-173393" algn="just">
              <a:buFont typeface="Arial" pitchFamily="34" charset="0"/>
              <a:buChar char="•"/>
            </a:pPr>
            <a:r>
              <a:rPr lang="en-US" sz="1300" dirty="0">
                <a:latin typeface="Californian FB" panose="0207040306080B030204" pitchFamily="18" charset="0"/>
              </a:rPr>
              <a:t>Should the AWW be the fifty-two (52) weeks preceding the employee’s last day of employment?</a:t>
            </a:r>
          </a:p>
          <a:p>
            <a:pPr marL="1098159" lvl="2" indent="-173393" algn="just">
              <a:buFont typeface="Arial" pitchFamily="34" charset="0"/>
              <a:buChar char="•"/>
            </a:pPr>
            <a:r>
              <a:rPr lang="en-US" sz="1300" dirty="0">
                <a:latin typeface="Californian FB" panose="0207040306080B030204" pitchFamily="18" charset="0"/>
              </a:rPr>
              <a:t>Should the AWW be the fifty-two (52) weeks preceding the employee’s date of disability?</a:t>
            </a:r>
          </a:p>
          <a:p>
            <a:pPr marL="1098159" lvl="2" indent="-173393" algn="just">
              <a:buFont typeface="Arial" pitchFamily="34" charset="0"/>
              <a:buChar char="•"/>
            </a:pPr>
            <a:r>
              <a:rPr lang="en-US" sz="1300" dirty="0">
                <a:latin typeface="Californian FB" panose="0207040306080B030204" pitchFamily="18" charset="0"/>
              </a:rPr>
              <a:t>Or... Should it be…</a:t>
            </a:r>
          </a:p>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35</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36</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The date of injury dictates the minimum and maximum total weekly benefit.</a:t>
            </a:r>
          </a:p>
          <a:p>
            <a:pPr marL="1098159" lvl="2" indent="-173393" algn="just">
              <a:buFont typeface="Arial" pitchFamily="34" charset="0"/>
              <a:buChar char="•"/>
            </a:pPr>
            <a:r>
              <a:rPr lang="en-US" sz="1300" dirty="0">
                <a:latin typeface="Californian FB" panose="0207040306080B030204" pitchFamily="18" charset="0"/>
              </a:rPr>
              <a:t>That does not mean, however, that if an employee was entitled to the maximum compensation rate on the last date of employment that the employee is automatically entitled to the maximum compensation rate on the date of disability.</a:t>
            </a:r>
          </a:p>
          <a:p>
            <a:pPr marL="1098159" lvl="2" indent="-173393" algn="just">
              <a:buFont typeface="Arial" pitchFamily="34" charset="0"/>
              <a:buChar char="•"/>
            </a:pPr>
            <a:r>
              <a:rPr lang="en-US" sz="1300" dirty="0">
                <a:latin typeface="Californian FB" panose="0207040306080B030204" pitchFamily="18" charset="0"/>
              </a:rPr>
              <a:t>This is an issue that will likely require further litigation.  </a:t>
            </a:r>
          </a:p>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37</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I have had several cases with a local attorney who puts zero dollars on the wage statement for the fifty-two weeks prior to the date of disability where the employee has not worked for more than one year prior to the date of injury, which results in the minimum weekly benefit.  However, I have yet to have that issue litigated.</a:t>
            </a:r>
          </a:p>
          <a:p>
            <a:pPr marL="1098159" lvl="2" indent="-173393" algn="just">
              <a:buFont typeface="Arial" pitchFamily="34" charset="0"/>
              <a:buChar char="•"/>
            </a:pPr>
            <a:r>
              <a:rPr lang="en-US" sz="1300" dirty="0">
                <a:latin typeface="Californian FB" panose="0207040306080B030204" pitchFamily="18" charset="0"/>
              </a:rPr>
              <a:t>I have also had cases where the parties agreed to the rate at the time the employee last worked.</a:t>
            </a:r>
          </a:p>
          <a:p>
            <a:pPr marL="1098159" lvl="2" indent="-173393" algn="just" defTabSz="924854">
              <a:buFont typeface="Arial" pitchFamily="34" charset="0"/>
              <a:buChar char="•"/>
              <a:defRPr/>
            </a:pPr>
            <a:r>
              <a:rPr lang="en-US" sz="1300" dirty="0">
                <a:latin typeface="Californian FB" panose="0207040306080B030204" pitchFamily="18" charset="0"/>
              </a:rPr>
              <a:t>This is an issue that will likely require further litigation.  </a:t>
            </a:r>
          </a:p>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38</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056E8-3359-49B0-9C7C-D1E3B00EE490}" type="slidenum">
              <a:rPr lang="en-US" smtClean="0"/>
              <a:t>39</a:t>
            </a:fld>
            <a:endParaRPr lang="en-US" dirty="0"/>
          </a:p>
        </p:txBody>
      </p:sp>
    </p:spTree>
    <p:extLst>
      <p:ext uri="{BB962C8B-B14F-4D97-AF65-F5344CB8AC3E}">
        <p14:creationId xmlns:p14="http://schemas.microsoft.com/office/powerpoint/2010/main" val="4005359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056E8-3359-49B0-9C7C-D1E3B00EE490}" type="slidenum">
              <a:rPr lang="en-US" smtClean="0"/>
              <a:t>40</a:t>
            </a:fld>
            <a:endParaRPr lang="en-US" dirty="0"/>
          </a:p>
        </p:txBody>
      </p:sp>
    </p:spTree>
    <p:extLst>
      <p:ext uri="{BB962C8B-B14F-4D97-AF65-F5344CB8AC3E}">
        <p14:creationId xmlns:p14="http://schemas.microsoft.com/office/powerpoint/2010/main" val="660429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I could have consulted Google, or even WebMD, but instead…</a:t>
            </a:r>
          </a:p>
        </p:txBody>
      </p:sp>
      <p:sp>
        <p:nvSpPr>
          <p:cNvPr id="4" name="Slide Number Placeholder 3"/>
          <p:cNvSpPr>
            <a:spLocks noGrp="1"/>
          </p:cNvSpPr>
          <p:nvPr>
            <p:ph type="sldNum" sz="quarter" idx="10"/>
          </p:nvPr>
        </p:nvSpPr>
        <p:spPr/>
        <p:txBody>
          <a:bodyPr/>
          <a:lstStyle/>
          <a:p>
            <a:fld id="{A9D6E4AB-CFD3-4466-9195-FE3253D759EE}" type="slidenum">
              <a:rPr lang="en-US" smtClean="0"/>
              <a:t>5</a:t>
            </a:fld>
            <a:endParaRPr lang="en-US" dirty="0"/>
          </a:p>
        </p:txBody>
      </p:sp>
    </p:spTree>
    <p:extLst>
      <p:ext uri="{BB962C8B-B14F-4D97-AF65-F5344CB8AC3E}">
        <p14:creationId xmlns:p14="http://schemas.microsoft.com/office/powerpoint/2010/main" val="3343694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056E8-3359-49B0-9C7C-D1E3B00EE490}" type="slidenum">
              <a:rPr lang="en-US" smtClean="0"/>
              <a:t>41</a:t>
            </a:fld>
            <a:endParaRPr lang="en-US" dirty="0"/>
          </a:p>
        </p:txBody>
      </p:sp>
    </p:spTree>
    <p:extLst>
      <p:ext uri="{BB962C8B-B14F-4D97-AF65-F5344CB8AC3E}">
        <p14:creationId xmlns:p14="http://schemas.microsoft.com/office/powerpoint/2010/main" val="2909374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But remember, it is the employee’s burden of proof by a preponderance of the evidence of each and every element of the claim.  This includes the date of injury, notice, and average weekly wage and resulting weekly compensation rate.</a:t>
            </a:r>
          </a:p>
          <a:p>
            <a:pPr marL="1098159" lvl="2" indent="-173393" algn="just">
              <a:buFont typeface="Arial" pitchFamily="34" charset="0"/>
              <a:buChar char="•"/>
            </a:pPr>
            <a:r>
              <a:rPr lang="en-US" sz="1300" dirty="0">
                <a:latin typeface="Californian FB" panose="0207040306080B030204" pitchFamily="18" charset="0"/>
              </a:rPr>
              <a:t>The date of injury is a question of fact and may require pre-trial litigation to flesh out.</a:t>
            </a:r>
          </a:p>
        </p:txBody>
      </p:sp>
      <p:sp>
        <p:nvSpPr>
          <p:cNvPr id="4" name="Slide Number Placeholder 3"/>
          <p:cNvSpPr>
            <a:spLocks noGrp="1"/>
          </p:cNvSpPr>
          <p:nvPr>
            <p:ph type="sldNum" sz="quarter" idx="10"/>
          </p:nvPr>
        </p:nvSpPr>
        <p:spPr/>
        <p:txBody>
          <a:bodyPr/>
          <a:lstStyle/>
          <a:p>
            <a:fld id="{A9D6E4AB-CFD3-4466-9195-FE3253D759EE}" type="slidenum">
              <a:rPr lang="en-US" smtClean="0"/>
              <a:t>42</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And finally, here is a list of potential practice points with a complaint filed in circuit or chancery court for an occupational disease.</a:t>
            </a:r>
          </a:p>
        </p:txBody>
      </p:sp>
      <p:sp>
        <p:nvSpPr>
          <p:cNvPr id="4" name="Slide Number Placeholder 3"/>
          <p:cNvSpPr>
            <a:spLocks noGrp="1"/>
          </p:cNvSpPr>
          <p:nvPr>
            <p:ph type="sldNum" sz="quarter" idx="10"/>
          </p:nvPr>
        </p:nvSpPr>
        <p:spPr/>
        <p:txBody>
          <a:bodyPr/>
          <a:lstStyle/>
          <a:p>
            <a:fld id="{A9D6E4AB-CFD3-4466-9195-FE3253D759EE}" type="slidenum">
              <a:rPr lang="en-US" smtClean="0"/>
              <a:t>43</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If from the Complaint it can be demonstrated that the date of disability is post-July 1, 2014, you may file a Motion to Dismiss in lieu of an Answer.</a:t>
            </a:r>
          </a:p>
          <a:p>
            <a:pPr marL="1098159" lvl="2" indent="-173393" algn="just">
              <a:buFont typeface="Arial" pitchFamily="34" charset="0"/>
              <a:buChar char="•"/>
            </a:pPr>
            <a:r>
              <a:rPr lang="en-US" sz="1300" dirty="0">
                <a:latin typeface="Californian FB" panose="0207040306080B030204" pitchFamily="18" charset="0"/>
              </a:rPr>
              <a:t>Another option, especially in cases involving the types of Complaints I mentioned previously, is a Rule 12.05 Motion for More Definite Statement.  In my practice, I have recently filed two of these motions.  The Fund was dismissed from the first case after filing, and the second remains pending.  I had hoped to have it heard prior to the conference to include in this presentation.  If you are interested in how it turns out, please feel free to contact me.</a:t>
            </a:r>
          </a:p>
          <a:p>
            <a:pPr marL="1098159" lvl="2" indent="-173393" algn="just">
              <a:buFont typeface="Arial" pitchFamily="34" charset="0"/>
              <a:buChar char="•"/>
            </a:pPr>
            <a:r>
              <a:rPr lang="en-US" sz="1300" dirty="0">
                <a:latin typeface="Californian FB" panose="0207040306080B030204" pitchFamily="18" charset="0"/>
              </a:rPr>
              <a:t>And of course, there is the option of a motion for summary judgment after written discovery and perhaps depositions have been conducted that tend to demonstrate that the date of disability is post-July 1, 2014 and the case should be in the WCC and not the chancery or circuit court.  </a:t>
            </a:r>
          </a:p>
        </p:txBody>
      </p:sp>
      <p:sp>
        <p:nvSpPr>
          <p:cNvPr id="4" name="Slide Number Placeholder 3"/>
          <p:cNvSpPr>
            <a:spLocks noGrp="1"/>
          </p:cNvSpPr>
          <p:nvPr>
            <p:ph type="sldNum" sz="quarter" idx="10"/>
          </p:nvPr>
        </p:nvSpPr>
        <p:spPr/>
        <p:txBody>
          <a:bodyPr/>
          <a:lstStyle/>
          <a:p>
            <a:fld id="{A9D6E4AB-CFD3-4466-9195-FE3253D759EE}" type="slidenum">
              <a:rPr lang="en-US" smtClean="0"/>
              <a:t>44</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To prepare for a motion for summary judgment, depositions and medical records can prove to be very valuable.  </a:t>
            </a:r>
          </a:p>
          <a:p>
            <a:pPr marL="1098159" lvl="2" indent="-173393" algn="just">
              <a:buFont typeface="Arial" pitchFamily="34" charset="0"/>
              <a:buChar char="•"/>
            </a:pPr>
            <a:r>
              <a:rPr lang="en-US" sz="1300" dirty="0">
                <a:latin typeface="Californian FB" panose="0207040306080B030204" pitchFamily="18" charset="0"/>
              </a:rPr>
              <a:t>When does the employee state the symptoms of the occupational disease began?</a:t>
            </a:r>
          </a:p>
          <a:p>
            <a:pPr marL="1098159" lvl="2" indent="-173393" algn="just">
              <a:buFont typeface="Arial" pitchFamily="34" charset="0"/>
              <a:buChar char="•"/>
            </a:pPr>
            <a:r>
              <a:rPr lang="en-US" sz="1300" dirty="0">
                <a:latin typeface="Californian FB" panose="0207040306080B030204" pitchFamily="18" charset="0"/>
              </a:rPr>
              <a:t>How does employee’s date of onset compare with medical records?</a:t>
            </a:r>
          </a:p>
          <a:p>
            <a:pPr marL="1098159" lvl="2" indent="-173393" algn="just">
              <a:buFont typeface="Arial" pitchFamily="34" charset="0"/>
              <a:buChar char="•"/>
            </a:pPr>
            <a:r>
              <a:rPr lang="en-US" sz="1300" dirty="0">
                <a:latin typeface="Californian FB" panose="0207040306080B030204" pitchFamily="18" charset="0"/>
              </a:rPr>
              <a:t>When did the employee first seek medical evaluation for symptoms of an occupational disease?</a:t>
            </a:r>
          </a:p>
          <a:p>
            <a:pPr marL="1098159" lvl="2" indent="-173393" algn="just">
              <a:buFont typeface="Arial" pitchFamily="34" charset="0"/>
              <a:buChar char="•"/>
            </a:pPr>
            <a:r>
              <a:rPr lang="en-US" sz="1300" dirty="0">
                <a:latin typeface="Californian FB" panose="0207040306080B030204" pitchFamily="18" charset="0"/>
              </a:rPr>
              <a:t>What is the diagnosis?  </a:t>
            </a:r>
          </a:p>
          <a:p>
            <a:pPr marL="1098159" lvl="2" indent="-173393" algn="just">
              <a:buFont typeface="Arial" pitchFamily="34" charset="0"/>
              <a:buChar char="•"/>
            </a:pPr>
            <a:r>
              <a:rPr lang="en-US" sz="1300" dirty="0">
                <a:latin typeface="Californian FB" panose="0207040306080B030204" pitchFamily="18" charset="0"/>
              </a:rPr>
              <a:t>When was the diagnosis made?</a:t>
            </a:r>
          </a:p>
          <a:p>
            <a:pPr marL="1098159" lvl="2" indent="-173393" algn="just">
              <a:buFont typeface="Arial" pitchFamily="34" charset="0"/>
              <a:buChar char="•"/>
            </a:pPr>
            <a:r>
              <a:rPr lang="en-US" sz="1300" dirty="0">
                <a:latin typeface="Californian FB" panose="0207040306080B030204" pitchFamily="18" charset="0"/>
              </a:rPr>
              <a:t>When does the employee state the occupational disease first interfered with activities of daily living?</a:t>
            </a:r>
          </a:p>
          <a:p>
            <a:pPr marL="1098159" lvl="2" indent="-173393" algn="just">
              <a:buFont typeface="Arial" pitchFamily="34" charset="0"/>
              <a:buChar char="•"/>
            </a:pPr>
            <a:r>
              <a:rPr lang="en-US" sz="1300" dirty="0">
                <a:latin typeface="Californian FB" panose="0207040306080B030204" pitchFamily="18" charset="0"/>
              </a:rPr>
              <a:t>When did the employee last work for any employer or last searched or applied for any jobs? </a:t>
            </a:r>
          </a:p>
          <a:p>
            <a:pPr marL="1098159" lvl="2" indent="-173393" algn="just">
              <a:buFont typeface="Arial" pitchFamily="34" charset="0"/>
              <a:buChar char="•"/>
            </a:pPr>
            <a:r>
              <a:rPr lang="en-US" sz="1300" dirty="0">
                <a:latin typeface="Californian FB" panose="0207040306080B030204" pitchFamily="18" charset="0"/>
              </a:rPr>
              <a:t>What do the medical records state regarding whether employee is working or able to conduct activities of daily living?</a:t>
            </a:r>
          </a:p>
        </p:txBody>
      </p:sp>
      <p:sp>
        <p:nvSpPr>
          <p:cNvPr id="4" name="Slide Number Placeholder 3"/>
          <p:cNvSpPr>
            <a:spLocks noGrp="1"/>
          </p:cNvSpPr>
          <p:nvPr>
            <p:ph type="sldNum" sz="quarter" idx="10"/>
          </p:nvPr>
        </p:nvSpPr>
        <p:spPr/>
        <p:txBody>
          <a:bodyPr/>
          <a:lstStyle/>
          <a:p>
            <a:fld id="{A9D6E4AB-CFD3-4466-9195-FE3253D759EE}" type="slidenum">
              <a:rPr lang="en-US" smtClean="0"/>
              <a:t>45</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811" indent="-546811">
              <a:buFont typeface="Arial" pitchFamily="34" charset="0"/>
              <a:buChar char="•"/>
            </a:pPr>
            <a:r>
              <a:rPr lang="en-US" sz="1300" dirty="0">
                <a:latin typeface="Californian FB" panose="0207040306080B030204" pitchFamily="18" charset="0"/>
              </a:rPr>
              <a:t>Mr. Shuler filed a PBD in the WC Court for bladder cancer after the Panel issued its opinion and the Supreme Court declined full review.</a:t>
            </a:r>
          </a:p>
          <a:p>
            <a:pPr marL="546811" indent="-546811">
              <a:buFont typeface="Arial" pitchFamily="34" charset="0"/>
              <a:buChar char="•"/>
            </a:pPr>
            <a:r>
              <a:rPr lang="en-US" sz="1300" dirty="0">
                <a:latin typeface="Californian FB" panose="0207040306080B030204" pitchFamily="18" charset="0"/>
              </a:rPr>
              <a:t>He made constitutional claims in his PBD based upon the Panel’s determination that he waived the issue on appeal for failing to address it at the circuit court level.</a:t>
            </a:r>
          </a:p>
          <a:p>
            <a:pPr marL="546811" indent="-546811" defTabSz="874898">
              <a:buFont typeface="Arial" pitchFamily="34" charset="0"/>
              <a:buChar char="•"/>
              <a:defRPr/>
            </a:pPr>
            <a:r>
              <a:rPr lang="en-US" sz="1300" dirty="0">
                <a:latin typeface="Californian FB" panose="0207040306080B030204" pitchFamily="18" charset="0"/>
              </a:rPr>
              <a:t>He also filed a subsequent PBD for alleged hearing loss.</a:t>
            </a:r>
          </a:p>
          <a:p>
            <a:pPr marL="546811" indent="-546811">
              <a:buFont typeface="Arial" pitchFamily="34" charset="0"/>
              <a:buChar char="•"/>
            </a:pPr>
            <a:r>
              <a:rPr lang="en-US" sz="1300" dirty="0">
                <a:latin typeface="Californian FB" panose="0207040306080B030204" pitchFamily="18" charset="0"/>
              </a:rPr>
              <a:t>I am happy to report that after several years, the parties finally reached a global resolution that involved the lung case that was still pending in circuit court, the bladder cancer case, and the hearing loss claim.</a:t>
            </a:r>
          </a:p>
          <a:p>
            <a:pPr marL="546811" indent="-546811">
              <a:buFont typeface="Arial" pitchFamily="34" charset="0"/>
              <a:buChar char="•"/>
            </a:pPr>
            <a:r>
              <a:rPr lang="en-US" sz="1300" dirty="0">
                <a:latin typeface="Californian FB" panose="0207040306080B030204" pitchFamily="18" charset="0"/>
              </a:rPr>
              <a:t>The 3 settlements were approved by Judge Addington in February 2019, and the constitutional claims regarding the 260-week cap in the lung case and the constitutionality and retrospective application arguments regarding the new law were dismissed.</a:t>
            </a:r>
          </a:p>
          <a:p>
            <a:pPr marL="546811" indent="-546811">
              <a:buFont typeface="Arial" pitchFamily="34" charset="0"/>
              <a:buChar char="•"/>
            </a:pPr>
            <a:r>
              <a:rPr lang="en-US" sz="1300" dirty="0">
                <a:latin typeface="Californian FB" panose="0207040306080B030204" pitchFamily="18" charset="0"/>
              </a:rPr>
              <a:t>And like Mr. Shuler’s myriad of cases…</a:t>
            </a:r>
          </a:p>
          <a:p>
            <a:pPr marL="924765" lvl="2"/>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46</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056E8-3359-49B0-9C7C-D1E3B00EE490}" type="slidenum">
              <a:rPr lang="en-US" smtClean="0"/>
              <a:t>47</a:t>
            </a:fld>
            <a:endParaRPr lang="en-US" dirty="0"/>
          </a:p>
        </p:txBody>
      </p:sp>
    </p:spTree>
    <p:extLst>
      <p:ext uri="{BB962C8B-B14F-4D97-AF65-F5344CB8AC3E}">
        <p14:creationId xmlns:p14="http://schemas.microsoft.com/office/powerpoint/2010/main" val="23840748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D6E4AB-CFD3-4466-9195-FE3253D759EE}" type="slidenum">
              <a:rPr lang="en-US" smtClean="0"/>
              <a:t>48</a:t>
            </a:fld>
            <a:endParaRPr lang="en-US" dirty="0"/>
          </a:p>
        </p:txBody>
      </p:sp>
    </p:spTree>
    <p:extLst>
      <p:ext uri="{BB962C8B-B14F-4D97-AF65-F5344CB8AC3E}">
        <p14:creationId xmlns:p14="http://schemas.microsoft.com/office/powerpoint/2010/main" val="29282495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49</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50</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056E8-3359-49B0-9C7C-D1E3B00EE490}" type="slidenum">
              <a:rPr lang="en-US" smtClean="0"/>
              <a:t>6</a:t>
            </a:fld>
            <a:endParaRPr lang="en-US" dirty="0"/>
          </a:p>
        </p:txBody>
      </p:sp>
    </p:spTree>
    <p:extLst>
      <p:ext uri="{BB962C8B-B14F-4D97-AF65-F5344CB8AC3E}">
        <p14:creationId xmlns:p14="http://schemas.microsoft.com/office/powerpoint/2010/main" val="39698727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51</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52</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53</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54</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55</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56</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57</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58</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59</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60</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Although I haven’t had a claim [yet] for “Three Stooges Syndrome,” here is a list of examples of occupational disease claims I have encountered working for the Fund in the past four years.  </a:t>
            </a:r>
          </a:p>
          <a:p>
            <a:pPr marL="1098159" lvl="2" indent="-173393" algn="just">
              <a:buFont typeface="Arial" pitchFamily="34" charset="0"/>
              <a:buChar char="•"/>
            </a:pPr>
            <a:r>
              <a:rPr lang="en-US" sz="1300" dirty="0">
                <a:latin typeface="Californian FB" panose="0207040306080B030204" pitchFamily="18" charset="0"/>
              </a:rPr>
              <a:t>Is there a claim that any of you see regularly in your practice that’s not listed?</a:t>
            </a:r>
          </a:p>
        </p:txBody>
      </p:sp>
      <p:sp>
        <p:nvSpPr>
          <p:cNvPr id="4" name="Slide Number Placeholder 3"/>
          <p:cNvSpPr>
            <a:spLocks noGrp="1"/>
          </p:cNvSpPr>
          <p:nvPr>
            <p:ph type="sldNum" sz="quarter" idx="10"/>
          </p:nvPr>
        </p:nvSpPr>
        <p:spPr/>
        <p:txBody>
          <a:bodyPr/>
          <a:lstStyle/>
          <a:p>
            <a:fld id="{A9D6E4AB-CFD3-4466-9195-FE3253D759EE}" type="slidenum">
              <a:rPr lang="en-US" smtClean="0"/>
              <a:t>7</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61</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62</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63</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baseline="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64</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65</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D6E4AB-CFD3-4466-9195-FE3253D759EE}" type="slidenum">
              <a:rPr lang="en-US" smtClean="0"/>
              <a:t>66</a:t>
            </a:fld>
            <a:endParaRPr lang="en-US" dirty="0"/>
          </a:p>
        </p:txBody>
      </p:sp>
    </p:spTree>
    <p:extLst>
      <p:ext uri="{BB962C8B-B14F-4D97-AF65-F5344CB8AC3E}">
        <p14:creationId xmlns:p14="http://schemas.microsoft.com/office/powerpoint/2010/main" val="29282495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67</a:t>
            </a:fld>
            <a:endParaRPr lang="en-US" dirty="0"/>
          </a:p>
        </p:txBody>
      </p:sp>
    </p:spTree>
    <p:extLst>
      <p:ext uri="{BB962C8B-B14F-4D97-AF65-F5344CB8AC3E}">
        <p14:creationId xmlns:p14="http://schemas.microsoft.com/office/powerpoint/2010/main" val="33436944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68</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69</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70</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lgn="just">
              <a:buFont typeface="Arial" pitchFamily="34" charset="0"/>
              <a:buChar char="•"/>
            </a:pPr>
            <a:r>
              <a:rPr lang="en-US" sz="1300" dirty="0">
                <a:latin typeface="Californian FB" panose="0207040306080B030204" pitchFamily="18" charset="0"/>
              </a:rPr>
              <a:t>Now let’s move to the statutory definitions for occupational diseases.</a:t>
            </a:r>
          </a:p>
        </p:txBody>
      </p:sp>
      <p:sp>
        <p:nvSpPr>
          <p:cNvPr id="4" name="Slide Number Placeholder 3"/>
          <p:cNvSpPr>
            <a:spLocks noGrp="1"/>
          </p:cNvSpPr>
          <p:nvPr>
            <p:ph type="sldNum" sz="quarter" idx="10"/>
          </p:nvPr>
        </p:nvSpPr>
        <p:spPr/>
        <p:txBody>
          <a:bodyPr/>
          <a:lstStyle/>
          <a:p>
            <a:fld id="{A9D6E4AB-CFD3-4466-9195-FE3253D759EE}" type="slidenum">
              <a:rPr lang="en-US" smtClean="0"/>
              <a:t>8</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71</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72</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73</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74</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75</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76</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77</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78</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79</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80</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4059" lvl="2" indent="-171805" algn="just">
              <a:buFont typeface="Arial" pitchFamily="34" charset="0"/>
              <a:buChar char="•"/>
            </a:pPr>
            <a:r>
              <a:rPr lang="en-US" sz="1300" dirty="0">
                <a:latin typeface="Californian FB" panose="0207040306080B030204" pitchFamily="18" charset="0"/>
              </a:rPr>
              <a:t>Under the old law, there was a separate statute, TCA § 50-6-301, for the definition and requirements for occupational diseases.  It contained a 6-part test for determining whether an occupational disease arose out of the employment.</a:t>
            </a:r>
          </a:p>
          <a:p>
            <a:pPr marL="244059" lvl="2" indent="-171805" algn="just">
              <a:buFont typeface="Arial" pitchFamily="34" charset="0"/>
              <a:buChar char="•"/>
            </a:pPr>
            <a:r>
              <a:rPr lang="en-US" sz="1300" dirty="0">
                <a:latin typeface="Californian FB" panose="0207040306080B030204" pitchFamily="18" charset="0"/>
              </a:rPr>
              <a:t>READ HIGHLIGHTS</a:t>
            </a:r>
          </a:p>
          <a:p>
            <a:pPr marL="244059" lvl="2" indent="-171805" algn="just" defTabSz="924854">
              <a:buFont typeface="Arial" pitchFamily="34" charset="0"/>
              <a:buChar char="•"/>
              <a:defRPr/>
            </a:pPr>
            <a:r>
              <a:rPr lang="en-US" sz="1300" dirty="0">
                <a:latin typeface="Californian FB" panose="0207040306080B030204" pitchFamily="18" charset="0"/>
              </a:rPr>
              <a:t>This statute -301 was eliminated in the 2013 Reform Act, and the definition and requirements for occupational diseases was absorbed into the statutory definition of “injury” in TCA § 50-6-102(12).</a:t>
            </a:r>
          </a:p>
          <a:p>
            <a:pPr marL="244059" lvl="2" indent="-171805" algn="just">
              <a:buFont typeface="Arial" pitchFamily="34" charset="0"/>
              <a:buChar char="•"/>
            </a:pPr>
            <a:r>
              <a:rPr lang="en-US" sz="1300" dirty="0">
                <a:latin typeface="Californian FB" panose="0207040306080B030204" pitchFamily="18" charset="0"/>
              </a:rPr>
              <a:t>The remaining statutes in the Occupational Diseases section were preserved, sections -302 to 307.</a:t>
            </a:r>
          </a:p>
        </p:txBody>
      </p:sp>
      <p:sp>
        <p:nvSpPr>
          <p:cNvPr id="4" name="Slide Number Placeholder 3"/>
          <p:cNvSpPr>
            <a:spLocks noGrp="1"/>
          </p:cNvSpPr>
          <p:nvPr>
            <p:ph type="sldNum" sz="quarter" idx="10"/>
          </p:nvPr>
        </p:nvSpPr>
        <p:spPr/>
        <p:txBody>
          <a:bodyPr/>
          <a:lstStyle/>
          <a:p>
            <a:fld id="{A9D6E4AB-CFD3-4466-9195-FE3253D759EE}" type="slidenum">
              <a:rPr lang="en-US" smtClean="0"/>
              <a:t>9</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81</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82</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159" lvl="2" indent="-17339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83</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043" indent="-16404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84</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043" indent="-16404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85</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043" indent="-16404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86</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043" indent="-164043">
              <a:buFont typeface="Arial" pitchFamily="34" charset="0"/>
              <a:buChar char="•"/>
            </a:pPr>
            <a:endParaRPr lang="en-US" dirty="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A9D6E4AB-CFD3-4466-9195-FE3253D759EE}" type="slidenum">
              <a:rPr lang="en-US" smtClean="0"/>
              <a:t>87</a:t>
            </a:fld>
            <a:endParaRPr lang="en-US" dirty="0"/>
          </a:p>
        </p:txBody>
      </p:sp>
    </p:spTree>
    <p:extLst>
      <p:ext uri="{BB962C8B-B14F-4D97-AF65-F5344CB8AC3E}">
        <p14:creationId xmlns:p14="http://schemas.microsoft.com/office/powerpoint/2010/main" val="13251646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056E8-3359-49B0-9C7C-D1E3B00EE490}" type="slidenum">
              <a:rPr lang="en-US" smtClean="0"/>
              <a:t>88</a:t>
            </a:fld>
            <a:endParaRPr lang="en-US" dirty="0"/>
          </a:p>
        </p:txBody>
      </p:sp>
    </p:spTree>
    <p:extLst>
      <p:ext uri="{BB962C8B-B14F-4D97-AF65-F5344CB8AC3E}">
        <p14:creationId xmlns:p14="http://schemas.microsoft.com/office/powerpoint/2010/main" val="3708816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4059" lvl="2" indent="-171805" algn="just">
              <a:buFont typeface="Arial" pitchFamily="34" charset="0"/>
              <a:buChar char="•"/>
            </a:pPr>
            <a:r>
              <a:rPr lang="en-US" sz="1300" dirty="0">
                <a:latin typeface="Californian FB" panose="0207040306080B030204" pitchFamily="18" charset="0"/>
              </a:rPr>
              <a:t>Under the Reform Act, occupational diseases were absorbed into the statutory definition of “injury.”  The definition includes a non-exhaustive list of examples of occupational diseases.  Just like acute physical injuries and cumulative trauma conditions, to meet the definition of injury, in an occupational disease case, it must be shown that the employment contributed more than 50% in causing the occupational disease considering all causes.  In occupational disease cases, the opinion of the panel-selected physician shall be presumed correct on the issue of causation, which is rebuttable by a preponderance of the evidence.</a:t>
            </a:r>
          </a:p>
        </p:txBody>
      </p:sp>
      <p:sp>
        <p:nvSpPr>
          <p:cNvPr id="4" name="Slide Number Placeholder 3"/>
          <p:cNvSpPr>
            <a:spLocks noGrp="1"/>
          </p:cNvSpPr>
          <p:nvPr>
            <p:ph type="sldNum" sz="quarter" idx="10"/>
          </p:nvPr>
        </p:nvSpPr>
        <p:spPr/>
        <p:txBody>
          <a:bodyPr/>
          <a:lstStyle/>
          <a:p>
            <a:fld id="{A9D6E4AB-CFD3-4466-9195-FE3253D759EE}" type="slidenum">
              <a:rPr lang="en-US" smtClean="0"/>
              <a:t>10</a:t>
            </a:fld>
            <a:endParaRPr lang="en-US" dirty="0"/>
          </a:p>
        </p:txBody>
      </p:sp>
    </p:spTree>
    <p:extLst>
      <p:ext uri="{BB962C8B-B14F-4D97-AF65-F5344CB8AC3E}">
        <p14:creationId xmlns:p14="http://schemas.microsoft.com/office/powerpoint/2010/main" val="1325164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12192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2" name="Title 1"/>
          <p:cNvSpPr>
            <a:spLocks noGrp="1"/>
          </p:cNvSpPr>
          <p:nvPr>
            <p:ph type="ctrTitle"/>
          </p:nvPr>
        </p:nvSpPr>
        <p:spPr>
          <a:xfrm>
            <a:off x="304800" y="4038607"/>
            <a:ext cx="11582400" cy="1422399"/>
          </a:xfrm>
        </p:spPr>
        <p:txBody>
          <a:bodyPr>
            <a:normAutofit/>
          </a:bodyPr>
          <a:lstStyle>
            <a:lvl1pPr algn="ctr">
              <a:defRPr sz="5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sp>
        <p:nvSpPr>
          <p:cNvPr id="7" name="Text Placeholder 13"/>
          <p:cNvSpPr>
            <a:spLocks noGrp="1"/>
          </p:cNvSpPr>
          <p:nvPr>
            <p:ph type="body" sz="quarter" idx="12" hasCustomPrompt="1"/>
          </p:nvPr>
        </p:nvSpPr>
        <p:spPr>
          <a:xfrm>
            <a:off x="304800" y="5461001"/>
            <a:ext cx="11582400" cy="812800"/>
          </a:xfrm>
        </p:spPr>
        <p:txBody>
          <a:bodyPr anchor="ctr">
            <a:normAutofit/>
          </a:bodyPr>
          <a:lstStyle>
            <a:lvl1pPr marL="0" indent="0" algn="ctr">
              <a:buNone/>
              <a:defRPr sz="37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smtClean="0"/>
              <a:t>Sub-Title</a:t>
            </a:r>
            <a:endParaRPr lang="en-US" dirty="0"/>
          </a:p>
        </p:txBody>
      </p:sp>
      <p:sp>
        <p:nvSpPr>
          <p:cNvPr id="8" name="Text Placeholder 11"/>
          <p:cNvSpPr>
            <a:spLocks noGrp="1"/>
          </p:cNvSpPr>
          <p:nvPr>
            <p:ph type="body" sz="quarter" idx="11" hasCustomPrompt="1"/>
          </p:nvPr>
        </p:nvSpPr>
        <p:spPr>
          <a:xfrm>
            <a:off x="0" y="6400800"/>
            <a:ext cx="12192000" cy="457200"/>
          </a:xfrm>
        </p:spPr>
        <p:txBody>
          <a:bodyPr anchor="ctr">
            <a:normAutofit/>
          </a:bodyPr>
          <a:lstStyle>
            <a:lvl1pPr marL="0" indent="0" algn="ctr">
              <a:buNone/>
              <a:defRPr sz="15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smtClean="0"/>
              <a:t>Name, Position | Date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9540" y="1143001"/>
            <a:ext cx="3992929" cy="2590800"/>
          </a:xfrm>
          <a:prstGeom prst="rect">
            <a:avLst/>
          </a:prstGeom>
          <a:noFill/>
          <a:ln>
            <a:noFill/>
          </a:ln>
        </p:spPr>
      </p:pic>
    </p:spTree>
    <p:extLst>
      <p:ext uri="{BB962C8B-B14F-4D97-AF65-F5344CB8AC3E}">
        <p14:creationId xmlns:p14="http://schemas.microsoft.com/office/powerpoint/2010/main" val="6452621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193807"/>
            <a:ext cx="11684000" cy="4958463"/>
          </a:xfrm>
        </p:spPr>
        <p:txBody>
          <a:bodyPr>
            <a:normAutofit/>
          </a:bodyPr>
          <a:lstStyle>
            <a:lvl1pPr>
              <a:buClr>
                <a:schemeClr val="accent5">
                  <a:lumMod val="60000"/>
                  <a:lumOff val="40000"/>
                </a:schemeClr>
              </a:buClr>
              <a:defRPr sz="32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7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21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userDrawn="1"/>
        </p:nvSpPr>
        <p:spPr>
          <a:xfrm>
            <a:off x="0" y="990602"/>
            <a:ext cx="12192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10" name="Rectangle 9"/>
          <p:cNvSpPr/>
          <p:nvPr userDrawn="1"/>
        </p:nvSpPr>
        <p:spPr>
          <a:xfrm>
            <a:off x="0" y="6152268"/>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12" name="Footer Placeholder 4"/>
          <p:cNvSpPr>
            <a:spLocks noGrp="1"/>
          </p:cNvSpPr>
          <p:nvPr>
            <p:ph type="ftr" sz="quarter" idx="11"/>
          </p:nvPr>
        </p:nvSpPr>
        <p:spPr>
          <a:xfrm>
            <a:off x="4165600" y="6375400"/>
            <a:ext cx="3860800" cy="365125"/>
          </a:xfr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3" name="Slide Number Placeholder 5"/>
          <p:cNvSpPr>
            <a:spLocks noGrp="1"/>
          </p:cNvSpPr>
          <p:nvPr>
            <p:ph type="sldNum" sz="quarter" idx="12"/>
          </p:nvPr>
        </p:nvSpPr>
        <p:spPr>
          <a:xfrm>
            <a:off x="9144000" y="6375400"/>
            <a:ext cx="2844800" cy="365125"/>
          </a:xfrm>
          <a:prstGeom prst="rect">
            <a:avLst/>
          </a:prstGeo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703" y="6274381"/>
            <a:ext cx="802935" cy="519545"/>
          </a:xfrm>
          <a:prstGeom prst="rect">
            <a:avLst/>
          </a:prstGeom>
          <a:noFill/>
          <a:ln>
            <a:noFill/>
          </a:ln>
        </p:spPr>
      </p:pic>
    </p:spTree>
    <p:extLst>
      <p:ext uri="{BB962C8B-B14F-4D97-AF65-F5344CB8AC3E}">
        <p14:creationId xmlns:p14="http://schemas.microsoft.com/office/powerpoint/2010/main" val="1116169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193804"/>
            <a:ext cx="11684000" cy="4958465"/>
          </a:xfrm>
        </p:spPr>
        <p:txBody>
          <a:bodyPr>
            <a:normAutofit/>
          </a:bodyPr>
          <a:lstStyle>
            <a:lvl1pPr>
              <a:buClr>
                <a:schemeClr val="accent6"/>
              </a:buClr>
              <a:defRPr sz="32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7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21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userDrawn="1"/>
        </p:nvSpPr>
        <p:spPr>
          <a:xfrm>
            <a:off x="0" y="990602"/>
            <a:ext cx="12192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11" name="Rectangle 10"/>
          <p:cNvSpPr/>
          <p:nvPr userDrawn="1"/>
        </p:nvSpPr>
        <p:spPr>
          <a:xfrm>
            <a:off x="0" y="6152268"/>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15" name="Footer Placeholder 4"/>
          <p:cNvSpPr>
            <a:spLocks noGrp="1"/>
          </p:cNvSpPr>
          <p:nvPr>
            <p:ph type="ftr" sz="quarter" idx="11"/>
          </p:nvPr>
        </p:nvSpPr>
        <p:spPr>
          <a:xfrm>
            <a:off x="4165600" y="6375400"/>
            <a:ext cx="3860800" cy="365125"/>
          </a:xfr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0"/>
            <a:ext cx="2844800" cy="365125"/>
          </a:xfrm>
          <a:prstGeom prst="rect">
            <a:avLst/>
          </a:prstGeo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703" y="6274381"/>
            <a:ext cx="802935" cy="519545"/>
          </a:xfrm>
          <a:prstGeom prst="rect">
            <a:avLst/>
          </a:prstGeom>
          <a:noFill/>
          <a:ln>
            <a:noFill/>
          </a:ln>
        </p:spPr>
      </p:pic>
    </p:spTree>
    <p:extLst>
      <p:ext uri="{BB962C8B-B14F-4D97-AF65-F5344CB8AC3E}">
        <p14:creationId xmlns:p14="http://schemas.microsoft.com/office/powerpoint/2010/main" val="415113965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193807"/>
            <a:ext cx="5588000" cy="4958463"/>
          </a:xfrm>
        </p:spPr>
        <p:txBody>
          <a:bodyPr>
            <a:normAutofit/>
          </a:bodyPr>
          <a:lstStyle>
            <a:lvl1pPr>
              <a:buClr>
                <a:srgbClr val="FF0F00"/>
              </a:buClr>
              <a:defRPr sz="32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7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21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3"/>
          </p:nvPr>
        </p:nvSpPr>
        <p:spPr>
          <a:xfrm>
            <a:off x="6299200" y="1193807"/>
            <a:ext cx="5588000" cy="4958463"/>
          </a:xfrm>
        </p:spPr>
        <p:txBody>
          <a:bodyPr>
            <a:normAutofit/>
          </a:bodyPr>
          <a:lstStyle>
            <a:lvl1pPr>
              <a:buClr>
                <a:srgbClr val="FF0000"/>
              </a:buClr>
              <a:defRPr sz="32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7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21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Rectangle 10"/>
          <p:cNvSpPr/>
          <p:nvPr userDrawn="1"/>
        </p:nvSpPr>
        <p:spPr>
          <a:xfrm>
            <a:off x="0" y="6152268"/>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13" name="Footer Placeholder 4"/>
          <p:cNvSpPr>
            <a:spLocks noGrp="1"/>
          </p:cNvSpPr>
          <p:nvPr>
            <p:ph type="ftr" sz="quarter" idx="11"/>
          </p:nvPr>
        </p:nvSpPr>
        <p:spPr>
          <a:xfrm>
            <a:off x="4165600" y="6375400"/>
            <a:ext cx="3860800" cy="365125"/>
          </a:xfr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4" name="Slide Number Placeholder 5"/>
          <p:cNvSpPr>
            <a:spLocks noGrp="1"/>
          </p:cNvSpPr>
          <p:nvPr>
            <p:ph type="sldNum" sz="quarter" idx="12"/>
          </p:nvPr>
        </p:nvSpPr>
        <p:spPr>
          <a:xfrm>
            <a:off x="9144000" y="6375400"/>
            <a:ext cx="2844800" cy="365125"/>
          </a:xfrm>
          <a:prstGeom prst="rect">
            <a:avLst/>
          </a:prstGeo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703" y="6274381"/>
            <a:ext cx="802935" cy="519545"/>
          </a:xfrm>
          <a:prstGeom prst="rect">
            <a:avLst/>
          </a:prstGeom>
          <a:noFill/>
          <a:ln>
            <a:noFill/>
          </a:ln>
        </p:spPr>
      </p:pic>
    </p:spTree>
    <p:extLst>
      <p:ext uri="{BB962C8B-B14F-4D97-AF65-F5344CB8AC3E}">
        <p14:creationId xmlns:p14="http://schemas.microsoft.com/office/powerpoint/2010/main" val="21230329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7690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36640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0477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47172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87068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100">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30907" b="67803"/>
          <a:stretch/>
        </p:blipFill>
        <p:spPr>
          <a:xfrm>
            <a:off x="0" y="4749850"/>
            <a:ext cx="12192000" cy="2108201"/>
          </a:xfrm>
          <a:prstGeom prst="rect">
            <a:avLst/>
          </a:prstGeom>
        </p:spPr>
      </p:pic>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04" b="67803"/>
          <a:stretch/>
        </p:blipFill>
        <p:spPr>
          <a:xfrm>
            <a:off x="0" y="0"/>
            <a:ext cx="12192000" cy="4953000"/>
          </a:xfrm>
          <a:prstGeom prst="rect">
            <a:avLst/>
          </a:prstGeom>
        </p:spPr>
      </p:pic>
      <p:sp>
        <p:nvSpPr>
          <p:cNvPr id="2" name="Title 1"/>
          <p:cNvSpPr>
            <a:spLocks noGrp="1"/>
          </p:cNvSpPr>
          <p:nvPr>
            <p:ph type="title"/>
          </p:nvPr>
        </p:nvSpPr>
        <p:spPr>
          <a:xfrm>
            <a:off x="304800" y="4546600"/>
            <a:ext cx="11582400" cy="1143000"/>
          </a:xfrm>
        </p:spPr>
        <p:txBody>
          <a:bodyPr>
            <a:normAutofit/>
          </a:bodyPr>
          <a:lstStyle>
            <a:lvl1pPr>
              <a:defRPr sz="5300">
                <a:solidFill>
                  <a:srgbClr val="303134"/>
                </a:solidFill>
                <a:latin typeface="PermianSlabSerifTypeface" panose="02000000000000000000" pitchFamily="50" charset="0"/>
              </a:defRPr>
            </a:lvl1pPr>
          </a:lstStyle>
          <a:p>
            <a:r>
              <a:rPr lang="en-US" dirty="0" smtClean="0"/>
              <a:t>Click to edit Master title style</a:t>
            </a:r>
            <a:endParaRPr lang="en-US" dirty="0"/>
          </a:p>
        </p:txBody>
      </p:sp>
      <p:sp>
        <p:nvSpPr>
          <p:cNvPr id="7" name="Text Placeholder 13"/>
          <p:cNvSpPr>
            <a:spLocks noGrp="1"/>
          </p:cNvSpPr>
          <p:nvPr>
            <p:ph type="body" sz="quarter" idx="12" hasCustomPrompt="1"/>
          </p:nvPr>
        </p:nvSpPr>
        <p:spPr>
          <a:xfrm>
            <a:off x="304800" y="5562600"/>
            <a:ext cx="11582400" cy="736600"/>
          </a:xfrm>
        </p:spPr>
        <p:txBody>
          <a:bodyPr anchor="ctr">
            <a:normAutofit/>
          </a:bodyPr>
          <a:lstStyle>
            <a:lvl1pPr marL="0" indent="0" algn="ctr">
              <a:buNone/>
              <a:defRPr sz="3700">
                <a:solidFill>
                  <a:schemeClr val="tx1">
                    <a:lumMod val="50000"/>
                    <a:lumOff val="50000"/>
                  </a:schemeClr>
                </a:solidFill>
                <a:effectLst/>
                <a:latin typeface="PermianSlabSerifTypeface" pitchFamily="50" charset="0"/>
              </a:defRPr>
            </a:lvl1pPr>
          </a:lstStyle>
          <a:p>
            <a:pPr lvl="0"/>
            <a:r>
              <a:rPr lang="en-US" dirty="0" smtClean="0"/>
              <a:t>Sub-Title</a:t>
            </a:r>
            <a:endParaRPr lang="en-US" dirty="0"/>
          </a:p>
        </p:txBody>
      </p:sp>
      <p:sp>
        <p:nvSpPr>
          <p:cNvPr id="8" name="Text Placeholder 11"/>
          <p:cNvSpPr>
            <a:spLocks noGrp="1"/>
          </p:cNvSpPr>
          <p:nvPr>
            <p:ph type="body" sz="quarter" idx="11" hasCustomPrompt="1"/>
          </p:nvPr>
        </p:nvSpPr>
        <p:spPr>
          <a:xfrm>
            <a:off x="0" y="6400800"/>
            <a:ext cx="12192000" cy="457200"/>
          </a:xfrm>
        </p:spPr>
        <p:txBody>
          <a:bodyPr anchor="ctr">
            <a:normAutofit/>
          </a:bodyPr>
          <a:lstStyle>
            <a:lvl1pPr marL="0" indent="0" algn="ctr">
              <a:buNone/>
              <a:defRPr sz="15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smtClean="0"/>
              <a:t>Name, Position | Date</a:t>
            </a:r>
            <a:endParaRPr lang="en-US" dirty="0"/>
          </a:p>
        </p:txBody>
      </p:sp>
    </p:spTree>
    <p:extLst>
      <p:ext uri="{BB962C8B-B14F-4D97-AF65-F5344CB8AC3E}">
        <p14:creationId xmlns:p14="http://schemas.microsoft.com/office/powerpoint/2010/main" val="14615398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Title">
    <p:bg>
      <p:bgPr>
        <a:solidFill>
          <a:srgbClr val="E0ECE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64" y="3633336"/>
            <a:ext cx="3186792" cy="2776493"/>
          </a:xfrm>
          <a:prstGeom prst="rect">
            <a:avLst/>
          </a:prstGeom>
        </p:spPr>
      </p:pic>
      <p:sp>
        <p:nvSpPr>
          <p:cNvPr id="5" name="Rectangle 4"/>
          <p:cNvSpPr/>
          <p:nvPr userDrawn="1"/>
        </p:nvSpPr>
        <p:spPr>
          <a:xfrm>
            <a:off x="3657600" y="3874771"/>
            <a:ext cx="8534400" cy="2240280"/>
          </a:xfrm>
          <a:prstGeom prst="rect">
            <a:avLst/>
          </a:prstGeom>
          <a:solidFill>
            <a:srgbClr val="1B487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
        <p:nvSpPr>
          <p:cNvPr id="7" name="Title 1"/>
          <p:cNvSpPr>
            <a:spLocks noGrp="1"/>
          </p:cNvSpPr>
          <p:nvPr>
            <p:ph type="ctrTitle"/>
          </p:nvPr>
        </p:nvSpPr>
        <p:spPr>
          <a:xfrm>
            <a:off x="3962400" y="3962400"/>
            <a:ext cx="80264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249711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0" y="0"/>
            <a:ext cx="6096000" cy="6858000"/>
          </a:xfrm>
        </p:spPr>
        <p:txBody>
          <a:bodyPr/>
          <a:lstStyle>
            <a:lvl1pPr marL="0" indent="0">
              <a:buNone/>
              <a:defRPr/>
            </a:lvl1pPr>
          </a:lstStyle>
          <a:p>
            <a:r>
              <a:rPr lang="en-US" dirty="0" smtClean="0"/>
              <a:t>Click icon to add picture</a:t>
            </a:r>
            <a:endParaRPr lang="en-US" dirty="0"/>
          </a:p>
        </p:txBody>
      </p:sp>
      <p:sp>
        <p:nvSpPr>
          <p:cNvPr id="10" name="Title 9"/>
          <p:cNvSpPr>
            <a:spLocks noGrp="1"/>
          </p:cNvSpPr>
          <p:nvPr>
            <p:ph type="title"/>
          </p:nvPr>
        </p:nvSpPr>
        <p:spPr>
          <a:xfrm>
            <a:off x="508000" y="2209801"/>
            <a:ext cx="5283200" cy="2235200"/>
          </a:xfrm>
        </p:spPr>
        <p:txBody>
          <a:bodyPr>
            <a:noAutofit/>
          </a:bodyPr>
          <a:lstStyle>
            <a:lvl1pPr marL="0" indent="0" algn="l">
              <a:defRPr sz="4800">
                <a:effectLst/>
                <a:latin typeface="PermianSlabSerifTypeface" pitchFamily="50" charset="0"/>
              </a:defRPr>
            </a:lvl1pPr>
          </a:lstStyle>
          <a:p>
            <a:r>
              <a:rPr lang="en-US" dirty="0" smtClean="0"/>
              <a:t>Click to edit Master title style</a:t>
            </a:r>
            <a:endParaRPr lang="en-US" dirty="0"/>
          </a:p>
        </p:txBody>
      </p:sp>
      <p:sp>
        <p:nvSpPr>
          <p:cNvPr id="12" name="Text Placeholder 11"/>
          <p:cNvSpPr>
            <a:spLocks noGrp="1"/>
          </p:cNvSpPr>
          <p:nvPr>
            <p:ph type="body" sz="quarter" idx="11" hasCustomPrompt="1"/>
          </p:nvPr>
        </p:nvSpPr>
        <p:spPr>
          <a:xfrm>
            <a:off x="508000" y="5562600"/>
            <a:ext cx="5384800" cy="1117600"/>
          </a:xfrm>
        </p:spPr>
        <p:txBody>
          <a:bodyPr anchor="b">
            <a:normAutofit/>
          </a:bodyPr>
          <a:lstStyle>
            <a:lvl1pPr marL="0" indent="0">
              <a:buNone/>
              <a:defRPr sz="15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smtClean="0"/>
              <a:t>Name, Position</a:t>
            </a:r>
          </a:p>
          <a:p>
            <a:pPr lvl="0"/>
            <a:r>
              <a:rPr lang="en-US" dirty="0" smtClean="0"/>
              <a:t>Date</a:t>
            </a:r>
            <a:endParaRPr lang="en-US" dirty="0"/>
          </a:p>
        </p:txBody>
      </p:sp>
      <p:sp>
        <p:nvSpPr>
          <p:cNvPr id="14" name="Text Placeholder 13"/>
          <p:cNvSpPr>
            <a:spLocks noGrp="1"/>
          </p:cNvSpPr>
          <p:nvPr>
            <p:ph type="body" sz="quarter" idx="12" hasCustomPrompt="1"/>
          </p:nvPr>
        </p:nvSpPr>
        <p:spPr>
          <a:xfrm>
            <a:off x="508000" y="4445001"/>
            <a:ext cx="5283200" cy="812800"/>
          </a:xfrm>
        </p:spPr>
        <p:txBody>
          <a:bodyPr>
            <a:normAutofit/>
          </a:bodyPr>
          <a:lstStyle>
            <a:lvl1pPr marL="0" indent="0">
              <a:buNone/>
              <a:defRPr sz="3700">
                <a:solidFill>
                  <a:schemeClr val="accent5"/>
                </a:solidFill>
                <a:latin typeface="PermianSlabSerifTypeface" pitchFamily="50" charset="0"/>
              </a:defRPr>
            </a:lvl1pPr>
          </a:lstStyle>
          <a:p>
            <a:pPr lvl="0"/>
            <a:r>
              <a:rPr lang="en-US" dirty="0" smtClean="0"/>
              <a:t>Sub-Title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78257" y="489248"/>
            <a:ext cx="2399739" cy="1557061"/>
          </a:xfrm>
          <a:prstGeom prst="rect">
            <a:avLst/>
          </a:prstGeom>
          <a:noFill/>
          <a:ln>
            <a:noFill/>
          </a:ln>
        </p:spPr>
      </p:pic>
    </p:spTree>
    <p:extLst>
      <p:ext uri="{BB962C8B-B14F-4D97-AF65-F5344CB8AC3E}">
        <p14:creationId xmlns:p14="http://schemas.microsoft.com/office/powerpoint/2010/main" val="371093133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0907" b="67803"/>
          <a:stretch/>
        </p:blipFill>
        <p:spPr>
          <a:xfrm>
            <a:off x="0" y="3937001"/>
            <a:ext cx="12192000" cy="2921000"/>
          </a:xfrm>
          <a:prstGeom prst="rect">
            <a:avLst/>
          </a:prstGeom>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0454"/>
          <a:stretch/>
        </p:blipFill>
        <p:spPr>
          <a:xfrm>
            <a:off x="0" y="3"/>
            <a:ext cx="12192000" cy="4158252"/>
          </a:xfrm>
          <a:prstGeom prst="rect">
            <a:avLst/>
          </a:prstGeom>
        </p:spPr>
      </p:pic>
      <p:sp>
        <p:nvSpPr>
          <p:cNvPr id="2" name="Title 1"/>
          <p:cNvSpPr>
            <a:spLocks noGrp="1"/>
          </p:cNvSpPr>
          <p:nvPr>
            <p:ph type="title"/>
          </p:nvPr>
        </p:nvSpPr>
        <p:spPr>
          <a:xfrm>
            <a:off x="203200" y="2762251"/>
            <a:ext cx="11785600" cy="825500"/>
          </a:xfrm>
        </p:spPr>
        <p:txBody>
          <a:bodyPr>
            <a:noAutofit/>
          </a:bodyPr>
          <a:lstStyle>
            <a:lvl1pPr algn="l">
              <a:defRPr sz="4300" b="1">
                <a:solidFill>
                  <a:srgbClr val="58595E"/>
                </a:solidFill>
                <a:effectLst/>
                <a:latin typeface="PermianSlabSerifTypeface"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03200" y="3587747"/>
            <a:ext cx="11785600" cy="3117852"/>
          </a:xfrm>
        </p:spPr>
        <p:txBody>
          <a:bodyPr>
            <a:normAutofit/>
          </a:bodyPr>
          <a:lstStyle>
            <a:lvl1pPr>
              <a:buClr>
                <a:schemeClr val="bg2"/>
              </a:buClr>
              <a:defRPr sz="3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7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2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21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21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77716" y="5969000"/>
            <a:ext cx="914285" cy="914285"/>
          </a:xfrm>
          <a:prstGeom prst="rect">
            <a:avLst/>
          </a:prstGeom>
          <a:noFill/>
          <a:ln>
            <a:noFill/>
          </a:ln>
        </p:spPr>
      </p:pic>
    </p:spTree>
    <p:extLst>
      <p:ext uri="{BB962C8B-B14F-4D97-AF65-F5344CB8AC3E}">
        <p14:creationId xmlns:p14="http://schemas.microsoft.com/office/powerpoint/2010/main" val="269016542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Body - TN Mark">
    <p:bg>
      <p:bgPr>
        <a:solidFill>
          <a:srgbClr val="E0ECEA"/>
        </a:solidFill>
        <a:effectLst/>
      </p:bgPr>
    </p:bg>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rgbClr val="1B487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203200" y="1143000"/>
            <a:ext cx="11785600" cy="5562600"/>
          </a:xfrm>
        </p:spPr>
        <p:txBody>
          <a:bodyPr>
            <a:normAutofit/>
          </a:bodyPr>
          <a:lstStyle>
            <a:lvl1pPr>
              <a:buClr>
                <a:schemeClr val="tx1">
                  <a:lumMod val="50000"/>
                  <a:lumOff val="50000"/>
                </a:schemeClr>
              </a:buClr>
              <a:defRPr sz="3200">
                <a:latin typeface="Open Sans" panose="020B0606030504020204" pitchFamily="34" charset="0"/>
                <a:ea typeface="Open Sans" panose="020B0606030504020204" pitchFamily="34" charset="0"/>
                <a:cs typeface="Open Sans" panose="020B0606030504020204" pitchFamily="34" charset="0"/>
              </a:defRPr>
            </a:lvl1pPr>
            <a:lvl2pPr>
              <a:buClr>
                <a:schemeClr val="tx1">
                  <a:lumMod val="50000"/>
                  <a:lumOff val="50000"/>
                </a:schemeClr>
              </a:buClr>
              <a:defRPr sz="2700">
                <a:latin typeface="Open Sans" panose="020B0606030504020204" pitchFamily="34" charset="0"/>
                <a:ea typeface="Open Sans" panose="020B0606030504020204" pitchFamily="34" charset="0"/>
                <a:cs typeface="Open Sans" panose="020B0606030504020204" pitchFamily="34" charset="0"/>
              </a:defRPr>
            </a:lvl2pPr>
            <a:lvl3pPr>
              <a:buClr>
                <a:schemeClr val="tx1">
                  <a:lumMod val="50000"/>
                  <a:lumOff val="50000"/>
                </a:schemeClr>
              </a:buClr>
              <a:defRPr sz="2400">
                <a:latin typeface="Open Sans" panose="020B0606030504020204" pitchFamily="34" charset="0"/>
                <a:ea typeface="Open Sans" panose="020B0606030504020204" pitchFamily="34" charset="0"/>
                <a:cs typeface="Open Sans" panose="020B0606030504020204" pitchFamily="34" charset="0"/>
              </a:defRPr>
            </a:lvl3pPr>
            <a:lvl4pPr>
              <a:buClr>
                <a:schemeClr val="tx1">
                  <a:lumMod val="50000"/>
                  <a:lumOff val="50000"/>
                </a:schemeClr>
              </a:buClr>
              <a:defRPr sz="2100">
                <a:latin typeface="Open Sans" panose="020B0606030504020204" pitchFamily="34" charset="0"/>
                <a:ea typeface="Open Sans" panose="020B0606030504020204" pitchFamily="34" charset="0"/>
                <a:cs typeface="Open Sans" panose="020B0606030504020204" pitchFamily="34" charset="0"/>
              </a:defRPr>
            </a:lvl4pPr>
            <a:lvl5pPr>
              <a:buClr>
                <a:schemeClr val="tx1">
                  <a:lumMod val="50000"/>
                  <a:lumOff val="50000"/>
                </a:schemeClr>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7716" y="5969000"/>
            <a:ext cx="914285" cy="914285"/>
          </a:xfrm>
          <a:prstGeom prst="rect">
            <a:avLst/>
          </a:prstGeom>
          <a:noFill/>
          <a:ln>
            <a:noFill/>
          </a:ln>
        </p:spPr>
      </p:pic>
    </p:spTree>
    <p:extLst>
      <p:ext uri="{BB962C8B-B14F-4D97-AF65-F5344CB8AC3E}">
        <p14:creationId xmlns:p14="http://schemas.microsoft.com/office/powerpoint/2010/main" val="35844098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ody">
    <p:bg>
      <p:bgPr>
        <a:solidFill>
          <a:srgbClr val="E0ECEA"/>
        </a:solidFill>
        <a:effectLst/>
      </p:bgPr>
    </p:bg>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rgbClr val="1B487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193820"/>
            <a:ext cx="11684000" cy="4958463"/>
          </a:xfrm>
        </p:spPr>
        <p:txBody>
          <a:bodyPr>
            <a:normAutofit/>
          </a:bodyPr>
          <a:lstStyle>
            <a:lvl1pPr>
              <a:buClr>
                <a:schemeClr val="tx1">
                  <a:lumMod val="50000"/>
                  <a:lumOff val="50000"/>
                </a:schemeClr>
              </a:buClr>
              <a:defRPr sz="3200">
                <a:latin typeface="Open Sans" panose="020B0606030504020204" pitchFamily="34" charset="0"/>
                <a:ea typeface="Open Sans" panose="020B0606030504020204" pitchFamily="34" charset="0"/>
                <a:cs typeface="Open Sans" panose="020B0606030504020204" pitchFamily="34" charset="0"/>
              </a:defRPr>
            </a:lvl1pPr>
            <a:lvl2pPr>
              <a:buClr>
                <a:schemeClr val="tx1">
                  <a:lumMod val="50000"/>
                  <a:lumOff val="50000"/>
                </a:schemeClr>
              </a:buClr>
              <a:defRPr sz="2700">
                <a:latin typeface="Open Sans" panose="020B0606030504020204" pitchFamily="34" charset="0"/>
                <a:ea typeface="Open Sans" panose="020B0606030504020204" pitchFamily="34" charset="0"/>
                <a:cs typeface="Open Sans" panose="020B0606030504020204" pitchFamily="34" charset="0"/>
              </a:defRPr>
            </a:lvl2pPr>
            <a:lvl3pPr>
              <a:buClr>
                <a:schemeClr val="tx1">
                  <a:lumMod val="50000"/>
                  <a:lumOff val="50000"/>
                </a:schemeClr>
              </a:buClr>
              <a:defRPr sz="2400">
                <a:latin typeface="Open Sans" panose="020B0606030504020204" pitchFamily="34" charset="0"/>
                <a:ea typeface="Open Sans" panose="020B0606030504020204" pitchFamily="34" charset="0"/>
                <a:cs typeface="Open Sans" panose="020B0606030504020204" pitchFamily="34" charset="0"/>
              </a:defRPr>
            </a:lvl3pPr>
            <a:lvl4pPr>
              <a:buClr>
                <a:schemeClr val="tx1">
                  <a:lumMod val="50000"/>
                  <a:lumOff val="50000"/>
                </a:schemeClr>
              </a:buClr>
              <a:defRPr sz="2100">
                <a:latin typeface="Open Sans" panose="020B0606030504020204" pitchFamily="34" charset="0"/>
                <a:ea typeface="Open Sans" panose="020B0606030504020204" pitchFamily="34" charset="0"/>
                <a:cs typeface="Open Sans" panose="020B0606030504020204" pitchFamily="34" charset="0"/>
              </a:defRPr>
            </a:lvl4pPr>
            <a:lvl5pPr>
              <a:buClr>
                <a:schemeClr val="tx1">
                  <a:lumMod val="50000"/>
                  <a:lumOff val="50000"/>
                </a:schemeClr>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9"/>
          <p:cNvSpPr/>
          <p:nvPr userDrawn="1"/>
        </p:nvSpPr>
        <p:spPr>
          <a:xfrm>
            <a:off x="0" y="6152268"/>
            <a:ext cx="12192000" cy="705733"/>
          </a:xfrm>
          <a:prstGeom prst="rect">
            <a:avLst/>
          </a:prstGeom>
          <a:solidFill>
            <a:srgbClr val="58595E"/>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
        <p:nvSpPr>
          <p:cNvPr id="12" name="Footer Placeholder 4"/>
          <p:cNvSpPr>
            <a:spLocks noGrp="1"/>
          </p:cNvSpPr>
          <p:nvPr>
            <p:ph type="ftr" sz="quarter" idx="11"/>
          </p:nvPr>
        </p:nvSpPr>
        <p:spPr>
          <a:xfrm>
            <a:off x="4165600" y="6375400"/>
            <a:ext cx="3860800" cy="365125"/>
          </a:xfrm>
        </p:spPr>
        <p:txBody>
          <a:bodyPr anchor="b"/>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prstClr val="white"/>
              </a:solidFill>
            </a:endParaRPr>
          </a:p>
        </p:txBody>
      </p:sp>
      <p:sp>
        <p:nvSpPr>
          <p:cNvPr id="13" name="Slide Number Placeholder 5"/>
          <p:cNvSpPr>
            <a:spLocks noGrp="1"/>
          </p:cNvSpPr>
          <p:nvPr>
            <p:ph type="sldNum" sz="quarter" idx="12"/>
          </p:nvPr>
        </p:nvSpPr>
        <p:spPr>
          <a:xfrm>
            <a:off x="9144000" y="6375400"/>
            <a:ext cx="2844800" cy="365125"/>
          </a:xfrm>
          <a:prstGeom prst="rect">
            <a:avLst/>
          </a:prstGeom>
        </p:spPr>
        <p:txBody>
          <a:bodyPr anchor="b"/>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prstClr val="white"/>
                </a:solidFill>
              </a:rPr>
              <a:pPr/>
              <a:t>‹#›</a:t>
            </a:fld>
            <a:endParaRPr lang="en-US" dirty="0">
              <a:solidFill>
                <a:prstClr val="white"/>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623" y="5603876"/>
            <a:ext cx="1235380" cy="1076325"/>
          </a:xfrm>
          <a:prstGeom prst="rect">
            <a:avLst/>
          </a:prstGeom>
        </p:spPr>
      </p:pic>
    </p:spTree>
    <p:extLst>
      <p:ext uri="{BB962C8B-B14F-4D97-AF65-F5344CB8AC3E}">
        <p14:creationId xmlns:p14="http://schemas.microsoft.com/office/powerpoint/2010/main" val="329614442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Body">
    <p:bg>
      <p:bgPr>
        <a:solidFill>
          <a:srgbClr val="E0ECEA"/>
        </a:solidFill>
        <a:effectLst/>
      </p:bgPr>
    </p:bg>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rgbClr val="1B487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193820"/>
            <a:ext cx="11684000" cy="4958463"/>
          </a:xfrm>
        </p:spPr>
        <p:txBody>
          <a:bodyPr>
            <a:normAutofit/>
          </a:bodyPr>
          <a:lstStyle>
            <a:lvl1pPr>
              <a:buClr>
                <a:srgbClr val="2DCCD3"/>
              </a:buClr>
              <a:defRPr sz="3200">
                <a:latin typeface="Open Sans" panose="020B0606030504020204" pitchFamily="34" charset="0"/>
                <a:ea typeface="Open Sans" panose="020B0606030504020204" pitchFamily="34" charset="0"/>
                <a:cs typeface="Open Sans" panose="020B0606030504020204" pitchFamily="34" charset="0"/>
              </a:defRPr>
            </a:lvl1pPr>
            <a:lvl2pPr>
              <a:buClr>
                <a:srgbClr val="2DCCD3"/>
              </a:buClr>
              <a:defRPr sz="2700">
                <a:latin typeface="Open Sans" panose="020B0606030504020204" pitchFamily="34" charset="0"/>
                <a:ea typeface="Open Sans" panose="020B0606030504020204" pitchFamily="34" charset="0"/>
                <a:cs typeface="Open Sans" panose="020B0606030504020204" pitchFamily="34" charset="0"/>
              </a:defRPr>
            </a:lvl2pPr>
            <a:lvl3pPr>
              <a:buClr>
                <a:srgbClr val="2DCCD3"/>
              </a:buClr>
              <a:defRPr sz="2400">
                <a:latin typeface="Open Sans" panose="020B0606030504020204" pitchFamily="34" charset="0"/>
                <a:ea typeface="Open Sans" panose="020B0606030504020204" pitchFamily="34" charset="0"/>
                <a:cs typeface="Open Sans" panose="020B0606030504020204" pitchFamily="34" charset="0"/>
              </a:defRPr>
            </a:lvl3pPr>
            <a:lvl4pPr>
              <a:buClr>
                <a:srgbClr val="2DCCD3"/>
              </a:buClr>
              <a:defRPr sz="2100">
                <a:latin typeface="Open Sans" panose="020B0606030504020204" pitchFamily="34" charset="0"/>
                <a:ea typeface="Open Sans" panose="020B0606030504020204" pitchFamily="34" charset="0"/>
                <a:cs typeface="Open Sans" panose="020B0606030504020204" pitchFamily="34" charset="0"/>
              </a:defRPr>
            </a:lvl4pPr>
            <a:lvl5pPr>
              <a:buClr>
                <a:srgbClr val="2DCCD3"/>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9"/>
          <p:cNvSpPr/>
          <p:nvPr userDrawn="1"/>
        </p:nvSpPr>
        <p:spPr>
          <a:xfrm>
            <a:off x="0" y="6152268"/>
            <a:ext cx="12192000" cy="705733"/>
          </a:xfrm>
          <a:prstGeom prst="rect">
            <a:avLst/>
          </a:prstGeom>
          <a:solidFill>
            <a:srgbClr val="58595E"/>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
        <p:nvSpPr>
          <p:cNvPr id="12" name="Footer Placeholder 4"/>
          <p:cNvSpPr>
            <a:spLocks noGrp="1"/>
          </p:cNvSpPr>
          <p:nvPr>
            <p:ph type="ftr" sz="quarter" idx="11"/>
          </p:nvPr>
        </p:nvSpPr>
        <p:spPr>
          <a:xfrm>
            <a:off x="4165600" y="6375400"/>
            <a:ext cx="3860800" cy="365125"/>
          </a:xfrm>
        </p:spPr>
        <p:txBody>
          <a:bodyPr anchor="b"/>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prstClr val="white"/>
              </a:solidFill>
            </a:endParaRPr>
          </a:p>
        </p:txBody>
      </p:sp>
      <p:sp>
        <p:nvSpPr>
          <p:cNvPr id="13" name="Slide Number Placeholder 5"/>
          <p:cNvSpPr>
            <a:spLocks noGrp="1"/>
          </p:cNvSpPr>
          <p:nvPr>
            <p:ph type="sldNum" sz="quarter" idx="12"/>
          </p:nvPr>
        </p:nvSpPr>
        <p:spPr>
          <a:xfrm>
            <a:off x="9144000" y="6375400"/>
            <a:ext cx="2844800" cy="365125"/>
          </a:xfrm>
          <a:prstGeom prst="rect">
            <a:avLst/>
          </a:prstGeom>
        </p:spPr>
        <p:txBody>
          <a:bodyPr anchor="b"/>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prstClr val="white"/>
                </a:solidFill>
              </a:rPr>
              <a:pPr/>
              <a:t>‹#›</a:t>
            </a:fld>
            <a:endParaRPr lang="en-US" dirty="0">
              <a:solidFill>
                <a:prstClr val="white"/>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623" y="5603876"/>
            <a:ext cx="1235380" cy="1076325"/>
          </a:xfrm>
          <a:prstGeom prst="rect">
            <a:avLst/>
          </a:prstGeom>
        </p:spPr>
      </p:pic>
      <p:sp>
        <p:nvSpPr>
          <p:cNvPr id="9" name="Rectangle 8"/>
          <p:cNvSpPr/>
          <p:nvPr userDrawn="1"/>
        </p:nvSpPr>
        <p:spPr>
          <a:xfrm>
            <a:off x="0" y="990602"/>
            <a:ext cx="12192000" cy="889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Tree>
    <p:extLst>
      <p:ext uri="{BB962C8B-B14F-4D97-AF65-F5344CB8AC3E}">
        <p14:creationId xmlns:p14="http://schemas.microsoft.com/office/powerpoint/2010/main" val="419037031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Body">
    <p:bg>
      <p:bgPr>
        <a:solidFill>
          <a:srgbClr val="E0ECEA"/>
        </a:solidFill>
        <a:effectLst/>
      </p:bgPr>
    </p:bg>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rgbClr val="1B487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193820"/>
            <a:ext cx="11684000" cy="4958463"/>
          </a:xfrm>
        </p:spPr>
        <p:txBody>
          <a:bodyPr>
            <a:normAutofit/>
          </a:bodyPr>
          <a:lstStyle>
            <a:lvl1pPr>
              <a:buClr>
                <a:srgbClr val="FBC6B8"/>
              </a:buClr>
              <a:defRPr sz="3200">
                <a:latin typeface="Open Sans" panose="020B0606030504020204" pitchFamily="34" charset="0"/>
                <a:ea typeface="Open Sans" panose="020B0606030504020204" pitchFamily="34" charset="0"/>
                <a:cs typeface="Open Sans" panose="020B0606030504020204" pitchFamily="34" charset="0"/>
              </a:defRPr>
            </a:lvl1pPr>
            <a:lvl2pPr>
              <a:buClr>
                <a:srgbClr val="FBC6B8"/>
              </a:buClr>
              <a:defRPr sz="2700">
                <a:latin typeface="Open Sans" panose="020B0606030504020204" pitchFamily="34" charset="0"/>
                <a:ea typeface="Open Sans" panose="020B0606030504020204" pitchFamily="34" charset="0"/>
                <a:cs typeface="Open Sans" panose="020B0606030504020204" pitchFamily="34" charset="0"/>
              </a:defRPr>
            </a:lvl2pPr>
            <a:lvl3pPr>
              <a:buClr>
                <a:srgbClr val="FBC6B8"/>
              </a:buClr>
              <a:defRPr sz="2400">
                <a:latin typeface="Open Sans" panose="020B0606030504020204" pitchFamily="34" charset="0"/>
                <a:ea typeface="Open Sans" panose="020B0606030504020204" pitchFamily="34" charset="0"/>
                <a:cs typeface="Open Sans" panose="020B0606030504020204" pitchFamily="34" charset="0"/>
              </a:defRPr>
            </a:lvl3pPr>
            <a:lvl4pPr>
              <a:buClr>
                <a:srgbClr val="FBC6B8"/>
              </a:buClr>
              <a:defRPr sz="2100">
                <a:latin typeface="Open Sans" panose="020B0606030504020204" pitchFamily="34" charset="0"/>
                <a:ea typeface="Open Sans" panose="020B0606030504020204" pitchFamily="34" charset="0"/>
                <a:cs typeface="Open Sans" panose="020B0606030504020204" pitchFamily="34" charset="0"/>
              </a:defRPr>
            </a:lvl4pPr>
            <a:lvl5pPr>
              <a:buClr>
                <a:srgbClr val="FBC6B8"/>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9"/>
          <p:cNvSpPr/>
          <p:nvPr userDrawn="1"/>
        </p:nvSpPr>
        <p:spPr>
          <a:xfrm>
            <a:off x="0" y="6152268"/>
            <a:ext cx="12192000" cy="705733"/>
          </a:xfrm>
          <a:prstGeom prst="rect">
            <a:avLst/>
          </a:prstGeom>
          <a:solidFill>
            <a:srgbClr val="58595E"/>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
        <p:nvSpPr>
          <p:cNvPr id="12" name="Footer Placeholder 4"/>
          <p:cNvSpPr>
            <a:spLocks noGrp="1"/>
          </p:cNvSpPr>
          <p:nvPr>
            <p:ph type="ftr" sz="quarter" idx="11"/>
          </p:nvPr>
        </p:nvSpPr>
        <p:spPr>
          <a:xfrm>
            <a:off x="4165600" y="6375400"/>
            <a:ext cx="3860800" cy="365125"/>
          </a:xfrm>
        </p:spPr>
        <p:txBody>
          <a:bodyPr anchor="b"/>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prstClr val="white"/>
              </a:solidFill>
            </a:endParaRPr>
          </a:p>
        </p:txBody>
      </p:sp>
      <p:sp>
        <p:nvSpPr>
          <p:cNvPr id="13" name="Slide Number Placeholder 5"/>
          <p:cNvSpPr>
            <a:spLocks noGrp="1"/>
          </p:cNvSpPr>
          <p:nvPr>
            <p:ph type="sldNum" sz="quarter" idx="12"/>
          </p:nvPr>
        </p:nvSpPr>
        <p:spPr>
          <a:xfrm>
            <a:off x="9144000" y="6375400"/>
            <a:ext cx="2844800" cy="365125"/>
          </a:xfrm>
          <a:prstGeom prst="rect">
            <a:avLst/>
          </a:prstGeom>
        </p:spPr>
        <p:txBody>
          <a:bodyPr anchor="b"/>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prstClr val="white"/>
                </a:solidFill>
              </a:rPr>
              <a:pPr/>
              <a:t>‹#›</a:t>
            </a:fld>
            <a:endParaRPr lang="en-US" dirty="0">
              <a:solidFill>
                <a:prstClr val="white"/>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623" y="5603876"/>
            <a:ext cx="1235380" cy="1076325"/>
          </a:xfrm>
          <a:prstGeom prst="rect">
            <a:avLst/>
          </a:prstGeom>
        </p:spPr>
      </p:pic>
      <p:sp>
        <p:nvSpPr>
          <p:cNvPr id="14" name="Rectangle 13"/>
          <p:cNvSpPr/>
          <p:nvPr userDrawn="1"/>
        </p:nvSpPr>
        <p:spPr>
          <a:xfrm>
            <a:off x="0" y="990602"/>
            <a:ext cx="12192000" cy="88900"/>
          </a:xfrm>
          <a:prstGeom prst="rect">
            <a:avLst/>
          </a:prstGeom>
          <a:solidFill>
            <a:srgbClr val="FBC6B8"/>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Tree>
    <p:extLst>
      <p:ext uri="{BB962C8B-B14F-4D97-AF65-F5344CB8AC3E}">
        <p14:creationId xmlns:p14="http://schemas.microsoft.com/office/powerpoint/2010/main" val="29435345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Body">
    <p:bg>
      <p:bgPr>
        <a:solidFill>
          <a:srgbClr val="E0ECEA"/>
        </a:solidFill>
        <a:effectLst/>
      </p:bgPr>
    </p:bg>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rgbClr val="1B487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193820"/>
            <a:ext cx="11684000" cy="4958463"/>
          </a:xfrm>
        </p:spPr>
        <p:txBody>
          <a:bodyPr>
            <a:normAutofit/>
          </a:bodyPr>
          <a:lstStyle>
            <a:lvl1pPr>
              <a:buClr>
                <a:schemeClr val="tx1">
                  <a:lumMod val="50000"/>
                  <a:lumOff val="50000"/>
                </a:schemeClr>
              </a:buClr>
              <a:defRPr sz="3200">
                <a:latin typeface="Open Sans" panose="020B0606030504020204" pitchFamily="34" charset="0"/>
                <a:ea typeface="Open Sans" panose="020B0606030504020204" pitchFamily="34" charset="0"/>
                <a:cs typeface="Open Sans" panose="020B0606030504020204" pitchFamily="34" charset="0"/>
              </a:defRPr>
            </a:lvl1pPr>
            <a:lvl2pPr>
              <a:buClr>
                <a:schemeClr val="tx1">
                  <a:lumMod val="50000"/>
                  <a:lumOff val="50000"/>
                </a:schemeClr>
              </a:buClr>
              <a:defRPr sz="2700">
                <a:latin typeface="Open Sans" panose="020B0606030504020204" pitchFamily="34" charset="0"/>
                <a:ea typeface="Open Sans" panose="020B0606030504020204" pitchFamily="34" charset="0"/>
                <a:cs typeface="Open Sans" panose="020B0606030504020204" pitchFamily="34" charset="0"/>
              </a:defRPr>
            </a:lvl2pPr>
            <a:lvl3pPr>
              <a:buClr>
                <a:schemeClr val="tx1">
                  <a:lumMod val="50000"/>
                  <a:lumOff val="50000"/>
                </a:schemeClr>
              </a:buClr>
              <a:defRPr sz="2400">
                <a:latin typeface="Open Sans" panose="020B0606030504020204" pitchFamily="34" charset="0"/>
                <a:ea typeface="Open Sans" panose="020B0606030504020204" pitchFamily="34" charset="0"/>
                <a:cs typeface="Open Sans" panose="020B0606030504020204" pitchFamily="34" charset="0"/>
              </a:defRPr>
            </a:lvl3pPr>
            <a:lvl4pPr>
              <a:buClr>
                <a:schemeClr val="tx1">
                  <a:lumMod val="50000"/>
                  <a:lumOff val="50000"/>
                </a:schemeClr>
              </a:buClr>
              <a:defRPr sz="2100">
                <a:latin typeface="Open Sans" panose="020B0606030504020204" pitchFamily="34" charset="0"/>
                <a:ea typeface="Open Sans" panose="020B0606030504020204" pitchFamily="34" charset="0"/>
                <a:cs typeface="Open Sans" panose="020B0606030504020204" pitchFamily="34" charset="0"/>
              </a:defRPr>
            </a:lvl4pPr>
            <a:lvl5pPr>
              <a:buClr>
                <a:schemeClr val="tx1">
                  <a:lumMod val="50000"/>
                  <a:lumOff val="50000"/>
                </a:schemeClr>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9"/>
          <p:cNvSpPr/>
          <p:nvPr userDrawn="1"/>
        </p:nvSpPr>
        <p:spPr>
          <a:xfrm>
            <a:off x="0" y="6152268"/>
            <a:ext cx="12192000" cy="705733"/>
          </a:xfrm>
          <a:prstGeom prst="rect">
            <a:avLst/>
          </a:prstGeom>
          <a:solidFill>
            <a:srgbClr val="58595E"/>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
        <p:nvSpPr>
          <p:cNvPr id="12" name="Footer Placeholder 4"/>
          <p:cNvSpPr>
            <a:spLocks noGrp="1"/>
          </p:cNvSpPr>
          <p:nvPr>
            <p:ph type="ftr" sz="quarter" idx="11"/>
          </p:nvPr>
        </p:nvSpPr>
        <p:spPr>
          <a:xfrm>
            <a:off x="4165600" y="6375400"/>
            <a:ext cx="3860800" cy="365125"/>
          </a:xfrm>
        </p:spPr>
        <p:txBody>
          <a:bodyPr anchor="b"/>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prstClr val="white"/>
              </a:solidFill>
            </a:endParaRPr>
          </a:p>
        </p:txBody>
      </p:sp>
      <p:sp>
        <p:nvSpPr>
          <p:cNvPr id="13" name="Slide Number Placeholder 5"/>
          <p:cNvSpPr>
            <a:spLocks noGrp="1"/>
          </p:cNvSpPr>
          <p:nvPr>
            <p:ph type="sldNum" sz="quarter" idx="12"/>
          </p:nvPr>
        </p:nvSpPr>
        <p:spPr>
          <a:xfrm>
            <a:off x="9144000" y="6375400"/>
            <a:ext cx="2844800" cy="365125"/>
          </a:xfrm>
          <a:prstGeom prst="rect">
            <a:avLst/>
          </a:prstGeom>
        </p:spPr>
        <p:txBody>
          <a:bodyPr anchor="b"/>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prstClr val="white"/>
                </a:solidFill>
              </a:rPr>
              <a:pPr/>
              <a:t>‹#›</a:t>
            </a:fld>
            <a:endParaRPr lang="en-US" dirty="0">
              <a:solidFill>
                <a:prstClr val="white"/>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623" y="5603876"/>
            <a:ext cx="1235380" cy="1076325"/>
          </a:xfrm>
          <a:prstGeom prst="rect">
            <a:avLst/>
          </a:prstGeom>
        </p:spPr>
      </p:pic>
      <p:sp>
        <p:nvSpPr>
          <p:cNvPr id="11" name="Rectangle 10"/>
          <p:cNvSpPr/>
          <p:nvPr userDrawn="1"/>
        </p:nvSpPr>
        <p:spPr>
          <a:xfrm>
            <a:off x="0" y="990602"/>
            <a:ext cx="12192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Tree>
    <p:extLst>
      <p:ext uri="{BB962C8B-B14F-4D97-AF65-F5344CB8AC3E}">
        <p14:creationId xmlns:p14="http://schemas.microsoft.com/office/powerpoint/2010/main" val="417119761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Body">
    <p:bg>
      <p:bgPr>
        <a:solidFill>
          <a:srgbClr val="E0ECEA"/>
        </a:solidFill>
        <a:effectLst/>
      </p:bgPr>
    </p:bg>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rgbClr val="1B487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193820"/>
            <a:ext cx="11684000" cy="4958463"/>
          </a:xfrm>
        </p:spPr>
        <p:txBody>
          <a:bodyPr>
            <a:normAutofit/>
          </a:bodyPr>
          <a:lstStyle>
            <a:lvl1pPr>
              <a:buClr>
                <a:srgbClr val="E6D395"/>
              </a:buClr>
              <a:defRPr sz="3200">
                <a:latin typeface="Open Sans" panose="020B0606030504020204" pitchFamily="34" charset="0"/>
                <a:ea typeface="Open Sans" panose="020B0606030504020204" pitchFamily="34" charset="0"/>
                <a:cs typeface="Open Sans" panose="020B0606030504020204" pitchFamily="34" charset="0"/>
              </a:defRPr>
            </a:lvl1pPr>
            <a:lvl2pPr>
              <a:buClr>
                <a:srgbClr val="E6D395"/>
              </a:buClr>
              <a:defRPr sz="2700">
                <a:latin typeface="Open Sans" panose="020B0606030504020204" pitchFamily="34" charset="0"/>
                <a:ea typeface="Open Sans" panose="020B0606030504020204" pitchFamily="34" charset="0"/>
                <a:cs typeface="Open Sans" panose="020B0606030504020204" pitchFamily="34" charset="0"/>
              </a:defRPr>
            </a:lvl2pPr>
            <a:lvl3pPr>
              <a:buClr>
                <a:srgbClr val="E6D395"/>
              </a:buClr>
              <a:defRPr sz="2400">
                <a:latin typeface="Open Sans" panose="020B0606030504020204" pitchFamily="34" charset="0"/>
                <a:ea typeface="Open Sans" panose="020B0606030504020204" pitchFamily="34" charset="0"/>
                <a:cs typeface="Open Sans" panose="020B0606030504020204" pitchFamily="34" charset="0"/>
              </a:defRPr>
            </a:lvl3pPr>
            <a:lvl4pPr>
              <a:buClr>
                <a:srgbClr val="E6D395"/>
              </a:buClr>
              <a:defRPr sz="2100">
                <a:latin typeface="Open Sans" panose="020B0606030504020204" pitchFamily="34" charset="0"/>
                <a:ea typeface="Open Sans" panose="020B0606030504020204" pitchFamily="34" charset="0"/>
                <a:cs typeface="Open Sans" panose="020B0606030504020204" pitchFamily="34" charset="0"/>
              </a:defRPr>
            </a:lvl4pPr>
            <a:lvl5pPr>
              <a:buClr>
                <a:srgbClr val="E6D395"/>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9"/>
          <p:cNvSpPr/>
          <p:nvPr userDrawn="1"/>
        </p:nvSpPr>
        <p:spPr>
          <a:xfrm>
            <a:off x="0" y="6152268"/>
            <a:ext cx="12192000" cy="705733"/>
          </a:xfrm>
          <a:prstGeom prst="rect">
            <a:avLst/>
          </a:prstGeom>
          <a:solidFill>
            <a:srgbClr val="58595E"/>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
        <p:nvSpPr>
          <p:cNvPr id="12" name="Footer Placeholder 4"/>
          <p:cNvSpPr>
            <a:spLocks noGrp="1"/>
          </p:cNvSpPr>
          <p:nvPr>
            <p:ph type="ftr" sz="quarter" idx="11"/>
          </p:nvPr>
        </p:nvSpPr>
        <p:spPr>
          <a:xfrm>
            <a:off x="4165600" y="6375400"/>
            <a:ext cx="3860800" cy="365125"/>
          </a:xfrm>
        </p:spPr>
        <p:txBody>
          <a:bodyPr anchor="b"/>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prstClr val="white"/>
              </a:solidFill>
            </a:endParaRPr>
          </a:p>
        </p:txBody>
      </p:sp>
      <p:sp>
        <p:nvSpPr>
          <p:cNvPr id="13" name="Slide Number Placeholder 5"/>
          <p:cNvSpPr>
            <a:spLocks noGrp="1"/>
          </p:cNvSpPr>
          <p:nvPr>
            <p:ph type="sldNum" sz="quarter" idx="12"/>
          </p:nvPr>
        </p:nvSpPr>
        <p:spPr>
          <a:xfrm>
            <a:off x="9144000" y="6375400"/>
            <a:ext cx="2844800" cy="365125"/>
          </a:xfrm>
          <a:prstGeom prst="rect">
            <a:avLst/>
          </a:prstGeom>
        </p:spPr>
        <p:txBody>
          <a:bodyPr anchor="b"/>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prstClr val="white"/>
                </a:solidFill>
              </a:rPr>
              <a:pPr/>
              <a:t>‹#›</a:t>
            </a:fld>
            <a:endParaRPr lang="en-US" dirty="0">
              <a:solidFill>
                <a:prstClr val="white"/>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623" y="5603876"/>
            <a:ext cx="1235380" cy="1076325"/>
          </a:xfrm>
          <a:prstGeom prst="rect">
            <a:avLst/>
          </a:prstGeom>
        </p:spPr>
      </p:pic>
      <p:sp>
        <p:nvSpPr>
          <p:cNvPr id="14" name="Rectangle 13"/>
          <p:cNvSpPr/>
          <p:nvPr userDrawn="1"/>
        </p:nvSpPr>
        <p:spPr>
          <a:xfrm>
            <a:off x="0" y="990602"/>
            <a:ext cx="12192000" cy="88900"/>
          </a:xfrm>
          <a:prstGeom prst="rect">
            <a:avLst/>
          </a:prstGeom>
          <a:solidFill>
            <a:srgbClr val="E6D3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Tree>
    <p:extLst>
      <p:ext uri="{BB962C8B-B14F-4D97-AF65-F5344CB8AC3E}">
        <p14:creationId xmlns:p14="http://schemas.microsoft.com/office/powerpoint/2010/main" val="322980670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ody - TN Mark">
    <p:bg>
      <p:bgPr>
        <a:solidFill>
          <a:srgbClr val="E0ECEA"/>
        </a:solidFill>
        <a:effectLst/>
      </p:bgPr>
    </p:bg>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rgbClr val="1B487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6" tIns="60908" rIns="121816" bIns="60908" rtlCol="0" anchor="ctr"/>
          <a:lstStyle/>
          <a:p>
            <a:pPr algn="ctr" defTabSz="1218030"/>
            <a:endParaRPr lang="en-US" sz="24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7716" y="5969000"/>
            <a:ext cx="914285" cy="914285"/>
          </a:xfrm>
          <a:prstGeom prst="rect">
            <a:avLst/>
          </a:prstGeom>
          <a:noFill/>
          <a:ln>
            <a:noFill/>
          </a:ln>
        </p:spPr>
      </p:pic>
      <p:sp>
        <p:nvSpPr>
          <p:cNvPr id="6" name="Content Placeholder 2"/>
          <p:cNvSpPr>
            <a:spLocks noGrp="1"/>
          </p:cNvSpPr>
          <p:nvPr>
            <p:ph idx="1"/>
          </p:nvPr>
        </p:nvSpPr>
        <p:spPr>
          <a:xfrm>
            <a:off x="304800" y="1193820"/>
            <a:ext cx="5588000" cy="4958463"/>
          </a:xfrm>
        </p:spPr>
        <p:txBody>
          <a:bodyPr>
            <a:normAutofit/>
          </a:bodyPr>
          <a:lstStyle>
            <a:lvl1pPr>
              <a:buClr>
                <a:srgbClr val="FF0F00"/>
              </a:buClr>
              <a:defRPr sz="32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7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21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idx="13"/>
          </p:nvPr>
        </p:nvSpPr>
        <p:spPr>
          <a:xfrm>
            <a:off x="6299200" y="1193820"/>
            <a:ext cx="5588000" cy="4958463"/>
          </a:xfrm>
        </p:spPr>
        <p:txBody>
          <a:bodyPr>
            <a:normAutofit/>
          </a:bodyPr>
          <a:lstStyle>
            <a:lvl1pPr>
              <a:buClr>
                <a:srgbClr val="FF0000"/>
              </a:buClr>
              <a:defRPr sz="32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7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21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373234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E0ECE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45340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02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Rectangle 4"/>
          <p:cNvSpPr/>
          <p:nvPr userDrawn="1"/>
        </p:nvSpPr>
        <p:spPr>
          <a:xfrm>
            <a:off x="3657600" y="3874771"/>
            <a:ext cx="85344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7" name="Title 1"/>
          <p:cNvSpPr>
            <a:spLocks noGrp="1"/>
          </p:cNvSpPr>
          <p:nvPr>
            <p:ph type="ctrTitle"/>
          </p:nvPr>
        </p:nvSpPr>
        <p:spPr>
          <a:xfrm>
            <a:off x="3962400" y="3962400"/>
            <a:ext cx="80264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22320"/>
            <a:ext cx="3398520" cy="3398520"/>
          </a:xfrm>
          <a:prstGeom prst="rect">
            <a:avLst/>
          </a:prstGeom>
          <a:noFill/>
          <a:ln>
            <a:noFill/>
          </a:ln>
        </p:spPr>
      </p:pic>
    </p:spTree>
    <p:extLst>
      <p:ext uri="{BB962C8B-B14F-4D97-AF65-F5344CB8AC3E}">
        <p14:creationId xmlns:p14="http://schemas.microsoft.com/office/powerpoint/2010/main" val="41739366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203200" y="1143000"/>
            <a:ext cx="11785600" cy="5562600"/>
          </a:xfrm>
        </p:spPr>
        <p:txBody>
          <a:bodyPr>
            <a:normAutofit/>
          </a:bodyPr>
          <a:lstStyle>
            <a:lvl1pPr>
              <a:buClr>
                <a:schemeClr val="bg2"/>
              </a:buClr>
              <a:defRPr sz="32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7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21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7716" y="5969000"/>
            <a:ext cx="914285" cy="914285"/>
          </a:xfrm>
          <a:prstGeom prst="rect">
            <a:avLst/>
          </a:prstGeom>
          <a:noFill/>
          <a:ln>
            <a:noFill/>
          </a:ln>
        </p:spPr>
      </p:pic>
    </p:spTree>
    <p:extLst>
      <p:ext uri="{BB962C8B-B14F-4D97-AF65-F5344CB8AC3E}">
        <p14:creationId xmlns:p14="http://schemas.microsoft.com/office/powerpoint/2010/main" val="16097675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193807"/>
            <a:ext cx="11684000" cy="4958463"/>
          </a:xfrm>
        </p:spPr>
        <p:txBody>
          <a:bodyPr>
            <a:normAutofit/>
          </a:bodyPr>
          <a:lstStyle>
            <a:lvl1pPr>
              <a:buClr>
                <a:schemeClr val="bg2"/>
              </a:buClr>
              <a:defRPr sz="32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7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21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9"/>
          <p:cNvSpPr/>
          <p:nvPr userDrawn="1"/>
        </p:nvSpPr>
        <p:spPr>
          <a:xfrm>
            <a:off x="0" y="6152268"/>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12" name="Footer Placeholder 4"/>
          <p:cNvSpPr>
            <a:spLocks noGrp="1"/>
          </p:cNvSpPr>
          <p:nvPr>
            <p:ph type="ftr" sz="quarter" idx="11"/>
          </p:nvPr>
        </p:nvSpPr>
        <p:spPr>
          <a:xfrm>
            <a:off x="4165600" y="6375400"/>
            <a:ext cx="3860800" cy="365125"/>
          </a:xfr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3" name="Slide Number Placeholder 5"/>
          <p:cNvSpPr>
            <a:spLocks noGrp="1"/>
          </p:cNvSpPr>
          <p:nvPr>
            <p:ph type="sldNum" sz="quarter" idx="12"/>
          </p:nvPr>
        </p:nvSpPr>
        <p:spPr>
          <a:xfrm>
            <a:off x="9144000" y="6375400"/>
            <a:ext cx="2844800" cy="365125"/>
          </a:xfrm>
          <a:prstGeom prst="rect">
            <a:avLst/>
          </a:prstGeo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703" y="6274381"/>
            <a:ext cx="802935" cy="519545"/>
          </a:xfrm>
          <a:prstGeom prst="rect">
            <a:avLst/>
          </a:prstGeom>
          <a:noFill/>
          <a:ln>
            <a:noFill/>
          </a:ln>
        </p:spPr>
      </p:pic>
    </p:spTree>
    <p:extLst>
      <p:ext uri="{BB962C8B-B14F-4D97-AF65-F5344CB8AC3E}">
        <p14:creationId xmlns:p14="http://schemas.microsoft.com/office/powerpoint/2010/main" val="32191331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Californian FB"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1193804"/>
            <a:ext cx="11684000" cy="4958465"/>
          </a:xfrm>
        </p:spPr>
        <p:txBody>
          <a:bodyPr>
            <a:normAutofit/>
          </a:bodyPr>
          <a:lstStyle>
            <a:lvl1pPr>
              <a:buClr>
                <a:srgbClr val="FF0F00"/>
              </a:buClr>
              <a:defRPr sz="3200">
                <a:latin typeface="Californian FB" pitchFamily="18" charset="0"/>
                <a:ea typeface="Open Sans" panose="020B0606030504020204" pitchFamily="34" charset="0"/>
                <a:cs typeface="Open Sans" panose="020B0606030504020204" pitchFamily="34" charset="0"/>
              </a:defRPr>
            </a:lvl1pPr>
            <a:lvl2pPr>
              <a:buClr>
                <a:srgbClr val="FF0F00"/>
              </a:buClr>
              <a:defRPr sz="2700">
                <a:latin typeface="Californian FB" pitchFamily="18" charset="0"/>
                <a:ea typeface="Open Sans" panose="020B0606030504020204" pitchFamily="34" charset="0"/>
                <a:cs typeface="Open Sans" panose="020B0606030504020204" pitchFamily="34" charset="0"/>
              </a:defRPr>
            </a:lvl2pPr>
            <a:lvl3pPr>
              <a:buClr>
                <a:srgbClr val="FF0F00"/>
              </a:buClr>
              <a:defRPr sz="2400">
                <a:latin typeface="Californian FB" pitchFamily="18" charset="0"/>
                <a:ea typeface="Open Sans" panose="020B0606030504020204" pitchFamily="34" charset="0"/>
                <a:cs typeface="Open Sans" panose="020B0606030504020204" pitchFamily="34" charset="0"/>
              </a:defRPr>
            </a:lvl3pPr>
            <a:lvl4pPr>
              <a:buClr>
                <a:srgbClr val="FF0F00"/>
              </a:buClr>
              <a:defRPr sz="2100">
                <a:latin typeface="Californian FB" pitchFamily="18" charset="0"/>
                <a:ea typeface="Open Sans" panose="020B0606030504020204" pitchFamily="34" charset="0"/>
                <a:cs typeface="Open Sans" panose="020B0606030504020204" pitchFamily="34" charset="0"/>
              </a:defRPr>
            </a:lvl4pPr>
            <a:lvl5pPr>
              <a:buClr>
                <a:srgbClr val="FF0F00"/>
              </a:buClr>
              <a:defRPr sz="2100">
                <a:latin typeface="Californian FB" pitchFamily="18" charset="0"/>
                <a:ea typeface="Open Sans" panose="020B0606030504020204" pitchFamily="34" charset="0"/>
                <a:cs typeface="Open Sans" panose="020B0606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990602"/>
            <a:ext cx="12192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11" name="Rectangle 10"/>
          <p:cNvSpPr/>
          <p:nvPr userDrawn="1"/>
        </p:nvSpPr>
        <p:spPr>
          <a:xfrm>
            <a:off x="0" y="6152268"/>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15" name="Footer Placeholder 4"/>
          <p:cNvSpPr>
            <a:spLocks noGrp="1"/>
          </p:cNvSpPr>
          <p:nvPr>
            <p:ph type="ftr" sz="quarter" idx="11"/>
          </p:nvPr>
        </p:nvSpPr>
        <p:spPr>
          <a:xfrm>
            <a:off x="4165600" y="6375400"/>
            <a:ext cx="3860800" cy="365125"/>
          </a:xfr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0"/>
            <a:ext cx="2844800" cy="365125"/>
          </a:xfrm>
          <a:prstGeom prst="rect">
            <a:avLst/>
          </a:prstGeo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703" y="6274381"/>
            <a:ext cx="802935" cy="519545"/>
          </a:xfrm>
          <a:prstGeom prst="rect">
            <a:avLst/>
          </a:prstGeom>
          <a:noFill/>
          <a:ln>
            <a:noFill/>
          </a:ln>
        </p:spPr>
      </p:pic>
    </p:spTree>
    <p:extLst>
      <p:ext uri="{BB962C8B-B14F-4D97-AF65-F5344CB8AC3E}">
        <p14:creationId xmlns:p14="http://schemas.microsoft.com/office/powerpoint/2010/main" val="219056946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13"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sp>
        <p:nvSpPr>
          <p:cNvPr id="14" name="Content Placeholder 2"/>
          <p:cNvSpPr>
            <a:spLocks noGrp="1"/>
          </p:cNvSpPr>
          <p:nvPr>
            <p:ph idx="1"/>
          </p:nvPr>
        </p:nvSpPr>
        <p:spPr>
          <a:xfrm>
            <a:off x="304800" y="1193804"/>
            <a:ext cx="11684000" cy="4958465"/>
          </a:xfrm>
        </p:spPr>
        <p:txBody>
          <a:bodyPr>
            <a:normAutofit/>
          </a:bodyPr>
          <a:lstStyle>
            <a:lvl1pPr>
              <a:buClr>
                <a:schemeClr val="accent3"/>
              </a:buClr>
              <a:defRPr sz="32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7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21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Rectangle 16"/>
          <p:cNvSpPr/>
          <p:nvPr userDrawn="1"/>
        </p:nvSpPr>
        <p:spPr>
          <a:xfrm>
            <a:off x="0" y="990602"/>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11" name="Rectangle 10"/>
          <p:cNvSpPr/>
          <p:nvPr userDrawn="1"/>
        </p:nvSpPr>
        <p:spPr>
          <a:xfrm>
            <a:off x="0" y="6152268"/>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15" name="Footer Placeholder 4"/>
          <p:cNvSpPr>
            <a:spLocks noGrp="1"/>
          </p:cNvSpPr>
          <p:nvPr>
            <p:ph type="ftr" sz="quarter" idx="11"/>
          </p:nvPr>
        </p:nvSpPr>
        <p:spPr>
          <a:xfrm>
            <a:off x="4165600" y="6375400"/>
            <a:ext cx="3860800" cy="365125"/>
          </a:xfr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0"/>
            <a:ext cx="2844800" cy="365125"/>
          </a:xfrm>
          <a:prstGeom prst="rect">
            <a:avLst/>
          </a:prstGeo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703" y="6274381"/>
            <a:ext cx="802935" cy="519545"/>
          </a:xfrm>
          <a:prstGeom prst="rect">
            <a:avLst/>
          </a:prstGeom>
          <a:noFill/>
          <a:ln>
            <a:noFill/>
          </a:ln>
        </p:spPr>
      </p:pic>
    </p:spTree>
    <p:extLst>
      <p:ext uri="{BB962C8B-B14F-4D97-AF65-F5344CB8AC3E}">
        <p14:creationId xmlns:p14="http://schemas.microsoft.com/office/powerpoint/2010/main" val="225309358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193804"/>
            <a:ext cx="11684000" cy="4958465"/>
          </a:xfrm>
        </p:spPr>
        <p:txBody>
          <a:bodyPr>
            <a:normAutofit/>
          </a:bodyPr>
          <a:lstStyle>
            <a:lvl1pPr>
              <a:buClr>
                <a:schemeClr val="accent1"/>
              </a:buClr>
              <a:defRPr sz="32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7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21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userDrawn="1"/>
        </p:nvSpPr>
        <p:spPr>
          <a:xfrm>
            <a:off x="0" y="990602"/>
            <a:ext cx="12192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11" name="Rectangle 10"/>
          <p:cNvSpPr/>
          <p:nvPr userDrawn="1"/>
        </p:nvSpPr>
        <p:spPr>
          <a:xfrm>
            <a:off x="0" y="6152268"/>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15" name="Footer Placeholder 4"/>
          <p:cNvSpPr>
            <a:spLocks noGrp="1"/>
          </p:cNvSpPr>
          <p:nvPr>
            <p:ph type="ftr" sz="quarter" idx="11"/>
          </p:nvPr>
        </p:nvSpPr>
        <p:spPr>
          <a:xfrm>
            <a:off x="4165600" y="6375400"/>
            <a:ext cx="3860800" cy="365125"/>
          </a:xfr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0"/>
            <a:ext cx="2844800" cy="365125"/>
          </a:xfrm>
          <a:prstGeom prst="rect">
            <a:avLst/>
          </a:prstGeo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703" y="6274381"/>
            <a:ext cx="802935" cy="519545"/>
          </a:xfrm>
          <a:prstGeom prst="rect">
            <a:avLst/>
          </a:prstGeom>
          <a:noFill/>
          <a:ln>
            <a:noFill/>
          </a:ln>
        </p:spPr>
      </p:pic>
    </p:spTree>
    <p:extLst>
      <p:ext uri="{BB962C8B-B14F-4D97-AF65-F5344CB8AC3E}">
        <p14:creationId xmlns:p14="http://schemas.microsoft.com/office/powerpoint/2010/main" val="42687663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43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193804"/>
            <a:ext cx="11684000" cy="4958465"/>
          </a:xfrm>
        </p:spPr>
        <p:txBody>
          <a:bodyPr>
            <a:normAutofit/>
          </a:bodyPr>
          <a:lstStyle>
            <a:lvl1pPr>
              <a:buClr>
                <a:schemeClr val="accent2"/>
              </a:buClr>
              <a:defRPr sz="32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7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21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2100">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userDrawn="1"/>
        </p:nvSpPr>
        <p:spPr>
          <a:xfrm>
            <a:off x="0" y="990602"/>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11" name="Rectangle 10"/>
          <p:cNvSpPr/>
          <p:nvPr userDrawn="1"/>
        </p:nvSpPr>
        <p:spPr>
          <a:xfrm>
            <a:off x="0" y="6152268"/>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solidFill>
                <a:prstClr val="white"/>
              </a:solidFill>
            </a:endParaRPr>
          </a:p>
        </p:txBody>
      </p:sp>
      <p:sp>
        <p:nvSpPr>
          <p:cNvPr id="15" name="Footer Placeholder 4"/>
          <p:cNvSpPr>
            <a:spLocks noGrp="1"/>
          </p:cNvSpPr>
          <p:nvPr>
            <p:ph type="ftr" sz="quarter" idx="11"/>
          </p:nvPr>
        </p:nvSpPr>
        <p:spPr>
          <a:xfrm>
            <a:off x="4165600" y="6375400"/>
            <a:ext cx="3860800" cy="365125"/>
          </a:xfr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0"/>
            <a:ext cx="2844800" cy="365125"/>
          </a:xfrm>
          <a:prstGeom prst="rect">
            <a:avLst/>
          </a:prstGeom>
        </p:spPr>
        <p:txBody>
          <a:bodyPr anchor="b"/>
          <a:lstStyle>
            <a:lvl1pPr>
              <a:defRPr sz="13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703" y="6274381"/>
            <a:ext cx="802935" cy="519545"/>
          </a:xfrm>
          <a:prstGeom prst="rect">
            <a:avLst/>
          </a:prstGeom>
          <a:noFill/>
          <a:ln>
            <a:noFill/>
          </a:ln>
        </p:spPr>
      </p:pic>
    </p:spTree>
    <p:extLst>
      <p:ext uri="{BB962C8B-B14F-4D97-AF65-F5344CB8AC3E}">
        <p14:creationId xmlns:p14="http://schemas.microsoft.com/office/powerpoint/2010/main" val="41445629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4165600" y="6416676"/>
            <a:ext cx="3860800" cy="365125"/>
          </a:xfrm>
          <a:prstGeom prst="rect">
            <a:avLst/>
          </a:prstGeom>
        </p:spPr>
        <p:txBody>
          <a:bodyPr vert="horz" lIns="91436" tIns="45718" rIns="91436" bIns="45718" rtlCol="0" anchor="b"/>
          <a:lstStyle>
            <a:lvl1pPr algn="ctr">
              <a:defRPr sz="13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7" name="Slide Number Placeholder 5"/>
          <p:cNvSpPr>
            <a:spLocks noGrp="1"/>
          </p:cNvSpPr>
          <p:nvPr>
            <p:ph type="sldNum" sz="quarter" idx="4"/>
          </p:nvPr>
        </p:nvSpPr>
        <p:spPr>
          <a:xfrm>
            <a:off x="9144000" y="6410328"/>
            <a:ext cx="2844800" cy="365125"/>
          </a:xfrm>
          <a:prstGeom prst="rect">
            <a:avLst/>
          </a:prstGeom>
        </p:spPr>
        <p:txBody>
          <a:bodyPr lIns="91436" tIns="45718" rIns="91436" bIns="45718" anchor="b"/>
          <a:lstStyle>
            <a:lvl1pPr algn="r">
              <a:defRPr sz="13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2504594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iming>
    <p:tnLst>
      <p:par>
        <p:cTn id="1" dur="indefinite" restart="never" nodeType="tmRoot"/>
      </p:par>
    </p:tnLst>
  </p:timing>
  <p:txStyles>
    <p:titleStyle>
      <a:lvl1pPr algn="ctr" defTabSz="1219110" rtl="0" eaLnBrk="1" latinLnBrk="0" hangingPunct="1">
        <a:spcBef>
          <a:spcPct val="0"/>
        </a:spcBef>
        <a:buNone/>
        <a:defRPr sz="5900" kern="1200">
          <a:solidFill>
            <a:schemeClr val="tx1"/>
          </a:solidFill>
          <a:latin typeface="+mj-lt"/>
          <a:ea typeface="+mj-ea"/>
          <a:cs typeface="+mj-cs"/>
        </a:defRPr>
      </a:lvl1pPr>
    </p:titleStyle>
    <p:bodyStyle>
      <a:lvl1pPr marL="457167" indent="-457167" algn="l" defTabSz="121911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26" indent="-380972" algn="l" defTabSz="121911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887" indent="-304776" algn="l" defTabSz="12191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40"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994"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548"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816" tIns="60908" rIns="121816" bIns="6090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121816" tIns="60908" rIns="121816" bIns="6090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4165600" y="6416676"/>
            <a:ext cx="3860800" cy="365125"/>
          </a:xfrm>
          <a:prstGeom prst="rect">
            <a:avLst/>
          </a:prstGeom>
        </p:spPr>
        <p:txBody>
          <a:bodyPr vert="horz" lIns="121816" tIns="60908" rIns="121816" bIns="60908" rtlCol="0" anchor="b"/>
          <a:lstStyle>
            <a:lvl1pPr algn="ctr">
              <a:defRPr sz="13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defTabSz="1218030"/>
            <a:endParaRPr lang="en-US">
              <a:solidFill>
                <a:srgbClr val="666666"/>
              </a:solidFill>
            </a:endParaRPr>
          </a:p>
        </p:txBody>
      </p:sp>
      <p:sp>
        <p:nvSpPr>
          <p:cNvPr id="7" name="Slide Number Placeholder 5"/>
          <p:cNvSpPr>
            <a:spLocks noGrp="1"/>
          </p:cNvSpPr>
          <p:nvPr>
            <p:ph type="sldNum" sz="quarter" idx="4"/>
          </p:nvPr>
        </p:nvSpPr>
        <p:spPr>
          <a:xfrm>
            <a:off x="9144000" y="6410328"/>
            <a:ext cx="2844800" cy="365125"/>
          </a:xfrm>
          <a:prstGeom prst="rect">
            <a:avLst/>
          </a:prstGeom>
        </p:spPr>
        <p:txBody>
          <a:bodyPr lIns="121816" tIns="60908" rIns="121816" bIns="60908" anchor="b"/>
          <a:lstStyle>
            <a:lvl1pPr algn="r">
              <a:defRPr sz="13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defTabSz="1218030"/>
            <a:fld id="{5C76A076-0EB6-4ACF-BC93-AE169B35ECF5}" type="slidenum">
              <a:rPr lang="en-US" smtClean="0">
                <a:solidFill>
                  <a:srgbClr val="666666"/>
                </a:solidFill>
              </a:rPr>
              <a:pPr defTabSz="1218030"/>
              <a:t>‹#›</a:t>
            </a:fld>
            <a:endParaRPr lang="en-US" dirty="0">
              <a:solidFill>
                <a:srgbClr val="666666"/>
              </a:solidFill>
            </a:endParaRPr>
          </a:p>
        </p:txBody>
      </p:sp>
    </p:spTree>
    <p:extLst>
      <p:ext uri="{BB962C8B-B14F-4D97-AF65-F5344CB8AC3E}">
        <p14:creationId xmlns:p14="http://schemas.microsoft.com/office/powerpoint/2010/main" val="23181899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iming>
    <p:tnLst>
      <p:par>
        <p:cTn id="1" dur="indefinite" restart="never" nodeType="tmRoot"/>
      </p:par>
    </p:tnLst>
  </p:timing>
  <p:txStyles>
    <p:titleStyle>
      <a:lvl1pPr algn="ctr" defTabSz="1218030" rtl="0" eaLnBrk="1" latinLnBrk="0" hangingPunct="1">
        <a:spcBef>
          <a:spcPct val="0"/>
        </a:spcBef>
        <a:buNone/>
        <a:defRPr sz="5900" kern="1200">
          <a:solidFill>
            <a:schemeClr val="tx1"/>
          </a:solidFill>
          <a:latin typeface="+mj-lt"/>
          <a:ea typeface="+mj-ea"/>
          <a:cs typeface="+mj-cs"/>
        </a:defRPr>
      </a:lvl1pPr>
    </p:titleStyle>
    <p:bodyStyle>
      <a:lvl1pPr marL="456735" indent="-456735" algn="l" defTabSz="121803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662" indent="-380636" algn="l" defTabSz="121803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2519" indent="-304488" algn="l" defTabSz="12180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1520" indent="-304488" algn="l" defTabSz="12180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0546" indent="-304488" algn="l" defTabSz="12180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9524" indent="-304488" algn="l" defTabSz="12180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8552" indent="-304488" algn="l" defTabSz="12180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7554" indent="-304488" algn="l" defTabSz="12180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6556" indent="-304488" algn="l" defTabSz="12180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030" rtl="0" eaLnBrk="1" latinLnBrk="0" hangingPunct="1">
        <a:defRPr sz="2400" kern="1200">
          <a:solidFill>
            <a:schemeClr val="tx1"/>
          </a:solidFill>
          <a:latin typeface="+mn-lt"/>
          <a:ea typeface="+mn-ea"/>
          <a:cs typeface="+mn-cs"/>
        </a:defRPr>
      </a:lvl1pPr>
      <a:lvl2pPr marL="608979" algn="l" defTabSz="1218030" rtl="0" eaLnBrk="1" latinLnBrk="0" hangingPunct="1">
        <a:defRPr sz="2400" kern="1200">
          <a:solidFill>
            <a:schemeClr val="tx1"/>
          </a:solidFill>
          <a:latin typeface="+mn-lt"/>
          <a:ea typeface="+mn-ea"/>
          <a:cs typeface="+mn-cs"/>
        </a:defRPr>
      </a:lvl2pPr>
      <a:lvl3pPr marL="1218030" algn="l" defTabSz="1218030" rtl="0" eaLnBrk="1" latinLnBrk="0" hangingPunct="1">
        <a:defRPr sz="2400" kern="1200">
          <a:solidFill>
            <a:schemeClr val="tx1"/>
          </a:solidFill>
          <a:latin typeface="+mn-lt"/>
          <a:ea typeface="+mn-ea"/>
          <a:cs typeface="+mn-cs"/>
        </a:defRPr>
      </a:lvl3pPr>
      <a:lvl4pPr marL="1827032" algn="l" defTabSz="1218030" rtl="0" eaLnBrk="1" latinLnBrk="0" hangingPunct="1">
        <a:defRPr sz="2400" kern="1200">
          <a:solidFill>
            <a:schemeClr val="tx1"/>
          </a:solidFill>
          <a:latin typeface="+mn-lt"/>
          <a:ea typeface="+mn-ea"/>
          <a:cs typeface="+mn-cs"/>
        </a:defRPr>
      </a:lvl4pPr>
      <a:lvl5pPr marL="2436058" algn="l" defTabSz="1218030" rtl="0" eaLnBrk="1" latinLnBrk="0" hangingPunct="1">
        <a:defRPr sz="2400" kern="1200">
          <a:solidFill>
            <a:schemeClr val="tx1"/>
          </a:solidFill>
          <a:latin typeface="+mn-lt"/>
          <a:ea typeface="+mn-ea"/>
          <a:cs typeface="+mn-cs"/>
        </a:defRPr>
      </a:lvl5pPr>
      <a:lvl6pPr marL="3045036" algn="l" defTabSz="1218030" rtl="0" eaLnBrk="1" latinLnBrk="0" hangingPunct="1">
        <a:defRPr sz="2400" kern="1200">
          <a:solidFill>
            <a:schemeClr val="tx1"/>
          </a:solidFill>
          <a:latin typeface="+mn-lt"/>
          <a:ea typeface="+mn-ea"/>
          <a:cs typeface="+mn-cs"/>
        </a:defRPr>
      </a:lvl6pPr>
      <a:lvl7pPr marL="3654015" algn="l" defTabSz="1218030" rtl="0" eaLnBrk="1" latinLnBrk="0" hangingPunct="1">
        <a:defRPr sz="2400" kern="1200">
          <a:solidFill>
            <a:schemeClr val="tx1"/>
          </a:solidFill>
          <a:latin typeface="+mn-lt"/>
          <a:ea typeface="+mn-ea"/>
          <a:cs typeface="+mn-cs"/>
        </a:defRPr>
      </a:lvl7pPr>
      <a:lvl8pPr marL="4263040" algn="l" defTabSz="1218030" rtl="0" eaLnBrk="1" latinLnBrk="0" hangingPunct="1">
        <a:defRPr sz="2400" kern="1200">
          <a:solidFill>
            <a:schemeClr val="tx1"/>
          </a:solidFill>
          <a:latin typeface="+mn-lt"/>
          <a:ea typeface="+mn-ea"/>
          <a:cs typeface="+mn-cs"/>
        </a:defRPr>
      </a:lvl8pPr>
      <a:lvl9pPr marL="4872049" algn="l" defTabSz="121803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rwKjxwIfiAhVtTt8KHY4uBBEQjRx6BAgBEAU&amp;url=https://www.worldatlas.com/webimage/countrys/namerica/usstates/outline/tn.htm&amp;psig=AOvVaw2B9cSjDnsVMScI09JDhXia&amp;ust=1557252795189615"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gif"/><Relationship Id="rId1" Type="http://schemas.microsoft.com/office/2007/relationships/media" Target="../media/media2.gif"/><Relationship Id="rId5" Type="http://schemas.openxmlformats.org/officeDocument/2006/relationships/image" Target="../media/image18.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rwKjxwIfiAhVtTt8KHY4uBBEQjRx6BAgBEAU&amp;url=https://www.worldatlas.com/webimage/countrys/namerica/usstates/outline/tn.htm&amp;psig=AOvVaw2B9cSjDnsVMScI09JDhXia&amp;ust=1557252795189615" TargetMode="External"/><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213102"/>
            <a:ext cx="11785600" cy="825500"/>
          </a:xfrm>
        </p:spPr>
        <p:txBody>
          <a:bodyPr/>
          <a:lstStyle/>
          <a:p>
            <a:pPr algn="ctr"/>
            <a:r>
              <a:rPr lang="en-US" sz="5100" dirty="0" smtClean="0">
                <a:solidFill>
                  <a:srgbClr val="FF0000"/>
                </a:solidFill>
              </a:rPr>
              <a:t>Occupational Disease Cases:</a:t>
            </a:r>
            <a:r>
              <a:rPr lang="en-US" sz="5100" dirty="0">
                <a:solidFill>
                  <a:srgbClr val="FF0000"/>
                </a:solidFill>
              </a:rPr>
              <a:t/>
            </a:r>
            <a:br>
              <a:rPr lang="en-US" sz="5100" dirty="0">
                <a:solidFill>
                  <a:srgbClr val="FF0000"/>
                </a:solidFill>
              </a:rPr>
            </a:br>
            <a:r>
              <a:rPr lang="en-US" sz="3500" dirty="0" smtClean="0">
                <a:solidFill>
                  <a:schemeClr val="tx1"/>
                </a:solidFill>
              </a:rPr>
              <a:t>Subject Matter Jurisdiction Issues</a:t>
            </a:r>
            <a:endParaRPr lang="en-US" sz="3500" dirty="0">
              <a:solidFill>
                <a:schemeClr val="tx1"/>
              </a:solidFill>
            </a:endParaRPr>
          </a:p>
        </p:txBody>
      </p:sp>
      <p:sp>
        <p:nvSpPr>
          <p:cNvPr id="4" name="Content Placeholder 3"/>
          <p:cNvSpPr>
            <a:spLocks noGrp="1"/>
          </p:cNvSpPr>
          <p:nvPr>
            <p:ph idx="1"/>
          </p:nvPr>
        </p:nvSpPr>
        <p:spPr>
          <a:xfrm>
            <a:off x="203200" y="3873500"/>
            <a:ext cx="11785600" cy="3001504"/>
          </a:xfrm>
        </p:spPr>
        <p:txBody>
          <a:bodyPr>
            <a:normAutofit/>
          </a:bodyPr>
          <a:lstStyle/>
          <a:p>
            <a:pPr marL="0" indent="0" algn="ctr">
              <a:buNone/>
            </a:pPr>
            <a:endParaRPr lang="en-US" b="1" dirty="0" smtClean="0"/>
          </a:p>
          <a:p>
            <a:pPr marL="0" indent="0" algn="ctr">
              <a:buNone/>
            </a:pPr>
            <a:r>
              <a:rPr lang="en-US" b="1" dirty="0">
                <a:solidFill>
                  <a:srgbClr val="0070C0"/>
                </a:solidFill>
                <a:latin typeface="PermianSlabSerifTypeface" pitchFamily="50" charset="0"/>
              </a:rPr>
              <a:t>Presenters: </a:t>
            </a:r>
            <a:r>
              <a:rPr lang="en-US" b="1" dirty="0">
                <a:solidFill>
                  <a:srgbClr val="0070C0"/>
                </a:solidFill>
                <a:latin typeface="PermianSlabSerifTypeface" pitchFamily="50" charset="0"/>
              </a:rPr>
              <a:t>Allison Lowry, Staff Attorney, SIF</a:t>
            </a:r>
            <a:endParaRPr lang="en-US" b="1" dirty="0">
              <a:solidFill>
                <a:srgbClr val="0070C0"/>
              </a:solidFill>
            </a:endParaRPr>
          </a:p>
          <a:p>
            <a:pPr marL="0" indent="0" algn="ctr">
              <a:buNone/>
            </a:pPr>
            <a:r>
              <a:rPr lang="en-US" b="1" dirty="0" smtClean="0">
                <a:solidFill>
                  <a:srgbClr val="0070C0"/>
                </a:solidFill>
                <a:latin typeface="PermianSlabSerifTypeface" pitchFamily="50" charset="0"/>
              </a:rPr>
              <a:t>Tim Kellum, Staff Attorney, SIF</a:t>
            </a:r>
          </a:p>
          <a:p>
            <a:pPr marL="0" indent="0" algn="ctr">
              <a:buNone/>
            </a:pPr>
            <a:r>
              <a:rPr lang="en-US" b="1" dirty="0" smtClean="0">
                <a:solidFill>
                  <a:srgbClr val="0070C0"/>
                </a:solidFill>
                <a:latin typeface="PermianSlabSerifTypeface" pitchFamily="50" charset="0"/>
              </a:rPr>
              <a:t>Art Wells, </a:t>
            </a:r>
            <a:r>
              <a:rPr lang="en-US" b="1" dirty="0">
                <a:solidFill>
                  <a:srgbClr val="0070C0"/>
                </a:solidFill>
                <a:latin typeface="PermianSlabSerifTypeface" pitchFamily="50" charset="0"/>
              </a:rPr>
              <a:t>Staff Attorney, </a:t>
            </a:r>
            <a:r>
              <a:rPr lang="en-US" b="1" dirty="0" smtClean="0">
                <a:solidFill>
                  <a:srgbClr val="0070C0"/>
                </a:solidFill>
                <a:latin typeface="PermianSlabSerifTypeface" pitchFamily="50" charset="0"/>
              </a:rPr>
              <a:t>SIF</a:t>
            </a:r>
          </a:p>
          <a:p>
            <a:pPr marL="0" indent="0" algn="ctr">
              <a:buNone/>
            </a:pPr>
            <a:r>
              <a:rPr lang="en-US" b="1" dirty="0">
                <a:solidFill>
                  <a:srgbClr val="0070C0"/>
                </a:solidFill>
                <a:latin typeface="PermianSlabSerifTypeface" pitchFamily="50" charset="0"/>
              </a:rPr>
              <a:t>Patrick Ruth, Staff Attorney, </a:t>
            </a:r>
            <a:r>
              <a:rPr lang="en-US" b="1" dirty="0" smtClean="0">
                <a:solidFill>
                  <a:srgbClr val="0070C0"/>
                </a:solidFill>
                <a:latin typeface="PermianSlabSerifTypeface" pitchFamily="50" charset="0"/>
              </a:rPr>
              <a:t>SIF</a:t>
            </a:r>
          </a:p>
        </p:txBody>
      </p:sp>
    </p:spTree>
    <p:extLst>
      <p:ext uri="{BB962C8B-B14F-4D97-AF65-F5344CB8AC3E}">
        <p14:creationId xmlns:p14="http://schemas.microsoft.com/office/powerpoint/2010/main" val="15038093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a:xfrm>
            <a:off x="304800" y="1193802"/>
            <a:ext cx="11684000" cy="5084169"/>
          </a:xfrm>
        </p:spPr>
        <p:txBody>
          <a:bodyPr>
            <a:normAutofit fontScale="25000" lnSpcReduction="20000"/>
          </a:bodyPr>
          <a:lstStyle/>
          <a:p>
            <a:pPr marL="461939" lvl="3" indent="0" algn="ctr">
              <a:buNone/>
            </a:pPr>
            <a:r>
              <a:rPr lang="en-US" sz="8800" b="1" dirty="0"/>
              <a:t>Tennessee Code Annotated </a:t>
            </a:r>
            <a:r>
              <a:rPr lang="en-US" sz="8800" b="1" dirty="0"/>
              <a:t>§ 50-6-102(12)</a:t>
            </a:r>
            <a:br>
              <a:rPr lang="en-US" sz="8800" b="1" dirty="0"/>
            </a:br>
            <a:r>
              <a:rPr lang="en-US" sz="8800" b="1" dirty="0"/>
              <a:t>[Applicable </a:t>
            </a:r>
            <a:r>
              <a:rPr lang="en-US" sz="8800" b="1" dirty="0"/>
              <a:t>to injuries occurring </a:t>
            </a:r>
            <a:r>
              <a:rPr lang="en-US" sz="8800" b="1" dirty="0"/>
              <a:t>on or after July </a:t>
            </a:r>
            <a:r>
              <a:rPr lang="en-US" sz="8800" b="1" dirty="0"/>
              <a:t>1, 2014</a:t>
            </a:r>
            <a:r>
              <a:rPr lang="en-US" sz="8800" b="1" dirty="0"/>
              <a:t>.]</a:t>
            </a:r>
            <a:endParaRPr lang="en-US" sz="5100" b="1" dirty="0"/>
          </a:p>
          <a:p>
            <a:pPr marL="0" indent="0" algn="just">
              <a:buNone/>
            </a:pPr>
            <a:r>
              <a:rPr lang="en-US" sz="7200" b="1" dirty="0"/>
              <a:t>“Injury” </a:t>
            </a:r>
            <a:r>
              <a:rPr lang="en-US" sz="7200" b="1" dirty="0"/>
              <a:t>and </a:t>
            </a:r>
            <a:r>
              <a:rPr lang="en-US" sz="7200" b="1" dirty="0"/>
              <a:t>“personal injury” </a:t>
            </a:r>
            <a:r>
              <a:rPr lang="en-US" sz="7200" b="1" dirty="0"/>
              <a:t>mean </a:t>
            </a:r>
            <a:r>
              <a:rPr lang="en-US" sz="7200" dirty="0"/>
              <a:t>an injury by accident, a mental injury,</a:t>
            </a:r>
            <a:r>
              <a:rPr lang="en-US" sz="7200" b="1" dirty="0"/>
              <a:t> occupational disease including diseases of the heart, lung and hypertension</a:t>
            </a:r>
            <a:r>
              <a:rPr lang="en-US" sz="7200" dirty="0"/>
              <a:t>, or cumulative trauma conditions including hearing loss, carpal tunnel syndrome or any other repetitive motion conditions, </a:t>
            </a:r>
            <a:r>
              <a:rPr lang="en-US" sz="7200" b="1" dirty="0"/>
              <a:t>arising primarily out of and in the course and scope of employment, that causes death, disablement </a:t>
            </a:r>
            <a:r>
              <a:rPr lang="en-US" sz="7200" dirty="0"/>
              <a:t>or the need for medical treatment</a:t>
            </a:r>
            <a:r>
              <a:rPr lang="en-US" sz="7200" b="1" dirty="0"/>
              <a:t> of the employee</a:t>
            </a:r>
            <a:r>
              <a:rPr lang="en-US" sz="7200" dirty="0"/>
              <a:t>; provided, that:</a:t>
            </a:r>
          </a:p>
          <a:p>
            <a:pPr marL="0" indent="0" algn="just" fontAlgn="base">
              <a:buNone/>
            </a:pPr>
            <a:r>
              <a:rPr lang="en-US" sz="7200" dirty="0"/>
              <a:t>(A)  An injury is </a:t>
            </a:r>
            <a:r>
              <a:rPr lang="en-US" sz="7200" dirty="0"/>
              <a:t>“accidental” </a:t>
            </a:r>
            <a:r>
              <a:rPr lang="en-US" sz="7200" dirty="0"/>
              <a:t>only if the injury is caused by a specific incident, or set of incidents, arising primarily out of and in the course and scope of employment, and is identifiable by time and place of occurrence, and shall not include the aggravation of a preexisting disease, condition or ailment unless it can be shown to a reasonable degree of medical certainty that the aggravation arose primarily out of and in the course and scope of employment;</a:t>
            </a:r>
          </a:p>
          <a:p>
            <a:pPr marL="0" indent="0" algn="just" fontAlgn="base">
              <a:buNone/>
            </a:pPr>
            <a:r>
              <a:rPr lang="en-US" sz="7200" dirty="0"/>
              <a:t>(B)  An injury </a:t>
            </a:r>
            <a:r>
              <a:rPr lang="en-US" sz="7200" dirty="0"/>
              <a:t>“arises </a:t>
            </a:r>
            <a:r>
              <a:rPr lang="en-US" sz="7200" dirty="0"/>
              <a:t>primarily out of and in the course and scope of </a:t>
            </a:r>
            <a:r>
              <a:rPr lang="en-US" sz="7200" dirty="0"/>
              <a:t>employment” </a:t>
            </a:r>
            <a:r>
              <a:rPr lang="en-US" sz="7200" dirty="0"/>
              <a:t>only if it has been shown by a preponderance of the evidence that the employment contributed more than fifty percent (50%) in causing the injury, considering all causes;</a:t>
            </a:r>
          </a:p>
          <a:p>
            <a:pPr marL="0" indent="0" algn="just" fontAlgn="base">
              <a:buNone/>
            </a:pPr>
            <a:r>
              <a:rPr lang="en-US" sz="7200" dirty="0"/>
              <a:t>(C)  An injury causes death, </a:t>
            </a:r>
            <a:r>
              <a:rPr lang="en-US" sz="7200" dirty="0"/>
              <a:t>disablement[,] </a:t>
            </a:r>
            <a:r>
              <a:rPr lang="en-US" sz="7200" dirty="0"/>
              <a:t>or the need for medical treatment only if it has been shown to a reasonable degree of medical certainty that it contributed more than fifty percent (50%) in causing the death, disablement or need for medical treatment, considering all causes;</a:t>
            </a:r>
          </a:p>
          <a:p>
            <a:pPr marL="0" indent="0" algn="just" fontAlgn="base">
              <a:buNone/>
            </a:pPr>
            <a:r>
              <a:rPr lang="en-US" sz="7200" dirty="0"/>
              <a:t>(D)  </a:t>
            </a:r>
            <a:r>
              <a:rPr lang="en-US" sz="7200" dirty="0"/>
              <a:t>“Shown </a:t>
            </a:r>
            <a:r>
              <a:rPr lang="en-US" sz="7200" dirty="0"/>
              <a:t>to a reasonable degree of medical </a:t>
            </a:r>
            <a:r>
              <a:rPr lang="en-US" sz="7200" dirty="0"/>
              <a:t>certainty” </a:t>
            </a:r>
            <a:r>
              <a:rPr lang="en-US" sz="7200" dirty="0"/>
              <a:t>means that, in the opinion of the physician, it is more likely than not considering all causes, as opposed to speculation or possibility</a:t>
            </a:r>
            <a:r>
              <a:rPr lang="en-US" sz="7200" dirty="0"/>
              <a:t>; </a:t>
            </a:r>
            <a:endParaRPr lang="en-US" sz="7200" dirty="0"/>
          </a:p>
          <a:p>
            <a:pPr marL="0" indent="0" algn="just" fontAlgn="base">
              <a:buNone/>
            </a:pPr>
            <a:r>
              <a:rPr lang="en-US" sz="7200" dirty="0"/>
              <a:t>(E)  The opinion of the treating physician, selected by the employee from the employer's designated panel of physicians pursuant to </a:t>
            </a:r>
            <a:r>
              <a:rPr lang="en-US" sz="7200" dirty="0"/>
              <a:t>§ 50-6-204(a)(3) shall </a:t>
            </a:r>
            <a:r>
              <a:rPr lang="en-US" sz="7200" dirty="0"/>
              <a:t>be presumed correct on the issue of </a:t>
            </a:r>
            <a:r>
              <a:rPr lang="en-US" sz="7200" dirty="0"/>
              <a:t>causation[,] </a:t>
            </a:r>
            <a:r>
              <a:rPr lang="en-US" sz="7200" dirty="0"/>
              <a:t>but this presumption shall be rebuttable by a preponderance of the </a:t>
            </a:r>
            <a:r>
              <a:rPr lang="en-US" sz="7200" dirty="0"/>
              <a:t>evidence[.] (Emphasis added.)</a:t>
            </a:r>
            <a:endParaRPr lang="en-US" sz="7200" dirty="0"/>
          </a:p>
        </p:txBody>
      </p:sp>
    </p:spTree>
    <p:extLst>
      <p:ext uri="{BB962C8B-B14F-4D97-AF65-F5344CB8AC3E}">
        <p14:creationId xmlns:p14="http://schemas.microsoft.com/office/powerpoint/2010/main" val="4050936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lstStyle/>
          <a:p>
            <a:pPr marL="0" indent="0" algn="ctr">
              <a:buNone/>
            </a:pPr>
            <a:endParaRPr lang="en-US" dirty="0" smtClean="0">
              <a:latin typeface="Californian FB" pitchFamily="18" charset="0"/>
            </a:endParaRPr>
          </a:p>
          <a:p>
            <a:pPr marL="0" indent="0" algn="ctr">
              <a:buNone/>
            </a:pPr>
            <a:endParaRPr lang="en-US" dirty="0">
              <a:latin typeface="Californian FB" pitchFamily="18" charset="0"/>
            </a:endParaRPr>
          </a:p>
          <a:p>
            <a:pPr marL="0" indent="0" algn="ctr">
              <a:buNone/>
            </a:pPr>
            <a:endParaRPr lang="en-US" dirty="0" smtClean="0">
              <a:latin typeface="Californian FB" pitchFamily="18" charset="0"/>
            </a:endParaRPr>
          </a:p>
          <a:p>
            <a:pPr marL="0" indent="0" algn="ctr">
              <a:buNone/>
            </a:pPr>
            <a:r>
              <a:rPr lang="en-US" sz="4000" dirty="0"/>
              <a:t>Which law applies—old or new?</a:t>
            </a:r>
          </a:p>
        </p:txBody>
      </p:sp>
    </p:spTree>
    <p:extLst>
      <p:ext uri="{BB962C8B-B14F-4D97-AF65-F5344CB8AC3E}">
        <p14:creationId xmlns:p14="http://schemas.microsoft.com/office/powerpoint/2010/main" val="21186504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lstStyle/>
          <a:p>
            <a:pPr marL="0" indent="0" algn="ctr">
              <a:buNone/>
            </a:pPr>
            <a:endParaRPr lang="en-US" dirty="0" smtClean="0">
              <a:latin typeface="Californian FB" pitchFamily="18" charset="0"/>
            </a:endParaRPr>
          </a:p>
          <a:p>
            <a:pPr marL="0" indent="0" algn="ctr">
              <a:buNone/>
            </a:pPr>
            <a:endParaRPr lang="en-US" dirty="0">
              <a:latin typeface="Californian FB" pitchFamily="18" charset="0"/>
            </a:endParaRPr>
          </a:p>
          <a:p>
            <a:pPr marL="0" indent="0" algn="ctr">
              <a:buNone/>
            </a:pPr>
            <a:endParaRPr lang="en-US" dirty="0" smtClean="0">
              <a:latin typeface="Californian FB" pitchFamily="18" charset="0"/>
            </a:endParaRPr>
          </a:p>
          <a:p>
            <a:pPr marL="0" indent="0" algn="ctr">
              <a:buNone/>
            </a:pPr>
            <a:r>
              <a:rPr lang="en-US" sz="4000" dirty="0"/>
              <a:t>Answer:  It depends upon the DATE OF INJURY.</a:t>
            </a:r>
          </a:p>
        </p:txBody>
      </p:sp>
    </p:spTree>
    <p:extLst>
      <p:ext uri="{BB962C8B-B14F-4D97-AF65-F5344CB8AC3E}">
        <p14:creationId xmlns:p14="http://schemas.microsoft.com/office/powerpoint/2010/main" val="267054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dirty="0" smtClean="0">
              <a:latin typeface="Californian FB" pitchFamily="18" charset="0"/>
            </a:endParaRPr>
          </a:p>
          <a:p>
            <a:pPr marL="0" indent="0" algn="ctr">
              <a:buNone/>
            </a:pPr>
            <a:endParaRPr lang="en-US" sz="3600" dirty="0"/>
          </a:p>
          <a:p>
            <a:pPr marL="0" indent="0" algn="ctr">
              <a:buNone/>
            </a:pPr>
            <a:endParaRPr lang="en-US" sz="3600" dirty="0"/>
          </a:p>
          <a:p>
            <a:pPr marL="0" indent="0" algn="ctr">
              <a:buNone/>
            </a:pPr>
            <a:r>
              <a:rPr lang="en-US" sz="3600" dirty="0"/>
              <a:t>What is the date of injury in an occupational disease case?</a:t>
            </a:r>
            <a:endParaRPr lang="en-US" sz="3100" dirty="0"/>
          </a:p>
        </p:txBody>
      </p:sp>
    </p:spTree>
    <p:extLst>
      <p:ext uri="{BB962C8B-B14F-4D97-AF65-F5344CB8AC3E}">
        <p14:creationId xmlns:p14="http://schemas.microsoft.com/office/powerpoint/2010/main" val="28871672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dirty="0" smtClean="0">
              <a:latin typeface="Californian FB" pitchFamily="18" charset="0"/>
            </a:endParaRPr>
          </a:p>
          <a:p>
            <a:pPr marL="0" indent="0" algn="ctr">
              <a:buNone/>
            </a:pPr>
            <a:endParaRPr lang="en-US" sz="3600" dirty="0"/>
          </a:p>
          <a:p>
            <a:pPr marL="0" indent="0" algn="ctr">
              <a:buNone/>
            </a:pPr>
            <a:endParaRPr lang="en-US" sz="3600" dirty="0"/>
          </a:p>
          <a:p>
            <a:pPr marL="0" indent="0" algn="ctr">
              <a:buNone/>
            </a:pPr>
            <a:r>
              <a:rPr lang="en-US" sz="4400" u="sng" dirty="0"/>
              <a:t>Douglas E. Shuler v. Eastman Chemical Co. &amp; SIF</a:t>
            </a:r>
            <a:r>
              <a:rPr lang="en-US" sz="4400" dirty="0"/>
              <a:t>,</a:t>
            </a:r>
          </a:p>
          <a:p>
            <a:pPr marL="0" indent="0" algn="ctr">
              <a:buNone/>
            </a:pPr>
            <a:r>
              <a:rPr lang="en-US" sz="2800" dirty="0"/>
              <a:t>No</a:t>
            </a:r>
            <a:r>
              <a:rPr lang="en-US" sz="2800" dirty="0"/>
              <a:t>. E2016-02292-SC-R3-WC, 2017 Tenn. LEXIS </a:t>
            </a:r>
            <a:r>
              <a:rPr lang="en-US" sz="2800" dirty="0"/>
              <a:t>721</a:t>
            </a:r>
            <a:br>
              <a:rPr lang="en-US" sz="2800" dirty="0"/>
            </a:br>
            <a:r>
              <a:rPr lang="en-US" sz="2800" dirty="0"/>
              <a:t>(Tenn. Workers’ Comp. Panel Nov</a:t>
            </a:r>
            <a:r>
              <a:rPr lang="en-US" sz="2800" dirty="0"/>
              <a:t>. 17, 2017</a:t>
            </a:r>
            <a:r>
              <a:rPr lang="en-US" sz="2800" dirty="0"/>
              <a:t>). </a:t>
            </a:r>
          </a:p>
        </p:txBody>
      </p:sp>
    </p:spTree>
    <p:extLst>
      <p:ext uri="{BB962C8B-B14F-4D97-AF65-F5344CB8AC3E}">
        <p14:creationId xmlns:p14="http://schemas.microsoft.com/office/powerpoint/2010/main" val="6290547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sz="4400" u="sng" dirty="0"/>
          </a:p>
          <a:p>
            <a:pPr marL="0" indent="0" algn="ctr">
              <a:buNone/>
            </a:pPr>
            <a:r>
              <a:rPr lang="en-US" sz="4400" u="sng" dirty="0"/>
              <a:t>Shuler v. Eastman, et al.</a:t>
            </a:r>
          </a:p>
          <a:p>
            <a:pPr marL="0" indent="0" algn="ctr">
              <a:buNone/>
            </a:pPr>
            <a:endParaRPr lang="en-US" sz="4400" u="sng" dirty="0"/>
          </a:p>
          <a:p>
            <a:pPr marL="0" indent="0" algn="ctr">
              <a:buNone/>
            </a:pPr>
            <a:r>
              <a:rPr lang="en-US" sz="4400" dirty="0"/>
              <a:t>Background</a:t>
            </a:r>
            <a:endParaRPr lang="en-US" sz="2800" dirty="0"/>
          </a:p>
        </p:txBody>
      </p:sp>
    </p:spTree>
    <p:extLst>
      <p:ext uri="{BB962C8B-B14F-4D97-AF65-F5344CB8AC3E}">
        <p14:creationId xmlns:p14="http://schemas.microsoft.com/office/powerpoint/2010/main" val="4581692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sz="4400" u="sng" dirty="0"/>
          </a:p>
          <a:p>
            <a:pPr marL="0" indent="0" algn="ctr">
              <a:buNone/>
            </a:pPr>
            <a:r>
              <a:rPr lang="en-US" sz="4400" u="sng" dirty="0"/>
              <a:t>Shuler v. Eastman, et al.</a:t>
            </a:r>
          </a:p>
          <a:p>
            <a:pPr marL="0" indent="0" algn="ctr">
              <a:buNone/>
            </a:pPr>
            <a:endParaRPr lang="en-US" sz="4400" u="sng" dirty="0"/>
          </a:p>
          <a:p>
            <a:pPr marL="0" indent="0" algn="ctr">
              <a:buNone/>
            </a:pPr>
            <a:r>
              <a:rPr lang="en-US" sz="4400" dirty="0"/>
              <a:t>Procedural History</a:t>
            </a:r>
            <a:endParaRPr lang="en-US" sz="2800" dirty="0"/>
          </a:p>
        </p:txBody>
      </p:sp>
    </p:spTree>
    <p:extLst>
      <p:ext uri="{BB962C8B-B14F-4D97-AF65-F5344CB8AC3E}">
        <p14:creationId xmlns:p14="http://schemas.microsoft.com/office/powerpoint/2010/main" val="4225566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dirty="0" smtClean="0">
              <a:latin typeface="Californian FB" pitchFamily="18" charset="0"/>
            </a:endParaRPr>
          </a:p>
          <a:p>
            <a:pPr marL="0" indent="0" algn="ctr">
              <a:buNone/>
            </a:pPr>
            <a:r>
              <a:rPr lang="en-US" sz="4400" u="sng" dirty="0"/>
              <a:t>Douglas E. Shuler v. Eastman Chemical Co. &amp; SIF</a:t>
            </a:r>
            <a:r>
              <a:rPr lang="en-US" sz="4400" dirty="0"/>
              <a:t>,</a:t>
            </a:r>
          </a:p>
          <a:p>
            <a:pPr marL="0" indent="0" algn="ctr">
              <a:buNone/>
            </a:pPr>
            <a:r>
              <a:rPr lang="en-US" sz="2800" dirty="0"/>
              <a:t>No</a:t>
            </a:r>
            <a:r>
              <a:rPr lang="en-US" sz="2800" dirty="0"/>
              <a:t>. </a:t>
            </a:r>
            <a:r>
              <a:rPr lang="en-US" sz="2800" dirty="0"/>
              <a:t>E2016-02292-SC-R3-WC, 2017 </a:t>
            </a:r>
            <a:r>
              <a:rPr lang="en-US" sz="2800" dirty="0"/>
              <a:t>Tenn. LEXIS 721 (Nov. 17, 2017</a:t>
            </a:r>
            <a:r>
              <a:rPr lang="en-US" sz="2800" dirty="0"/>
              <a:t>). </a:t>
            </a:r>
          </a:p>
          <a:p>
            <a:pPr marL="0" indent="0" algn="ctr">
              <a:buNone/>
            </a:pPr>
            <a:endParaRPr lang="en-US" sz="2800" dirty="0"/>
          </a:p>
          <a:p>
            <a:pPr marL="0" indent="0" algn="ctr">
              <a:buNone/>
            </a:pPr>
            <a:endParaRPr lang="en-US" sz="2800" dirty="0"/>
          </a:p>
          <a:p>
            <a:pPr marL="0" indent="0" algn="ctr">
              <a:buNone/>
            </a:pPr>
            <a:r>
              <a:rPr lang="en-US" sz="4400" dirty="0"/>
              <a:t>Panel Opinion</a:t>
            </a:r>
          </a:p>
          <a:p>
            <a:pPr marL="0" indent="0" algn="ctr">
              <a:buNone/>
            </a:pPr>
            <a:endParaRPr lang="en-US" sz="2800" u="sng" dirty="0"/>
          </a:p>
        </p:txBody>
      </p:sp>
    </p:spTree>
    <p:extLst>
      <p:ext uri="{BB962C8B-B14F-4D97-AF65-F5344CB8AC3E}">
        <p14:creationId xmlns:p14="http://schemas.microsoft.com/office/powerpoint/2010/main" val="3034362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fontScale="92500" lnSpcReduction="20000"/>
          </a:bodyPr>
          <a:lstStyle/>
          <a:p>
            <a:pPr marL="0" indent="0" algn="ctr">
              <a:buNone/>
            </a:pPr>
            <a:r>
              <a:rPr lang="en-US" sz="4400" u="sng" dirty="0"/>
              <a:t>Shuler v. Eastman, et al.</a:t>
            </a:r>
          </a:p>
          <a:p>
            <a:pPr marL="0" indent="0" algn="ctr">
              <a:buNone/>
            </a:pPr>
            <a:r>
              <a:rPr lang="en-US" sz="2800" dirty="0"/>
              <a:t>Issues Presented on Appeal:</a:t>
            </a:r>
          </a:p>
          <a:p>
            <a:pPr marL="514326" indent="-514326" algn="just" fontAlgn="base">
              <a:buClrTx/>
              <a:buFont typeface="+mj-lt"/>
              <a:buAutoNum type="arabicPeriod"/>
            </a:pPr>
            <a:r>
              <a:rPr lang="en-US" sz="2800" dirty="0"/>
              <a:t>Whether </a:t>
            </a:r>
            <a:r>
              <a:rPr lang="en-US" sz="2800" dirty="0"/>
              <a:t>the trial court erred by concluding that it lacked subject matter jurisdiction over this action.</a:t>
            </a:r>
          </a:p>
          <a:p>
            <a:pPr marL="514326" indent="-514326" algn="just" fontAlgn="base">
              <a:buClrTx/>
              <a:buFont typeface="+mj-lt"/>
              <a:buAutoNum type="arabicPeriod"/>
            </a:pPr>
            <a:r>
              <a:rPr lang="en-US" sz="2800" dirty="0"/>
              <a:t>Whether </a:t>
            </a:r>
            <a:r>
              <a:rPr lang="en-US" sz="2800" dirty="0"/>
              <a:t>the trial court erred by applying Tennessee Code Annotated § 50-6-237 in this action, which provides that it is applicable only to injuries occurring on or after July 1, 2014, when Mr. </a:t>
            </a:r>
            <a:r>
              <a:rPr lang="en-US" sz="2800" dirty="0"/>
              <a:t>Shuler’s </a:t>
            </a:r>
            <a:r>
              <a:rPr lang="en-US" sz="2800" dirty="0"/>
              <a:t>last exposure to </a:t>
            </a:r>
            <a:r>
              <a:rPr lang="en-US" sz="2800" dirty="0"/>
              <a:t>Eastman’s </a:t>
            </a:r>
            <a:r>
              <a:rPr lang="en-US" sz="2800" dirty="0"/>
              <a:t>work environment was in December 1999.</a:t>
            </a:r>
          </a:p>
          <a:p>
            <a:pPr marL="514326" indent="-514326" algn="just" fontAlgn="base">
              <a:buClrTx/>
              <a:buFont typeface="+mj-lt"/>
              <a:buAutoNum type="arabicPeriod"/>
            </a:pPr>
            <a:r>
              <a:rPr lang="en-US" sz="2800" dirty="0"/>
              <a:t>Whether </a:t>
            </a:r>
            <a:r>
              <a:rPr lang="en-US" sz="2800" dirty="0"/>
              <a:t>the trial court erred by retrospectively applying Tennessee Code Annotated § 50-6-237 and, if so, whether such retrospective application was unconstitutional.</a:t>
            </a:r>
          </a:p>
          <a:p>
            <a:pPr marL="514326" indent="-514326" algn="just" fontAlgn="base">
              <a:buClrTx/>
              <a:buFont typeface="+mj-lt"/>
              <a:buAutoNum type="arabicPeriod"/>
            </a:pPr>
            <a:r>
              <a:rPr lang="en-US" sz="2800" dirty="0"/>
              <a:t>Whether </a:t>
            </a:r>
            <a:r>
              <a:rPr lang="en-US" sz="2800" dirty="0"/>
              <a:t>Tennessee Code Annotated §§ 50-6-217(c), -237, and -238 are facially unconstitutional.</a:t>
            </a:r>
          </a:p>
        </p:txBody>
      </p:sp>
    </p:spTree>
    <p:extLst>
      <p:ext uri="{BB962C8B-B14F-4D97-AF65-F5344CB8AC3E}">
        <p14:creationId xmlns:p14="http://schemas.microsoft.com/office/powerpoint/2010/main" val="1643704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r>
              <a:rPr lang="en-US" sz="4400" u="sng" dirty="0"/>
              <a:t>Shuler v. Eastman, et al.</a:t>
            </a:r>
          </a:p>
          <a:p>
            <a:pPr marL="0" indent="0" algn="ctr">
              <a:buNone/>
            </a:pPr>
            <a:endParaRPr lang="en-US" sz="2800" dirty="0"/>
          </a:p>
          <a:p>
            <a:pPr marL="0" indent="0" algn="ctr">
              <a:buNone/>
            </a:pPr>
            <a:endParaRPr lang="en-US" sz="2800" dirty="0"/>
          </a:p>
          <a:p>
            <a:pPr marL="0" indent="0" algn="ctr">
              <a:buNone/>
            </a:pPr>
            <a:r>
              <a:rPr lang="en-US" sz="2800" dirty="0"/>
              <a:t>Tennessee Code Annotated § 50-6-237 &amp; Subject Matter Jurisdiction</a:t>
            </a:r>
            <a:endParaRPr lang="en-US" sz="2800" dirty="0"/>
          </a:p>
        </p:txBody>
      </p:sp>
    </p:spTree>
    <p:extLst>
      <p:ext uri="{BB962C8B-B14F-4D97-AF65-F5344CB8AC3E}">
        <p14:creationId xmlns:p14="http://schemas.microsoft.com/office/powerpoint/2010/main" val="295316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737" y="3999419"/>
            <a:ext cx="11582400" cy="1422399"/>
          </a:xfrm>
        </p:spPr>
        <p:txBody>
          <a:bodyPr>
            <a:normAutofit fontScale="90000"/>
          </a:bodyPr>
          <a:lstStyle/>
          <a:p>
            <a:r>
              <a:rPr lang="en-US" dirty="0" smtClean="0">
                <a:latin typeface="Californian FB" pitchFamily="18" charset="0"/>
              </a:rPr>
              <a:t>Occupational Diseases |</a:t>
            </a:r>
            <a:br>
              <a:rPr lang="en-US" dirty="0" smtClean="0">
                <a:latin typeface="Californian FB" pitchFamily="18" charset="0"/>
              </a:rPr>
            </a:br>
            <a:r>
              <a:rPr lang="en-US" dirty="0" smtClean="0">
                <a:latin typeface="Californian FB" pitchFamily="18" charset="0"/>
              </a:rPr>
              <a:t>Cumulative </a:t>
            </a:r>
            <a:r>
              <a:rPr lang="en-US" dirty="0">
                <a:latin typeface="Californian FB" pitchFamily="18" charset="0"/>
              </a:rPr>
              <a:t>Trauma | </a:t>
            </a:r>
            <a:r>
              <a:rPr lang="en-US" dirty="0" smtClean="0">
                <a:latin typeface="Californian FB" pitchFamily="18" charset="0"/>
              </a:rPr>
              <a:t>PTD Discussion</a:t>
            </a:r>
            <a:endParaRPr lang="en-US" dirty="0">
              <a:latin typeface="Californian FB" pitchFamily="18" charset="0"/>
            </a:endParaRPr>
          </a:p>
        </p:txBody>
      </p:sp>
      <p:sp>
        <p:nvSpPr>
          <p:cNvPr id="3" name="Text Placeholder 2"/>
          <p:cNvSpPr>
            <a:spLocks noGrp="1"/>
          </p:cNvSpPr>
          <p:nvPr>
            <p:ph type="body" sz="quarter" idx="12"/>
          </p:nvPr>
        </p:nvSpPr>
        <p:spPr/>
        <p:txBody>
          <a:bodyPr>
            <a:normAutofit fontScale="77500" lnSpcReduction="20000"/>
          </a:bodyPr>
          <a:lstStyle/>
          <a:p>
            <a:r>
              <a:rPr lang="en-US" dirty="0" smtClean="0">
                <a:latin typeface="Californian FB" pitchFamily="18" charset="0"/>
              </a:rPr>
              <a:t>SIF STAFF ATTORNEYS:</a:t>
            </a:r>
            <a:br>
              <a:rPr lang="en-US" dirty="0" smtClean="0">
                <a:latin typeface="Californian FB" pitchFamily="18" charset="0"/>
              </a:rPr>
            </a:br>
            <a:r>
              <a:rPr lang="en-US" dirty="0" smtClean="0">
                <a:latin typeface="Californian FB" pitchFamily="18" charset="0"/>
              </a:rPr>
              <a:t>Allison </a:t>
            </a:r>
            <a:r>
              <a:rPr lang="en-US" dirty="0">
                <a:latin typeface="Californian FB" pitchFamily="18" charset="0"/>
              </a:rPr>
              <a:t>Lowry, Tim </a:t>
            </a:r>
            <a:r>
              <a:rPr lang="en-US" dirty="0" smtClean="0">
                <a:latin typeface="Californian FB" pitchFamily="18" charset="0"/>
              </a:rPr>
              <a:t>Kellum, Art Wells, Patrick Ruth</a:t>
            </a:r>
            <a:endParaRPr lang="en-US" dirty="0">
              <a:latin typeface="Californian FB" pitchFamily="18" charset="0"/>
            </a:endParaRPr>
          </a:p>
        </p:txBody>
      </p:sp>
    </p:spTree>
    <p:extLst>
      <p:ext uri="{BB962C8B-B14F-4D97-AF65-F5344CB8AC3E}">
        <p14:creationId xmlns:p14="http://schemas.microsoft.com/office/powerpoint/2010/main" val="15839653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dirty="0" smtClean="0">
              <a:latin typeface="Californian FB" pitchFamily="18" charset="0"/>
            </a:endParaRPr>
          </a:p>
          <a:p>
            <a:pPr marL="0" indent="0" algn="ctr">
              <a:buNone/>
            </a:pPr>
            <a:r>
              <a:rPr lang="en-US" sz="3600" dirty="0"/>
              <a:t>Tennessee Code Annotated § 50-6-237</a:t>
            </a:r>
            <a:endParaRPr lang="en-US" sz="3600" dirty="0"/>
          </a:p>
          <a:p>
            <a:pPr marL="0" indent="0" algn="ctr">
              <a:buNone/>
            </a:pPr>
            <a:endParaRPr lang="en-US" dirty="0" smtClean="0">
              <a:latin typeface="Californian FB" pitchFamily="18" charset="0"/>
            </a:endParaRPr>
          </a:p>
          <a:p>
            <a:pPr marL="0" indent="0" algn="just">
              <a:buNone/>
            </a:pPr>
            <a:r>
              <a:rPr lang="en-US" sz="3100" dirty="0"/>
              <a:t>“There </a:t>
            </a:r>
            <a:r>
              <a:rPr lang="en-US" sz="3100" dirty="0"/>
              <a:t>is created the court of </a:t>
            </a:r>
            <a:r>
              <a:rPr lang="en-US" sz="3100" dirty="0"/>
              <a:t>workers’ </a:t>
            </a:r>
            <a:r>
              <a:rPr lang="en-US" sz="3100" dirty="0"/>
              <a:t>compensation claims in the bureau of </a:t>
            </a:r>
            <a:r>
              <a:rPr lang="en-US" sz="3100" dirty="0"/>
              <a:t>workers’ </a:t>
            </a:r>
            <a:r>
              <a:rPr lang="en-US" sz="3100" dirty="0"/>
              <a:t>compensation, which shall have original and exclusive jurisdiction over all contested claims for </a:t>
            </a:r>
            <a:r>
              <a:rPr lang="en-US" sz="3100" dirty="0"/>
              <a:t>workers’ </a:t>
            </a:r>
            <a:r>
              <a:rPr lang="en-US" sz="3100" dirty="0"/>
              <a:t>compensation benefits when the date of the alleged injury is on or after July 1, 2014</a:t>
            </a:r>
            <a:r>
              <a:rPr lang="en-US" sz="3100" dirty="0"/>
              <a:t>.” </a:t>
            </a:r>
          </a:p>
        </p:txBody>
      </p:sp>
    </p:spTree>
    <p:extLst>
      <p:ext uri="{BB962C8B-B14F-4D97-AF65-F5344CB8AC3E}">
        <p14:creationId xmlns:p14="http://schemas.microsoft.com/office/powerpoint/2010/main" val="11802145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r>
              <a:rPr lang="en-US" sz="4400" u="sng" dirty="0"/>
              <a:t>Shuler v. Eastman, et al.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443" y="1253219"/>
            <a:ext cx="7459116" cy="4801271"/>
          </a:xfrm>
          <a:prstGeom prst="rect">
            <a:avLst/>
          </a:prstGeom>
        </p:spPr>
      </p:pic>
    </p:spTree>
    <p:extLst>
      <p:ext uri="{BB962C8B-B14F-4D97-AF65-F5344CB8AC3E}">
        <p14:creationId xmlns:p14="http://schemas.microsoft.com/office/powerpoint/2010/main" val="2953160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7859" y="4500113"/>
            <a:ext cx="5441428" cy="1209619"/>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975" y="1080203"/>
            <a:ext cx="5621311" cy="3419911"/>
          </a:xfrm>
          <a:prstGeom prst="rect">
            <a:avLst/>
          </a:prstGeom>
        </p:spPr>
      </p:pic>
    </p:spTree>
    <p:extLst>
      <p:ext uri="{BB962C8B-B14F-4D97-AF65-F5344CB8AC3E}">
        <p14:creationId xmlns:p14="http://schemas.microsoft.com/office/powerpoint/2010/main" val="40128265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14" y="3643166"/>
            <a:ext cx="11902191" cy="1858279"/>
          </a:xfrm>
          <a:prstGeom prst="rect">
            <a:avLst/>
          </a:prstGeom>
          <a:ln w="38100">
            <a:solidFill>
              <a:srgbClr val="FF0000"/>
            </a:solidFill>
          </a:ln>
        </p:spPr>
      </p:pic>
      <p:pic>
        <p:nvPicPr>
          <p:cNvPr id="11" name="Content Placeholder 10"/>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11595" y="1374574"/>
            <a:ext cx="9838396" cy="1612852"/>
          </a:xfrm>
        </p:spPr>
      </p:pic>
      <p:cxnSp>
        <p:nvCxnSpPr>
          <p:cNvPr id="13" name="Straight Connector 12"/>
          <p:cNvCxnSpPr/>
          <p:nvPr/>
        </p:nvCxnSpPr>
        <p:spPr>
          <a:xfrm>
            <a:off x="2863123" y="1843791"/>
            <a:ext cx="1708879"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57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sz="4400" u="sng" dirty="0"/>
          </a:p>
          <a:p>
            <a:pPr marL="0" indent="0" algn="ctr">
              <a:buNone/>
            </a:pPr>
            <a:r>
              <a:rPr lang="en-US" sz="4400" u="sng" dirty="0"/>
              <a:t>Shuler v. Eastman, et al.</a:t>
            </a:r>
          </a:p>
          <a:p>
            <a:pPr marL="0" indent="0" algn="ctr">
              <a:buNone/>
            </a:pPr>
            <a:endParaRPr lang="en-US" sz="2800" dirty="0"/>
          </a:p>
          <a:p>
            <a:pPr marL="0" indent="0" algn="ctr">
              <a:buNone/>
            </a:pPr>
            <a:r>
              <a:rPr lang="en-US" sz="4000" dirty="0"/>
              <a:t>Plaintiff’s Arguments</a:t>
            </a:r>
            <a:endParaRPr lang="en-US" sz="4000" dirty="0"/>
          </a:p>
        </p:txBody>
      </p:sp>
    </p:spTree>
    <p:extLst>
      <p:ext uri="{BB962C8B-B14F-4D97-AF65-F5344CB8AC3E}">
        <p14:creationId xmlns:p14="http://schemas.microsoft.com/office/powerpoint/2010/main" val="9284922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r>
              <a:rPr lang="en-US" sz="4400" u="sng" dirty="0"/>
              <a:t>Shuler v. Eastman, et al.</a:t>
            </a:r>
          </a:p>
          <a:p>
            <a:pPr marL="0" indent="0" algn="ctr">
              <a:buNone/>
            </a:pPr>
            <a:endParaRPr lang="en-US" sz="2800" dirty="0"/>
          </a:p>
          <a:p>
            <a:pPr marL="0" indent="0" algn="ctr">
              <a:buNone/>
            </a:pPr>
            <a:r>
              <a:rPr lang="en-US" dirty="0" smtClean="0"/>
              <a:t>The Panel disagreed with Mr. Shuler’s argument regarding the date of injury being the date of last injurious exposure.</a:t>
            </a:r>
            <a:endParaRPr lang="en-US" dirty="0"/>
          </a:p>
        </p:txBody>
      </p:sp>
    </p:spTree>
    <p:extLst>
      <p:ext uri="{BB962C8B-B14F-4D97-AF65-F5344CB8AC3E}">
        <p14:creationId xmlns:p14="http://schemas.microsoft.com/office/powerpoint/2010/main" val="3300196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r>
              <a:rPr lang="en-US" sz="4400" u="sng" dirty="0"/>
              <a:t>Shuler v. Eastman, et al.</a:t>
            </a:r>
          </a:p>
          <a:p>
            <a:pPr marL="0" indent="0" algn="ctr">
              <a:buNone/>
            </a:pPr>
            <a:endParaRPr lang="en-US" sz="2800" dirty="0"/>
          </a:p>
          <a:p>
            <a:pPr marL="0" indent="0" algn="ctr">
              <a:buNone/>
            </a:pPr>
            <a:r>
              <a:rPr lang="en-US" dirty="0" smtClean="0"/>
              <a:t>The Panel also disagreed with Mr. Shuler’s argument that applying Tennessee Code Annotated § 50-6-237 to his claim, which he asserted accrued in 1999, was an improper retrospective application in violation of the Tennessee Constitution.</a:t>
            </a:r>
            <a:endParaRPr lang="en-US" dirty="0"/>
          </a:p>
        </p:txBody>
      </p:sp>
    </p:spTree>
    <p:extLst>
      <p:ext uri="{BB962C8B-B14F-4D97-AF65-F5344CB8AC3E}">
        <p14:creationId xmlns:p14="http://schemas.microsoft.com/office/powerpoint/2010/main" val="4056239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lstStyle/>
          <a:p>
            <a:pPr marL="0" indent="0" algn="ctr">
              <a:buNone/>
            </a:pPr>
            <a:endParaRPr lang="en-US" dirty="0" smtClean="0">
              <a:latin typeface="Californian FB" pitchFamily="18" charset="0"/>
            </a:endParaRPr>
          </a:p>
          <a:p>
            <a:pPr marL="0" indent="0" algn="ctr">
              <a:buNone/>
            </a:pPr>
            <a:endParaRPr lang="en-US" dirty="0" smtClean="0">
              <a:latin typeface="Californian FB" pitchFamily="18" charset="0"/>
            </a:endParaRPr>
          </a:p>
          <a:p>
            <a:pPr marL="0" indent="0" algn="ctr">
              <a:buNone/>
            </a:pPr>
            <a:r>
              <a:rPr lang="en-US" sz="4000" b="1" dirty="0"/>
              <a:t>Implications &amp; Considerations:</a:t>
            </a:r>
          </a:p>
          <a:p>
            <a:pPr marL="0" indent="0" algn="ctr">
              <a:buNone/>
            </a:pPr>
            <a:r>
              <a:rPr lang="en-US" sz="4000" b="1" dirty="0"/>
              <a:t>After the </a:t>
            </a:r>
            <a:r>
              <a:rPr lang="en-US" sz="4000" b="1" u="sng" dirty="0"/>
              <a:t>Shuler</a:t>
            </a:r>
            <a:r>
              <a:rPr lang="en-US" sz="4000" b="1" dirty="0"/>
              <a:t> decision.</a:t>
            </a:r>
          </a:p>
        </p:txBody>
      </p:sp>
    </p:spTree>
    <p:extLst>
      <p:ext uri="{BB962C8B-B14F-4D97-AF65-F5344CB8AC3E}">
        <p14:creationId xmlns:p14="http://schemas.microsoft.com/office/powerpoint/2010/main" val="11490509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fontScale="92500" lnSpcReduction="10000"/>
          </a:bodyPr>
          <a:lstStyle/>
          <a:p>
            <a:pPr marL="0" indent="0" algn="ctr">
              <a:buNone/>
            </a:pPr>
            <a:r>
              <a:rPr lang="en-US" sz="4000" b="1" dirty="0"/>
              <a:t>Implications &amp; Considerations</a:t>
            </a:r>
          </a:p>
          <a:p>
            <a:r>
              <a:rPr lang="en-US" sz="4000" dirty="0"/>
              <a:t>Forum</a:t>
            </a:r>
          </a:p>
          <a:p>
            <a:r>
              <a:rPr lang="en-US" sz="4000" dirty="0"/>
              <a:t>Notice</a:t>
            </a:r>
          </a:p>
          <a:p>
            <a:r>
              <a:rPr lang="en-US" sz="4000" dirty="0"/>
              <a:t>Statute of Limitations</a:t>
            </a:r>
          </a:p>
          <a:p>
            <a:r>
              <a:rPr lang="en-US" sz="4000" dirty="0"/>
              <a:t>Employer/Carrier Liability</a:t>
            </a:r>
          </a:p>
          <a:p>
            <a:r>
              <a:rPr lang="en-US" sz="4000" dirty="0"/>
              <a:t>Average Weekly Wage</a:t>
            </a:r>
          </a:p>
          <a:p>
            <a:r>
              <a:rPr lang="en-US" sz="4000" dirty="0"/>
              <a:t>Medical causation / AMA Impairment Ratings</a:t>
            </a:r>
          </a:p>
          <a:p>
            <a:r>
              <a:rPr lang="en-US" sz="4000" dirty="0"/>
              <a:t>Settlements</a:t>
            </a:r>
            <a:endParaRPr lang="en-US" sz="3600" dirty="0"/>
          </a:p>
          <a:p>
            <a:pPr marL="0" indent="0" algn="just">
              <a:buNone/>
            </a:pPr>
            <a:endParaRPr lang="en-US" sz="4000" dirty="0"/>
          </a:p>
        </p:txBody>
      </p:sp>
    </p:spTree>
    <p:extLst>
      <p:ext uri="{BB962C8B-B14F-4D97-AF65-F5344CB8AC3E}">
        <p14:creationId xmlns:p14="http://schemas.microsoft.com/office/powerpoint/2010/main" val="10737868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dirty="0" smtClean="0">
              <a:latin typeface="Californian FB" pitchFamily="18" charset="0"/>
            </a:endParaRPr>
          </a:p>
          <a:p>
            <a:pPr marL="0" indent="0" algn="ctr">
              <a:buNone/>
            </a:pPr>
            <a:r>
              <a:rPr lang="en-US" sz="4000" b="1" dirty="0"/>
              <a:t>Effect of </a:t>
            </a:r>
            <a:r>
              <a:rPr lang="en-US" sz="4000" b="1" u="sng" dirty="0"/>
              <a:t>Shuler</a:t>
            </a:r>
            <a:r>
              <a:rPr lang="en-US" sz="4000" b="1" dirty="0"/>
              <a:t> on forum selection:</a:t>
            </a:r>
          </a:p>
          <a:p>
            <a:pPr marL="0" indent="0" algn="ctr">
              <a:buNone/>
            </a:pPr>
            <a:r>
              <a:rPr lang="en-US" sz="4000" dirty="0"/>
              <a:t>Uptick in complaints filed in circuit court or chancery court where the only date specifically pled is the last date of employment</a:t>
            </a:r>
            <a:r>
              <a:rPr lang="en-US" sz="4000" b="1" dirty="0"/>
              <a:t>.</a:t>
            </a:r>
            <a:endParaRPr lang="en-US" sz="4000" dirty="0"/>
          </a:p>
        </p:txBody>
      </p:sp>
    </p:spTree>
    <p:extLst>
      <p:ext uri="{BB962C8B-B14F-4D97-AF65-F5344CB8AC3E}">
        <p14:creationId xmlns:p14="http://schemas.microsoft.com/office/powerpoint/2010/main" val="2492744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outline of tn ma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064276"/>
            <a:ext cx="12192001" cy="317369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pPr algn="ctr"/>
            <a:r>
              <a:rPr lang="en-US" dirty="0" smtClean="0"/>
              <a:t>SIF ATTORNEYS</a:t>
            </a:r>
            <a:endParaRPr lang="en-US" dirty="0"/>
          </a:p>
        </p:txBody>
      </p:sp>
      <p:sp>
        <p:nvSpPr>
          <p:cNvPr id="2" name="TextBox 1"/>
          <p:cNvSpPr txBox="1"/>
          <p:nvPr/>
        </p:nvSpPr>
        <p:spPr>
          <a:xfrm>
            <a:off x="409432" y="3987335"/>
            <a:ext cx="5213445" cy="1877435"/>
          </a:xfrm>
          <a:prstGeom prst="rect">
            <a:avLst/>
          </a:prstGeom>
          <a:noFill/>
        </p:spPr>
        <p:txBody>
          <a:bodyPr wrap="square" lIns="91436" tIns="45718" rIns="91436" bIns="45718" rtlCol="0">
            <a:spAutoFit/>
          </a:bodyPr>
          <a:lstStyle/>
          <a:p>
            <a:r>
              <a:rPr lang="en-US" sz="4000" b="1" dirty="0">
                <a:latin typeface="Californian FB" pitchFamily="18" charset="0"/>
              </a:rPr>
              <a:t>      </a:t>
            </a:r>
            <a:r>
              <a:rPr lang="en-US" sz="2800" b="1" dirty="0">
                <a:latin typeface="Californian FB" pitchFamily="18" charset="0"/>
              </a:rPr>
              <a:t>WEST</a:t>
            </a:r>
          </a:p>
          <a:p>
            <a:r>
              <a:rPr lang="en-US" b="1" dirty="0">
                <a:latin typeface="Californian FB" panose="0207040306080B030204" pitchFamily="18" charset="0"/>
              </a:rPr>
              <a:t>Jackson – </a:t>
            </a:r>
            <a:r>
              <a:rPr lang="en-US" b="1" dirty="0" smtClean="0">
                <a:latin typeface="Californian FB" panose="0207040306080B030204" pitchFamily="18" charset="0"/>
              </a:rPr>
              <a:t>   </a:t>
            </a:r>
            <a:r>
              <a:rPr lang="en-US" dirty="0" smtClean="0">
                <a:latin typeface="Californian FB" panose="0207040306080B030204" pitchFamily="18" charset="0"/>
              </a:rPr>
              <a:t>Art.Wells@tn.gov</a:t>
            </a:r>
          </a:p>
          <a:p>
            <a:r>
              <a:rPr lang="en-US" b="1" dirty="0" smtClean="0">
                <a:latin typeface="Californian FB" panose="0207040306080B030204" pitchFamily="18" charset="0"/>
              </a:rPr>
              <a:t>Memphis – </a:t>
            </a:r>
            <a:r>
              <a:rPr lang="en-US" dirty="0" smtClean="0">
                <a:latin typeface="Californian FB" panose="0207040306080B030204" pitchFamily="18" charset="0"/>
              </a:rPr>
              <a:t>Timothy.Kellum@tn.gov</a:t>
            </a:r>
            <a:r>
              <a:rPr lang="en-US" dirty="0">
                <a:latin typeface="Californian FB" panose="0207040306080B030204" pitchFamily="18" charset="0"/>
              </a:rPr>
              <a:t/>
            </a:r>
            <a:br>
              <a:rPr lang="en-US" dirty="0">
                <a:latin typeface="Californian FB" panose="0207040306080B030204" pitchFamily="18" charset="0"/>
              </a:rPr>
            </a:br>
            <a:r>
              <a:rPr lang="en-US" dirty="0">
                <a:latin typeface="Californian FB" panose="0207040306080B030204" pitchFamily="18" charset="0"/>
              </a:rPr>
              <a:t/>
            </a:r>
            <a:br>
              <a:rPr lang="en-US" dirty="0">
                <a:latin typeface="Californian FB" panose="0207040306080B030204" pitchFamily="18" charset="0"/>
              </a:rPr>
            </a:br>
            <a:endParaRPr lang="en-US" dirty="0">
              <a:latin typeface="Californian FB" panose="0207040306080B030204" pitchFamily="18" charset="0"/>
            </a:endParaRPr>
          </a:p>
        </p:txBody>
      </p:sp>
      <p:sp>
        <p:nvSpPr>
          <p:cNvPr id="5" name="TextBox 4"/>
          <p:cNvSpPr txBox="1"/>
          <p:nvPr/>
        </p:nvSpPr>
        <p:spPr>
          <a:xfrm>
            <a:off x="3577987" y="2806088"/>
            <a:ext cx="5036024" cy="2462211"/>
          </a:xfrm>
          <a:prstGeom prst="rect">
            <a:avLst/>
          </a:prstGeom>
          <a:noFill/>
        </p:spPr>
        <p:txBody>
          <a:bodyPr wrap="square" lIns="91436" tIns="45718" rIns="91436" bIns="45718" rtlCol="0">
            <a:spAutoFit/>
          </a:bodyPr>
          <a:lstStyle/>
          <a:p>
            <a:r>
              <a:rPr lang="en-US" sz="4000" dirty="0">
                <a:latin typeface="Californian FB" pitchFamily="18" charset="0"/>
              </a:rPr>
              <a:t>             </a:t>
            </a:r>
            <a:r>
              <a:rPr lang="en-US" sz="2800" b="1" dirty="0">
                <a:latin typeface="Californian FB" pitchFamily="18" charset="0"/>
              </a:rPr>
              <a:t>MIDDLE</a:t>
            </a:r>
          </a:p>
          <a:p>
            <a:r>
              <a:rPr lang="en-US" b="1" dirty="0" smtClean="0">
                <a:latin typeface="Californian FB" panose="0207040306080B030204" pitchFamily="18" charset="0"/>
              </a:rPr>
              <a:t>	Nashville </a:t>
            </a:r>
            <a:r>
              <a:rPr lang="en-US" b="1" dirty="0">
                <a:latin typeface="Californian FB" panose="0207040306080B030204" pitchFamily="18" charset="0"/>
              </a:rPr>
              <a:t>–  </a:t>
            </a:r>
            <a:endParaRPr lang="en-US" b="1" dirty="0" smtClean="0">
              <a:latin typeface="Californian FB" panose="0207040306080B030204" pitchFamily="18" charset="0"/>
            </a:endParaRPr>
          </a:p>
          <a:p>
            <a:r>
              <a:rPr lang="en-US" dirty="0" smtClean="0">
                <a:latin typeface="Californian FB" panose="0207040306080B030204" pitchFamily="18" charset="0"/>
              </a:rPr>
              <a:t>	</a:t>
            </a:r>
            <a:r>
              <a:rPr lang="en-US" dirty="0">
                <a:latin typeface="Californian FB" panose="0207040306080B030204" pitchFamily="18" charset="0"/>
              </a:rPr>
              <a:t>Patrick.Ruth@tn.gov </a:t>
            </a:r>
          </a:p>
          <a:p>
            <a:r>
              <a:rPr lang="en-US" dirty="0" smtClean="0">
                <a:latin typeface="Californian FB" panose="0207040306080B030204" pitchFamily="18" charset="0"/>
              </a:rPr>
              <a:t>	Robert.Davies@tn.gov  </a:t>
            </a:r>
            <a:r>
              <a:rPr lang="en-US" b="1" dirty="0">
                <a:latin typeface="Californian FB" panose="0207040306080B030204" pitchFamily="18" charset="0"/>
              </a:rPr>
              <a:t>(Director)      </a:t>
            </a:r>
            <a:r>
              <a:rPr lang="en-US" dirty="0" smtClean="0">
                <a:latin typeface="Californian FB" panose="0207040306080B030204" pitchFamily="18" charset="0"/>
              </a:rPr>
              <a:t>	Ronald.McNutt@tn.gov </a:t>
            </a:r>
            <a:r>
              <a:rPr lang="en-US" dirty="0">
                <a:latin typeface="Californian FB" panose="0207040306080B030204" pitchFamily="18" charset="0"/>
              </a:rPr>
              <a:t>	      </a:t>
            </a:r>
            <a:r>
              <a:rPr lang="en-US" dirty="0" smtClean="0">
                <a:latin typeface="Californian FB" panose="0207040306080B030204" pitchFamily="18" charset="0"/>
              </a:rPr>
              <a:t>	</a:t>
            </a:r>
            <a:endParaRPr lang="en-US" dirty="0"/>
          </a:p>
          <a:p>
            <a:endParaRPr lang="en-US" dirty="0">
              <a:latin typeface="Californian FB" pitchFamily="18" charset="0"/>
            </a:endParaRPr>
          </a:p>
          <a:p>
            <a:r>
              <a:rPr lang="en-US" dirty="0" smtClean="0">
                <a:latin typeface="Californian FB" pitchFamily="18" charset="0"/>
              </a:rPr>
              <a:t>	</a:t>
            </a:r>
            <a:endParaRPr lang="en-US" dirty="0">
              <a:latin typeface="Californian FB" pitchFamily="18" charset="0"/>
            </a:endParaRPr>
          </a:p>
        </p:txBody>
      </p:sp>
      <p:sp>
        <p:nvSpPr>
          <p:cNvPr id="6" name="TextBox 5"/>
          <p:cNvSpPr txBox="1"/>
          <p:nvPr/>
        </p:nvSpPr>
        <p:spPr>
          <a:xfrm>
            <a:off x="7287999" y="2356121"/>
            <a:ext cx="4135272" cy="1692769"/>
          </a:xfrm>
          <a:prstGeom prst="rect">
            <a:avLst/>
          </a:prstGeom>
          <a:noFill/>
        </p:spPr>
        <p:txBody>
          <a:bodyPr wrap="square" lIns="91436" tIns="45718" rIns="91436" bIns="45718" rtlCol="0">
            <a:spAutoFit/>
          </a:bodyPr>
          <a:lstStyle/>
          <a:p>
            <a:pPr algn="ctr"/>
            <a:r>
              <a:rPr lang="en-US" sz="2800" b="1" dirty="0">
                <a:latin typeface="Californian FB" pitchFamily="18" charset="0"/>
              </a:rPr>
              <a:t>EAST</a:t>
            </a:r>
          </a:p>
          <a:p>
            <a:r>
              <a:rPr lang="en-US" b="1" dirty="0" smtClean="0">
                <a:latin typeface="Californian FB" panose="0207040306080B030204" pitchFamily="18" charset="0"/>
              </a:rPr>
              <a:t>	Knoxville –</a:t>
            </a:r>
          </a:p>
          <a:p>
            <a:r>
              <a:rPr lang="en-US" dirty="0" smtClean="0">
                <a:latin typeface="Californian FB" panose="0207040306080B030204" pitchFamily="18" charset="0"/>
              </a:rPr>
              <a:t>	Allison.Lowry@tn.gov </a:t>
            </a:r>
            <a:r>
              <a:rPr lang="en-US" dirty="0">
                <a:latin typeface="Californian FB" panose="0207040306080B030204" pitchFamily="18" charset="0"/>
              </a:rPr>
              <a:t>	     </a:t>
            </a:r>
            <a:r>
              <a:rPr lang="en-US" dirty="0" smtClean="0">
                <a:latin typeface="Californian FB" panose="0207040306080B030204" pitchFamily="18" charset="0"/>
              </a:rPr>
              <a:t>	Lindsay.N.Hall@tn.gov</a:t>
            </a:r>
            <a:r>
              <a:rPr lang="en-US" sz="1700" dirty="0">
                <a:latin typeface="Californian FB" panose="0207040306080B030204" pitchFamily="18" charset="0"/>
              </a:rPr>
              <a:t> </a:t>
            </a:r>
            <a:endParaRPr lang="en-US" sz="1700" dirty="0">
              <a:latin typeface="Californian FB" pitchFamily="18" charset="0"/>
            </a:endParaRPr>
          </a:p>
          <a:p>
            <a:endParaRPr lang="en-US" dirty="0">
              <a:latin typeface="Californian FB" pitchFamily="18" charset="0"/>
            </a:endParaRPr>
          </a:p>
        </p:txBody>
      </p:sp>
    </p:spTree>
    <p:extLst>
      <p:ext uri="{BB962C8B-B14F-4D97-AF65-F5344CB8AC3E}">
        <p14:creationId xmlns:p14="http://schemas.microsoft.com/office/powerpoint/2010/main" val="198609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fontScale="92500" lnSpcReduction="10000"/>
          </a:bodyPr>
          <a:lstStyle/>
          <a:p>
            <a:pPr marL="0" indent="0" algn="ctr">
              <a:buNone/>
            </a:pPr>
            <a:endParaRPr lang="en-US" dirty="0" smtClean="0">
              <a:latin typeface="Californian FB" pitchFamily="18" charset="0"/>
            </a:endParaRPr>
          </a:p>
          <a:p>
            <a:pPr marL="0" indent="0" algn="ctr">
              <a:buNone/>
            </a:pPr>
            <a:r>
              <a:rPr lang="en-US" sz="4000" b="1" dirty="0"/>
              <a:t>Tennessee Code Annotated § 50-6-305(a)</a:t>
            </a:r>
          </a:p>
          <a:p>
            <a:pPr marL="0" indent="0" algn="ctr">
              <a:buNone/>
            </a:pPr>
            <a:r>
              <a:rPr lang="en-US" sz="4000" b="1" dirty="0"/>
              <a:t>Notice of contraction of disease and claim for compensation.</a:t>
            </a:r>
          </a:p>
          <a:p>
            <a:pPr marL="0" indent="0" algn="ctr">
              <a:buNone/>
            </a:pPr>
            <a:endParaRPr lang="en-US" sz="4000" dirty="0"/>
          </a:p>
          <a:p>
            <a:pPr marL="0" indent="0" algn="just">
              <a:buNone/>
            </a:pPr>
            <a:r>
              <a:rPr lang="en-US" sz="4000" dirty="0"/>
              <a:t>“</a:t>
            </a:r>
            <a:r>
              <a:rPr lang="en-US" dirty="0"/>
              <a:t>Within thirty (30) days after the first distinct manifestation of an occupational disease, the employee, or someone in the </a:t>
            </a:r>
            <a:r>
              <a:rPr lang="en-US" dirty="0" smtClean="0"/>
              <a:t>employee’s </a:t>
            </a:r>
            <a:r>
              <a:rPr lang="en-US" dirty="0"/>
              <a:t>behalf, shall give written notice thereof to the employer in the same manner as is provided in the case of a compensable accidental injury.</a:t>
            </a:r>
            <a:r>
              <a:rPr lang="en-US" sz="4000" dirty="0"/>
              <a:t>”</a:t>
            </a:r>
          </a:p>
        </p:txBody>
      </p:sp>
    </p:spTree>
    <p:extLst>
      <p:ext uri="{BB962C8B-B14F-4D97-AF65-F5344CB8AC3E}">
        <p14:creationId xmlns:p14="http://schemas.microsoft.com/office/powerpoint/2010/main" val="19369647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5835" y="1193803"/>
            <a:ext cx="7845076" cy="4848460"/>
          </a:xfrm>
        </p:spPr>
      </p:pic>
    </p:spTree>
    <p:extLst>
      <p:ext uri="{BB962C8B-B14F-4D97-AF65-F5344CB8AC3E}">
        <p14:creationId xmlns:p14="http://schemas.microsoft.com/office/powerpoint/2010/main" val="16730068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fontScale="77500" lnSpcReduction="20000"/>
          </a:bodyPr>
          <a:lstStyle/>
          <a:p>
            <a:pPr marL="0" indent="0" algn="ctr">
              <a:buNone/>
            </a:pPr>
            <a:endParaRPr lang="en-US" dirty="0" smtClean="0">
              <a:latin typeface="Californian FB" pitchFamily="18" charset="0"/>
            </a:endParaRPr>
          </a:p>
          <a:p>
            <a:pPr marL="0" indent="0" algn="ctr">
              <a:buNone/>
            </a:pPr>
            <a:r>
              <a:rPr lang="en-US" sz="4800" b="1" dirty="0"/>
              <a:t>Tennessee Code Annotated § 50-6-306(a)</a:t>
            </a:r>
          </a:p>
          <a:p>
            <a:pPr marL="0" indent="0" algn="ctr">
              <a:buNone/>
            </a:pPr>
            <a:r>
              <a:rPr lang="en-US" sz="4800" b="1" dirty="0"/>
              <a:t>Statute of limitations.</a:t>
            </a:r>
          </a:p>
          <a:p>
            <a:pPr marL="0" indent="0" algn="ctr">
              <a:buNone/>
            </a:pPr>
            <a:endParaRPr lang="en-US" sz="4000" dirty="0"/>
          </a:p>
          <a:p>
            <a:pPr marL="0" indent="0" algn="just">
              <a:buNone/>
            </a:pPr>
            <a:r>
              <a:rPr lang="en-US" sz="4000" dirty="0"/>
              <a:t>“The </a:t>
            </a:r>
            <a:r>
              <a:rPr lang="en-US" sz="4000" dirty="0"/>
              <a:t>right to compensation for an occupational disease or a claim for death benefits as a result of an occupational disease shall be forever barred, unless a claim is initiated pursuant to § 50-6-203; provided, however, that the applicable time limitation period or periods shall commence as of the date of the beginning of the incapacity for work resulting from an occupational disease or upon the date death results from the occupational </a:t>
            </a:r>
            <a:r>
              <a:rPr lang="en-US" sz="4000" dirty="0"/>
              <a:t>disease[.]”</a:t>
            </a:r>
          </a:p>
        </p:txBody>
      </p:sp>
    </p:spTree>
    <p:extLst>
      <p:ext uri="{BB962C8B-B14F-4D97-AF65-F5344CB8AC3E}">
        <p14:creationId xmlns:p14="http://schemas.microsoft.com/office/powerpoint/2010/main" val="22596008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fontScale="85000" lnSpcReduction="20000"/>
          </a:bodyPr>
          <a:lstStyle/>
          <a:p>
            <a:pPr marL="0" indent="0" algn="ctr">
              <a:buNone/>
            </a:pPr>
            <a:endParaRPr lang="en-US" dirty="0" smtClean="0">
              <a:latin typeface="Californian FB" pitchFamily="18" charset="0"/>
            </a:endParaRPr>
          </a:p>
          <a:p>
            <a:pPr marL="0" indent="0" algn="ctr">
              <a:buNone/>
            </a:pPr>
            <a:r>
              <a:rPr lang="en-US" sz="4400" b="1" dirty="0"/>
              <a:t>Tennessee Code Annotated § 50-6-304</a:t>
            </a:r>
          </a:p>
          <a:p>
            <a:pPr marL="0" indent="0" algn="ctr">
              <a:buNone/>
            </a:pPr>
            <a:r>
              <a:rPr lang="en-US" sz="4400" b="1" dirty="0"/>
              <a:t>Last employer liable.</a:t>
            </a:r>
          </a:p>
          <a:p>
            <a:pPr marL="0" indent="0" algn="ctr">
              <a:buNone/>
            </a:pPr>
            <a:endParaRPr lang="en-US" sz="4000" dirty="0"/>
          </a:p>
          <a:p>
            <a:pPr marL="0" indent="0" algn="just">
              <a:buNone/>
            </a:pPr>
            <a:r>
              <a:rPr lang="en-US" sz="4000" dirty="0"/>
              <a:t>“When </a:t>
            </a:r>
            <a:r>
              <a:rPr lang="en-US" sz="4000" dirty="0"/>
              <a:t>an employee has an occupational disease, the employer in whose employment the employee was last injuriously exposed to the hazards of the disease, and the </a:t>
            </a:r>
            <a:r>
              <a:rPr lang="en-US" sz="4000" dirty="0"/>
              <a:t>employer’s </a:t>
            </a:r>
            <a:r>
              <a:rPr lang="en-US" sz="4000" dirty="0"/>
              <a:t>insurance carrier, if any, at the time of the exposure, shall alone be liable, for the occupational disease, without right to contribution from any prior employer or insurance carrier</a:t>
            </a:r>
            <a:r>
              <a:rPr lang="en-US" sz="4000" dirty="0"/>
              <a:t>.”</a:t>
            </a:r>
          </a:p>
        </p:txBody>
      </p:sp>
    </p:spTree>
    <p:extLst>
      <p:ext uri="{BB962C8B-B14F-4D97-AF65-F5344CB8AC3E}">
        <p14:creationId xmlns:p14="http://schemas.microsoft.com/office/powerpoint/2010/main" val="36888701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fontScale="92500" lnSpcReduction="10000"/>
          </a:bodyPr>
          <a:lstStyle/>
          <a:p>
            <a:pPr marL="0" indent="0" algn="ctr">
              <a:buNone/>
            </a:pPr>
            <a:r>
              <a:rPr lang="en-US" sz="4000" b="1" dirty="0"/>
              <a:t>Average Weekly Wages</a:t>
            </a:r>
          </a:p>
          <a:p>
            <a:pPr marL="0" indent="0" algn="ctr">
              <a:buNone/>
            </a:pPr>
            <a:endParaRPr lang="en-US" sz="3700" b="1" dirty="0"/>
          </a:p>
          <a:p>
            <a:pPr marL="0" indent="0" algn="just">
              <a:buNone/>
            </a:pPr>
            <a:r>
              <a:rPr lang="en-US" sz="3700" dirty="0"/>
              <a:t>“ ‘Average </a:t>
            </a:r>
            <a:r>
              <a:rPr lang="en-US" sz="3700" dirty="0"/>
              <a:t>weekly </a:t>
            </a:r>
            <a:r>
              <a:rPr lang="en-US" sz="3700" dirty="0"/>
              <a:t>wages’ </a:t>
            </a:r>
            <a:r>
              <a:rPr lang="en-US" sz="3700" dirty="0"/>
              <a:t>means the earnings of the injured employee in the employment in which the injured employee was working at the time of the injury during the period of fifty-two (52) weeks immediately preceding the date of the injury divided by fifty-two (52</a:t>
            </a:r>
            <a:r>
              <a:rPr lang="en-US" sz="3700" dirty="0"/>
              <a:t>)[.]”</a:t>
            </a:r>
          </a:p>
          <a:p>
            <a:pPr marL="0" indent="0" algn="just">
              <a:buNone/>
            </a:pPr>
            <a:endParaRPr lang="en-US" sz="3600" dirty="0"/>
          </a:p>
          <a:p>
            <a:pPr marL="0" indent="0" algn="ctr">
              <a:buNone/>
            </a:pPr>
            <a:r>
              <a:rPr lang="en-US" sz="3600" dirty="0"/>
              <a:t>Tennessee Code Annotated § 50-6-102(3)(A) (2017).</a:t>
            </a:r>
            <a:endParaRPr lang="en-US" sz="3600" dirty="0"/>
          </a:p>
          <a:p>
            <a:pPr marL="0" indent="0" algn="just">
              <a:buNone/>
            </a:pPr>
            <a:endParaRPr lang="en-US" sz="4000" dirty="0"/>
          </a:p>
        </p:txBody>
      </p:sp>
    </p:spTree>
    <p:extLst>
      <p:ext uri="{BB962C8B-B14F-4D97-AF65-F5344CB8AC3E}">
        <p14:creationId xmlns:p14="http://schemas.microsoft.com/office/powerpoint/2010/main" val="10387241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r>
              <a:rPr lang="en-US" sz="4000" b="1" dirty="0"/>
              <a:t>AWW Considerations:</a:t>
            </a:r>
          </a:p>
          <a:p>
            <a:pPr marL="0" indent="0" algn="ctr">
              <a:buNone/>
            </a:pPr>
            <a:endParaRPr lang="en-US" sz="4000" b="1" dirty="0"/>
          </a:p>
          <a:p>
            <a:r>
              <a:rPr lang="en-US" sz="4000" dirty="0"/>
              <a:t>What is the AWW for an employee in an occupational disease case who no longer is working on the date of disability?</a:t>
            </a:r>
            <a:endParaRPr lang="en-US" sz="3600" dirty="0"/>
          </a:p>
          <a:p>
            <a:pPr marL="0" indent="0" algn="just">
              <a:buNone/>
            </a:pPr>
            <a:endParaRPr lang="en-US" sz="4000" dirty="0"/>
          </a:p>
        </p:txBody>
      </p:sp>
    </p:spTree>
    <p:extLst>
      <p:ext uri="{BB962C8B-B14F-4D97-AF65-F5344CB8AC3E}">
        <p14:creationId xmlns:p14="http://schemas.microsoft.com/office/powerpoint/2010/main" val="35957743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595" y="1193371"/>
            <a:ext cx="4773479" cy="4773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09906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fontScale="92500" lnSpcReduction="10000"/>
          </a:bodyPr>
          <a:lstStyle/>
          <a:p>
            <a:pPr marL="0" indent="0" algn="ctr">
              <a:buNone/>
            </a:pPr>
            <a:r>
              <a:rPr lang="en-US" sz="4000" b="1" dirty="0"/>
              <a:t>AWW Considerations:</a:t>
            </a:r>
          </a:p>
          <a:p>
            <a:pPr marL="0" indent="0" algn="ctr">
              <a:buNone/>
            </a:pPr>
            <a:endParaRPr lang="en-US" sz="4000" b="1" dirty="0"/>
          </a:p>
          <a:p>
            <a:pPr marL="0" indent="0" algn="just">
              <a:buNone/>
            </a:pPr>
            <a:r>
              <a:rPr lang="en-US" sz="4000" dirty="0"/>
              <a:t>The </a:t>
            </a:r>
            <a:r>
              <a:rPr lang="en-US" sz="4000" u="sng" dirty="0"/>
              <a:t>Shuler</a:t>
            </a:r>
            <a:r>
              <a:rPr lang="en-US" sz="4000" dirty="0"/>
              <a:t> Panel, in its determination of the date of injury, considered the case of </a:t>
            </a:r>
            <a:r>
              <a:rPr lang="en-US" sz="4000" u="sng" dirty="0"/>
              <a:t>Liberty Mutual v. Starnes</a:t>
            </a:r>
            <a:r>
              <a:rPr lang="en-US" sz="4000" dirty="0"/>
              <a:t>.  That case involved an employee with a disability date from an occupational disease in 1976 but who last worked for the employer in 1971.  The Court held that the benefit rates in effect on the date of incapacitation applied and not those in effect when the employee last worked in 1971.</a:t>
            </a:r>
          </a:p>
          <a:p>
            <a:pPr marL="0" indent="0" algn="ctr">
              <a:buNone/>
            </a:pPr>
            <a:endParaRPr lang="en-US" sz="4000" b="1" dirty="0"/>
          </a:p>
          <a:p>
            <a:pPr marL="0" indent="0" algn="just">
              <a:buNone/>
            </a:pPr>
            <a:endParaRPr lang="en-US" sz="4000" dirty="0"/>
          </a:p>
        </p:txBody>
      </p:sp>
    </p:spTree>
    <p:extLst>
      <p:ext uri="{BB962C8B-B14F-4D97-AF65-F5344CB8AC3E}">
        <p14:creationId xmlns:p14="http://schemas.microsoft.com/office/powerpoint/2010/main" val="17299641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fontScale="92500" lnSpcReduction="20000"/>
          </a:bodyPr>
          <a:lstStyle/>
          <a:p>
            <a:pPr marL="0" indent="0" algn="ctr">
              <a:buNone/>
            </a:pPr>
            <a:r>
              <a:rPr lang="en-US" sz="4000" b="1" dirty="0"/>
              <a:t>AWW Considerations:</a:t>
            </a:r>
          </a:p>
          <a:p>
            <a:pPr marL="0" indent="0" algn="ctr">
              <a:buNone/>
            </a:pPr>
            <a:endParaRPr lang="en-US" sz="4000" b="1" dirty="0"/>
          </a:p>
          <a:p>
            <a:pPr algn="just"/>
            <a:r>
              <a:rPr lang="en-US" sz="4000" dirty="0"/>
              <a:t>If the employee has not worked in a considerable amount of time, are there lost wages or loss of earning capacity?</a:t>
            </a:r>
          </a:p>
          <a:p>
            <a:pPr algn="just"/>
            <a:r>
              <a:rPr lang="en-US" sz="4000" dirty="0"/>
              <a:t>Do you employ the wages of a similarly situated employee?  What if the similarly situated employee’s wages far exceed the wages the employee last earned?</a:t>
            </a:r>
          </a:p>
          <a:p>
            <a:pPr algn="just"/>
            <a:r>
              <a:rPr lang="en-US" sz="4000" dirty="0"/>
              <a:t>If an employer is no longer in business, do you utilize the community standard for wages in the employment class?</a:t>
            </a:r>
          </a:p>
          <a:p>
            <a:pPr marL="0" indent="0" algn="ctr">
              <a:buNone/>
            </a:pPr>
            <a:endParaRPr lang="en-US" sz="4000" b="1" dirty="0"/>
          </a:p>
          <a:p>
            <a:pPr marL="0" indent="0" algn="just">
              <a:buNone/>
            </a:pPr>
            <a:endParaRPr lang="en-US" sz="4000" dirty="0"/>
          </a:p>
        </p:txBody>
      </p:sp>
    </p:spTree>
    <p:extLst>
      <p:ext uri="{BB962C8B-B14F-4D97-AF65-F5344CB8AC3E}">
        <p14:creationId xmlns:p14="http://schemas.microsoft.com/office/powerpoint/2010/main" val="27052018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OCCUPATIONAL DISEASES</a:t>
            </a:r>
            <a:endParaRPr lang="en-US" dirty="0"/>
          </a:p>
        </p:txBody>
      </p:sp>
      <p:sp>
        <p:nvSpPr>
          <p:cNvPr id="3" name="Content Placeholder 2"/>
          <p:cNvSpPr>
            <a:spLocks noGrp="1"/>
          </p:cNvSpPr>
          <p:nvPr>
            <p:ph idx="1"/>
          </p:nvPr>
        </p:nvSpPr>
        <p:spPr/>
        <p:txBody>
          <a:bodyPr>
            <a:normAutofit fontScale="92500" lnSpcReduction="10000"/>
          </a:bodyPr>
          <a:lstStyle/>
          <a:p>
            <a:pPr marL="0" indent="0" algn="ctr">
              <a:buNone/>
            </a:pPr>
            <a:r>
              <a:rPr lang="en-US" sz="4000" b="1" dirty="0"/>
              <a:t>Medical causation / AMA Impairment </a:t>
            </a:r>
            <a:r>
              <a:rPr lang="en-US" sz="4000" b="1" dirty="0"/>
              <a:t>Ratings:</a:t>
            </a:r>
          </a:p>
          <a:p>
            <a:pPr marL="0" indent="0" algn="ctr">
              <a:buNone/>
            </a:pPr>
            <a:endParaRPr lang="en-US" sz="3700" b="1" dirty="0"/>
          </a:p>
          <a:p>
            <a:pPr algn="just"/>
            <a:r>
              <a:rPr lang="en-US" sz="3700" dirty="0"/>
              <a:t>Medical causation:  For occupational diseases under pre-reform cases, “at least as likely” was an acceptable standard for medical causation opinions. </a:t>
            </a:r>
          </a:p>
          <a:p>
            <a:pPr algn="just"/>
            <a:r>
              <a:rPr lang="en-US" sz="3700" dirty="0"/>
              <a:t>AMA Guides applicable to the date of injury</a:t>
            </a:r>
          </a:p>
          <a:p>
            <a:pPr lvl="1" algn="just"/>
            <a:r>
              <a:rPr lang="en-US" sz="3700" dirty="0"/>
              <a:t>5</a:t>
            </a:r>
            <a:r>
              <a:rPr lang="en-US" sz="3700" baseline="30000" dirty="0"/>
              <a:t>th</a:t>
            </a:r>
            <a:r>
              <a:rPr lang="en-US" sz="3700" dirty="0"/>
              <a:t> Edition vs. 6</a:t>
            </a:r>
            <a:r>
              <a:rPr lang="en-US" sz="3700" baseline="30000" dirty="0"/>
              <a:t>th</a:t>
            </a:r>
            <a:r>
              <a:rPr lang="en-US" sz="3700" dirty="0"/>
              <a:t> Edition</a:t>
            </a:r>
          </a:p>
          <a:p>
            <a:pPr lvl="1" algn="just"/>
            <a:r>
              <a:rPr lang="en-US" sz="3700" dirty="0"/>
              <a:t>Using the </a:t>
            </a:r>
            <a:r>
              <a:rPr lang="en-US" sz="3700" dirty="0"/>
              <a:t>sixth </a:t>
            </a:r>
            <a:r>
              <a:rPr lang="en-US" sz="3700" dirty="0"/>
              <a:t>edition will likely result </a:t>
            </a:r>
            <a:r>
              <a:rPr lang="en-US" sz="3700" dirty="0"/>
              <a:t>in significantly lower impairment ratings than the fifth </a:t>
            </a:r>
            <a:r>
              <a:rPr lang="en-US" sz="3700" dirty="0"/>
              <a:t>edition.</a:t>
            </a:r>
            <a:endParaRPr lang="en-US" sz="3700" dirty="0"/>
          </a:p>
          <a:p>
            <a:endParaRPr lang="en-US" dirty="0"/>
          </a:p>
        </p:txBody>
      </p:sp>
    </p:spTree>
    <p:extLst>
      <p:ext uri="{BB962C8B-B14F-4D97-AF65-F5344CB8AC3E}">
        <p14:creationId xmlns:p14="http://schemas.microsoft.com/office/powerpoint/2010/main" val="3305079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048000" y="3937000"/>
            <a:ext cx="8229600" cy="2057400"/>
          </a:xfrm>
        </p:spPr>
        <p:txBody>
          <a:bodyPr>
            <a:normAutofit/>
          </a:bodyPr>
          <a:lstStyle/>
          <a:p>
            <a:r>
              <a:rPr lang="en-US" dirty="0" smtClean="0">
                <a:latin typeface="Californian FB" pitchFamily="18" charset="0"/>
              </a:rPr>
              <a:t>Allison Lowry </a:t>
            </a:r>
            <a:br>
              <a:rPr lang="en-US" dirty="0" smtClean="0">
                <a:latin typeface="Californian FB" pitchFamily="18" charset="0"/>
              </a:rPr>
            </a:br>
            <a:r>
              <a:rPr lang="en-US" dirty="0" smtClean="0">
                <a:latin typeface="Californian FB" pitchFamily="18" charset="0"/>
              </a:rPr>
              <a:t>Occupational Diseases</a:t>
            </a:r>
            <a:endParaRPr lang="en-US" dirty="0">
              <a:latin typeface="Californian FB" pitchFamily="18" charset="0"/>
            </a:endParaRPr>
          </a:p>
        </p:txBody>
      </p:sp>
    </p:spTree>
    <p:extLst>
      <p:ext uri="{BB962C8B-B14F-4D97-AF65-F5344CB8AC3E}">
        <p14:creationId xmlns:p14="http://schemas.microsoft.com/office/powerpoint/2010/main" val="10782970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OCCUPATIONAL DISEASES</a:t>
            </a:r>
            <a:endParaRPr lang="en-US" dirty="0"/>
          </a:p>
        </p:txBody>
      </p:sp>
      <p:sp>
        <p:nvSpPr>
          <p:cNvPr id="3" name="Content Placeholder 2"/>
          <p:cNvSpPr>
            <a:spLocks noGrp="1"/>
          </p:cNvSpPr>
          <p:nvPr>
            <p:ph idx="1"/>
          </p:nvPr>
        </p:nvSpPr>
        <p:spPr/>
        <p:txBody>
          <a:bodyPr>
            <a:normAutofit fontScale="92500" lnSpcReduction="20000"/>
          </a:bodyPr>
          <a:lstStyle/>
          <a:p>
            <a:pPr marL="0" indent="0" algn="ctr">
              <a:buNone/>
            </a:pPr>
            <a:r>
              <a:rPr lang="en-US" sz="4000" b="1" dirty="0"/>
              <a:t>Settlements:</a:t>
            </a:r>
          </a:p>
          <a:p>
            <a:pPr marL="0" indent="0" algn="ctr">
              <a:buNone/>
            </a:pPr>
            <a:endParaRPr lang="en-US" b="1" dirty="0"/>
          </a:p>
          <a:p>
            <a:pPr algn="just"/>
            <a:r>
              <a:rPr lang="en-US" sz="3500" dirty="0"/>
              <a:t>If </a:t>
            </a:r>
            <a:r>
              <a:rPr lang="en-US" sz="3500" dirty="0"/>
              <a:t>you settle a case with a “last day worked” date of injury under the pre-reform law in a circuit or chancery court [or in the BWC with a WC Judge sitting by designation as a specialist] when the date of disability is post-July 1, 2014, that court or forum does not have subject matter jurisdiction.</a:t>
            </a:r>
          </a:p>
          <a:p>
            <a:pPr algn="just"/>
            <a:r>
              <a:rPr lang="en-US" sz="3500" dirty="0"/>
              <a:t>An order entered by a court without subject matter jurisdiction, including a settlement approval, is </a:t>
            </a:r>
            <a:r>
              <a:rPr lang="en-US" sz="6000" b="1" dirty="0">
                <a:solidFill>
                  <a:srgbClr val="FF0000"/>
                </a:solidFill>
              </a:rPr>
              <a:t>VOID</a:t>
            </a:r>
            <a:r>
              <a:rPr lang="en-US" sz="3500" dirty="0"/>
              <a:t>. </a:t>
            </a:r>
          </a:p>
          <a:p>
            <a:pPr marL="0" indent="0" algn="just">
              <a:buNone/>
              <a:tabLst>
                <a:tab pos="465115" algn="l"/>
              </a:tabLst>
            </a:pPr>
            <a:r>
              <a:rPr lang="en-US" sz="2400" dirty="0"/>
              <a:t>	</a:t>
            </a:r>
            <a:r>
              <a:rPr lang="en-US" sz="2400" u="sng" dirty="0"/>
              <a:t>See, e.g.,</a:t>
            </a:r>
            <a:r>
              <a:rPr lang="en-US" sz="2400" dirty="0"/>
              <a:t> </a:t>
            </a:r>
            <a:r>
              <a:rPr lang="en-US" sz="2400" u="sng" dirty="0"/>
              <a:t>Dishmon v. Shelby State Community College</a:t>
            </a:r>
            <a:r>
              <a:rPr lang="en-US" sz="2400" dirty="0"/>
              <a:t>, 15 S.W.3d </a:t>
            </a:r>
            <a:r>
              <a:rPr lang="en-US" sz="2400" dirty="0"/>
              <a:t>477, 480 (Tenn. Ct. App. 1999).</a:t>
            </a:r>
            <a:endParaRPr lang="en-US" sz="2400" dirty="0"/>
          </a:p>
        </p:txBody>
      </p:sp>
    </p:spTree>
    <p:extLst>
      <p:ext uri="{BB962C8B-B14F-4D97-AF65-F5344CB8AC3E}">
        <p14:creationId xmlns:p14="http://schemas.microsoft.com/office/powerpoint/2010/main" val="17966029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OCCUPATIONAL DISEASES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0379" y="1291851"/>
            <a:ext cx="7298832" cy="4675815"/>
          </a:xfrm>
        </p:spPr>
      </p:pic>
    </p:spTree>
    <p:extLst>
      <p:ext uri="{BB962C8B-B14F-4D97-AF65-F5344CB8AC3E}">
        <p14:creationId xmlns:p14="http://schemas.microsoft.com/office/powerpoint/2010/main" val="20511088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sz="4000" b="1" dirty="0"/>
          </a:p>
          <a:p>
            <a:pPr marL="0" indent="0" algn="ctr">
              <a:buNone/>
            </a:pPr>
            <a:r>
              <a:rPr lang="en-US" sz="4000" b="1" dirty="0"/>
              <a:t>Tennessee Code Annotated § 50-6-239(c)(6)</a:t>
            </a:r>
          </a:p>
          <a:p>
            <a:pPr marL="0" indent="0" algn="ctr">
              <a:buNone/>
            </a:pPr>
            <a:endParaRPr lang="en-US" sz="4000" b="1" dirty="0"/>
          </a:p>
          <a:p>
            <a:pPr marL="0" indent="0" algn="just">
              <a:buNone/>
            </a:pPr>
            <a:r>
              <a:rPr lang="en-US" sz="4000" b="1" dirty="0"/>
              <a:t>“</a:t>
            </a:r>
            <a:r>
              <a:rPr lang="en-US" sz="4000" dirty="0"/>
              <a:t>Unless the statute provides for a different standard of proof, at a hearing the employee shall bear the burden of proving each and every element of the claim by a preponderance of the evidence[.]”</a:t>
            </a:r>
          </a:p>
        </p:txBody>
      </p:sp>
    </p:spTree>
    <p:extLst>
      <p:ext uri="{BB962C8B-B14F-4D97-AF65-F5344CB8AC3E}">
        <p14:creationId xmlns:p14="http://schemas.microsoft.com/office/powerpoint/2010/main" val="42593679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r>
              <a:rPr lang="en-US" sz="4000" b="1" dirty="0"/>
              <a:t>Practice Points</a:t>
            </a:r>
          </a:p>
          <a:p>
            <a:r>
              <a:rPr lang="en-US" sz="4000" dirty="0"/>
              <a:t>Motion Practice</a:t>
            </a:r>
          </a:p>
          <a:p>
            <a:r>
              <a:rPr lang="en-US" sz="4000" dirty="0"/>
              <a:t>Depositions</a:t>
            </a:r>
          </a:p>
          <a:p>
            <a:r>
              <a:rPr lang="en-US" sz="4000" dirty="0"/>
              <a:t>Medical Records</a:t>
            </a:r>
            <a:endParaRPr lang="en-US" sz="3600" dirty="0"/>
          </a:p>
          <a:p>
            <a:pPr marL="0" indent="0" algn="just">
              <a:buNone/>
            </a:pPr>
            <a:endParaRPr lang="en-US" sz="4000" dirty="0"/>
          </a:p>
        </p:txBody>
      </p:sp>
    </p:spTree>
    <p:extLst>
      <p:ext uri="{BB962C8B-B14F-4D97-AF65-F5344CB8AC3E}">
        <p14:creationId xmlns:p14="http://schemas.microsoft.com/office/powerpoint/2010/main" val="6298568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lnSpcReduction="10000"/>
          </a:bodyPr>
          <a:lstStyle/>
          <a:p>
            <a:pPr marL="0" indent="0" algn="ctr">
              <a:buNone/>
            </a:pPr>
            <a:r>
              <a:rPr lang="en-US" sz="4000" b="1" dirty="0"/>
              <a:t>Motion Practice</a:t>
            </a:r>
          </a:p>
          <a:p>
            <a:r>
              <a:rPr lang="en-US" sz="4000" dirty="0"/>
              <a:t>Rule 12 Motions</a:t>
            </a:r>
          </a:p>
          <a:p>
            <a:pPr lvl="1"/>
            <a:r>
              <a:rPr lang="en-US" sz="3500" dirty="0"/>
              <a:t>Rule 12.02:  Motion to Dismiss for:</a:t>
            </a:r>
          </a:p>
          <a:p>
            <a:pPr lvl="2"/>
            <a:r>
              <a:rPr lang="en-US" sz="3200" dirty="0"/>
              <a:t>Lack of subject matter jurisdiction</a:t>
            </a:r>
          </a:p>
          <a:p>
            <a:pPr lvl="2"/>
            <a:r>
              <a:rPr lang="en-US" sz="3200" dirty="0"/>
              <a:t>Improper venue</a:t>
            </a:r>
          </a:p>
          <a:p>
            <a:pPr lvl="2"/>
            <a:r>
              <a:rPr lang="en-US" sz="3200" dirty="0"/>
              <a:t>Failure to state a claim upon which relief can be granted</a:t>
            </a:r>
          </a:p>
          <a:p>
            <a:pPr lvl="1"/>
            <a:r>
              <a:rPr lang="en-US" sz="3500" dirty="0"/>
              <a:t>Rule 12.05: Motion for More Definite Statement</a:t>
            </a:r>
          </a:p>
          <a:p>
            <a:r>
              <a:rPr lang="en-US" sz="4000" dirty="0"/>
              <a:t>Motions for Summary Judgment</a:t>
            </a:r>
          </a:p>
          <a:p>
            <a:pPr marL="0" indent="0" algn="just">
              <a:buNone/>
            </a:pPr>
            <a:endParaRPr lang="en-US" sz="4000" dirty="0"/>
          </a:p>
        </p:txBody>
      </p:sp>
    </p:spTree>
    <p:extLst>
      <p:ext uri="{BB962C8B-B14F-4D97-AF65-F5344CB8AC3E}">
        <p14:creationId xmlns:p14="http://schemas.microsoft.com/office/powerpoint/2010/main" val="22559199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lnSpcReduction="10000"/>
          </a:bodyPr>
          <a:lstStyle/>
          <a:p>
            <a:pPr marL="0" indent="0" algn="ctr">
              <a:buNone/>
            </a:pPr>
            <a:r>
              <a:rPr lang="en-US" sz="4000" b="1" dirty="0"/>
              <a:t>Depositions &amp; Medical Records</a:t>
            </a:r>
          </a:p>
          <a:p>
            <a:r>
              <a:rPr lang="en-US" sz="4000" dirty="0"/>
              <a:t>Onset of symptoms</a:t>
            </a:r>
          </a:p>
          <a:p>
            <a:r>
              <a:rPr lang="en-US" sz="4000" dirty="0"/>
              <a:t>First sought medical evaluation/treatment</a:t>
            </a:r>
          </a:p>
          <a:p>
            <a:r>
              <a:rPr lang="en-US" sz="4000" dirty="0"/>
              <a:t>Diagnosis/diagnosis date</a:t>
            </a:r>
          </a:p>
          <a:p>
            <a:r>
              <a:rPr lang="en-US" sz="4000" dirty="0"/>
              <a:t>Interference with activities of daily living</a:t>
            </a:r>
          </a:p>
          <a:p>
            <a:r>
              <a:rPr lang="en-US" sz="4000" dirty="0"/>
              <a:t>Last worked for any employer</a:t>
            </a:r>
          </a:p>
          <a:p>
            <a:r>
              <a:rPr lang="en-US" sz="4000" dirty="0"/>
              <a:t>Searched or applied for any jobs</a:t>
            </a:r>
          </a:p>
          <a:p>
            <a:pPr marL="0" indent="0" algn="just">
              <a:buNone/>
            </a:pPr>
            <a:endParaRPr lang="en-US" sz="4000" dirty="0"/>
          </a:p>
        </p:txBody>
      </p:sp>
    </p:spTree>
    <p:extLst>
      <p:ext uri="{BB962C8B-B14F-4D97-AF65-F5344CB8AC3E}">
        <p14:creationId xmlns:p14="http://schemas.microsoft.com/office/powerpoint/2010/main" val="25918366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a:bodyPr>
          <a:lstStyle/>
          <a:p>
            <a:pPr marL="0" indent="0" algn="ctr">
              <a:buNone/>
            </a:pPr>
            <a:r>
              <a:rPr lang="en-US" sz="4000" b="1" dirty="0"/>
              <a:t>FINAL POINTS ABOUT THE </a:t>
            </a:r>
            <a:r>
              <a:rPr lang="en-US" sz="4000" b="1" u="sng" dirty="0"/>
              <a:t>SHULER</a:t>
            </a:r>
            <a:r>
              <a:rPr lang="en-US" sz="4000" b="1" dirty="0"/>
              <a:t> CASE:</a:t>
            </a:r>
          </a:p>
          <a:p>
            <a:r>
              <a:rPr lang="en-US" sz="3600" dirty="0"/>
              <a:t>Mr. Shuler filed a PBD in the WC Court for bladder cancer after the Panel issued its opinion and the Supreme Court declined full review.</a:t>
            </a:r>
          </a:p>
          <a:p>
            <a:r>
              <a:rPr lang="en-US" sz="3600" dirty="0"/>
              <a:t>He made constitutional claims in his PBD based upon the Panel’s determination that he waived the issue on appeal for failing to address it at the circuit court level.</a:t>
            </a:r>
          </a:p>
          <a:p>
            <a:r>
              <a:rPr lang="en-US" sz="3600" dirty="0"/>
              <a:t>He also filed a subsequent PBD for alleged hearing loss.</a:t>
            </a:r>
          </a:p>
          <a:p>
            <a:endParaRPr lang="en-US" sz="4000" dirty="0"/>
          </a:p>
          <a:p>
            <a:pPr marL="0" indent="0" algn="just">
              <a:buNone/>
            </a:pPr>
            <a:endParaRPr lang="en-US" sz="4000" dirty="0"/>
          </a:p>
        </p:txBody>
      </p:sp>
    </p:spTree>
    <p:extLst>
      <p:ext uri="{BB962C8B-B14F-4D97-AF65-F5344CB8AC3E}">
        <p14:creationId xmlns:p14="http://schemas.microsoft.com/office/powerpoint/2010/main" val="15682314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latin typeface="Californian FB" pitchFamily="18" charset="0"/>
              </a:rPr>
              <a:t>THANK YOU</a:t>
            </a:r>
            <a:endParaRPr lang="en-US" dirty="0">
              <a:latin typeface="Californian FB" pitchFamily="18" charset="0"/>
            </a:endParaRPr>
          </a:p>
        </p:txBody>
      </p:sp>
      <p:pic>
        <p:nvPicPr>
          <p:cNvPr id="4" name="Done.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41627" y="1193801"/>
            <a:ext cx="6610351" cy="4957763"/>
          </a:xfrm>
        </p:spPr>
      </p:pic>
    </p:spTree>
    <p:extLst>
      <p:ext uri="{BB962C8B-B14F-4D97-AF65-F5344CB8AC3E}">
        <p14:creationId xmlns:p14="http://schemas.microsoft.com/office/powerpoint/2010/main" val="4202591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048000" y="3937000"/>
            <a:ext cx="8229600" cy="2057400"/>
          </a:xfrm>
        </p:spPr>
        <p:txBody>
          <a:bodyPr>
            <a:normAutofit/>
          </a:bodyPr>
          <a:lstStyle/>
          <a:p>
            <a:r>
              <a:rPr lang="en-US" sz="4900" dirty="0">
                <a:latin typeface="Californian FB" pitchFamily="18" charset="0"/>
              </a:rPr>
              <a:t>Tim Kellum</a:t>
            </a:r>
            <a:br>
              <a:rPr lang="en-US" sz="4900" dirty="0">
                <a:latin typeface="Californian FB" pitchFamily="18" charset="0"/>
              </a:rPr>
            </a:br>
            <a:r>
              <a:rPr lang="en-US" sz="4900" dirty="0">
                <a:latin typeface="Californian FB" pitchFamily="18" charset="0"/>
              </a:rPr>
              <a:t>Cumulative Trauma Injuries</a:t>
            </a:r>
            <a:endParaRPr lang="en-US" sz="4900" dirty="0">
              <a:latin typeface="Californian FB" pitchFamily="18" charset="0"/>
            </a:endParaRPr>
          </a:p>
        </p:txBody>
      </p:sp>
    </p:spTree>
    <p:extLst>
      <p:ext uri="{BB962C8B-B14F-4D97-AF65-F5344CB8AC3E}">
        <p14:creationId xmlns:p14="http://schemas.microsoft.com/office/powerpoint/2010/main" val="4785484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INJURIES</a:t>
            </a:r>
            <a:endParaRPr lang="en-US"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04766548"/>
              </p:ext>
            </p:extLst>
          </p:nvPr>
        </p:nvGraphicFramePr>
        <p:xfrm>
          <a:off x="304800" y="1193801"/>
          <a:ext cx="11684000" cy="4957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14664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lstStyle/>
          <a:p>
            <a:endParaRPr lang="en-US" dirty="0" smtClean="0">
              <a:latin typeface="Californian FB" pitchFamily="18" charset="0"/>
            </a:endParaRPr>
          </a:p>
          <a:p>
            <a:endParaRPr lang="en-US" dirty="0">
              <a:latin typeface="Californian FB" pitchFamily="18" charset="0"/>
            </a:endParaRPr>
          </a:p>
          <a:p>
            <a:endParaRPr lang="en-US" dirty="0" smtClean="0">
              <a:latin typeface="Californian FB" pitchFamily="18" charset="0"/>
            </a:endParaRPr>
          </a:p>
          <a:p>
            <a:pPr marL="609555" lvl="1" indent="0">
              <a:buNone/>
            </a:pPr>
            <a:endParaRPr lang="en-US" dirty="0" smtClean="0">
              <a:latin typeface="Californian FB" pitchFamily="18" charset="0"/>
            </a:endParaRPr>
          </a:p>
          <a:p>
            <a:pPr marL="0" indent="0" algn="ctr">
              <a:buClrTx/>
              <a:buNone/>
            </a:pPr>
            <a:r>
              <a:rPr lang="en-US" sz="4000" dirty="0"/>
              <a:t>WHAT IS AN “OCCUPATIONAL DISEASE”?</a:t>
            </a:r>
          </a:p>
          <a:p>
            <a:pPr lvl="1"/>
            <a:endParaRPr lang="en-US" dirty="0" smtClean="0">
              <a:latin typeface="Californian FB" pitchFamily="18" charset="0"/>
            </a:endParaRPr>
          </a:p>
        </p:txBody>
      </p:sp>
    </p:spTree>
    <p:extLst>
      <p:ext uri="{BB962C8B-B14F-4D97-AF65-F5344CB8AC3E}">
        <p14:creationId xmlns:p14="http://schemas.microsoft.com/office/powerpoint/2010/main" val="40584182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NOTICE</a:t>
            </a:r>
            <a:endParaRPr lang="en-US" sz="3200" dirty="0"/>
          </a:p>
        </p:txBody>
      </p:sp>
      <p:sp>
        <p:nvSpPr>
          <p:cNvPr id="5" name="Content Placeholder 4"/>
          <p:cNvSpPr>
            <a:spLocks noGrp="1"/>
          </p:cNvSpPr>
          <p:nvPr>
            <p:ph idx="1"/>
          </p:nvPr>
        </p:nvSpPr>
        <p:spPr/>
        <p:txBody>
          <a:bodyPr>
            <a:normAutofit fontScale="77500" lnSpcReduction="20000"/>
          </a:bodyPr>
          <a:lstStyle/>
          <a:p>
            <a:pPr algn="just"/>
            <a:r>
              <a:rPr lang="en-US" sz="4000" b="1" dirty="0"/>
              <a:t>Accidental injuries</a:t>
            </a:r>
            <a:r>
              <a:rPr lang="en-US" sz="4000" dirty="0"/>
              <a:t>:  Unless the Employer has actual notice, employee must give </a:t>
            </a:r>
            <a:r>
              <a:rPr lang="en-US" sz="4000" i="1" dirty="0"/>
              <a:t>written notice of the injury to Employer within 15 days after the occurrence of the accident</a:t>
            </a:r>
            <a:r>
              <a:rPr lang="en-US" sz="4000" dirty="0"/>
              <a:t> to receive compensation unless reasonable excuse for failure to give notice is made to the satisfaction of the tribunal. </a:t>
            </a:r>
            <a:r>
              <a:rPr lang="en-US" sz="4000" dirty="0"/>
              <a:t>Tenn</a:t>
            </a:r>
            <a:r>
              <a:rPr lang="en-US" sz="4000" dirty="0"/>
              <a:t>. Code Ann. </a:t>
            </a:r>
            <a:r>
              <a:rPr lang="en-US" sz="4000" dirty="0"/>
              <a:t>§ 50-6-201(a). (Emphasis added.)</a:t>
            </a:r>
          </a:p>
          <a:p>
            <a:pPr algn="just"/>
            <a:r>
              <a:rPr lang="en-US" sz="4000" b="1" dirty="0"/>
              <a:t>Occupational </a:t>
            </a:r>
            <a:r>
              <a:rPr lang="en-US" sz="4000" b="1" dirty="0"/>
              <a:t>disease:  </a:t>
            </a:r>
            <a:r>
              <a:rPr lang="en-US" sz="4000" dirty="0"/>
              <a:t>Within thirty (30) days after the first distinct manifestation of an occupational disease, the employee shall give written notice thereof to the employer in the </a:t>
            </a:r>
            <a:r>
              <a:rPr lang="en-US" sz="4000" i="1" dirty="0"/>
              <a:t>same manner as is provided in the case of a compensable accidental injury</a:t>
            </a:r>
            <a:r>
              <a:rPr lang="en-US" sz="4000" dirty="0"/>
              <a:t> unless it is a claim for total disability or death due to or resulting from an </a:t>
            </a:r>
            <a:r>
              <a:rPr lang="en-US" sz="4000" dirty="0"/>
              <a:t>asbestos-related </a:t>
            </a:r>
            <a:r>
              <a:rPr lang="en-US" sz="4000" dirty="0"/>
              <a:t>disease or coal worker’s pneumoconiosis</a:t>
            </a:r>
            <a:r>
              <a:rPr lang="en-US" sz="4000" dirty="0"/>
              <a:t>.  Tenn</a:t>
            </a:r>
            <a:r>
              <a:rPr lang="en-US" sz="4000" dirty="0"/>
              <a:t>. </a:t>
            </a:r>
            <a:r>
              <a:rPr lang="en-US" sz="4000" dirty="0"/>
              <a:t>Code </a:t>
            </a:r>
            <a:r>
              <a:rPr lang="en-US" sz="4000" dirty="0"/>
              <a:t>Ann. </a:t>
            </a:r>
            <a:r>
              <a:rPr lang="en-US" sz="4000" dirty="0"/>
              <a:t>§ 50-6-305.  (Emphasis added.)</a:t>
            </a:r>
            <a:endParaRPr lang="en-US" sz="4000" dirty="0"/>
          </a:p>
          <a:p>
            <a:pPr marL="0" indent="0" algn="just">
              <a:buNone/>
            </a:pPr>
            <a:endParaRPr lang="en-US" sz="4000" dirty="0"/>
          </a:p>
        </p:txBody>
      </p:sp>
    </p:spTree>
    <p:extLst>
      <p:ext uri="{BB962C8B-B14F-4D97-AF65-F5344CB8AC3E}">
        <p14:creationId xmlns:p14="http://schemas.microsoft.com/office/powerpoint/2010/main" val="35346471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NOTICE</a:t>
            </a:r>
            <a:endParaRPr lang="en-US" sz="3200" dirty="0"/>
          </a:p>
        </p:txBody>
      </p:sp>
      <p:sp>
        <p:nvSpPr>
          <p:cNvPr id="5" name="Content Placeholder 4"/>
          <p:cNvSpPr>
            <a:spLocks noGrp="1"/>
          </p:cNvSpPr>
          <p:nvPr>
            <p:ph idx="1"/>
          </p:nvPr>
        </p:nvSpPr>
        <p:spPr/>
        <p:txBody>
          <a:bodyPr>
            <a:normAutofit lnSpcReduction="10000"/>
          </a:bodyPr>
          <a:lstStyle/>
          <a:p>
            <a:r>
              <a:rPr lang="en-US" sz="3600" b="1" dirty="0"/>
              <a:t>Gradual or cumulative events or trauma:</a:t>
            </a:r>
            <a:r>
              <a:rPr lang="en-US" sz="3600" dirty="0"/>
              <a:t>  injured employee or her representative shall provide notice of the injury within fifteen (15) days after the employee:</a:t>
            </a:r>
          </a:p>
          <a:p>
            <a:pPr lvl="1" algn="just"/>
            <a:r>
              <a:rPr lang="en-US" sz="3100" dirty="0"/>
              <a:t>Knows or reasonably should know that the employee has </a:t>
            </a:r>
            <a:r>
              <a:rPr lang="en-US" sz="3100" i="1" dirty="0"/>
              <a:t>suffered a work-related injury that has resulted in permanent physical impairment</a:t>
            </a:r>
            <a:r>
              <a:rPr lang="en-US" sz="3100" dirty="0"/>
              <a:t>; </a:t>
            </a:r>
            <a:r>
              <a:rPr lang="en-US" sz="3100" b="1" dirty="0"/>
              <a:t>or</a:t>
            </a:r>
            <a:endParaRPr lang="en-US" sz="3600" dirty="0"/>
          </a:p>
          <a:p>
            <a:pPr lvl="1" algn="just"/>
            <a:r>
              <a:rPr lang="en-US" sz="3100" dirty="0"/>
              <a:t>Is rendered </a:t>
            </a:r>
            <a:r>
              <a:rPr lang="en-US" sz="3100" i="1" dirty="0"/>
              <a:t>unable to continue to perform the employee's normal work activities</a:t>
            </a:r>
            <a:r>
              <a:rPr lang="en-US" sz="3100" dirty="0"/>
              <a:t> as the result of the work-related injury </a:t>
            </a:r>
            <a:r>
              <a:rPr lang="en-US" sz="3100" u="sng" dirty="0"/>
              <a:t>and</a:t>
            </a:r>
            <a:r>
              <a:rPr lang="en-US" sz="3100" dirty="0"/>
              <a:t> the employee </a:t>
            </a:r>
            <a:r>
              <a:rPr lang="en-US" sz="3100" i="1" dirty="0"/>
              <a:t>knows or reasonably should know that the injury was caused by work-related activities</a:t>
            </a:r>
            <a:r>
              <a:rPr lang="en-US" sz="3100" dirty="0"/>
              <a:t>.</a:t>
            </a:r>
          </a:p>
          <a:p>
            <a:pPr marL="0" indent="0">
              <a:buNone/>
            </a:pPr>
            <a:r>
              <a:rPr lang="en-US" sz="3600" dirty="0"/>
              <a:t>Tenn</a:t>
            </a:r>
            <a:r>
              <a:rPr lang="en-US" sz="3600" dirty="0"/>
              <a:t>. Code Ann. 50-6-201(b</a:t>
            </a:r>
            <a:r>
              <a:rPr lang="en-US" sz="3600" dirty="0"/>
              <a:t>) (Emphasis added).</a:t>
            </a:r>
            <a:endParaRPr lang="en-US" sz="3600" dirty="0"/>
          </a:p>
          <a:p>
            <a:pPr marL="0" indent="0" algn="just">
              <a:buNone/>
            </a:pPr>
            <a:endParaRPr lang="en-US" sz="4000" dirty="0"/>
          </a:p>
        </p:txBody>
      </p:sp>
    </p:spTree>
    <p:extLst>
      <p:ext uri="{BB962C8B-B14F-4D97-AF65-F5344CB8AC3E}">
        <p14:creationId xmlns:p14="http://schemas.microsoft.com/office/powerpoint/2010/main" val="4852183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STATUTE OF LIMITATIONS</a:t>
            </a:r>
            <a:endParaRPr lang="en-US" sz="3200" dirty="0"/>
          </a:p>
        </p:txBody>
      </p:sp>
      <p:sp>
        <p:nvSpPr>
          <p:cNvPr id="5" name="Content Placeholder 4"/>
          <p:cNvSpPr>
            <a:spLocks noGrp="1"/>
          </p:cNvSpPr>
          <p:nvPr>
            <p:ph idx="1"/>
          </p:nvPr>
        </p:nvSpPr>
        <p:spPr/>
        <p:txBody>
          <a:bodyPr>
            <a:normAutofit fontScale="85000" lnSpcReduction="20000"/>
          </a:bodyPr>
          <a:lstStyle/>
          <a:p>
            <a:pPr algn="just"/>
            <a:r>
              <a:rPr lang="en-US" sz="3600" dirty="0"/>
              <a:t>In instances when the employer has </a:t>
            </a:r>
            <a:r>
              <a:rPr lang="en-US" sz="3600" i="1" dirty="0"/>
              <a:t>voluntarily paid</a:t>
            </a:r>
            <a:r>
              <a:rPr lang="en-US" sz="3600" dirty="0"/>
              <a:t> </a:t>
            </a:r>
            <a:r>
              <a:rPr lang="en-US" sz="3600" dirty="0"/>
              <a:t>workers’ </a:t>
            </a:r>
            <a:r>
              <a:rPr lang="en-US" sz="3600" dirty="0"/>
              <a:t>compensation benefits, the right to compensation is barred, unless:</a:t>
            </a:r>
          </a:p>
          <a:p>
            <a:pPr lvl="1" algn="just"/>
            <a:r>
              <a:rPr lang="en-US" sz="3100" dirty="0"/>
              <a:t>petition for benefit determination is filed within one (1) year from the latter of the date of the last authorized treatment or the time the employer ceased to make payments of compensation to or on behalf of the employee.</a:t>
            </a:r>
          </a:p>
          <a:p>
            <a:pPr algn="just"/>
            <a:r>
              <a:rPr lang="en-US" sz="3600" dirty="0"/>
              <a:t>In instances when the employer </a:t>
            </a:r>
            <a:r>
              <a:rPr lang="en-US" sz="3600" i="1" dirty="0"/>
              <a:t>has not paid</a:t>
            </a:r>
            <a:r>
              <a:rPr lang="en-US" sz="3600" dirty="0"/>
              <a:t> </a:t>
            </a:r>
            <a:r>
              <a:rPr lang="en-US" sz="3600" dirty="0"/>
              <a:t>workers’ </a:t>
            </a:r>
            <a:r>
              <a:rPr lang="en-US" sz="3600" dirty="0"/>
              <a:t>compensation benefits to or on behalf of the employee, the right to compensation is barred unless:</a:t>
            </a:r>
          </a:p>
          <a:p>
            <a:pPr lvl="1"/>
            <a:r>
              <a:rPr lang="en-US" sz="3100" dirty="0"/>
              <a:t>notice required by 50-6-201 is given to the employer; and</a:t>
            </a:r>
          </a:p>
          <a:p>
            <a:pPr lvl="1"/>
            <a:r>
              <a:rPr lang="en-US" sz="3100" dirty="0"/>
              <a:t>petition for benefit determination is filed within one (1) year after the accident resulting in injury.</a:t>
            </a:r>
          </a:p>
          <a:p>
            <a:pPr marL="0" indent="0" algn="just">
              <a:buNone/>
            </a:pPr>
            <a:r>
              <a:rPr lang="en-US" sz="3600" dirty="0"/>
              <a:t>Tenn. Code Ann. § 50-6-203.</a:t>
            </a:r>
            <a:endParaRPr lang="en-US" sz="4000" dirty="0"/>
          </a:p>
        </p:txBody>
      </p:sp>
    </p:spTree>
    <p:extLst>
      <p:ext uri="{BB962C8B-B14F-4D97-AF65-F5344CB8AC3E}">
        <p14:creationId xmlns:p14="http://schemas.microsoft.com/office/powerpoint/2010/main" val="16867397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GRADUAL OR CUMULATIVE EVENTS OR TRAUMA</a:t>
            </a:r>
            <a:endParaRPr lang="en-US" sz="3200" dirty="0"/>
          </a:p>
        </p:txBody>
      </p:sp>
      <p:sp>
        <p:nvSpPr>
          <p:cNvPr id="5" name="Content Placeholder 4"/>
          <p:cNvSpPr>
            <a:spLocks noGrp="1"/>
          </p:cNvSpPr>
          <p:nvPr>
            <p:ph idx="1"/>
          </p:nvPr>
        </p:nvSpPr>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4000" b="1" dirty="0"/>
              <a:t>Notice </a:t>
            </a:r>
            <a:r>
              <a:rPr lang="en-US" sz="4000" b="1" dirty="0"/>
              <a:t>and Limitations of </a:t>
            </a:r>
            <a:r>
              <a:rPr lang="en-US" sz="4000" b="1" dirty="0"/>
              <a:t>Time</a:t>
            </a:r>
            <a:r>
              <a:rPr lang="en-US" sz="4000" b="1" dirty="0"/>
              <a:t>, </a:t>
            </a:r>
            <a:r>
              <a:rPr lang="en-US" sz="4000" b="1" dirty="0"/>
              <a:t>Claims</a:t>
            </a:r>
            <a:r>
              <a:rPr lang="en-US" sz="4000" b="1" dirty="0"/>
              <a:t>, and </a:t>
            </a:r>
            <a:r>
              <a:rPr lang="en-US" sz="4000" b="1" dirty="0"/>
              <a:t>Actions</a:t>
            </a:r>
            <a:endParaRPr lang="en-US" sz="4000" b="1" dirty="0"/>
          </a:p>
        </p:txBody>
      </p:sp>
    </p:spTree>
    <p:extLst>
      <p:ext uri="{BB962C8B-B14F-4D97-AF65-F5344CB8AC3E}">
        <p14:creationId xmlns:p14="http://schemas.microsoft.com/office/powerpoint/2010/main" val="33880007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GRADUAL OR CUMULATIVE EVENTS OR TRAUMA</a:t>
            </a:r>
            <a:endParaRPr lang="en-US" sz="3200" dirty="0"/>
          </a:p>
        </p:txBody>
      </p:sp>
      <p:sp>
        <p:nvSpPr>
          <p:cNvPr id="5" name="Content Placeholder 4"/>
          <p:cNvSpPr>
            <a:spLocks noGrp="1"/>
          </p:cNvSpPr>
          <p:nvPr>
            <p:ph idx="1"/>
          </p:nvPr>
        </p:nvSpPr>
        <p:spPr/>
        <p:txBody>
          <a:bodyPr>
            <a:normAutofit/>
          </a:bodyPr>
          <a:lstStyle/>
          <a:p>
            <a:pPr marL="0" indent="0">
              <a:buNone/>
            </a:pPr>
            <a:endParaRPr lang="en-US" dirty="0" smtClean="0"/>
          </a:p>
          <a:p>
            <a:pPr marL="0" indent="0">
              <a:buNone/>
            </a:pPr>
            <a:endParaRPr lang="en-US" dirty="0"/>
          </a:p>
          <a:p>
            <a:pPr marL="0" indent="0">
              <a:buNone/>
            </a:pPr>
            <a:endParaRPr lang="en-US" dirty="0" smtClean="0"/>
          </a:p>
        </p:txBody>
      </p:sp>
      <p:graphicFrame>
        <p:nvGraphicFramePr>
          <p:cNvPr id="6" name="Diagram 5"/>
          <p:cNvGraphicFramePr/>
          <p:nvPr>
            <p:extLst>
              <p:ext uri="{D42A27DB-BD31-4B8C-83A1-F6EECF244321}">
                <p14:modId xmlns:p14="http://schemas.microsoft.com/office/powerpoint/2010/main" val="549634534"/>
              </p:ext>
            </p:extLst>
          </p:nvPr>
        </p:nvGraphicFramePr>
        <p:xfrm>
          <a:off x="0" y="1106944"/>
          <a:ext cx="12192000" cy="5006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52468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GRADUAL OR CUMULATIVE EVENTS OR TRAUMA</a:t>
            </a:r>
            <a:endParaRPr lang="en-US" sz="3200" dirty="0"/>
          </a:p>
        </p:txBody>
      </p:sp>
      <p:sp>
        <p:nvSpPr>
          <p:cNvPr id="5" name="Content Placeholder 4"/>
          <p:cNvSpPr>
            <a:spLocks noGrp="1"/>
          </p:cNvSpPr>
          <p:nvPr>
            <p:ph idx="1"/>
          </p:nvPr>
        </p:nvSpPr>
        <p:spPr/>
        <p:txBody>
          <a:bodyPr>
            <a:normAutofit/>
          </a:bodyPr>
          <a:lstStyle/>
          <a:p>
            <a:pPr marL="0" indent="0">
              <a:buNone/>
            </a:pPr>
            <a:endParaRPr lang="en-US" dirty="0" smtClean="0"/>
          </a:p>
          <a:p>
            <a:pPr marL="0" indent="0">
              <a:buNone/>
            </a:pPr>
            <a:endParaRPr lang="en-US" dirty="0"/>
          </a:p>
          <a:p>
            <a:pPr marL="0" indent="0">
              <a:buNone/>
            </a:pPr>
            <a:endParaRPr lang="en-US" dirty="0" smtClean="0"/>
          </a:p>
        </p:txBody>
      </p:sp>
      <p:graphicFrame>
        <p:nvGraphicFramePr>
          <p:cNvPr id="6" name="Diagram 5"/>
          <p:cNvGraphicFramePr/>
          <p:nvPr>
            <p:extLst>
              <p:ext uri="{D42A27DB-BD31-4B8C-83A1-F6EECF244321}">
                <p14:modId xmlns:p14="http://schemas.microsoft.com/office/powerpoint/2010/main" val="4014971223"/>
              </p:ext>
            </p:extLst>
          </p:nvPr>
        </p:nvGraphicFramePr>
        <p:xfrm>
          <a:off x="0" y="1106944"/>
          <a:ext cx="12192000" cy="5006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43514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GRADUAL OR CUMULATIVE EVENTS OR TRAUMA</a:t>
            </a:r>
            <a:endParaRPr lang="en-US" sz="3200" dirty="0"/>
          </a:p>
        </p:txBody>
      </p:sp>
      <p:sp>
        <p:nvSpPr>
          <p:cNvPr id="5" name="Content Placeholder 4"/>
          <p:cNvSpPr>
            <a:spLocks noGrp="1"/>
          </p:cNvSpPr>
          <p:nvPr>
            <p:ph idx="1"/>
          </p:nvPr>
        </p:nvSpPr>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4000" b="1" dirty="0"/>
              <a:t>CASES OF INTEREST</a:t>
            </a:r>
            <a:endParaRPr lang="en-US" sz="4000" b="1" dirty="0"/>
          </a:p>
        </p:txBody>
      </p:sp>
    </p:spTree>
    <p:extLst>
      <p:ext uri="{BB962C8B-B14F-4D97-AF65-F5344CB8AC3E}">
        <p14:creationId xmlns:p14="http://schemas.microsoft.com/office/powerpoint/2010/main" val="14480378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GRADUAL OR CUMULATIVE EVENTS OR TRAUMA</a:t>
            </a:r>
            <a:endParaRPr lang="en-US" sz="3200" dirty="0"/>
          </a:p>
        </p:txBody>
      </p:sp>
      <p:sp>
        <p:nvSpPr>
          <p:cNvPr id="5" name="Content Placeholder 4"/>
          <p:cNvSpPr>
            <a:spLocks noGrp="1"/>
          </p:cNvSpPr>
          <p:nvPr>
            <p:ph idx="1"/>
          </p:nvPr>
        </p:nvSpPr>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4000" u="sng" dirty="0"/>
              <a:t>Sallie A. Maples v. Federal-Mogul Corp.</a:t>
            </a:r>
            <a:r>
              <a:rPr lang="en-US" sz="4000" dirty="0"/>
              <a:t>, </a:t>
            </a:r>
            <a:endParaRPr lang="en-US" sz="4000" dirty="0"/>
          </a:p>
          <a:p>
            <a:pPr marL="0" indent="0" algn="ctr">
              <a:buNone/>
            </a:pPr>
            <a:r>
              <a:rPr lang="en-US" sz="2800" dirty="0"/>
              <a:t>2016 </a:t>
            </a:r>
            <a:r>
              <a:rPr lang="en-US" sz="2800" dirty="0"/>
              <a:t>TN Wrk. Comp. App. Bd. LEXIS 8 </a:t>
            </a:r>
            <a:endParaRPr lang="en-US" sz="2800" dirty="0"/>
          </a:p>
          <a:p>
            <a:pPr marL="0" indent="0" algn="ctr">
              <a:buNone/>
            </a:pPr>
            <a:r>
              <a:rPr lang="en-US" sz="2800" dirty="0"/>
              <a:t>(</a:t>
            </a:r>
            <a:r>
              <a:rPr lang="en-US" sz="2800" dirty="0"/>
              <a:t>Tenn. Workers’ Comp. App. Bd. Feb. 17, 2016</a:t>
            </a:r>
            <a:r>
              <a:rPr lang="en-US" sz="2800" dirty="0"/>
              <a:t>).</a:t>
            </a:r>
            <a:endParaRPr lang="en-US" sz="2800" u="sng" dirty="0"/>
          </a:p>
        </p:txBody>
      </p:sp>
    </p:spTree>
    <p:extLst>
      <p:ext uri="{BB962C8B-B14F-4D97-AF65-F5344CB8AC3E}">
        <p14:creationId xmlns:p14="http://schemas.microsoft.com/office/powerpoint/2010/main" val="41427708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GRADUAL OR CUMULATIVE EVENTS OR TRAUMA</a:t>
            </a:r>
            <a:endParaRPr lang="en-US" sz="3200" dirty="0"/>
          </a:p>
        </p:txBody>
      </p:sp>
      <p:sp>
        <p:nvSpPr>
          <p:cNvPr id="5" name="Content Placeholder 4"/>
          <p:cNvSpPr>
            <a:spLocks noGrp="1"/>
          </p:cNvSpPr>
          <p:nvPr>
            <p:ph idx="1"/>
          </p:nvPr>
        </p:nvSpPr>
        <p:spPr/>
        <p:txBody>
          <a:bodyPr>
            <a:normAutofit lnSpcReduction="10000"/>
          </a:bodyPr>
          <a:lstStyle/>
          <a:p>
            <a:pPr marL="0" indent="0" algn="ctr">
              <a:buNone/>
            </a:pPr>
            <a:r>
              <a:rPr lang="en-US" u="sng" dirty="0" smtClean="0"/>
              <a:t>Maples v. Federal Mogul</a:t>
            </a:r>
          </a:p>
          <a:p>
            <a:pPr marL="0" indent="0" algn="ctr">
              <a:buNone/>
            </a:pPr>
            <a:endParaRPr lang="en-US" dirty="0" smtClean="0"/>
          </a:p>
          <a:p>
            <a:pPr algn="just"/>
            <a:r>
              <a:rPr lang="en-US" dirty="0"/>
              <a:t>Employee alleged gradual or cumulative trauma injuries to her hands over the course of several years’ work with the employer. The employer denied the claim, asserting the employee failed to provide timely notice of her alleged injuries and failed to assert her claim within the one-year statute of limitations. Following an expedited hearing, the trial court ordered the employer to provide a panel of physicians for treatment of the employee’s bilateral hand arthritis.  Employer appealed.</a:t>
            </a:r>
          </a:p>
          <a:p>
            <a:endParaRPr lang="en-US" dirty="0"/>
          </a:p>
        </p:txBody>
      </p:sp>
    </p:spTree>
    <p:extLst>
      <p:ext uri="{BB962C8B-B14F-4D97-AF65-F5344CB8AC3E}">
        <p14:creationId xmlns:p14="http://schemas.microsoft.com/office/powerpoint/2010/main" val="1197254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GRADUAL OR CUMULATIVE EVENTS OR TRAUMA</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dirty="0"/>
          </a:p>
          <a:p>
            <a:pPr marL="0" indent="0" algn="ctr">
              <a:buNone/>
            </a:pPr>
            <a:r>
              <a:rPr lang="en-US" sz="3700" b="1" dirty="0"/>
              <a:t>ISSUE:  </a:t>
            </a:r>
          </a:p>
          <a:p>
            <a:pPr marL="0" indent="0" algn="ctr">
              <a:buNone/>
            </a:pPr>
            <a:endParaRPr lang="en-US" sz="3700" b="1" dirty="0"/>
          </a:p>
          <a:p>
            <a:pPr marL="0" indent="0" algn="just">
              <a:buNone/>
            </a:pPr>
            <a:r>
              <a:rPr lang="en-US" sz="3500" dirty="0"/>
              <a:t>Whether trial court erred in finding that Employee gave timely notice of her alleged injuries and in determining that Employee’s claim was filed within the applicable one-year statute of limitations.</a:t>
            </a:r>
          </a:p>
        </p:txBody>
      </p:sp>
    </p:spTree>
    <p:extLst>
      <p:ext uri="{BB962C8B-B14F-4D97-AF65-F5344CB8AC3E}">
        <p14:creationId xmlns:p14="http://schemas.microsoft.com/office/powerpoint/2010/main" val="1101751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3200" dirty="0">
                <a:latin typeface="Californian FB" pitchFamily="18" charset="0"/>
              </a:rPr>
              <a:t>OCCUPATIONAL DISEASES</a:t>
            </a:r>
            <a:endParaRPr lang="en-US" sz="3200" dirty="0">
              <a:latin typeface="Californian FB" pitchFamily="18" charset="0"/>
            </a:endParaRPr>
          </a:p>
        </p:txBody>
      </p:sp>
      <p:pic>
        <p:nvPicPr>
          <p:cNvPr id="2" name="The Simpsons - Mr. Burns Goes for a Check U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946400" y="1011773"/>
            <a:ext cx="6807200" cy="5105401"/>
          </a:xfrm>
        </p:spPr>
      </p:pic>
    </p:spTree>
    <p:extLst>
      <p:ext uri="{BB962C8B-B14F-4D97-AF65-F5344CB8AC3E}">
        <p14:creationId xmlns:p14="http://schemas.microsoft.com/office/powerpoint/2010/main" val="161171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GRADUAL OR CUMULATIVE EVENTS OR TRAUMA</a:t>
            </a:r>
            <a:endParaRPr lang="en-US" sz="3200" dirty="0"/>
          </a:p>
        </p:txBody>
      </p:sp>
      <p:sp>
        <p:nvSpPr>
          <p:cNvPr id="5" name="Content Placeholder 4"/>
          <p:cNvSpPr>
            <a:spLocks noGrp="1"/>
          </p:cNvSpPr>
          <p:nvPr>
            <p:ph idx="1"/>
          </p:nvPr>
        </p:nvSpPr>
        <p:spPr/>
        <p:txBody>
          <a:bodyPr>
            <a:normAutofit fontScale="92500" lnSpcReduction="20000"/>
          </a:bodyPr>
          <a:lstStyle/>
          <a:p>
            <a:pPr marL="0" indent="0" algn="ctr">
              <a:buNone/>
            </a:pPr>
            <a:r>
              <a:rPr lang="en-US" u="sng" dirty="0" smtClean="0"/>
              <a:t>Maples v. Federal Mogul</a:t>
            </a:r>
          </a:p>
          <a:p>
            <a:pPr marL="0" indent="0" algn="ctr">
              <a:buNone/>
            </a:pPr>
            <a:endParaRPr lang="en-US" dirty="0" smtClean="0"/>
          </a:p>
          <a:p>
            <a:pPr algn="just"/>
            <a:r>
              <a:rPr lang="en-US" dirty="0"/>
              <a:t>The Appeals Board noted that the purpose of the “last day worked” rule is to establish a date when the employee knows or should know that he or she sustained a work-related injury so that workers with gradual or cumulative trauma injuries will not lose the opportunity to bring claims due to time limitations.  The Appeals Board concluded that </a:t>
            </a:r>
            <a:r>
              <a:rPr lang="en-US" dirty="0" smtClean="0"/>
              <a:t>“</a:t>
            </a:r>
            <a:r>
              <a:rPr lang="en-US" dirty="0"/>
              <a:t>the ’last day worked’ rule remains viable </a:t>
            </a:r>
            <a:r>
              <a:rPr lang="en-US" dirty="0" smtClean="0"/>
              <a:t>when </a:t>
            </a:r>
            <a:r>
              <a:rPr lang="en-US" dirty="0"/>
              <a:t>the applicable provisions of the Act are construed in accordance with </a:t>
            </a:r>
            <a:r>
              <a:rPr lang="en-US" dirty="0" smtClean="0"/>
              <a:t>TCA § 50-6-116 </a:t>
            </a:r>
            <a:r>
              <a:rPr lang="en-US" dirty="0"/>
              <a:t>(“fairly, impartially, and in accordance with the basic principles of statutory construction” and </a:t>
            </a:r>
            <a:r>
              <a:rPr lang="en-US" dirty="0" smtClean="0"/>
              <a:t>“in </a:t>
            </a:r>
            <a:r>
              <a:rPr lang="en-US" dirty="0"/>
              <a:t>a manner favoring neither employee nor </a:t>
            </a:r>
            <a:r>
              <a:rPr lang="en-US" dirty="0" smtClean="0"/>
              <a:t>employer”).</a:t>
            </a:r>
          </a:p>
          <a:p>
            <a:endParaRPr lang="en-US" dirty="0"/>
          </a:p>
        </p:txBody>
      </p:sp>
    </p:spTree>
    <p:extLst>
      <p:ext uri="{BB962C8B-B14F-4D97-AF65-F5344CB8AC3E}">
        <p14:creationId xmlns:p14="http://schemas.microsoft.com/office/powerpoint/2010/main" val="3385672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GRADUAL OR CUMULATIVE EVENTS OR TRAUMA</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dirty="0" smtClean="0"/>
          </a:p>
          <a:p>
            <a:pPr marL="0" indent="0" algn="ctr">
              <a:buNone/>
            </a:pPr>
            <a:endParaRPr lang="en-US" dirty="0"/>
          </a:p>
          <a:p>
            <a:pPr marL="0" indent="0" algn="ctr">
              <a:buNone/>
            </a:pPr>
            <a:r>
              <a:rPr lang="en-US" u="sng" dirty="0" smtClean="0"/>
              <a:t>Roxanna </a:t>
            </a:r>
            <a:r>
              <a:rPr lang="en-US" u="sng" dirty="0"/>
              <a:t>Marie Hazy Kelso v. Five Star Food Service, et al</a:t>
            </a:r>
            <a:r>
              <a:rPr lang="en-US" u="sng" dirty="0" smtClean="0"/>
              <a:t>.</a:t>
            </a:r>
            <a:r>
              <a:rPr lang="en-US" dirty="0" smtClean="0"/>
              <a:t>,</a:t>
            </a:r>
          </a:p>
          <a:p>
            <a:pPr marL="0" indent="0" algn="ctr">
              <a:buNone/>
            </a:pPr>
            <a:r>
              <a:rPr lang="en-US" sz="2800" dirty="0"/>
              <a:t>2016 </a:t>
            </a:r>
            <a:r>
              <a:rPr lang="en-US" sz="2800" dirty="0"/>
              <a:t>TN Wrk. Comp. App. Bd., LEXIS 36, June 15, </a:t>
            </a:r>
            <a:r>
              <a:rPr lang="en-US" sz="2800" dirty="0"/>
              <a:t>2016.</a:t>
            </a:r>
            <a:endParaRPr lang="en-US" sz="2800" u="sng" dirty="0"/>
          </a:p>
        </p:txBody>
      </p:sp>
    </p:spTree>
    <p:extLst>
      <p:ext uri="{BB962C8B-B14F-4D97-AF65-F5344CB8AC3E}">
        <p14:creationId xmlns:p14="http://schemas.microsoft.com/office/powerpoint/2010/main" val="26101024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GRADUAL OR CUMULATIVE EVENTS OR TRAUMA</a:t>
            </a:r>
            <a:endParaRPr lang="en-US" sz="3200" dirty="0"/>
          </a:p>
        </p:txBody>
      </p:sp>
      <p:sp>
        <p:nvSpPr>
          <p:cNvPr id="5" name="Content Placeholder 4"/>
          <p:cNvSpPr>
            <a:spLocks noGrp="1"/>
          </p:cNvSpPr>
          <p:nvPr>
            <p:ph idx="1"/>
          </p:nvPr>
        </p:nvSpPr>
        <p:spPr/>
        <p:txBody>
          <a:bodyPr>
            <a:normAutofit fontScale="92500" lnSpcReduction="10000"/>
          </a:bodyPr>
          <a:lstStyle/>
          <a:p>
            <a:pPr marL="0" indent="0" algn="ctr">
              <a:buNone/>
            </a:pPr>
            <a:r>
              <a:rPr lang="en-US" u="sng" dirty="0" smtClean="0"/>
              <a:t>Kelso v. Five Star Food Service</a:t>
            </a:r>
          </a:p>
          <a:p>
            <a:pPr algn="just"/>
            <a:r>
              <a:rPr lang="en-US" dirty="0"/>
              <a:t>Employee </a:t>
            </a:r>
            <a:r>
              <a:rPr lang="en-US" dirty="0" smtClean="0"/>
              <a:t>alleged </a:t>
            </a:r>
            <a:r>
              <a:rPr lang="en-US" dirty="0"/>
              <a:t>repetitive motion injuries to her upper extremities as a result of her work with the employer, including left carpal tunnel syndrome that was diagnosed in August 2015. The employer denied benefits, asserting the employee made a similar claim in 2014, which was denied, and that her present claim is barred by the statute of limitations because it was not filed within one year of the 2014 injuries. </a:t>
            </a:r>
          </a:p>
          <a:p>
            <a:pPr algn="just"/>
            <a:r>
              <a:rPr lang="en-US" dirty="0"/>
              <a:t>Following an expedited hearing, the trial court </a:t>
            </a:r>
            <a:r>
              <a:rPr lang="en-US" dirty="0" smtClean="0"/>
              <a:t>found the date of injury to be August 26, 2015, and determined </a:t>
            </a:r>
            <a:r>
              <a:rPr lang="en-US" dirty="0"/>
              <a:t>the employee’s claim was not barred by the </a:t>
            </a:r>
            <a:r>
              <a:rPr lang="en-US" dirty="0" smtClean="0"/>
              <a:t>statute of limitations through application of the “last day worked” rule. Employer </a:t>
            </a:r>
            <a:r>
              <a:rPr lang="en-US" dirty="0"/>
              <a:t>appealed. </a:t>
            </a:r>
          </a:p>
        </p:txBody>
      </p:sp>
    </p:spTree>
    <p:extLst>
      <p:ext uri="{BB962C8B-B14F-4D97-AF65-F5344CB8AC3E}">
        <p14:creationId xmlns:p14="http://schemas.microsoft.com/office/powerpoint/2010/main" val="41641687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GRADUAL OR CUMULATIVE EVENTS OR TRAUMA</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dirty="0"/>
          </a:p>
          <a:p>
            <a:pPr marL="0" indent="0" algn="ctr">
              <a:buNone/>
            </a:pPr>
            <a:r>
              <a:rPr lang="en-US" sz="3700" b="1" dirty="0"/>
              <a:t>ISSUE:  </a:t>
            </a:r>
          </a:p>
          <a:p>
            <a:pPr marL="0" indent="0" algn="ctr">
              <a:buNone/>
            </a:pPr>
            <a:endParaRPr lang="en-US" sz="3700" b="1" dirty="0"/>
          </a:p>
          <a:p>
            <a:pPr marL="0" indent="0" algn="just">
              <a:buNone/>
            </a:pPr>
            <a:r>
              <a:rPr lang="en-US" sz="3500" dirty="0"/>
              <a:t>Whether Employee’s claim for benefits is barred by the statute of limitations because the PBD was filed more than one year after the date of loss.</a:t>
            </a:r>
          </a:p>
        </p:txBody>
      </p:sp>
    </p:spTree>
    <p:extLst>
      <p:ext uri="{BB962C8B-B14F-4D97-AF65-F5344CB8AC3E}">
        <p14:creationId xmlns:p14="http://schemas.microsoft.com/office/powerpoint/2010/main" val="40470423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GRADUAL OR CUMULATIVE EVENTS OR TRAUMA</a:t>
            </a:r>
            <a:endParaRPr lang="en-US" sz="3200" dirty="0"/>
          </a:p>
        </p:txBody>
      </p:sp>
      <p:sp>
        <p:nvSpPr>
          <p:cNvPr id="5" name="Content Placeholder 4"/>
          <p:cNvSpPr>
            <a:spLocks noGrp="1"/>
          </p:cNvSpPr>
          <p:nvPr>
            <p:ph idx="1"/>
          </p:nvPr>
        </p:nvSpPr>
        <p:spPr/>
        <p:txBody>
          <a:bodyPr>
            <a:normAutofit fontScale="92500" lnSpcReduction="10000"/>
          </a:bodyPr>
          <a:lstStyle/>
          <a:p>
            <a:pPr marL="0" indent="0" algn="ctr">
              <a:buNone/>
            </a:pPr>
            <a:r>
              <a:rPr lang="en-US" u="sng" dirty="0" smtClean="0"/>
              <a:t>Kelso v. Five Star Food Service</a:t>
            </a:r>
          </a:p>
          <a:p>
            <a:pPr algn="just"/>
            <a:r>
              <a:rPr lang="en-US" dirty="0"/>
              <a:t>Appeals Board affirmed the trial court’s decision and remanded for further determination.  Under the facts and circumstances presented, the Board concluded that the “last day worked” rule </a:t>
            </a:r>
            <a:r>
              <a:rPr lang="en-US" dirty="0" smtClean="0"/>
              <a:t>applies, </a:t>
            </a:r>
            <a:r>
              <a:rPr lang="en-US" dirty="0"/>
              <a:t>and Employee’s limitations period did not begin to run until she left the employment on or about September 15, 2015, which date Employer did not refute or contradict. Employee filed the petition for benefit determination on November 20, 2015, which was within one year from the last day she worked for Employer.  Therefore, the Appeals Board found that the evidence supported the trial court’s conclusion that Employee’s claim was timely. </a:t>
            </a:r>
          </a:p>
        </p:txBody>
      </p:sp>
    </p:spTree>
    <p:extLst>
      <p:ext uri="{BB962C8B-B14F-4D97-AF65-F5344CB8AC3E}">
        <p14:creationId xmlns:p14="http://schemas.microsoft.com/office/powerpoint/2010/main" val="25850065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GRADUAL OR CUMULATIVE EVENTS OR TRAUMA</a:t>
            </a:r>
          </a:p>
        </p:txBody>
      </p:sp>
      <p:pic>
        <p:nvPicPr>
          <p:cNvPr id="1026" name="Picture 2" descr="G:\Job Performance\SIF Presentation\CTS.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78699" y="1193801"/>
            <a:ext cx="3536207" cy="4957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2322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818708" y="3950063"/>
            <a:ext cx="8229600" cy="2057400"/>
          </a:xfrm>
        </p:spPr>
        <p:txBody>
          <a:bodyPr>
            <a:normAutofit/>
          </a:bodyPr>
          <a:lstStyle/>
          <a:p>
            <a:r>
              <a:rPr lang="en-US" sz="5500" dirty="0">
                <a:latin typeface="Californian FB" pitchFamily="18" charset="0"/>
              </a:rPr>
              <a:t>Art Wells &amp; Patrick Ruth </a:t>
            </a:r>
            <a:br>
              <a:rPr lang="en-US" sz="5500" dirty="0">
                <a:latin typeface="Californian FB" pitchFamily="18" charset="0"/>
              </a:rPr>
            </a:br>
            <a:r>
              <a:rPr lang="en-US" sz="5500" dirty="0">
                <a:latin typeface="Californian FB" pitchFamily="18" charset="0"/>
              </a:rPr>
              <a:t>SIF &amp; </a:t>
            </a:r>
            <a:r>
              <a:rPr lang="en-US" dirty="0" smtClean="0">
                <a:latin typeface="Californian FB" pitchFamily="18" charset="0"/>
              </a:rPr>
              <a:t>PTD Discussion</a:t>
            </a:r>
            <a:endParaRPr lang="en-US" dirty="0">
              <a:latin typeface="Californian FB" pitchFamily="18" charset="0"/>
            </a:endParaRPr>
          </a:p>
        </p:txBody>
      </p:sp>
    </p:spTree>
    <p:extLst>
      <p:ext uri="{BB962C8B-B14F-4D97-AF65-F5344CB8AC3E}">
        <p14:creationId xmlns:p14="http://schemas.microsoft.com/office/powerpoint/2010/main" val="22970619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SUBSEQUENT INJURY FUND</a:t>
            </a:r>
            <a:endParaRPr lang="en-US" sz="3200" dirty="0"/>
          </a:p>
        </p:txBody>
      </p:sp>
      <p:sp>
        <p:nvSpPr>
          <p:cNvPr id="5" name="Content Placeholder 4"/>
          <p:cNvSpPr>
            <a:spLocks noGrp="1"/>
          </p:cNvSpPr>
          <p:nvPr>
            <p:ph idx="1"/>
          </p:nvPr>
        </p:nvSpPr>
        <p:spPr/>
        <p:txBody>
          <a:bodyPr>
            <a:normAutofit lnSpcReduction="10000"/>
          </a:bodyPr>
          <a:lstStyle/>
          <a:p>
            <a:pPr marL="0" indent="0" algn="ctr">
              <a:buNone/>
            </a:pPr>
            <a:r>
              <a:rPr lang="en-US" sz="4000" b="1" dirty="0"/>
              <a:t>PURPOSE</a:t>
            </a:r>
          </a:p>
          <a:p>
            <a:pPr algn="just"/>
            <a:r>
              <a:rPr lang="en-US" sz="4000" dirty="0"/>
              <a:t>When </a:t>
            </a:r>
            <a:r>
              <a:rPr lang="en-US" sz="4000" dirty="0"/>
              <a:t>it was originally enacted in 1919, the TN Workers’ Compensation Law did not include the Subsequent Injury Fund. (formerly known as the Second Injury Fund)</a:t>
            </a:r>
          </a:p>
          <a:p>
            <a:pPr algn="just"/>
            <a:r>
              <a:rPr lang="en-US" sz="4000" dirty="0"/>
              <a:t>The SIF was created in 1945 to encourage employers to employ (or retain) workers who have previous permanent physical disabilities.</a:t>
            </a:r>
          </a:p>
          <a:p>
            <a:pPr lvl="1"/>
            <a:endParaRPr lang="en-US" dirty="0" smtClean="0">
              <a:latin typeface="Californian FB" pitchFamily="18" charset="0"/>
            </a:endParaRPr>
          </a:p>
        </p:txBody>
      </p:sp>
    </p:spTree>
    <p:extLst>
      <p:ext uri="{BB962C8B-B14F-4D97-AF65-F5344CB8AC3E}">
        <p14:creationId xmlns:p14="http://schemas.microsoft.com/office/powerpoint/2010/main" val="28727080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SIF LIABILITY</a:t>
            </a:r>
            <a:endParaRPr lang="en-US" sz="3200" dirty="0"/>
          </a:p>
        </p:txBody>
      </p:sp>
      <p:sp>
        <p:nvSpPr>
          <p:cNvPr id="5" name="Content Placeholder 4"/>
          <p:cNvSpPr>
            <a:spLocks noGrp="1"/>
          </p:cNvSpPr>
          <p:nvPr>
            <p:ph idx="1"/>
          </p:nvPr>
        </p:nvSpPr>
        <p:spPr/>
        <p:txBody>
          <a:bodyPr/>
          <a:lstStyle/>
          <a:p>
            <a:pPr marL="0" indent="0" algn="ctr">
              <a:buNone/>
            </a:pPr>
            <a:r>
              <a:rPr lang="en-US" sz="3700" b="1" dirty="0"/>
              <a:t>Tennessee Code Annotated § 50-6-208</a:t>
            </a:r>
          </a:p>
          <a:p>
            <a:pPr marL="0" indent="0" algn="ctr">
              <a:buNone/>
            </a:pPr>
            <a:endParaRPr lang="en-US" b="1" dirty="0" smtClean="0"/>
          </a:p>
          <a:p>
            <a:r>
              <a:rPr lang="en-US" dirty="0"/>
              <a:t>Employee must have prior permanent </a:t>
            </a:r>
            <a:r>
              <a:rPr lang="en-US" i="1" dirty="0"/>
              <a:t>physical </a:t>
            </a:r>
            <a:r>
              <a:rPr lang="en-US" dirty="0"/>
              <a:t>disability from any cause or origin.</a:t>
            </a:r>
          </a:p>
          <a:p>
            <a:r>
              <a:rPr lang="en-US" dirty="0"/>
              <a:t>Employer must be properly insured or self-insured.</a:t>
            </a:r>
          </a:p>
          <a:p>
            <a:r>
              <a:rPr lang="en-US" dirty="0"/>
              <a:t>Employer must have had knowledge of the prior disability.</a:t>
            </a:r>
          </a:p>
          <a:p>
            <a:r>
              <a:rPr lang="en-US" dirty="0"/>
              <a:t>Employee must be found to be </a:t>
            </a:r>
            <a:r>
              <a:rPr lang="en-US" b="1" dirty="0"/>
              <a:t>permanently and totally disabled</a:t>
            </a:r>
            <a:r>
              <a:rPr lang="en-US" dirty="0"/>
              <a:t>.</a:t>
            </a:r>
          </a:p>
          <a:p>
            <a:pPr algn="ctr"/>
            <a:endParaRPr lang="en-US" dirty="0" smtClean="0">
              <a:latin typeface="Californian FB" pitchFamily="18" charset="0"/>
            </a:endParaRPr>
          </a:p>
        </p:txBody>
      </p:sp>
    </p:spTree>
    <p:extLst>
      <p:ext uri="{BB962C8B-B14F-4D97-AF65-F5344CB8AC3E}">
        <p14:creationId xmlns:p14="http://schemas.microsoft.com/office/powerpoint/2010/main" val="2866024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normAutofit fontScale="92500" lnSpcReduction="20000"/>
          </a:bodyPr>
          <a:lstStyle/>
          <a:p>
            <a:pPr marL="0" indent="0" algn="ctr">
              <a:buNone/>
            </a:pPr>
            <a:r>
              <a:rPr lang="en-US" sz="3700" b="1" dirty="0"/>
              <a:t>New Law vs. Old Law</a:t>
            </a:r>
          </a:p>
          <a:p>
            <a:pPr marL="0" indent="0" algn="ctr">
              <a:buNone/>
            </a:pPr>
            <a:endParaRPr lang="en-US" b="1" dirty="0" smtClean="0"/>
          </a:p>
          <a:p>
            <a:pPr lvl="0" algn="just"/>
            <a:r>
              <a:rPr lang="en-US" sz="3500" dirty="0"/>
              <a:t>No significant changes from Old (</a:t>
            </a:r>
            <a:r>
              <a:rPr lang="en-US" sz="3500" dirty="0"/>
              <a:t>pre-7/1/2014</a:t>
            </a:r>
            <a:r>
              <a:rPr lang="en-US" sz="3500" dirty="0"/>
              <a:t>) law and New (</a:t>
            </a:r>
            <a:r>
              <a:rPr lang="en-US" sz="3500" dirty="0"/>
              <a:t>post-7/1/2014</a:t>
            </a:r>
            <a:r>
              <a:rPr lang="en-US" sz="3500" dirty="0"/>
              <a:t>) law</a:t>
            </a:r>
            <a:r>
              <a:rPr lang="en-US" sz="3500" dirty="0"/>
              <a:t>.</a:t>
            </a:r>
            <a:endParaRPr lang="en-US" sz="3500" dirty="0"/>
          </a:p>
          <a:p>
            <a:pPr algn="just"/>
            <a:r>
              <a:rPr lang="en-US" sz="3500" dirty="0"/>
              <a:t>The </a:t>
            </a:r>
            <a:r>
              <a:rPr lang="en-US" sz="3500" dirty="0"/>
              <a:t>remedial construction of workers’ compensation statutes to be liberally construed to secure benefits under the old </a:t>
            </a:r>
            <a:r>
              <a:rPr lang="en-US" sz="3500" dirty="0"/>
              <a:t>law was abolished. </a:t>
            </a:r>
            <a:endParaRPr lang="en-US" sz="3500" dirty="0"/>
          </a:p>
          <a:p>
            <a:pPr algn="just"/>
            <a:r>
              <a:rPr lang="en-US" sz="3500" dirty="0"/>
              <a:t>The </a:t>
            </a:r>
            <a:r>
              <a:rPr lang="en-US" sz="3500" dirty="0"/>
              <a:t>new law is </a:t>
            </a:r>
            <a:r>
              <a:rPr lang="en-US" sz="3500" dirty="0"/>
              <a:t>to be “construed fairly, impartially, and in accordance with basic principles of statutory construction…and shall not be construed in a manner favoring [any party,]”</a:t>
            </a:r>
            <a:r>
              <a:rPr lang="en-US" sz="3500" dirty="0"/>
              <a:t> </a:t>
            </a:r>
            <a:r>
              <a:rPr lang="en-US" sz="3500" dirty="0"/>
              <a:t>which includes the SIF.  Tennessee Code Annotated § 50-6-116.</a:t>
            </a:r>
          </a:p>
        </p:txBody>
      </p:sp>
    </p:spTree>
    <p:extLst>
      <p:ext uri="{BB962C8B-B14F-4D97-AF65-F5344CB8AC3E}">
        <p14:creationId xmlns:p14="http://schemas.microsoft.com/office/powerpoint/2010/main" val="39849491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lstStyle/>
          <a:p>
            <a:pPr marL="0" indent="0" algn="ctr">
              <a:buNone/>
            </a:pPr>
            <a:r>
              <a:rPr lang="en-US" dirty="0" smtClean="0"/>
              <a:t>Examples of “occupational disease” claims:</a:t>
            </a:r>
          </a:p>
          <a:p>
            <a:r>
              <a:rPr lang="en-US" dirty="0" smtClean="0">
                <a:latin typeface="Californian FB" pitchFamily="18" charset="0"/>
              </a:rPr>
              <a:t>Pulmonary (lung) diseases [</a:t>
            </a:r>
            <a:r>
              <a:rPr lang="en-US" dirty="0" smtClean="0"/>
              <a:t>a</a:t>
            </a:r>
            <a:r>
              <a:rPr lang="en-US" dirty="0" smtClean="0">
                <a:latin typeface="Californian FB" pitchFamily="18" charset="0"/>
              </a:rPr>
              <a:t>sbestosis/b</a:t>
            </a:r>
            <a:r>
              <a:rPr lang="en-US" dirty="0" smtClean="0"/>
              <a:t>eryllium disease/ occupational asthma/etc.]</a:t>
            </a:r>
            <a:endParaRPr lang="en-US" dirty="0" smtClean="0">
              <a:latin typeface="Californian FB" pitchFamily="18" charset="0"/>
            </a:endParaRPr>
          </a:p>
          <a:p>
            <a:r>
              <a:rPr lang="en-US" dirty="0" smtClean="0"/>
              <a:t>Cancers [bladder/breast/kidney/liver/lung/skin/etc.]</a:t>
            </a:r>
          </a:p>
          <a:p>
            <a:r>
              <a:rPr lang="en-US" dirty="0" smtClean="0"/>
              <a:t>Autoimmune diseases [lupus/Parkinson’s disease/</a:t>
            </a:r>
            <a:r>
              <a:rPr lang="en-US" dirty="0"/>
              <a:t>rheumatoid arthritis/</a:t>
            </a:r>
            <a:r>
              <a:rPr lang="en-US" dirty="0" smtClean="0"/>
              <a:t>etc.]</a:t>
            </a:r>
          </a:p>
          <a:p>
            <a:r>
              <a:rPr lang="en-US" dirty="0" smtClean="0"/>
              <a:t>Toxic encephalopathy </a:t>
            </a:r>
          </a:p>
          <a:p>
            <a:pPr algn="ctr"/>
            <a:endParaRPr lang="en-US" dirty="0" smtClean="0">
              <a:latin typeface="Californian FB" pitchFamily="18" charset="0"/>
            </a:endParaRPr>
          </a:p>
        </p:txBody>
      </p:sp>
    </p:spTree>
    <p:extLst>
      <p:ext uri="{BB962C8B-B14F-4D97-AF65-F5344CB8AC3E}">
        <p14:creationId xmlns:p14="http://schemas.microsoft.com/office/powerpoint/2010/main" val="20221283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sz="4000" b="1" dirty="0"/>
          </a:p>
          <a:p>
            <a:pPr marL="0" indent="0" algn="ctr">
              <a:buNone/>
            </a:pPr>
            <a:endParaRPr lang="en-US" sz="4000" b="1" dirty="0"/>
          </a:p>
          <a:p>
            <a:pPr marL="0" indent="0" algn="ctr">
              <a:buNone/>
            </a:pPr>
            <a:r>
              <a:rPr lang="en-US" sz="4000" b="1" dirty="0"/>
              <a:t>WHAT IS PERMANENT TOTAL DISABILITY?</a:t>
            </a:r>
          </a:p>
        </p:txBody>
      </p:sp>
    </p:spTree>
    <p:extLst>
      <p:ext uri="{BB962C8B-B14F-4D97-AF65-F5344CB8AC3E}">
        <p14:creationId xmlns:p14="http://schemas.microsoft.com/office/powerpoint/2010/main" val="9693386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lstStyle/>
          <a:p>
            <a:pPr marL="0" indent="0" algn="ctr">
              <a:buNone/>
            </a:pPr>
            <a:r>
              <a:rPr lang="en-US" sz="3700" b="1" dirty="0"/>
              <a:t>Tennessee Code Annotated § 50-6-207(4)(B)</a:t>
            </a:r>
          </a:p>
          <a:p>
            <a:pPr marL="0" indent="0" algn="ctr">
              <a:buNone/>
            </a:pPr>
            <a:endParaRPr lang="en-US" sz="1600" b="1" dirty="0"/>
          </a:p>
          <a:p>
            <a:pPr marL="0" indent="0" algn="just">
              <a:buNone/>
            </a:pPr>
            <a:r>
              <a:rPr lang="en-US" dirty="0" smtClean="0"/>
              <a:t>“When </a:t>
            </a:r>
            <a:r>
              <a:rPr lang="en-US" dirty="0"/>
              <a:t>an injury not otherwise specifically provided for in this chapter totally incapacitates the employee from working at an occupation that brings the employee an income, the employee shall be considered totally disabled and for such disability compensation shall be paid as provided in subdivision (4)(A); provided, that the total amount of compensation payable under this subdivision (4)(B) shall not exceed the maximum total benefit, exclusive of medical and hospital </a:t>
            </a:r>
            <a:r>
              <a:rPr lang="en-US" dirty="0" smtClean="0"/>
              <a:t>benefits.”</a:t>
            </a:r>
            <a:endParaRPr lang="en-US" dirty="0" smtClean="0">
              <a:latin typeface="Californian FB" pitchFamily="18" charset="0"/>
            </a:endParaRPr>
          </a:p>
        </p:txBody>
      </p:sp>
    </p:spTree>
    <p:extLst>
      <p:ext uri="{BB962C8B-B14F-4D97-AF65-F5344CB8AC3E}">
        <p14:creationId xmlns:p14="http://schemas.microsoft.com/office/powerpoint/2010/main" val="37706958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lstStyle/>
          <a:p>
            <a:pPr marL="0" indent="0" algn="ctr">
              <a:buNone/>
            </a:pPr>
            <a:endParaRPr lang="en-US" sz="3700" b="1" dirty="0"/>
          </a:p>
          <a:p>
            <a:pPr marL="0" indent="0" algn="ctr">
              <a:buNone/>
            </a:pPr>
            <a:r>
              <a:rPr lang="en-US" sz="3700" b="1" dirty="0"/>
              <a:t>Tennessee Code Annotated § 50-6-102(15)(A</a:t>
            </a:r>
            <a:r>
              <a:rPr lang="en-US" sz="3700" b="1" dirty="0"/>
              <a:t>)</a:t>
            </a:r>
          </a:p>
          <a:p>
            <a:pPr marL="0" indent="0" algn="ctr">
              <a:buNone/>
            </a:pPr>
            <a:endParaRPr lang="en-US" sz="3700" b="1" dirty="0"/>
          </a:p>
          <a:p>
            <a:pPr marL="0" indent="0" algn="just">
              <a:buNone/>
            </a:pPr>
            <a:r>
              <a:rPr lang="en-US" dirty="0" smtClean="0"/>
              <a:t>“‘Maximum </a:t>
            </a:r>
            <a:r>
              <a:rPr lang="en-US" dirty="0"/>
              <a:t>total </a:t>
            </a:r>
            <a:r>
              <a:rPr lang="en-US" dirty="0" smtClean="0"/>
              <a:t>benefit’ </a:t>
            </a:r>
            <a:r>
              <a:rPr lang="en-US" dirty="0"/>
              <a:t>means the sum of all weekly benefits to which a worker may be entitled</a:t>
            </a:r>
            <a:r>
              <a:rPr lang="en-US" dirty="0" smtClean="0"/>
              <a:t>.”</a:t>
            </a:r>
            <a:endParaRPr lang="en-US" dirty="0"/>
          </a:p>
        </p:txBody>
      </p:sp>
    </p:spTree>
    <p:extLst>
      <p:ext uri="{BB962C8B-B14F-4D97-AF65-F5344CB8AC3E}">
        <p14:creationId xmlns:p14="http://schemas.microsoft.com/office/powerpoint/2010/main" val="22802531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a:xfrm>
            <a:off x="508000" y="1339275"/>
            <a:ext cx="11684000" cy="4958465"/>
          </a:xfrm>
        </p:spPr>
        <p:txBody>
          <a:bodyPr>
            <a:normAutofit fontScale="77500" lnSpcReduction="20000"/>
          </a:bodyPr>
          <a:lstStyle/>
          <a:p>
            <a:pPr marL="0" indent="0" algn="ctr">
              <a:buNone/>
            </a:pPr>
            <a:r>
              <a:rPr lang="en-US" sz="4800" b="1" dirty="0"/>
              <a:t>Tennessee Code Annotated § 50-6-207(4)(A)(</a:t>
            </a:r>
            <a:r>
              <a:rPr lang="en-US" sz="4800" b="1" dirty="0"/>
              <a:t>i)</a:t>
            </a:r>
          </a:p>
          <a:p>
            <a:pPr marL="0" indent="0" algn="ctr">
              <a:buNone/>
            </a:pPr>
            <a:endParaRPr lang="en-US" sz="4000" dirty="0"/>
          </a:p>
          <a:p>
            <a:pPr marL="0" indent="0" algn="just">
              <a:buNone/>
            </a:pPr>
            <a:r>
              <a:rPr lang="en-US" sz="4000" dirty="0"/>
              <a:t>“[T]his </a:t>
            </a:r>
            <a:r>
              <a:rPr lang="en-US" sz="4000" dirty="0"/>
              <a:t>compensation shall be paid during the period of the permanent total disability until the employee is, by age, eligible for full benefits in the Old Age Insurance Benefit Program under the Social Security Act, compiled in 42 U.S.C. § 401 et seq.; provided, that with respect to disabilities resulting from injuries that occur less than five (5) years before the date when the employee is eligible for full benefits in the Old Age Insurance Benefit Program as referenced previously in this subdivision (4)(A)(i) or after the employee is eligible for such benefits, permanent total disability benefits are payable for a period of two hundred sixty (260) </a:t>
            </a:r>
            <a:r>
              <a:rPr lang="en-US" sz="4000" dirty="0"/>
              <a:t>weeks[.]”</a:t>
            </a:r>
            <a:endParaRPr lang="en-US" sz="4000" dirty="0"/>
          </a:p>
        </p:txBody>
      </p:sp>
    </p:spTree>
    <p:extLst>
      <p:ext uri="{BB962C8B-B14F-4D97-AF65-F5344CB8AC3E}">
        <p14:creationId xmlns:p14="http://schemas.microsoft.com/office/powerpoint/2010/main" val="41545352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sz="4000" b="1" dirty="0"/>
          </a:p>
          <a:p>
            <a:pPr marL="0" indent="0" algn="ctr">
              <a:buNone/>
            </a:pPr>
            <a:endParaRPr lang="en-US" sz="4000" b="1" dirty="0"/>
          </a:p>
          <a:p>
            <a:pPr marL="0" indent="0" algn="ctr">
              <a:buNone/>
            </a:pPr>
            <a:r>
              <a:rPr lang="en-US" sz="4000" b="1" dirty="0"/>
              <a:t>QUESTION:</a:t>
            </a:r>
          </a:p>
          <a:p>
            <a:pPr marL="0" indent="0" algn="just">
              <a:buNone/>
            </a:pPr>
            <a:r>
              <a:rPr lang="en-US" sz="4000" dirty="0"/>
              <a:t>If an injured employee cannot return to his or her pre-injury employment, does that mean the employee is PTD?</a:t>
            </a:r>
          </a:p>
        </p:txBody>
      </p:sp>
    </p:spTree>
    <p:extLst>
      <p:ext uri="{BB962C8B-B14F-4D97-AF65-F5344CB8AC3E}">
        <p14:creationId xmlns:p14="http://schemas.microsoft.com/office/powerpoint/2010/main" val="22304376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sz="4000" b="1" dirty="0"/>
          </a:p>
          <a:p>
            <a:pPr marL="0" indent="0" algn="ctr">
              <a:buNone/>
            </a:pPr>
            <a:endParaRPr lang="en-US" sz="4000" b="1" dirty="0"/>
          </a:p>
          <a:p>
            <a:pPr marL="0" indent="0" algn="ctr">
              <a:buNone/>
            </a:pPr>
            <a:r>
              <a:rPr lang="en-US" sz="4000" b="1" dirty="0"/>
              <a:t>ANSWER:	</a:t>
            </a:r>
            <a:r>
              <a:rPr lang="en-US" sz="4000" b="1" dirty="0"/>
              <a:t>NO</a:t>
            </a:r>
            <a:endParaRPr lang="en-US" sz="4000" b="1" dirty="0"/>
          </a:p>
        </p:txBody>
      </p:sp>
    </p:spTree>
    <p:extLst>
      <p:ext uri="{BB962C8B-B14F-4D97-AF65-F5344CB8AC3E}">
        <p14:creationId xmlns:p14="http://schemas.microsoft.com/office/powerpoint/2010/main" val="13010859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normAutofit fontScale="70000" lnSpcReduction="20000"/>
          </a:bodyPr>
          <a:lstStyle/>
          <a:p>
            <a:pPr marL="0" indent="0" algn="just">
              <a:buNone/>
            </a:pPr>
            <a:r>
              <a:rPr lang="en-US" sz="4000" dirty="0"/>
              <a:t>The </a:t>
            </a:r>
            <a:r>
              <a:rPr lang="en-US" sz="4000" dirty="0"/>
              <a:t>determination of permanent total disability is to be based on a variety of factors such that a complete picture of an individual’s ability to return to gainful employment is presented to the court.  Such factors include the employee’s skills, training, education, age, job opportunities in the immediate and surrounding counties and the availability of work suited for an individual with that particular disability.  Though this assessment is most often made and presented at trial by a vocational expert, it is well settled that despite the existence or absence of expert testimony, an employee’s own assessment of his or her overall physical condition, including the ability or inability to return to gainful employment, is competent testimony that should be considered. </a:t>
            </a:r>
            <a:endParaRPr lang="en-US" sz="4000" dirty="0"/>
          </a:p>
          <a:p>
            <a:pPr marL="0" indent="0" algn="just">
              <a:buNone/>
            </a:pPr>
            <a:r>
              <a:rPr lang="en-US" sz="4000" dirty="0"/>
              <a:t>  </a:t>
            </a:r>
            <a:endParaRPr lang="en-US" sz="4000" dirty="0"/>
          </a:p>
          <a:p>
            <a:pPr marL="0" indent="0">
              <a:buNone/>
            </a:pPr>
            <a:r>
              <a:rPr lang="en-US" sz="4000" u="sng" dirty="0"/>
              <a:t>Hubbell </a:t>
            </a:r>
            <a:r>
              <a:rPr lang="en-US" sz="4000" u="sng" dirty="0"/>
              <a:t>v. Dyer Nursing Home</a:t>
            </a:r>
            <a:r>
              <a:rPr lang="en-US" sz="4000" i="1" dirty="0"/>
              <a:t>, </a:t>
            </a:r>
            <a:r>
              <a:rPr lang="en-US" sz="4000" dirty="0"/>
              <a:t>188 S.W.3d 535, 536 (Tenn. 2006</a:t>
            </a:r>
            <a:r>
              <a:rPr lang="en-US" sz="4000" dirty="0"/>
              <a:t>) </a:t>
            </a:r>
            <a:r>
              <a:rPr lang="en-US" sz="4000" dirty="0"/>
              <a:t>(appealed on other grounds</a:t>
            </a:r>
            <a:r>
              <a:rPr lang="en-US" sz="4000" dirty="0"/>
              <a:t>).</a:t>
            </a:r>
            <a:endParaRPr lang="en-US" sz="4000" b="1" dirty="0"/>
          </a:p>
        </p:txBody>
      </p:sp>
    </p:spTree>
    <p:extLst>
      <p:ext uri="{BB962C8B-B14F-4D97-AF65-F5344CB8AC3E}">
        <p14:creationId xmlns:p14="http://schemas.microsoft.com/office/powerpoint/2010/main" val="258907235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normAutofit fontScale="92500" lnSpcReduction="20000"/>
          </a:bodyPr>
          <a:lstStyle/>
          <a:p>
            <a:r>
              <a:rPr lang="en-US" dirty="0"/>
              <a:t>In </a:t>
            </a:r>
            <a:r>
              <a:rPr lang="en-US" u="sng" dirty="0"/>
              <a:t>Prost v. Clarksville Police Dept.</a:t>
            </a:r>
            <a:r>
              <a:rPr lang="en-US" dirty="0"/>
              <a:t>, 688 S.W.2d 425, </a:t>
            </a:r>
            <a:r>
              <a:rPr lang="en-US" dirty="0" smtClean="0"/>
              <a:t>427 (Tenn</a:t>
            </a:r>
            <a:r>
              <a:rPr lang="en-US" dirty="0"/>
              <a:t>. 1985), the Supreme Court clearly stated that the assessment </a:t>
            </a:r>
            <a:r>
              <a:rPr lang="en-US" dirty="0" smtClean="0"/>
              <a:t>PTD </a:t>
            </a:r>
            <a:r>
              <a:rPr lang="en-US" dirty="0"/>
              <a:t>is not controlled by whether the injured employee can return to their pre-injury employment.  </a:t>
            </a:r>
          </a:p>
          <a:p>
            <a:r>
              <a:rPr lang="en-US" dirty="0" smtClean="0"/>
              <a:t>“[T]he </a:t>
            </a:r>
            <a:r>
              <a:rPr lang="en-US" dirty="0"/>
              <a:t>statutory definition makes no reference to present occupation only. Instead, the statute speaks of an income-producing occupation. The record establishes that Mr. Prost can do other jobs and has in fact satisfactorily performed duties other than dog handling since his </a:t>
            </a:r>
            <a:r>
              <a:rPr lang="en-US" dirty="0" smtClean="0"/>
              <a:t>injury.”</a:t>
            </a:r>
          </a:p>
          <a:p>
            <a:r>
              <a:rPr lang="en-US" dirty="0" smtClean="0"/>
              <a:t>In </a:t>
            </a:r>
            <a:r>
              <a:rPr lang="en-US" u="sng" dirty="0"/>
              <a:t>Prost</a:t>
            </a:r>
            <a:r>
              <a:rPr lang="en-US" dirty="0"/>
              <a:t>, although the injured employee could not perform the K-9 dog handling duties, and he wouldn’t qualify as a new hire in a patrolman position, he did work as a patrolman, post injury. </a:t>
            </a:r>
          </a:p>
        </p:txBody>
      </p:sp>
    </p:spTree>
    <p:extLst>
      <p:ext uri="{BB962C8B-B14F-4D97-AF65-F5344CB8AC3E}">
        <p14:creationId xmlns:p14="http://schemas.microsoft.com/office/powerpoint/2010/main" val="11735705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sz="4000" b="1" dirty="0"/>
          </a:p>
          <a:p>
            <a:pPr marL="0" indent="0" algn="ctr">
              <a:buNone/>
            </a:pPr>
            <a:endParaRPr lang="en-US" sz="4000" b="1" dirty="0"/>
          </a:p>
          <a:p>
            <a:pPr marL="0" indent="0" algn="ctr">
              <a:buNone/>
            </a:pPr>
            <a:r>
              <a:rPr lang="en-US" sz="4000" b="1" dirty="0"/>
              <a:t>HOW FAR DOES THIS PRINCIPLE EXTEND?</a:t>
            </a:r>
          </a:p>
          <a:p>
            <a:pPr marL="0" indent="0" algn="ctr">
              <a:buNone/>
            </a:pPr>
            <a:r>
              <a:rPr lang="en-US" sz="4000" dirty="0"/>
              <a:t>Can an employed person qualify as PTD?</a:t>
            </a:r>
            <a:endParaRPr lang="en-US" sz="4000" dirty="0"/>
          </a:p>
        </p:txBody>
      </p:sp>
    </p:spTree>
    <p:extLst>
      <p:ext uri="{BB962C8B-B14F-4D97-AF65-F5344CB8AC3E}">
        <p14:creationId xmlns:p14="http://schemas.microsoft.com/office/powerpoint/2010/main" val="39700707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normAutofit/>
          </a:bodyPr>
          <a:lstStyle/>
          <a:p>
            <a:pPr marL="0" indent="0" algn="ctr">
              <a:buNone/>
            </a:pPr>
            <a:r>
              <a:rPr lang="en-US" sz="4000" b="1" dirty="0"/>
              <a:t>ANSWER:</a:t>
            </a:r>
          </a:p>
          <a:p>
            <a:pPr marL="0" indent="0" algn="ctr">
              <a:buNone/>
            </a:pPr>
            <a:r>
              <a:rPr lang="en-US" sz="4000" b="1" dirty="0"/>
              <a:t>Theoretically</a:t>
            </a:r>
            <a:r>
              <a:rPr lang="en-US" sz="4000" b="1" dirty="0"/>
              <a:t>, YES</a:t>
            </a:r>
            <a:r>
              <a:rPr lang="en-US" sz="4000" b="1" dirty="0"/>
              <a:t>.</a:t>
            </a:r>
          </a:p>
          <a:p>
            <a:pPr marL="0" indent="0" algn="ctr">
              <a:buNone/>
            </a:pPr>
            <a:endParaRPr lang="en-US" sz="4000" b="1" dirty="0"/>
          </a:p>
          <a:p>
            <a:pPr marL="0" indent="0" algn="just">
              <a:buNone/>
            </a:pPr>
            <a:r>
              <a:rPr lang="en-US" sz="4000" dirty="0"/>
              <a:t>If an injured employee is working only through the “magnanimity of the </a:t>
            </a:r>
            <a:r>
              <a:rPr lang="en-US" sz="4000" dirty="0"/>
              <a:t>Employer,” </a:t>
            </a:r>
            <a:r>
              <a:rPr lang="en-US" sz="4000" dirty="0"/>
              <a:t>the injured employee can be PTD.   </a:t>
            </a:r>
          </a:p>
          <a:p>
            <a:pPr marL="0" indent="0" algn="ctr">
              <a:buNone/>
            </a:pPr>
            <a:endParaRPr lang="en-US" sz="4000" b="1" dirty="0"/>
          </a:p>
          <a:p>
            <a:pPr marL="0" indent="0" algn="ctr">
              <a:buNone/>
            </a:pPr>
            <a:endParaRPr lang="en-US" dirty="0" smtClean="0"/>
          </a:p>
        </p:txBody>
      </p:sp>
    </p:spTree>
    <p:extLst>
      <p:ext uri="{BB962C8B-B14F-4D97-AF65-F5344CB8AC3E}">
        <p14:creationId xmlns:p14="http://schemas.microsoft.com/office/powerpoint/2010/main" val="4217022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lstStyle/>
          <a:p>
            <a:pPr marL="0" indent="0" algn="ctr">
              <a:buNone/>
            </a:pPr>
            <a:endParaRPr lang="en-US" dirty="0" smtClean="0">
              <a:latin typeface="Californian FB" pitchFamily="18" charset="0"/>
            </a:endParaRPr>
          </a:p>
          <a:p>
            <a:pPr marL="0" indent="0" algn="ctr">
              <a:buNone/>
            </a:pPr>
            <a:endParaRPr lang="en-US" dirty="0">
              <a:latin typeface="Californian FB" pitchFamily="18" charset="0"/>
            </a:endParaRPr>
          </a:p>
          <a:p>
            <a:pPr marL="0" indent="0" algn="ctr">
              <a:buNone/>
            </a:pPr>
            <a:endParaRPr lang="en-US" dirty="0" smtClean="0">
              <a:latin typeface="Californian FB" pitchFamily="18" charset="0"/>
            </a:endParaRPr>
          </a:p>
          <a:p>
            <a:pPr marL="0" indent="0" algn="ctr">
              <a:buNone/>
            </a:pPr>
            <a:r>
              <a:rPr lang="en-US" sz="4000" dirty="0"/>
              <a:t>Statutory Definitions:</a:t>
            </a:r>
          </a:p>
          <a:p>
            <a:pPr marL="0" indent="0" algn="ctr">
              <a:buNone/>
            </a:pPr>
            <a:r>
              <a:rPr lang="en-US" sz="4000" dirty="0"/>
              <a:t>“Old Law” vs. “New Law”</a:t>
            </a:r>
          </a:p>
        </p:txBody>
      </p:sp>
    </p:spTree>
    <p:extLst>
      <p:ext uri="{BB962C8B-B14F-4D97-AF65-F5344CB8AC3E}">
        <p14:creationId xmlns:p14="http://schemas.microsoft.com/office/powerpoint/2010/main" val="29223369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normAutofit fontScale="92500"/>
          </a:bodyPr>
          <a:lstStyle/>
          <a:p>
            <a:pPr marL="0" indent="0" algn="just">
              <a:buNone/>
            </a:pPr>
            <a:r>
              <a:rPr lang="en-US" dirty="0" smtClean="0"/>
              <a:t>A person’s </a:t>
            </a:r>
            <a:r>
              <a:rPr lang="en-US" dirty="0"/>
              <a:t>employment after injury was a factor to be considered along with all other factors involved when applying the test, which is whether an employee, in light of his education, abilities, physical and/or mental infirmities, is employable in the open labor market.  The evidence must demonstrate that the combination of the </a:t>
            </a:r>
            <a:r>
              <a:rPr lang="en-US" dirty="0" smtClean="0"/>
              <a:t>employee’s </a:t>
            </a:r>
            <a:r>
              <a:rPr lang="en-US" dirty="0"/>
              <a:t>limitations and the other factors rendered the employee unemployable in the open market and therefore totally disabled. In order for such a situation to occur, the evidence would have to show that the only reason that the employee was currently working was through the magnanimity of his or her employer. </a:t>
            </a:r>
            <a:endParaRPr lang="en-US" dirty="0" smtClean="0"/>
          </a:p>
          <a:p>
            <a:pPr marL="0" indent="0">
              <a:buNone/>
            </a:pPr>
            <a:r>
              <a:rPr lang="en-US" u="sng" dirty="0" smtClean="0"/>
              <a:t>Rhodes </a:t>
            </a:r>
            <a:r>
              <a:rPr lang="en-US" u="sng" dirty="0"/>
              <a:t>v. Capital City Insurance</a:t>
            </a:r>
            <a:r>
              <a:rPr lang="en-US" dirty="0"/>
              <a:t>, 154 S.W.3d 45, 48 (Tenn. 2004). </a:t>
            </a:r>
          </a:p>
        </p:txBody>
      </p:sp>
    </p:spTree>
    <p:extLst>
      <p:ext uri="{BB962C8B-B14F-4D97-AF65-F5344CB8AC3E}">
        <p14:creationId xmlns:p14="http://schemas.microsoft.com/office/powerpoint/2010/main" val="9953730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sz="4000" b="1" dirty="0"/>
          </a:p>
          <a:p>
            <a:pPr marL="0" indent="0" algn="just">
              <a:buNone/>
            </a:pPr>
            <a:r>
              <a:rPr lang="en-US" sz="3500" dirty="0"/>
              <a:t>Many </a:t>
            </a:r>
            <a:r>
              <a:rPr lang="en-US" sz="3500" dirty="0"/>
              <a:t>of the “old law” cases, in determining whether to impose limits (i.e., </a:t>
            </a:r>
            <a:r>
              <a:rPr lang="en-US" sz="3500" dirty="0"/>
              <a:t>“caps”) </a:t>
            </a:r>
            <a:r>
              <a:rPr lang="en-US" sz="3500" dirty="0"/>
              <a:t>on a </a:t>
            </a:r>
            <a:r>
              <a:rPr lang="en-US" sz="3500" dirty="0"/>
              <a:t>recovery, involved essentially </a:t>
            </a:r>
            <a:r>
              <a:rPr lang="en-US" sz="3500" dirty="0"/>
              <a:t>a </a:t>
            </a:r>
            <a:r>
              <a:rPr lang="en-US" sz="3500" dirty="0"/>
              <a:t>fact-weighing </a:t>
            </a:r>
            <a:r>
              <a:rPr lang="en-US" sz="3500" dirty="0"/>
              <a:t>process </a:t>
            </a:r>
            <a:r>
              <a:rPr lang="en-US" sz="3500" dirty="0"/>
              <a:t>of assessing </a:t>
            </a:r>
            <a:r>
              <a:rPr lang="en-US" sz="3500" dirty="0"/>
              <a:t>the employer’s reasonableness in offering post-injury work vis-à-vis the employee’s reasonableness in accepting or declining </a:t>
            </a:r>
            <a:r>
              <a:rPr lang="en-US" sz="3500" dirty="0"/>
              <a:t>post-injury </a:t>
            </a:r>
            <a:r>
              <a:rPr lang="en-US" sz="3500" dirty="0"/>
              <a:t>work.</a:t>
            </a:r>
          </a:p>
        </p:txBody>
      </p:sp>
    </p:spTree>
    <p:extLst>
      <p:ext uri="{BB962C8B-B14F-4D97-AF65-F5344CB8AC3E}">
        <p14:creationId xmlns:p14="http://schemas.microsoft.com/office/powerpoint/2010/main" val="9794521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sz="4000" b="1" i="1" dirty="0"/>
          </a:p>
          <a:p>
            <a:pPr marL="0" indent="0" algn="ctr">
              <a:buNone/>
            </a:pPr>
            <a:r>
              <a:rPr lang="en-US" sz="4000" b="1" u="sng" dirty="0"/>
              <a:t>Duignan v. Stowers Machinery Corp.</a:t>
            </a:r>
            <a:r>
              <a:rPr lang="en-US" sz="4000" dirty="0"/>
              <a:t>,</a:t>
            </a:r>
          </a:p>
          <a:p>
            <a:pPr marL="0" indent="0" algn="ctr">
              <a:buNone/>
            </a:pPr>
            <a:r>
              <a:rPr lang="en-US" sz="3600" dirty="0"/>
              <a:t>2018 TN </a:t>
            </a:r>
            <a:r>
              <a:rPr lang="en-US" sz="3600" dirty="0"/>
              <a:t>Wrk. Comp. App. Bd. LEXIS 25 (May 29, 2018).</a:t>
            </a:r>
          </a:p>
        </p:txBody>
      </p:sp>
    </p:spTree>
    <p:extLst>
      <p:ext uri="{BB962C8B-B14F-4D97-AF65-F5344CB8AC3E}">
        <p14:creationId xmlns:p14="http://schemas.microsoft.com/office/powerpoint/2010/main" val="33244244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normAutofit fontScale="55000" lnSpcReduction="20000"/>
          </a:bodyPr>
          <a:lstStyle/>
          <a:p>
            <a:pPr marL="0" indent="0" algn="ctr">
              <a:buNone/>
            </a:pPr>
            <a:r>
              <a:rPr lang="en-US" sz="4700" b="1" u="sng" dirty="0"/>
              <a:t>Duignan v. Stowers Machinery Corp.</a:t>
            </a:r>
          </a:p>
          <a:p>
            <a:pPr marL="171442" indent="-171442" algn="just"/>
            <a:r>
              <a:rPr lang="en-US" sz="4300" dirty="0"/>
              <a:t>59 </a:t>
            </a:r>
            <a:r>
              <a:rPr lang="en-US" sz="4300" dirty="0"/>
              <a:t>year old, </a:t>
            </a:r>
            <a:r>
              <a:rPr lang="en-US" sz="4300" dirty="0"/>
              <a:t>37-year </a:t>
            </a:r>
            <a:r>
              <a:rPr lang="en-US" sz="4300" dirty="0"/>
              <a:t>employee </a:t>
            </a:r>
            <a:r>
              <a:rPr lang="en-US" sz="4300" dirty="0"/>
              <a:t>injured his </a:t>
            </a:r>
            <a:r>
              <a:rPr lang="en-US" sz="4300" dirty="0"/>
              <a:t>back</a:t>
            </a:r>
          </a:p>
          <a:p>
            <a:pPr marL="171442" indent="-171442" algn="just"/>
            <a:r>
              <a:rPr lang="en-US" sz="4300" dirty="0"/>
              <a:t>Assigned permanent physical restrictions and cannot perform pre-injury employment.</a:t>
            </a:r>
          </a:p>
          <a:p>
            <a:pPr marL="171442" indent="-171442" algn="just"/>
            <a:r>
              <a:rPr lang="en-US" sz="4300" dirty="0"/>
              <a:t>Dr. </a:t>
            </a:r>
            <a:r>
              <a:rPr lang="en-US" sz="4300" dirty="0"/>
              <a:t>did not </a:t>
            </a:r>
            <a:r>
              <a:rPr lang="en-US" sz="4300" dirty="0"/>
              <a:t>authorize the use of a cane.</a:t>
            </a:r>
          </a:p>
          <a:p>
            <a:pPr marL="171442" indent="-171442" algn="just"/>
            <a:r>
              <a:rPr lang="en-US" sz="4300" dirty="0"/>
              <a:t>The Employer offers warehouse employment with </a:t>
            </a:r>
            <a:r>
              <a:rPr lang="en-US" sz="4300" dirty="0"/>
              <a:t>modifications, but </a:t>
            </a:r>
            <a:r>
              <a:rPr lang="en-US" sz="4300" dirty="0"/>
              <a:t>employee cannot use a cane in the warehouse (safety </a:t>
            </a:r>
            <a:r>
              <a:rPr lang="en-US" sz="4300" dirty="0"/>
              <a:t>hazard); employee retired </a:t>
            </a:r>
            <a:r>
              <a:rPr lang="en-US" sz="4300" dirty="0"/>
              <a:t>and </a:t>
            </a:r>
            <a:r>
              <a:rPr lang="en-US" sz="4300" dirty="0"/>
              <a:t>did </a:t>
            </a:r>
            <a:r>
              <a:rPr lang="en-US" sz="4300" dirty="0"/>
              <a:t>not attempt to find other work.   </a:t>
            </a:r>
          </a:p>
          <a:p>
            <a:pPr marL="171442" indent="-171442" algn="just"/>
            <a:r>
              <a:rPr lang="en-US" sz="4300" dirty="0"/>
              <a:t>WC court awarded </a:t>
            </a:r>
            <a:r>
              <a:rPr lang="en-US" sz="4300" dirty="0"/>
              <a:t>PTD.  Employer </a:t>
            </a:r>
            <a:r>
              <a:rPr lang="en-US" sz="4300" dirty="0"/>
              <a:t>appealed to the WC Appeals Board.  </a:t>
            </a:r>
            <a:endParaRPr lang="en-US" sz="4300" dirty="0"/>
          </a:p>
          <a:p>
            <a:pPr marL="171442" indent="-171442" algn="just"/>
            <a:r>
              <a:rPr lang="en-US" sz="4300" dirty="0"/>
              <a:t>Appeals Board </a:t>
            </a:r>
            <a:r>
              <a:rPr lang="en-US" sz="4300" dirty="0"/>
              <a:t>reversed and remanded for entry of a PPD order, </a:t>
            </a:r>
            <a:r>
              <a:rPr lang="en-US" sz="4300" dirty="0"/>
              <a:t>relying on employee’s lack of </a:t>
            </a:r>
            <a:r>
              <a:rPr lang="en-US" sz="4300" dirty="0"/>
              <a:t>effort </a:t>
            </a:r>
            <a:r>
              <a:rPr lang="en-US" sz="4300" dirty="0"/>
              <a:t>to try </a:t>
            </a:r>
            <a:r>
              <a:rPr lang="en-US" sz="4300" dirty="0"/>
              <a:t>to find </a:t>
            </a:r>
            <a:r>
              <a:rPr lang="en-US" sz="4300" dirty="0"/>
              <a:t>work or </a:t>
            </a:r>
            <a:r>
              <a:rPr lang="en-US" sz="4300" dirty="0"/>
              <a:t>attempt to work modified </a:t>
            </a:r>
            <a:r>
              <a:rPr lang="en-US" sz="4300" dirty="0"/>
              <a:t>duty offered by employer.  </a:t>
            </a:r>
            <a:endParaRPr lang="en-US" sz="4300" dirty="0"/>
          </a:p>
          <a:p>
            <a:pPr marL="171442" indent="-171442" algn="just"/>
            <a:r>
              <a:rPr lang="en-US" sz="4300" dirty="0"/>
              <a:t>Employee appealed the WC Court remand order to the TN Supreme Court.</a:t>
            </a:r>
            <a:endParaRPr lang="en-US" sz="4300" dirty="0"/>
          </a:p>
        </p:txBody>
      </p:sp>
    </p:spTree>
    <p:extLst>
      <p:ext uri="{BB962C8B-B14F-4D97-AF65-F5344CB8AC3E}">
        <p14:creationId xmlns:p14="http://schemas.microsoft.com/office/powerpoint/2010/main" val="9233284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normAutofit lnSpcReduction="10000"/>
          </a:bodyPr>
          <a:lstStyle/>
          <a:p>
            <a:pPr marL="0" indent="0" algn="ctr">
              <a:buNone/>
            </a:pPr>
            <a:endParaRPr lang="en-US" sz="4000" b="1" i="1" dirty="0"/>
          </a:p>
          <a:p>
            <a:pPr marL="0" indent="0" algn="ctr">
              <a:buNone/>
            </a:pPr>
            <a:r>
              <a:rPr lang="en-US" sz="4000" b="1" u="sng" dirty="0"/>
              <a:t>Duignan v. Stowers Machinery Corp.</a:t>
            </a:r>
            <a:r>
              <a:rPr lang="en-US" sz="4000" dirty="0"/>
              <a:t>,</a:t>
            </a:r>
          </a:p>
          <a:p>
            <a:pPr marL="0" indent="0" algn="ctr">
              <a:buNone/>
            </a:pPr>
            <a:r>
              <a:rPr lang="en-US" dirty="0" smtClean="0"/>
              <a:t>No. 2017-03-0080 (Tenn. Wrk. Comp. Panel, mailed 4/22/2019).</a:t>
            </a:r>
          </a:p>
          <a:p>
            <a:pPr marL="0" indent="0" algn="ctr">
              <a:buNone/>
            </a:pPr>
            <a:endParaRPr lang="en-US" dirty="0"/>
          </a:p>
          <a:p>
            <a:pPr algn="just"/>
            <a:r>
              <a:rPr lang="en-US" dirty="0" smtClean="0"/>
              <a:t>Employee’s appeal was referred to the Special Workers’ Compensation Appeals Panel pursuant to Rule 51, which reversed the decision of the Appeals Board and reinstated the WC Court’s order for PTD.</a:t>
            </a:r>
          </a:p>
          <a:p>
            <a:pPr algn="just"/>
            <a:r>
              <a:rPr lang="en-US" dirty="0" smtClean="0"/>
              <a:t>Employer has requested a review by the full TN Supreme Court.</a:t>
            </a:r>
          </a:p>
          <a:p>
            <a:pPr marL="0" indent="0" algn="just">
              <a:buNone/>
            </a:pPr>
            <a:endParaRPr lang="en-US" dirty="0" smtClean="0"/>
          </a:p>
          <a:p>
            <a:pPr algn="just"/>
            <a:endParaRPr lang="en-US" dirty="0"/>
          </a:p>
        </p:txBody>
      </p:sp>
    </p:spTree>
    <p:extLst>
      <p:ext uri="{BB962C8B-B14F-4D97-AF65-F5344CB8AC3E}">
        <p14:creationId xmlns:p14="http://schemas.microsoft.com/office/powerpoint/2010/main" val="36391088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sz="4000" b="1" dirty="0"/>
          </a:p>
          <a:p>
            <a:pPr marL="0" indent="0" algn="ctr">
              <a:buNone/>
            </a:pPr>
            <a:r>
              <a:rPr lang="en-US" sz="4000" b="1" dirty="0"/>
              <a:t>TN Court of Workers’ Compensation Claims:</a:t>
            </a:r>
          </a:p>
          <a:p>
            <a:pPr marL="0" indent="0" algn="ctr">
              <a:buNone/>
            </a:pPr>
            <a:endParaRPr lang="en-US" sz="4000" b="1" u="sng" dirty="0"/>
          </a:p>
          <a:p>
            <a:pPr marL="0" indent="0" algn="ctr">
              <a:buNone/>
            </a:pPr>
            <a:r>
              <a:rPr lang="en-US" sz="4000" u="sng" dirty="0"/>
              <a:t>Fuqua </a:t>
            </a:r>
            <a:r>
              <a:rPr lang="en-US" sz="4000" u="sng" dirty="0"/>
              <a:t>v. Pike </a:t>
            </a:r>
            <a:r>
              <a:rPr lang="en-US" sz="4000" u="sng" dirty="0"/>
              <a:t>Electric</a:t>
            </a:r>
            <a:r>
              <a:rPr lang="en-US" sz="4000" dirty="0"/>
              <a:t>, Docket No. </a:t>
            </a:r>
            <a:r>
              <a:rPr lang="en-US" sz="4000" dirty="0"/>
              <a:t>2017-06-1717 </a:t>
            </a:r>
            <a:r>
              <a:rPr lang="en-US" sz="4000" dirty="0"/>
              <a:t/>
            </a:r>
            <a:br>
              <a:rPr lang="en-US" sz="4000" dirty="0"/>
            </a:br>
            <a:r>
              <a:rPr lang="en-US" sz="4000" dirty="0"/>
              <a:t>(Judge Joshua </a:t>
            </a:r>
            <a:r>
              <a:rPr lang="en-US" sz="4000" dirty="0"/>
              <a:t>D. </a:t>
            </a:r>
            <a:r>
              <a:rPr lang="en-US" sz="4000" dirty="0"/>
              <a:t>Baker, Dec. 11, 2018).</a:t>
            </a:r>
            <a:endParaRPr lang="en-US" dirty="0" smtClean="0"/>
          </a:p>
          <a:p>
            <a:pPr algn="just"/>
            <a:endParaRPr lang="en-US" dirty="0"/>
          </a:p>
        </p:txBody>
      </p:sp>
    </p:spTree>
    <p:extLst>
      <p:ext uri="{BB962C8B-B14F-4D97-AF65-F5344CB8AC3E}">
        <p14:creationId xmlns:p14="http://schemas.microsoft.com/office/powerpoint/2010/main" val="15229039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PERMANENT TOTAL DISABILITY</a:t>
            </a:r>
            <a:endParaRPr lang="en-US" sz="3200" dirty="0"/>
          </a:p>
        </p:txBody>
      </p:sp>
      <p:sp>
        <p:nvSpPr>
          <p:cNvPr id="5" name="Content Placeholder 4"/>
          <p:cNvSpPr>
            <a:spLocks noGrp="1"/>
          </p:cNvSpPr>
          <p:nvPr>
            <p:ph idx="1"/>
          </p:nvPr>
        </p:nvSpPr>
        <p:spPr/>
        <p:txBody>
          <a:bodyPr>
            <a:normAutofit/>
          </a:bodyPr>
          <a:lstStyle/>
          <a:p>
            <a:pPr marL="0" indent="0" algn="ctr">
              <a:buNone/>
            </a:pPr>
            <a:endParaRPr lang="en-US" sz="4000" b="1" dirty="0"/>
          </a:p>
          <a:p>
            <a:pPr marL="0" indent="0" algn="ctr">
              <a:buNone/>
            </a:pPr>
            <a:r>
              <a:rPr lang="en-US" sz="4000" b="1" dirty="0"/>
              <a:t>TN Court of Workers’ Compensation Claims:</a:t>
            </a:r>
          </a:p>
          <a:p>
            <a:pPr marL="0" indent="0" algn="ctr">
              <a:buNone/>
            </a:pPr>
            <a:endParaRPr lang="en-US" sz="4000" b="1" u="sng" dirty="0"/>
          </a:p>
          <a:p>
            <a:pPr marL="0" indent="0" algn="ctr">
              <a:buNone/>
            </a:pPr>
            <a:r>
              <a:rPr lang="en-US" sz="4000" u="sng" dirty="0"/>
              <a:t>Dumas </a:t>
            </a:r>
            <a:r>
              <a:rPr lang="en-US" sz="4000" u="sng" dirty="0"/>
              <a:t>v. Republic </a:t>
            </a:r>
            <a:r>
              <a:rPr lang="en-US" sz="4000" u="sng" dirty="0"/>
              <a:t>Servs.</a:t>
            </a:r>
            <a:r>
              <a:rPr lang="en-US" sz="4000" dirty="0"/>
              <a:t>, Docket No. </a:t>
            </a:r>
            <a:r>
              <a:rPr lang="en-US" sz="4000" dirty="0"/>
              <a:t>2016-08-1353 </a:t>
            </a:r>
            <a:r>
              <a:rPr lang="en-US" sz="4000" dirty="0"/>
              <a:t>(Judge Deana </a:t>
            </a:r>
            <a:r>
              <a:rPr lang="en-US" sz="4000" dirty="0"/>
              <a:t>C. </a:t>
            </a:r>
            <a:r>
              <a:rPr lang="en-US" sz="4000" dirty="0"/>
              <a:t>Seymour, Aug. 1, 2018).</a:t>
            </a:r>
            <a:endParaRPr lang="en-US" dirty="0"/>
          </a:p>
        </p:txBody>
      </p:sp>
    </p:spTree>
    <p:extLst>
      <p:ext uri="{BB962C8B-B14F-4D97-AF65-F5344CB8AC3E}">
        <p14:creationId xmlns:p14="http://schemas.microsoft.com/office/powerpoint/2010/main" val="9883133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TAKE-AWAYS</a:t>
            </a:r>
            <a:endParaRPr lang="en-US" sz="3200" dirty="0"/>
          </a:p>
        </p:txBody>
      </p:sp>
      <p:sp>
        <p:nvSpPr>
          <p:cNvPr id="5" name="Content Placeholder 4"/>
          <p:cNvSpPr>
            <a:spLocks noGrp="1"/>
          </p:cNvSpPr>
          <p:nvPr>
            <p:ph idx="1"/>
          </p:nvPr>
        </p:nvSpPr>
        <p:spPr/>
        <p:txBody>
          <a:bodyPr numCol="2">
            <a:normAutofit/>
          </a:bodyPr>
          <a:lstStyle/>
          <a:p>
            <a:r>
              <a:rPr lang="en-US" dirty="0" smtClean="0"/>
              <a:t>Nature of the injury</a:t>
            </a:r>
          </a:p>
          <a:p>
            <a:r>
              <a:rPr lang="en-US" dirty="0" smtClean="0"/>
              <a:t>ATPs v. IMEs v. MIRR</a:t>
            </a:r>
          </a:p>
          <a:p>
            <a:r>
              <a:rPr lang="en-US" dirty="0" smtClean="0"/>
              <a:t>Functional Capacity Evaluations [FCEs]</a:t>
            </a:r>
          </a:p>
          <a:p>
            <a:r>
              <a:rPr lang="en-US" dirty="0" smtClean="0"/>
              <a:t>Vocational Experts [VEs]</a:t>
            </a:r>
          </a:p>
          <a:p>
            <a:r>
              <a:rPr lang="en-US" dirty="0" smtClean="0"/>
              <a:t>Efforts at re-employment</a:t>
            </a:r>
          </a:p>
          <a:p>
            <a:endParaRPr lang="en-US" dirty="0"/>
          </a:p>
          <a:p>
            <a:endParaRPr lang="en-US" dirty="0" smtClean="0"/>
          </a:p>
          <a:p>
            <a:pPr marL="914354" indent="-449239"/>
            <a:r>
              <a:rPr lang="en-US" dirty="0" smtClean="0"/>
              <a:t>Social Security Disability</a:t>
            </a:r>
          </a:p>
          <a:p>
            <a:pPr marL="861970" indent="-396855"/>
            <a:r>
              <a:rPr lang="en-US" dirty="0" smtClean="0"/>
              <a:t>Rx pain meds v. OTC meds</a:t>
            </a:r>
          </a:p>
          <a:p>
            <a:pPr marL="914354" indent="-449239"/>
            <a:r>
              <a:rPr lang="en-US" dirty="0" smtClean="0"/>
              <a:t>Activities of Daily Living [ADLs]</a:t>
            </a:r>
          </a:p>
          <a:p>
            <a:pPr marL="920705" indent="-455591"/>
            <a:r>
              <a:rPr lang="en-US" dirty="0"/>
              <a:t>Family</a:t>
            </a:r>
            <a:r>
              <a:rPr lang="en-US" dirty="0" smtClean="0"/>
              <a:t> &amp; friends</a:t>
            </a:r>
          </a:p>
          <a:p>
            <a:pPr marL="920705" indent="-455591"/>
            <a:r>
              <a:rPr lang="en-US" dirty="0"/>
              <a:t>Co-morbidities</a:t>
            </a:r>
          </a:p>
        </p:txBody>
      </p:sp>
    </p:spTree>
    <p:extLst>
      <p:ext uri="{BB962C8B-B14F-4D97-AF65-F5344CB8AC3E}">
        <p14:creationId xmlns:p14="http://schemas.microsoft.com/office/powerpoint/2010/main" val="96172687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outline of tn ma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064276"/>
            <a:ext cx="12192001" cy="317369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pPr algn="ctr"/>
            <a:r>
              <a:rPr lang="en-US" dirty="0" smtClean="0"/>
              <a:t>SIF ATTORNEYS</a:t>
            </a:r>
            <a:endParaRPr lang="en-US" dirty="0"/>
          </a:p>
        </p:txBody>
      </p:sp>
      <p:sp>
        <p:nvSpPr>
          <p:cNvPr id="2" name="TextBox 1"/>
          <p:cNvSpPr txBox="1"/>
          <p:nvPr/>
        </p:nvSpPr>
        <p:spPr>
          <a:xfrm>
            <a:off x="409432" y="3987335"/>
            <a:ext cx="5213445" cy="1877435"/>
          </a:xfrm>
          <a:prstGeom prst="rect">
            <a:avLst/>
          </a:prstGeom>
          <a:noFill/>
        </p:spPr>
        <p:txBody>
          <a:bodyPr wrap="square" lIns="91436" tIns="45718" rIns="91436" bIns="45718" rtlCol="0">
            <a:spAutoFit/>
          </a:bodyPr>
          <a:lstStyle/>
          <a:p>
            <a:r>
              <a:rPr lang="en-US" sz="4000" b="1" dirty="0">
                <a:latin typeface="Californian FB" pitchFamily="18" charset="0"/>
              </a:rPr>
              <a:t>      </a:t>
            </a:r>
            <a:r>
              <a:rPr lang="en-US" sz="2800" b="1" dirty="0">
                <a:latin typeface="Californian FB" pitchFamily="18" charset="0"/>
              </a:rPr>
              <a:t>WEST</a:t>
            </a:r>
          </a:p>
          <a:p>
            <a:r>
              <a:rPr lang="en-US" b="1" dirty="0">
                <a:latin typeface="Californian FB" panose="0207040306080B030204" pitchFamily="18" charset="0"/>
              </a:rPr>
              <a:t>Jackson – </a:t>
            </a:r>
            <a:r>
              <a:rPr lang="en-US" b="1" dirty="0" smtClean="0">
                <a:latin typeface="Californian FB" panose="0207040306080B030204" pitchFamily="18" charset="0"/>
              </a:rPr>
              <a:t>   </a:t>
            </a:r>
            <a:r>
              <a:rPr lang="en-US" dirty="0" smtClean="0">
                <a:latin typeface="Californian FB" panose="0207040306080B030204" pitchFamily="18" charset="0"/>
              </a:rPr>
              <a:t>Art.Wells@tn.gov</a:t>
            </a:r>
          </a:p>
          <a:p>
            <a:r>
              <a:rPr lang="en-US" b="1" dirty="0" smtClean="0">
                <a:latin typeface="Californian FB" panose="0207040306080B030204" pitchFamily="18" charset="0"/>
              </a:rPr>
              <a:t>Memphis – </a:t>
            </a:r>
            <a:r>
              <a:rPr lang="en-US" dirty="0" smtClean="0">
                <a:latin typeface="Californian FB" panose="0207040306080B030204" pitchFamily="18" charset="0"/>
              </a:rPr>
              <a:t>Timothy.Kellum@tn.gov</a:t>
            </a:r>
            <a:r>
              <a:rPr lang="en-US" dirty="0">
                <a:latin typeface="Californian FB" panose="0207040306080B030204" pitchFamily="18" charset="0"/>
              </a:rPr>
              <a:t/>
            </a:r>
            <a:br>
              <a:rPr lang="en-US" dirty="0">
                <a:latin typeface="Californian FB" panose="0207040306080B030204" pitchFamily="18" charset="0"/>
              </a:rPr>
            </a:br>
            <a:r>
              <a:rPr lang="en-US" dirty="0">
                <a:latin typeface="Californian FB" panose="0207040306080B030204" pitchFamily="18" charset="0"/>
              </a:rPr>
              <a:t/>
            </a:r>
            <a:br>
              <a:rPr lang="en-US" dirty="0">
                <a:latin typeface="Californian FB" panose="0207040306080B030204" pitchFamily="18" charset="0"/>
              </a:rPr>
            </a:br>
            <a:endParaRPr lang="en-US" dirty="0">
              <a:latin typeface="Californian FB" panose="0207040306080B030204" pitchFamily="18" charset="0"/>
            </a:endParaRPr>
          </a:p>
        </p:txBody>
      </p:sp>
      <p:sp>
        <p:nvSpPr>
          <p:cNvPr id="5" name="TextBox 4"/>
          <p:cNvSpPr txBox="1"/>
          <p:nvPr/>
        </p:nvSpPr>
        <p:spPr>
          <a:xfrm>
            <a:off x="3577987" y="2806088"/>
            <a:ext cx="5036024" cy="2462211"/>
          </a:xfrm>
          <a:prstGeom prst="rect">
            <a:avLst/>
          </a:prstGeom>
          <a:noFill/>
        </p:spPr>
        <p:txBody>
          <a:bodyPr wrap="square" lIns="91436" tIns="45718" rIns="91436" bIns="45718" rtlCol="0">
            <a:spAutoFit/>
          </a:bodyPr>
          <a:lstStyle/>
          <a:p>
            <a:r>
              <a:rPr lang="en-US" sz="4000" dirty="0">
                <a:latin typeface="Californian FB" pitchFamily="18" charset="0"/>
              </a:rPr>
              <a:t>             </a:t>
            </a:r>
            <a:r>
              <a:rPr lang="en-US" sz="2800" b="1" dirty="0">
                <a:latin typeface="Californian FB" pitchFamily="18" charset="0"/>
              </a:rPr>
              <a:t>MIDDLE</a:t>
            </a:r>
          </a:p>
          <a:p>
            <a:r>
              <a:rPr lang="en-US" b="1" dirty="0" smtClean="0">
                <a:latin typeface="Californian FB" panose="0207040306080B030204" pitchFamily="18" charset="0"/>
              </a:rPr>
              <a:t>	Nashville </a:t>
            </a:r>
            <a:r>
              <a:rPr lang="en-US" b="1" dirty="0">
                <a:latin typeface="Californian FB" panose="0207040306080B030204" pitchFamily="18" charset="0"/>
              </a:rPr>
              <a:t>–  </a:t>
            </a:r>
            <a:endParaRPr lang="en-US" b="1" dirty="0" smtClean="0">
              <a:latin typeface="Californian FB" panose="0207040306080B030204" pitchFamily="18" charset="0"/>
            </a:endParaRPr>
          </a:p>
          <a:p>
            <a:r>
              <a:rPr lang="en-US" dirty="0" smtClean="0">
                <a:latin typeface="Californian FB" panose="0207040306080B030204" pitchFamily="18" charset="0"/>
              </a:rPr>
              <a:t>	</a:t>
            </a:r>
            <a:r>
              <a:rPr lang="en-US" dirty="0">
                <a:latin typeface="Californian FB" panose="0207040306080B030204" pitchFamily="18" charset="0"/>
              </a:rPr>
              <a:t>Patrick.Ruth@tn.gov </a:t>
            </a:r>
          </a:p>
          <a:p>
            <a:r>
              <a:rPr lang="en-US" dirty="0" smtClean="0">
                <a:latin typeface="Californian FB" panose="0207040306080B030204" pitchFamily="18" charset="0"/>
              </a:rPr>
              <a:t>	Robert.Davies@tn.gov  </a:t>
            </a:r>
            <a:r>
              <a:rPr lang="en-US" b="1" dirty="0">
                <a:latin typeface="Californian FB" panose="0207040306080B030204" pitchFamily="18" charset="0"/>
              </a:rPr>
              <a:t>(Director)      </a:t>
            </a:r>
            <a:r>
              <a:rPr lang="en-US" dirty="0" smtClean="0">
                <a:latin typeface="Californian FB" panose="0207040306080B030204" pitchFamily="18" charset="0"/>
              </a:rPr>
              <a:t>	Ronald.McNutt@tn.gov </a:t>
            </a:r>
            <a:r>
              <a:rPr lang="en-US" dirty="0">
                <a:latin typeface="Californian FB" panose="0207040306080B030204" pitchFamily="18" charset="0"/>
              </a:rPr>
              <a:t>	      </a:t>
            </a:r>
            <a:r>
              <a:rPr lang="en-US" dirty="0" smtClean="0">
                <a:latin typeface="Californian FB" panose="0207040306080B030204" pitchFamily="18" charset="0"/>
              </a:rPr>
              <a:t>	</a:t>
            </a:r>
            <a:endParaRPr lang="en-US" dirty="0"/>
          </a:p>
          <a:p>
            <a:endParaRPr lang="en-US" dirty="0">
              <a:latin typeface="Californian FB" pitchFamily="18" charset="0"/>
            </a:endParaRPr>
          </a:p>
          <a:p>
            <a:r>
              <a:rPr lang="en-US" dirty="0" smtClean="0">
                <a:latin typeface="Californian FB" pitchFamily="18" charset="0"/>
              </a:rPr>
              <a:t>	</a:t>
            </a:r>
            <a:endParaRPr lang="en-US" dirty="0">
              <a:latin typeface="Californian FB" pitchFamily="18" charset="0"/>
            </a:endParaRPr>
          </a:p>
        </p:txBody>
      </p:sp>
      <p:sp>
        <p:nvSpPr>
          <p:cNvPr id="6" name="TextBox 5"/>
          <p:cNvSpPr txBox="1"/>
          <p:nvPr/>
        </p:nvSpPr>
        <p:spPr>
          <a:xfrm>
            <a:off x="7287999" y="2356121"/>
            <a:ext cx="4135272" cy="1692769"/>
          </a:xfrm>
          <a:prstGeom prst="rect">
            <a:avLst/>
          </a:prstGeom>
          <a:noFill/>
        </p:spPr>
        <p:txBody>
          <a:bodyPr wrap="square" lIns="91436" tIns="45718" rIns="91436" bIns="45718" rtlCol="0">
            <a:spAutoFit/>
          </a:bodyPr>
          <a:lstStyle/>
          <a:p>
            <a:pPr algn="ctr"/>
            <a:r>
              <a:rPr lang="en-US" sz="2800" b="1" dirty="0">
                <a:latin typeface="Californian FB" pitchFamily="18" charset="0"/>
              </a:rPr>
              <a:t>EAST</a:t>
            </a:r>
          </a:p>
          <a:p>
            <a:r>
              <a:rPr lang="en-US" b="1" dirty="0" smtClean="0">
                <a:latin typeface="Californian FB" panose="0207040306080B030204" pitchFamily="18" charset="0"/>
              </a:rPr>
              <a:t>	Knoxville –</a:t>
            </a:r>
          </a:p>
          <a:p>
            <a:r>
              <a:rPr lang="en-US" dirty="0" smtClean="0">
                <a:latin typeface="Californian FB" panose="0207040306080B030204" pitchFamily="18" charset="0"/>
              </a:rPr>
              <a:t>	Allison.Lowry@tn.gov </a:t>
            </a:r>
            <a:r>
              <a:rPr lang="en-US" dirty="0">
                <a:latin typeface="Californian FB" panose="0207040306080B030204" pitchFamily="18" charset="0"/>
              </a:rPr>
              <a:t>	     </a:t>
            </a:r>
            <a:r>
              <a:rPr lang="en-US" dirty="0" smtClean="0">
                <a:latin typeface="Californian FB" panose="0207040306080B030204" pitchFamily="18" charset="0"/>
              </a:rPr>
              <a:t>	Lindsay.N.Hall@tn.gov</a:t>
            </a:r>
            <a:r>
              <a:rPr lang="en-US" sz="1700" dirty="0">
                <a:latin typeface="Californian FB" panose="0207040306080B030204" pitchFamily="18" charset="0"/>
              </a:rPr>
              <a:t> </a:t>
            </a:r>
            <a:endParaRPr lang="en-US" sz="1700" dirty="0">
              <a:latin typeface="Californian FB" pitchFamily="18" charset="0"/>
            </a:endParaRPr>
          </a:p>
          <a:p>
            <a:endParaRPr lang="en-US" dirty="0">
              <a:latin typeface="Californian FB" pitchFamily="18" charset="0"/>
            </a:endParaRPr>
          </a:p>
        </p:txBody>
      </p:sp>
    </p:spTree>
    <p:extLst>
      <p:ext uri="{BB962C8B-B14F-4D97-AF65-F5344CB8AC3E}">
        <p14:creationId xmlns:p14="http://schemas.microsoft.com/office/powerpoint/2010/main" val="410480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OCCUPATIONAL DISEASES</a:t>
            </a:r>
            <a:endParaRPr lang="en-US" sz="3200" dirty="0"/>
          </a:p>
        </p:txBody>
      </p:sp>
      <p:sp>
        <p:nvSpPr>
          <p:cNvPr id="5" name="Content Placeholder 4"/>
          <p:cNvSpPr>
            <a:spLocks noGrp="1"/>
          </p:cNvSpPr>
          <p:nvPr>
            <p:ph idx="1"/>
          </p:nvPr>
        </p:nvSpPr>
        <p:spPr/>
        <p:txBody>
          <a:bodyPr>
            <a:normAutofit fontScale="70000" lnSpcReduction="20000"/>
          </a:bodyPr>
          <a:lstStyle/>
          <a:p>
            <a:pPr marL="461939" lvl="3" indent="0" algn="ctr">
              <a:buNone/>
            </a:pPr>
            <a:r>
              <a:rPr lang="en-US" sz="3500" b="1" dirty="0"/>
              <a:t>Tennessee Code Annotated </a:t>
            </a:r>
            <a:r>
              <a:rPr lang="en-US" sz="3500" b="1" dirty="0"/>
              <a:t>§ 50-6-301</a:t>
            </a:r>
            <a:br>
              <a:rPr lang="en-US" sz="3500" b="1" dirty="0"/>
            </a:br>
            <a:r>
              <a:rPr lang="en-US" sz="3500" b="1" dirty="0"/>
              <a:t>[Applicable </a:t>
            </a:r>
            <a:r>
              <a:rPr lang="en-US" sz="3500" b="1" dirty="0"/>
              <a:t>to injuries occurring prior to July 1, 2014.]</a:t>
            </a:r>
          </a:p>
          <a:p>
            <a:pPr marL="0" indent="0" algn="just">
              <a:buNone/>
            </a:pPr>
            <a:r>
              <a:rPr lang="en-US" dirty="0">
                <a:latin typeface="Californian FB" pitchFamily="18" charset="0"/>
              </a:rPr>
              <a:t>“[O]ccupational diseases” means all diseases arising out of and in the course of employment. A disease shall be deemed to arise out of the employment only if:</a:t>
            </a:r>
            <a:endParaRPr lang="en-US" sz="2800" dirty="0"/>
          </a:p>
          <a:p>
            <a:pPr marL="0" indent="0" algn="just">
              <a:buNone/>
            </a:pPr>
            <a:r>
              <a:rPr lang="en-US" dirty="0">
                <a:latin typeface="Californian FB" pitchFamily="18" charset="0"/>
              </a:rPr>
              <a:t>(1)  It can be determined to have followed as a natural incident of the work as a result of the exposure occasioned by the nature of the employment;</a:t>
            </a:r>
            <a:endParaRPr lang="en-US" sz="2800" dirty="0"/>
          </a:p>
          <a:p>
            <a:pPr marL="0" indent="0" algn="just">
              <a:buNone/>
            </a:pPr>
            <a:r>
              <a:rPr lang="en-US" dirty="0">
                <a:latin typeface="Californian FB" pitchFamily="18" charset="0"/>
              </a:rPr>
              <a:t>(2)  It can be fairly traced to the employment as a proximate cause;</a:t>
            </a:r>
            <a:endParaRPr lang="en-US" sz="2800" dirty="0"/>
          </a:p>
          <a:p>
            <a:pPr marL="0" indent="0" algn="just">
              <a:buNone/>
            </a:pPr>
            <a:r>
              <a:rPr lang="en-US" dirty="0">
                <a:latin typeface="Californian FB" pitchFamily="18" charset="0"/>
              </a:rPr>
              <a:t>(3)  It has not originated from a hazard to which workers would have been equally exposed outside of the employment;</a:t>
            </a:r>
            <a:endParaRPr lang="en-US" sz="2800" dirty="0"/>
          </a:p>
          <a:p>
            <a:pPr marL="0" indent="0" algn="just">
              <a:buNone/>
            </a:pPr>
            <a:r>
              <a:rPr lang="en-US" dirty="0">
                <a:latin typeface="Californian FB" pitchFamily="18" charset="0"/>
              </a:rPr>
              <a:t>(4)  It is incidental to the character of the employment and not independent of the relation of employer and employee;</a:t>
            </a:r>
            <a:endParaRPr lang="en-US" sz="2800" dirty="0"/>
          </a:p>
          <a:p>
            <a:pPr marL="0" indent="0" algn="just">
              <a:buNone/>
            </a:pPr>
            <a:r>
              <a:rPr lang="en-US" dirty="0">
                <a:latin typeface="Californian FB" pitchFamily="18" charset="0"/>
              </a:rPr>
              <a:t>(5)  It originated from a risk connected with the employment and flowed from that source as a natural consequence, though it need not have been foreseen or expected prior to its contraction; and</a:t>
            </a:r>
            <a:endParaRPr lang="en-US" sz="2800" dirty="0"/>
          </a:p>
          <a:p>
            <a:pPr marL="0" indent="0" algn="just">
              <a:buNone/>
            </a:pPr>
            <a:r>
              <a:rPr lang="en-US" dirty="0">
                <a:latin typeface="Californian FB" pitchFamily="18" charset="0"/>
              </a:rPr>
              <a:t>(6)  There is a direct causal connection between the conditions under which the work is performed and the occupational disease. Diseases of the heart, lung, and hypertension arising out of and in the course of any type of employment shall be deemed to be occupational diseases.</a:t>
            </a:r>
            <a:endParaRPr lang="en-US" sz="2800" dirty="0"/>
          </a:p>
        </p:txBody>
      </p:sp>
    </p:spTree>
    <p:extLst>
      <p:ext uri="{BB962C8B-B14F-4D97-AF65-F5344CB8AC3E}">
        <p14:creationId xmlns:p14="http://schemas.microsoft.com/office/powerpoint/2010/main" val="4271012740"/>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2489</TotalTime>
  <Words>6884</Words>
  <Application>Microsoft Office PowerPoint</Application>
  <PresentationFormat>Custom</PresentationFormat>
  <Paragraphs>634</Paragraphs>
  <Slides>88</Slides>
  <Notes>87</Notes>
  <HiddenSlides>0</HiddenSlides>
  <MMClips>2</MMClips>
  <ScaleCrop>false</ScaleCrop>
  <HeadingPairs>
    <vt:vector size="4" baseType="variant">
      <vt:variant>
        <vt:lpstr>Theme</vt:lpstr>
      </vt:variant>
      <vt:variant>
        <vt:i4>2</vt:i4>
      </vt:variant>
      <vt:variant>
        <vt:lpstr>Slide Titles</vt:lpstr>
      </vt:variant>
      <vt:variant>
        <vt:i4>88</vt:i4>
      </vt:variant>
    </vt:vector>
  </HeadingPairs>
  <TitlesOfParts>
    <vt:vector size="90" baseType="lpstr">
      <vt:lpstr>PowerPoint B</vt:lpstr>
      <vt:lpstr>1_PowerPoint B</vt:lpstr>
      <vt:lpstr>Occupational Disease Cases: Subject Matter Jurisdiction Issues</vt:lpstr>
      <vt:lpstr>Occupational Diseases | Cumulative Trauma | PTD Discussion</vt:lpstr>
      <vt:lpstr>SIF ATTORNEYS</vt:lpstr>
      <vt:lpstr>Allison Lowry  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OCCUPATIONAL DISEASES</vt:lpstr>
      <vt:lpstr>THANK YOU</vt:lpstr>
      <vt:lpstr>Tim Kellum Cumulative Trauma Injuries</vt:lpstr>
      <vt:lpstr>INJURIES</vt:lpstr>
      <vt:lpstr>NOTICE</vt:lpstr>
      <vt:lpstr>NOTICE</vt:lpstr>
      <vt:lpstr>STATUTE OF LIMITATIONS</vt:lpstr>
      <vt:lpstr>GRADUAL OR CUMULATIVE EVENTS OR TRAUMA</vt:lpstr>
      <vt:lpstr>GRADUAL OR CUMULATIVE EVENTS OR TRAUMA</vt:lpstr>
      <vt:lpstr>GRADUAL OR CUMULATIVE EVENTS OR TRAUMA</vt:lpstr>
      <vt:lpstr>GRADUAL OR CUMULATIVE EVENTS OR TRAUMA</vt:lpstr>
      <vt:lpstr>GRADUAL OR CUMULATIVE EVENTS OR TRAUMA</vt:lpstr>
      <vt:lpstr>GRADUAL OR CUMULATIVE EVENTS OR TRAUMA</vt:lpstr>
      <vt:lpstr>GRADUAL OR CUMULATIVE EVENTS OR TRAUMA</vt:lpstr>
      <vt:lpstr>GRADUAL OR CUMULATIVE EVENTS OR TRAUMA</vt:lpstr>
      <vt:lpstr>GRADUAL OR CUMULATIVE EVENTS OR TRAUMA</vt:lpstr>
      <vt:lpstr>GRADUAL OR CUMULATIVE EVENTS OR TRAUMA</vt:lpstr>
      <vt:lpstr>GRADUAL OR CUMULATIVE EVENTS OR TRAUMA</vt:lpstr>
      <vt:lpstr>GRADUAL OR CUMULATIVE EVENTS OR TRAUMA</vt:lpstr>
      <vt:lpstr>GRADUAL OR CUMULATIVE EVENTS OR TRAUMA</vt:lpstr>
      <vt:lpstr>Art Wells &amp; Patrick Ruth  SIF &amp; PTD Discussion</vt:lpstr>
      <vt:lpstr>SUBSEQUENT INJURY FUND</vt:lpstr>
      <vt:lpstr>SIF LIABILITY</vt:lpstr>
      <vt:lpstr>PERMANENT TOTAL DISABILITY</vt:lpstr>
      <vt:lpstr>PERMANENT TOTAL DISABILITY</vt:lpstr>
      <vt:lpstr>PERMANENT TOTAL DISABILITY</vt:lpstr>
      <vt:lpstr>PERMANENT TOTAL DISABILITY</vt:lpstr>
      <vt:lpstr>PERMANENT TOTAL DISABILITY</vt:lpstr>
      <vt:lpstr>PERMANENT TOTAL DISABILITY</vt:lpstr>
      <vt:lpstr>PERMANENT TOTAL DISABILITY</vt:lpstr>
      <vt:lpstr>PERMANENT TOTAL DISABILITY</vt:lpstr>
      <vt:lpstr>PERMANENT TOTAL DISABILITY</vt:lpstr>
      <vt:lpstr>PERMANENT TOTAL DISABILITY</vt:lpstr>
      <vt:lpstr>PERMANENT TOTAL DISABILITY</vt:lpstr>
      <vt:lpstr>PERMANENT TOTAL DISABILITY</vt:lpstr>
      <vt:lpstr>PERMANENT TOTAL DISABILITY</vt:lpstr>
      <vt:lpstr>PERMANENT TOTAL DISABILITY</vt:lpstr>
      <vt:lpstr>PERMANENT TOTAL DISABILITY</vt:lpstr>
      <vt:lpstr>PERMANENT TOTAL DISABILITY</vt:lpstr>
      <vt:lpstr>PERMANENT TOTAL DISABILITY</vt:lpstr>
      <vt:lpstr>PERMANENT TOTAL DISABILITY</vt:lpstr>
      <vt:lpstr>TAKE-AWAYS</vt:lpstr>
      <vt:lpstr>SIF ATTORNEYS</vt:lpstr>
    </vt:vector>
  </TitlesOfParts>
  <Company>State of Tennessee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 Burns Goes for a Check Up</dc:title>
  <dc:creator>Kyle Jones</dc:creator>
  <cp:lastModifiedBy>B.Jeff Francis</cp:lastModifiedBy>
  <cp:revision>104</cp:revision>
  <cp:lastPrinted>2019-05-22T16:56:51Z</cp:lastPrinted>
  <dcterms:created xsi:type="dcterms:W3CDTF">2019-04-17T20:48:27Z</dcterms:created>
  <dcterms:modified xsi:type="dcterms:W3CDTF">2019-05-22T19:33:51Z</dcterms:modified>
</cp:coreProperties>
</file>