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4100" r:id="rId2"/>
  </p:sldMasterIdLst>
  <p:notesMasterIdLst>
    <p:notesMasterId r:id="rId42"/>
  </p:notesMasterIdLst>
  <p:handoutMasterIdLst>
    <p:handoutMasterId r:id="rId43"/>
  </p:handoutMasterIdLst>
  <p:sldIdLst>
    <p:sldId id="620" r:id="rId3"/>
    <p:sldId id="256" r:id="rId4"/>
    <p:sldId id="614" r:id="rId5"/>
    <p:sldId id="471" r:id="rId6"/>
    <p:sldId id="586" r:id="rId7"/>
    <p:sldId id="588" r:id="rId8"/>
    <p:sldId id="589" r:id="rId9"/>
    <p:sldId id="590" r:id="rId10"/>
    <p:sldId id="591" r:id="rId11"/>
    <p:sldId id="592" r:id="rId12"/>
    <p:sldId id="593" r:id="rId13"/>
    <p:sldId id="594" r:id="rId14"/>
    <p:sldId id="595" r:id="rId15"/>
    <p:sldId id="615" r:id="rId16"/>
    <p:sldId id="596" r:id="rId17"/>
    <p:sldId id="608" r:id="rId18"/>
    <p:sldId id="597" r:id="rId19"/>
    <p:sldId id="609" r:id="rId20"/>
    <p:sldId id="598" r:id="rId21"/>
    <p:sldId id="602" r:id="rId22"/>
    <p:sldId id="599" r:id="rId23"/>
    <p:sldId id="600" r:id="rId24"/>
    <p:sldId id="601" r:id="rId25"/>
    <p:sldId id="603" r:id="rId26"/>
    <p:sldId id="607" r:id="rId27"/>
    <p:sldId id="619" r:id="rId28"/>
    <p:sldId id="610" r:id="rId29"/>
    <p:sldId id="604" r:id="rId30"/>
    <p:sldId id="605" r:id="rId31"/>
    <p:sldId id="549" r:id="rId32"/>
    <p:sldId id="611" r:id="rId33"/>
    <p:sldId id="612" r:id="rId34"/>
    <p:sldId id="613" r:id="rId35"/>
    <p:sldId id="606" r:id="rId36"/>
    <p:sldId id="617" r:id="rId37"/>
    <p:sldId id="618" r:id="rId38"/>
    <p:sldId id="616" r:id="rId39"/>
    <p:sldId id="329" r:id="rId40"/>
    <p:sldId id="360" r:id="rId41"/>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52" autoAdjust="0"/>
    <p:restoredTop sz="65201" autoAdjust="0"/>
  </p:normalViewPr>
  <p:slideViewPr>
    <p:cSldViewPr>
      <p:cViewPr>
        <p:scale>
          <a:sx n="80" d="100"/>
          <a:sy n="80" d="100"/>
        </p:scale>
        <p:origin x="-2514" y="-4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7" rIns="92473" bIns="46237" numCol="1" anchor="t" anchorCtr="0" compatLnSpc="1">
            <a:prstTxWarp prst="textNoShape">
              <a:avLst/>
            </a:prstTxWarp>
          </a:bodyPr>
          <a:lstStyle>
            <a:lvl1pPr>
              <a:defRPr sz="1200">
                <a:latin typeface="Arial" pitchFamily="34" charset="0"/>
                <a:cs typeface="+mn-cs"/>
              </a:defRPr>
            </a:lvl1pPr>
          </a:lstStyle>
          <a:p>
            <a:pPr>
              <a:defRPr/>
            </a:pPr>
            <a:endParaRPr lang="en-US" altLang="en-US"/>
          </a:p>
        </p:txBody>
      </p:sp>
      <p:sp>
        <p:nvSpPr>
          <p:cNvPr id="7168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7" rIns="92473" bIns="46237" numCol="1" anchor="t" anchorCtr="0" compatLnSpc="1">
            <a:prstTxWarp prst="textNoShape">
              <a:avLst/>
            </a:prstTxWarp>
          </a:bodyPr>
          <a:lstStyle>
            <a:lvl1pPr algn="r">
              <a:defRPr sz="1200">
                <a:latin typeface="Arial" pitchFamily="34" charset="0"/>
                <a:cs typeface="+mn-cs"/>
              </a:defRPr>
            </a:lvl1pPr>
          </a:lstStyle>
          <a:p>
            <a:pPr>
              <a:defRPr/>
            </a:pPr>
            <a:endParaRPr lang="en-US" altLang="en-US"/>
          </a:p>
        </p:txBody>
      </p:sp>
      <p:sp>
        <p:nvSpPr>
          <p:cNvPr id="7168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7" rIns="92473" bIns="46237" numCol="1" anchor="b" anchorCtr="0" compatLnSpc="1">
            <a:prstTxWarp prst="textNoShape">
              <a:avLst/>
            </a:prstTxWarp>
          </a:bodyPr>
          <a:lstStyle>
            <a:lvl1pPr>
              <a:defRPr sz="1200">
                <a:latin typeface="Arial" pitchFamily="34" charset="0"/>
                <a:cs typeface="+mn-cs"/>
              </a:defRPr>
            </a:lvl1pPr>
          </a:lstStyle>
          <a:p>
            <a:pPr>
              <a:defRPr/>
            </a:pPr>
            <a:endParaRPr lang="en-US" altLang="en-US"/>
          </a:p>
        </p:txBody>
      </p:sp>
      <p:sp>
        <p:nvSpPr>
          <p:cNvPr id="7168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7" rIns="92473" bIns="46237" numCol="1" anchor="b" anchorCtr="0" compatLnSpc="1">
            <a:prstTxWarp prst="textNoShape">
              <a:avLst/>
            </a:prstTxWarp>
          </a:bodyPr>
          <a:lstStyle>
            <a:lvl1pPr algn="r">
              <a:defRPr sz="1200">
                <a:latin typeface="Arial" pitchFamily="34" charset="0"/>
                <a:cs typeface="+mn-cs"/>
              </a:defRPr>
            </a:lvl1pPr>
          </a:lstStyle>
          <a:p>
            <a:pPr>
              <a:defRPr/>
            </a:pPr>
            <a:fld id="{5FC3D574-EA0B-4680-9DB7-A1139962583C}" type="slidenum">
              <a:rPr lang="en-US" altLang="en-US"/>
              <a:pPr>
                <a:defRPr/>
              </a:pPr>
              <a:t>‹#›</a:t>
            </a:fld>
            <a:endParaRPr lang="en-US" altLang="en-US"/>
          </a:p>
        </p:txBody>
      </p:sp>
    </p:spTree>
    <p:extLst>
      <p:ext uri="{BB962C8B-B14F-4D97-AF65-F5344CB8AC3E}">
        <p14:creationId xmlns:p14="http://schemas.microsoft.com/office/powerpoint/2010/main" val="2300636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atin typeface="Arial" charset="0"/>
                <a:cs typeface="+mn-cs"/>
              </a:defRPr>
            </a:lvl1pPr>
          </a:lstStyle>
          <a:p>
            <a:pPr>
              <a:defRPr/>
            </a:pPr>
            <a:fld id="{990C6AB4-1264-4C15-BACB-F968BDADF159}" type="datetimeFigureOut">
              <a:rPr lang="en-US"/>
              <a:pPr>
                <a:defRPr/>
              </a:pPr>
              <a:t>5/23/2019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atin typeface="Arial" charset="0"/>
                <a:cs typeface="+mn-cs"/>
              </a:defRPr>
            </a:lvl1pPr>
          </a:lstStyle>
          <a:p>
            <a:pPr>
              <a:defRPr/>
            </a:pPr>
            <a:fld id="{024A482E-50FE-4405-87A2-9FB3400FDC08}" type="slidenum">
              <a:rPr lang="en-US"/>
              <a:pPr>
                <a:defRPr/>
              </a:pPr>
              <a:t>‹#›</a:t>
            </a:fld>
            <a:endParaRPr lang="en-US"/>
          </a:p>
        </p:txBody>
      </p:sp>
    </p:spTree>
    <p:extLst>
      <p:ext uri="{BB962C8B-B14F-4D97-AF65-F5344CB8AC3E}">
        <p14:creationId xmlns:p14="http://schemas.microsoft.com/office/powerpoint/2010/main" val="3914950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985B32B-A68E-4FF1-AA7D-8038861AB49A}" type="slidenum">
              <a:rPr lang="en-US" smtClean="0"/>
              <a:pPr>
                <a:defRPr/>
              </a:pPr>
              <a:t>2</a:t>
            </a:fld>
            <a:endParaRPr lang="en-US"/>
          </a:p>
        </p:txBody>
      </p:sp>
    </p:spTree>
    <p:extLst>
      <p:ext uri="{BB962C8B-B14F-4D97-AF65-F5344CB8AC3E}">
        <p14:creationId xmlns:p14="http://schemas.microsoft.com/office/powerpoint/2010/main" val="3131124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11</a:t>
            </a:fld>
            <a:endParaRPr lang="en-US"/>
          </a:p>
        </p:txBody>
      </p:sp>
    </p:spTree>
    <p:extLst>
      <p:ext uri="{BB962C8B-B14F-4D97-AF65-F5344CB8AC3E}">
        <p14:creationId xmlns:p14="http://schemas.microsoft.com/office/powerpoint/2010/main" val="532146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12</a:t>
            </a:fld>
            <a:endParaRPr lang="en-US"/>
          </a:p>
        </p:txBody>
      </p:sp>
    </p:spTree>
    <p:extLst>
      <p:ext uri="{BB962C8B-B14F-4D97-AF65-F5344CB8AC3E}">
        <p14:creationId xmlns:p14="http://schemas.microsoft.com/office/powerpoint/2010/main" val="754940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13</a:t>
            </a:fld>
            <a:endParaRPr lang="en-US"/>
          </a:p>
        </p:txBody>
      </p:sp>
    </p:spTree>
    <p:extLst>
      <p:ext uri="{BB962C8B-B14F-4D97-AF65-F5344CB8AC3E}">
        <p14:creationId xmlns:p14="http://schemas.microsoft.com/office/powerpoint/2010/main" val="695688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14</a:t>
            </a:fld>
            <a:endParaRPr lang="en-US"/>
          </a:p>
        </p:txBody>
      </p:sp>
    </p:spTree>
    <p:extLst>
      <p:ext uri="{BB962C8B-B14F-4D97-AF65-F5344CB8AC3E}">
        <p14:creationId xmlns:p14="http://schemas.microsoft.com/office/powerpoint/2010/main" val="3867705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15</a:t>
            </a:fld>
            <a:endParaRPr lang="en-US"/>
          </a:p>
        </p:txBody>
      </p:sp>
    </p:spTree>
    <p:extLst>
      <p:ext uri="{BB962C8B-B14F-4D97-AF65-F5344CB8AC3E}">
        <p14:creationId xmlns:p14="http://schemas.microsoft.com/office/powerpoint/2010/main" val="324230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16</a:t>
            </a:fld>
            <a:endParaRPr lang="en-US"/>
          </a:p>
        </p:txBody>
      </p:sp>
    </p:spTree>
    <p:extLst>
      <p:ext uri="{BB962C8B-B14F-4D97-AF65-F5344CB8AC3E}">
        <p14:creationId xmlns:p14="http://schemas.microsoft.com/office/powerpoint/2010/main" val="1897686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17</a:t>
            </a:fld>
            <a:endParaRPr lang="en-US"/>
          </a:p>
        </p:txBody>
      </p:sp>
    </p:spTree>
    <p:extLst>
      <p:ext uri="{BB962C8B-B14F-4D97-AF65-F5344CB8AC3E}">
        <p14:creationId xmlns:p14="http://schemas.microsoft.com/office/powerpoint/2010/main" val="517774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18</a:t>
            </a:fld>
            <a:endParaRPr lang="en-US"/>
          </a:p>
        </p:txBody>
      </p:sp>
    </p:spTree>
    <p:extLst>
      <p:ext uri="{BB962C8B-B14F-4D97-AF65-F5344CB8AC3E}">
        <p14:creationId xmlns:p14="http://schemas.microsoft.com/office/powerpoint/2010/main" val="199015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(Reg. 0800-02-07-.04</a:t>
            </a:r>
            <a:endParaRPr lang="en-US" altLang="en-US" dirty="0"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19</a:t>
            </a:fld>
            <a:endParaRPr lang="en-US"/>
          </a:p>
        </p:txBody>
      </p:sp>
    </p:spTree>
    <p:extLst>
      <p:ext uri="{BB962C8B-B14F-4D97-AF65-F5344CB8AC3E}">
        <p14:creationId xmlns:p14="http://schemas.microsoft.com/office/powerpoint/2010/main" val="2379841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(Reg. 0800-02-07-.04</a:t>
            </a:r>
            <a:endParaRPr lang="en-US" altLang="en-US" dirty="0"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20</a:t>
            </a:fld>
            <a:endParaRPr lang="en-US"/>
          </a:p>
        </p:txBody>
      </p:sp>
    </p:spTree>
    <p:extLst>
      <p:ext uri="{BB962C8B-B14F-4D97-AF65-F5344CB8AC3E}">
        <p14:creationId xmlns:p14="http://schemas.microsoft.com/office/powerpoint/2010/main" val="143731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3</a:t>
            </a:fld>
            <a:endParaRPr lang="en-US"/>
          </a:p>
        </p:txBody>
      </p:sp>
    </p:spTree>
    <p:extLst>
      <p:ext uri="{BB962C8B-B14F-4D97-AF65-F5344CB8AC3E}">
        <p14:creationId xmlns:p14="http://schemas.microsoft.com/office/powerpoint/2010/main" val="3125375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(Reg. </a:t>
            </a:r>
            <a:r>
              <a:rPr lang="en-US" sz="1200" smtClean="0"/>
              <a:t>0800-02-07-.04</a:t>
            </a:r>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21</a:t>
            </a:fld>
            <a:endParaRPr lang="en-US"/>
          </a:p>
        </p:txBody>
      </p:sp>
    </p:spTree>
    <p:extLst>
      <p:ext uri="{BB962C8B-B14F-4D97-AF65-F5344CB8AC3E}">
        <p14:creationId xmlns:p14="http://schemas.microsoft.com/office/powerpoint/2010/main" val="2290731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(Reg. </a:t>
            </a:r>
            <a:r>
              <a:rPr lang="en-US" sz="1200" smtClean="0"/>
              <a:t>0800-02-07-.04</a:t>
            </a:r>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22</a:t>
            </a:fld>
            <a:endParaRPr lang="en-US"/>
          </a:p>
        </p:txBody>
      </p:sp>
    </p:spTree>
    <p:extLst>
      <p:ext uri="{BB962C8B-B14F-4D97-AF65-F5344CB8AC3E}">
        <p14:creationId xmlns:p14="http://schemas.microsoft.com/office/powerpoint/2010/main" val="1417404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(Reg. </a:t>
            </a:r>
            <a:r>
              <a:rPr lang="en-US" sz="1200" smtClean="0"/>
              <a:t>0800-02-07-.04</a:t>
            </a:r>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23</a:t>
            </a:fld>
            <a:endParaRPr lang="en-US"/>
          </a:p>
        </p:txBody>
      </p:sp>
    </p:spTree>
    <p:extLst>
      <p:ext uri="{BB962C8B-B14F-4D97-AF65-F5344CB8AC3E}">
        <p14:creationId xmlns:p14="http://schemas.microsoft.com/office/powerpoint/2010/main" val="371829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(Reg. 0800-02-05-.01</a:t>
            </a:r>
            <a:endParaRPr lang="en-US" altLang="en-US" sz="1200" dirty="0" smtClean="0"/>
          </a:p>
          <a:p>
            <a:r>
              <a:rPr lang="en-US" sz="1200" b="0" i="0" u="none" strike="noStrike" kern="1200" baseline="0" dirty="0" smtClean="0">
                <a:solidFill>
                  <a:schemeClr val="tx1"/>
                </a:solidFill>
                <a:latin typeface="+mn-lt"/>
                <a:ea typeface="+mn-ea"/>
                <a:cs typeface="+mn-cs"/>
              </a:rPr>
              <a:t>“Workers’ Compensation Specialist” or “Specialist” means a department employee who has the following authority, including but not limited to: a) providing information regarding workers’ compensation for employees, employers and medical providers; b) investigating and analyzing issues related to workers’ compensation claims; c) issuing Orders Granting or Denying Benefits; d) conducting Benefit Review Conferences to resolve disputed issues; e) reviewing settlements for approval; f) and performing other duties to achieve the purposes of the Act. </a:t>
            </a:r>
          </a:p>
          <a:p>
            <a:endParaRPr lang="en-US" alt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0800-02-21-.11 ALTERNATIVE DISPUTE RESOLUTION PROCEEDINGS.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Once a case has been assigned to a mediator, the mediator shall conduct alternative dispute resolution proceedings in any manner that is practical for the effective resolution of the issues in dispute, including allowing for telephonic, electronic, or in-person interactions. </a:t>
            </a:r>
          </a:p>
          <a:p>
            <a:r>
              <a:rPr lang="en-US" sz="1200" b="0" i="0" u="none" strike="noStrike" kern="1200" baseline="0" dirty="0" smtClean="0">
                <a:solidFill>
                  <a:schemeClr val="tx1"/>
                </a:solidFill>
                <a:latin typeface="+mn-lt"/>
                <a:ea typeface="+mn-ea"/>
                <a:cs typeface="+mn-cs"/>
              </a:rPr>
              <a:t>(2) The parties shall cooperate with the mediator and provide any information necessary for the resolution of the dispute. If the mediator determines that a party is not cooperating or is not negotiating in good faith, then the mediator shall refer the party for a penalty as provided by T.C.A. § 50-6-118. When a party is referred by the mediator for the assessment of civil penalty pursuant to this section, the referral shall be assigned to another employee of the Bureau who shall consider the referral and make a decision of whether assessment of a penalty is appropriate. </a:t>
            </a:r>
          </a:p>
          <a:p>
            <a:r>
              <a:rPr lang="en-US" sz="1200" b="0" i="0" u="none" strike="noStrike" kern="1200" baseline="0" dirty="0" smtClean="0">
                <a:solidFill>
                  <a:schemeClr val="tx1"/>
                </a:solidFill>
                <a:latin typeface="+mn-lt"/>
                <a:ea typeface="+mn-ea"/>
                <a:cs typeface="+mn-cs"/>
              </a:rPr>
              <a:t>(3) If the parties are able to reach a resolution of all disputed issues, the mediator shall reduce the terms of the resolution to a settlement agreement and file the agreement with the clerk. The clerk shall place the case on the docket and assign the case to a workers’ compensation judge for a settlement approval hearing. </a:t>
            </a:r>
          </a:p>
          <a:p>
            <a:r>
              <a:rPr lang="en-US" sz="1200" b="0" i="0" u="none" strike="noStrike" kern="1200" baseline="0" dirty="0" smtClean="0">
                <a:solidFill>
                  <a:schemeClr val="tx1"/>
                </a:solidFill>
                <a:latin typeface="+mn-lt"/>
                <a:ea typeface="+mn-ea"/>
                <a:cs typeface="+mn-cs"/>
              </a:rPr>
              <a:t>(4) If the parties are unable to reach a resolution of all disputed issues, the mediator shall issue a dispute certification notice to the parties. The mediator shall note any issues that the parties have agreed upon in the notice as well as the remaining issues that are still in dispute including all defenses to the claim that were raised during the mediation. </a:t>
            </a:r>
            <a:endParaRPr lang="en-US" altLang="en-US" dirty="0"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24</a:t>
            </a:fld>
            <a:endParaRPr lang="en-US"/>
          </a:p>
        </p:txBody>
      </p:sp>
    </p:spTree>
    <p:extLst>
      <p:ext uri="{BB962C8B-B14F-4D97-AF65-F5344CB8AC3E}">
        <p14:creationId xmlns:p14="http://schemas.microsoft.com/office/powerpoint/2010/main" val="3135366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0800-02-21-.04 OMBUDSMAN.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The workers’ compensation ombudsman program provides assistance to employees, employers or any other party or participant in a workers’ compensation claim who is not represented by legal counsel. The ombudsman can provide information on workers’ compensation law and rules; inform participants of their rights and obligations under the law; assist participants in completing forms; obtaining medical records and scheduling appointments; and perform any other duties as required by the administrator. </a:t>
            </a:r>
          </a:p>
          <a:p>
            <a:r>
              <a:rPr lang="en-US" sz="1200" b="0" i="0" u="none" strike="noStrike" kern="1200" baseline="0" dirty="0" smtClean="0">
                <a:solidFill>
                  <a:schemeClr val="tx1"/>
                </a:solidFill>
                <a:latin typeface="+mn-lt"/>
                <a:ea typeface="+mn-ea"/>
                <a:cs typeface="+mn-cs"/>
              </a:rPr>
              <a:t>(2) Any party who is not represented by counsel may request the services of a workers’ compensation ombudsman by contacting the Bureau. </a:t>
            </a:r>
          </a:p>
          <a:p>
            <a:r>
              <a:rPr lang="en-US" sz="1200" b="0" i="0" u="none" strike="noStrike" kern="1200" baseline="0" dirty="0" smtClean="0">
                <a:solidFill>
                  <a:schemeClr val="tx1"/>
                </a:solidFill>
                <a:latin typeface="+mn-lt"/>
                <a:ea typeface="+mn-ea"/>
                <a:cs typeface="+mn-cs"/>
              </a:rPr>
              <a:t>(3) An ombudsman shall have authority including, but not limited to: </a:t>
            </a:r>
          </a:p>
          <a:p>
            <a:r>
              <a:rPr lang="en-US" sz="1200" b="0" i="0" u="none" strike="noStrike" kern="1200" baseline="0" dirty="0" smtClean="0">
                <a:solidFill>
                  <a:schemeClr val="tx1"/>
                </a:solidFill>
                <a:latin typeface="+mn-lt"/>
                <a:ea typeface="+mn-ea"/>
                <a:cs typeface="+mn-cs"/>
              </a:rPr>
              <a:t>(a) Meeting with and providing information to unrepresented parties about their rights and responsibilities under the law; </a:t>
            </a:r>
          </a:p>
          <a:p>
            <a:r>
              <a:rPr lang="en-US" sz="1200" b="0" i="0" u="none" strike="noStrike" kern="1200" baseline="0" dirty="0" smtClean="0">
                <a:solidFill>
                  <a:schemeClr val="tx1"/>
                </a:solidFill>
                <a:latin typeface="+mn-lt"/>
                <a:ea typeface="+mn-ea"/>
                <a:cs typeface="+mn-cs"/>
              </a:rPr>
              <a:t>(b) Investigating claims and attempting to resolve disputes without resort to alternative dispute resolution and court proceedings; </a:t>
            </a:r>
          </a:p>
          <a:p>
            <a:r>
              <a:rPr lang="en-US" sz="1200" b="0" i="0" u="none" strike="noStrike" kern="1200" baseline="0" dirty="0" smtClean="0">
                <a:solidFill>
                  <a:schemeClr val="tx1"/>
                </a:solidFill>
                <a:latin typeface="+mn-lt"/>
                <a:ea typeface="+mn-ea"/>
                <a:cs typeface="+mn-cs"/>
              </a:rPr>
              <a:t>(c) Communicating with all parties and providers in the claim; </a:t>
            </a:r>
          </a:p>
          <a:p>
            <a:r>
              <a:rPr lang="en-US" sz="1200" b="0" i="0" u="none" strike="noStrike" kern="1200" baseline="0" dirty="0" smtClean="0">
                <a:solidFill>
                  <a:schemeClr val="tx1"/>
                </a:solidFill>
                <a:latin typeface="+mn-lt"/>
                <a:ea typeface="+mn-ea"/>
                <a:cs typeface="+mn-cs"/>
              </a:rPr>
              <a:t>(d) Assisting the parties in the completion of forms; and </a:t>
            </a:r>
          </a:p>
          <a:p>
            <a:r>
              <a:rPr lang="en-US" sz="1200" b="0" i="0" u="none" strike="noStrike" kern="1200" baseline="0" dirty="0" smtClean="0">
                <a:solidFill>
                  <a:schemeClr val="tx1"/>
                </a:solidFill>
                <a:latin typeface="+mn-lt"/>
                <a:ea typeface="+mn-ea"/>
                <a:cs typeface="+mn-cs"/>
              </a:rPr>
              <a:t>(e) Facilitating the exchange of medical records. </a:t>
            </a:r>
          </a:p>
          <a:p>
            <a:r>
              <a:rPr lang="en-US" sz="1200" b="0" i="0" u="none" strike="noStrike" kern="1200" baseline="0" dirty="0" smtClean="0">
                <a:solidFill>
                  <a:schemeClr val="tx1"/>
                </a:solidFill>
                <a:latin typeface="+mn-lt"/>
                <a:ea typeface="+mn-ea"/>
                <a:cs typeface="+mn-cs"/>
              </a:rPr>
              <a:t>(4) An ombudsman cannot provide legal advice. </a:t>
            </a:r>
          </a:p>
          <a:p>
            <a:r>
              <a:rPr lang="en-US" sz="1200" b="0" i="0" u="none" strike="noStrike" kern="1200" baseline="0" dirty="0" smtClean="0">
                <a:solidFill>
                  <a:schemeClr val="tx1"/>
                </a:solidFill>
                <a:latin typeface="+mn-lt"/>
                <a:ea typeface="+mn-ea"/>
                <a:cs typeface="+mn-cs"/>
              </a:rPr>
              <a:t>(5) An ombudsman cannot be called to testify in any proceeding and no statement or representation made to an ombudsman shall be considered by a workers’ compensation judge for any purpose. </a:t>
            </a:r>
          </a:p>
          <a:p>
            <a:r>
              <a:rPr lang="en-US" sz="1200" b="0" i="0" u="none" strike="noStrike" kern="1200" baseline="0" dirty="0" smtClean="0">
                <a:solidFill>
                  <a:schemeClr val="tx1"/>
                </a:solidFill>
                <a:latin typeface="+mn-lt"/>
                <a:ea typeface="+mn-ea"/>
                <a:cs typeface="+mn-cs"/>
              </a:rPr>
              <a:t>(6) Any unrepresented person or entity seeking the services of an ombudsman shall contact the Bureau and the Bureau shall assign an ombudsman to assist the person or entity so long as the Bureau determines that the person or entity is qualified to receive the services of the be provided by the ombudsman, pursuant to T.C.A. § 50-6-216(a). </a:t>
            </a:r>
          </a:p>
          <a:p>
            <a:r>
              <a:rPr lang="en-US" sz="1200" b="0" i="0" u="none" strike="noStrike" kern="1200" baseline="0" dirty="0" smtClean="0">
                <a:solidFill>
                  <a:schemeClr val="tx1"/>
                </a:solidFill>
                <a:latin typeface="+mn-lt"/>
                <a:ea typeface="+mn-ea"/>
                <a:cs typeface="+mn-cs"/>
              </a:rPr>
              <a:t>(7) If a person or entity receiving the services of an ombudsman obtains legal counsel in the case or dispute for which the services of an ombudsman were sought, the person or entity shall immediately notify the Bureau of the representation and shall discontinue use of the services provided by an ombudsman. </a:t>
            </a:r>
            <a:endParaRPr lang="en-US" altLang="en-US" dirty="0"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25</a:t>
            </a:fld>
            <a:endParaRPr lang="en-US"/>
          </a:p>
        </p:txBody>
      </p:sp>
    </p:spTree>
    <p:extLst>
      <p:ext uri="{BB962C8B-B14F-4D97-AF65-F5344CB8AC3E}">
        <p14:creationId xmlns:p14="http://schemas.microsoft.com/office/powerpoint/2010/main" val="1797910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0800-02-21-.04 OMBUDSMAN.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The workers’ compensation ombudsman program provides assistance to employees, employers or any other party or participant in a workers’ compensation claim who is not represented by legal counsel. The ombudsman can provide information on workers’ compensation law and rules; inform participants of their rights and obligations under the law; assist participants in completing forms; obtaining medical records and scheduling appointments; and perform any other duties as required by the administrator. </a:t>
            </a:r>
          </a:p>
          <a:p>
            <a:r>
              <a:rPr lang="en-US" sz="1200" b="0" i="0" u="none" strike="noStrike" kern="1200" baseline="0" dirty="0" smtClean="0">
                <a:solidFill>
                  <a:schemeClr val="tx1"/>
                </a:solidFill>
                <a:latin typeface="+mn-lt"/>
                <a:ea typeface="+mn-ea"/>
                <a:cs typeface="+mn-cs"/>
              </a:rPr>
              <a:t>(2) Any party who is not represented by counsel may request the services of a workers’ compensation ombudsman by contacting the Bureau. </a:t>
            </a:r>
          </a:p>
          <a:p>
            <a:r>
              <a:rPr lang="en-US" sz="1200" b="0" i="0" u="none" strike="noStrike" kern="1200" baseline="0" dirty="0" smtClean="0">
                <a:solidFill>
                  <a:schemeClr val="tx1"/>
                </a:solidFill>
                <a:latin typeface="+mn-lt"/>
                <a:ea typeface="+mn-ea"/>
                <a:cs typeface="+mn-cs"/>
              </a:rPr>
              <a:t>(3) An ombudsman shall have authority including, but not limited to: </a:t>
            </a:r>
          </a:p>
          <a:p>
            <a:r>
              <a:rPr lang="en-US" sz="1200" b="0" i="0" u="none" strike="noStrike" kern="1200" baseline="0" dirty="0" smtClean="0">
                <a:solidFill>
                  <a:schemeClr val="tx1"/>
                </a:solidFill>
                <a:latin typeface="+mn-lt"/>
                <a:ea typeface="+mn-ea"/>
                <a:cs typeface="+mn-cs"/>
              </a:rPr>
              <a:t>(a) Meeting with and providing information to unrepresented parties about their rights and responsibilities under the law; </a:t>
            </a:r>
          </a:p>
          <a:p>
            <a:r>
              <a:rPr lang="en-US" sz="1200" b="0" i="0" u="none" strike="noStrike" kern="1200" baseline="0" dirty="0" smtClean="0">
                <a:solidFill>
                  <a:schemeClr val="tx1"/>
                </a:solidFill>
                <a:latin typeface="+mn-lt"/>
                <a:ea typeface="+mn-ea"/>
                <a:cs typeface="+mn-cs"/>
              </a:rPr>
              <a:t>(b) Investigating claims and attempting to resolve disputes without resort to alternative dispute resolution and court proceedings; </a:t>
            </a:r>
          </a:p>
          <a:p>
            <a:r>
              <a:rPr lang="en-US" sz="1200" b="0" i="0" u="none" strike="noStrike" kern="1200" baseline="0" dirty="0" smtClean="0">
                <a:solidFill>
                  <a:schemeClr val="tx1"/>
                </a:solidFill>
                <a:latin typeface="+mn-lt"/>
                <a:ea typeface="+mn-ea"/>
                <a:cs typeface="+mn-cs"/>
              </a:rPr>
              <a:t>(c) Communicating with all parties and providers in the claim; </a:t>
            </a:r>
          </a:p>
          <a:p>
            <a:r>
              <a:rPr lang="en-US" sz="1200" b="0" i="0" u="none" strike="noStrike" kern="1200" baseline="0" dirty="0" smtClean="0">
                <a:solidFill>
                  <a:schemeClr val="tx1"/>
                </a:solidFill>
                <a:latin typeface="+mn-lt"/>
                <a:ea typeface="+mn-ea"/>
                <a:cs typeface="+mn-cs"/>
              </a:rPr>
              <a:t>(d) Assisting the parties in the completion of forms; and </a:t>
            </a:r>
          </a:p>
          <a:p>
            <a:r>
              <a:rPr lang="en-US" sz="1200" b="0" i="0" u="none" strike="noStrike" kern="1200" baseline="0" dirty="0" smtClean="0">
                <a:solidFill>
                  <a:schemeClr val="tx1"/>
                </a:solidFill>
                <a:latin typeface="+mn-lt"/>
                <a:ea typeface="+mn-ea"/>
                <a:cs typeface="+mn-cs"/>
              </a:rPr>
              <a:t>(e) Facilitating the exchange of medical records. </a:t>
            </a:r>
          </a:p>
          <a:p>
            <a:r>
              <a:rPr lang="en-US" sz="1200" b="0" i="0" u="none" strike="noStrike" kern="1200" baseline="0" dirty="0" smtClean="0">
                <a:solidFill>
                  <a:schemeClr val="tx1"/>
                </a:solidFill>
                <a:latin typeface="+mn-lt"/>
                <a:ea typeface="+mn-ea"/>
                <a:cs typeface="+mn-cs"/>
              </a:rPr>
              <a:t>(4) An ombudsman cannot provide legal advice. </a:t>
            </a:r>
          </a:p>
          <a:p>
            <a:r>
              <a:rPr lang="en-US" sz="1200" b="0" i="0" u="none" strike="noStrike" kern="1200" baseline="0" dirty="0" smtClean="0">
                <a:solidFill>
                  <a:schemeClr val="tx1"/>
                </a:solidFill>
                <a:latin typeface="+mn-lt"/>
                <a:ea typeface="+mn-ea"/>
                <a:cs typeface="+mn-cs"/>
              </a:rPr>
              <a:t>(5) An ombudsman cannot be called to testify in any proceeding and no statement or representation made to an ombudsman shall be considered by a workers’ compensation judge for any purpose. </a:t>
            </a:r>
          </a:p>
          <a:p>
            <a:r>
              <a:rPr lang="en-US" sz="1200" b="0" i="0" u="none" strike="noStrike" kern="1200" baseline="0" dirty="0" smtClean="0">
                <a:solidFill>
                  <a:schemeClr val="tx1"/>
                </a:solidFill>
                <a:latin typeface="+mn-lt"/>
                <a:ea typeface="+mn-ea"/>
                <a:cs typeface="+mn-cs"/>
              </a:rPr>
              <a:t>(6) Any unrepresented person or entity seeking the services of an ombudsman shall contact the Bureau and the Bureau shall assign an ombudsman to assist the person or entity so long as the Bureau determines that the person or entity is qualified to receive the services of the be provided by the ombudsman, pursuant to T.C.A. § 50-6-216(a). </a:t>
            </a:r>
          </a:p>
          <a:p>
            <a:r>
              <a:rPr lang="en-US" sz="1200" b="0" i="0" u="none" strike="noStrike" kern="1200" baseline="0" dirty="0" smtClean="0">
                <a:solidFill>
                  <a:schemeClr val="tx1"/>
                </a:solidFill>
                <a:latin typeface="+mn-lt"/>
                <a:ea typeface="+mn-ea"/>
                <a:cs typeface="+mn-cs"/>
              </a:rPr>
              <a:t>(7) If a person or entity receiving the services of an ombudsman obtains legal counsel in the case or dispute for which the services of an ombudsman were sought, the person or entity shall immediately notify the Bureau of the representation and shall discontinue use of the services provided by an ombudsman. </a:t>
            </a:r>
            <a:endParaRPr lang="en-US" altLang="en-US" dirty="0"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26</a:t>
            </a:fld>
            <a:endParaRPr lang="en-US"/>
          </a:p>
        </p:txBody>
      </p:sp>
    </p:spTree>
    <p:extLst>
      <p:ext uri="{BB962C8B-B14F-4D97-AF65-F5344CB8AC3E}">
        <p14:creationId xmlns:p14="http://schemas.microsoft.com/office/powerpoint/2010/main" val="2406513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Ethics Opinion 2017-F-162</a:t>
            </a:r>
          </a:p>
          <a:p>
            <a:r>
              <a:rPr lang="en-US" dirty="0" smtClean="0"/>
              <a:t>ombudsman attorneys may, in their professional discretion, do the following:</a:t>
            </a:r>
          </a:p>
          <a:p>
            <a:r>
              <a:rPr lang="en-US" dirty="0" smtClean="0"/>
              <a:t>Explain basic legal principles, such as causation, notice, statute of limitations, etc.</a:t>
            </a:r>
          </a:p>
          <a:p>
            <a:r>
              <a:rPr lang="en-US" dirty="0" smtClean="0"/>
              <a:t>Explain procedures, such as what a party can expect in an expedited hearing or the procedure for appealing an adverse decision (i.e. how long to file the notice of appeal, how to obtain a transcript, etc.)</a:t>
            </a:r>
          </a:p>
          <a:p>
            <a:r>
              <a:rPr lang="en-US" dirty="0" smtClean="0"/>
              <a:t>Explain the standard of proof required to prevail (preponderance of the evidence)</a:t>
            </a:r>
          </a:p>
          <a:p>
            <a:r>
              <a:rPr lang="en-US" dirty="0" smtClean="0"/>
              <a:t>Explain the elements of the employee’s cause of action (i.e. “primarily arising out of” and “in the course and scope” of employment)</a:t>
            </a:r>
          </a:p>
          <a:p>
            <a:r>
              <a:rPr lang="en-US" dirty="0" smtClean="0"/>
              <a:t>Explain any affirmative defenses raised by the employer, what the employer must show to establish the defense and what information the employee may need to provide when faced with such a defense</a:t>
            </a:r>
          </a:p>
          <a:p>
            <a:r>
              <a:rPr lang="en-US" dirty="0" smtClean="0"/>
              <a:t>Explain what medical proof may be needed and suggest avenues to obtain that information</a:t>
            </a:r>
          </a:p>
          <a:p>
            <a:r>
              <a:rPr lang="en-US" dirty="0" smtClean="0"/>
              <a:t>While refraining from advising a party or potential party regarding whether they should settle their claim; explain the methodology for calculating a compensation rate and an award of permanent disability benefits</a:t>
            </a:r>
          </a:p>
          <a:p>
            <a:r>
              <a:rPr lang="en-US" dirty="0" smtClean="0"/>
              <a:t>Address legal questions from other ombudsman and/or mediators</a:t>
            </a:r>
          </a:p>
          <a:p>
            <a:r>
              <a:rPr lang="en-US" dirty="0" smtClean="0"/>
              <a:t>Refer parties or potential parties to forms, templates, examples of motions, and other sources of information, such as UT-Trace (for trial court/appeals board opinions), Medical Impairment Registry, Medical Fee Schedule, etc.</a:t>
            </a:r>
          </a:p>
          <a:p>
            <a:r>
              <a:rPr lang="en-US" dirty="0" smtClean="0"/>
              <a:t>Stress the importance of submitting relevant documents and other information to the courts</a:t>
            </a:r>
          </a:p>
          <a:p>
            <a:r>
              <a:rPr lang="en-US" dirty="0" smtClean="0"/>
              <a:t>Provide contact information, such as for the clerks of the trial court, appeals board, or Supreme Court</a:t>
            </a:r>
          </a:p>
          <a:p>
            <a:r>
              <a:rPr lang="en-US" dirty="0" smtClean="0"/>
              <a:t>Provide applicable rules, statutes, and case law as they apply to general principles of workers’ compensation</a:t>
            </a:r>
          </a:p>
          <a:p>
            <a:r>
              <a:rPr lang="en-US" dirty="0" smtClean="0"/>
              <a:t>Evaluate the claim and explain the strengths and weaknesses of the case to the pro se litigant</a:t>
            </a:r>
          </a:p>
          <a:p>
            <a:r>
              <a:rPr lang="en-US" dirty="0" smtClean="0"/>
              <a:t>Generally explain the purpose of a deposition, routine deposition questions, the proper method of asking questions and introducing documents, and common objections.</a:t>
            </a:r>
          </a:p>
          <a:p>
            <a:r>
              <a:rPr lang="en-US" dirty="0" smtClean="0"/>
              <a:t>Explain what constitutes admissible evidence and process for admitting evidence during and hearing or trial.</a:t>
            </a:r>
          </a:p>
          <a:p>
            <a:endParaRPr lang="en-US" dirty="0" smtClean="0"/>
          </a:p>
          <a:p>
            <a:r>
              <a:rPr lang="en-US" dirty="0" smtClean="0"/>
              <a:t>May NOT:</a:t>
            </a:r>
          </a:p>
          <a:p>
            <a:r>
              <a:rPr lang="en-US" dirty="0" smtClean="0"/>
              <a:t>Court appearances with or on behalf of any person or entity</a:t>
            </a:r>
          </a:p>
          <a:p>
            <a:r>
              <a:rPr lang="en-US" dirty="0" smtClean="0"/>
              <a:t>Settlement conference appearances with or on behalf of any person or entity</a:t>
            </a:r>
          </a:p>
          <a:p>
            <a:r>
              <a:rPr lang="en-US" dirty="0" smtClean="0"/>
              <a:t>Deposition appearances with or on behalf of any person or entity</a:t>
            </a:r>
          </a:p>
          <a:p>
            <a:r>
              <a:rPr lang="en-US" dirty="0" smtClean="0"/>
              <a:t>Filing documents in the trial court or on appeal for or on behalf of any party or their representatives</a:t>
            </a:r>
          </a:p>
          <a:p>
            <a:r>
              <a:rPr lang="en-US" dirty="0" smtClean="0"/>
              <a:t>Drafting documents or correspondence, including emails, for or on behalf of any party or potential party</a:t>
            </a:r>
          </a:p>
          <a:p>
            <a:r>
              <a:rPr lang="en-US" dirty="0" smtClean="0"/>
              <a:t>Review or critique written materials or oral presentations prior to the submission for mediation or court proceedings</a:t>
            </a:r>
          </a:p>
          <a:p>
            <a:r>
              <a:rPr lang="en-US" dirty="0" smtClean="0"/>
              <a:t>Perform legal research on the behalf of the pro se litigant</a:t>
            </a:r>
          </a:p>
          <a:p>
            <a:r>
              <a:rPr lang="en-US" dirty="0" smtClean="0"/>
              <a:t>Communicating, orally or in writing, with the opposing party or their representatives, including legal counsel</a:t>
            </a:r>
          </a:p>
          <a:p>
            <a:r>
              <a:rPr lang="en-US" dirty="0" smtClean="0">
                <a:effectLst/>
              </a:rPr>
              <a:t>Communicating, orally or in writing, with health care providers or any other person or entity, including insurance companies and their representatives, about the claim or potential claim</a:t>
            </a:r>
          </a:p>
          <a:p>
            <a:r>
              <a:rPr lang="en-US" dirty="0" smtClean="0"/>
              <a:t>Communicating orally or in writing, with any judge of the Court of Workers’ Compensation Claims or Appeals Board for or on behalf of a party or potential party</a:t>
            </a:r>
          </a:p>
          <a:p>
            <a:r>
              <a:rPr lang="en-US" dirty="0" smtClean="0"/>
              <a:t>Testify or otherwise disclose confidential information</a:t>
            </a:r>
          </a:p>
          <a:p>
            <a:r>
              <a:rPr lang="en-US" dirty="0" smtClean="0"/>
              <a:t>Make attorney referrals</a:t>
            </a:r>
          </a:p>
          <a:p>
            <a:r>
              <a:rPr lang="en-US" dirty="0" smtClean="0"/>
              <a:t>Advise a party or potential party regarding the value of the claim</a:t>
            </a:r>
          </a:p>
          <a:p>
            <a:r>
              <a:rPr lang="en-US" dirty="0" smtClean="0"/>
              <a:t>Advise a party regarding what issues to raise on appeal.</a:t>
            </a:r>
          </a:p>
          <a:p>
            <a:endParaRPr lang="en-US" b="1"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27</a:t>
            </a:fld>
            <a:endParaRPr lang="en-US"/>
          </a:p>
        </p:txBody>
      </p:sp>
    </p:spTree>
    <p:extLst>
      <p:ext uri="{BB962C8B-B14F-4D97-AF65-F5344CB8AC3E}">
        <p14:creationId xmlns:p14="http://schemas.microsoft.com/office/powerpoint/2010/main" val="3915536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BUT – employer/appellant failed to detail, brief, argue, cite authority</a:t>
            </a:r>
            <a:r>
              <a:rPr lang="en-US" sz="1200" baseline="0" dirty="0" smtClean="0"/>
              <a:t> or explain how trial court was incorrect; appeals board declined to speculate on employer’s argument or search record to support conclusory claims of error – that would disadvantage the opponent</a:t>
            </a:r>
            <a:endParaRPr lang="en-US" altLang="en-US" dirty="0"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28</a:t>
            </a:fld>
            <a:endParaRPr lang="en-US"/>
          </a:p>
        </p:txBody>
      </p:sp>
    </p:spTree>
    <p:extLst>
      <p:ext uri="{BB962C8B-B14F-4D97-AF65-F5344CB8AC3E}">
        <p14:creationId xmlns:p14="http://schemas.microsoft.com/office/powerpoint/2010/main" val="2725768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29</a:t>
            </a:fld>
            <a:endParaRPr lang="en-US"/>
          </a:p>
        </p:txBody>
      </p:sp>
    </p:spTree>
    <p:extLst>
      <p:ext uri="{BB962C8B-B14F-4D97-AF65-F5344CB8AC3E}">
        <p14:creationId xmlns:p14="http://schemas.microsoft.com/office/powerpoint/2010/main" val="2776983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30</a:t>
            </a:fld>
            <a:endParaRPr lang="en-US"/>
          </a:p>
        </p:txBody>
      </p:sp>
    </p:spTree>
    <p:extLst>
      <p:ext uri="{BB962C8B-B14F-4D97-AF65-F5344CB8AC3E}">
        <p14:creationId xmlns:p14="http://schemas.microsoft.com/office/powerpoint/2010/main" val="388629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4</a:t>
            </a:fld>
            <a:endParaRPr lang="en-US"/>
          </a:p>
        </p:txBody>
      </p:sp>
    </p:spTree>
    <p:extLst>
      <p:ext uri="{BB962C8B-B14F-4D97-AF65-F5344CB8AC3E}">
        <p14:creationId xmlns:p14="http://schemas.microsoft.com/office/powerpoint/2010/main" val="2772868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Need</a:t>
            </a:r>
            <a:r>
              <a:rPr lang="en-US" altLang="en-US" baseline="0" smtClean="0"/>
              <a:t> to get all </a:t>
            </a:r>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31</a:t>
            </a:fld>
            <a:endParaRPr lang="en-US"/>
          </a:p>
        </p:txBody>
      </p:sp>
    </p:spTree>
    <p:extLst>
      <p:ext uri="{BB962C8B-B14F-4D97-AF65-F5344CB8AC3E}">
        <p14:creationId xmlns:p14="http://schemas.microsoft.com/office/powerpoint/2010/main" val="434511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Need</a:t>
            </a:r>
            <a:r>
              <a:rPr lang="en-US" altLang="en-US" baseline="0" smtClean="0"/>
              <a:t> to get all </a:t>
            </a:r>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32</a:t>
            </a:fld>
            <a:endParaRPr lang="en-US"/>
          </a:p>
        </p:txBody>
      </p:sp>
    </p:spTree>
    <p:extLst>
      <p:ext uri="{BB962C8B-B14F-4D97-AF65-F5344CB8AC3E}">
        <p14:creationId xmlns:p14="http://schemas.microsoft.com/office/powerpoint/2010/main" val="1345318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Need</a:t>
            </a:r>
            <a:r>
              <a:rPr lang="en-US" altLang="en-US" baseline="0" smtClean="0"/>
              <a:t> to get all </a:t>
            </a:r>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33</a:t>
            </a:fld>
            <a:endParaRPr lang="en-US"/>
          </a:p>
        </p:txBody>
      </p:sp>
    </p:spTree>
    <p:extLst>
      <p:ext uri="{BB962C8B-B14F-4D97-AF65-F5344CB8AC3E}">
        <p14:creationId xmlns:p14="http://schemas.microsoft.com/office/powerpoint/2010/main" val="601403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Need</a:t>
            </a:r>
            <a:r>
              <a:rPr lang="en-US" altLang="en-US" baseline="0" dirty="0" smtClean="0"/>
              <a:t> to get all </a:t>
            </a:r>
            <a:endParaRPr lang="en-US" altLang="en-US" dirty="0"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34</a:t>
            </a:fld>
            <a:endParaRPr lang="en-US"/>
          </a:p>
        </p:txBody>
      </p:sp>
    </p:spTree>
    <p:extLst>
      <p:ext uri="{BB962C8B-B14F-4D97-AF65-F5344CB8AC3E}">
        <p14:creationId xmlns:p14="http://schemas.microsoft.com/office/powerpoint/2010/main" val="2062420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Need</a:t>
            </a:r>
            <a:r>
              <a:rPr lang="en-US" altLang="en-US" baseline="0" dirty="0" smtClean="0"/>
              <a:t> to get all </a:t>
            </a:r>
            <a:endParaRPr lang="en-US" altLang="en-US" dirty="0"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35</a:t>
            </a:fld>
            <a:endParaRPr lang="en-US"/>
          </a:p>
        </p:txBody>
      </p:sp>
    </p:spTree>
    <p:extLst>
      <p:ext uri="{BB962C8B-B14F-4D97-AF65-F5344CB8AC3E}">
        <p14:creationId xmlns:p14="http://schemas.microsoft.com/office/powerpoint/2010/main" val="2872764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Need</a:t>
            </a:r>
            <a:r>
              <a:rPr lang="en-US" altLang="en-US" baseline="0" dirty="0" smtClean="0"/>
              <a:t> to get all </a:t>
            </a:r>
            <a:endParaRPr lang="en-US" altLang="en-US" dirty="0"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36</a:t>
            </a:fld>
            <a:endParaRPr lang="en-US"/>
          </a:p>
        </p:txBody>
      </p:sp>
    </p:spTree>
    <p:extLst>
      <p:ext uri="{BB962C8B-B14F-4D97-AF65-F5344CB8AC3E}">
        <p14:creationId xmlns:p14="http://schemas.microsoft.com/office/powerpoint/2010/main" val="256799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Need</a:t>
            </a:r>
            <a:r>
              <a:rPr lang="en-US" altLang="en-US" baseline="0" dirty="0" smtClean="0"/>
              <a:t> to get all </a:t>
            </a:r>
            <a:endParaRPr lang="en-US" altLang="en-US" dirty="0"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37</a:t>
            </a:fld>
            <a:endParaRPr lang="en-US"/>
          </a:p>
        </p:txBody>
      </p:sp>
    </p:spTree>
    <p:extLst>
      <p:ext uri="{BB962C8B-B14F-4D97-AF65-F5344CB8AC3E}">
        <p14:creationId xmlns:p14="http://schemas.microsoft.com/office/powerpoint/2010/main" val="319951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7D34335B-5128-4805-AB0C-A341E7D42C43}" type="slidenum">
              <a:rPr lang="en-US" smtClean="0"/>
              <a:pPr>
                <a:defRPr/>
              </a:pPr>
              <a:t>38</a:t>
            </a:fld>
            <a:endParaRPr lang="en-US"/>
          </a:p>
        </p:txBody>
      </p:sp>
    </p:spTree>
    <p:extLst>
      <p:ext uri="{BB962C8B-B14F-4D97-AF65-F5344CB8AC3E}">
        <p14:creationId xmlns:p14="http://schemas.microsoft.com/office/powerpoint/2010/main" val="4114015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A110C483-CB4C-4E10-8C2D-F4264419F01E}" type="slidenum">
              <a:rPr lang="en-US" smtClean="0"/>
              <a:pPr>
                <a:defRPr/>
              </a:pPr>
              <a:t>39</a:t>
            </a:fld>
            <a:endParaRPr lang="en-US"/>
          </a:p>
        </p:txBody>
      </p:sp>
    </p:spTree>
    <p:extLst>
      <p:ext uri="{BB962C8B-B14F-4D97-AF65-F5344CB8AC3E}">
        <p14:creationId xmlns:p14="http://schemas.microsoft.com/office/powerpoint/2010/main" val="3528512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5</a:t>
            </a:fld>
            <a:endParaRPr lang="en-US"/>
          </a:p>
        </p:txBody>
      </p:sp>
    </p:spTree>
    <p:extLst>
      <p:ext uri="{BB962C8B-B14F-4D97-AF65-F5344CB8AC3E}">
        <p14:creationId xmlns:p14="http://schemas.microsoft.com/office/powerpoint/2010/main" val="3723010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6</a:t>
            </a:fld>
            <a:endParaRPr lang="en-US"/>
          </a:p>
        </p:txBody>
      </p:sp>
    </p:spTree>
    <p:extLst>
      <p:ext uri="{BB962C8B-B14F-4D97-AF65-F5344CB8AC3E}">
        <p14:creationId xmlns:p14="http://schemas.microsoft.com/office/powerpoint/2010/main" val="755686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7</a:t>
            </a:fld>
            <a:endParaRPr lang="en-US"/>
          </a:p>
        </p:txBody>
      </p:sp>
    </p:spTree>
    <p:extLst>
      <p:ext uri="{BB962C8B-B14F-4D97-AF65-F5344CB8AC3E}">
        <p14:creationId xmlns:p14="http://schemas.microsoft.com/office/powerpoint/2010/main" val="2626881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8</a:t>
            </a:fld>
            <a:endParaRPr lang="en-US"/>
          </a:p>
        </p:txBody>
      </p:sp>
    </p:spTree>
    <p:extLst>
      <p:ext uri="{BB962C8B-B14F-4D97-AF65-F5344CB8AC3E}">
        <p14:creationId xmlns:p14="http://schemas.microsoft.com/office/powerpoint/2010/main" val="3852502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9</a:t>
            </a:fld>
            <a:endParaRPr lang="en-US"/>
          </a:p>
        </p:txBody>
      </p:sp>
    </p:spTree>
    <p:extLst>
      <p:ext uri="{BB962C8B-B14F-4D97-AF65-F5344CB8AC3E}">
        <p14:creationId xmlns:p14="http://schemas.microsoft.com/office/powerpoint/2010/main" val="3046618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60D1AA9-3B09-42FC-8C3B-9DB6A41FC8C4}" type="slidenum">
              <a:rPr lang="en-US" smtClean="0"/>
              <a:pPr>
                <a:defRPr/>
              </a:pPr>
              <a:t>10</a:t>
            </a:fld>
            <a:endParaRPr lang="en-US"/>
          </a:p>
        </p:txBody>
      </p:sp>
    </p:spTree>
    <p:extLst>
      <p:ext uri="{BB962C8B-B14F-4D97-AF65-F5344CB8AC3E}">
        <p14:creationId xmlns:p14="http://schemas.microsoft.com/office/powerpoint/2010/main" val="146199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800100"/>
            <a:ext cx="0" cy="3371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1" y="2244328"/>
            <a:ext cx="1338263" cy="164187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grpSp>
      <p:sp>
        <p:nvSpPr>
          <p:cNvPr id="37" name="Line 40"/>
          <p:cNvSpPr>
            <a:spLocks noChangeShapeType="1"/>
          </p:cNvSpPr>
          <p:nvPr/>
        </p:nvSpPr>
        <p:spPr bwMode="auto">
          <a:xfrm>
            <a:off x="304800" y="211455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5" name="Rectangle 3"/>
          <p:cNvSpPr>
            <a:spLocks noGrp="1" noChangeArrowheads="1"/>
          </p:cNvSpPr>
          <p:nvPr>
            <p:ph type="ctrTitle"/>
          </p:nvPr>
        </p:nvSpPr>
        <p:spPr>
          <a:xfrm>
            <a:off x="315913" y="350044"/>
            <a:ext cx="6781800" cy="1600200"/>
          </a:xfrm>
        </p:spPr>
        <p:txBody>
          <a:bodyPr/>
          <a:lstStyle>
            <a:lvl1pPr algn="r">
              <a:defRPr sz="4800"/>
            </a:lvl1pPr>
          </a:lstStyle>
          <a:p>
            <a:pPr lvl="0"/>
            <a:r>
              <a:rPr lang="en-US" altLang="en-US" noProof="0" smtClean="0"/>
              <a:t>Click to edit Master title style</a:t>
            </a:r>
          </a:p>
        </p:txBody>
      </p:sp>
      <p:sp>
        <p:nvSpPr>
          <p:cNvPr id="44036" name="Rectangle 4"/>
          <p:cNvSpPr>
            <a:spLocks noGrp="1" noChangeArrowheads="1"/>
          </p:cNvSpPr>
          <p:nvPr>
            <p:ph type="subTitle" idx="1"/>
          </p:nvPr>
        </p:nvSpPr>
        <p:spPr>
          <a:xfrm>
            <a:off x="849313" y="2287191"/>
            <a:ext cx="6248400" cy="1771650"/>
          </a:xfrm>
        </p:spPr>
        <p:txBody>
          <a:bodyPr/>
          <a:lstStyle>
            <a:lvl1pPr marL="0" indent="0" algn="r">
              <a:buFont typeface="Wingdings" pitchFamily="2" charset="2"/>
              <a:buNone/>
              <a:defRPr sz="3200"/>
            </a:lvl1pPr>
          </a:lstStyle>
          <a:p>
            <a:pPr lvl="0"/>
            <a:r>
              <a:rPr lang="en-US" altLang="en-US" noProof="0" smtClean="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C6FA466F-9E0B-4090-B08C-571A13C71894}" type="slidenum">
              <a:rPr lang="en-US" altLang="en-US"/>
              <a:pPr>
                <a:defRPr/>
              </a:pPr>
              <a:t>‹#›</a:t>
            </a:fld>
            <a:endParaRPr lang="en-US" altLang="en-US"/>
          </a:p>
        </p:txBody>
      </p:sp>
    </p:spTree>
    <p:extLst>
      <p:ext uri="{BB962C8B-B14F-4D97-AF65-F5344CB8AC3E}">
        <p14:creationId xmlns:p14="http://schemas.microsoft.com/office/powerpoint/2010/main" val="641076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3C7DDDB3-B785-43C8-BBA8-88F255282CB3}" type="slidenum">
              <a:rPr lang="en-US" altLang="en-US"/>
              <a:pPr>
                <a:defRPr/>
              </a:pPr>
              <a:t>‹#›</a:t>
            </a:fld>
            <a:endParaRPr lang="en-US" altLang="en-US"/>
          </a:p>
        </p:txBody>
      </p:sp>
    </p:spTree>
    <p:extLst>
      <p:ext uri="{BB962C8B-B14F-4D97-AF65-F5344CB8AC3E}">
        <p14:creationId xmlns:p14="http://schemas.microsoft.com/office/powerpoint/2010/main" val="90255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679"/>
            <a:ext cx="2057400" cy="45065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679"/>
            <a:ext cx="6019800" cy="45065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CF4498E-6644-4A42-B389-A5971631B9A6}" type="slidenum">
              <a:rPr lang="en-US" altLang="en-US"/>
              <a:pPr>
                <a:defRPr/>
              </a:pPr>
              <a:t>‹#›</a:t>
            </a:fld>
            <a:endParaRPr lang="en-US" altLang="en-US"/>
          </a:p>
        </p:txBody>
      </p:sp>
    </p:spTree>
    <p:extLst>
      <p:ext uri="{BB962C8B-B14F-4D97-AF65-F5344CB8AC3E}">
        <p14:creationId xmlns:p14="http://schemas.microsoft.com/office/powerpoint/2010/main" val="3684255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100">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30907" b="67803"/>
          <a:stretch/>
        </p:blipFill>
        <p:spPr>
          <a:xfrm>
            <a:off x="0" y="3562387"/>
            <a:ext cx="9144000" cy="1581151"/>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04" b="67803"/>
          <a:stretch/>
        </p:blipFill>
        <p:spPr>
          <a:xfrm>
            <a:off x="0" y="0"/>
            <a:ext cx="9144000" cy="3714750"/>
          </a:xfrm>
          <a:prstGeom prst="rect">
            <a:avLst/>
          </a:prstGeom>
        </p:spPr>
      </p:pic>
      <p:sp>
        <p:nvSpPr>
          <p:cNvPr id="2" name="Title 1"/>
          <p:cNvSpPr>
            <a:spLocks noGrp="1"/>
          </p:cNvSpPr>
          <p:nvPr>
            <p:ph type="title"/>
          </p:nvPr>
        </p:nvSpPr>
        <p:spPr>
          <a:xfrm>
            <a:off x="228600" y="3409950"/>
            <a:ext cx="8686800" cy="857250"/>
          </a:xfrm>
        </p:spPr>
        <p:txBody>
          <a:bodyPr>
            <a:normAutofit/>
          </a:bodyPr>
          <a:lstStyle>
            <a:lvl1pPr>
              <a:defRPr sz="4000">
                <a:solidFill>
                  <a:srgbClr val="303134"/>
                </a:solidFill>
                <a:latin typeface="PermianSlabSerifTypeface" panose="02000000000000000000" pitchFamily="50" charset="0"/>
              </a:defRPr>
            </a:lvl1pPr>
          </a:lstStyle>
          <a:p>
            <a:r>
              <a:rPr lang="en-US" dirty="0" smtClean="0"/>
              <a:t>Click to edit Master title style</a:t>
            </a:r>
            <a:endParaRPr lang="en-US" dirty="0"/>
          </a:p>
        </p:txBody>
      </p:sp>
      <p:sp>
        <p:nvSpPr>
          <p:cNvPr id="7" name="Text Placeholder 13"/>
          <p:cNvSpPr>
            <a:spLocks noGrp="1"/>
          </p:cNvSpPr>
          <p:nvPr>
            <p:ph type="body" sz="quarter" idx="12" hasCustomPrompt="1"/>
          </p:nvPr>
        </p:nvSpPr>
        <p:spPr>
          <a:xfrm>
            <a:off x="228600" y="4171950"/>
            <a:ext cx="8686800" cy="552450"/>
          </a:xfrm>
        </p:spPr>
        <p:txBody>
          <a:bodyPr anchor="ctr">
            <a:normAutofit/>
          </a:bodyPr>
          <a:lstStyle>
            <a:lvl1pPr marL="0" indent="0" algn="ctr">
              <a:buNone/>
              <a:defRPr sz="2800">
                <a:solidFill>
                  <a:schemeClr val="tx1">
                    <a:lumMod val="50000"/>
                    <a:lumOff val="50000"/>
                  </a:schemeClr>
                </a:solidFill>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4800600"/>
            <a:ext cx="9144000" cy="3429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spTree>
    <p:extLst>
      <p:ext uri="{BB962C8B-B14F-4D97-AF65-F5344CB8AC3E}">
        <p14:creationId xmlns:p14="http://schemas.microsoft.com/office/powerpoint/2010/main" val="1461539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Title">
    <p:bg>
      <p:bgPr>
        <a:solidFill>
          <a:srgbClr val="E0ECE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98" y="2725002"/>
            <a:ext cx="2390094" cy="2082370"/>
          </a:xfrm>
          <a:prstGeom prst="rect">
            <a:avLst/>
          </a:prstGeom>
        </p:spPr>
      </p:pic>
      <p:sp>
        <p:nvSpPr>
          <p:cNvPr id="5" name="Rectangle 4"/>
          <p:cNvSpPr/>
          <p:nvPr userDrawn="1"/>
        </p:nvSpPr>
        <p:spPr>
          <a:xfrm>
            <a:off x="2743200" y="2906078"/>
            <a:ext cx="6400800" cy="168021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fontAlgn="auto">
              <a:spcBef>
                <a:spcPts val="0"/>
              </a:spcBef>
              <a:spcAft>
                <a:spcPts val="0"/>
              </a:spcAft>
            </a:pPr>
            <a:endParaRPr lang="en-US">
              <a:solidFill>
                <a:prstClr val="white"/>
              </a:solidFill>
            </a:endParaRPr>
          </a:p>
        </p:txBody>
      </p:sp>
      <p:sp>
        <p:nvSpPr>
          <p:cNvPr id="7" name="Title 1"/>
          <p:cNvSpPr>
            <a:spLocks noGrp="1"/>
          </p:cNvSpPr>
          <p:nvPr>
            <p:ph type="ctrTitle"/>
          </p:nvPr>
        </p:nvSpPr>
        <p:spPr>
          <a:xfrm>
            <a:off x="2971800" y="2971800"/>
            <a:ext cx="6019800" cy="154305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249711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0907" b="67803"/>
          <a:stretch/>
        </p:blipFill>
        <p:spPr>
          <a:xfrm>
            <a:off x="0" y="2952751"/>
            <a:ext cx="9144000" cy="2190750"/>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10454"/>
          <a:stretch/>
        </p:blipFill>
        <p:spPr>
          <a:xfrm>
            <a:off x="0" y="2"/>
            <a:ext cx="9144000" cy="3118689"/>
          </a:xfrm>
          <a:prstGeom prst="rect">
            <a:avLst/>
          </a:prstGeom>
        </p:spPr>
      </p:pic>
      <p:sp>
        <p:nvSpPr>
          <p:cNvPr id="2" name="Title 1"/>
          <p:cNvSpPr>
            <a:spLocks noGrp="1"/>
          </p:cNvSpPr>
          <p:nvPr>
            <p:ph type="title"/>
          </p:nvPr>
        </p:nvSpPr>
        <p:spPr>
          <a:xfrm>
            <a:off x="152400" y="2071688"/>
            <a:ext cx="8839200" cy="619125"/>
          </a:xfrm>
        </p:spPr>
        <p:txBody>
          <a:bodyPr>
            <a:noAutofit/>
          </a:bodyPr>
          <a:lstStyle>
            <a:lvl1pPr algn="l">
              <a:defRPr sz="3200" b="1">
                <a:solidFill>
                  <a:srgbClr val="58595E"/>
                </a:solidFill>
                <a:effectLst/>
                <a:latin typeface="PermianSlabSerifTypeface"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2690810"/>
            <a:ext cx="8839200" cy="2338389"/>
          </a:xfrm>
        </p:spPr>
        <p:txBody>
          <a:bodyPr>
            <a:normAutofit/>
          </a:bodyPr>
          <a:lstStyle>
            <a:lvl1pPr>
              <a:buClr>
                <a:schemeClr val="bg2"/>
              </a:buClr>
              <a:defRP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58287" y="4476750"/>
            <a:ext cx="685714" cy="685714"/>
          </a:xfrm>
          <a:prstGeom prst="rect">
            <a:avLst/>
          </a:prstGeom>
          <a:noFill/>
          <a:ln>
            <a:noFill/>
          </a:ln>
        </p:spPr>
      </p:pic>
    </p:spTree>
    <p:extLst>
      <p:ext uri="{BB962C8B-B14F-4D97-AF65-F5344CB8AC3E}">
        <p14:creationId xmlns:p14="http://schemas.microsoft.com/office/powerpoint/2010/main" val="26901654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Body - TN Mark">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857250"/>
            <a:ext cx="8839200" cy="4171950"/>
          </a:xfrm>
        </p:spPr>
        <p:txBody>
          <a:bodyPr>
            <a:normAutofit/>
          </a:bodyPr>
          <a:lstStyle>
            <a:lvl1pPr>
              <a:buClr>
                <a:schemeClr val="tx1">
                  <a:lumMod val="50000"/>
                  <a:lumOff val="5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tx1">
                  <a:lumMod val="50000"/>
                  <a:lumOff val="5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tx1">
                  <a:lumMod val="50000"/>
                  <a:lumOff val="5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8287" y="4476750"/>
            <a:ext cx="685714" cy="685714"/>
          </a:xfrm>
          <a:prstGeom prst="rect">
            <a:avLst/>
          </a:prstGeom>
          <a:noFill/>
          <a:ln>
            <a:noFill/>
          </a:ln>
        </p:spPr>
      </p:pic>
    </p:spTree>
    <p:extLst>
      <p:ext uri="{BB962C8B-B14F-4D97-AF65-F5344CB8AC3E}">
        <p14:creationId xmlns:p14="http://schemas.microsoft.com/office/powerpoint/2010/main" val="3584409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chemeClr val="tx1">
                  <a:lumMod val="50000"/>
                  <a:lumOff val="5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tx1">
                  <a:lumMod val="50000"/>
                  <a:lumOff val="5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tx1">
                  <a:lumMod val="50000"/>
                  <a:lumOff val="5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fontAlgn="auto">
              <a:spcBef>
                <a:spcPts val="0"/>
              </a:spcBef>
              <a:spcAft>
                <a:spcPts val="0"/>
              </a:spcAft>
            </a:pPr>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Tree>
    <p:extLst>
      <p:ext uri="{BB962C8B-B14F-4D97-AF65-F5344CB8AC3E}">
        <p14:creationId xmlns:p14="http://schemas.microsoft.com/office/powerpoint/2010/main" val="32961444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rgbClr val="2DCCD3"/>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2DCCD3"/>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2DCCD3"/>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2DCCD3"/>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2DCCD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fontAlgn="auto">
              <a:spcBef>
                <a:spcPts val="0"/>
              </a:spcBef>
              <a:spcAft>
                <a:spcPts val="0"/>
              </a:spcAft>
            </a:pPr>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
        <p:nvSpPr>
          <p:cNvPr id="9" name="Rectangle 8"/>
          <p:cNvSpPr/>
          <p:nvPr userDrawn="1"/>
        </p:nvSpPr>
        <p:spPr>
          <a:xfrm>
            <a:off x="0" y="742951"/>
            <a:ext cx="9144000" cy="66675"/>
          </a:xfrm>
          <a:prstGeom prst="rect">
            <a:avLst/>
          </a:prstGeom>
          <a:solidFill>
            <a:srgbClr val="2DCCD3"/>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1903703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rgbClr val="FBC6B8"/>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BC6B8"/>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BC6B8"/>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BC6B8"/>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BC6B8"/>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fontAlgn="auto">
              <a:spcBef>
                <a:spcPts val="0"/>
              </a:spcBef>
              <a:spcAft>
                <a:spcPts val="0"/>
              </a:spcAft>
            </a:pPr>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
        <p:nvSpPr>
          <p:cNvPr id="14" name="Rectangle 13"/>
          <p:cNvSpPr/>
          <p:nvPr userDrawn="1"/>
        </p:nvSpPr>
        <p:spPr>
          <a:xfrm>
            <a:off x="0" y="742951"/>
            <a:ext cx="9144000" cy="66675"/>
          </a:xfrm>
          <a:prstGeom prst="rect">
            <a:avLst/>
          </a:prstGeom>
          <a:solidFill>
            <a:srgbClr val="FBC6B8"/>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9435345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chemeClr val="tx1">
                  <a:lumMod val="50000"/>
                  <a:lumOff val="5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tx1">
                  <a:lumMod val="50000"/>
                  <a:lumOff val="5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tx1">
                  <a:lumMod val="50000"/>
                  <a:lumOff val="5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fontAlgn="auto">
              <a:spcBef>
                <a:spcPts val="0"/>
              </a:spcBef>
              <a:spcAft>
                <a:spcPts val="0"/>
              </a:spcAft>
            </a:pPr>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
        <p:nvSpPr>
          <p:cNvPr id="11" name="Rectangle 10"/>
          <p:cNvSpPr/>
          <p:nvPr userDrawn="1"/>
        </p:nvSpPr>
        <p:spPr>
          <a:xfrm>
            <a:off x="0" y="742951"/>
            <a:ext cx="9144000" cy="666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1711976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AEA2AE3E-69A8-4364-8BF9-8E5DEB40C472}" type="slidenum">
              <a:rPr lang="en-US" altLang="en-US"/>
              <a:pPr>
                <a:defRPr/>
              </a:pPr>
              <a:t>‹#›</a:t>
            </a:fld>
            <a:endParaRPr lang="en-US" altLang="en-US"/>
          </a:p>
        </p:txBody>
      </p:sp>
    </p:spTree>
    <p:extLst>
      <p:ext uri="{BB962C8B-B14F-4D97-AF65-F5344CB8AC3E}">
        <p14:creationId xmlns:p14="http://schemas.microsoft.com/office/powerpoint/2010/main" val="3046554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rgbClr val="E6D395"/>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E6D395"/>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E6D395"/>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E6D395"/>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E6D395"/>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fontAlgn="auto">
              <a:spcBef>
                <a:spcPts val="0"/>
              </a:spcBef>
              <a:spcAft>
                <a:spcPts val="0"/>
              </a:spcAft>
            </a:pPr>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
        <p:nvSpPr>
          <p:cNvPr id="14" name="Rectangle 13"/>
          <p:cNvSpPr/>
          <p:nvPr userDrawn="1"/>
        </p:nvSpPr>
        <p:spPr>
          <a:xfrm>
            <a:off x="0" y="742951"/>
            <a:ext cx="9144000" cy="66675"/>
          </a:xfrm>
          <a:prstGeom prst="rect">
            <a:avLst/>
          </a:prstGeom>
          <a:solidFill>
            <a:srgbClr val="E6D395"/>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22980670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ody - TN Mark">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8287" y="4476750"/>
            <a:ext cx="685714" cy="685714"/>
          </a:xfrm>
          <a:prstGeom prst="rect">
            <a:avLst/>
          </a:prstGeom>
          <a:noFill/>
          <a:ln>
            <a:noFill/>
          </a:ln>
        </p:spPr>
      </p:pic>
      <p:sp>
        <p:nvSpPr>
          <p:cNvPr id="6" name="Content Placeholder 2"/>
          <p:cNvSpPr>
            <a:spLocks noGrp="1"/>
          </p:cNvSpPr>
          <p:nvPr>
            <p:ph idx="1"/>
          </p:nvPr>
        </p:nvSpPr>
        <p:spPr>
          <a:xfrm>
            <a:off x="228600" y="895365"/>
            <a:ext cx="4191000" cy="3718847"/>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4724400" y="895365"/>
            <a:ext cx="4191000" cy="3718847"/>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937323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E0ECE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45340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6022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2A1EBFD1-3FC5-4232-BE3C-8C2223156A26}" type="slidenum">
              <a:rPr lang="en-US" altLang="en-US"/>
              <a:pPr>
                <a:defRPr/>
              </a:pPr>
              <a:t>‹#›</a:t>
            </a:fld>
            <a:endParaRPr lang="en-US" altLang="en-US"/>
          </a:p>
        </p:txBody>
      </p:sp>
    </p:spTree>
    <p:extLst>
      <p:ext uri="{BB962C8B-B14F-4D97-AF65-F5344CB8AC3E}">
        <p14:creationId xmlns:p14="http://schemas.microsoft.com/office/powerpoint/2010/main" val="287224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89447"/>
            <a:ext cx="4038600" cy="33087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89447"/>
            <a:ext cx="4038600" cy="33087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847DCBDD-E26E-4B0A-896E-36D0248ED9EC}" type="slidenum">
              <a:rPr lang="en-US" altLang="en-US"/>
              <a:pPr>
                <a:defRPr/>
              </a:pPr>
              <a:t>‹#›</a:t>
            </a:fld>
            <a:endParaRPr lang="en-US" altLang="en-US"/>
          </a:p>
        </p:txBody>
      </p:sp>
    </p:spTree>
    <p:extLst>
      <p:ext uri="{BB962C8B-B14F-4D97-AF65-F5344CB8AC3E}">
        <p14:creationId xmlns:p14="http://schemas.microsoft.com/office/powerpoint/2010/main" val="1231184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7042F152-3AFB-4612-9119-7FDBD30AEB60}" type="slidenum">
              <a:rPr lang="en-US" altLang="en-US"/>
              <a:pPr>
                <a:defRPr/>
              </a:pPr>
              <a:t>‹#›</a:t>
            </a:fld>
            <a:endParaRPr lang="en-US" altLang="en-US"/>
          </a:p>
        </p:txBody>
      </p:sp>
    </p:spTree>
    <p:extLst>
      <p:ext uri="{BB962C8B-B14F-4D97-AF65-F5344CB8AC3E}">
        <p14:creationId xmlns:p14="http://schemas.microsoft.com/office/powerpoint/2010/main" val="5072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BE07BE93-ABA0-4584-9E99-CA03A241AE9E}" type="slidenum">
              <a:rPr lang="en-US" altLang="en-US"/>
              <a:pPr>
                <a:defRPr/>
              </a:pPr>
              <a:t>‹#›</a:t>
            </a:fld>
            <a:endParaRPr lang="en-US" altLang="en-US"/>
          </a:p>
        </p:txBody>
      </p:sp>
    </p:spTree>
    <p:extLst>
      <p:ext uri="{BB962C8B-B14F-4D97-AF65-F5344CB8AC3E}">
        <p14:creationId xmlns:p14="http://schemas.microsoft.com/office/powerpoint/2010/main" val="376126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B4430B8C-4BE5-42D6-88A3-F72552A060F7}" type="slidenum">
              <a:rPr lang="en-US" altLang="en-US"/>
              <a:pPr>
                <a:defRPr/>
              </a:pPr>
              <a:t>‹#›</a:t>
            </a:fld>
            <a:endParaRPr lang="en-US" altLang="en-US"/>
          </a:p>
        </p:txBody>
      </p:sp>
    </p:spTree>
    <p:extLst>
      <p:ext uri="{BB962C8B-B14F-4D97-AF65-F5344CB8AC3E}">
        <p14:creationId xmlns:p14="http://schemas.microsoft.com/office/powerpoint/2010/main" val="3389963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AAC660FB-2331-43B2-8AB5-953154930F5E}" type="slidenum">
              <a:rPr lang="en-US" altLang="en-US"/>
              <a:pPr>
                <a:defRPr/>
              </a:pPr>
              <a:t>‹#›</a:t>
            </a:fld>
            <a:endParaRPr lang="en-US" altLang="en-US"/>
          </a:p>
        </p:txBody>
      </p:sp>
    </p:spTree>
    <p:extLst>
      <p:ext uri="{BB962C8B-B14F-4D97-AF65-F5344CB8AC3E}">
        <p14:creationId xmlns:p14="http://schemas.microsoft.com/office/powerpoint/2010/main" val="388087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ED696C63-9481-4007-A4C6-3F2099307193}" type="slidenum">
              <a:rPr lang="en-US" altLang="en-US"/>
              <a:pPr>
                <a:defRPr/>
              </a:pPr>
              <a:t>‹#›</a:t>
            </a:fld>
            <a:endParaRPr lang="en-US" altLang="en-US"/>
          </a:p>
        </p:txBody>
      </p:sp>
    </p:spTree>
    <p:extLst>
      <p:ext uri="{BB962C8B-B14F-4D97-AF65-F5344CB8AC3E}">
        <p14:creationId xmlns:p14="http://schemas.microsoft.com/office/powerpoint/2010/main" val="1994413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143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91679"/>
            <a:ext cx="75438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289447"/>
            <a:ext cx="8229600" cy="330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013" name="Rectangle 5"/>
          <p:cNvSpPr>
            <a:spLocks noGrp="1" noChangeArrowheads="1"/>
          </p:cNvSpPr>
          <p:nvPr>
            <p:ph type="dt" sz="half" idx="2"/>
          </p:nvPr>
        </p:nvSpPr>
        <p:spPr bwMode="auto">
          <a:xfrm>
            <a:off x="457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pitchFamily="34" charset="0"/>
                <a:cs typeface="+mn-cs"/>
              </a:defRPr>
            </a:lvl1pPr>
          </a:lstStyle>
          <a:p>
            <a:pPr>
              <a:defRPr/>
            </a:pPr>
            <a:endParaRPr lang="en-US" altLang="en-US"/>
          </a:p>
        </p:txBody>
      </p:sp>
      <p:sp>
        <p:nvSpPr>
          <p:cNvPr id="43014" name="Rectangle 6"/>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pitchFamily="34" charset="0"/>
                <a:cs typeface="+mn-cs"/>
              </a:defRPr>
            </a:lvl1pPr>
          </a:lstStyle>
          <a:p>
            <a:pPr>
              <a:defRPr/>
            </a:pPr>
            <a:endParaRPr lang="en-US" altLang="en-US"/>
          </a:p>
        </p:txBody>
      </p:sp>
      <p:sp>
        <p:nvSpPr>
          <p:cNvPr id="43015" name="Rectangle 7"/>
          <p:cNvSpPr>
            <a:spLocks noGrp="1" noChangeArrowheads="1"/>
          </p:cNvSpPr>
          <p:nvPr>
            <p:ph type="sldNum" sz="quarter" idx="4"/>
          </p:nvPr>
        </p:nvSpPr>
        <p:spPr bwMode="auto">
          <a:xfrm>
            <a:off x="6553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pitchFamily="34" charset="0"/>
                <a:cs typeface="+mn-cs"/>
              </a:defRPr>
            </a:lvl1pPr>
          </a:lstStyle>
          <a:p>
            <a:pPr>
              <a:defRPr/>
            </a:pPr>
            <a:fld id="{65F26CB5-0EAE-4B98-8F18-E3D7D9586333}" type="slidenum">
              <a:rPr lang="en-US" altLang="en-US"/>
              <a:pPr>
                <a:defRPr/>
              </a:pPr>
              <a:t>‹#›</a:t>
            </a:fld>
            <a:endParaRPr lang="en-US" altLang="en-US"/>
          </a:p>
        </p:txBody>
      </p:sp>
      <p:grpSp>
        <p:nvGrpSpPr>
          <p:cNvPr id="1032" name="Group 8"/>
          <p:cNvGrpSpPr>
            <a:grpSpLocks/>
          </p:cNvGrpSpPr>
          <p:nvPr/>
        </p:nvGrpSpPr>
        <p:grpSpPr bwMode="auto">
          <a:xfrm>
            <a:off x="8153401" y="114300"/>
            <a:ext cx="792163" cy="97155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35" name="Oval 11"/>
            <p:cNvSpPr>
              <a:spLocks noChangeArrowheads="1"/>
            </p:cNvSpPr>
            <p:nvPr/>
          </p:nvSpPr>
          <p:spPr bwMode="auto">
            <a:xfrm>
              <a:off x="5360" y="960"/>
              <a:ext cx="76"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36" name="Oval 12"/>
            <p:cNvSpPr>
              <a:spLocks noChangeArrowheads="1"/>
            </p:cNvSpPr>
            <p:nvPr/>
          </p:nvSpPr>
          <p:spPr bwMode="auto">
            <a:xfrm>
              <a:off x="5136" y="1072"/>
              <a:ext cx="80"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37" name="Oval 13"/>
            <p:cNvSpPr>
              <a:spLocks noChangeArrowheads="1"/>
            </p:cNvSpPr>
            <p:nvPr/>
          </p:nvSpPr>
          <p:spPr bwMode="auto">
            <a:xfrm>
              <a:off x="5248" y="1072"/>
              <a:ext cx="79"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38" name="Oval 14"/>
            <p:cNvSpPr>
              <a:spLocks noChangeArrowheads="1"/>
            </p:cNvSpPr>
            <p:nvPr/>
          </p:nvSpPr>
          <p:spPr bwMode="auto">
            <a:xfrm>
              <a:off x="5360" y="1072"/>
              <a:ext cx="76"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39" name="Oval 15"/>
            <p:cNvSpPr>
              <a:spLocks noChangeArrowheads="1"/>
            </p:cNvSpPr>
            <p:nvPr/>
          </p:nvSpPr>
          <p:spPr bwMode="auto">
            <a:xfrm>
              <a:off x="5472" y="1072"/>
              <a:ext cx="73" cy="7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40" name="Oval 16"/>
            <p:cNvSpPr>
              <a:spLocks noChangeArrowheads="1"/>
            </p:cNvSpPr>
            <p:nvPr/>
          </p:nvSpPr>
          <p:spPr bwMode="auto">
            <a:xfrm>
              <a:off x="5136" y="1184"/>
              <a:ext cx="80" cy="73"/>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41" name="Oval 17"/>
            <p:cNvSpPr>
              <a:spLocks noChangeArrowheads="1"/>
            </p:cNvSpPr>
            <p:nvPr/>
          </p:nvSpPr>
          <p:spPr bwMode="auto">
            <a:xfrm>
              <a:off x="5248" y="1184"/>
              <a:ext cx="79" cy="73"/>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42" name="Oval 18"/>
            <p:cNvSpPr>
              <a:spLocks noChangeArrowheads="1"/>
            </p:cNvSpPr>
            <p:nvPr/>
          </p:nvSpPr>
          <p:spPr bwMode="auto">
            <a:xfrm>
              <a:off x="5360" y="1184"/>
              <a:ext cx="76" cy="7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43" name="Oval 19"/>
            <p:cNvSpPr>
              <a:spLocks noChangeArrowheads="1"/>
            </p:cNvSpPr>
            <p:nvPr/>
          </p:nvSpPr>
          <p:spPr bwMode="auto">
            <a:xfrm>
              <a:off x="5472" y="1184"/>
              <a:ext cx="73" cy="7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44" name="Oval 20"/>
            <p:cNvSpPr>
              <a:spLocks noChangeArrowheads="1"/>
            </p:cNvSpPr>
            <p:nvPr/>
          </p:nvSpPr>
          <p:spPr bwMode="auto">
            <a:xfrm>
              <a:off x="5584" y="1184"/>
              <a:ext cx="80" cy="7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47" name="Oval 23"/>
            <p:cNvSpPr>
              <a:spLocks noChangeArrowheads="1"/>
            </p:cNvSpPr>
            <p:nvPr/>
          </p:nvSpPr>
          <p:spPr bwMode="auto">
            <a:xfrm>
              <a:off x="5360" y="1296"/>
              <a:ext cx="76"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48" name="Oval 24"/>
            <p:cNvSpPr>
              <a:spLocks noChangeArrowheads="1"/>
            </p:cNvSpPr>
            <p:nvPr/>
          </p:nvSpPr>
          <p:spPr bwMode="auto">
            <a:xfrm>
              <a:off x="5472" y="1296"/>
              <a:ext cx="73"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51" name="Oval 27"/>
            <p:cNvSpPr>
              <a:spLocks noChangeArrowheads="1"/>
            </p:cNvSpPr>
            <p:nvPr/>
          </p:nvSpPr>
          <p:spPr bwMode="auto">
            <a:xfrm>
              <a:off x="5360" y="1408"/>
              <a:ext cx="76"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52" name="Oval 28"/>
            <p:cNvSpPr>
              <a:spLocks noChangeArrowheads="1"/>
            </p:cNvSpPr>
            <p:nvPr/>
          </p:nvSpPr>
          <p:spPr bwMode="auto">
            <a:xfrm>
              <a:off x="5472" y="1408"/>
              <a:ext cx="73"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56" name="Oval 32"/>
            <p:cNvSpPr>
              <a:spLocks noChangeArrowheads="1"/>
            </p:cNvSpPr>
            <p:nvPr/>
          </p:nvSpPr>
          <p:spPr bwMode="auto">
            <a:xfrm>
              <a:off x="5360" y="1520"/>
              <a:ext cx="76"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57" name="Oval 33"/>
            <p:cNvSpPr>
              <a:spLocks noChangeArrowheads="1"/>
            </p:cNvSpPr>
            <p:nvPr/>
          </p:nvSpPr>
          <p:spPr bwMode="auto">
            <a:xfrm>
              <a:off x="5472" y="1520"/>
              <a:ext cx="73"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58" name="Oval 34"/>
            <p:cNvSpPr>
              <a:spLocks noChangeArrowheads="1"/>
            </p:cNvSpPr>
            <p:nvPr/>
          </p:nvSpPr>
          <p:spPr bwMode="auto">
            <a:xfrm>
              <a:off x="5136" y="1632"/>
              <a:ext cx="80" cy="7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59" name="Oval 35"/>
            <p:cNvSpPr>
              <a:spLocks noChangeArrowheads="1"/>
            </p:cNvSpPr>
            <p:nvPr/>
          </p:nvSpPr>
          <p:spPr bwMode="auto">
            <a:xfrm>
              <a:off x="5248" y="1632"/>
              <a:ext cx="79" cy="7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60" name="Oval 36"/>
            <p:cNvSpPr>
              <a:spLocks noChangeArrowheads="1"/>
            </p:cNvSpPr>
            <p:nvPr/>
          </p:nvSpPr>
          <p:spPr bwMode="auto">
            <a:xfrm>
              <a:off x="5360" y="1632"/>
              <a:ext cx="76" cy="75"/>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61" name="Oval 37"/>
            <p:cNvSpPr>
              <a:spLocks noChangeArrowheads="1"/>
            </p:cNvSpPr>
            <p:nvPr/>
          </p:nvSpPr>
          <p:spPr bwMode="auto">
            <a:xfrm>
              <a:off x="5472" y="1632"/>
              <a:ext cx="73" cy="75"/>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sp>
          <p:nvSpPr>
            <p:cNvPr id="1063" name="Oval 39"/>
            <p:cNvSpPr>
              <a:spLocks noChangeArrowheads="1"/>
            </p:cNvSpPr>
            <p:nvPr/>
          </p:nvSpPr>
          <p:spPr bwMode="auto">
            <a:xfrm>
              <a:off x="5472" y="1744"/>
              <a:ext cx="73"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cs typeface="+mn-cs"/>
              </a:endParaRPr>
            </a:p>
          </p:txBody>
        </p:sp>
      </p:grpSp>
    </p:spTree>
  </p:cSld>
  <p:clrMap bg1="lt1" tx1="dk1" bg2="lt2" tx2="dk2" accent1="accent1" accent2="accent2" accent3="accent3" accent4="accent4" accent5="accent5" accent6="accent6" hlink="hlink" folHlink="folHlink"/>
  <p:sldLayoutIdLst>
    <p:sldLayoutId id="2147484099"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64" tIns="45682" rIns="91364" bIns="456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64" tIns="45682" rIns="91364"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4812507"/>
            <a:ext cx="2895600" cy="273844"/>
          </a:xfrm>
          <a:prstGeom prst="rect">
            <a:avLst/>
          </a:prstGeom>
        </p:spPr>
        <p:txBody>
          <a:bodyPr vert="horz" lIns="91364" tIns="45682" rIns="91364" bIns="45682"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545" fontAlgn="auto">
              <a:spcBef>
                <a:spcPts val="0"/>
              </a:spcBef>
              <a:spcAft>
                <a:spcPts val="0"/>
              </a:spcAft>
            </a:pPr>
            <a:endParaRPr lang="en-US">
              <a:solidFill>
                <a:srgbClr val="666666"/>
              </a:solidFill>
            </a:endParaRPr>
          </a:p>
        </p:txBody>
      </p:sp>
      <p:sp>
        <p:nvSpPr>
          <p:cNvPr id="7" name="Slide Number Placeholder 5"/>
          <p:cNvSpPr>
            <a:spLocks noGrp="1"/>
          </p:cNvSpPr>
          <p:nvPr>
            <p:ph type="sldNum" sz="quarter" idx="4"/>
          </p:nvPr>
        </p:nvSpPr>
        <p:spPr>
          <a:xfrm>
            <a:off x="6858000" y="4807746"/>
            <a:ext cx="2133600" cy="273844"/>
          </a:xfrm>
          <a:prstGeom prst="rect">
            <a:avLst/>
          </a:prstGeom>
        </p:spPr>
        <p:txBody>
          <a:bodyPr lIns="91364" tIns="45682" rIns="91364" bIns="45682"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545" fontAlgn="auto">
              <a:spcBef>
                <a:spcPts val="0"/>
              </a:spcBef>
              <a:spcAft>
                <a:spcPts val="0"/>
              </a:spcAft>
            </a:pPr>
            <a:fld id="{5C76A076-0EB6-4ACF-BC93-AE169B35ECF5}" type="slidenum">
              <a:rPr lang="en-US" smtClean="0">
                <a:solidFill>
                  <a:srgbClr val="666666"/>
                </a:solidFill>
              </a:rPr>
              <a:pPr defTabSz="913545" fontAlgn="auto">
                <a:spcBef>
                  <a:spcPts val="0"/>
                </a:spcBef>
                <a:spcAft>
                  <a:spcPts val="0"/>
                </a:spcAft>
              </a:pPr>
              <a:t>‹#›</a:t>
            </a:fld>
            <a:endParaRPr lang="en-US" dirty="0">
              <a:solidFill>
                <a:srgbClr val="666666"/>
              </a:solidFill>
            </a:endParaRPr>
          </a:p>
        </p:txBody>
      </p:sp>
    </p:spTree>
    <p:extLst>
      <p:ext uri="{BB962C8B-B14F-4D97-AF65-F5344CB8AC3E}">
        <p14:creationId xmlns:p14="http://schemas.microsoft.com/office/powerpoint/2010/main" val="2318189903"/>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Lst>
  <p:timing>
    <p:tnLst>
      <p:par>
        <p:cTn id="1" dur="indefinite" restart="never" nodeType="tmRoot"/>
      </p:par>
    </p:tnLst>
  </p:timing>
  <p:txStyles>
    <p:titleStyle>
      <a:lvl1pPr algn="ctr" defTabSz="913545" rtl="0" eaLnBrk="1" latinLnBrk="0" hangingPunct="1">
        <a:spcBef>
          <a:spcPct val="0"/>
        </a:spcBef>
        <a:buNone/>
        <a:defRPr sz="4400" kern="1200">
          <a:solidFill>
            <a:schemeClr val="tx1"/>
          </a:solidFill>
          <a:latin typeface="+mj-lt"/>
          <a:ea typeface="+mj-ea"/>
          <a:cs typeface="+mj-cs"/>
        </a:defRPr>
      </a:lvl1pPr>
    </p:titleStyle>
    <p:bodyStyle>
      <a:lvl1pPr marL="342560" indent="-342560" algn="l" defTabSz="9135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265" indent="-285484" algn="l" defTabSz="91354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918" indent="-228372" algn="l" defTabSz="91354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680"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5461"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2206"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8988"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751"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514"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545" rtl="0" eaLnBrk="1" latinLnBrk="0" hangingPunct="1">
        <a:defRPr sz="1800" kern="1200">
          <a:solidFill>
            <a:schemeClr val="tx1"/>
          </a:solidFill>
          <a:latin typeface="+mn-lt"/>
          <a:ea typeface="+mn-ea"/>
          <a:cs typeface="+mn-cs"/>
        </a:defRPr>
      </a:lvl1pPr>
      <a:lvl2pPr marL="456746"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08" algn="l" defTabSz="913545" rtl="0" eaLnBrk="1" latinLnBrk="0" hangingPunct="1">
        <a:defRPr sz="1800" kern="1200">
          <a:solidFill>
            <a:schemeClr val="tx1"/>
          </a:solidFill>
          <a:latin typeface="+mn-lt"/>
          <a:ea typeface="+mn-ea"/>
          <a:cs typeface="+mn-cs"/>
        </a:defRPr>
      </a:lvl4pPr>
      <a:lvl5pPr marL="1827089" algn="l" defTabSz="913545" rtl="0" eaLnBrk="1" latinLnBrk="0" hangingPunct="1">
        <a:defRPr sz="1800" kern="1200">
          <a:solidFill>
            <a:schemeClr val="tx1"/>
          </a:solidFill>
          <a:latin typeface="+mn-lt"/>
          <a:ea typeface="+mn-ea"/>
          <a:cs typeface="+mn-cs"/>
        </a:defRPr>
      </a:lvl5pPr>
      <a:lvl6pPr marL="2283834" algn="l" defTabSz="913545" rtl="0" eaLnBrk="1" latinLnBrk="0" hangingPunct="1">
        <a:defRPr sz="1800" kern="1200">
          <a:solidFill>
            <a:schemeClr val="tx1"/>
          </a:solidFill>
          <a:latin typeface="+mn-lt"/>
          <a:ea typeface="+mn-ea"/>
          <a:cs typeface="+mn-cs"/>
        </a:defRPr>
      </a:lvl6pPr>
      <a:lvl7pPr marL="2740580" algn="l" defTabSz="913545" rtl="0" eaLnBrk="1" latinLnBrk="0" hangingPunct="1">
        <a:defRPr sz="1800" kern="1200">
          <a:solidFill>
            <a:schemeClr val="tx1"/>
          </a:solidFill>
          <a:latin typeface="+mn-lt"/>
          <a:ea typeface="+mn-ea"/>
          <a:cs typeface="+mn-cs"/>
        </a:defRPr>
      </a:lvl7pPr>
      <a:lvl8pPr marL="3197360" algn="l" defTabSz="913545" rtl="0" eaLnBrk="1" latinLnBrk="0" hangingPunct="1">
        <a:defRPr sz="1800" kern="1200">
          <a:solidFill>
            <a:schemeClr val="tx1"/>
          </a:solidFill>
          <a:latin typeface="+mn-lt"/>
          <a:ea typeface="+mn-ea"/>
          <a:cs typeface="+mn-cs"/>
        </a:defRPr>
      </a:lvl8pPr>
      <a:lvl9pPr marL="3654128" algn="l" defTabSz="9135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09825"/>
            <a:ext cx="8839200" cy="619125"/>
          </a:xfrm>
        </p:spPr>
        <p:txBody>
          <a:bodyPr/>
          <a:lstStyle/>
          <a:p>
            <a:pPr algn="ctr"/>
            <a:r>
              <a:rPr lang="en-US" sz="3750" dirty="0" smtClean="0">
                <a:solidFill>
                  <a:srgbClr val="FF0000"/>
                </a:solidFill>
              </a:rPr>
              <a:t>Handling Claims with Self-Represented Employees</a:t>
            </a:r>
            <a:endParaRPr lang="en-US" sz="2600" dirty="0">
              <a:solidFill>
                <a:schemeClr val="tx1"/>
              </a:solidFill>
            </a:endParaRPr>
          </a:p>
        </p:txBody>
      </p:sp>
      <p:sp>
        <p:nvSpPr>
          <p:cNvPr id="4" name="Content Placeholder 3"/>
          <p:cNvSpPr>
            <a:spLocks noGrp="1"/>
          </p:cNvSpPr>
          <p:nvPr>
            <p:ph idx="1"/>
          </p:nvPr>
        </p:nvSpPr>
        <p:spPr>
          <a:xfrm>
            <a:off x="152400" y="3028950"/>
            <a:ext cx="8839200" cy="2251128"/>
          </a:xfrm>
        </p:spPr>
        <p:txBody>
          <a:bodyPr>
            <a:normAutofit/>
          </a:bodyPr>
          <a:lstStyle/>
          <a:p>
            <a:pPr marL="0" indent="0" algn="ctr">
              <a:buNone/>
            </a:pPr>
            <a:endParaRPr lang="en-US" b="1" dirty="0" smtClean="0"/>
          </a:p>
          <a:p>
            <a:pPr marL="0" lvl="0" indent="0" algn="ctr">
              <a:buNone/>
            </a:pPr>
            <a:r>
              <a:rPr lang="en-US" b="1" smtClean="0">
                <a:solidFill>
                  <a:srgbClr val="0070C0"/>
                </a:solidFill>
                <a:latin typeface="PermianSlabSerifTypeface" pitchFamily="50" charset="0"/>
              </a:rPr>
              <a:t>Presenter: </a:t>
            </a:r>
            <a:r>
              <a:rPr lang="en-US" b="1" dirty="0" smtClean="0">
                <a:solidFill>
                  <a:srgbClr val="0070C0"/>
                </a:solidFill>
                <a:latin typeface="PermianSlabSerifTypeface" pitchFamily="50" charset="0"/>
              </a:rPr>
              <a:t>James (JV) Thompson, Member, Rainey, Kizer, Reviere, &amp; Bell, P.L.C.</a:t>
            </a:r>
            <a:endParaRPr lang="en-US" b="1" dirty="0">
              <a:solidFill>
                <a:srgbClr val="0070C0"/>
              </a:solidFill>
            </a:endParaRPr>
          </a:p>
        </p:txBody>
      </p:sp>
    </p:spTree>
    <p:extLst>
      <p:ext uri="{BB962C8B-B14F-4D97-AF65-F5344CB8AC3E}">
        <p14:creationId xmlns:p14="http://schemas.microsoft.com/office/powerpoint/2010/main" val="1503809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smtClean="0"/>
              <a:t>What’s Required - </a:t>
            </a:r>
            <a:br>
              <a:rPr lang="en-US" altLang="en-US" dirty="0" smtClean="0"/>
            </a:br>
            <a:r>
              <a:rPr lang="en-US" altLang="en-US" dirty="0" smtClean="0"/>
              <a:t>Case Management</a:t>
            </a:r>
          </a:p>
        </p:txBody>
      </p:sp>
      <p:sp>
        <p:nvSpPr>
          <p:cNvPr id="5123" name="Content Placeholder 2"/>
          <p:cNvSpPr>
            <a:spLocks noGrp="1"/>
          </p:cNvSpPr>
          <p:nvPr>
            <p:ph idx="1"/>
          </p:nvPr>
        </p:nvSpPr>
        <p:spPr>
          <a:xfrm>
            <a:off x="609600" y="1047750"/>
            <a:ext cx="8077200" cy="3568304"/>
          </a:xfrm>
        </p:spPr>
        <p:txBody>
          <a:bodyPr/>
          <a:lstStyle/>
          <a:p>
            <a:r>
              <a:rPr lang="en-US" sz="2600" dirty="0" smtClean="0"/>
              <a:t>Within </a:t>
            </a:r>
            <a:r>
              <a:rPr lang="en-US" sz="2600" b="1" u="sng" dirty="0"/>
              <a:t>7 calendar days</a:t>
            </a:r>
            <a:r>
              <a:rPr lang="en-US" sz="2600" dirty="0"/>
              <a:t> of notice of </a:t>
            </a:r>
            <a:r>
              <a:rPr lang="en-US" sz="2600" dirty="0" smtClean="0"/>
              <a:t>catastrophic injury, assign </a:t>
            </a:r>
            <a:r>
              <a:rPr lang="en-US" sz="2600" dirty="0"/>
              <a:t>a case </a:t>
            </a:r>
            <a:r>
              <a:rPr lang="en-US" sz="2600" dirty="0" smtClean="0"/>
              <a:t>manager (if management is provided)</a:t>
            </a:r>
            <a:endParaRPr lang="en-US" sz="2600" dirty="0"/>
          </a:p>
          <a:p>
            <a:r>
              <a:rPr lang="en-US" sz="2600" dirty="0"/>
              <a:t>Within </a:t>
            </a:r>
            <a:r>
              <a:rPr lang="en-US" sz="2600" b="1" u="sng" dirty="0"/>
              <a:t>14 calendar days</a:t>
            </a:r>
            <a:r>
              <a:rPr lang="en-US" sz="2600" dirty="0"/>
              <a:t> after </a:t>
            </a:r>
            <a:r>
              <a:rPr lang="en-US" sz="2600" dirty="0" smtClean="0"/>
              <a:t>assignment (catastrophic/non-catastrophic injuries):</a:t>
            </a:r>
            <a:endParaRPr lang="en-US" sz="2600" dirty="0"/>
          </a:p>
          <a:p>
            <a:pPr lvl="1"/>
            <a:r>
              <a:rPr lang="en-US" sz="2400" dirty="0" smtClean="0"/>
              <a:t>At least </a:t>
            </a:r>
            <a:r>
              <a:rPr lang="en-US" sz="2400" dirty="0"/>
              <a:t>1 face-to-face meeting </a:t>
            </a:r>
            <a:r>
              <a:rPr lang="en-US" sz="2400" dirty="0" smtClean="0"/>
              <a:t>with Employee</a:t>
            </a:r>
            <a:endParaRPr lang="en-US" sz="2400" dirty="0"/>
          </a:p>
          <a:p>
            <a:r>
              <a:rPr lang="en-US" sz="2600" dirty="0"/>
              <a:t>Within 14 calendar days of notice of a significant decline in Employee’s medical condition,</a:t>
            </a:r>
          </a:p>
          <a:p>
            <a:pPr lvl="1"/>
            <a:r>
              <a:rPr lang="en-US" sz="2400" dirty="0" smtClean="0"/>
              <a:t>Another </a:t>
            </a:r>
            <a:r>
              <a:rPr lang="en-US" sz="2400" dirty="0"/>
              <a:t>face-to-face meeting with </a:t>
            </a:r>
            <a:r>
              <a:rPr lang="en-US" sz="2400" dirty="0" smtClean="0"/>
              <a:t>Employee</a:t>
            </a:r>
            <a:endParaRPr lang="en-US" sz="2400" dirty="0"/>
          </a:p>
        </p:txBody>
      </p:sp>
    </p:spTree>
    <p:extLst>
      <p:ext uri="{BB962C8B-B14F-4D97-AF65-F5344CB8AC3E}">
        <p14:creationId xmlns:p14="http://schemas.microsoft.com/office/powerpoint/2010/main" val="3011679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smtClean="0"/>
              <a:t>What’s Required - </a:t>
            </a:r>
            <a:br>
              <a:rPr lang="en-US" altLang="en-US" dirty="0" smtClean="0"/>
            </a:br>
            <a:r>
              <a:rPr lang="en-US" altLang="en-US" dirty="0" smtClean="0"/>
              <a:t>Mediation</a:t>
            </a:r>
          </a:p>
        </p:txBody>
      </p:sp>
      <p:sp>
        <p:nvSpPr>
          <p:cNvPr id="5123" name="Content Placeholder 2"/>
          <p:cNvSpPr>
            <a:spLocks noGrp="1"/>
          </p:cNvSpPr>
          <p:nvPr>
            <p:ph idx="1"/>
          </p:nvPr>
        </p:nvSpPr>
        <p:spPr>
          <a:xfrm>
            <a:off x="609600" y="971550"/>
            <a:ext cx="8077200" cy="3568304"/>
          </a:xfrm>
        </p:spPr>
        <p:txBody>
          <a:bodyPr/>
          <a:lstStyle/>
          <a:p>
            <a:r>
              <a:rPr lang="en-US" sz="2800" b="1" u="sng" dirty="0"/>
              <a:t>Promptly</a:t>
            </a:r>
            <a:r>
              <a:rPr lang="en-US" sz="2800" dirty="0"/>
              <a:t> after a PBD is filed:</a:t>
            </a:r>
          </a:p>
          <a:p>
            <a:pPr lvl="1"/>
            <a:r>
              <a:rPr lang="en-US" sz="2400" dirty="0"/>
              <a:t>Provide copies of any medical records related to the injury in a party’s possession</a:t>
            </a:r>
          </a:p>
          <a:p>
            <a:r>
              <a:rPr lang="en-US" sz="2800" dirty="0"/>
              <a:t>Within </a:t>
            </a:r>
            <a:r>
              <a:rPr lang="en-US" sz="2800" b="1" u="sng" dirty="0"/>
              <a:t>14 calendar days</a:t>
            </a:r>
            <a:r>
              <a:rPr lang="en-US" sz="2800" b="1" dirty="0"/>
              <a:t> </a:t>
            </a:r>
            <a:r>
              <a:rPr lang="en-US" sz="2800" dirty="0"/>
              <a:t>of receipt:</a:t>
            </a:r>
          </a:p>
          <a:p>
            <a:pPr lvl="1"/>
            <a:r>
              <a:rPr lang="en-US" sz="2400" dirty="0"/>
              <a:t>Provide additional medical records received during a claim</a:t>
            </a:r>
          </a:p>
          <a:p>
            <a:r>
              <a:rPr lang="en-US" sz="2800" dirty="0"/>
              <a:t>Within </a:t>
            </a:r>
            <a:r>
              <a:rPr lang="en-US" sz="2800" b="1" u="sng" dirty="0"/>
              <a:t>15 business days</a:t>
            </a:r>
            <a:r>
              <a:rPr lang="en-US" sz="2800" dirty="0"/>
              <a:t> after a DCN is filed (or </a:t>
            </a:r>
            <a:r>
              <a:rPr lang="en-US" sz="2800" b="1" u="sng" dirty="0"/>
              <a:t>7 business days</a:t>
            </a:r>
            <a:r>
              <a:rPr lang="en-US" sz="2800" dirty="0"/>
              <a:t> of mediator’s request):</a:t>
            </a:r>
          </a:p>
          <a:p>
            <a:pPr lvl="1"/>
            <a:r>
              <a:rPr lang="en-US" sz="2400" dirty="0"/>
              <a:t>Provide a wage statement</a:t>
            </a:r>
          </a:p>
        </p:txBody>
      </p:sp>
    </p:spTree>
    <p:extLst>
      <p:ext uri="{BB962C8B-B14F-4D97-AF65-F5344CB8AC3E}">
        <p14:creationId xmlns:p14="http://schemas.microsoft.com/office/powerpoint/2010/main" val="1156066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smtClean="0"/>
              <a:t>What’s Required - </a:t>
            </a:r>
            <a:br>
              <a:rPr lang="en-US" altLang="en-US" dirty="0" smtClean="0"/>
            </a:br>
            <a:r>
              <a:rPr lang="en-US" altLang="en-US" dirty="0" smtClean="0"/>
              <a:t>Litigation</a:t>
            </a:r>
          </a:p>
        </p:txBody>
      </p:sp>
      <p:sp>
        <p:nvSpPr>
          <p:cNvPr id="5123" name="Content Placeholder 2"/>
          <p:cNvSpPr>
            <a:spLocks noGrp="1"/>
          </p:cNvSpPr>
          <p:nvPr>
            <p:ph idx="1"/>
          </p:nvPr>
        </p:nvSpPr>
        <p:spPr>
          <a:xfrm>
            <a:off x="609600" y="895350"/>
            <a:ext cx="8077200" cy="3568304"/>
          </a:xfrm>
        </p:spPr>
        <p:txBody>
          <a:bodyPr/>
          <a:lstStyle/>
          <a:p>
            <a:r>
              <a:rPr lang="en-US" sz="2600" dirty="0"/>
              <a:t>When filing Dispositive Motions:</a:t>
            </a:r>
          </a:p>
          <a:p>
            <a:pPr lvl="1"/>
            <a:r>
              <a:rPr lang="en-US" sz="2200" dirty="0"/>
              <a:t>Send the motion </a:t>
            </a:r>
          </a:p>
          <a:p>
            <a:pPr lvl="1"/>
            <a:r>
              <a:rPr lang="en-US" sz="2200" dirty="0"/>
              <a:t>Send </a:t>
            </a:r>
            <a:r>
              <a:rPr lang="en-US" sz="2200" dirty="0" smtClean="0"/>
              <a:t>the </a:t>
            </a:r>
            <a:r>
              <a:rPr lang="en-US" sz="2200" dirty="0"/>
              <a:t>rule or statute on which the motion is based</a:t>
            </a:r>
          </a:p>
          <a:p>
            <a:pPr lvl="1"/>
            <a:r>
              <a:rPr lang="en-US" sz="2200" dirty="0"/>
              <a:t>Indicate any </a:t>
            </a:r>
            <a:r>
              <a:rPr lang="en-US" sz="2200" dirty="0" smtClean="0"/>
              <a:t>response requirement or deadline</a:t>
            </a:r>
            <a:endParaRPr lang="en-US" sz="2200" dirty="0"/>
          </a:p>
          <a:p>
            <a:r>
              <a:rPr lang="en-US" sz="2600" dirty="0"/>
              <a:t>When filing Pre-hearing Briefs:</a:t>
            </a:r>
          </a:p>
          <a:p>
            <a:pPr lvl="1"/>
            <a:r>
              <a:rPr lang="en-US" sz="2200" dirty="0"/>
              <a:t>Send the brief</a:t>
            </a:r>
          </a:p>
          <a:p>
            <a:pPr lvl="1"/>
            <a:r>
              <a:rPr lang="en-US" sz="2200" dirty="0"/>
              <a:t>Send any case or statute cited in the brief</a:t>
            </a:r>
          </a:p>
          <a:p>
            <a:r>
              <a:rPr lang="en-US" sz="2600" dirty="0"/>
              <a:t>When submitting Orders, Joint Motions:</a:t>
            </a:r>
          </a:p>
          <a:p>
            <a:pPr lvl="1"/>
            <a:r>
              <a:rPr lang="en-US" sz="2200" dirty="0"/>
              <a:t>Obtain the self-represented party’s actual signature </a:t>
            </a:r>
          </a:p>
          <a:p>
            <a:pPr lvl="1"/>
            <a:r>
              <a:rPr lang="en-US" sz="2200" dirty="0"/>
              <a:t>No signing “by permission”</a:t>
            </a:r>
          </a:p>
          <a:p>
            <a:pPr marL="0" indent="0">
              <a:buNone/>
            </a:pPr>
            <a:endParaRPr lang="en-US" sz="2800" dirty="0"/>
          </a:p>
        </p:txBody>
      </p:sp>
    </p:spTree>
    <p:extLst>
      <p:ext uri="{BB962C8B-B14F-4D97-AF65-F5344CB8AC3E}">
        <p14:creationId xmlns:p14="http://schemas.microsoft.com/office/powerpoint/2010/main" val="4114458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What’s Prohibited</a:t>
            </a:r>
          </a:p>
        </p:txBody>
      </p:sp>
      <p:sp>
        <p:nvSpPr>
          <p:cNvPr id="5123" name="Content Placeholder 2"/>
          <p:cNvSpPr>
            <a:spLocks noGrp="1"/>
          </p:cNvSpPr>
          <p:nvPr>
            <p:ph idx="1"/>
          </p:nvPr>
        </p:nvSpPr>
        <p:spPr>
          <a:xfrm>
            <a:off x="609600" y="1371600"/>
            <a:ext cx="8077200" cy="3568304"/>
          </a:xfrm>
        </p:spPr>
        <p:txBody>
          <a:bodyPr/>
          <a:lstStyle/>
          <a:p>
            <a:r>
              <a:rPr lang="en-US" sz="3200" dirty="0" smtClean="0"/>
              <a:t>May not knowingly, willfully, or intentionally allow a compensable claim to be paid by health insurance or other accident insurance.</a:t>
            </a:r>
          </a:p>
          <a:p>
            <a:endParaRPr lang="en-US" sz="3200" dirty="0" smtClean="0"/>
          </a:p>
        </p:txBody>
      </p:sp>
    </p:spTree>
    <p:extLst>
      <p:ext uri="{BB962C8B-B14F-4D97-AF65-F5344CB8AC3E}">
        <p14:creationId xmlns:p14="http://schemas.microsoft.com/office/powerpoint/2010/main" val="360372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What’s Prohibited</a:t>
            </a:r>
          </a:p>
        </p:txBody>
      </p:sp>
      <p:sp>
        <p:nvSpPr>
          <p:cNvPr id="5123" name="Content Placeholder 2"/>
          <p:cNvSpPr>
            <a:spLocks noGrp="1"/>
          </p:cNvSpPr>
          <p:nvPr>
            <p:ph idx="1"/>
          </p:nvPr>
        </p:nvSpPr>
        <p:spPr>
          <a:xfrm>
            <a:off x="609600" y="1371600"/>
            <a:ext cx="8077200" cy="3568304"/>
          </a:xfrm>
        </p:spPr>
        <p:txBody>
          <a:bodyPr/>
          <a:lstStyle/>
          <a:p>
            <a:r>
              <a:rPr lang="en-US" sz="3600" dirty="0" smtClean="0"/>
              <a:t>Do Not Mislead</a:t>
            </a:r>
          </a:p>
          <a:p>
            <a:pPr lvl="1"/>
            <a:endParaRPr lang="en-US" sz="3200" dirty="0" smtClean="0"/>
          </a:p>
          <a:p>
            <a:pPr lvl="1"/>
            <a:r>
              <a:rPr lang="en-US" sz="3200" dirty="0" smtClean="0"/>
              <a:t>Be Honest </a:t>
            </a:r>
          </a:p>
          <a:p>
            <a:pPr marL="344487" lvl="1" indent="0">
              <a:buNone/>
            </a:pPr>
            <a:endParaRPr lang="en-US" sz="3200" dirty="0" smtClean="0"/>
          </a:p>
          <a:p>
            <a:pPr lvl="1"/>
            <a:r>
              <a:rPr lang="en-US" sz="3200" dirty="0" smtClean="0"/>
              <a:t>Be accurate</a:t>
            </a:r>
          </a:p>
        </p:txBody>
      </p:sp>
      <p:pic>
        <p:nvPicPr>
          <p:cNvPr id="3078" name="Picture 6"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4627" y="3143250"/>
            <a:ext cx="3383973" cy="190348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Abraham Lincoln pen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1" y="1732683"/>
            <a:ext cx="1880755" cy="141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077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smtClean="0"/>
              <a:t>Explaining Roles </a:t>
            </a:r>
            <a:br>
              <a:rPr lang="en-US" altLang="en-US" dirty="0" smtClean="0"/>
            </a:br>
            <a:r>
              <a:rPr lang="en-US" altLang="en-US" dirty="0" smtClean="0"/>
              <a:t>of the Various Players</a:t>
            </a:r>
          </a:p>
        </p:txBody>
      </p:sp>
      <p:sp>
        <p:nvSpPr>
          <p:cNvPr id="5123" name="Content Placeholder 2"/>
          <p:cNvSpPr>
            <a:spLocks noGrp="1"/>
          </p:cNvSpPr>
          <p:nvPr>
            <p:ph idx="1"/>
          </p:nvPr>
        </p:nvSpPr>
        <p:spPr>
          <a:xfrm>
            <a:off x="609600" y="1371600"/>
            <a:ext cx="8077200" cy="3568304"/>
          </a:xfrm>
        </p:spPr>
        <p:txBody>
          <a:bodyPr/>
          <a:lstStyle/>
          <a:p>
            <a:r>
              <a:rPr lang="en-US" sz="3600" dirty="0"/>
              <a:t>What is </a:t>
            </a:r>
            <a:r>
              <a:rPr lang="en-US" sz="3600" dirty="0" smtClean="0"/>
              <a:t>Employee’s </a:t>
            </a:r>
            <a:r>
              <a:rPr lang="en-US" sz="3600" dirty="0"/>
              <a:t>expected role?</a:t>
            </a:r>
          </a:p>
          <a:p>
            <a:pPr lvl="1"/>
            <a:r>
              <a:rPr lang="en-US" sz="3200" dirty="0" smtClean="0"/>
              <a:t>Maintain </a:t>
            </a:r>
            <a:r>
              <a:rPr lang="en-US" sz="3200" dirty="0"/>
              <a:t>point of contact</a:t>
            </a:r>
          </a:p>
          <a:p>
            <a:pPr lvl="1"/>
            <a:r>
              <a:rPr lang="en-US" sz="3200" dirty="0" smtClean="0"/>
              <a:t>Cooperate </a:t>
            </a:r>
            <a:r>
              <a:rPr lang="en-US" sz="3200" dirty="0"/>
              <a:t>with medical </a:t>
            </a:r>
            <a:r>
              <a:rPr lang="en-US" sz="3200" dirty="0" smtClean="0"/>
              <a:t>investigation</a:t>
            </a:r>
          </a:p>
          <a:p>
            <a:pPr lvl="1"/>
            <a:r>
              <a:rPr lang="en-US" sz="3200" dirty="0" smtClean="0"/>
              <a:t>Accept the appropriate medical treatment</a:t>
            </a:r>
            <a:endParaRPr lang="en-US" sz="3200" dirty="0"/>
          </a:p>
          <a:p>
            <a:endParaRPr lang="en-US" sz="2800" dirty="0" smtClean="0"/>
          </a:p>
        </p:txBody>
      </p:sp>
    </p:spTree>
    <p:extLst>
      <p:ext uri="{BB962C8B-B14F-4D97-AF65-F5344CB8AC3E}">
        <p14:creationId xmlns:p14="http://schemas.microsoft.com/office/powerpoint/2010/main" val="256907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smtClean="0"/>
              <a:t>Explaining Roles </a:t>
            </a:r>
            <a:br>
              <a:rPr lang="en-US" altLang="en-US" dirty="0" smtClean="0"/>
            </a:br>
            <a:r>
              <a:rPr lang="en-US" altLang="en-US" dirty="0" smtClean="0"/>
              <a:t>of the Various Players</a:t>
            </a:r>
          </a:p>
        </p:txBody>
      </p:sp>
      <p:sp>
        <p:nvSpPr>
          <p:cNvPr id="5123" name="Content Placeholder 2"/>
          <p:cNvSpPr>
            <a:spLocks noGrp="1"/>
          </p:cNvSpPr>
          <p:nvPr>
            <p:ph idx="1"/>
          </p:nvPr>
        </p:nvSpPr>
        <p:spPr>
          <a:xfrm>
            <a:off x="609600" y="971550"/>
            <a:ext cx="8077200" cy="3568304"/>
          </a:xfrm>
        </p:spPr>
        <p:txBody>
          <a:bodyPr/>
          <a:lstStyle/>
          <a:p>
            <a:r>
              <a:rPr lang="en-US" sz="3400" dirty="0"/>
              <a:t>What is </a:t>
            </a:r>
            <a:r>
              <a:rPr lang="en-US" sz="3400" dirty="0" smtClean="0"/>
              <a:t>Employer’s </a:t>
            </a:r>
            <a:r>
              <a:rPr lang="en-US" sz="3400" dirty="0"/>
              <a:t>expected role?</a:t>
            </a:r>
          </a:p>
          <a:p>
            <a:pPr lvl="1"/>
            <a:r>
              <a:rPr lang="en-US" sz="2800" dirty="0" smtClean="0"/>
              <a:t>Receive information on claim from Employee</a:t>
            </a:r>
          </a:p>
          <a:p>
            <a:pPr lvl="1"/>
            <a:r>
              <a:rPr lang="en-US" sz="2800" dirty="0" smtClean="0"/>
              <a:t>Report claim to Claims Rep</a:t>
            </a:r>
          </a:p>
          <a:p>
            <a:pPr lvl="1"/>
            <a:r>
              <a:rPr lang="en-US" sz="2800" dirty="0" smtClean="0"/>
              <a:t>Provide payroll information</a:t>
            </a:r>
            <a:endParaRPr lang="en-US" sz="2800" dirty="0"/>
          </a:p>
          <a:p>
            <a:pPr lvl="1"/>
            <a:r>
              <a:rPr lang="en-US" sz="2800" dirty="0" smtClean="0"/>
              <a:t>Cooperate </a:t>
            </a:r>
            <a:r>
              <a:rPr lang="en-US" sz="2800" dirty="0"/>
              <a:t>with </a:t>
            </a:r>
            <a:r>
              <a:rPr lang="en-US" sz="2800" dirty="0" smtClean="0"/>
              <a:t>efforts to investigate</a:t>
            </a:r>
          </a:p>
          <a:p>
            <a:pPr lvl="1"/>
            <a:r>
              <a:rPr lang="en-US" sz="2800" dirty="0" smtClean="0"/>
              <a:t>Cooperate with efforts to rehabilitate Employee</a:t>
            </a:r>
            <a:endParaRPr lang="en-US" sz="2800" dirty="0"/>
          </a:p>
          <a:p>
            <a:endParaRPr lang="en-US" sz="2800" dirty="0" smtClean="0"/>
          </a:p>
          <a:p>
            <a:endParaRPr lang="en-US" sz="2800" dirty="0"/>
          </a:p>
        </p:txBody>
      </p:sp>
    </p:spTree>
    <p:extLst>
      <p:ext uri="{BB962C8B-B14F-4D97-AF65-F5344CB8AC3E}">
        <p14:creationId xmlns:p14="http://schemas.microsoft.com/office/powerpoint/2010/main" val="260584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smtClean="0"/>
              <a:t>Explaining Roles </a:t>
            </a:r>
            <a:br>
              <a:rPr lang="en-US" altLang="en-US" dirty="0" smtClean="0"/>
            </a:br>
            <a:r>
              <a:rPr lang="en-US" altLang="en-US" dirty="0" smtClean="0"/>
              <a:t>of the Various Players</a:t>
            </a:r>
          </a:p>
        </p:txBody>
      </p:sp>
      <p:sp>
        <p:nvSpPr>
          <p:cNvPr id="5123" name="Content Placeholder 2"/>
          <p:cNvSpPr>
            <a:spLocks noGrp="1"/>
          </p:cNvSpPr>
          <p:nvPr>
            <p:ph idx="1"/>
          </p:nvPr>
        </p:nvSpPr>
        <p:spPr>
          <a:xfrm>
            <a:off x="609600" y="971550"/>
            <a:ext cx="8534400" cy="3568304"/>
          </a:xfrm>
        </p:spPr>
        <p:txBody>
          <a:bodyPr/>
          <a:lstStyle/>
          <a:p>
            <a:r>
              <a:rPr lang="en-US" sz="2800" dirty="0"/>
              <a:t>What is </a:t>
            </a:r>
            <a:r>
              <a:rPr lang="en-US" sz="2800" dirty="0" smtClean="0"/>
              <a:t>Employer’s </a:t>
            </a:r>
            <a:r>
              <a:rPr lang="en-US" sz="2800" dirty="0"/>
              <a:t>role after reporting claim?</a:t>
            </a:r>
          </a:p>
          <a:p>
            <a:pPr lvl="1"/>
            <a:r>
              <a:rPr lang="en-US" dirty="0" smtClean="0"/>
              <a:t>Is Employer </a:t>
            </a:r>
            <a:r>
              <a:rPr lang="en-US" dirty="0"/>
              <a:t>conducting/leading investigation (versus </a:t>
            </a:r>
            <a:r>
              <a:rPr lang="en-US" dirty="0" smtClean="0"/>
              <a:t>Claims Rep)?</a:t>
            </a:r>
            <a:endParaRPr lang="en-US" dirty="0"/>
          </a:p>
          <a:p>
            <a:pPr lvl="1"/>
            <a:r>
              <a:rPr lang="en-US" dirty="0" smtClean="0"/>
              <a:t>Is Employer letting claim color </a:t>
            </a:r>
            <a:r>
              <a:rPr lang="en-US" dirty="0"/>
              <a:t>its ongoing work relationship with </a:t>
            </a:r>
            <a:r>
              <a:rPr lang="en-US" dirty="0" smtClean="0"/>
              <a:t>Employee?</a:t>
            </a:r>
            <a:endParaRPr lang="en-US" dirty="0"/>
          </a:p>
          <a:p>
            <a:pPr lvl="1"/>
            <a:r>
              <a:rPr lang="en-US" dirty="0" smtClean="0"/>
              <a:t>What’s </a:t>
            </a:r>
            <a:r>
              <a:rPr lang="en-US" dirty="0"/>
              <a:t>an “adjuster decision” versus an “employer decision</a:t>
            </a:r>
            <a:r>
              <a:rPr lang="en-US" dirty="0" smtClean="0"/>
              <a:t>”?</a:t>
            </a:r>
            <a:endParaRPr lang="en-US" dirty="0"/>
          </a:p>
          <a:p>
            <a:pPr lvl="1"/>
            <a:r>
              <a:rPr lang="en-US" dirty="0" smtClean="0"/>
              <a:t>What aspects of Employee’s work factor </a:t>
            </a:r>
            <a:r>
              <a:rPr lang="en-US" dirty="0"/>
              <a:t>into claim </a:t>
            </a:r>
            <a:r>
              <a:rPr lang="en-US" dirty="0" smtClean="0"/>
              <a:t>investigations and decisions</a:t>
            </a:r>
            <a:r>
              <a:rPr lang="en-US" dirty="0"/>
              <a:t>?</a:t>
            </a:r>
          </a:p>
          <a:p>
            <a:endParaRPr lang="en-US" sz="2800" dirty="0"/>
          </a:p>
        </p:txBody>
      </p:sp>
    </p:spTree>
    <p:extLst>
      <p:ext uri="{BB962C8B-B14F-4D97-AF65-F5344CB8AC3E}">
        <p14:creationId xmlns:p14="http://schemas.microsoft.com/office/powerpoint/2010/main" val="1973368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smtClean="0"/>
              <a:t>Explaining Roles </a:t>
            </a:r>
            <a:br>
              <a:rPr lang="en-US" altLang="en-US" dirty="0" smtClean="0"/>
            </a:br>
            <a:r>
              <a:rPr lang="en-US" altLang="en-US" dirty="0" smtClean="0"/>
              <a:t>of the Various Players</a:t>
            </a:r>
          </a:p>
        </p:txBody>
      </p:sp>
      <p:sp>
        <p:nvSpPr>
          <p:cNvPr id="5123" name="Content Placeholder 2"/>
          <p:cNvSpPr>
            <a:spLocks noGrp="1"/>
          </p:cNvSpPr>
          <p:nvPr>
            <p:ph idx="1"/>
          </p:nvPr>
        </p:nvSpPr>
        <p:spPr>
          <a:xfrm>
            <a:off x="609600" y="1371600"/>
            <a:ext cx="8077200" cy="3568304"/>
          </a:xfrm>
        </p:spPr>
        <p:txBody>
          <a:bodyPr/>
          <a:lstStyle/>
          <a:p>
            <a:r>
              <a:rPr lang="en-US" sz="3600" dirty="0" smtClean="0"/>
              <a:t>What </a:t>
            </a:r>
            <a:r>
              <a:rPr lang="en-US" sz="3600" dirty="0"/>
              <a:t>is C</a:t>
            </a:r>
            <a:r>
              <a:rPr lang="en-US" sz="3600" dirty="0" smtClean="0"/>
              <a:t>laims Rep’s </a:t>
            </a:r>
            <a:r>
              <a:rPr lang="en-US" sz="3600" dirty="0"/>
              <a:t>role?</a:t>
            </a:r>
          </a:p>
          <a:p>
            <a:pPr lvl="1"/>
            <a:r>
              <a:rPr lang="en-US" sz="3200" dirty="0" smtClean="0"/>
              <a:t>Provide </a:t>
            </a:r>
            <a:r>
              <a:rPr lang="en-US" sz="3200" dirty="0"/>
              <a:t>the required information</a:t>
            </a:r>
          </a:p>
          <a:p>
            <a:pPr lvl="1"/>
            <a:r>
              <a:rPr lang="en-US" sz="3200" dirty="0" smtClean="0"/>
              <a:t>Investigate </a:t>
            </a:r>
            <a:r>
              <a:rPr lang="en-US" sz="3200" dirty="0"/>
              <a:t>the claim fairly and </a:t>
            </a:r>
            <a:r>
              <a:rPr lang="en-US" sz="3200" dirty="0" smtClean="0"/>
              <a:t>completely</a:t>
            </a:r>
          </a:p>
          <a:p>
            <a:pPr lvl="1"/>
            <a:r>
              <a:rPr lang="en-US" sz="3200" dirty="0" smtClean="0"/>
              <a:t>Provide the lawfully appropriate treatment and benefits</a:t>
            </a:r>
            <a:endParaRPr lang="en-US" sz="3200" dirty="0"/>
          </a:p>
          <a:p>
            <a:endParaRPr lang="en-US" sz="2800" dirty="0"/>
          </a:p>
        </p:txBody>
      </p:sp>
    </p:spTree>
    <p:extLst>
      <p:ext uri="{BB962C8B-B14F-4D97-AF65-F5344CB8AC3E}">
        <p14:creationId xmlns:p14="http://schemas.microsoft.com/office/powerpoint/2010/main" val="3623882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smtClean="0"/>
              <a:t>Explaining Roles </a:t>
            </a:r>
            <a:br>
              <a:rPr lang="en-US" altLang="en-US" dirty="0" smtClean="0"/>
            </a:br>
            <a:r>
              <a:rPr lang="en-US" altLang="en-US" dirty="0" smtClean="0"/>
              <a:t>of the Various Players</a:t>
            </a:r>
          </a:p>
        </p:txBody>
      </p:sp>
      <p:sp>
        <p:nvSpPr>
          <p:cNvPr id="5123" name="Content Placeholder 2"/>
          <p:cNvSpPr>
            <a:spLocks noGrp="1"/>
          </p:cNvSpPr>
          <p:nvPr>
            <p:ph idx="1"/>
          </p:nvPr>
        </p:nvSpPr>
        <p:spPr>
          <a:xfrm>
            <a:off x="609600" y="895350"/>
            <a:ext cx="8077200" cy="3568304"/>
          </a:xfrm>
        </p:spPr>
        <p:txBody>
          <a:bodyPr/>
          <a:lstStyle/>
          <a:p>
            <a:r>
              <a:rPr lang="en-US" sz="3200" dirty="0" smtClean="0"/>
              <a:t>What is Case Manager’s role?</a:t>
            </a:r>
          </a:p>
          <a:p>
            <a:pPr lvl="1"/>
            <a:r>
              <a:rPr lang="en-US" sz="2800" dirty="0" smtClean="0"/>
              <a:t>Advocate </a:t>
            </a:r>
            <a:r>
              <a:rPr lang="en-US" sz="2800" dirty="0"/>
              <a:t>for </a:t>
            </a:r>
            <a:r>
              <a:rPr lang="en-US" sz="2800" dirty="0" smtClean="0"/>
              <a:t>Employee</a:t>
            </a:r>
            <a:r>
              <a:rPr lang="en-US" sz="2800" dirty="0"/>
              <a:t>, versus </a:t>
            </a:r>
            <a:r>
              <a:rPr lang="en-US" sz="2800" dirty="0" smtClean="0"/>
              <a:t>Employer</a:t>
            </a:r>
            <a:r>
              <a:rPr lang="en-US" sz="2800" dirty="0"/>
              <a:t>, versus doctor?</a:t>
            </a:r>
          </a:p>
          <a:p>
            <a:pPr lvl="1"/>
            <a:r>
              <a:rPr lang="en-US" sz="2800" dirty="0" smtClean="0"/>
              <a:t>Presenting </a:t>
            </a:r>
            <a:r>
              <a:rPr lang="en-US" sz="2800" dirty="0"/>
              <a:t>doctor with facts bearing on treatment</a:t>
            </a:r>
          </a:p>
          <a:p>
            <a:pPr lvl="1"/>
            <a:r>
              <a:rPr lang="en-US" sz="2800" dirty="0" smtClean="0"/>
              <a:t>Assist Employee </a:t>
            </a:r>
            <a:r>
              <a:rPr lang="en-US" sz="2800" dirty="0"/>
              <a:t>in understanding treatment scheduling</a:t>
            </a:r>
          </a:p>
          <a:p>
            <a:pPr lvl="2"/>
            <a:r>
              <a:rPr lang="en-US" sz="2800" dirty="0"/>
              <a:t>(but not necessarily in understanding treatment </a:t>
            </a:r>
            <a:r>
              <a:rPr lang="en-US" sz="2800" dirty="0" smtClean="0"/>
              <a:t>reasoning?)</a:t>
            </a:r>
            <a:endParaRPr lang="en-US" sz="2800" dirty="0"/>
          </a:p>
          <a:p>
            <a:endParaRPr lang="en-US" sz="2800" dirty="0"/>
          </a:p>
        </p:txBody>
      </p:sp>
    </p:spTree>
    <p:extLst>
      <p:ext uri="{BB962C8B-B14F-4D97-AF65-F5344CB8AC3E}">
        <p14:creationId xmlns:p14="http://schemas.microsoft.com/office/powerpoint/2010/main" val="13533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04801" y="2286000"/>
            <a:ext cx="6792913" cy="2171700"/>
          </a:xfrm>
        </p:spPr>
        <p:txBody>
          <a:bodyPr/>
          <a:lstStyle/>
          <a:p>
            <a:pPr eaLnBrk="1" hangingPunct="1">
              <a:lnSpc>
                <a:spcPct val="80000"/>
              </a:lnSpc>
            </a:pPr>
            <a:r>
              <a:rPr lang="en-US" altLang="en-US" sz="4400" dirty="0" smtClean="0">
                <a:latin typeface="Calibri" pitchFamily="34" charset="0"/>
              </a:rPr>
              <a:t>Handling Claims with</a:t>
            </a:r>
          </a:p>
          <a:p>
            <a:pPr eaLnBrk="1" hangingPunct="1">
              <a:lnSpc>
                <a:spcPct val="80000"/>
              </a:lnSpc>
            </a:pPr>
            <a:r>
              <a:rPr lang="en-US" altLang="en-US" sz="4400" dirty="0" smtClean="0">
                <a:latin typeface="Calibri" pitchFamily="34" charset="0"/>
              </a:rPr>
              <a:t>Self-Represented Claimants</a:t>
            </a:r>
          </a:p>
          <a:p>
            <a:pPr eaLnBrk="1" hangingPunct="1">
              <a:lnSpc>
                <a:spcPct val="80000"/>
              </a:lnSpc>
            </a:pPr>
            <a:endParaRPr lang="en-US" altLang="en-US" sz="1600" dirty="0" smtClean="0"/>
          </a:p>
          <a:p>
            <a:pPr eaLnBrk="1" hangingPunct="1">
              <a:lnSpc>
                <a:spcPct val="80000"/>
              </a:lnSpc>
            </a:pPr>
            <a:endParaRPr lang="en-US" altLang="en-US" sz="1600" dirty="0" smtClean="0"/>
          </a:p>
          <a:p>
            <a:pPr eaLnBrk="1" hangingPunct="1">
              <a:lnSpc>
                <a:spcPct val="80000"/>
              </a:lnSpc>
            </a:pPr>
            <a:r>
              <a:rPr lang="en-US" altLang="en-US" sz="2000" dirty="0" smtClean="0"/>
              <a:t>Presented by </a:t>
            </a:r>
          </a:p>
          <a:p>
            <a:pPr eaLnBrk="1" hangingPunct="1">
              <a:lnSpc>
                <a:spcPct val="80000"/>
              </a:lnSpc>
            </a:pPr>
            <a:r>
              <a:rPr lang="en-US" altLang="en-US" sz="2000" dirty="0" smtClean="0"/>
              <a:t>James V. Thompson</a:t>
            </a:r>
          </a:p>
          <a:p>
            <a:pPr eaLnBrk="1" hangingPunct="1">
              <a:lnSpc>
                <a:spcPct val="80000"/>
              </a:lnSpc>
            </a:pPr>
            <a:r>
              <a:rPr lang="en-US" altLang="en-US" sz="2000" dirty="0" smtClean="0"/>
              <a:t>June 2019</a:t>
            </a:r>
          </a:p>
        </p:txBody>
      </p:sp>
      <p:pic>
        <p:nvPicPr>
          <p:cNvPr id="3075" name="Picture_x0020_0" descr="Rainey_Kizer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1" y="800100"/>
            <a:ext cx="5191125" cy="53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smtClean="0"/>
              <a:t>Explaining Roles </a:t>
            </a:r>
            <a:br>
              <a:rPr lang="en-US" altLang="en-US" dirty="0" smtClean="0"/>
            </a:br>
            <a:r>
              <a:rPr lang="en-US" altLang="en-US" dirty="0" smtClean="0"/>
              <a:t>of the Various Players</a:t>
            </a:r>
          </a:p>
        </p:txBody>
      </p:sp>
      <p:sp>
        <p:nvSpPr>
          <p:cNvPr id="5123" name="Content Placeholder 2"/>
          <p:cNvSpPr>
            <a:spLocks noGrp="1"/>
          </p:cNvSpPr>
          <p:nvPr>
            <p:ph idx="1"/>
          </p:nvPr>
        </p:nvSpPr>
        <p:spPr>
          <a:xfrm>
            <a:off x="609600" y="895350"/>
            <a:ext cx="8077200" cy="3568304"/>
          </a:xfrm>
        </p:spPr>
        <p:txBody>
          <a:bodyPr/>
          <a:lstStyle/>
          <a:p>
            <a:r>
              <a:rPr lang="en-US" dirty="0" smtClean="0"/>
              <a:t>“</a:t>
            </a:r>
            <a:r>
              <a:rPr lang="en-US" dirty="0"/>
              <a:t>Thou </a:t>
            </a:r>
            <a:r>
              <a:rPr lang="en-US" dirty="0" err="1"/>
              <a:t>shalt’s</a:t>
            </a:r>
            <a:r>
              <a:rPr lang="en-US" dirty="0"/>
              <a:t>” for case </a:t>
            </a:r>
            <a:r>
              <a:rPr lang="en-US" dirty="0" smtClean="0"/>
              <a:t>managers:</a:t>
            </a:r>
            <a:endParaRPr lang="en-US" dirty="0"/>
          </a:p>
          <a:p>
            <a:pPr lvl="1"/>
            <a:r>
              <a:rPr lang="en-US" sz="2400" dirty="0"/>
              <a:t>Develop </a:t>
            </a:r>
            <a:r>
              <a:rPr lang="en-US" sz="2400" dirty="0" smtClean="0"/>
              <a:t>treatment </a:t>
            </a:r>
            <a:r>
              <a:rPr lang="en-US" sz="2400" dirty="0"/>
              <a:t>plan </a:t>
            </a:r>
            <a:r>
              <a:rPr lang="en-US" sz="2400" dirty="0" smtClean="0"/>
              <a:t>for </a:t>
            </a:r>
            <a:r>
              <a:rPr lang="en-US" sz="2400" dirty="0"/>
              <a:t>appropriate medical services </a:t>
            </a:r>
          </a:p>
          <a:p>
            <a:pPr lvl="1"/>
            <a:r>
              <a:rPr lang="en-US" sz="2400" dirty="0"/>
              <a:t>Monitor the treatment rendered and the medical progress </a:t>
            </a:r>
          </a:p>
          <a:p>
            <a:pPr lvl="1"/>
            <a:r>
              <a:rPr lang="en-US" sz="2400" dirty="0"/>
              <a:t>Assess whether alternate medical care services are appropriate and delivered in a cost-effective manner </a:t>
            </a:r>
          </a:p>
          <a:p>
            <a:pPr lvl="1"/>
            <a:r>
              <a:rPr lang="en-US" sz="2400" dirty="0"/>
              <a:t>Ensure the </a:t>
            </a:r>
            <a:r>
              <a:rPr lang="en-US" sz="2400" dirty="0" smtClean="0"/>
              <a:t>Employee </a:t>
            </a:r>
            <a:r>
              <a:rPr lang="en-US" sz="2400" dirty="0"/>
              <a:t>is following the prescribed medical care plan</a:t>
            </a:r>
          </a:p>
          <a:p>
            <a:pPr lvl="1"/>
            <a:r>
              <a:rPr lang="en-US" sz="2400" dirty="0"/>
              <a:t>Formulate a plan for </a:t>
            </a:r>
            <a:r>
              <a:rPr lang="en-US" sz="2400" dirty="0" smtClean="0"/>
              <a:t>Employee’s </a:t>
            </a:r>
            <a:r>
              <a:rPr lang="en-US" sz="2400" dirty="0"/>
              <a:t>return to work </a:t>
            </a:r>
          </a:p>
          <a:p>
            <a:endParaRPr lang="en-US" sz="2600" dirty="0"/>
          </a:p>
        </p:txBody>
      </p:sp>
    </p:spTree>
    <p:extLst>
      <p:ext uri="{BB962C8B-B14F-4D97-AF65-F5344CB8AC3E}">
        <p14:creationId xmlns:p14="http://schemas.microsoft.com/office/powerpoint/2010/main" val="1999697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smtClean="0"/>
              <a:t>Explaining Roles </a:t>
            </a:r>
            <a:br>
              <a:rPr lang="en-US" altLang="en-US" dirty="0" smtClean="0"/>
            </a:br>
            <a:r>
              <a:rPr lang="en-US" altLang="en-US" dirty="0" smtClean="0"/>
              <a:t>of the Various Players</a:t>
            </a:r>
          </a:p>
        </p:txBody>
      </p:sp>
      <p:sp>
        <p:nvSpPr>
          <p:cNvPr id="5123" name="Content Placeholder 2"/>
          <p:cNvSpPr>
            <a:spLocks noGrp="1"/>
          </p:cNvSpPr>
          <p:nvPr>
            <p:ph idx="1"/>
          </p:nvPr>
        </p:nvSpPr>
        <p:spPr>
          <a:xfrm>
            <a:off x="609600" y="895350"/>
            <a:ext cx="8077200" cy="3568304"/>
          </a:xfrm>
        </p:spPr>
        <p:txBody>
          <a:bodyPr/>
          <a:lstStyle/>
          <a:p>
            <a:r>
              <a:rPr lang="en-US" sz="3200" dirty="0"/>
              <a:t>“Thou shalt not’s” for </a:t>
            </a:r>
            <a:r>
              <a:rPr lang="en-US" sz="3200" dirty="0" smtClean="0"/>
              <a:t>Case Managers</a:t>
            </a:r>
            <a:r>
              <a:rPr lang="en-US" sz="3200" dirty="0"/>
              <a:t>:</a:t>
            </a:r>
            <a:endParaRPr lang="en-US" sz="4400" dirty="0"/>
          </a:p>
          <a:p>
            <a:pPr lvl="1"/>
            <a:r>
              <a:rPr lang="en-US" sz="2800" dirty="0"/>
              <a:t>Prepare </a:t>
            </a:r>
            <a:r>
              <a:rPr lang="en-US" sz="2800" dirty="0" smtClean="0"/>
              <a:t>physician’s </a:t>
            </a:r>
            <a:r>
              <a:rPr lang="en-US" sz="2800" dirty="0"/>
              <a:t>panel or influence the employee’s physician choice </a:t>
            </a:r>
            <a:endParaRPr lang="en-US" sz="4000" dirty="0"/>
          </a:p>
          <a:p>
            <a:pPr lvl="1"/>
            <a:r>
              <a:rPr lang="en-US" sz="2800" dirty="0"/>
              <a:t>Determine work relatedness </a:t>
            </a:r>
            <a:endParaRPr lang="en-US" sz="4000" dirty="0"/>
          </a:p>
          <a:p>
            <a:pPr lvl="1"/>
            <a:r>
              <a:rPr lang="en-US" sz="2800" dirty="0"/>
              <a:t>Question the physician or employee on compensability</a:t>
            </a:r>
            <a:endParaRPr lang="en-US" sz="4000" dirty="0"/>
          </a:p>
          <a:p>
            <a:pPr lvl="1"/>
            <a:r>
              <a:rPr lang="en-US" sz="2800" dirty="0"/>
              <a:t>Conduct or assist any party in claims negotiation, investigation, or any other non-rehabilitative </a:t>
            </a:r>
            <a:r>
              <a:rPr lang="en-US" sz="2800" dirty="0" smtClean="0"/>
              <a:t>activity </a:t>
            </a:r>
            <a:endParaRPr lang="en-US" sz="4000" dirty="0"/>
          </a:p>
        </p:txBody>
      </p:sp>
    </p:spTree>
    <p:extLst>
      <p:ext uri="{BB962C8B-B14F-4D97-AF65-F5344CB8AC3E}">
        <p14:creationId xmlns:p14="http://schemas.microsoft.com/office/powerpoint/2010/main" val="1586603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smtClean="0"/>
              <a:t>Explaining Roles </a:t>
            </a:r>
            <a:br>
              <a:rPr lang="en-US" altLang="en-US" dirty="0" smtClean="0"/>
            </a:br>
            <a:r>
              <a:rPr lang="en-US" altLang="en-US" dirty="0" smtClean="0"/>
              <a:t>of the Various Players</a:t>
            </a:r>
          </a:p>
        </p:txBody>
      </p:sp>
      <p:sp>
        <p:nvSpPr>
          <p:cNvPr id="5123" name="Content Placeholder 2"/>
          <p:cNvSpPr>
            <a:spLocks noGrp="1"/>
          </p:cNvSpPr>
          <p:nvPr>
            <p:ph idx="1"/>
          </p:nvPr>
        </p:nvSpPr>
        <p:spPr>
          <a:xfrm>
            <a:off x="609600" y="819150"/>
            <a:ext cx="8077200" cy="3568304"/>
          </a:xfrm>
        </p:spPr>
        <p:txBody>
          <a:bodyPr/>
          <a:lstStyle/>
          <a:p>
            <a:r>
              <a:rPr lang="en-US" dirty="0"/>
              <a:t>“Thou shalt not’s” for case managers:</a:t>
            </a:r>
          </a:p>
          <a:p>
            <a:pPr lvl="1"/>
            <a:r>
              <a:rPr lang="en-US" sz="2400" dirty="0"/>
              <a:t>Advise the </a:t>
            </a:r>
            <a:r>
              <a:rPr lang="en-US" sz="2400" dirty="0" smtClean="0"/>
              <a:t>Employee </a:t>
            </a:r>
            <a:r>
              <a:rPr lang="en-US" sz="2400" dirty="0"/>
              <a:t>as to any legal matter </a:t>
            </a:r>
          </a:p>
          <a:p>
            <a:pPr marL="344487" lvl="1" indent="0">
              <a:buNone/>
            </a:pPr>
            <a:r>
              <a:rPr lang="en-US" sz="2400" dirty="0"/>
              <a:t>	</a:t>
            </a:r>
            <a:r>
              <a:rPr lang="en-US" sz="2400" dirty="0" smtClean="0"/>
              <a:t>(Settlement options, monetary </a:t>
            </a:r>
            <a:r>
              <a:rPr lang="en-US" sz="2400" dirty="0"/>
              <a:t>recovery, claims </a:t>
            </a:r>
            <a:r>
              <a:rPr lang="en-US" sz="2400" dirty="0" smtClean="0"/>
              <a:t>	evaluation</a:t>
            </a:r>
            <a:r>
              <a:rPr lang="en-US" sz="2400" dirty="0"/>
              <a:t>, or </a:t>
            </a:r>
            <a:r>
              <a:rPr lang="en-US" sz="2400" dirty="0" smtClean="0"/>
              <a:t>applicability </a:t>
            </a:r>
            <a:r>
              <a:rPr lang="en-US" sz="2400" dirty="0"/>
              <a:t>of </a:t>
            </a:r>
            <a:r>
              <a:rPr lang="en-US" sz="2400" dirty="0" smtClean="0"/>
              <a:t>workers’ comp act)</a:t>
            </a:r>
            <a:endParaRPr lang="en-US" sz="2400" dirty="0"/>
          </a:p>
          <a:p>
            <a:pPr lvl="1"/>
            <a:r>
              <a:rPr lang="en-US" sz="2400" dirty="0" smtClean="0"/>
              <a:t>Accept </a:t>
            </a:r>
            <a:r>
              <a:rPr lang="en-US" sz="2400" dirty="0"/>
              <a:t>any compensation or reward from anyone based on settlement results </a:t>
            </a:r>
          </a:p>
          <a:p>
            <a:pPr lvl="1"/>
            <a:r>
              <a:rPr lang="en-US" sz="2400" dirty="0"/>
              <a:t>Discuss with the </a:t>
            </a:r>
            <a:r>
              <a:rPr lang="en-US" sz="2400" dirty="0" smtClean="0"/>
              <a:t>Employee </a:t>
            </a:r>
            <a:r>
              <a:rPr lang="en-US" sz="2400" dirty="0"/>
              <a:t>or physician what the impairment rating should be</a:t>
            </a:r>
          </a:p>
          <a:p>
            <a:pPr lvl="1"/>
            <a:r>
              <a:rPr lang="en-US" sz="2400" dirty="0"/>
              <a:t>Reschedule medical appointments without first discussing the scheduling change with the </a:t>
            </a:r>
            <a:r>
              <a:rPr lang="en-US" sz="2400" dirty="0" smtClean="0"/>
              <a:t>Employee </a:t>
            </a:r>
            <a:endParaRPr lang="en-US" sz="2400" dirty="0"/>
          </a:p>
        </p:txBody>
      </p:sp>
    </p:spTree>
    <p:extLst>
      <p:ext uri="{BB962C8B-B14F-4D97-AF65-F5344CB8AC3E}">
        <p14:creationId xmlns:p14="http://schemas.microsoft.com/office/powerpoint/2010/main" val="3664797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smtClean="0"/>
              <a:t>Explaining Roles </a:t>
            </a:r>
            <a:br>
              <a:rPr lang="en-US" altLang="en-US" dirty="0" smtClean="0"/>
            </a:br>
            <a:r>
              <a:rPr lang="en-US" altLang="en-US" dirty="0" smtClean="0"/>
              <a:t>of the Various Players</a:t>
            </a:r>
          </a:p>
        </p:txBody>
      </p:sp>
      <p:sp>
        <p:nvSpPr>
          <p:cNvPr id="5123" name="Content Placeholder 2"/>
          <p:cNvSpPr>
            <a:spLocks noGrp="1"/>
          </p:cNvSpPr>
          <p:nvPr>
            <p:ph idx="1"/>
          </p:nvPr>
        </p:nvSpPr>
        <p:spPr>
          <a:xfrm>
            <a:off x="609600" y="1371600"/>
            <a:ext cx="8077200" cy="3568304"/>
          </a:xfrm>
        </p:spPr>
        <p:txBody>
          <a:bodyPr/>
          <a:lstStyle/>
          <a:p>
            <a:r>
              <a:rPr lang="en-US" sz="3200" dirty="0"/>
              <a:t>“Thou shalt not’s” for case managers:</a:t>
            </a:r>
            <a:endParaRPr lang="en-US" sz="4400" dirty="0"/>
          </a:p>
          <a:p>
            <a:pPr lvl="1"/>
            <a:r>
              <a:rPr lang="en-US" sz="2800" dirty="0" smtClean="0"/>
              <a:t>Refuse </a:t>
            </a:r>
            <a:r>
              <a:rPr lang="en-US" sz="2800" dirty="0"/>
              <a:t>to provide case management reports to parties to the claim </a:t>
            </a:r>
            <a:endParaRPr lang="en-US" sz="4000" dirty="0"/>
          </a:p>
          <a:p>
            <a:pPr lvl="1"/>
            <a:r>
              <a:rPr lang="en-US" sz="2800" dirty="0"/>
              <a:t>Assist in recording the </a:t>
            </a:r>
            <a:r>
              <a:rPr lang="en-US" sz="2800" dirty="0" smtClean="0"/>
              <a:t>Employee’s </a:t>
            </a:r>
            <a:r>
              <a:rPr lang="en-US" sz="2800" dirty="0"/>
              <a:t>activity to help disprove the claim </a:t>
            </a:r>
            <a:endParaRPr lang="en-US" sz="4000" dirty="0"/>
          </a:p>
          <a:p>
            <a:pPr lvl="1"/>
            <a:r>
              <a:rPr lang="en-US" sz="2800" dirty="0"/>
              <a:t>Deny or authorize treatment </a:t>
            </a:r>
            <a:r>
              <a:rPr lang="en-US" sz="2800" dirty="0" smtClean="0"/>
              <a:t>for </a:t>
            </a:r>
            <a:r>
              <a:rPr lang="en-US" sz="2800" dirty="0"/>
              <a:t>purpose of guaranteeing prepayment or precertification</a:t>
            </a:r>
            <a:endParaRPr lang="en-US" sz="4000" dirty="0"/>
          </a:p>
        </p:txBody>
      </p:sp>
    </p:spTree>
    <p:extLst>
      <p:ext uri="{BB962C8B-B14F-4D97-AF65-F5344CB8AC3E}">
        <p14:creationId xmlns:p14="http://schemas.microsoft.com/office/powerpoint/2010/main" val="2141320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smtClean="0"/>
              <a:t>Explaining Roles </a:t>
            </a:r>
            <a:br>
              <a:rPr lang="en-US" altLang="en-US" dirty="0" smtClean="0"/>
            </a:br>
            <a:r>
              <a:rPr lang="en-US" altLang="en-US" dirty="0" smtClean="0"/>
              <a:t>of the Various Players</a:t>
            </a:r>
          </a:p>
        </p:txBody>
      </p:sp>
      <p:sp>
        <p:nvSpPr>
          <p:cNvPr id="5123" name="Content Placeholder 2"/>
          <p:cNvSpPr>
            <a:spLocks noGrp="1"/>
          </p:cNvSpPr>
          <p:nvPr>
            <p:ph idx="1"/>
          </p:nvPr>
        </p:nvSpPr>
        <p:spPr>
          <a:xfrm>
            <a:off x="609600" y="1371600"/>
            <a:ext cx="8077200" cy="3568304"/>
          </a:xfrm>
        </p:spPr>
        <p:txBody>
          <a:bodyPr/>
          <a:lstStyle/>
          <a:p>
            <a:r>
              <a:rPr lang="en-US" sz="3200" dirty="0" smtClean="0"/>
              <a:t>What is the Mediator’s role?</a:t>
            </a:r>
          </a:p>
          <a:p>
            <a:pPr lvl="1"/>
            <a:r>
              <a:rPr lang="en-US" sz="2800" dirty="0" smtClean="0"/>
              <a:t>Help the parties identify the disputed issues</a:t>
            </a:r>
          </a:p>
          <a:p>
            <a:pPr lvl="1"/>
            <a:r>
              <a:rPr lang="en-US" sz="2800" dirty="0" smtClean="0"/>
              <a:t>Help the parties understand strengths/weaknesses of their positions</a:t>
            </a:r>
          </a:p>
          <a:p>
            <a:pPr lvl="1"/>
            <a:r>
              <a:rPr lang="en-US" sz="2800" dirty="0" smtClean="0"/>
              <a:t>Help the parties be aware of applicable law</a:t>
            </a:r>
          </a:p>
          <a:p>
            <a:pPr lvl="1"/>
            <a:r>
              <a:rPr lang="en-US" sz="2800" dirty="0" smtClean="0"/>
              <a:t>Help the parties reach mutual agreement on any/all of the issues</a:t>
            </a:r>
          </a:p>
        </p:txBody>
      </p:sp>
    </p:spTree>
    <p:extLst>
      <p:ext uri="{BB962C8B-B14F-4D97-AF65-F5344CB8AC3E}">
        <p14:creationId xmlns:p14="http://schemas.microsoft.com/office/powerpoint/2010/main" val="1224596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smtClean="0"/>
              <a:t>Explaining Roles </a:t>
            </a:r>
            <a:br>
              <a:rPr lang="en-US" altLang="en-US" dirty="0" smtClean="0"/>
            </a:br>
            <a:r>
              <a:rPr lang="en-US" altLang="en-US" dirty="0" smtClean="0"/>
              <a:t>of the Various Players</a:t>
            </a:r>
          </a:p>
        </p:txBody>
      </p:sp>
      <p:sp>
        <p:nvSpPr>
          <p:cNvPr id="5123" name="Content Placeholder 2"/>
          <p:cNvSpPr>
            <a:spLocks noGrp="1"/>
          </p:cNvSpPr>
          <p:nvPr>
            <p:ph idx="1"/>
          </p:nvPr>
        </p:nvSpPr>
        <p:spPr>
          <a:xfrm>
            <a:off x="609600" y="819150"/>
            <a:ext cx="8534400" cy="3568304"/>
          </a:xfrm>
        </p:spPr>
        <p:txBody>
          <a:bodyPr/>
          <a:lstStyle/>
          <a:p>
            <a:r>
              <a:rPr lang="en-US" sz="2800" dirty="0" smtClean="0"/>
              <a:t>What is the Ombudsman’s role?</a:t>
            </a:r>
          </a:p>
          <a:p>
            <a:pPr lvl="1"/>
            <a:r>
              <a:rPr lang="en-US" sz="2400" dirty="0" smtClean="0"/>
              <a:t>Explain basic legal principles</a:t>
            </a:r>
          </a:p>
          <a:p>
            <a:pPr lvl="1"/>
            <a:r>
              <a:rPr lang="en-US" sz="2400" dirty="0" smtClean="0"/>
              <a:t>Explain elements of claim and standard of proof </a:t>
            </a:r>
          </a:p>
          <a:p>
            <a:pPr lvl="1"/>
            <a:r>
              <a:rPr lang="en-US" sz="2400" dirty="0" smtClean="0"/>
              <a:t>Explain procedures </a:t>
            </a:r>
          </a:p>
          <a:p>
            <a:pPr lvl="2"/>
            <a:r>
              <a:rPr lang="en-US" sz="2000" dirty="0" smtClean="0"/>
              <a:t>What to expect, how to file, how to admit evidence</a:t>
            </a:r>
          </a:p>
          <a:p>
            <a:pPr lvl="1"/>
            <a:r>
              <a:rPr lang="en-US" sz="2400" dirty="0"/>
              <a:t>Explain methodology of calculating comp rate, PPD</a:t>
            </a:r>
          </a:p>
          <a:p>
            <a:pPr lvl="1"/>
            <a:r>
              <a:rPr lang="en-US" sz="2400" dirty="0"/>
              <a:t>Address legal questions from mediators</a:t>
            </a:r>
          </a:p>
          <a:p>
            <a:pPr lvl="1"/>
            <a:r>
              <a:rPr lang="en-US" sz="2400" dirty="0"/>
              <a:t>Provide applicable general rules, statutes, cases</a:t>
            </a:r>
          </a:p>
          <a:p>
            <a:pPr lvl="1"/>
            <a:r>
              <a:rPr lang="en-US" sz="2400" dirty="0"/>
              <a:t>Refer to forms, templates, legal info sources</a:t>
            </a:r>
          </a:p>
          <a:p>
            <a:pPr lvl="1"/>
            <a:r>
              <a:rPr lang="en-US" sz="2400" dirty="0"/>
              <a:t>Explain strengths/weaknesses of case</a:t>
            </a:r>
          </a:p>
          <a:p>
            <a:pPr lvl="1"/>
            <a:endParaRPr lang="en-US" dirty="0"/>
          </a:p>
        </p:txBody>
      </p:sp>
    </p:spTree>
    <p:extLst>
      <p:ext uri="{BB962C8B-B14F-4D97-AF65-F5344CB8AC3E}">
        <p14:creationId xmlns:p14="http://schemas.microsoft.com/office/powerpoint/2010/main" val="20362442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smtClean="0"/>
              <a:t>Explaining Roles </a:t>
            </a:r>
            <a:br>
              <a:rPr lang="en-US" altLang="en-US" dirty="0" smtClean="0"/>
            </a:br>
            <a:r>
              <a:rPr lang="en-US" altLang="en-US" dirty="0" smtClean="0"/>
              <a:t>of the Various Players</a:t>
            </a:r>
          </a:p>
        </p:txBody>
      </p:sp>
      <p:sp>
        <p:nvSpPr>
          <p:cNvPr id="5123" name="Content Placeholder 2"/>
          <p:cNvSpPr>
            <a:spLocks noGrp="1"/>
          </p:cNvSpPr>
          <p:nvPr>
            <p:ph idx="1"/>
          </p:nvPr>
        </p:nvSpPr>
        <p:spPr>
          <a:xfrm>
            <a:off x="609600" y="1371600"/>
            <a:ext cx="8305800" cy="3568304"/>
          </a:xfrm>
        </p:spPr>
        <p:txBody>
          <a:bodyPr/>
          <a:lstStyle/>
          <a:p>
            <a:r>
              <a:rPr lang="en-US" dirty="0" smtClean="0"/>
              <a:t>What is the Ombudsman’s role?</a:t>
            </a:r>
          </a:p>
          <a:p>
            <a:pPr lvl="1"/>
            <a:r>
              <a:rPr lang="en-US" dirty="0" smtClean="0"/>
              <a:t>Attempt to resolve disputes without ADR or litigation</a:t>
            </a:r>
          </a:p>
          <a:p>
            <a:pPr lvl="1"/>
            <a:r>
              <a:rPr lang="en-US" dirty="0" smtClean="0"/>
              <a:t>Communicate with all parties</a:t>
            </a:r>
          </a:p>
          <a:p>
            <a:pPr lvl="1"/>
            <a:r>
              <a:rPr lang="en-US" dirty="0" smtClean="0"/>
              <a:t>Assist parties in scheduling</a:t>
            </a:r>
          </a:p>
          <a:p>
            <a:pPr lvl="1"/>
            <a:r>
              <a:rPr lang="en-US" dirty="0" smtClean="0"/>
              <a:t>Facilitate in exchange of medical records</a:t>
            </a:r>
          </a:p>
          <a:p>
            <a:pPr lvl="1"/>
            <a:endParaRPr lang="en-US" dirty="0"/>
          </a:p>
        </p:txBody>
      </p:sp>
    </p:spTree>
    <p:extLst>
      <p:ext uri="{BB962C8B-B14F-4D97-AF65-F5344CB8AC3E}">
        <p14:creationId xmlns:p14="http://schemas.microsoft.com/office/powerpoint/2010/main" val="29192307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smtClean="0"/>
              <a:t>Explaining Roles </a:t>
            </a:r>
            <a:br>
              <a:rPr lang="en-US" altLang="en-US" dirty="0" smtClean="0"/>
            </a:br>
            <a:r>
              <a:rPr lang="en-US" altLang="en-US" dirty="0" smtClean="0"/>
              <a:t>of the Various Players</a:t>
            </a:r>
          </a:p>
        </p:txBody>
      </p:sp>
      <p:sp>
        <p:nvSpPr>
          <p:cNvPr id="5123" name="Content Placeholder 2"/>
          <p:cNvSpPr>
            <a:spLocks noGrp="1"/>
          </p:cNvSpPr>
          <p:nvPr>
            <p:ph idx="1"/>
          </p:nvPr>
        </p:nvSpPr>
        <p:spPr>
          <a:xfrm>
            <a:off x="609600" y="895350"/>
            <a:ext cx="8077200" cy="3568304"/>
          </a:xfrm>
        </p:spPr>
        <p:txBody>
          <a:bodyPr/>
          <a:lstStyle/>
          <a:p>
            <a:r>
              <a:rPr lang="en-US" dirty="0" smtClean="0"/>
              <a:t>What is </a:t>
            </a:r>
            <a:r>
              <a:rPr lang="en-US" i="1" u="sng" dirty="0" smtClean="0"/>
              <a:t>not</a:t>
            </a:r>
            <a:r>
              <a:rPr lang="en-US" dirty="0" smtClean="0"/>
              <a:t> the ombudsman’s role?</a:t>
            </a:r>
          </a:p>
          <a:p>
            <a:pPr lvl="1"/>
            <a:r>
              <a:rPr lang="en-US" dirty="0" smtClean="0"/>
              <a:t>Not provide UNLIMITED legal advice</a:t>
            </a:r>
          </a:p>
          <a:p>
            <a:pPr lvl="1"/>
            <a:r>
              <a:rPr lang="en-US" dirty="0" smtClean="0"/>
              <a:t>Not testify in any proceeding</a:t>
            </a:r>
          </a:p>
          <a:p>
            <a:pPr lvl="1"/>
            <a:r>
              <a:rPr lang="en-US" dirty="0" smtClean="0"/>
              <a:t>Not make any litigation appearances</a:t>
            </a:r>
          </a:p>
          <a:p>
            <a:pPr lvl="1"/>
            <a:r>
              <a:rPr lang="en-US" dirty="0" smtClean="0"/>
              <a:t>Not draft or critique documents</a:t>
            </a:r>
          </a:p>
          <a:p>
            <a:pPr lvl="1"/>
            <a:r>
              <a:rPr lang="en-US" dirty="0" smtClean="0"/>
              <a:t>Not communicate with opposing party or Court</a:t>
            </a:r>
          </a:p>
          <a:p>
            <a:pPr lvl="1"/>
            <a:r>
              <a:rPr lang="en-US" dirty="0" smtClean="0"/>
              <a:t>Not advise on value of the claim</a:t>
            </a:r>
          </a:p>
          <a:p>
            <a:pPr lvl="1"/>
            <a:r>
              <a:rPr lang="en-US" dirty="0" smtClean="0"/>
              <a:t>Not advise on issues to raise on appeal</a:t>
            </a:r>
          </a:p>
          <a:p>
            <a:pPr lvl="1"/>
            <a:endParaRPr lang="en-US" sz="2800" dirty="0" smtClean="0"/>
          </a:p>
        </p:txBody>
      </p:sp>
    </p:spTree>
    <p:extLst>
      <p:ext uri="{BB962C8B-B14F-4D97-AF65-F5344CB8AC3E}">
        <p14:creationId xmlns:p14="http://schemas.microsoft.com/office/powerpoint/2010/main" val="136706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smtClean="0"/>
              <a:t>Explaining Roles </a:t>
            </a:r>
            <a:br>
              <a:rPr lang="en-US" altLang="en-US" dirty="0" smtClean="0"/>
            </a:br>
            <a:r>
              <a:rPr lang="en-US" altLang="en-US" dirty="0" smtClean="0"/>
              <a:t>of the Various Players</a:t>
            </a:r>
          </a:p>
        </p:txBody>
      </p:sp>
      <p:sp>
        <p:nvSpPr>
          <p:cNvPr id="5123" name="Content Placeholder 2"/>
          <p:cNvSpPr>
            <a:spLocks noGrp="1"/>
          </p:cNvSpPr>
          <p:nvPr>
            <p:ph idx="1"/>
          </p:nvPr>
        </p:nvSpPr>
        <p:spPr>
          <a:xfrm>
            <a:off x="609600" y="895350"/>
            <a:ext cx="8077200" cy="3568304"/>
          </a:xfrm>
        </p:spPr>
        <p:txBody>
          <a:bodyPr/>
          <a:lstStyle/>
          <a:p>
            <a:r>
              <a:rPr lang="en-US" dirty="0" smtClean="0"/>
              <a:t>What is the trial court’s role?</a:t>
            </a:r>
          </a:p>
          <a:p>
            <a:pPr lvl="1"/>
            <a:r>
              <a:rPr lang="en-US" sz="2700" u="sng" dirty="0" smtClean="0"/>
              <a:t>Jones v. Dollar General, et al.</a:t>
            </a:r>
            <a:r>
              <a:rPr lang="en-US" sz="2700" dirty="0" smtClean="0"/>
              <a:t>, No. 2017-07-0074( TN WC App. Bd. 9/22/17):</a:t>
            </a:r>
          </a:p>
          <a:p>
            <a:pPr lvl="2"/>
            <a:r>
              <a:rPr lang="en-US" dirty="0" smtClean="0"/>
              <a:t>Cannot offer legal advice to a party in case being adjudicated before them</a:t>
            </a:r>
          </a:p>
          <a:p>
            <a:pPr lvl="2"/>
            <a:r>
              <a:rPr lang="en-US" dirty="0" smtClean="0"/>
              <a:t>Caution against asking questions of witnesses</a:t>
            </a:r>
          </a:p>
          <a:p>
            <a:pPr lvl="2"/>
            <a:r>
              <a:rPr lang="en-US" dirty="0" smtClean="0"/>
              <a:t>Should not conduct Employee’s direct and redirect examinations</a:t>
            </a:r>
          </a:p>
          <a:p>
            <a:pPr lvl="2"/>
            <a:r>
              <a:rPr lang="en-US" dirty="0" smtClean="0"/>
              <a:t>Should not assist a party in satisfying the elements of claim or meeting his/her burden of proof</a:t>
            </a:r>
          </a:p>
        </p:txBody>
      </p:sp>
    </p:spTree>
    <p:extLst>
      <p:ext uri="{BB962C8B-B14F-4D97-AF65-F5344CB8AC3E}">
        <p14:creationId xmlns:p14="http://schemas.microsoft.com/office/powerpoint/2010/main" val="1467076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smtClean="0"/>
              <a:t>How Do We Handle</a:t>
            </a:r>
            <a:br>
              <a:rPr lang="en-US" altLang="en-US" dirty="0" smtClean="0"/>
            </a:br>
            <a:r>
              <a:rPr lang="en-US" altLang="en-US" dirty="0" smtClean="0"/>
              <a:t>the In-Between?</a:t>
            </a:r>
          </a:p>
        </p:txBody>
      </p:sp>
      <p:sp>
        <p:nvSpPr>
          <p:cNvPr id="5123" name="Content Placeholder 2"/>
          <p:cNvSpPr>
            <a:spLocks noGrp="1"/>
          </p:cNvSpPr>
          <p:nvPr>
            <p:ph idx="1"/>
          </p:nvPr>
        </p:nvSpPr>
        <p:spPr>
          <a:xfrm>
            <a:off x="457200" y="819150"/>
            <a:ext cx="8229600" cy="3568304"/>
          </a:xfrm>
        </p:spPr>
        <p:txBody>
          <a:bodyPr/>
          <a:lstStyle/>
          <a:p>
            <a:r>
              <a:rPr lang="en-US" dirty="0" smtClean="0"/>
              <a:t>Providing Connections </a:t>
            </a:r>
          </a:p>
          <a:p>
            <a:pPr lvl="1"/>
            <a:r>
              <a:rPr lang="en-US" sz="2700" dirty="0" smtClean="0"/>
              <a:t>Provide all </a:t>
            </a:r>
            <a:r>
              <a:rPr lang="en-US" sz="2700" dirty="0"/>
              <a:t>reasonable contact points for C</a:t>
            </a:r>
            <a:r>
              <a:rPr lang="en-US" sz="2700" dirty="0" smtClean="0"/>
              <a:t>laims Reps/counsel</a:t>
            </a:r>
            <a:endParaRPr lang="en-US" sz="2700" dirty="0"/>
          </a:p>
          <a:p>
            <a:pPr lvl="2"/>
            <a:r>
              <a:rPr lang="en-US" dirty="0" smtClean="0"/>
              <a:t>Name</a:t>
            </a:r>
            <a:r>
              <a:rPr lang="en-US" dirty="0"/>
              <a:t>, company name</a:t>
            </a:r>
          </a:p>
          <a:p>
            <a:pPr lvl="2"/>
            <a:r>
              <a:rPr lang="en-US" dirty="0" smtClean="0"/>
              <a:t>Phone</a:t>
            </a:r>
            <a:r>
              <a:rPr lang="en-US" dirty="0"/>
              <a:t>, fax, email</a:t>
            </a:r>
          </a:p>
          <a:p>
            <a:pPr lvl="1"/>
            <a:r>
              <a:rPr lang="en-US" sz="2700" dirty="0"/>
              <a:t>Obtain all possible contact points from Employee</a:t>
            </a:r>
          </a:p>
          <a:p>
            <a:pPr lvl="2"/>
            <a:r>
              <a:rPr lang="en-US" dirty="0" smtClean="0"/>
              <a:t>Name</a:t>
            </a:r>
            <a:r>
              <a:rPr lang="en-US" dirty="0"/>
              <a:t>, address, phone(s), email of </a:t>
            </a:r>
            <a:r>
              <a:rPr lang="en-US" dirty="0" smtClean="0"/>
              <a:t>Employee</a:t>
            </a:r>
            <a:endParaRPr lang="en-US" dirty="0"/>
          </a:p>
          <a:p>
            <a:pPr lvl="2"/>
            <a:r>
              <a:rPr lang="en-US" dirty="0" smtClean="0"/>
              <a:t>Name</a:t>
            </a:r>
            <a:r>
              <a:rPr lang="en-US" dirty="0"/>
              <a:t>, address, phone(s), email of </a:t>
            </a:r>
            <a:r>
              <a:rPr lang="en-US" dirty="0" smtClean="0"/>
              <a:t>Employee’s </a:t>
            </a:r>
            <a:r>
              <a:rPr lang="en-US" dirty="0"/>
              <a:t>family </a:t>
            </a:r>
            <a:r>
              <a:rPr lang="en-US" dirty="0" smtClean="0"/>
              <a:t>member/alternate </a:t>
            </a:r>
            <a:r>
              <a:rPr lang="en-US" dirty="0"/>
              <a:t>contact</a:t>
            </a:r>
          </a:p>
          <a:p>
            <a:pPr lvl="0"/>
            <a:endParaRPr lang="en-US" sz="2800" dirty="0"/>
          </a:p>
        </p:txBody>
      </p:sp>
    </p:spTree>
    <p:extLst>
      <p:ext uri="{BB962C8B-B14F-4D97-AF65-F5344CB8AC3E}">
        <p14:creationId xmlns:p14="http://schemas.microsoft.com/office/powerpoint/2010/main" val="3302540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Understanding the Movements</a:t>
            </a:r>
          </a:p>
        </p:txBody>
      </p:sp>
      <p:sp>
        <p:nvSpPr>
          <p:cNvPr id="5123" name="Content Placeholder 2"/>
          <p:cNvSpPr>
            <a:spLocks noGrp="1"/>
          </p:cNvSpPr>
          <p:nvPr>
            <p:ph idx="1"/>
          </p:nvPr>
        </p:nvSpPr>
        <p:spPr>
          <a:xfrm>
            <a:off x="609600" y="1047750"/>
            <a:ext cx="8077200" cy="3568304"/>
          </a:xfrm>
        </p:spPr>
        <p:txBody>
          <a:bodyPr/>
          <a:lstStyle/>
          <a:p>
            <a:pPr algn="just">
              <a:defRPr/>
            </a:pPr>
            <a:r>
              <a:rPr lang="en-US" altLang="en-US" sz="3200" dirty="0" smtClean="0"/>
              <a:t>What’s Required?</a:t>
            </a:r>
          </a:p>
          <a:p>
            <a:pPr algn="just">
              <a:defRPr/>
            </a:pPr>
            <a:endParaRPr lang="en-US" altLang="en-US" sz="1050" dirty="0" smtClean="0"/>
          </a:p>
          <a:p>
            <a:pPr algn="just">
              <a:defRPr/>
            </a:pPr>
            <a:r>
              <a:rPr lang="en-US" altLang="en-US" sz="3200" dirty="0" smtClean="0"/>
              <a:t>What’s Prohibited?</a:t>
            </a:r>
          </a:p>
          <a:p>
            <a:pPr algn="just">
              <a:defRPr/>
            </a:pPr>
            <a:endParaRPr lang="en-US" altLang="en-US" sz="1000" dirty="0" smtClean="0"/>
          </a:p>
          <a:p>
            <a:pPr algn="just">
              <a:defRPr/>
            </a:pPr>
            <a:r>
              <a:rPr lang="en-US" altLang="en-US" sz="3200" dirty="0" smtClean="0"/>
              <a:t>What are the </a:t>
            </a:r>
          </a:p>
          <a:p>
            <a:pPr marL="0" indent="0" algn="just">
              <a:buNone/>
              <a:defRPr/>
            </a:pPr>
            <a:r>
              <a:rPr lang="en-US" altLang="en-US" sz="3200" dirty="0" smtClean="0"/>
              <a:t>   Players’ Roles?</a:t>
            </a:r>
          </a:p>
          <a:p>
            <a:pPr marL="0" indent="0" algn="just">
              <a:buNone/>
              <a:defRPr/>
            </a:pPr>
            <a:endParaRPr lang="en-US" altLang="en-US" sz="1050" dirty="0" smtClean="0"/>
          </a:p>
          <a:p>
            <a:pPr algn="just">
              <a:defRPr/>
            </a:pPr>
            <a:r>
              <a:rPr lang="en-US" altLang="en-US" sz="3200" dirty="0" smtClean="0"/>
              <a:t>How do we Bridge </a:t>
            </a:r>
          </a:p>
          <a:p>
            <a:pPr marL="0" indent="0" algn="just">
              <a:buNone/>
              <a:defRPr/>
            </a:pPr>
            <a:r>
              <a:rPr lang="en-US" altLang="en-US" sz="3200" dirty="0"/>
              <a:t> </a:t>
            </a:r>
            <a:r>
              <a:rPr lang="en-US" altLang="en-US" sz="3200" dirty="0" smtClean="0"/>
              <a:t>  the In-Between?</a:t>
            </a:r>
          </a:p>
        </p:txBody>
      </p:sp>
      <p:grpSp>
        <p:nvGrpSpPr>
          <p:cNvPr id="3" name="Group 2"/>
          <p:cNvGrpSpPr/>
          <p:nvPr/>
        </p:nvGrpSpPr>
        <p:grpSpPr>
          <a:xfrm>
            <a:off x="5070764" y="1428750"/>
            <a:ext cx="4038600" cy="3504010"/>
            <a:chOff x="4724400" y="1905000"/>
            <a:chExt cx="4038600" cy="4672013"/>
          </a:xfrm>
        </p:grpSpPr>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905000"/>
              <a:ext cx="3827457" cy="46720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8153400" y="1905000"/>
              <a:ext cx="609600" cy="4672013"/>
            </a:xfrm>
            <a:prstGeom prst="rect">
              <a:avLst/>
            </a:prstGeom>
            <a:solidFill>
              <a:schemeClr val="bg1"/>
            </a:solidFill>
            <a:ln w="12700" cap="sq" cmpd="sng" algn="ctr">
              <a:solidFill>
                <a:schemeClr val="bg1"/>
              </a:solid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Tree>
    <p:extLst>
      <p:ext uri="{BB962C8B-B14F-4D97-AF65-F5344CB8AC3E}">
        <p14:creationId xmlns:p14="http://schemas.microsoft.com/office/powerpoint/2010/main" val="10953951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a:t>How Do We Handle</a:t>
            </a:r>
            <a:br>
              <a:rPr lang="en-US" altLang="en-US" dirty="0"/>
            </a:br>
            <a:r>
              <a:rPr lang="en-US" altLang="en-US" dirty="0"/>
              <a:t>the In-Between?</a:t>
            </a:r>
            <a:endParaRPr lang="en-US" altLang="en-US" dirty="0" smtClean="0"/>
          </a:p>
        </p:txBody>
      </p:sp>
      <p:sp>
        <p:nvSpPr>
          <p:cNvPr id="5123" name="Content Placeholder 2"/>
          <p:cNvSpPr>
            <a:spLocks noGrp="1"/>
          </p:cNvSpPr>
          <p:nvPr>
            <p:ph idx="1"/>
          </p:nvPr>
        </p:nvSpPr>
        <p:spPr>
          <a:xfrm>
            <a:off x="457200" y="1371600"/>
            <a:ext cx="8229600" cy="3568304"/>
          </a:xfrm>
        </p:spPr>
        <p:txBody>
          <a:bodyPr/>
          <a:lstStyle/>
          <a:p>
            <a:r>
              <a:rPr lang="en-US" sz="3200" dirty="0" smtClean="0"/>
              <a:t>Providing </a:t>
            </a:r>
            <a:r>
              <a:rPr lang="en-US" sz="3200" dirty="0"/>
              <a:t>D</a:t>
            </a:r>
            <a:r>
              <a:rPr lang="en-US" sz="3200" dirty="0" smtClean="0"/>
              <a:t>ocuments </a:t>
            </a:r>
          </a:p>
          <a:p>
            <a:pPr lvl="1"/>
            <a:r>
              <a:rPr lang="en-US" sz="2800" dirty="0" smtClean="0"/>
              <a:t>Provide by both email </a:t>
            </a:r>
            <a:r>
              <a:rPr lang="en-US" sz="2800" dirty="0"/>
              <a:t>and </a:t>
            </a:r>
            <a:r>
              <a:rPr lang="en-US" sz="2800" dirty="0" smtClean="0"/>
              <a:t>regular </a:t>
            </a:r>
            <a:r>
              <a:rPr lang="en-US" sz="2800" dirty="0"/>
              <a:t>mail</a:t>
            </a:r>
          </a:p>
          <a:p>
            <a:pPr lvl="1"/>
            <a:r>
              <a:rPr lang="en-US" sz="2800" dirty="0" smtClean="0"/>
              <a:t>Address Employee’s lack </a:t>
            </a:r>
            <a:r>
              <a:rPr lang="en-US" sz="2800" dirty="0"/>
              <a:t>of ability to print </a:t>
            </a:r>
            <a:r>
              <a:rPr lang="en-US" sz="2800" dirty="0" smtClean="0"/>
              <a:t>documents</a:t>
            </a:r>
          </a:p>
          <a:p>
            <a:pPr lvl="1"/>
            <a:r>
              <a:rPr lang="en-US" sz="2800" dirty="0" smtClean="0"/>
              <a:t>Engage Employer to follow up with Employee</a:t>
            </a:r>
          </a:p>
          <a:p>
            <a:pPr lvl="1"/>
            <a:r>
              <a:rPr lang="en-US" sz="2800" dirty="0" smtClean="0"/>
              <a:t>Ensure Employee’s understanding of where and when to send documents</a:t>
            </a:r>
            <a:endParaRPr lang="en-US" sz="2800" dirty="0"/>
          </a:p>
          <a:p>
            <a:pPr lvl="1"/>
            <a:endParaRPr lang="en-US" sz="2400" dirty="0" smtClean="0"/>
          </a:p>
        </p:txBody>
      </p:sp>
    </p:spTree>
    <p:extLst>
      <p:ext uri="{BB962C8B-B14F-4D97-AF65-F5344CB8AC3E}">
        <p14:creationId xmlns:p14="http://schemas.microsoft.com/office/powerpoint/2010/main" val="1322919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a:t>How Do We Handle</a:t>
            </a:r>
            <a:br>
              <a:rPr lang="en-US" altLang="en-US" dirty="0"/>
            </a:br>
            <a:r>
              <a:rPr lang="en-US" altLang="en-US" dirty="0"/>
              <a:t>the In-Between?</a:t>
            </a:r>
            <a:endParaRPr lang="en-US" altLang="en-US" dirty="0" smtClean="0"/>
          </a:p>
        </p:txBody>
      </p:sp>
      <p:sp>
        <p:nvSpPr>
          <p:cNvPr id="5123" name="Content Placeholder 2"/>
          <p:cNvSpPr>
            <a:spLocks noGrp="1"/>
          </p:cNvSpPr>
          <p:nvPr>
            <p:ph idx="1"/>
          </p:nvPr>
        </p:nvSpPr>
        <p:spPr>
          <a:xfrm>
            <a:off x="457200" y="895350"/>
            <a:ext cx="8229600" cy="3568304"/>
          </a:xfrm>
        </p:spPr>
        <p:txBody>
          <a:bodyPr/>
          <a:lstStyle/>
          <a:p>
            <a:r>
              <a:rPr lang="en-US" dirty="0" smtClean="0"/>
              <a:t>Providing Communication</a:t>
            </a:r>
          </a:p>
          <a:p>
            <a:pPr lvl="1"/>
            <a:r>
              <a:rPr lang="en-US" sz="2700" dirty="0" smtClean="0"/>
              <a:t>Engage Employee to explain his or her side of the story</a:t>
            </a:r>
          </a:p>
          <a:p>
            <a:pPr lvl="2"/>
            <a:r>
              <a:rPr lang="en-US" sz="2400" dirty="0" smtClean="0"/>
              <a:t>Employee feels acknowledged and heard</a:t>
            </a:r>
          </a:p>
          <a:p>
            <a:pPr lvl="2"/>
            <a:r>
              <a:rPr lang="en-US" sz="2400" dirty="0" smtClean="0"/>
              <a:t>Claims Rep builds trust and credibility with Employee</a:t>
            </a:r>
          </a:p>
          <a:p>
            <a:pPr lvl="2"/>
            <a:r>
              <a:rPr lang="en-US" sz="2400" dirty="0" smtClean="0"/>
              <a:t>Claims Rep has opportunity to investigate more fully outside of litigation</a:t>
            </a:r>
          </a:p>
          <a:p>
            <a:pPr lvl="2"/>
            <a:r>
              <a:rPr lang="en-US" sz="2400" dirty="0" smtClean="0"/>
              <a:t>Claims Rep can help frame and manage Employee’s expectations of claim process</a:t>
            </a:r>
          </a:p>
        </p:txBody>
      </p:sp>
    </p:spTree>
    <p:extLst>
      <p:ext uri="{BB962C8B-B14F-4D97-AF65-F5344CB8AC3E}">
        <p14:creationId xmlns:p14="http://schemas.microsoft.com/office/powerpoint/2010/main" val="2123448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a:t>How Do We Handle</a:t>
            </a:r>
            <a:br>
              <a:rPr lang="en-US" altLang="en-US" dirty="0"/>
            </a:br>
            <a:r>
              <a:rPr lang="en-US" altLang="en-US" dirty="0"/>
              <a:t>the In-Between?</a:t>
            </a:r>
            <a:endParaRPr lang="en-US" altLang="en-US" dirty="0" smtClean="0"/>
          </a:p>
        </p:txBody>
      </p:sp>
      <p:sp>
        <p:nvSpPr>
          <p:cNvPr id="5123" name="Content Placeholder 2"/>
          <p:cNvSpPr>
            <a:spLocks noGrp="1"/>
          </p:cNvSpPr>
          <p:nvPr>
            <p:ph idx="1"/>
          </p:nvPr>
        </p:nvSpPr>
        <p:spPr>
          <a:xfrm>
            <a:off x="457200" y="895350"/>
            <a:ext cx="8229600" cy="3568304"/>
          </a:xfrm>
        </p:spPr>
        <p:txBody>
          <a:bodyPr/>
          <a:lstStyle/>
          <a:p>
            <a:r>
              <a:rPr lang="en-US" dirty="0" smtClean="0"/>
              <a:t>Providing Communication</a:t>
            </a:r>
          </a:p>
          <a:p>
            <a:pPr lvl="1"/>
            <a:r>
              <a:rPr lang="en-US" sz="2700" dirty="0" smtClean="0"/>
              <a:t>Engage Employer to assist with claim process</a:t>
            </a:r>
          </a:p>
          <a:p>
            <a:pPr lvl="2"/>
            <a:r>
              <a:rPr lang="en-US" sz="2100" dirty="0" smtClean="0"/>
              <a:t>Employer can better document claim details</a:t>
            </a:r>
          </a:p>
          <a:p>
            <a:pPr lvl="2"/>
            <a:r>
              <a:rPr lang="en-US" sz="2100" dirty="0" smtClean="0"/>
              <a:t>Employer can provide any “back story” on the claim or Employee/Claimant</a:t>
            </a:r>
          </a:p>
          <a:p>
            <a:pPr lvl="2"/>
            <a:r>
              <a:rPr lang="en-US" sz="2100" dirty="0" smtClean="0"/>
              <a:t>Claims Rep has more evidentiary support for claims decisions</a:t>
            </a:r>
          </a:p>
          <a:p>
            <a:pPr lvl="2"/>
            <a:r>
              <a:rPr lang="en-US" sz="2100" dirty="0" smtClean="0"/>
              <a:t>Claims Rep has a better understanding of Employee’s background</a:t>
            </a:r>
          </a:p>
          <a:p>
            <a:pPr lvl="2"/>
            <a:r>
              <a:rPr lang="en-US" sz="2100" dirty="0" smtClean="0"/>
              <a:t>Employer may be a more trusted or credible information source</a:t>
            </a:r>
          </a:p>
        </p:txBody>
      </p:sp>
    </p:spTree>
    <p:extLst>
      <p:ext uri="{BB962C8B-B14F-4D97-AF65-F5344CB8AC3E}">
        <p14:creationId xmlns:p14="http://schemas.microsoft.com/office/powerpoint/2010/main" val="3266923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a:t>How Do We Handle</a:t>
            </a:r>
            <a:br>
              <a:rPr lang="en-US" altLang="en-US" dirty="0"/>
            </a:br>
            <a:r>
              <a:rPr lang="en-US" altLang="en-US" dirty="0"/>
              <a:t>the In-Between?</a:t>
            </a:r>
            <a:endParaRPr lang="en-US" altLang="en-US" dirty="0" smtClean="0"/>
          </a:p>
        </p:txBody>
      </p:sp>
      <p:sp>
        <p:nvSpPr>
          <p:cNvPr id="5123" name="Content Placeholder 2"/>
          <p:cNvSpPr>
            <a:spLocks noGrp="1"/>
          </p:cNvSpPr>
          <p:nvPr>
            <p:ph idx="1"/>
          </p:nvPr>
        </p:nvSpPr>
        <p:spPr>
          <a:xfrm>
            <a:off x="457200" y="971550"/>
            <a:ext cx="8229600" cy="3568304"/>
          </a:xfrm>
        </p:spPr>
        <p:txBody>
          <a:bodyPr/>
          <a:lstStyle/>
          <a:p>
            <a:r>
              <a:rPr lang="en-US" sz="3200" dirty="0" smtClean="0"/>
              <a:t>Providing Communication</a:t>
            </a:r>
          </a:p>
          <a:p>
            <a:pPr lvl="1"/>
            <a:r>
              <a:rPr lang="en-US" sz="2800" dirty="0" smtClean="0"/>
              <a:t>Engage medical providers to explain their treatment plan and medical opinions</a:t>
            </a:r>
          </a:p>
          <a:p>
            <a:pPr lvl="2"/>
            <a:r>
              <a:rPr lang="en-US" sz="2500" dirty="0" smtClean="0"/>
              <a:t>Equip Case Managers to present all pertinent facts to doctor for treatment</a:t>
            </a:r>
          </a:p>
          <a:p>
            <a:pPr lvl="2"/>
            <a:r>
              <a:rPr lang="en-US" sz="2500" dirty="0" smtClean="0"/>
              <a:t>Use communications with authorized panel doctors to support claims decision-making</a:t>
            </a:r>
          </a:p>
          <a:p>
            <a:pPr lvl="2"/>
            <a:r>
              <a:rPr lang="en-US" sz="2500" dirty="0" smtClean="0"/>
              <a:t>Use communications from authorized panel doctors to explain process to Employees</a:t>
            </a:r>
            <a:endParaRPr lang="en-US" sz="2500" dirty="0"/>
          </a:p>
        </p:txBody>
      </p:sp>
    </p:spTree>
    <p:extLst>
      <p:ext uri="{BB962C8B-B14F-4D97-AF65-F5344CB8AC3E}">
        <p14:creationId xmlns:p14="http://schemas.microsoft.com/office/powerpoint/2010/main" val="31900873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a:t>How Do We Handle</a:t>
            </a:r>
            <a:br>
              <a:rPr lang="en-US" altLang="en-US" dirty="0"/>
            </a:br>
            <a:r>
              <a:rPr lang="en-US" altLang="en-US" dirty="0"/>
              <a:t>the In-Between?</a:t>
            </a:r>
            <a:endParaRPr lang="en-US" altLang="en-US" dirty="0" smtClean="0"/>
          </a:p>
        </p:txBody>
      </p:sp>
      <p:sp>
        <p:nvSpPr>
          <p:cNvPr id="5123" name="Content Placeholder 2"/>
          <p:cNvSpPr>
            <a:spLocks noGrp="1"/>
          </p:cNvSpPr>
          <p:nvPr>
            <p:ph idx="1"/>
          </p:nvPr>
        </p:nvSpPr>
        <p:spPr>
          <a:xfrm>
            <a:off x="457200" y="1371600"/>
            <a:ext cx="8229600" cy="3568304"/>
          </a:xfrm>
        </p:spPr>
        <p:txBody>
          <a:bodyPr/>
          <a:lstStyle/>
          <a:p>
            <a:r>
              <a:rPr lang="en-US" sz="3200" dirty="0" smtClean="0"/>
              <a:t>Providing Context</a:t>
            </a:r>
          </a:p>
          <a:p>
            <a:pPr lvl="1"/>
            <a:r>
              <a:rPr lang="en-US" sz="2800" dirty="0" smtClean="0"/>
              <a:t>Explain the need for information requests</a:t>
            </a:r>
          </a:p>
          <a:p>
            <a:pPr lvl="2"/>
            <a:r>
              <a:rPr lang="en-US" sz="2400" dirty="0" smtClean="0"/>
              <a:t>Sending interrogatories right off the bat with no explanation </a:t>
            </a:r>
            <a:r>
              <a:rPr lang="en-US" sz="2400" dirty="0" smtClean="0">
                <a:sym typeface="Wingdings" panose="05000000000000000000" pitchFamily="2" charset="2"/>
              </a:rPr>
              <a:t> seems suspicious to wary Employees</a:t>
            </a:r>
            <a:endParaRPr lang="en-US" sz="2400" dirty="0" smtClean="0"/>
          </a:p>
          <a:p>
            <a:pPr lvl="1"/>
            <a:r>
              <a:rPr lang="en-US" sz="2500" dirty="0" smtClean="0"/>
              <a:t>Refer Employees to the Ombudsman General Line for more explanation</a:t>
            </a:r>
          </a:p>
        </p:txBody>
      </p:sp>
    </p:spTree>
    <p:extLst>
      <p:ext uri="{BB962C8B-B14F-4D97-AF65-F5344CB8AC3E}">
        <p14:creationId xmlns:p14="http://schemas.microsoft.com/office/powerpoint/2010/main" val="24858153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a:t>How Do We Handle</a:t>
            </a:r>
            <a:br>
              <a:rPr lang="en-US" altLang="en-US" dirty="0"/>
            </a:br>
            <a:r>
              <a:rPr lang="en-US" altLang="en-US" dirty="0"/>
              <a:t>the In-Between?</a:t>
            </a:r>
            <a:endParaRPr lang="en-US" altLang="en-US" dirty="0" smtClean="0"/>
          </a:p>
        </p:txBody>
      </p:sp>
      <p:sp>
        <p:nvSpPr>
          <p:cNvPr id="5123" name="Content Placeholder 2"/>
          <p:cNvSpPr>
            <a:spLocks noGrp="1"/>
          </p:cNvSpPr>
          <p:nvPr>
            <p:ph idx="1"/>
          </p:nvPr>
        </p:nvSpPr>
        <p:spPr>
          <a:xfrm>
            <a:off x="457200" y="971550"/>
            <a:ext cx="8229600" cy="3568304"/>
          </a:xfrm>
        </p:spPr>
        <p:txBody>
          <a:bodyPr/>
          <a:lstStyle/>
          <a:p>
            <a:r>
              <a:rPr lang="en-US" dirty="0" smtClean="0"/>
              <a:t>Providing Context</a:t>
            </a:r>
          </a:p>
          <a:p>
            <a:pPr lvl="1"/>
            <a:r>
              <a:rPr lang="en-US" sz="2700" dirty="0" smtClean="0"/>
              <a:t>Use Mediators to help bridge gaps in understanding</a:t>
            </a:r>
          </a:p>
          <a:p>
            <a:pPr lvl="2"/>
            <a:r>
              <a:rPr lang="en-US" dirty="0" smtClean="0"/>
              <a:t>Multiple discussions leading up to initial mediation</a:t>
            </a:r>
          </a:p>
          <a:p>
            <a:pPr lvl="2"/>
            <a:r>
              <a:rPr lang="en-US" dirty="0" smtClean="0"/>
              <a:t>Ability to give neutral comments on the “why” of parties’ positions and decisions</a:t>
            </a:r>
          </a:p>
          <a:p>
            <a:pPr lvl="2"/>
            <a:r>
              <a:rPr lang="en-US" dirty="0" smtClean="0"/>
              <a:t>Ability to play “devil’s advocate” on potential arguments</a:t>
            </a:r>
          </a:p>
          <a:p>
            <a:pPr lvl="2"/>
            <a:r>
              <a:rPr lang="en-US" dirty="0" smtClean="0"/>
              <a:t>Potential </a:t>
            </a:r>
            <a:r>
              <a:rPr lang="en-US" dirty="0"/>
              <a:t>for postponements if further investigation warrants</a:t>
            </a:r>
          </a:p>
          <a:p>
            <a:pPr lvl="2"/>
            <a:endParaRPr lang="en-US" sz="2500" dirty="0" smtClean="0"/>
          </a:p>
        </p:txBody>
      </p:sp>
    </p:spTree>
    <p:extLst>
      <p:ext uri="{BB962C8B-B14F-4D97-AF65-F5344CB8AC3E}">
        <p14:creationId xmlns:p14="http://schemas.microsoft.com/office/powerpoint/2010/main" val="3635311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a:t>How Do We Handle</a:t>
            </a:r>
            <a:br>
              <a:rPr lang="en-US" altLang="en-US" dirty="0"/>
            </a:br>
            <a:r>
              <a:rPr lang="en-US" altLang="en-US" dirty="0"/>
              <a:t>the In-Between?</a:t>
            </a:r>
            <a:endParaRPr lang="en-US" altLang="en-US" dirty="0" smtClean="0"/>
          </a:p>
        </p:txBody>
      </p:sp>
      <p:sp>
        <p:nvSpPr>
          <p:cNvPr id="5123" name="Content Placeholder 2"/>
          <p:cNvSpPr>
            <a:spLocks noGrp="1"/>
          </p:cNvSpPr>
          <p:nvPr>
            <p:ph idx="1"/>
          </p:nvPr>
        </p:nvSpPr>
        <p:spPr>
          <a:xfrm>
            <a:off x="457200" y="971550"/>
            <a:ext cx="8229600" cy="3568304"/>
          </a:xfrm>
        </p:spPr>
        <p:txBody>
          <a:bodyPr/>
          <a:lstStyle/>
          <a:p>
            <a:r>
              <a:rPr lang="en-US" sz="3200" dirty="0" smtClean="0"/>
              <a:t>Providing Context</a:t>
            </a:r>
          </a:p>
          <a:p>
            <a:pPr lvl="1"/>
            <a:r>
              <a:rPr lang="en-US" sz="2800" dirty="0" smtClean="0"/>
              <a:t>Use Ombudsman to help bridge gaps in understanding</a:t>
            </a:r>
          </a:p>
          <a:p>
            <a:pPr lvl="2"/>
            <a:r>
              <a:rPr lang="en-US" sz="2500" dirty="0" smtClean="0"/>
              <a:t>Usually involved after the initial mediation</a:t>
            </a:r>
          </a:p>
          <a:p>
            <a:pPr lvl="2"/>
            <a:r>
              <a:rPr lang="en-US" sz="2500" dirty="0" smtClean="0"/>
              <a:t>Ability to frame Employee’s options on claim </a:t>
            </a:r>
          </a:p>
          <a:p>
            <a:pPr lvl="3"/>
            <a:r>
              <a:rPr lang="en-US" sz="2400" dirty="0" smtClean="0"/>
              <a:t>Including disputed-basis settlement options</a:t>
            </a:r>
          </a:p>
          <a:p>
            <a:pPr lvl="2"/>
            <a:r>
              <a:rPr lang="en-US" sz="2500" dirty="0" smtClean="0"/>
              <a:t>Helpful to get mediators back involved as an intermediary between Ombudsman/Employee  and Claims Rep/Defense Counsel</a:t>
            </a:r>
          </a:p>
        </p:txBody>
      </p:sp>
    </p:spTree>
    <p:extLst>
      <p:ext uri="{BB962C8B-B14F-4D97-AF65-F5344CB8AC3E}">
        <p14:creationId xmlns:p14="http://schemas.microsoft.com/office/powerpoint/2010/main" val="42694067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a:t>How Do We Handle</a:t>
            </a:r>
            <a:br>
              <a:rPr lang="en-US" altLang="en-US" dirty="0"/>
            </a:br>
            <a:r>
              <a:rPr lang="en-US" altLang="en-US" dirty="0"/>
              <a:t>the In-Between?</a:t>
            </a:r>
            <a:endParaRPr lang="en-US" altLang="en-US" dirty="0" smtClean="0"/>
          </a:p>
        </p:txBody>
      </p:sp>
      <p:sp>
        <p:nvSpPr>
          <p:cNvPr id="5123" name="Content Placeholder 2"/>
          <p:cNvSpPr>
            <a:spLocks noGrp="1"/>
          </p:cNvSpPr>
          <p:nvPr>
            <p:ph idx="1"/>
          </p:nvPr>
        </p:nvSpPr>
        <p:spPr>
          <a:xfrm>
            <a:off x="457200" y="895350"/>
            <a:ext cx="8229600" cy="3568304"/>
          </a:xfrm>
        </p:spPr>
        <p:txBody>
          <a:bodyPr/>
          <a:lstStyle/>
          <a:p>
            <a:r>
              <a:rPr lang="en-US" dirty="0" smtClean="0"/>
              <a:t>Learning from Experience</a:t>
            </a:r>
          </a:p>
          <a:p>
            <a:pPr lvl="1"/>
            <a:r>
              <a:rPr lang="en-US" sz="2400" dirty="0" smtClean="0"/>
              <a:t>What has worked in previous claims?</a:t>
            </a:r>
          </a:p>
          <a:p>
            <a:pPr lvl="1"/>
            <a:r>
              <a:rPr lang="en-US" sz="2400" dirty="0" smtClean="0"/>
              <a:t>What has not worked in previous claims?</a:t>
            </a:r>
          </a:p>
          <a:p>
            <a:pPr lvl="1"/>
            <a:r>
              <a:rPr lang="en-US" sz="2400" dirty="0" smtClean="0"/>
              <a:t>How has Employer learned to approach claimant?</a:t>
            </a:r>
          </a:p>
          <a:p>
            <a:pPr lvl="1"/>
            <a:r>
              <a:rPr lang="en-US" sz="2400" dirty="0" smtClean="0"/>
              <a:t>What concerns are you hearing from self-represented claimants?</a:t>
            </a:r>
          </a:p>
          <a:p>
            <a:pPr lvl="1"/>
            <a:r>
              <a:rPr lang="en-US" sz="2400" dirty="0" smtClean="0"/>
              <a:t>Where have parties felt “burned” or ignored in the past?</a:t>
            </a:r>
          </a:p>
          <a:p>
            <a:pPr lvl="1"/>
            <a:r>
              <a:rPr lang="en-US" sz="2400" dirty="0" smtClean="0"/>
              <a:t>What is the main claimant’s main concern?</a:t>
            </a:r>
          </a:p>
        </p:txBody>
      </p:sp>
    </p:spTree>
    <p:extLst>
      <p:ext uri="{BB962C8B-B14F-4D97-AF65-F5344CB8AC3E}">
        <p14:creationId xmlns:p14="http://schemas.microsoft.com/office/powerpoint/2010/main" val="37652163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Questions and Feedback</a:t>
            </a:r>
          </a:p>
        </p:txBody>
      </p:sp>
      <p:sp>
        <p:nvSpPr>
          <p:cNvPr id="67587" name="Content Placeholder 2"/>
          <p:cNvSpPr>
            <a:spLocks noGrp="1"/>
          </p:cNvSpPr>
          <p:nvPr>
            <p:ph idx="1"/>
          </p:nvPr>
        </p:nvSpPr>
        <p:spPr>
          <a:xfrm>
            <a:off x="457200" y="1289447"/>
            <a:ext cx="8382000" cy="3308747"/>
          </a:xfrm>
        </p:spPr>
        <p:txBody>
          <a:bodyPr/>
          <a:lstStyle/>
          <a:p>
            <a:pPr marL="342900" lvl="1" indent="0">
              <a:buFont typeface="Wingdings" pitchFamily="2" charset="2"/>
              <a:buNone/>
              <a:defRPr/>
            </a:pPr>
            <a:endParaRPr lang="en-US" altLang="en-US" sz="1000" dirty="0" smtClean="0"/>
          </a:p>
          <a:p>
            <a:pPr marL="342900" lvl="1" indent="0">
              <a:buFont typeface="Wingdings" pitchFamily="2" charset="2"/>
              <a:buNone/>
              <a:defRPr/>
            </a:pPr>
            <a:endParaRPr lang="en-US" altLang="en-US" sz="1000" dirty="0" smtClean="0"/>
          </a:p>
          <a:p>
            <a:pPr marL="342900" lvl="1" indent="0">
              <a:buFont typeface="Wingdings" pitchFamily="2" charset="2"/>
              <a:buNone/>
              <a:defRPr/>
            </a:pPr>
            <a:r>
              <a:rPr lang="en-US" altLang="en-US" sz="2800" dirty="0" smtClean="0"/>
              <a:t>				</a:t>
            </a:r>
            <a:r>
              <a:rPr lang="en-US" altLang="en-US" sz="2400" dirty="0" smtClean="0"/>
              <a:t>	</a:t>
            </a:r>
            <a:endParaRPr lang="en-US" altLang="en-US" sz="2400" dirty="0"/>
          </a:p>
        </p:txBody>
      </p:sp>
      <p:grpSp>
        <p:nvGrpSpPr>
          <p:cNvPr id="6" name="Group 5"/>
          <p:cNvGrpSpPr/>
          <p:nvPr/>
        </p:nvGrpSpPr>
        <p:grpSpPr>
          <a:xfrm>
            <a:off x="762000" y="1200150"/>
            <a:ext cx="7620000" cy="5029200"/>
            <a:chOff x="4648200" y="2590800"/>
            <a:chExt cx="5257800" cy="3728620"/>
          </a:xfrm>
        </p:grpSpPr>
        <p:sp>
          <p:nvSpPr>
            <p:cNvPr id="3" name="Rectangle 2"/>
            <p:cNvSpPr/>
            <p:nvPr/>
          </p:nvSpPr>
          <p:spPr bwMode="auto">
            <a:xfrm>
              <a:off x="4876800" y="2590800"/>
              <a:ext cx="720436" cy="3728620"/>
            </a:xfrm>
            <a:prstGeom prst="rect">
              <a:avLst/>
            </a:prstGeom>
            <a:solidFill>
              <a:schemeClr val="bg1"/>
            </a:solidFill>
            <a:ln w="12700" cap="sq" cmpd="sng" algn="ctr">
              <a:solidFill>
                <a:schemeClr val="bg1"/>
              </a:solid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 name="TextBox 3"/>
            <p:cNvSpPr txBox="1"/>
            <p:nvPr/>
          </p:nvSpPr>
          <p:spPr>
            <a:xfrm>
              <a:off x="4648200" y="2947237"/>
              <a:ext cx="5257800" cy="2190564"/>
            </a:xfrm>
            <a:prstGeom prst="rect">
              <a:avLst/>
            </a:prstGeom>
            <a:noFill/>
          </p:spPr>
          <p:txBody>
            <a:bodyPr wrap="square" rtlCol="0">
              <a:spAutoFit/>
            </a:bodyPr>
            <a:lstStyle/>
            <a:p>
              <a:pPr marL="342900" lvl="1" indent="0">
                <a:buFont typeface="Wingdings" pitchFamily="2" charset="2"/>
                <a:buNone/>
                <a:defRPr/>
              </a:pPr>
              <a:r>
                <a:rPr lang="en-US" altLang="en-US" sz="2400" dirty="0" smtClean="0"/>
                <a:t>Thanks for your attendance and feedback.  </a:t>
              </a:r>
              <a:endParaRPr lang="en-US" altLang="en-US" sz="2400" dirty="0"/>
            </a:p>
            <a:p>
              <a:pPr marL="342900" lvl="1" indent="0">
                <a:buFont typeface="Wingdings" pitchFamily="2" charset="2"/>
                <a:buNone/>
                <a:defRPr/>
              </a:pPr>
              <a:r>
                <a:rPr lang="en-US" altLang="en-US" sz="2400" dirty="0" smtClean="0"/>
                <a:t>If you have any questions or comments, please feel free to contact me:</a:t>
              </a:r>
            </a:p>
            <a:p>
              <a:pPr marL="342900" lvl="1" indent="0">
                <a:buFont typeface="Wingdings" pitchFamily="2" charset="2"/>
                <a:buNone/>
                <a:defRPr/>
              </a:pPr>
              <a:endParaRPr lang="en-US" altLang="en-US" sz="2400" dirty="0"/>
            </a:p>
            <a:p>
              <a:pPr marL="685800" lvl="1" indent="-342900">
                <a:buFont typeface="Arial" panose="020B0604020202020204" pitchFamily="34" charset="0"/>
                <a:buChar char="•"/>
                <a:defRPr/>
              </a:pPr>
              <a:r>
                <a:rPr lang="en-US" altLang="en-US" sz="2400" dirty="0" smtClean="0"/>
                <a:t>J.V</a:t>
              </a:r>
              <a:r>
                <a:rPr lang="en-US" altLang="en-US" sz="2400" dirty="0"/>
                <a:t>. Thompson</a:t>
              </a:r>
            </a:p>
            <a:p>
              <a:pPr marL="685800" lvl="1" indent="-342900">
                <a:buFont typeface="Arial" panose="020B0604020202020204" pitchFamily="34" charset="0"/>
                <a:buChar char="•"/>
                <a:defRPr/>
              </a:pPr>
              <a:r>
                <a:rPr lang="en-US" altLang="en-US" sz="2400" dirty="0" smtClean="0"/>
                <a:t>jthompson@raineykizer.com</a:t>
              </a:r>
              <a:endParaRPr lang="en-US" altLang="en-US" sz="2400" dirty="0"/>
            </a:p>
            <a:p>
              <a:pPr marL="685800" lvl="1" indent="-342900">
                <a:buFont typeface="Arial" panose="020B0604020202020204" pitchFamily="34" charset="0"/>
                <a:buChar char="•"/>
                <a:defRPr/>
              </a:pPr>
              <a:r>
                <a:rPr lang="en-US" altLang="en-US" sz="2400" dirty="0" smtClean="0"/>
                <a:t>731.423.2414 </a:t>
              </a:r>
              <a:r>
                <a:rPr lang="en-US" altLang="en-US" sz="2400" dirty="0"/>
                <a:t>x2260</a:t>
              </a:r>
            </a:p>
            <a:p>
              <a:endParaRPr lang="en-US" dirty="0"/>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493713" y="2824162"/>
            <a:ext cx="3810000" cy="882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692150" indent="-347663"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987425" indent="-293688"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281113" indent="-2921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1598613" indent="-315913"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055813" indent="-315913"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513013" indent="-315913"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2970213" indent="-315913"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427413" indent="-315913"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hangingPunct="1">
              <a:buFont typeface="Wingdings" pitchFamily="2" charset="2"/>
              <a:buChar char="§"/>
            </a:pPr>
            <a:r>
              <a:rPr lang="en-US" altLang="en-US" sz="1300">
                <a:latin typeface="Sackers Gothic Medium" pitchFamily="50" charset="0"/>
              </a:rPr>
              <a:t>Business and Finance </a:t>
            </a:r>
          </a:p>
          <a:p>
            <a:pPr eaLnBrk="1" hangingPunct="1">
              <a:buFont typeface="Wingdings" pitchFamily="2" charset="2"/>
              <a:buChar char="§"/>
            </a:pPr>
            <a:r>
              <a:rPr lang="en-US" altLang="en-US" sz="1300">
                <a:latin typeface="Sackers Gothic Medium" pitchFamily="50" charset="0"/>
              </a:rPr>
              <a:t>Employment and Civil Rights</a:t>
            </a:r>
          </a:p>
          <a:p>
            <a:pPr eaLnBrk="1" hangingPunct="1">
              <a:buFont typeface="Wingdings" pitchFamily="2" charset="2"/>
              <a:buChar char="§"/>
            </a:pPr>
            <a:r>
              <a:rPr lang="en-US" altLang="en-US" sz="1300">
                <a:latin typeface="Sackers Gothic Medium" pitchFamily="50" charset="0"/>
              </a:rPr>
              <a:t>Estate Planning, Wills, and Trusts</a:t>
            </a:r>
          </a:p>
          <a:p>
            <a:pPr eaLnBrk="1" hangingPunct="1">
              <a:buFont typeface="Wingdings" pitchFamily="2" charset="2"/>
              <a:buChar char="§"/>
            </a:pPr>
            <a:r>
              <a:rPr lang="en-US" altLang="en-US" sz="1300">
                <a:latin typeface="Sackers Gothic Medium" pitchFamily="50" charset="0"/>
              </a:rPr>
              <a:t>Healthcare</a:t>
            </a:r>
            <a:endParaRPr lang="en-US" altLang="en-US" sz="1300">
              <a:latin typeface="Sackers Gothic Medium" pitchFamily="50" charset="0"/>
              <a:sym typeface="Wingdings" pitchFamily="2" charset="2"/>
            </a:endParaRPr>
          </a:p>
          <a:p>
            <a:pPr eaLnBrk="1" hangingPunct="1"/>
            <a:endParaRPr lang="en-US" altLang="en-US" sz="1300">
              <a:latin typeface="CopprplGoth Bd BT"/>
            </a:endParaRPr>
          </a:p>
          <a:p>
            <a:pPr eaLnBrk="1" hangingPunct="1">
              <a:buFont typeface="Wingdings" pitchFamily="2" charset="2"/>
              <a:buNone/>
            </a:pPr>
            <a:endParaRPr lang="en-US" altLang="en-US" sz="1400">
              <a:latin typeface="CopprplGoth Bd BT"/>
            </a:endParaRPr>
          </a:p>
          <a:p>
            <a:pPr eaLnBrk="1" hangingPunct="1">
              <a:buFont typeface="Wingdings" pitchFamily="2" charset="2"/>
              <a:buNone/>
            </a:pPr>
            <a:endParaRPr lang="en-US" altLang="en-US">
              <a:latin typeface="CopprplGoth Bd BT"/>
            </a:endParaRPr>
          </a:p>
          <a:p>
            <a:pPr eaLnBrk="1" hangingPunct="1"/>
            <a:endParaRPr lang="en-US" altLang="en-US"/>
          </a:p>
        </p:txBody>
      </p:sp>
      <p:sp>
        <p:nvSpPr>
          <p:cNvPr id="59395" name="Rectangle 5"/>
          <p:cNvSpPr>
            <a:spLocks noChangeArrowheads="1"/>
          </p:cNvSpPr>
          <p:nvPr/>
        </p:nvSpPr>
        <p:spPr bwMode="auto">
          <a:xfrm>
            <a:off x="4845050" y="2824162"/>
            <a:ext cx="3962400" cy="76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692150" indent="-347663"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987425" indent="-293688"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281113" indent="-2921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1598613" indent="-315913"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055813" indent="-315913"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513013" indent="-315913"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2970213" indent="-315913"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427413" indent="-315913"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hangingPunct="1">
              <a:buFont typeface="Wingdings" pitchFamily="2" charset="2"/>
              <a:buChar char="§"/>
            </a:pPr>
            <a:r>
              <a:rPr lang="en-US" altLang="en-US" sz="1300">
                <a:latin typeface="Sackers Gothic Medium" pitchFamily="50" charset="0"/>
              </a:rPr>
              <a:t>Mediation</a:t>
            </a:r>
          </a:p>
          <a:p>
            <a:pPr eaLnBrk="1" hangingPunct="1">
              <a:buFont typeface="Wingdings" pitchFamily="2" charset="2"/>
              <a:buChar char="§"/>
            </a:pPr>
            <a:r>
              <a:rPr lang="en-US" altLang="en-US" sz="1300">
                <a:latin typeface="Sackers Gothic Medium" pitchFamily="50" charset="0"/>
              </a:rPr>
              <a:t>Litigation</a:t>
            </a:r>
          </a:p>
          <a:p>
            <a:pPr eaLnBrk="1" hangingPunct="1">
              <a:buFont typeface="Wingdings" pitchFamily="2" charset="2"/>
              <a:buChar char="§"/>
            </a:pPr>
            <a:r>
              <a:rPr lang="en-US" altLang="en-US" sz="1300">
                <a:latin typeface="Sackers Gothic Medium" pitchFamily="50" charset="0"/>
              </a:rPr>
              <a:t>Professional Malpractice Defense</a:t>
            </a:r>
          </a:p>
          <a:p>
            <a:pPr eaLnBrk="1" hangingPunct="1">
              <a:buFont typeface="Wingdings" pitchFamily="2" charset="2"/>
              <a:buChar char="§"/>
            </a:pPr>
            <a:r>
              <a:rPr lang="en-US" altLang="en-US" sz="1300">
                <a:latin typeface="Sackers Gothic Medium" pitchFamily="50" charset="0"/>
              </a:rPr>
              <a:t>Tort and Insurance Defense</a:t>
            </a:r>
            <a:endParaRPr lang="en-US" altLang="en-US" sz="1300">
              <a:latin typeface="Sackers Gothic Medium" pitchFamily="50" charset="0"/>
              <a:sym typeface="Wingdings" pitchFamily="2" charset="2"/>
            </a:endParaRPr>
          </a:p>
          <a:p>
            <a:pPr eaLnBrk="1" hangingPunct="1">
              <a:buFont typeface="Wingdings" pitchFamily="2" charset="2"/>
              <a:buNone/>
            </a:pPr>
            <a:endParaRPr lang="en-US" altLang="en-US" sz="1400">
              <a:latin typeface="CopprplGoth Bd BT"/>
            </a:endParaRPr>
          </a:p>
          <a:p>
            <a:pPr eaLnBrk="1" hangingPunct="1">
              <a:buFont typeface="Wingdings" pitchFamily="2" charset="2"/>
              <a:buNone/>
            </a:pPr>
            <a:endParaRPr lang="en-US" altLang="en-US">
              <a:latin typeface="CopprplGoth Bd BT"/>
            </a:endParaRPr>
          </a:p>
          <a:p>
            <a:pPr eaLnBrk="1" hangingPunct="1"/>
            <a:endParaRPr lang="en-US" altLang="en-US"/>
          </a:p>
        </p:txBody>
      </p:sp>
      <p:sp>
        <p:nvSpPr>
          <p:cNvPr id="59396" name="Text Box 8"/>
          <p:cNvSpPr txBox="1">
            <a:spLocks noChangeArrowheads="1"/>
          </p:cNvSpPr>
          <p:nvPr/>
        </p:nvSpPr>
        <p:spPr bwMode="auto">
          <a:xfrm>
            <a:off x="533400" y="3976688"/>
            <a:ext cx="8077200" cy="677108"/>
          </a:xfrm>
          <a:prstGeom prst="rect">
            <a:avLst/>
          </a:prstGeom>
          <a:solidFill>
            <a:srgbClr val="00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pPr>
            <a:endParaRPr lang="en-US" altLang="en-US" sz="500" b="1">
              <a:solidFill>
                <a:schemeClr val="bg1"/>
              </a:solidFill>
              <a:latin typeface="CopprplGoth Bd BT"/>
            </a:endParaRPr>
          </a:p>
          <a:p>
            <a:pPr algn="ctr" eaLnBrk="1" hangingPunct="1">
              <a:spcBef>
                <a:spcPct val="0"/>
              </a:spcBef>
              <a:buClrTx/>
              <a:buSzTx/>
              <a:buFontTx/>
              <a:buNone/>
            </a:pPr>
            <a:r>
              <a:rPr lang="en-US" altLang="en-US" sz="2800">
                <a:solidFill>
                  <a:schemeClr val="bg1"/>
                </a:solidFill>
                <a:latin typeface="Sackers Gothic Medium" pitchFamily="50" charset="0"/>
              </a:rPr>
              <a:t>www.RaineyKizer.com</a:t>
            </a:r>
          </a:p>
          <a:p>
            <a:pPr algn="ctr" eaLnBrk="1" hangingPunct="1">
              <a:spcBef>
                <a:spcPct val="0"/>
              </a:spcBef>
              <a:buClrTx/>
              <a:buSzTx/>
              <a:buFontTx/>
              <a:buNone/>
            </a:pPr>
            <a:endParaRPr lang="en-US" altLang="en-US" sz="500" b="1">
              <a:solidFill>
                <a:schemeClr val="bg1"/>
              </a:solidFill>
              <a:latin typeface="CopprplGoth Bd BT"/>
            </a:endParaRPr>
          </a:p>
        </p:txBody>
      </p:sp>
      <p:sp>
        <p:nvSpPr>
          <p:cNvPr id="62473" name="Rectangle 9"/>
          <p:cNvSpPr>
            <a:spLocks noGrp="1" noChangeArrowheads="1"/>
          </p:cNvSpPr>
          <p:nvPr>
            <p:ph type="title"/>
          </p:nvPr>
        </p:nvSpPr>
        <p:spPr>
          <a:xfrm>
            <a:off x="0" y="4629150"/>
            <a:ext cx="9144000" cy="342900"/>
          </a:xfrm>
        </p:spPr>
        <p:txBody>
          <a:bodyPr/>
          <a:lstStyle/>
          <a:p>
            <a:pPr algn="ctr" eaLnBrk="1" hangingPunct="1"/>
            <a:r>
              <a:rPr lang="en-US" altLang="en-US" sz="2000" smtClean="0">
                <a:solidFill>
                  <a:srgbClr val="996600"/>
                </a:solidFill>
                <a:latin typeface="Sackers Gothic Medium" pitchFamily="50" charset="0"/>
              </a:rPr>
              <a:t>Memphis   </a:t>
            </a:r>
            <a:r>
              <a:rPr lang="en-US" altLang="en-US" sz="2000" smtClean="0">
                <a:solidFill>
                  <a:srgbClr val="996600"/>
                </a:solidFill>
                <a:latin typeface="Calibri" pitchFamily="34" charset="0"/>
              </a:rPr>
              <a:t>▪</a:t>
            </a:r>
            <a:r>
              <a:rPr lang="en-US" altLang="en-US" sz="2000" smtClean="0">
                <a:solidFill>
                  <a:srgbClr val="996600"/>
                </a:solidFill>
                <a:latin typeface="Sackers Gothic Medium" pitchFamily="50" charset="0"/>
              </a:rPr>
              <a:t>   Jackson  </a:t>
            </a:r>
            <a:r>
              <a:rPr lang="en-US" altLang="en-US" sz="2000" smtClean="0">
                <a:solidFill>
                  <a:srgbClr val="996600"/>
                </a:solidFill>
                <a:latin typeface="Calibri" pitchFamily="34" charset="0"/>
              </a:rPr>
              <a:t>▪</a:t>
            </a:r>
            <a:r>
              <a:rPr lang="en-US" altLang="en-US" sz="2000" smtClean="0">
                <a:solidFill>
                  <a:srgbClr val="996600"/>
                </a:solidFill>
                <a:latin typeface="Sackers Gothic Medium" pitchFamily="50" charset="0"/>
              </a:rPr>
              <a:t>  Nashville</a:t>
            </a:r>
            <a:r>
              <a:rPr lang="en-US" altLang="en-US" sz="2000" smtClean="0">
                <a:solidFill>
                  <a:srgbClr val="996600"/>
                </a:solidFill>
                <a:latin typeface="Calibri" pitchFamily="34" charset="0"/>
              </a:rPr>
              <a:t>   ▪</a:t>
            </a:r>
            <a:r>
              <a:rPr lang="en-US" altLang="en-US" sz="2000" smtClean="0">
                <a:solidFill>
                  <a:srgbClr val="996600"/>
                </a:solidFill>
                <a:latin typeface="Sackers Gothic Medium" pitchFamily="50" charset="0"/>
              </a:rPr>
              <a:t>  Chattanooga</a:t>
            </a:r>
            <a:endParaRPr lang="en-US" altLang="en-US" sz="2000" smtClean="0">
              <a:solidFill>
                <a:srgbClr val="996600"/>
              </a:solidFill>
              <a:latin typeface="Sackers Gothic Medium" pitchFamily="50" charset="0"/>
              <a:sym typeface="Wingdings" pitchFamily="2" charset="2"/>
            </a:endParaRPr>
          </a:p>
        </p:txBody>
      </p:sp>
      <p:sp>
        <p:nvSpPr>
          <p:cNvPr id="59398" name="Text Box 11"/>
          <p:cNvSpPr txBox="1">
            <a:spLocks noChangeArrowheads="1"/>
          </p:cNvSpPr>
          <p:nvPr/>
        </p:nvSpPr>
        <p:spPr bwMode="auto">
          <a:xfrm>
            <a:off x="0" y="1257300"/>
            <a:ext cx="9144000" cy="1523494"/>
          </a:xfrm>
          <a:prstGeom prst="rect">
            <a:avLst/>
          </a:prstGeom>
          <a:solidFill>
            <a:srgbClr val="00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pPr>
            <a:endParaRPr lang="en-US" altLang="en-US" sz="900" b="1">
              <a:solidFill>
                <a:schemeClr val="bg1"/>
              </a:solidFill>
              <a:latin typeface="CopprplGoth Bd BT"/>
            </a:endParaRPr>
          </a:p>
          <a:p>
            <a:pPr algn="ctr" eaLnBrk="1" hangingPunct="1">
              <a:spcBef>
                <a:spcPct val="0"/>
              </a:spcBef>
              <a:buClrTx/>
              <a:buSzTx/>
              <a:buFontTx/>
              <a:buNone/>
            </a:pPr>
            <a:r>
              <a:rPr lang="en-US" altLang="en-US" sz="1400" b="1">
                <a:solidFill>
                  <a:srgbClr val="996633"/>
                </a:solidFill>
                <a:latin typeface="Sackers Gothic Medium" pitchFamily="50" charset="0"/>
              </a:rPr>
              <a:t>Go-To Law Firm ® by Fortune 500 General Counsel</a:t>
            </a:r>
          </a:p>
          <a:p>
            <a:pPr algn="ctr" eaLnBrk="1" hangingPunct="1">
              <a:spcBef>
                <a:spcPct val="0"/>
              </a:spcBef>
              <a:buClrTx/>
              <a:buSzTx/>
              <a:buFontTx/>
              <a:buNone/>
            </a:pPr>
            <a:r>
              <a:rPr lang="en-US" altLang="en-US" sz="1400" b="1">
                <a:solidFill>
                  <a:srgbClr val="996633"/>
                </a:solidFill>
                <a:latin typeface="Sackers Gothic Medium" pitchFamily="50" charset="0"/>
              </a:rPr>
              <a:t>Health and Wellness Award by the Chamber of Commerce 2012</a:t>
            </a:r>
          </a:p>
          <a:p>
            <a:pPr algn="ctr" eaLnBrk="1" hangingPunct="1">
              <a:spcBef>
                <a:spcPct val="0"/>
              </a:spcBef>
              <a:buClrTx/>
              <a:buSzTx/>
              <a:buFontTx/>
              <a:buNone/>
            </a:pPr>
            <a:r>
              <a:rPr lang="en-US" altLang="en-US" sz="1400" b="1">
                <a:solidFill>
                  <a:srgbClr val="996633"/>
                </a:solidFill>
                <a:latin typeface="Sackers Gothic Medium" pitchFamily="50" charset="0"/>
              </a:rPr>
              <a:t>Voted Best Law Firm by Readers’ Choice Awards 2007 </a:t>
            </a:r>
          </a:p>
          <a:p>
            <a:pPr algn="ctr" eaLnBrk="1" hangingPunct="1">
              <a:spcBef>
                <a:spcPct val="0"/>
              </a:spcBef>
              <a:buClrTx/>
              <a:buSzTx/>
              <a:buFontTx/>
              <a:buNone/>
            </a:pPr>
            <a:r>
              <a:rPr lang="en-US" altLang="en-US" sz="1400" b="1">
                <a:solidFill>
                  <a:srgbClr val="996633"/>
                </a:solidFill>
                <a:latin typeface="Sackers Gothic Medium" pitchFamily="50" charset="0"/>
              </a:rPr>
              <a:t>Cornerstone Award Recipient by the Chamber of Commerce 2006</a:t>
            </a:r>
          </a:p>
          <a:p>
            <a:pPr algn="ctr" eaLnBrk="1" hangingPunct="1">
              <a:spcBef>
                <a:spcPct val="0"/>
              </a:spcBef>
              <a:buClrTx/>
              <a:buSzTx/>
              <a:buFontTx/>
              <a:buNone/>
            </a:pPr>
            <a:r>
              <a:rPr lang="en-US" altLang="en-US" sz="1400" b="1">
                <a:solidFill>
                  <a:srgbClr val="996633"/>
                </a:solidFill>
                <a:latin typeface="Sackers Gothic Medium" pitchFamily="50" charset="0"/>
              </a:rPr>
              <a:t>Small Business of the Year Award by the Chamber of Commerce 1996</a:t>
            </a:r>
          </a:p>
          <a:p>
            <a:pPr algn="ctr" eaLnBrk="1" hangingPunct="1">
              <a:spcBef>
                <a:spcPct val="0"/>
              </a:spcBef>
              <a:buClrTx/>
              <a:buSzTx/>
              <a:buFontTx/>
              <a:buNone/>
            </a:pPr>
            <a:endParaRPr lang="en-US" altLang="en-US" sz="1400" b="1">
              <a:solidFill>
                <a:srgbClr val="996633"/>
              </a:solidFill>
              <a:latin typeface="Sackers Gothic Medium" pitchFamily="50" charset="0"/>
            </a:endParaRPr>
          </a:p>
        </p:txBody>
      </p:sp>
      <p:sp>
        <p:nvSpPr>
          <p:cNvPr id="59399" name="Line 15"/>
          <p:cNvSpPr>
            <a:spLocks noChangeShapeType="1"/>
          </p:cNvSpPr>
          <p:nvPr/>
        </p:nvSpPr>
        <p:spPr bwMode="auto">
          <a:xfrm>
            <a:off x="533400" y="3943350"/>
            <a:ext cx="8077200" cy="0"/>
          </a:xfrm>
          <a:prstGeom prst="line">
            <a:avLst/>
          </a:prstGeom>
          <a:noFill/>
          <a:ln w="38100" cap="sq" cmpd="dbl">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9400" name="Line 16"/>
          <p:cNvSpPr>
            <a:spLocks noChangeShapeType="1"/>
          </p:cNvSpPr>
          <p:nvPr/>
        </p:nvSpPr>
        <p:spPr bwMode="auto">
          <a:xfrm>
            <a:off x="533400" y="4485085"/>
            <a:ext cx="8077200" cy="0"/>
          </a:xfrm>
          <a:prstGeom prst="line">
            <a:avLst/>
          </a:prstGeom>
          <a:noFill/>
          <a:ln w="38100" cap="sq" cmpd="dbl">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59401" name="Picture_x0020_0" descr="Rainey_Kizer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42900"/>
            <a:ext cx="5191125" cy="53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473"/>
                                        </p:tgtEl>
                                        <p:attrNameLst>
                                          <p:attrName>style.visibility</p:attrName>
                                        </p:attrNameLst>
                                      </p:cBhvr>
                                      <p:to>
                                        <p:strVal val="visible"/>
                                      </p:to>
                                    </p:set>
                                    <p:animEffect transition="in" filter="fade">
                                      <p:cBhvr>
                                        <p:cTn id="7" dur="2000"/>
                                        <p:tgtEl>
                                          <p:spTgt spid="62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What’s Required</a:t>
            </a:r>
          </a:p>
        </p:txBody>
      </p:sp>
      <p:sp>
        <p:nvSpPr>
          <p:cNvPr id="5123" name="Content Placeholder 2"/>
          <p:cNvSpPr>
            <a:spLocks noGrp="1"/>
          </p:cNvSpPr>
          <p:nvPr>
            <p:ph idx="1"/>
          </p:nvPr>
        </p:nvSpPr>
        <p:spPr>
          <a:xfrm>
            <a:off x="609600" y="1371600"/>
            <a:ext cx="8077200" cy="3568304"/>
          </a:xfrm>
        </p:spPr>
        <p:txBody>
          <a:bodyPr/>
          <a:lstStyle/>
          <a:p>
            <a:pPr algn="just">
              <a:defRPr/>
            </a:pPr>
            <a:endParaRPr lang="en-US" altLang="en-US" sz="3200" dirty="0" smtClean="0"/>
          </a:p>
          <a:p>
            <a:pPr algn="just">
              <a:defRPr/>
            </a:pPr>
            <a:r>
              <a:rPr lang="en-US" altLang="en-US" sz="3200" dirty="0" smtClean="0"/>
              <a:t>For any documents filed with the Bureau, must serve a copy of same on all parties/counsel.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28600"/>
            <a:ext cx="7543800" cy="971550"/>
          </a:xfrm>
        </p:spPr>
        <p:txBody>
          <a:bodyPr/>
          <a:lstStyle/>
          <a:p>
            <a:r>
              <a:rPr lang="en-US" altLang="en-US" dirty="0"/>
              <a:t>What’s Required – </a:t>
            </a:r>
            <a:br>
              <a:rPr lang="en-US" altLang="en-US" dirty="0"/>
            </a:br>
            <a:r>
              <a:rPr lang="en-US" altLang="en-US" dirty="0"/>
              <a:t>Initial Investigation</a:t>
            </a:r>
            <a:endParaRPr lang="en-US" altLang="en-US" dirty="0" smtClean="0"/>
          </a:p>
        </p:txBody>
      </p:sp>
      <p:sp>
        <p:nvSpPr>
          <p:cNvPr id="5123" name="Content Placeholder 2"/>
          <p:cNvSpPr>
            <a:spLocks noGrp="1"/>
          </p:cNvSpPr>
          <p:nvPr>
            <p:ph idx="1"/>
          </p:nvPr>
        </p:nvSpPr>
        <p:spPr>
          <a:xfrm>
            <a:off x="609600" y="1371600"/>
            <a:ext cx="8077200" cy="3568304"/>
          </a:xfrm>
        </p:spPr>
        <p:txBody>
          <a:bodyPr/>
          <a:lstStyle/>
          <a:p>
            <a:pPr algn="just">
              <a:defRPr/>
            </a:pPr>
            <a:r>
              <a:rPr lang="en-US" altLang="en-US" sz="3200" dirty="0" smtClean="0"/>
              <a:t>Within </a:t>
            </a:r>
            <a:r>
              <a:rPr lang="en-US" altLang="en-US" sz="3200" b="1" u="sng" dirty="0" smtClean="0"/>
              <a:t>2 business days</a:t>
            </a:r>
            <a:r>
              <a:rPr lang="en-US" altLang="en-US" sz="3200" dirty="0" smtClean="0"/>
              <a:t> of notice of injury:</a:t>
            </a:r>
            <a:endParaRPr lang="en-US" altLang="en-US" sz="2800" dirty="0"/>
          </a:p>
          <a:p>
            <a:pPr lvl="1" algn="just">
              <a:defRPr/>
            </a:pPr>
            <a:r>
              <a:rPr lang="en-US" altLang="en-US" sz="2800" dirty="0" smtClean="0"/>
              <a:t>Send Notice of Reported Injury</a:t>
            </a:r>
          </a:p>
          <a:p>
            <a:pPr lvl="1" algn="just">
              <a:defRPr/>
            </a:pPr>
            <a:r>
              <a:rPr lang="en-US" altLang="en-US" sz="2800" dirty="0" smtClean="0"/>
              <a:t>Send Beginner’s Guide to TN Workers’ Comp.</a:t>
            </a:r>
          </a:p>
          <a:p>
            <a:pPr lvl="1" algn="just">
              <a:defRPr/>
            </a:pPr>
            <a:r>
              <a:rPr lang="en-US" altLang="en-US" sz="2800" dirty="0" smtClean="0"/>
              <a:t>Make written/verbal contact with Employee</a:t>
            </a:r>
          </a:p>
          <a:p>
            <a:pPr lvl="1" algn="just">
              <a:defRPr/>
            </a:pPr>
            <a:r>
              <a:rPr lang="en-US" altLang="en-US" sz="2800" dirty="0" smtClean="0"/>
              <a:t>Provide Claims Rep’s name and contact info</a:t>
            </a:r>
          </a:p>
          <a:p>
            <a:pPr marL="344487" lvl="1" indent="0" algn="just">
              <a:buNone/>
              <a:defRPr/>
            </a:pPr>
            <a:endParaRPr lang="en-US" altLang="en-US" sz="2400" dirty="0" smtClean="0"/>
          </a:p>
          <a:p>
            <a:pPr lvl="1" algn="just">
              <a:defRPr/>
            </a:pPr>
            <a:endParaRPr lang="en-US" altLang="en-US" sz="2400" dirty="0" smtClean="0"/>
          </a:p>
        </p:txBody>
      </p:sp>
    </p:spTree>
    <p:extLst>
      <p:ext uri="{BB962C8B-B14F-4D97-AF65-F5344CB8AC3E}">
        <p14:creationId xmlns:p14="http://schemas.microsoft.com/office/powerpoint/2010/main" val="2869393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a:t>What’s Required – </a:t>
            </a:r>
            <a:br>
              <a:rPr lang="en-US" altLang="en-US" dirty="0"/>
            </a:br>
            <a:r>
              <a:rPr lang="en-US" altLang="en-US" dirty="0"/>
              <a:t>Initial Investigation</a:t>
            </a:r>
            <a:endParaRPr lang="en-US" altLang="en-US" dirty="0" smtClean="0"/>
          </a:p>
        </p:txBody>
      </p:sp>
      <p:sp>
        <p:nvSpPr>
          <p:cNvPr id="5123" name="Content Placeholder 2"/>
          <p:cNvSpPr>
            <a:spLocks noGrp="1"/>
          </p:cNvSpPr>
          <p:nvPr>
            <p:ph idx="1"/>
          </p:nvPr>
        </p:nvSpPr>
        <p:spPr>
          <a:xfrm>
            <a:off x="609600" y="971550"/>
            <a:ext cx="8077200" cy="3568304"/>
          </a:xfrm>
        </p:spPr>
        <p:txBody>
          <a:bodyPr/>
          <a:lstStyle/>
          <a:p>
            <a:pPr algn="just">
              <a:defRPr/>
            </a:pPr>
            <a:r>
              <a:rPr lang="en-US" altLang="en-US" sz="3200" dirty="0"/>
              <a:t>Within </a:t>
            </a:r>
            <a:r>
              <a:rPr lang="en-US" altLang="en-US" sz="3200" b="1" u="sng" dirty="0"/>
              <a:t>2 business days</a:t>
            </a:r>
            <a:r>
              <a:rPr lang="en-US" altLang="en-US" sz="3200" dirty="0"/>
              <a:t> of assignment to different claims rep:</a:t>
            </a:r>
            <a:endParaRPr lang="en-US" altLang="en-US" sz="2800" dirty="0"/>
          </a:p>
          <a:p>
            <a:pPr lvl="1" algn="just">
              <a:defRPr/>
            </a:pPr>
            <a:r>
              <a:rPr lang="en-US" altLang="en-US" sz="2800" dirty="0"/>
              <a:t>Make written/verbal contact with </a:t>
            </a:r>
            <a:r>
              <a:rPr lang="en-US" altLang="en-US" sz="2800" dirty="0" smtClean="0"/>
              <a:t>Employee</a:t>
            </a:r>
            <a:endParaRPr lang="en-US" altLang="en-US" sz="2800" dirty="0"/>
          </a:p>
          <a:p>
            <a:pPr lvl="1" algn="just">
              <a:defRPr/>
            </a:pPr>
            <a:r>
              <a:rPr lang="en-US" altLang="en-US" sz="2800" dirty="0"/>
              <a:t>Provide new </a:t>
            </a:r>
            <a:r>
              <a:rPr lang="en-US" altLang="en-US" sz="2800" dirty="0" smtClean="0"/>
              <a:t>Claims Rep’s </a:t>
            </a:r>
            <a:r>
              <a:rPr lang="en-US" altLang="en-US" sz="2800" dirty="0"/>
              <a:t>name and contact info</a:t>
            </a:r>
          </a:p>
          <a:p>
            <a:pPr algn="just">
              <a:defRPr/>
            </a:pPr>
            <a:r>
              <a:rPr lang="en-US" altLang="en-US" sz="3200" dirty="0" smtClean="0"/>
              <a:t>Within </a:t>
            </a:r>
            <a:r>
              <a:rPr lang="en-US" altLang="en-US" sz="3200" b="1" u="sng" dirty="0" smtClean="0"/>
              <a:t>3 business days</a:t>
            </a:r>
            <a:r>
              <a:rPr lang="en-US" altLang="en-US" sz="3200" dirty="0" smtClean="0"/>
              <a:t> of request for medical care:</a:t>
            </a:r>
          </a:p>
          <a:p>
            <a:pPr lvl="1" algn="just">
              <a:defRPr/>
            </a:pPr>
            <a:r>
              <a:rPr lang="en-US" altLang="en-US" sz="2800" dirty="0" smtClean="0"/>
              <a:t>Send panel of physicians</a:t>
            </a:r>
          </a:p>
        </p:txBody>
      </p:sp>
    </p:spTree>
    <p:extLst>
      <p:ext uri="{BB962C8B-B14F-4D97-AF65-F5344CB8AC3E}">
        <p14:creationId xmlns:p14="http://schemas.microsoft.com/office/powerpoint/2010/main" val="1842552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a:t>What’s Required – </a:t>
            </a:r>
            <a:br>
              <a:rPr lang="en-US" altLang="en-US" dirty="0"/>
            </a:br>
            <a:r>
              <a:rPr lang="en-US" altLang="en-US" dirty="0"/>
              <a:t>Initial Investigation</a:t>
            </a:r>
            <a:endParaRPr lang="en-US" altLang="en-US" dirty="0" smtClean="0"/>
          </a:p>
        </p:txBody>
      </p:sp>
      <p:sp>
        <p:nvSpPr>
          <p:cNvPr id="5123" name="Content Placeholder 2"/>
          <p:cNvSpPr>
            <a:spLocks noGrp="1"/>
          </p:cNvSpPr>
          <p:nvPr>
            <p:ph idx="1"/>
          </p:nvPr>
        </p:nvSpPr>
        <p:spPr>
          <a:xfrm>
            <a:off x="609600" y="971550"/>
            <a:ext cx="8077200" cy="3568304"/>
          </a:xfrm>
        </p:spPr>
        <p:txBody>
          <a:bodyPr/>
          <a:lstStyle/>
          <a:p>
            <a:r>
              <a:rPr lang="en-US" sz="3200" dirty="0"/>
              <a:t>Within </a:t>
            </a:r>
            <a:r>
              <a:rPr lang="en-US" sz="3200" b="1" u="sng" dirty="0"/>
              <a:t>15 calendar days</a:t>
            </a:r>
            <a:r>
              <a:rPr lang="en-US" sz="3200" dirty="0"/>
              <a:t> of notice:</a:t>
            </a:r>
          </a:p>
          <a:p>
            <a:pPr lvl="1"/>
            <a:r>
              <a:rPr lang="en-US" sz="2800" dirty="0"/>
              <a:t>Decision on compensability</a:t>
            </a:r>
          </a:p>
          <a:p>
            <a:r>
              <a:rPr lang="en-US" sz="3200" dirty="0"/>
              <a:t>If denied, within </a:t>
            </a:r>
            <a:r>
              <a:rPr lang="en-US" sz="3200" b="1" u="sng" dirty="0"/>
              <a:t>5 business days</a:t>
            </a:r>
            <a:r>
              <a:rPr lang="en-US" sz="3200" dirty="0"/>
              <a:t> of determination, send:</a:t>
            </a:r>
          </a:p>
          <a:p>
            <a:pPr lvl="1"/>
            <a:r>
              <a:rPr lang="en-US" sz="2800" dirty="0"/>
              <a:t>Notice of Denial</a:t>
            </a:r>
          </a:p>
          <a:p>
            <a:r>
              <a:rPr lang="en-US" sz="3200" dirty="0"/>
              <a:t>If accepted, within </a:t>
            </a:r>
            <a:r>
              <a:rPr lang="en-US" sz="3200" b="1" u="sng" dirty="0"/>
              <a:t>5 business days</a:t>
            </a:r>
            <a:r>
              <a:rPr lang="en-US" sz="3200" dirty="0"/>
              <a:t> of first benefits payment, send:</a:t>
            </a:r>
          </a:p>
          <a:p>
            <a:pPr lvl="1"/>
            <a:r>
              <a:rPr lang="en-US" sz="2800" dirty="0"/>
              <a:t>First Report of Payment of </a:t>
            </a:r>
            <a:r>
              <a:rPr lang="en-US" sz="2800" dirty="0" smtClean="0"/>
              <a:t>Compensation</a:t>
            </a:r>
            <a:endParaRPr lang="en-US" sz="2800" dirty="0"/>
          </a:p>
        </p:txBody>
      </p:sp>
    </p:spTree>
    <p:extLst>
      <p:ext uri="{BB962C8B-B14F-4D97-AF65-F5344CB8AC3E}">
        <p14:creationId xmlns:p14="http://schemas.microsoft.com/office/powerpoint/2010/main" val="957712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7543800" cy="971550"/>
          </a:xfrm>
        </p:spPr>
        <p:txBody>
          <a:bodyPr/>
          <a:lstStyle/>
          <a:p>
            <a:r>
              <a:rPr lang="en-US" altLang="en-US" dirty="0"/>
              <a:t>What’s Required – </a:t>
            </a:r>
            <a:br>
              <a:rPr lang="en-US" altLang="en-US" dirty="0"/>
            </a:br>
            <a:r>
              <a:rPr lang="en-US" altLang="en-US" dirty="0"/>
              <a:t>Initial Investigation</a:t>
            </a:r>
            <a:endParaRPr lang="en-US" altLang="en-US" dirty="0" smtClean="0"/>
          </a:p>
        </p:txBody>
      </p:sp>
      <p:sp>
        <p:nvSpPr>
          <p:cNvPr id="5123" name="Content Placeholder 2"/>
          <p:cNvSpPr>
            <a:spLocks noGrp="1"/>
          </p:cNvSpPr>
          <p:nvPr>
            <p:ph idx="1"/>
          </p:nvPr>
        </p:nvSpPr>
        <p:spPr>
          <a:xfrm>
            <a:off x="609600" y="971550"/>
            <a:ext cx="8077200" cy="3568304"/>
          </a:xfrm>
        </p:spPr>
        <p:txBody>
          <a:bodyPr/>
          <a:lstStyle/>
          <a:p>
            <a:r>
              <a:rPr lang="en-US" sz="3200" dirty="0" smtClean="0"/>
              <a:t>If </a:t>
            </a:r>
            <a:r>
              <a:rPr lang="en-US" sz="3200" dirty="0"/>
              <a:t>change in/termination of benefit payments, within </a:t>
            </a:r>
            <a:r>
              <a:rPr lang="en-US" sz="3200" b="1" u="sng" dirty="0"/>
              <a:t>5 business days</a:t>
            </a:r>
            <a:r>
              <a:rPr lang="en-US" sz="3200" dirty="0"/>
              <a:t>, send:</a:t>
            </a:r>
          </a:p>
          <a:p>
            <a:pPr lvl="1"/>
            <a:r>
              <a:rPr lang="en-US" sz="2800" dirty="0"/>
              <a:t>Notice of Change/Termination of Compensation</a:t>
            </a:r>
          </a:p>
          <a:p>
            <a:r>
              <a:rPr lang="en-US" sz="3200" dirty="0"/>
              <a:t>If later controverting liability, within </a:t>
            </a:r>
            <a:r>
              <a:rPr lang="en-US" sz="3200" b="1" u="sng" dirty="0"/>
              <a:t>15 calendar days</a:t>
            </a:r>
            <a:r>
              <a:rPr lang="en-US" sz="3200" dirty="0"/>
              <a:t> of due date of first omitted payment, </a:t>
            </a:r>
            <a:r>
              <a:rPr lang="en-US" sz="3200" dirty="0" smtClean="0"/>
              <a:t>send:</a:t>
            </a:r>
          </a:p>
          <a:p>
            <a:pPr lvl="1"/>
            <a:r>
              <a:rPr lang="en-US" sz="2800" dirty="0" smtClean="0"/>
              <a:t>Notice </a:t>
            </a:r>
            <a:r>
              <a:rPr lang="en-US" sz="2800" dirty="0"/>
              <a:t>of Controversy</a:t>
            </a:r>
          </a:p>
        </p:txBody>
      </p:sp>
    </p:spTree>
    <p:extLst>
      <p:ext uri="{BB962C8B-B14F-4D97-AF65-F5344CB8AC3E}">
        <p14:creationId xmlns:p14="http://schemas.microsoft.com/office/powerpoint/2010/main" val="1383863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28600"/>
            <a:ext cx="7543800" cy="971550"/>
          </a:xfrm>
        </p:spPr>
        <p:txBody>
          <a:bodyPr/>
          <a:lstStyle/>
          <a:p>
            <a:r>
              <a:rPr lang="en-US" altLang="en-US" dirty="0" smtClean="0"/>
              <a:t>What’s Required – </a:t>
            </a:r>
            <a:br>
              <a:rPr lang="en-US" altLang="en-US" dirty="0" smtClean="0"/>
            </a:br>
            <a:r>
              <a:rPr lang="en-US" altLang="en-US" dirty="0" smtClean="0"/>
              <a:t>Initial Investigation</a:t>
            </a:r>
          </a:p>
        </p:txBody>
      </p:sp>
      <p:sp>
        <p:nvSpPr>
          <p:cNvPr id="5123" name="Content Placeholder 2"/>
          <p:cNvSpPr>
            <a:spLocks noGrp="1"/>
          </p:cNvSpPr>
          <p:nvPr>
            <p:ph idx="1"/>
          </p:nvPr>
        </p:nvSpPr>
        <p:spPr>
          <a:xfrm>
            <a:off x="609600" y="1371600"/>
            <a:ext cx="8077200" cy="3568304"/>
          </a:xfrm>
        </p:spPr>
        <p:txBody>
          <a:bodyPr/>
          <a:lstStyle/>
          <a:p>
            <a:r>
              <a:rPr lang="en-US" sz="3200" dirty="0"/>
              <a:t>Within </a:t>
            </a:r>
            <a:r>
              <a:rPr lang="en-US" sz="3200" b="1" u="sng" dirty="0"/>
              <a:t>30 calendar days</a:t>
            </a:r>
            <a:r>
              <a:rPr lang="en-US" sz="3200" dirty="0"/>
              <a:t> of </a:t>
            </a:r>
            <a:r>
              <a:rPr lang="en-US" sz="3200" dirty="0" smtClean="0"/>
              <a:t>Claims Rep’s receipt</a:t>
            </a:r>
            <a:r>
              <a:rPr lang="en-US" sz="3200" dirty="0"/>
              <a:t>:</a:t>
            </a:r>
          </a:p>
          <a:p>
            <a:pPr lvl="1"/>
            <a:r>
              <a:rPr lang="en-US" sz="2800" dirty="0"/>
              <a:t>Send PPI rating and MMI date</a:t>
            </a:r>
          </a:p>
          <a:p>
            <a:pPr lvl="1"/>
            <a:r>
              <a:rPr lang="en-US" sz="2800" dirty="0"/>
              <a:t>Send all other info needed to settle a claim</a:t>
            </a:r>
          </a:p>
          <a:p>
            <a:pPr lvl="1"/>
            <a:r>
              <a:rPr lang="en-US" sz="2800" dirty="0"/>
              <a:t>Send a written settlement offer </a:t>
            </a:r>
          </a:p>
          <a:p>
            <a:endParaRPr lang="en-US" sz="2800" dirty="0"/>
          </a:p>
        </p:txBody>
      </p:sp>
    </p:spTree>
    <p:extLst>
      <p:ext uri="{BB962C8B-B14F-4D97-AF65-F5344CB8AC3E}">
        <p14:creationId xmlns:p14="http://schemas.microsoft.com/office/powerpoint/2010/main" val="3647319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
      <a:dk1>
        <a:srgbClr val="000000"/>
      </a:dk1>
      <a:lt1>
        <a:srgbClr val="FFFFFF"/>
      </a:lt1>
      <a:dk2>
        <a:srgbClr val="B86E00"/>
      </a:dk2>
      <a:lt2>
        <a:srgbClr val="808080"/>
      </a:lt2>
      <a:accent1>
        <a:srgbClr val="BC7D00"/>
      </a:accent1>
      <a:accent2>
        <a:srgbClr val="333333"/>
      </a:accent2>
      <a:accent3>
        <a:srgbClr val="FFFFFF"/>
      </a:accent3>
      <a:accent4>
        <a:srgbClr val="000000"/>
      </a:accent4>
      <a:accent5>
        <a:srgbClr val="DABFAA"/>
      </a:accent5>
      <a:accent6>
        <a:srgbClr val="2D2D2D"/>
      </a:accent6>
      <a:hlink>
        <a:srgbClr val="FFE18B"/>
      </a:hlink>
      <a:folHlink>
        <a:srgbClr val="4D4D4D"/>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CC9900"/>
        </a:dk2>
        <a:lt2>
          <a:srgbClr val="808080"/>
        </a:lt2>
        <a:accent1>
          <a:srgbClr val="FFCC3B"/>
        </a:accent1>
        <a:accent2>
          <a:srgbClr val="FFD55D"/>
        </a:accent2>
        <a:accent3>
          <a:srgbClr val="FFFFFF"/>
        </a:accent3>
        <a:accent4>
          <a:srgbClr val="000000"/>
        </a:accent4>
        <a:accent5>
          <a:srgbClr val="FFE2AF"/>
        </a:accent5>
        <a:accent6>
          <a:srgbClr val="E7C153"/>
        </a:accent6>
        <a:hlink>
          <a:srgbClr val="FFE18B"/>
        </a:hlink>
        <a:folHlink>
          <a:srgbClr val="D8D8EC"/>
        </a:folHlink>
      </a:clrScheme>
      <a:clrMap bg1="lt1" tx1="dk1" bg2="lt2" tx2="dk2" accent1="accent1" accent2="accent2" accent3="accent3" accent4="accent4" accent5="accent5" accent6="accent6" hlink="hlink" folHlink="folHlink"/>
    </a:extraClrScheme>
    <a:extraClrScheme>
      <a:clrScheme name="Network 12">
        <a:dk1>
          <a:srgbClr val="000000"/>
        </a:dk1>
        <a:lt1>
          <a:srgbClr val="FFFFFF"/>
        </a:lt1>
        <a:dk2>
          <a:srgbClr val="CC9900"/>
        </a:dk2>
        <a:lt2>
          <a:srgbClr val="808080"/>
        </a:lt2>
        <a:accent1>
          <a:srgbClr val="FFCC3B"/>
        </a:accent1>
        <a:accent2>
          <a:srgbClr val="000000"/>
        </a:accent2>
        <a:accent3>
          <a:srgbClr val="FFFFFF"/>
        </a:accent3>
        <a:accent4>
          <a:srgbClr val="000000"/>
        </a:accent4>
        <a:accent5>
          <a:srgbClr val="FFE2AF"/>
        </a:accent5>
        <a:accent6>
          <a:srgbClr val="000000"/>
        </a:accent6>
        <a:hlink>
          <a:srgbClr val="FFE18B"/>
        </a:hlink>
        <a:folHlink>
          <a:srgbClr val="D8D8EC"/>
        </a:folHlink>
      </a:clrScheme>
      <a:clrMap bg1="lt1" tx1="dk1" bg2="lt2" tx2="dk2" accent1="accent1" accent2="accent2" accent3="accent3" accent4="accent4" accent5="accent5" accent6="accent6" hlink="hlink" folHlink="folHlink"/>
    </a:extraClrScheme>
    <a:extraClrScheme>
      <a:clrScheme name="Network 13">
        <a:dk1>
          <a:srgbClr val="000000"/>
        </a:dk1>
        <a:lt1>
          <a:srgbClr val="FFFFFF"/>
        </a:lt1>
        <a:dk2>
          <a:srgbClr val="CC9900"/>
        </a:dk2>
        <a:lt2>
          <a:srgbClr val="808080"/>
        </a:lt2>
        <a:accent1>
          <a:srgbClr val="FF9900"/>
        </a:accent1>
        <a:accent2>
          <a:srgbClr val="000000"/>
        </a:accent2>
        <a:accent3>
          <a:srgbClr val="FFFFFF"/>
        </a:accent3>
        <a:accent4>
          <a:srgbClr val="000000"/>
        </a:accent4>
        <a:accent5>
          <a:srgbClr val="FFCAAA"/>
        </a:accent5>
        <a:accent6>
          <a:srgbClr val="000000"/>
        </a:accent6>
        <a:hlink>
          <a:srgbClr val="FFE18B"/>
        </a:hlink>
        <a:folHlink>
          <a:srgbClr val="D8D8EC"/>
        </a:folHlink>
      </a:clrScheme>
      <a:clrMap bg1="lt1" tx1="dk1" bg2="lt2" tx2="dk2" accent1="accent1" accent2="accent2" accent3="accent3" accent4="accent4" accent5="accent5" accent6="accent6" hlink="hlink" folHlink="folHlink"/>
    </a:extraClrScheme>
    <a:extraClrScheme>
      <a:clrScheme name="Network 14">
        <a:dk1>
          <a:srgbClr val="000000"/>
        </a:dk1>
        <a:lt1>
          <a:srgbClr val="FFFFFF"/>
        </a:lt1>
        <a:dk2>
          <a:srgbClr val="CC9900"/>
        </a:dk2>
        <a:lt2>
          <a:srgbClr val="808080"/>
        </a:lt2>
        <a:accent1>
          <a:srgbClr val="B86E00"/>
        </a:accent1>
        <a:accent2>
          <a:srgbClr val="000000"/>
        </a:accent2>
        <a:accent3>
          <a:srgbClr val="FFFFFF"/>
        </a:accent3>
        <a:accent4>
          <a:srgbClr val="000000"/>
        </a:accent4>
        <a:accent5>
          <a:srgbClr val="D8BAAA"/>
        </a:accent5>
        <a:accent6>
          <a:srgbClr val="000000"/>
        </a:accent6>
        <a:hlink>
          <a:srgbClr val="FFE18B"/>
        </a:hlink>
        <a:folHlink>
          <a:srgbClr val="D8D8EC"/>
        </a:folHlink>
      </a:clrScheme>
      <a:clrMap bg1="lt1" tx1="dk1" bg2="lt2" tx2="dk2" accent1="accent1" accent2="accent2" accent3="accent3" accent4="accent4" accent5="accent5" accent6="accent6" hlink="hlink" folHlink="folHlink"/>
    </a:extraClrScheme>
    <a:extraClrScheme>
      <a:clrScheme name="Network 15">
        <a:dk1>
          <a:srgbClr val="000000"/>
        </a:dk1>
        <a:lt1>
          <a:srgbClr val="FFFFFF"/>
        </a:lt1>
        <a:dk2>
          <a:srgbClr val="B86E00"/>
        </a:dk2>
        <a:lt2>
          <a:srgbClr val="808080"/>
        </a:lt2>
        <a:accent1>
          <a:srgbClr val="B86E00"/>
        </a:accent1>
        <a:accent2>
          <a:srgbClr val="000000"/>
        </a:accent2>
        <a:accent3>
          <a:srgbClr val="FFFFFF"/>
        </a:accent3>
        <a:accent4>
          <a:srgbClr val="000000"/>
        </a:accent4>
        <a:accent5>
          <a:srgbClr val="D8BAAA"/>
        </a:accent5>
        <a:accent6>
          <a:srgbClr val="000000"/>
        </a:accent6>
        <a:hlink>
          <a:srgbClr val="FFE18B"/>
        </a:hlink>
        <a:folHlink>
          <a:srgbClr val="D8D8EC"/>
        </a:folHlink>
      </a:clrScheme>
      <a:clrMap bg1="lt1" tx1="dk1" bg2="lt2" tx2="dk2" accent1="accent1" accent2="accent2" accent3="accent3" accent4="accent4" accent5="accent5" accent6="accent6" hlink="hlink" folHlink="folHlink"/>
    </a:extraClrScheme>
    <a:extraClrScheme>
      <a:clrScheme name="Network 16">
        <a:dk1>
          <a:srgbClr val="000000"/>
        </a:dk1>
        <a:lt1>
          <a:srgbClr val="FFFFFF"/>
        </a:lt1>
        <a:dk2>
          <a:srgbClr val="B86E00"/>
        </a:dk2>
        <a:lt2>
          <a:srgbClr val="808080"/>
        </a:lt2>
        <a:accent1>
          <a:srgbClr val="B86E00"/>
        </a:accent1>
        <a:accent2>
          <a:srgbClr val="333333"/>
        </a:accent2>
        <a:accent3>
          <a:srgbClr val="FFFFFF"/>
        </a:accent3>
        <a:accent4>
          <a:srgbClr val="000000"/>
        </a:accent4>
        <a:accent5>
          <a:srgbClr val="D8BAAA"/>
        </a:accent5>
        <a:accent6>
          <a:srgbClr val="2D2D2D"/>
        </a:accent6>
        <a:hlink>
          <a:srgbClr val="FFE18B"/>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TotalTime>
  <Words>3515</Words>
  <Application>Microsoft Office PowerPoint</Application>
  <PresentationFormat>On-screen Show (16:9)</PresentationFormat>
  <Paragraphs>387</Paragraphs>
  <Slides>39</Slides>
  <Notes>38</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Network</vt:lpstr>
      <vt:lpstr>1_PowerPoint B</vt:lpstr>
      <vt:lpstr>Handling Claims with Self-Represented Employees</vt:lpstr>
      <vt:lpstr>PowerPoint Presentation</vt:lpstr>
      <vt:lpstr>Understanding the Movements</vt:lpstr>
      <vt:lpstr>What’s Required</vt:lpstr>
      <vt:lpstr>What’s Required –  Initial Investigation</vt:lpstr>
      <vt:lpstr>What’s Required –  Initial Investigation</vt:lpstr>
      <vt:lpstr>What’s Required –  Initial Investigation</vt:lpstr>
      <vt:lpstr>What’s Required –  Initial Investigation</vt:lpstr>
      <vt:lpstr>What’s Required –  Initial Investigation</vt:lpstr>
      <vt:lpstr>What’s Required -  Case Management</vt:lpstr>
      <vt:lpstr>What’s Required -  Mediation</vt:lpstr>
      <vt:lpstr>What’s Required -  Litigation</vt:lpstr>
      <vt:lpstr>What’s Prohibited</vt:lpstr>
      <vt:lpstr>What’s Prohibited</vt:lpstr>
      <vt:lpstr>Explaining Roles  of the Various Players</vt:lpstr>
      <vt:lpstr>Explaining Roles  of the Various Players</vt:lpstr>
      <vt:lpstr>Explaining Roles  of the Various Players</vt:lpstr>
      <vt:lpstr>Explaining Roles  of the Various Players</vt:lpstr>
      <vt:lpstr>Explaining Roles  of the Various Players</vt:lpstr>
      <vt:lpstr>Explaining Roles  of the Various Players</vt:lpstr>
      <vt:lpstr>Explaining Roles  of the Various Players</vt:lpstr>
      <vt:lpstr>Explaining Roles  of the Various Players</vt:lpstr>
      <vt:lpstr>Explaining Roles  of the Various Players</vt:lpstr>
      <vt:lpstr>Explaining Roles  of the Various Players</vt:lpstr>
      <vt:lpstr>Explaining Roles  of the Various Players</vt:lpstr>
      <vt:lpstr>Explaining Roles  of the Various Players</vt:lpstr>
      <vt:lpstr>Explaining Roles  of the Various Players</vt:lpstr>
      <vt:lpstr>Explaining Roles  of the Various Players</vt:lpstr>
      <vt:lpstr>How Do We Handle the In-Between?</vt:lpstr>
      <vt:lpstr>How Do We Handle the In-Between?</vt:lpstr>
      <vt:lpstr>How Do We Handle the In-Between?</vt:lpstr>
      <vt:lpstr>How Do We Handle the In-Between?</vt:lpstr>
      <vt:lpstr>How Do We Handle the In-Between?</vt:lpstr>
      <vt:lpstr>How Do We Handle the In-Between?</vt:lpstr>
      <vt:lpstr>How Do We Handle the In-Between?</vt:lpstr>
      <vt:lpstr>How Do We Handle the In-Between?</vt:lpstr>
      <vt:lpstr>How Do We Handle the In-Between?</vt:lpstr>
      <vt:lpstr>Questions and Feedback</vt:lpstr>
      <vt:lpstr>Memphis   ▪   Jackson  ▪  Nashville   ▪  Chattanooga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B.Jeff Francis</dc:creator>
  <cp:lastModifiedBy>B.Jeff Francis</cp:lastModifiedBy>
  <cp:revision>6</cp:revision>
  <dcterms:modified xsi:type="dcterms:W3CDTF">2019-05-23T14:16:36Z</dcterms:modified>
</cp:coreProperties>
</file>