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18"/>
  </p:notesMasterIdLst>
  <p:sldIdLst>
    <p:sldId id="338" r:id="rId3"/>
    <p:sldId id="256" r:id="rId4"/>
    <p:sldId id="325" r:id="rId5"/>
    <p:sldId id="326" r:id="rId6"/>
    <p:sldId id="327" r:id="rId7"/>
    <p:sldId id="329" r:id="rId8"/>
    <p:sldId id="330" r:id="rId9"/>
    <p:sldId id="331" r:id="rId10"/>
    <p:sldId id="332" r:id="rId11"/>
    <p:sldId id="333" r:id="rId12"/>
    <p:sldId id="334" r:id="rId13"/>
    <p:sldId id="336" r:id="rId14"/>
    <p:sldId id="337" r:id="rId15"/>
    <p:sldId id="335" r:id="rId16"/>
    <p:sldId id="32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471"/>
    <a:srgbClr val="FF99FF"/>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p:cViewPr>
        <p:scale>
          <a:sx n="125" d="100"/>
          <a:sy n="125" d="100"/>
        </p:scale>
        <p:origin x="-1224"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2AC4F-A413-481F-80C4-366CD45F9B25}" type="datetimeFigureOut">
              <a:rPr lang="en-US" smtClean="0"/>
              <a:t>5/22/2019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583DA-6C66-45C6-86A4-51B1EA36134A}" type="slidenum">
              <a:rPr lang="en-US" smtClean="0"/>
              <a:t>‹#›</a:t>
            </a:fld>
            <a:endParaRPr lang="en-US" dirty="0"/>
          </a:p>
        </p:txBody>
      </p:sp>
    </p:spTree>
    <p:extLst>
      <p:ext uri="{BB962C8B-B14F-4D97-AF65-F5344CB8AC3E}">
        <p14:creationId xmlns:p14="http://schemas.microsoft.com/office/powerpoint/2010/main" val="144594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583DA-6C66-45C6-86A4-51B1EA36134A}" type="slidenum">
              <a:rPr lang="en-US" smtClean="0"/>
              <a:t>3</a:t>
            </a:fld>
            <a:endParaRPr lang="en-US" dirty="0"/>
          </a:p>
        </p:txBody>
      </p:sp>
    </p:spTree>
    <p:extLst>
      <p:ext uri="{BB962C8B-B14F-4D97-AF65-F5344CB8AC3E}">
        <p14:creationId xmlns:p14="http://schemas.microsoft.com/office/powerpoint/2010/main" val="2104702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14350"/>
            <a:ext cx="4876800" cy="1524000"/>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304800" y="2038350"/>
            <a:ext cx="3200400" cy="1219200"/>
          </a:xfrm>
        </p:spPr>
        <p:txBody>
          <a:bodyPr anchor="ctr">
            <a:normAutofit/>
          </a:bodyPr>
          <a:lstStyle>
            <a:lvl1pPr marL="0" indent="0" algn="ctr">
              <a:buNone/>
              <a:defRPr sz="2800">
                <a:solidFill>
                  <a:schemeClr val="tx2">
                    <a:lumMod val="20000"/>
                    <a:lumOff val="80000"/>
                  </a:schemeClr>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304800" y="3257550"/>
            <a:ext cx="3276600" cy="342900"/>
          </a:xfrm>
        </p:spPr>
        <p:txBody>
          <a:bodyPr anchor="ctr">
            <a:normAutofit/>
          </a:bodyPr>
          <a:lstStyle>
            <a:lvl1pPr marL="0" indent="0" algn="ctr">
              <a:buNone/>
              <a:defRPr sz="1100" baseline="0">
                <a:solidFill>
                  <a:schemeClr val="tx2">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1027" name="Picture 3" descr="C:\Users\cg12420\Creative Cloud Files\Projects\2018-06JUN-Edu Conference\materials\Conference Theme Materials\Logo and Theme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00" y="3936567"/>
            <a:ext cx="5100685" cy="99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423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2448185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2764569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562387"/>
            <a:ext cx="9144000" cy="1581151"/>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9144000" cy="3714750"/>
          </a:xfrm>
          <a:prstGeom prst="rect">
            <a:avLst/>
          </a:prstGeom>
        </p:spPr>
      </p:pic>
      <p:sp>
        <p:nvSpPr>
          <p:cNvPr id="2" name="Title 1"/>
          <p:cNvSpPr>
            <a:spLocks noGrp="1"/>
          </p:cNvSpPr>
          <p:nvPr>
            <p:ph type="title"/>
          </p:nvPr>
        </p:nvSpPr>
        <p:spPr>
          <a:xfrm>
            <a:off x="228600" y="3409950"/>
            <a:ext cx="8686800" cy="857250"/>
          </a:xfrm>
        </p:spPr>
        <p:txBody>
          <a:bodyPr>
            <a:normAutofit/>
          </a:bodyPr>
          <a:lstStyle>
            <a:lvl1pPr>
              <a:defRPr sz="40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228600" y="4171950"/>
            <a:ext cx="8686800" cy="552450"/>
          </a:xfrm>
        </p:spPr>
        <p:txBody>
          <a:bodyPr anchor="ctr">
            <a:normAutofit/>
          </a:bodyPr>
          <a:lstStyle>
            <a:lvl1pPr marL="0" indent="0" algn="ctr">
              <a:buNone/>
              <a:defRPr sz="28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31216104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8" y="2725002"/>
            <a:ext cx="2390094" cy="2082370"/>
          </a:xfrm>
          <a:prstGeom prst="rect">
            <a:avLst/>
          </a:prstGeom>
        </p:spPr>
      </p:pic>
      <p:sp>
        <p:nvSpPr>
          <p:cNvPr id="5" name="Rectangle 4"/>
          <p:cNvSpPr/>
          <p:nvPr userDrawn="1"/>
        </p:nvSpPr>
        <p:spPr>
          <a:xfrm>
            <a:off x="2743200" y="2906078"/>
            <a:ext cx="6400800" cy="168021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7" name="Title 1"/>
          <p:cNvSpPr>
            <a:spLocks noGrp="1"/>
          </p:cNvSpPr>
          <p:nvPr>
            <p:ph type="ctrTitle"/>
          </p:nvPr>
        </p:nvSpPr>
        <p:spPr>
          <a:xfrm>
            <a:off x="2971800" y="2971800"/>
            <a:ext cx="60198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57948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2952751"/>
            <a:ext cx="9144000" cy="219075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2"/>
            <a:ext cx="9144000" cy="3118689"/>
          </a:xfrm>
          <a:prstGeom prst="rect">
            <a:avLst/>
          </a:prstGeom>
        </p:spPr>
      </p:pic>
      <p:sp>
        <p:nvSpPr>
          <p:cNvPr id="2" name="Title 1"/>
          <p:cNvSpPr>
            <a:spLocks noGrp="1"/>
          </p:cNvSpPr>
          <p:nvPr>
            <p:ph type="title"/>
          </p:nvPr>
        </p:nvSpPr>
        <p:spPr>
          <a:xfrm>
            <a:off x="152400" y="2071688"/>
            <a:ext cx="8839200" cy="619125"/>
          </a:xfrm>
        </p:spPr>
        <p:txBody>
          <a:bodyPr>
            <a:noAutofit/>
          </a:bodyPr>
          <a:lstStyle>
            <a:lvl1pPr algn="l">
              <a:defRPr sz="32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2690810"/>
            <a:ext cx="8839200" cy="2338389"/>
          </a:xfrm>
        </p:spPr>
        <p:txBody>
          <a:bodyPr>
            <a:normAutofit/>
          </a:bodyPr>
          <a:lstStyle>
            <a:lvl1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10059742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37684760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Tree>
    <p:extLst>
      <p:ext uri="{BB962C8B-B14F-4D97-AF65-F5344CB8AC3E}">
        <p14:creationId xmlns:p14="http://schemas.microsoft.com/office/powerpoint/2010/main" val="12090618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9" name="Rectangle 8"/>
          <p:cNvSpPr/>
          <p:nvPr userDrawn="1"/>
        </p:nvSpPr>
        <p:spPr>
          <a:xfrm>
            <a:off x="0" y="742951"/>
            <a:ext cx="9144000" cy="66675"/>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20305477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8227571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1" name="Rectangle 10"/>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3503368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0" y="2906078"/>
            <a:ext cx="9144000" cy="168021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533400" y="2971800"/>
            <a:ext cx="80772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48909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6560470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
        <p:nvSpPr>
          <p:cNvPr id="6" name="Content Placeholder 2"/>
          <p:cNvSpPr>
            <a:spLocks noGrp="1"/>
          </p:cNvSpPr>
          <p:nvPr>
            <p:ph idx="1"/>
          </p:nvPr>
        </p:nvSpPr>
        <p:spPr>
          <a:xfrm>
            <a:off x="228600" y="89536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4724400" y="89536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69701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252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06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9978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783884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27706561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2563395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23351007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28832673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243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 y="4705783"/>
            <a:ext cx="602201" cy="389659"/>
          </a:xfrm>
          <a:prstGeom prst="rect">
            <a:avLst/>
          </a:prstGeom>
          <a:noFill/>
          <a:ln>
            <a:noFill/>
          </a:ln>
        </p:spPr>
      </p:pic>
    </p:spTree>
    <p:extLst>
      <p:ext uri="{BB962C8B-B14F-4D97-AF65-F5344CB8AC3E}">
        <p14:creationId xmlns:p14="http://schemas.microsoft.com/office/powerpoint/2010/main" val="17062312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0" r:id="rId3"/>
    <p:sldLayoutId id="2147483671" r:id="rId4"/>
    <p:sldLayoutId id="2147483668" r:id="rId5"/>
    <p:sldLayoutId id="2147483665" r:id="rId6"/>
    <p:sldLayoutId id="2147483672" r:id="rId7"/>
    <p:sldLayoutId id="2147483673" r:id="rId8"/>
    <p:sldLayoutId id="2147483679" r:id="rId9"/>
    <p:sldLayoutId id="2147483674" r:id="rId10"/>
    <p:sldLayoutId id="214748366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364" tIns="45682" rIns="91364" bIns="45682"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endParaRPr lang="en-US">
              <a:solidFill>
                <a:srgbClr val="666666"/>
              </a:solidFill>
            </a:endParaRPr>
          </a:p>
        </p:txBody>
      </p:sp>
      <p:sp>
        <p:nvSpPr>
          <p:cNvPr id="7" name="Slide Number Placeholder 5"/>
          <p:cNvSpPr>
            <a:spLocks noGrp="1"/>
          </p:cNvSpPr>
          <p:nvPr>
            <p:ph type="sldNum" sz="quarter" idx="4"/>
          </p:nvPr>
        </p:nvSpPr>
        <p:spPr>
          <a:xfrm>
            <a:off x="6858000" y="4807746"/>
            <a:ext cx="2133600" cy="273844"/>
          </a:xfrm>
          <a:prstGeom prst="rect">
            <a:avLst/>
          </a:prstGeom>
        </p:spPr>
        <p:txBody>
          <a:bodyPr lIns="91364" tIns="45682" rIns="91364" bIns="45682"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fld id="{5C76A076-0EB6-4ACF-BC93-AE169B35ECF5}" type="slidenum">
              <a:rPr lang="en-US" smtClean="0">
                <a:solidFill>
                  <a:srgbClr val="666666"/>
                </a:solidFill>
              </a:rPr>
              <a:pPr defTabSz="913545"/>
              <a:t>‹#›</a:t>
            </a:fld>
            <a:endParaRPr lang="en-US" dirty="0">
              <a:solidFill>
                <a:srgbClr val="666666"/>
              </a:solidFill>
            </a:endParaRPr>
          </a:p>
        </p:txBody>
      </p:sp>
    </p:spTree>
    <p:extLst>
      <p:ext uri="{BB962C8B-B14F-4D97-AF65-F5344CB8AC3E}">
        <p14:creationId xmlns:p14="http://schemas.microsoft.com/office/powerpoint/2010/main" val="9125228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60" indent="-342560" algn="l" defTabSz="9135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5" indent="-285484" algn="l" defTabSz="9135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18" indent="-228372" algn="l" defTabSz="9135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680"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6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06"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88"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5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14"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46"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08" algn="l" defTabSz="913545" rtl="0" eaLnBrk="1" latinLnBrk="0" hangingPunct="1">
        <a:defRPr sz="1800" kern="1200">
          <a:solidFill>
            <a:schemeClr val="tx1"/>
          </a:solidFill>
          <a:latin typeface="+mn-lt"/>
          <a:ea typeface="+mn-ea"/>
          <a:cs typeface="+mn-cs"/>
        </a:defRPr>
      </a:lvl4pPr>
      <a:lvl5pPr marL="1827089" algn="l" defTabSz="913545" rtl="0" eaLnBrk="1" latinLnBrk="0" hangingPunct="1">
        <a:defRPr sz="1800" kern="1200">
          <a:solidFill>
            <a:schemeClr val="tx1"/>
          </a:solidFill>
          <a:latin typeface="+mn-lt"/>
          <a:ea typeface="+mn-ea"/>
          <a:cs typeface="+mn-cs"/>
        </a:defRPr>
      </a:lvl5pPr>
      <a:lvl6pPr marL="2283834" algn="l" defTabSz="913545" rtl="0" eaLnBrk="1" latinLnBrk="0" hangingPunct="1">
        <a:defRPr sz="1800" kern="1200">
          <a:solidFill>
            <a:schemeClr val="tx1"/>
          </a:solidFill>
          <a:latin typeface="+mn-lt"/>
          <a:ea typeface="+mn-ea"/>
          <a:cs typeface="+mn-cs"/>
        </a:defRPr>
      </a:lvl6pPr>
      <a:lvl7pPr marL="2740580" algn="l" defTabSz="913545" rtl="0" eaLnBrk="1" latinLnBrk="0" hangingPunct="1">
        <a:defRPr sz="1800" kern="1200">
          <a:solidFill>
            <a:schemeClr val="tx1"/>
          </a:solidFill>
          <a:latin typeface="+mn-lt"/>
          <a:ea typeface="+mn-ea"/>
          <a:cs typeface="+mn-cs"/>
        </a:defRPr>
      </a:lvl7pPr>
      <a:lvl8pPr marL="3197360" algn="l" defTabSz="913545" rtl="0" eaLnBrk="1" latinLnBrk="0" hangingPunct="1">
        <a:defRPr sz="1800" kern="1200">
          <a:solidFill>
            <a:schemeClr val="tx1"/>
          </a:solidFill>
          <a:latin typeface="+mn-lt"/>
          <a:ea typeface="+mn-ea"/>
          <a:cs typeface="+mn-cs"/>
        </a:defRPr>
      </a:lvl8pPr>
      <a:lvl9pPr marL="3654128"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90750"/>
            <a:ext cx="8839200" cy="619125"/>
          </a:xfrm>
        </p:spPr>
        <p:txBody>
          <a:bodyPr/>
          <a:lstStyle/>
          <a:p>
            <a:pPr algn="ctr"/>
            <a:r>
              <a:rPr lang="en-US" sz="2800" dirty="0" smtClean="0">
                <a:solidFill>
                  <a:srgbClr val="FF0000"/>
                </a:solidFill>
              </a:rPr>
              <a:t>People Say the </a:t>
            </a:r>
            <a:r>
              <a:rPr lang="en-US" sz="2800" dirty="0" err="1" smtClean="0">
                <a:solidFill>
                  <a:srgbClr val="FF0000"/>
                </a:solidFill>
              </a:rPr>
              <a:t>Darnest</a:t>
            </a:r>
            <a:r>
              <a:rPr lang="en-US" sz="2800" dirty="0" smtClean="0">
                <a:solidFill>
                  <a:srgbClr val="FF0000"/>
                </a:solidFill>
              </a:rPr>
              <a:t> Things About Legal Ethics</a:t>
            </a:r>
            <a:r>
              <a:rPr lang="en-US" sz="3750" dirty="0" smtClean="0">
                <a:solidFill>
                  <a:srgbClr val="FF0000"/>
                </a:solidFill>
              </a:rPr>
              <a:t/>
            </a:r>
            <a:br>
              <a:rPr lang="en-US" sz="3750" dirty="0" smtClean="0">
                <a:solidFill>
                  <a:srgbClr val="FF0000"/>
                </a:solidFill>
              </a:rPr>
            </a:br>
            <a:r>
              <a:rPr lang="en-US" sz="1800" i="1" dirty="0">
                <a:solidFill>
                  <a:schemeClr val="tx1"/>
                </a:solidFill>
              </a:rPr>
              <a:t>What Lawyers and Judges Can Learn About Legal Ethics from </a:t>
            </a:r>
            <a:r>
              <a:rPr lang="en-US" sz="1800" i="1" dirty="0" smtClean="0">
                <a:solidFill>
                  <a:schemeClr val="tx1"/>
                </a:solidFill>
              </a:rPr>
              <a:t>Non-Lawyers</a:t>
            </a:r>
            <a:endParaRPr lang="en-US" sz="1800" dirty="0">
              <a:solidFill>
                <a:schemeClr val="tx1"/>
              </a:solidFill>
            </a:endParaRPr>
          </a:p>
        </p:txBody>
      </p:sp>
      <p:sp>
        <p:nvSpPr>
          <p:cNvPr id="4" name="Content Placeholder 3"/>
          <p:cNvSpPr>
            <a:spLocks noGrp="1"/>
          </p:cNvSpPr>
          <p:nvPr>
            <p:ph idx="1"/>
          </p:nvPr>
        </p:nvSpPr>
        <p:spPr>
          <a:xfrm>
            <a:off x="152400" y="2876550"/>
            <a:ext cx="8839200" cy="2251128"/>
          </a:xfrm>
        </p:spPr>
        <p:txBody>
          <a:bodyPr>
            <a:normAutofit/>
          </a:bodyPr>
          <a:lstStyle/>
          <a:p>
            <a:pPr marL="0" lvl="0" indent="0" algn="ctr">
              <a:buNone/>
            </a:pPr>
            <a:r>
              <a:rPr lang="en-US" b="1" dirty="0" smtClean="0">
                <a:solidFill>
                  <a:srgbClr val="0070C0"/>
                </a:solidFill>
                <a:latin typeface="PermianSlabSerifTypeface" pitchFamily="50" charset="0"/>
              </a:rPr>
              <a:t>Presenters</a:t>
            </a:r>
            <a:r>
              <a:rPr lang="en-US" b="1" dirty="0">
                <a:solidFill>
                  <a:srgbClr val="0070C0"/>
                </a:solidFill>
                <a:latin typeface="PermianSlabSerifTypeface" pitchFamily="50" charset="0"/>
              </a:rPr>
              <a:t>: </a:t>
            </a:r>
            <a:r>
              <a:rPr lang="en-US" b="1" dirty="0" smtClean="0">
                <a:solidFill>
                  <a:srgbClr val="0070C0"/>
                </a:solidFill>
                <a:latin typeface="PermianSlabSerifTypeface" pitchFamily="50" charset="0"/>
              </a:rPr>
              <a:t>Nicole Billings, Mediation Specialist</a:t>
            </a:r>
          </a:p>
          <a:p>
            <a:pPr marL="0" lvl="0" indent="0" algn="ctr">
              <a:buNone/>
            </a:pPr>
            <a:r>
              <a:rPr lang="en-US" b="1" dirty="0" smtClean="0">
                <a:solidFill>
                  <a:srgbClr val="0070C0"/>
                </a:solidFill>
                <a:latin typeface="PermianSlabSerifTypeface" pitchFamily="50" charset="0"/>
              </a:rPr>
              <a:t>Elizabeth Covington, Ph.D.</a:t>
            </a:r>
          </a:p>
          <a:p>
            <a:pPr marL="0" lvl="0" indent="0" algn="ctr">
              <a:buNone/>
            </a:pPr>
            <a:r>
              <a:rPr lang="en-US" b="1" dirty="0" smtClean="0">
                <a:solidFill>
                  <a:srgbClr val="0070C0"/>
                </a:solidFill>
                <a:latin typeface="PermianSlabSerifTypeface" pitchFamily="50" charset="0"/>
              </a:rPr>
              <a:t>Danny Brandon, Mediation Specialist</a:t>
            </a:r>
          </a:p>
          <a:p>
            <a:pPr marL="0" lvl="0" indent="0" algn="ctr">
              <a:buNone/>
            </a:pPr>
            <a:r>
              <a:rPr lang="en-US" b="1" dirty="0" smtClean="0">
                <a:solidFill>
                  <a:srgbClr val="0070C0"/>
                </a:solidFill>
                <a:latin typeface="PermianSlabSerifTypeface" pitchFamily="50" charset="0"/>
              </a:rPr>
              <a:t>Eric Fenstemaker, Ph.D., Program Coordinator</a:t>
            </a:r>
            <a:br>
              <a:rPr lang="en-US" b="1" dirty="0" smtClean="0">
                <a:solidFill>
                  <a:srgbClr val="0070C0"/>
                </a:solidFill>
                <a:latin typeface="PermianSlabSerifTypeface" pitchFamily="50" charset="0"/>
              </a:rPr>
            </a:br>
            <a:r>
              <a:rPr lang="en-US" b="1" dirty="0" smtClean="0">
                <a:solidFill>
                  <a:srgbClr val="0070C0"/>
                </a:solidFill>
                <a:latin typeface="PermianSlabSerifTypeface" pitchFamily="50" charset="0"/>
              </a:rPr>
              <a:t>Madeline Shelly, Mediation Specialist</a:t>
            </a:r>
          </a:p>
          <a:p>
            <a:pPr marL="0" lvl="0" indent="0" algn="ctr">
              <a:buNone/>
            </a:pPr>
            <a:endParaRPr lang="en-US" b="1" dirty="0">
              <a:solidFill>
                <a:srgbClr val="0070C0"/>
              </a:solidFill>
            </a:endParaRPr>
          </a:p>
        </p:txBody>
      </p:sp>
    </p:spTree>
    <p:extLst>
      <p:ext uri="{BB962C8B-B14F-4D97-AF65-F5344CB8AC3E}">
        <p14:creationId xmlns:p14="http://schemas.microsoft.com/office/powerpoint/2010/main" val="1373016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bg2"/>
                </a:solidFill>
                <a:effectLst>
                  <a:outerShdw blurRad="38100" dist="38100" dir="2700000" algn="tl">
                    <a:srgbClr val="000000">
                      <a:alpha val="43137"/>
                    </a:srgbClr>
                  </a:outerShdw>
                </a:effectLst>
              </a:rPr>
              <a:t>An </a:t>
            </a:r>
            <a:r>
              <a:rPr lang="en-US" sz="2000" dirty="0">
                <a:solidFill>
                  <a:schemeClr val="bg2"/>
                </a:solidFill>
                <a:effectLst>
                  <a:outerShdw blurRad="38100" dist="38100" dir="2700000" algn="tl">
                    <a:srgbClr val="000000">
                      <a:alpha val="43137"/>
                    </a:srgbClr>
                  </a:outerShdw>
                </a:effectLst>
              </a:rPr>
              <a:t>employee tells his workers’ comp </a:t>
            </a:r>
            <a:r>
              <a:rPr lang="en-US" sz="2000" dirty="0" smtClean="0">
                <a:solidFill>
                  <a:schemeClr val="bg2"/>
                </a:solidFill>
                <a:effectLst>
                  <a:outerShdw blurRad="38100" dist="38100" dir="2700000" algn="tl">
                    <a:srgbClr val="000000">
                      <a:alpha val="43137"/>
                    </a:srgbClr>
                  </a:outerShdw>
                </a:effectLst>
              </a:rPr>
              <a:t>lawyer, “Tell </a:t>
            </a:r>
            <a:r>
              <a:rPr lang="en-US" sz="2000" dirty="0">
                <a:solidFill>
                  <a:schemeClr val="bg2"/>
                </a:solidFill>
                <a:effectLst>
                  <a:outerShdw blurRad="38100" dist="38100" dir="2700000" algn="tl">
                    <a:srgbClr val="000000">
                      <a:alpha val="43137"/>
                    </a:srgbClr>
                  </a:outerShdw>
                </a:effectLst>
              </a:rPr>
              <a:t>the employer to settle my case for top dollar and I won’t turn him in for using illegal employees.”  Can the lawyer do this?</a:t>
            </a:r>
            <a:endParaRPr lang="en-US" sz="2000" dirty="0" smtClean="0">
              <a:solidFill>
                <a:schemeClr val="bg2"/>
              </a:solidFill>
              <a:effectLst>
                <a:outerShdw blurRad="38100" dist="38100" dir="2700000" algn="tl">
                  <a:srgbClr val="000000">
                    <a:alpha val="43137"/>
                  </a:srgbClr>
                </a:outerShdw>
              </a:effectLst>
            </a:endParaRPr>
          </a:p>
          <a:p>
            <a:pPr lvl="1">
              <a:buFont typeface="Arial" panose="020B0604020202020204" pitchFamily="34" charset="0"/>
              <a:buChar char="•"/>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smtClean="0"/>
              <a:t>Rules </a:t>
            </a:r>
            <a:r>
              <a:rPr lang="en-US" sz="2000" dirty="0"/>
              <a:t>of Professional Conduct 4.4(2)—A lawyer shall not, in representing a client, threaten to present a criminal or </a:t>
            </a:r>
            <a:r>
              <a:rPr lang="en-US" sz="2000" dirty="0" smtClean="0"/>
              <a:t>lawyer-disciplinary </a:t>
            </a:r>
            <a:r>
              <a:rPr lang="en-US" sz="2000" dirty="0"/>
              <a:t>charge for the purpose of obtaining an advantage in a civil matter</a:t>
            </a:r>
            <a:r>
              <a:rPr lang="en-US" sz="2000" dirty="0" smtClean="0"/>
              <a:t>.</a:t>
            </a:r>
            <a:endParaRPr lang="en-US" sz="2000" dirty="0"/>
          </a:p>
          <a:p>
            <a:pPr>
              <a:buFont typeface="Wingdings" panose="05000000000000000000" pitchFamily="2" charset="2"/>
              <a:buChar char="§"/>
            </a:pPr>
            <a:endParaRPr lang="en-US" sz="15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32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sz="2100" dirty="0">
                <a:solidFill>
                  <a:schemeClr val="bg2"/>
                </a:solidFill>
                <a:effectLst>
                  <a:outerShdw blurRad="38100" dist="38100" dir="2700000" algn="tl">
                    <a:srgbClr val="000000">
                      <a:alpha val="43137"/>
                    </a:srgbClr>
                  </a:outerShdw>
                </a:effectLst>
              </a:rPr>
              <a:t>An employer tells his workers’ compensation defense attorney that he’s heard the </a:t>
            </a:r>
            <a:r>
              <a:rPr lang="en-US" sz="2100" dirty="0" smtClean="0">
                <a:solidFill>
                  <a:schemeClr val="bg2"/>
                </a:solidFill>
                <a:effectLst>
                  <a:outerShdw blurRad="38100" dist="38100" dir="2700000" algn="tl">
                    <a:srgbClr val="000000">
                      <a:alpha val="43137"/>
                    </a:srgbClr>
                  </a:outerShdw>
                </a:effectLst>
              </a:rPr>
              <a:t>employee, who is represented by a lawyer, was bragging </a:t>
            </a:r>
            <a:r>
              <a:rPr lang="en-US" sz="2100" dirty="0">
                <a:solidFill>
                  <a:schemeClr val="bg2"/>
                </a:solidFill>
                <a:effectLst>
                  <a:outerShdw blurRad="38100" dist="38100" dir="2700000" algn="tl">
                    <a:srgbClr val="000000">
                      <a:alpha val="43137"/>
                    </a:srgbClr>
                  </a:outerShdw>
                </a:effectLst>
              </a:rPr>
              <a:t>at a bar about laying out of work to stay on workers’ compensation. </a:t>
            </a:r>
            <a:r>
              <a:rPr lang="en-US" sz="2100" dirty="0" smtClean="0">
                <a:solidFill>
                  <a:schemeClr val="bg2"/>
                </a:solidFill>
                <a:effectLst>
                  <a:outerShdw blurRad="38100" dist="38100" dir="2700000" algn="tl">
                    <a:srgbClr val="000000">
                      <a:alpha val="43137"/>
                    </a:srgbClr>
                  </a:outerShdw>
                </a:effectLst>
              </a:rPr>
              <a:t> </a:t>
            </a:r>
            <a:r>
              <a:rPr lang="en-US" sz="2100" dirty="0">
                <a:solidFill>
                  <a:schemeClr val="bg2"/>
                </a:solidFill>
                <a:effectLst>
                  <a:outerShdw blurRad="38100" dist="38100" dir="2700000" algn="tl">
                    <a:srgbClr val="000000">
                      <a:alpha val="43137"/>
                    </a:srgbClr>
                  </a:outerShdw>
                </a:effectLst>
              </a:rPr>
              <a:t>However, his source refuses to testify.  The employer suggests the attorney send an investigator to the employee’s favorite bar to strike up a conversation with him. </a:t>
            </a:r>
            <a:r>
              <a:rPr lang="en-US" sz="2100" dirty="0" smtClean="0">
                <a:solidFill>
                  <a:schemeClr val="bg2"/>
                </a:solidFill>
                <a:effectLst>
                  <a:outerShdw blurRad="38100" dist="38100" dir="2700000" algn="tl">
                    <a:srgbClr val="000000">
                      <a:alpha val="43137"/>
                    </a:srgbClr>
                  </a:outerShdw>
                </a:effectLst>
              </a:rPr>
              <a:t>Can </a:t>
            </a:r>
            <a:r>
              <a:rPr lang="en-US" sz="2100" dirty="0">
                <a:solidFill>
                  <a:schemeClr val="bg2"/>
                </a:solidFill>
                <a:effectLst>
                  <a:outerShdw blurRad="38100" dist="38100" dir="2700000" algn="tl">
                    <a:srgbClr val="000000">
                      <a:alpha val="43137"/>
                    </a:srgbClr>
                  </a:outerShdw>
                </a:effectLst>
              </a:rPr>
              <a:t>the attorney send an investigator to the bar to just listen or seek to record the employee</a:t>
            </a:r>
            <a:r>
              <a:rPr lang="en-US" sz="2100" dirty="0" smtClean="0">
                <a:solidFill>
                  <a:schemeClr val="bg2"/>
                </a:solidFill>
                <a:effectLst>
                  <a:outerShdw blurRad="38100" dist="38100" dir="2700000" algn="tl">
                    <a:srgbClr val="000000">
                      <a:alpha val="43137"/>
                    </a:srgbClr>
                  </a:outerShdw>
                </a:effectLst>
              </a:rPr>
              <a:t>?</a:t>
            </a:r>
          </a:p>
          <a:p>
            <a:pPr lvl="1">
              <a:buFont typeface="Arial" panose="020B0604020202020204" pitchFamily="34" charset="0"/>
              <a:buChar char="•"/>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a:t>Rule of Professional Conduct 4.2—In representing a client, a lawyer shall not communicate about the subject of the representation with a person the lawyer knows to be represented by another lawyer in the matter without consent of the other lawyer or authorization from the </a:t>
            </a:r>
            <a:r>
              <a:rPr lang="en-US" sz="2000" dirty="0" smtClean="0"/>
              <a:t>court.</a:t>
            </a:r>
          </a:p>
          <a:p>
            <a:pPr>
              <a:buFont typeface="Wingdings" panose="05000000000000000000" pitchFamily="2" charset="2"/>
              <a:buChar char="§"/>
            </a:pPr>
            <a:r>
              <a:rPr lang="en-US" sz="2000" dirty="0" smtClean="0"/>
              <a:t>Rules </a:t>
            </a:r>
            <a:r>
              <a:rPr lang="en-US" sz="2000" dirty="0"/>
              <a:t>of Professional Conduct 5.5(b),(c)—A lawyer with direct supervisory authority over a </a:t>
            </a:r>
            <a:r>
              <a:rPr lang="en-US" sz="2000" dirty="0" smtClean="0"/>
              <a:t>non-lawyer </a:t>
            </a:r>
            <a:r>
              <a:rPr lang="en-US" sz="2000" dirty="0"/>
              <a:t>shall make reasonable efforts to ensure that the </a:t>
            </a:r>
            <a:r>
              <a:rPr lang="en-US" sz="2000" dirty="0" smtClean="0"/>
              <a:t>non-lawyer’s </a:t>
            </a:r>
            <a:r>
              <a:rPr lang="en-US" sz="2000" dirty="0"/>
              <a:t>conduct is compatible with the lawyer’s professional obligations, and a lawyer is responsible for violations of the Rules of Professional Conduct if the lawyer orders or knows about the </a:t>
            </a:r>
            <a:r>
              <a:rPr lang="en-US" sz="2000" dirty="0" smtClean="0"/>
              <a:t>non-lawyer’s </a:t>
            </a:r>
            <a:r>
              <a:rPr lang="en-US" sz="2000" dirty="0"/>
              <a:t>unethical conduct.</a:t>
            </a:r>
          </a:p>
          <a:p>
            <a:pPr>
              <a:buFont typeface="Wingdings" panose="05000000000000000000" pitchFamily="2" charset="2"/>
              <a:buChar char="§"/>
            </a:pPr>
            <a:endParaRPr lang="en-US" sz="2000" dirty="0"/>
          </a:p>
          <a:p>
            <a:pPr>
              <a:buFont typeface="Wingdings" panose="05000000000000000000" pitchFamily="2" charset="2"/>
              <a:buChar char="§"/>
            </a:pPr>
            <a:endParaRPr lang="en-US" sz="15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0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sz="2200" dirty="0">
                <a:solidFill>
                  <a:schemeClr val="bg2"/>
                </a:solidFill>
                <a:effectLst>
                  <a:outerShdw blurRad="38100" dist="38100" dir="2700000" algn="tl">
                    <a:srgbClr val="000000">
                      <a:alpha val="43137"/>
                    </a:srgbClr>
                  </a:outerShdw>
                </a:effectLst>
              </a:rPr>
              <a:t>Can a judge talk </a:t>
            </a:r>
            <a:r>
              <a:rPr lang="en-US" sz="2200" dirty="0" smtClean="0">
                <a:solidFill>
                  <a:schemeClr val="bg2"/>
                </a:solidFill>
                <a:effectLst>
                  <a:outerShdw blurRad="38100" dist="38100" dir="2700000" algn="tl">
                    <a:srgbClr val="000000">
                      <a:alpha val="43137"/>
                    </a:srgbClr>
                  </a:outerShdw>
                </a:effectLst>
              </a:rPr>
              <a:t>to, </a:t>
            </a:r>
            <a:r>
              <a:rPr lang="en-US" sz="2200" dirty="0">
                <a:solidFill>
                  <a:schemeClr val="bg2"/>
                </a:solidFill>
                <a:effectLst>
                  <a:outerShdw blurRad="38100" dist="38100" dir="2700000" algn="tl">
                    <a:srgbClr val="000000">
                      <a:alpha val="43137"/>
                    </a:srgbClr>
                  </a:outerShdw>
                </a:effectLst>
              </a:rPr>
              <a:t>or read written communication </a:t>
            </a:r>
            <a:r>
              <a:rPr lang="en-US" sz="2200" dirty="0" smtClean="0">
                <a:solidFill>
                  <a:schemeClr val="bg2"/>
                </a:solidFill>
                <a:effectLst>
                  <a:outerShdw blurRad="38100" dist="38100" dir="2700000" algn="tl">
                    <a:srgbClr val="000000">
                      <a:alpha val="43137"/>
                    </a:srgbClr>
                  </a:outerShdw>
                </a:effectLst>
              </a:rPr>
              <a:t>from, </a:t>
            </a:r>
            <a:r>
              <a:rPr lang="en-US" sz="2200" dirty="0">
                <a:solidFill>
                  <a:schemeClr val="bg2"/>
                </a:solidFill>
                <a:effectLst>
                  <a:outerShdw blurRad="38100" dist="38100" dir="2700000" algn="tl">
                    <a:srgbClr val="000000">
                      <a:alpha val="43137"/>
                    </a:srgbClr>
                  </a:outerShdw>
                </a:effectLst>
              </a:rPr>
              <a:t>a party or attorney after a trial if the information is really important to the judge’s </a:t>
            </a:r>
            <a:r>
              <a:rPr lang="en-US" sz="2200" dirty="0" smtClean="0">
                <a:solidFill>
                  <a:schemeClr val="bg2"/>
                </a:solidFill>
                <a:effectLst>
                  <a:outerShdw blurRad="38100" dist="38100" dir="2700000" algn="tl">
                    <a:srgbClr val="000000">
                      <a:alpha val="43137"/>
                    </a:srgbClr>
                  </a:outerShdw>
                </a:effectLst>
              </a:rPr>
              <a:t>decision?</a:t>
            </a:r>
          </a:p>
          <a:p>
            <a:pPr lvl="1">
              <a:buFont typeface="Arial" panose="020B0604020202020204" pitchFamily="34" charset="0"/>
              <a:buChar char="•"/>
            </a:pPr>
            <a:r>
              <a:rPr lang="en-US" dirty="0" smtClean="0">
                <a:solidFill>
                  <a:schemeClr val="bg2"/>
                </a:solidFill>
                <a:effectLst>
                  <a:outerShdw blurRad="38100" dist="38100" dir="2700000" algn="tl">
                    <a:srgbClr val="000000">
                      <a:alpha val="43137"/>
                    </a:srgbClr>
                  </a:outerShdw>
                </a:effectLst>
              </a:rPr>
              <a:t>What if the information leads to only one just conclusion in the case?</a:t>
            </a:r>
          </a:p>
          <a:p>
            <a:pPr lvl="1">
              <a:buFont typeface="Arial" panose="020B0604020202020204" pitchFamily="34" charset="0"/>
              <a:buChar char="•"/>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a:t>Canon 2 to the Rules of Judicial Conduct—A judge shall not perform the duties of judicial office with bias or </a:t>
            </a:r>
            <a:r>
              <a:rPr lang="en-US" sz="2000" dirty="0" smtClean="0"/>
              <a:t>prejudice.</a:t>
            </a:r>
          </a:p>
          <a:p>
            <a:pPr>
              <a:buFont typeface="Wingdings" panose="05000000000000000000" pitchFamily="2" charset="2"/>
              <a:buChar char="§"/>
            </a:pPr>
            <a:r>
              <a:rPr lang="en-US" sz="2000" dirty="0" smtClean="0"/>
              <a:t>Rule </a:t>
            </a:r>
            <a:r>
              <a:rPr lang="en-US" sz="2000" dirty="0"/>
              <a:t>of Judicial Conduct 2.9—A judge shall not permit or consider ex parte communications or other communications that occur outside </a:t>
            </a:r>
            <a:r>
              <a:rPr lang="en-US" sz="2000" dirty="0" smtClean="0"/>
              <a:t>parties’ counsel </a:t>
            </a:r>
            <a:r>
              <a:rPr lang="en-US" sz="2000" dirty="0"/>
              <a:t>in a claim before the judge</a:t>
            </a:r>
            <a:r>
              <a:rPr lang="en-US" sz="2000" dirty="0" smtClean="0"/>
              <a:t>.</a:t>
            </a: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15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71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sz="2000" dirty="0">
                <a:solidFill>
                  <a:schemeClr val="bg2"/>
                </a:solidFill>
                <a:effectLst>
                  <a:outerShdw blurRad="38100" dist="38100" dir="2700000" algn="tl">
                    <a:srgbClr val="000000">
                      <a:alpha val="43137"/>
                    </a:srgbClr>
                  </a:outerShdw>
                </a:effectLst>
              </a:rPr>
              <a:t>Can a judge investigate the facts of a claim on his </a:t>
            </a:r>
            <a:r>
              <a:rPr lang="en-US" sz="2000" dirty="0" smtClean="0">
                <a:solidFill>
                  <a:schemeClr val="bg2"/>
                </a:solidFill>
                <a:effectLst>
                  <a:outerShdw blurRad="38100" dist="38100" dir="2700000" algn="tl">
                    <a:srgbClr val="000000">
                      <a:alpha val="43137"/>
                    </a:srgbClr>
                  </a:outerShdw>
                </a:effectLst>
              </a:rPr>
              <a:t>or her own </a:t>
            </a:r>
            <a:r>
              <a:rPr lang="en-US" sz="2000" dirty="0">
                <a:solidFill>
                  <a:schemeClr val="bg2"/>
                </a:solidFill>
                <a:effectLst>
                  <a:outerShdw blurRad="38100" dist="38100" dir="2700000" algn="tl">
                    <a:srgbClr val="000000">
                      <a:alpha val="43137"/>
                    </a:srgbClr>
                  </a:outerShdw>
                </a:effectLst>
              </a:rPr>
              <a:t>(by going on Facebook or the internet or by going to the accident scene)</a:t>
            </a:r>
            <a:r>
              <a:rPr lang="en-US" sz="2000" dirty="0" smtClean="0">
                <a:solidFill>
                  <a:schemeClr val="bg2"/>
                </a:solidFill>
                <a:effectLst>
                  <a:outerShdw blurRad="38100" dist="38100" dir="2700000" algn="tl">
                    <a:srgbClr val="000000">
                      <a:alpha val="43137"/>
                    </a:srgbClr>
                  </a:outerShdw>
                </a:effectLst>
              </a:rPr>
              <a:t>?</a:t>
            </a:r>
          </a:p>
          <a:p>
            <a:pPr lvl="0">
              <a:buFont typeface="Wingdings" panose="05000000000000000000" pitchFamily="2" charset="2"/>
              <a:buChar char="Ø"/>
            </a:pPr>
            <a:endParaRPr lang="en-US" sz="900" dirty="0" smtClean="0">
              <a:solidFill>
                <a:schemeClr val="bg2"/>
              </a:solidFill>
              <a:effectLst>
                <a:outerShdw blurRad="38100" dist="38100" dir="2700000" algn="tl">
                  <a:srgbClr val="000000">
                    <a:alpha val="43137"/>
                  </a:srgbClr>
                </a:outerShdw>
              </a:effectLst>
            </a:endParaRPr>
          </a:p>
          <a:p>
            <a:pPr lvl="1">
              <a:buFont typeface="Arial" panose="020B0604020202020204" pitchFamily="34" charset="0"/>
              <a:buChar char="•"/>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a:t>Rules of Judicial Conduct 2.9(C)—A judge shall not </a:t>
            </a:r>
            <a:r>
              <a:rPr lang="en-US" sz="2000" dirty="0" smtClean="0"/>
              <a:t>independently investigate </a:t>
            </a:r>
            <a:r>
              <a:rPr lang="en-US" sz="2000" dirty="0"/>
              <a:t>facts in a </a:t>
            </a:r>
            <a:r>
              <a:rPr lang="en-US" sz="2000" dirty="0" smtClean="0"/>
              <a:t>matter, </a:t>
            </a:r>
            <a:r>
              <a:rPr lang="en-US" sz="2000" dirty="0"/>
              <a:t>and shall consider only the evidence presented in court and any facts that may properly be judicially noticed.</a:t>
            </a:r>
          </a:p>
          <a:p>
            <a:pPr marL="0" indent="0">
              <a:buNone/>
            </a:pPr>
            <a:endParaRPr lang="en-US" sz="2000" dirty="0"/>
          </a:p>
        </p:txBody>
      </p:sp>
    </p:spTree>
    <p:extLst>
      <p:ext uri="{BB962C8B-B14F-4D97-AF65-F5344CB8AC3E}">
        <p14:creationId xmlns:p14="http://schemas.microsoft.com/office/powerpoint/2010/main" val="30485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2971800"/>
            <a:ext cx="6019800" cy="1543050"/>
          </a:xfrm>
        </p:spPr>
        <p:txBody>
          <a:bodyPr/>
          <a:lstStyle/>
          <a:p>
            <a:r>
              <a:rPr lang="en-US" spc="-150" dirty="0" smtClean="0"/>
              <a:t>Questions?</a:t>
            </a:r>
            <a:endParaRPr lang="en-US" spc="-15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865" y="2952750"/>
            <a:ext cx="1828133"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850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2971800"/>
            <a:ext cx="6019800" cy="1543050"/>
          </a:xfrm>
        </p:spPr>
        <p:txBody>
          <a:bodyPr/>
          <a:lstStyle/>
          <a:p>
            <a:r>
              <a:rPr lang="en-US" spc="-150" dirty="0" smtClean="0"/>
              <a:t>THANK YOU!</a:t>
            </a:r>
            <a:endParaRPr lang="en-US" spc="-15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865" y="2952750"/>
            <a:ext cx="1828133"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83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971800"/>
            <a:ext cx="8839200" cy="1543050"/>
          </a:xfrm>
        </p:spPr>
        <p:txBody>
          <a:bodyPr>
            <a:normAutofit/>
          </a:bodyPr>
          <a:lstStyle/>
          <a:p>
            <a:r>
              <a:rPr lang="en-US" sz="3000" spc="-150" dirty="0" smtClean="0"/>
              <a:t>People Say the Darnedest Things about Legal Ethics</a:t>
            </a:r>
            <a:r>
              <a:rPr lang="en-US" sz="3000" i="1" spc="-150" dirty="0" smtClean="0"/>
              <a:t/>
            </a:r>
            <a:br>
              <a:rPr lang="en-US" sz="3000" i="1" spc="-150" dirty="0" smtClean="0"/>
            </a:br>
            <a:r>
              <a:rPr lang="en-US" sz="1800" i="1" dirty="0" smtClean="0"/>
              <a:t>What Lawyers and Judges Can Learn About Legal Ethics from Non-Lawyers</a:t>
            </a:r>
            <a:endParaRPr lang="en-US" sz="18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971800" cy="258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0" y="438150"/>
            <a:ext cx="4724400" cy="2339102"/>
          </a:xfrm>
          <a:prstGeom prst="rect">
            <a:avLst/>
          </a:prstGeom>
          <a:noFill/>
        </p:spPr>
        <p:txBody>
          <a:bodyPr wrap="square" rtlCol="0">
            <a:spAutoFit/>
          </a:bodyPr>
          <a:lstStyle/>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Moderators:	Judge Allen Phillips</a:t>
            </a:r>
          </a:p>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Judge Thomas Wyatt</a:t>
            </a:r>
          </a:p>
          <a:p>
            <a:pPr algn="r"/>
            <a:endParaRPr lang="en-US" sz="16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Panelists:                    Nicole Billings, BA</a:t>
            </a:r>
          </a:p>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Elizabeth Covington, Ph.D.</a:t>
            </a:r>
          </a:p>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Danny Brandon, J.D.</a:t>
            </a:r>
          </a:p>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Eric Fenstemaker, Ph.D.</a:t>
            </a:r>
          </a:p>
          <a:p>
            <a:pPr algn="r"/>
            <a:r>
              <a:rPr lang="en-US" sz="16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Madeline Shelly, MPA</a:t>
            </a:r>
          </a:p>
          <a:p>
            <a:pPr algn="r"/>
            <a:r>
              <a:rPr lang="en-US" dirty="0" smtClean="0"/>
              <a:t> </a:t>
            </a:r>
            <a:endParaRPr lang="en-US" dirty="0"/>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Principles of Legal Ethics</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sz="2600" dirty="0" smtClean="0">
                <a:solidFill>
                  <a:srgbClr val="FF0000"/>
                </a:solidFill>
                <a:effectLst>
                  <a:outerShdw blurRad="38100" dist="38100" dir="2700000" algn="tl">
                    <a:srgbClr val="000000">
                      <a:alpha val="43137"/>
                    </a:srgbClr>
                  </a:outerShdw>
                </a:effectLst>
              </a:rPr>
              <a:t>Section 10 of the Preamble to Rule 8 of the Rules of the Tennessee Supreme Court (Rules of Professional Conduct) provides:</a:t>
            </a:r>
          </a:p>
          <a:p>
            <a:pPr marL="0" indent="0">
              <a:buNone/>
            </a:pPr>
            <a:endParaRPr lang="en-US" sz="800" dirty="0" smtClean="0"/>
          </a:p>
          <a:p>
            <a:pPr marL="285750">
              <a:buFont typeface="Wingdings" panose="05000000000000000000" pitchFamily="2" charset="2"/>
              <a:buChar char="§"/>
            </a:pPr>
            <a:r>
              <a:rPr lang="en-US" sz="2500" dirty="0" smtClean="0"/>
              <a:t>In </a:t>
            </a:r>
            <a:r>
              <a:rPr lang="en-US" sz="2500" dirty="0"/>
              <a:t>the nature of law practice, </a:t>
            </a:r>
            <a:r>
              <a:rPr lang="en-US" sz="2500" dirty="0" smtClean="0"/>
              <a:t>conflicting </a:t>
            </a:r>
            <a:r>
              <a:rPr lang="en-US" sz="2500" dirty="0"/>
              <a:t>responsibilities are encountered.  </a:t>
            </a:r>
            <a:endParaRPr lang="en-US" sz="2500" dirty="0" smtClean="0"/>
          </a:p>
          <a:p>
            <a:pPr marL="285750">
              <a:buFont typeface="Wingdings" panose="05000000000000000000" pitchFamily="2" charset="2"/>
              <a:buChar char="§"/>
            </a:pPr>
            <a:r>
              <a:rPr lang="en-US" sz="2500" dirty="0" smtClean="0"/>
              <a:t>Virtually </a:t>
            </a:r>
            <a:r>
              <a:rPr lang="en-US" sz="2500" dirty="0"/>
              <a:t>all difficult ethical problems arise from conflict between a lawyer’s responsibilities to clients, to the legal system, and to the lawyer’s own interest in remaining an ethical person while earning a satisfactory </a:t>
            </a:r>
            <a:r>
              <a:rPr lang="en-US" sz="2500" dirty="0" smtClean="0"/>
              <a:t>living.  </a:t>
            </a:r>
          </a:p>
          <a:p>
            <a:pPr marL="285750">
              <a:buFont typeface="Wingdings" panose="05000000000000000000" pitchFamily="2" charset="2"/>
              <a:buChar char="§"/>
            </a:pPr>
            <a:r>
              <a:rPr lang="en-US" sz="2500" dirty="0" smtClean="0"/>
              <a:t>Such </a:t>
            </a:r>
            <a:r>
              <a:rPr lang="en-US" sz="2500" dirty="0"/>
              <a:t>issues must be resolved through the exercise of </a:t>
            </a:r>
            <a:r>
              <a:rPr lang="en-US" sz="2500" dirty="0" smtClean="0"/>
              <a:t>sensitive, professional, </a:t>
            </a:r>
            <a:r>
              <a:rPr lang="en-US" sz="2500" dirty="0"/>
              <a:t>and moral judgment guided by the basic principles underlying the Rules </a:t>
            </a:r>
            <a:r>
              <a:rPr lang="en-US" sz="2500" dirty="0" smtClean="0"/>
              <a:t>of </a:t>
            </a:r>
            <a:r>
              <a:rPr lang="en-US" sz="2500" dirty="0"/>
              <a:t>Professional </a:t>
            </a:r>
            <a:r>
              <a:rPr lang="en-US" sz="2500" dirty="0" smtClean="0"/>
              <a:t>Conduct.  </a:t>
            </a:r>
          </a:p>
          <a:p>
            <a:pPr marL="285750">
              <a:buFont typeface="Wingdings" panose="05000000000000000000" pitchFamily="2" charset="2"/>
              <a:buChar char="§"/>
            </a:pPr>
            <a:r>
              <a:rPr lang="en-US" sz="2500" dirty="0" smtClean="0"/>
              <a:t>These </a:t>
            </a:r>
            <a:r>
              <a:rPr lang="en-US" sz="2500" dirty="0"/>
              <a:t>principles include the lawyer’s obligation </a:t>
            </a:r>
            <a:r>
              <a:rPr lang="en-US" sz="2500" dirty="0" smtClean="0"/>
              <a:t>to zealously protect </a:t>
            </a:r>
            <a:r>
              <a:rPr lang="en-US" sz="2500" dirty="0"/>
              <a:t>and pursue a client’s legitimate interests, within the bounds of the law, while maintaining a professional, courteous, and civil attitude toward all persons involved in the legal system</a:t>
            </a:r>
            <a:r>
              <a:rPr lang="en-US" sz="2500" dirty="0" smtClean="0"/>
              <a:t>.</a:t>
            </a:r>
            <a:endParaRPr lang="en-US" sz="2500" dirty="0"/>
          </a:p>
        </p:txBody>
      </p:sp>
    </p:spTree>
    <p:extLst>
      <p:ext uri="{BB962C8B-B14F-4D97-AF65-F5344CB8AC3E}">
        <p14:creationId xmlns:p14="http://schemas.microsoft.com/office/powerpoint/2010/main" val="11740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Principles of Judicial Ethics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2200" dirty="0">
                <a:solidFill>
                  <a:srgbClr val="FF0000"/>
                </a:solidFill>
                <a:effectLst>
                  <a:outerShdw blurRad="38100" dist="38100" dir="2700000" algn="tl">
                    <a:srgbClr val="000000">
                      <a:alpha val="43137"/>
                    </a:srgbClr>
                  </a:outerShdw>
                </a:effectLst>
              </a:rPr>
              <a:t>Sections 1 and 2 of the Preamble to Rule 10 of the Rules of the Tennessee Supreme Court (Code of Judicial Conduct) </a:t>
            </a:r>
            <a:r>
              <a:rPr lang="en-US" sz="2200" dirty="0" smtClean="0">
                <a:solidFill>
                  <a:srgbClr val="FF0000"/>
                </a:solidFill>
                <a:effectLst>
                  <a:outerShdw blurRad="38100" dist="38100" dir="2700000" algn="tl">
                    <a:srgbClr val="000000">
                      <a:alpha val="43137"/>
                    </a:srgbClr>
                  </a:outerShdw>
                </a:effectLst>
              </a:rPr>
              <a:t>provide:</a:t>
            </a:r>
          </a:p>
          <a:p>
            <a:pPr>
              <a:buFont typeface="Wingdings" panose="05000000000000000000" pitchFamily="2" charset="2"/>
              <a:buChar char="Ø"/>
            </a:pPr>
            <a:endParaRPr lang="en-US" sz="700" dirty="0" smtClean="0"/>
          </a:p>
          <a:p>
            <a:pPr>
              <a:buFont typeface="Wingdings" panose="05000000000000000000" pitchFamily="2" charset="2"/>
              <a:buChar char="§"/>
            </a:pPr>
            <a:r>
              <a:rPr lang="en-US" sz="2000" dirty="0" smtClean="0"/>
              <a:t>An </a:t>
            </a:r>
            <a:r>
              <a:rPr lang="en-US" sz="2000" dirty="0"/>
              <a:t>independent, </a:t>
            </a:r>
            <a:r>
              <a:rPr lang="en-US" sz="2000" dirty="0" smtClean="0"/>
              <a:t>fair, </a:t>
            </a:r>
            <a:r>
              <a:rPr lang="en-US" sz="2000" dirty="0"/>
              <a:t>and impartial judiciary is indispensable to our system of </a:t>
            </a:r>
            <a:r>
              <a:rPr lang="en-US" sz="2000" dirty="0" smtClean="0"/>
              <a:t>justice.</a:t>
            </a:r>
            <a:r>
              <a:rPr lang="en-US" sz="2000" dirty="0"/>
              <a:t>  </a:t>
            </a:r>
            <a:endParaRPr lang="en-US" sz="2000" dirty="0" smtClean="0"/>
          </a:p>
          <a:p>
            <a:pPr>
              <a:buFont typeface="Wingdings" panose="05000000000000000000" pitchFamily="2" charset="2"/>
              <a:buChar char="§"/>
            </a:pPr>
            <a:r>
              <a:rPr lang="en-US" sz="2000" dirty="0" smtClean="0"/>
              <a:t>Judges</a:t>
            </a:r>
            <a:r>
              <a:rPr lang="en-US" sz="2000" dirty="0"/>
              <a:t>, individually and collectively, must respect and honor the judicial office as a public trust and strive to maintain and enhance confidence in the legal </a:t>
            </a:r>
            <a:r>
              <a:rPr lang="en-US" sz="2000" dirty="0" smtClean="0"/>
              <a:t>system.</a:t>
            </a:r>
            <a:r>
              <a:rPr lang="en-US" sz="2000" dirty="0"/>
              <a:t>  </a:t>
            </a:r>
            <a:endParaRPr lang="en-US" sz="2000" dirty="0" smtClean="0"/>
          </a:p>
          <a:p>
            <a:pPr>
              <a:buFont typeface="Wingdings" panose="05000000000000000000" pitchFamily="2" charset="2"/>
              <a:buChar char="§"/>
            </a:pPr>
            <a:r>
              <a:rPr lang="en-US" sz="2000" dirty="0" smtClean="0"/>
              <a:t>Judges </a:t>
            </a:r>
            <a:r>
              <a:rPr lang="en-US" sz="2000" dirty="0"/>
              <a:t>should maintain the dignity of judicial office at all times, and avoid both impropriety and the appearance of impropriety in their professional and </a:t>
            </a:r>
            <a:r>
              <a:rPr lang="en-US" sz="2000" dirty="0" smtClean="0"/>
              <a:t>personal </a:t>
            </a:r>
            <a:r>
              <a:rPr lang="en-US" sz="2000" dirty="0"/>
              <a:t>lives.  </a:t>
            </a:r>
            <a:endParaRPr lang="en-US" sz="2000" dirty="0" smtClean="0"/>
          </a:p>
          <a:p>
            <a:pPr>
              <a:buFont typeface="Wingdings" panose="05000000000000000000" pitchFamily="2" charset="2"/>
              <a:buChar char="§"/>
            </a:pPr>
            <a:r>
              <a:rPr lang="en-US" sz="2000" dirty="0" smtClean="0"/>
              <a:t>They </a:t>
            </a:r>
            <a:r>
              <a:rPr lang="en-US" sz="2000" dirty="0"/>
              <a:t>should </a:t>
            </a:r>
            <a:r>
              <a:rPr lang="en-US" sz="2000" dirty="0" smtClean="0"/>
              <a:t>aspire, </a:t>
            </a:r>
            <a:r>
              <a:rPr lang="en-US" sz="2000" dirty="0"/>
              <a:t>at all </a:t>
            </a:r>
            <a:r>
              <a:rPr lang="en-US" sz="2000" dirty="0" smtClean="0"/>
              <a:t>times, </a:t>
            </a:r>
            <a:r>
              <a:rPr lang="en-US" sz="2000" dirty="0"/>
              <a:t>to conduct that ensures the greatest possible public confidence in their independence, impartiality, integrity, and competence</a:t>
            </a:r>
            <a:r>
              <a:rPr lang="en-US" sz="2000" dirty="0" smtClean="0"/>
              <a:t>.</a:t>
            </a:r>
            <a:endParaRPr lang="en-US" sz="2000" dirty="0"/>
          </a:p>
        </p:txBody>
      </p:sp>
    </p:spTree>
    <p:extLst>
      <p:ext uri="{BB962C8B-B14F-4D97-AF65-F5344CB8AC3E}">
        <p14:creationId xmlns:p14="http://schemas.microsoft.com/office/powerpoint/2010/main" val="7577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sz="2000" dirty="0">
                <a:solidFill>
                  <a:schemeClr val="bg2"/>
                </a:solidFill>
                <a:effectLst>
                  <a:outerShdw blurRad="38100" dist="38100" dir="2700000" algn="tl">
                    <a:srgbClr val="000000">
                      <a:alpha val="43137"/>
                    </a:srgbClr>
                  </a:outerShdw>
                </a:effectLst>
              </a:rPr>
              <a:t>Can a lawyer provide the other side false information during settlement negotiations to obtain the best result for a client?</a:t>
            </a:r>
          </a:p>
          <a:p>
            <a:pPr lvl="1">
              <a:buFont typeface="Wingdings" panose="05000000000000000000" pitchFamily="2" charset="2"/>
              <a:buChar char="§"/>
            </a:pPr>
            <a:endParaRPr lang="en-US" sz="800" dirty="0" smtClean="0"/>
          </a:p>
          <a:p>
            <a:pPr>
              <a:buFont typeface="Wingdings" panose="05000000000000000000" pitchFamily="2" charset="2"/>
              <a:buChar char="§"/>
            </a:pPr>
            <a:r>
              <a:rPr lang="en-US" sz="2000" dirty="0" smtClean="0"/>
              <a:t>Rules </a:t>
            </a:r>
            <a:r>
              <a:rPr lang="en-US" sz="2000" dirty="0"/>
              <a:t>of Professional Conduct 1.2(d)—A lawyer shall not counsel or assist a client in conduct the lawyer reasonably should know to be </a:t>
            </a:r>
            <a:r>
              <a:rPr lang="en-US" sz="2000" dirty="0" smtClean="0"/>
              <a:t>fraudulent</a:t>
            </a:r>
            <a:r>
              <a:rPr lang="en-US" sz="2000" dirty="0"/>
              <a:t>.</a:t>
            </a:r>
            <a:endParaRPr lang="en-US" sz="2000" dirty="0" smtClean="0"/>
          </a:p>
          <a:p>
            <a:pPr>
              <a:buFont typeface="Wingdings" panose="05000000000000000000" pitchFamily="2" charset="2"/>
              <a:buChar char="§"/>
            </a:pPr>
            <a:r>
              <a:rPr lang="en-US" sz="2000" dirty="0" smtClean="0"/>
              <a:t>Rules </a:t>
            </a:r>
            <a:r>
              <a:rPr lang="en-US" sz="2000" dirty="0"/>
              <a:t>of Professional Conduct 3.4(b)—A lawyer shall not falsify evidence or counsel or assist a client in offering false or misleading testimony.</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161235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200" dirty="0" smtClean="0">
                <a:solidFill>
                  <a:schemeClr val="bg2"/>
                </a:solidFill>
                <a:effectLst>
                  <a:outerShdw blurRad="38100" dist="38100" dir="2700000" algn="tl">
                    <a:srgbClr val="000000">
                      <a:alpha val="43137"/>
                    </a:srgbClr>
                  </a:outerShdw>
                </a:effectLst>
              </a:rPr>
              <a:t>Can </a:t>
            </a:r>
            <a:r>
              <a:rPr lang="en-US" sz="2200" dirty="0">
                <a:solidFill>
                  <a:schemeClr val="bg2"/>
                </a:solidFill>
                <a:effectLst>
                  <a:outerShdw blurRad="38100" dist="38100" dir="2700000" algn="tl">
                    <a:srgbClr val="000000">
                      <a:alpha val="43137"/>
                    </a:srgbClr>
                  </a:outerShdw>
                </a:effectLst>
              </a:rPr>
              <a:t>a lawyer represent two clients in the same case?  </a:t>
            </a:r>
            <a:endParaRPr lang="en-US" sz="2200" dirty="0" smtClean="0">
              <a:solidFill>
                <a:schemeClr val="bg2"/>
              </a:solidFill>
              <a:effectLst>
                <a:outerShdw blurRad="38100" dist="38100" dir="2700000" algn="tl">
                  <a:srgbClr val="000000">
                    <a:alpha val="43137"/>
                  </a:srgbClr>
                </a:outerShdw>
              </a:effectLst>
            </a:endParaRPr>
          </a:p>
          <a:p>
            <a:pPr lvl="1">
              <a:buFont typeface="Arial" panose="020B0604020202020204" pitchFamily="34" charset="0"/>
              <a:buChar char="•"/>
            </a:pPr>
            <a:r>
              <a:rPr lang="en-US" sz="1800" dirty="0" smtClean="0">
                <a:solidFill>
                  <a:schemeClr val="bg2"/>
                </a:solidFill>
                <a:effectLst>
                  <a:outerShdw blurRad="38100" dist="38100" dir="2700000" algn="tl">
                    <a:srgbClr val="000000">
                      <a:alpha val="43137"/>
                    </a:srgbClr>
                  </a:outerShdw>
                </a:effectLst>
              </a:rPr>
              <a:t>For </a:t>
            </a:r>
            <a:r>
              <a:rPr lang="en-US" sz="1800" dirty="0">
                <a:solidFill>
                  <a:schemeClr val="bg2"/>
                </a:solidFill>
                <a:effectLst>
                  <a:outerShdw blurRad="38100" dist="38100" dir="2700000" algn="tl">
                    <a:srgbClr val="000000">
                      <a:alpha val="43137"/>
                    </a:srgbClr>
                  </a:outerShdw>
                </a:effectLst>
              </a:rPr>
              <a:t>instance, can a lawyer represent the driver and a passenger in the same car in a collision case?  </a:t>
            </a:r>
            <a:endParaRPr lang="en-US" sz="1800" dirty="0" smtClean="0">
              <a:solidFill>
                <a:schemeClr val="bg2"/>
              </a:solidFill>
              <a:effectLst>
                <a:outerShdw blurRad="38100" dist="38100" dir="2700000" algn="tl">
                  <a:srgbClr val="000000">
                    <a:alpha val="43137"/>
                  </a:srgbClr>
                </a:outerShdw>
              </a:effectLst>
            </a:endParaRPr>
          </a:p>
          <a:p>
            <a:pPr lvl="1">
              <a:buFont typeface="Arial" panose="020B0604020202020204" pitchFamily="34" charset="0"/>
              <a:buChar char="•"/>
            </a:pPr>
            <a:r>
              <a:rPr lang="en-US" sz="1800" dirty="0" smtClean="0">
                <a:solidFill>
                  <a:schemeClr val="bg2"/>
                </a:solidFill>
                <a:effectLst>
                  <a:outerShdw blurRad="38100" dist="38100" dir="2700000" algn="tl">
                    <a:srgbClr val="000000">
                      <a:alpha val="43137"/>
                    </a:srgbClr>
                  </a:outerShdw>
                </a:effectLst>
              </a:rPr>
              <a:t>What </a:t>
            </a:r>
            <a:r>
              <a:rPr lang="en-US" sz="1800" dirty="0">
                <a:solidFill>
                  <a:schemeClr val="bg2"/>
                </a:solidFill>
                <a:effectLst>
                  <a:outerShdw blurRad="38100" dist="38100" dir="2700000" algn="tl">
                    <a:srgbClr val="000000">
                      <a:alpha val="43137"/>
                    </a:srgbClr>
                  </a:outerShdw>
                </a:effectLst>
              </a:rPr>
              <a:t>if the other driver claims the collision was caused by the lawyer’s </a:t>
            </a:r>
            <a:r>
              <a:rPr lang="en-US" sz="1800" dirty="0" smtClean="0">
                <a:solidFill>
                  <a:schemeClr val="bg2"/>
                </a:solidFill>
                <a:effectLst>
                  <a:outerShdw blurRad="38100" dist="38100" dir="2700000" algn="tl">
                    <a:srgbClr val="000000">
                      <a:alpha val="43137"/>
                    </a:srgbClr>
                  </a:outerShdw>
                </a:effectLst>
              </a:rPr>
              <a:t>client/driver?</a:t>
            </a:r>
          </a:p>
          <a:p>
            <a:pPr lvl="1">
              <a:buFont typeface="Arial" panose="020B0604020202020204" pitchFamily="34" charset="0"/>
              <a:buChar char="•"/>
            </a:pPr>
            <a:endParaRPr lang="en-US" sz="800" dirty="0" smtClean="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smtClean="0"/>
              <a:t>Rules </a:t>
            </a:r>
            <a:r>
              <a:rPr lang="en-US" sz="2000" dirty="0"/>
              <a:t>of Professional Conduct 1.7—A lawyer shall not represent a client if the representation of one client will be directly adverse to another client.  But, the lawyer can represent two clients in the same case if the lawyer believes he or she can provide competent and diligent representation to both clients and both clients give informed consent in writing.</a:t>
            </a:r>
          </a:p>
          <a:p>
            <a:pPr lvl="2">
              <a:buFont typeface="Wingdings" panose="05000000000000000000" pitchFamily="2" charset="2"/>
              <a:buChar char="ü"/>
            </a:pP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4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sz="2000" dirty="0" smtClean="0">
                <a:solidFill>
                  <a:schemeClr val="bg2"/>
                </a:solidFill>
                <a:effectLst>
                  <a:outerShdw blurRad="38100" dist="38100" dir="2700000" algn="tl">
                    <a:srgbClr val="000000">
                      <a:alpha val="43137"/>
                    </a:srgbClr>
                  </a:outerShdw>
                </a:effectLst>
              </a:rPr>
              <a:t>During closing arguments, </a:t>
            </a:r>
            <a:r>
              <a:rPr lang="en-US" sz="2000" dirty="0">
                <a:solidFill>
                  <a:schemeClr val="bg2"/>
                </a:solidFill>
                <a:effectLst>
                  <a:outerShdw blurRad="38100" dist="38100" dir="2700000" algn="tl">
                    <a:srgbClr val="000000">
                      <a:alpha val="43137"/>
                    </a:srgbClr>
                  </a:outerShdw>
                </a:effectLst>
              </a:rPr>
              <a:t>can a lawyer </a:t>
            </a:r>
            <a:r>
              <a:rPr lang="en-US" sz="2000" dirty="0" smtClean="0">
                <a:solidFill>
                  <a:schemeClr val="bg2"/>
                </a:solidFill>
                <a:effectLst>
                  <a:outerShdw blurRad="38100" dist="38100" dir="2700000" algn="tl">
                    <a:srgbClr val="000000">
                      <a:alpha val="43137"/>
                    </a:srgbClr>
                  </a:outerShdw>
                </a:effectLst>
              </a:rPr>
              <a:t>make </a:t>
            </a:r>
            <a:r>
              <a:rPr lang="en-US" sz="2000" dirty="0">
                <a:solidFill>
                  <a:schemeClr val="bg2"/>
                </a:solidFill>
                <a:effectLst>
                  <a:outerShdw blurRad="38100" dist="38100" dir="2700000" algn="tl">
                    <a:srgbClr val="000000">
                      <a:alpha val="43137"/>
                    </a:srgbClr>
                  </a:outerShdw>
                </a:effectLst>
              </a:rPr>
              <a:t>comments </a:t>
            </a:r>
            <a:r>
              <a:rPr lang="en-US" sz="2000" dirty="0" smtClean="0">
                <a:solidFill>
                  <a:schemeClr val="bg2"/>
                </a:solidFill>
                <a:effectLst>
                  <a:outerShdw blurRad="38100" dist="38100" dir="2700000" algn="tl">
                    <a:srgbClr val="000000">
                      <a:alpha val="43137"/>
                    </a:srgbClr>
                  </a:outerShdw>
                </a:effectLst>
              </a:rPr>
              <a:t>such as, “Some </a:t>
            </a:r>
            <a:r>
              <a:rPr lang="en-US" sz="2000" dirty="0">
                <a:solidFill>
                  <a:schemeClr val="bg2"/>
                </a:solidFill>
                <a:effectLst>
                  <a:outerShdw blurRad="38100" dist="38100" dir="2700000" algn="tl">
                    <a:srgbClr val="000000">
                      <a:alpha val="43137"/>
                    </a:srgbClr>
                  </a:outerShdw>
                </a:effectLst>
              </a:rPr>
              <a:t>people just want to live on workers’ comp instead of working,” or </a:t>
            </a:r>
            <a:r>
              <a:rPr lang="en-US" sz="2000" dirty="0" smtClean="0">
                <a:solidFill>
                  <a:schemeClr val="bg2"/>
                </a:solidFill>
                <a:effectLst>
                  <a:outerShdw blurRad="38100" dist="38100" dir="2700000" algn="tl">
                    <a:srgbClr val="000000">
                      <a:alpha val="43137"/>
                    </a:srgbClr>
                  </a:outerShdw>
                </a:effectLst>
              </a:rPr>
              <a:t>“Cases </a:t>
            </a:r>
            <a:r>
              <a:rPr lang="en-US" sz="2000" dirty="0">
                <a:solidFill>
                  <a:schemeClr val="bg2"/>
                </a:solidFill>
                <a:effectLst>
                  <a:outerShdw blurRad="38100" dist="38100" dir="2700000" algn="tl">
                    <a:srgbClr val="000000">
                      <a:alpha val="43137"/>
                    </a:srgbClr>
                  </a:outerShdw>
                </a:effectLst>
              </a:rPr>
              <a:t>like this are why workers’ comp premiums are so high</a:t>
            </a:r>
            <a:r>
              <a:rPr lang="en-US" sz="2000" dirty="0" smtClean="0">
                <a:solidFill>
                  <a:schemeClr val="bg2"/>
                </a:solidFill>
                <a:effectLst>
                  <a:outerShdw blurRad="38100" dist="38100" dir="2700000" algn="tl">
                    <a:srgbClr val="000000">
                      <a:alpha val="43137"/>
                    </a:srgbClr>
                  </a:outerShdw>
                </a:effectLst>
              </a:rPr>
              <a:t>?”</a:t>
            </a:r>
          </a:p>
          <a:p>
            <a:pPr lvl="0">
              <a:buFont typeface="Wingdings" panose="05000000000000000000" pitchFamily="2" charset="2"/>
              <a:buChar char="Ø"/>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a:t>Rules of Professional Conduct 3.4(e)(1),(2),(3)—In trial, a lawyer shall not allude to irrelevant matters that are not supported by admissible evidence, assert personal knowledge of facts, and/or state a personal opinion as to the justness of a cause, the credibility of a witness, or the liability of a party.</a:t>
            </a:r>
          </a:p>
          <a:p>
            <a:pPr>
              <a:buFont typeface="Wingdings" panose="05000000000000000000" pitchFamily="2" charset="2"/>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0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sz="2000" dirty="0">
                <a:solidFill>
                  <a:schemeClr val="bg2"/>
                </a:solidFill>
                <a:effectLst>
                  <a:outerShdw blurRad="38100" dist="38100" dir="2700000" algn="tl">
                    <a:srgbClr val="000000">
                      <a:alpha val="43137"/>
                    </a:srgbClr>
                  </a:outerShdw>
                </a:effectLst>
              </a:rPr>
              <a:t>A party whose case is before a judge brings the judge’s staff members a cake with the inscription “thank you for your service.”  </a:t>
            </a:r>
            <a:endParaRPr lang="en-US" sz="2000" dirty="0" smtClean="0">
              <a:solidFill>
                <a:schemeClr val="bg2"/>
              </a:solidFill>
              <a:effectLst>
                <a:outerShdw blurRad="38100" dist="38100" dir="2700000" algn="tl">
                  <a:srgbClr val="000000">
                    <a:alpha val="43137"/>
                  </a:srgbClr>
                </a:outerShdw>
              </a:effectLst>
            </a:endParaRPr>
          </a:p>
          <a:p>
            <a:pPr lvl="1">
              <a:buFont typeface="Arial" panose="020B0604020202020204" pitchFamily="34" charset="0"/>
              <a:buChar char="•"/>
            </a:pPr>
            <a:r>
              <a:rPr lang="en-US" sz="1600" dirty="0" smtClean="0">
                <a:solidFill>
                  <a:schemeClr val="bg2"/>
                </a:solidFill>
                <a:effectLst>
                  <a:outerShdw blurRad="38100" dist="38100" dir="2700000" algn="tl">
                    <a:srgbClr val="000000">
                      <a:alpha val="43137"/>
                    </a:srgbClr>
                  </a:outerShdw>
                </a:effectLst>
              </a:rPr>
              <a:t>Can </a:t>
            </a:r>
            <a:r>
              <a:rPr lang="en-US" sz="1600" dirty="0">
                <a:solidFill>
                  <a:schemeClr val="bg2"/>
                </a:solidFill>
                <a:effectLst>
                  <a:outerShdw blurRad="38100" dist="38100" dir="2700000" algn="tl">
                    <a:srgbClr val="000000">
                      <a:alpha val="43137"/>
                    </a:srgbClr>
                  </a:outerShdw>
                </a:effectLst>
              </a:rPr>
              <a:t>the staff accept it if they don’t tell the judge?  </a:t>
            </a:r>
            <a:endParaRPr lang="en-US" sz="1600" dirty="0" smtClean="0">
              <a:solidFill>
                <a:schemeClr val="bg2"/>
              </a:solidFill>
              <a:effectLst>
                <a:outerShdw blurRad="38100" dist="38100" dir="2700000" algn="tl">
                  <a:srgbClr val="000000">
                    <a:alpha val="43137"/>
                  </a:srgbClr>
                </a:outerShdw>
              </a:effectLst>
            </a:endParaRPr>
          </a:p>
          <a:p>
            <a:pPr lvl="1">
              <a:buFont typeface="Arial" panose="020B0604020202020204" pitchFamily="34" charset="0"/>
              <a:buChar char="•"/>
            </a:pPr>
            <a:r>
              <a:rPr lang="en-US" sz="1600" dirty="0" smtClean="0">
                <a:solidFill>
                  <a:schemeClr val="bg2"/>
                </a:solidFill>
                <a:effectLst>
                  <a:outerShdw blurRad="38100" dist="38100" dir="2700000" algn="tl">
                    <a:srgbClr val="000000">
                      <a:alpha val="43137"/>
                    </a:srgbClr>
                  </a:outerShdw>
                </a:effectLst>
              </a:rPr>
              <a:t>Can </a:t>
            </a:r>
            <a:r>
              <a:rPr lang="en-US" sz="1600" dirty="0">
                <a:solidFill>
                  <a:schemeClr val="bg2"/>
                </a:solidFill>
                <a:effectLst>
                  <a:outerShdw blurRad="38100" dist="38100" dir="2700000" algn="tl">
                    <a:srgbClr val="000000">
                      <a:alpha val="43137"/>
                    </a:srgbClr>
                  </a:outerShdw>
                </a:effectLst>
              </a:rPr>
              <a:t>the judge eat a slice of the cake that doesn’t have any of the inscription on it</a:t>
            </a:r>
            <a:r>
              <a:rPr lang="en-US" sz="1600" dirty="0" smtClean="0">
                <a:solidFill>
                  <a:schemeClr val="bg2"/>
                </a:solidFill>
                <a:effectLst>
                  <a:outerShdw blurRad="38100" dist="38100" dir="2700000" algn="tl">
                    <a:srgbClr val="000000">
                      <a:alpha val="43137"/>
                    </a:srgbClr>
                  </a:outerShdw>
                </a:effectLst>
              </a:rPr>
              <a:t>?</a:t>
            </a:r>
          </a:p>
          <a:p>
            <a:pPr lvl="1">
              <a:buFont typeface="Arial" panose="020B0604020202020204" pitchFamily="34" charset="0"/>
              <a:buChar char="•"/>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1500" dirty="0" smtClean="0"/>
              <a:t>Rules </a:t>
            </a:r>
            <a:r>
              <a:rPr lang="en-US" sz="1500" dirty="0"/>
              <a:t>of Judicial Conduct 2.4—A judge shall not permit </a:t>
            </a:r>
            <a:r>
              <a:rPr lang="en-US" sz="1500" dirty="0" smtClean="0"/>
              <a:t>family, </a:t>
            </a:r>
            <a:r>
              <a:rPr lang="en-US" sz="1500" dirty="0"/>
              <a:t>social, </a:t>
            </a:r>
            <a:r>
              <a:rPr lang="en-US" sz="1500" dirty="0" smtClean="0"/>
              <a:t>financial, </a:t>
            </a:r>
            <a:r>
              <a:rPr lang="en-US" sz="1500" dirty="0"/>
              <a:t>or other interests or relationships to influence his or her decisions or </a:t>
            </a:r>
            <a:r>
              <a:rPr lang="en-US" sz="1500" dirty="0" smtClean="0"/>
              <a:t>conduct, </a:t>
            </a:r>
            <a:r>
              <a:rPr lang="en-US" sz="1500" dirty="0"/>
              <a:t>and shall not allow a person or organization to convey the impression of influence with the </a:t>
            </a:r>
            <a:r>
              <a:rPr lang="en-US" sz="1500" dirty="0" smtClean="0"/>
              <a:t>judge.</a:t>
            </a:r>
          </a:p>
          <a:p>
            <a:pPr>
              <a:buFont typeface="Wingdings" panose="05000000000000000000" pitchFamily="2" charset="2"/>
              <a:buChar char="§"/>
            </a:pPr>
            <a:r>
              <a:rPr lang="en-US" sz="1500" dirty="0" smtClean="0"/>
              <a:t>Rules </a:t>
            </a:r>
            <a:r>
              <a:rPr lang="en-US" sz="1500" dirty="0"/>
              <a:t>of Judicial Conduct 3.13(A)—A judge shall not accept any gifts, loans, bequests, </a:t>
            </a:r>
            <a:r>
              <a:rPr lang="en-US" sz="1500" dirty="0" smtClean="0"/>
              <a:t>benefits, </a:t>
            </a:r>
            <a:r>
              <a:rPr lang="en-US" sz="1500" dirty="0"/>
              <a:t>or other things of value, if acceptance would appear to a reasonable person to undermine the judge’s independence, integrity, or impartiality.  </a:t>
            </a:r>
            <a:endParaRPr lang="en-US" sz="1500" dirty="0" smtClean="0"/>
          </a:p>
          <a:p>
            <a:pPr>
              <a:buFont typeface="Wingdings" panose="05000000000000000000" pitchFamily="2" charset="2"/>
              <a:buChar char="§"/>
            </a:pPr>
            <a:r>
              <a:rPr lang="en-US" sz="1500" i="1" dirty="0" smtClean="0"/>
              <a:t>But </a:t>
            </a:r>
            <a:r>
              <a:rPr lang="en-US" sz="1500" i="1" dirty="0"/>
              <a:t>see </a:t>
            </a:r>
            <a:r>
              <a:rPr lang="en-US" sz="1500" dirty="0"/>
              <a:t>Rules of Judicial Conduct 3.13(B)(1),(3)—A lawyer may accept items of little intrinsic value, such as plaques, certifications, trophies, </a:t>
            </a:r>
            <a:r>
              <a:rPr lang="en-US" sz="1500" dirty="0" smtClean="0"/>
              <a:t>or greeting cards, </a:t>
            </a:r>
            <a:r>
              <a:rPr lang="en-US" sz="1500" dirty="0"/>
              <a:t>and may accept ordinary social hospitality. </a:t>
            </a:r>
            <a:endParaRPr lang="en-US" sz="15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5569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solidFill>
                  <a:schemeClr val="bg2"/>
                </a:solidFill>
                <a:effectLst>
                  <a:outerShdw blurRad="38100" dist="38100" dir="2700000" algn="tl">
                    <a:srgbClr val="000000">
                      <a:alpha val="43137"/>
                    </a:srgbClr>
                  </a:outerShdw>
                </a:effectLst>
              </a:rPr>
              <a:t>An employer tells his workers’ comp defense </a:t>
            </a:r>
            <a:r>
              <a:rPr lang="en-US" sz="2000" dirty="0" smtClean="0">
                <a:solidFill>
                  <a:schemeClr val="bg2"/>
                </a:solidFill>
                <a:effectLst>
                  <a:outerShdw blurRad="38100" dist="38100" dir="2700000" algn="tl">
                    <a:srgbClr val="000000">
                      <a:alpha val="43137"/>
                    </a:srgbClr>
                  </a:outerShdw>
                </a:effectLst>
              </a:rPr>
              <a:t>lawyer, “The </a:t>
            </a:r>
            <a:r>
              <a:rPr lang="en-US" sz="2000" dirty="0">
                <a:solidFill>
                  <a:schemeClr val="bg2"/>
                </a:solidFill>
                <a:effectLst>
                  <a:outerShdw blurRad="38100" dist="38100" dir="2700000" algn="tl">
                    <a:srgbClr val="000000">
                      <a:alpha val="43137"/>
                    </a:srgbClr>
                  </a:outerShdw>
                </a:effectLst>
              </a:rPr>
              <a:t>employee lives paycheck-to-paycheck.  He’ll give up soon if you drag this case out.”  Can the lawyer do this to help his client</a:t>
            </a:r>
            <a:r>
              <a:rPr lang="en-US" sz="2000" dirty="0" smtClean="0">
                <a:solidFill>
                  <a:schemeClr val="bg2"/>
                </a:solidFill>
                <a:effectLst>
                  <a:outerShdw blurRad="38100" dist="38100" dir="2700000" algn="tl">
                    <a:srgbClr val="000000">
                      <a:alpha val="43137"/>
                    </a:srgbClr>
                  </a:outerShdw>
                </a:effectLst>
              </a:rPr>
              <a:t>?</a:t>
            </a:r>
          </a:p>
          <a:p>
            <a:pPr lvl="1">
              <a:buFont typeface="Arial" panose="020B0604020202020204" pitchFamily="34" charset="0"/>
              <a:buChar char="•"/>
            </a:pPr>
            <a:endParaRPr lang="en-US" sz="8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
            </a:pPr>
            <a:r>
              <a:rPr lang="en-US" sz="2000" dirty="0" smtClean="0"/>
              <a:t>Rules </a:t>
            </a:r>
            <a:r>
              <a:rPr lang="en-US" sz="2000" dirty="0"/>
              <a:t>of Professional Conduct 1.3—A lawyer shall exercise reasonable diligence and promptness in representing a </a:t>
            </a:r>
            <a:r>
              <a:rPr lang="en-US" sz="2000" dirty="0" smtClean="0"/>
              <a:t>client.</a:t>
            </a:r>
          </a:p>
          <a:p>
            <a:pPr>
              <a:buFont typeface="Wingdings" panose="05000000000000000000" pitchFamily="2" charset="2"/>
              <a:buChar char="§"/>
            </a:pPr>
            <a:r>
              <a:rPr lang="en-US" sz="2000" dirty="0" smtClean="0"/>
              <a:t>Rules </a:t>
            </a:r>
            <a:r>
              <a:rPr lang="en-US" sz="2000" dirty="0"/>
              <a:t>of Professional Conduct 3.2—A lawyer shall make reasonable efforts to expedite </a:t>
            </a:r>
            <a:r>
              <a:rPr lang="en-US" sz="2000" dirty="0" smtClean="0"/>
              <a:t>litigation.</a:t>
            </a:r>
          </a:p>
          <a:p>
            <a:pPr>
              <a:buFont typeface="Wingdings" panose="05000000000000000000" pitchFamily="2" charset="2"/>
              <a:buChar char="§"/>
            </a:pPr>
            <a:r>
              <a:rPr lang="en-US" sz="2000" dirty="0" smtClean="0"/>
              <a:t>Rules </a:t>
            </a:r>
            <a:r>
              <a:rPr lang="en-US" sz="2000" dirty="0"/>
              <a:t>of Professional Conduct 4.4(a)(1)—A lawyer shall not use means in representing a client that have no substantial purpose other than for delay.</a:t>
            </a:r>
          </a:p>
          <a:p>
            <a:pPr>
              <a:buFont typeface="Wingdings" panose="05000000000000000000" pitchFamily="2" charset="2"/>
              <a:buChar char="§"/>
            </a:pPr>
            <a:endParaRPr lang="en-US" sz="1500" dirty="0">
              <a:solidFill>
                <a:schemeClr val="bg2"/>
              </a:solidFill>
              <a:effectLst>
                <a:outerShdw blurRad="38100" dist="38100" dir="2700000" algn="tl">
                  <a:srgbClr val="000000">
                    <a:alpha val="43137"/>
                  </a:srgbClr>
                </a:outerShdw>
              </a:effectLst>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8148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TotalTime>
  <Words>1261</Words>
  <Application>Microsoft Office PowerPoint</Application>
  <PresentationFormat>On-screen Show (16:9)</PresentationFormat>
  <Paragraphs>81</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PowerPoint B</vt:lpstr>
      <vt:lpstr>1_PowerPoint B</vt:lpstr>
      <vt:lpstr>People Say the Darnest Things About Legal Ethics What Lawyers and Judges Can Learn About Legal Ethics from Non-Lawyers</vt:lpstr>
      <vt:lpstr>People Say the Darnedest Things about Legal Ethics What Lawyers and Judges Can Learn About Legal Ethics from Non-Lawyers</vt:lpstr>
      <vt:lpstr>General Principles of Legal Ethics</vt:lpstr>
      <vt:lpstr>General Principles of Judicial Ethics</vt:lpstr>
      <vt:lpstr>Question 1</vt:lpstr>
      <vt:lpstr>Question 2</vt:lpstr>
      <vt:lpstr>Question 3</vt:lpstr>
      <vt:lpstr>Question 4</vt:lpstr>
      <vt:lpstr>Question 5</vt:lpstr>
      <vt:lpstr>Question 6</vt:lpstr>
      <vt:lpstr>Question 7</vt:lpstr>
      <vt:lpstr>Question 8</vt:lpstr>
      <vt:lpstr>Question 9</vt:lpstr>
      <vt:lpstr>Questions?</vt:lpstr>
      <vt:lpstr>THANK YOU!</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B.Jeff Francis</cp:lastModifiedBy>
  <cp:revision>80</cp:revision>
  <dcterms:created xsi:type="dcterms:W3CDTF">2015-04-20T19:55:53Z</dcterms:created>
  <dcterms:modified xsi:type="dcterms:W3CDTF">2019-05-22T19:48:51Z</dcterms:modified>
</cp:coreProperties>
</file>