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56"/>
  </p:notesMasterIdLst>
  <p:sldIdLst>
    <p:sldId id="929" r:id="rId3"/>
    <p:sldId id="256" r:id="rId4"/>
    <p:sldId id="257" r:id="rId5"/>
    <p:sldId id="342" r:id="rId6"/>
    <p:sldId id="270" r:id="rId7"/>
    <p:sldId id="271" r:id="rId8"/>
    <p:sldId id="408" r:id="rId9"/>
    <p:sldId id="409" r:id="rId10"/>
    <p:sldId id="264" r:id="rId11"/>
    <p:sldId id="259" r:id="rId12"/>
    <p:sldId id="291" r:id="rId13"/>
    <p:sldId id="294" r:id="rId14"/>
    <p:sldId id="680" r:id="rId15"/>
    <p:sldId id="435" r:id="rId16"/>
    <p:sldId id="927" r:id="rId17"/>
    <p:sldId id="928" r:id="rId18"/>
    <p:sldId id="340" r:id="rId19"/>
    <p:sldId id="675" r:id="rId20"/>
    <p:sldId id="673" r:id="rId21"/>
    <p:sldId id="674" r:id="rId22"/>
    <p:sldId id="316" r:id="rId23"/>
    <p:sldId id="685" r:id="rId24"/>
    <p:sldId id="351" r:id="rId25"/>
    <p:sldId id="320" r:id="rId26"/>
    <p:sldId id="921" r:id="rId27"/>
    <p:sldId id="679" r:id="rId28"/>
    <p:sldId id="683" r:id="rId29"/>
    <p:sldId id="922" r:id="rId30"/>
    <p:sldId id="676" r:id="rId31"/>
    <p:sldId id="923" r:id="rId32"/>
    <p:sldId id="678" r:id="rId33"/>
    <p:sldId id="924" r:id="rId34"/>
    <p:sldId id="925" r:id="rId35"/>
    <p:sldId id="926" r:id="rId36"/>
    <p:sldId id="681" r:id="rId37"/>
    <p:sldId id="682" r:id="rId38"/>
    <p:sldId id="668" r:id="rId39"/>
    <p:sldId id="354" r:id="rId40"/>
    <p:sldId id="395" r:id="rId41"/>
    <p:sldId id="398" r:id="rId42"/>
    <p:sldId id="400" r:id="rId43"/>
    <p:sldId id="356" r:id="rId44"/>
    <p:sldId id="665" r:id="rId45"/>
    <p:sldId id="401" r:id="rId46"/>
    <p:sldId id="317" r:id="rId47"/>
    <p:sldId id="667" r:id="rId48"/>
    <p:sldId id="399" r:id="rId49"/>
    <p:sldId id="666" r:id="rId50"/>
    <p:sldId id="390" r:id="rId51"/>
    <p:sldId id="352" r:id="rId52"/>
    <p:sldId id="387" r:id="rId53"/>
    <p:sldId id="361" r:id="rId54"/>
    <p:sldId id="68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11" d="100"/>
          <a:sy n="111" d="100"/>
        </p:scale>
        <p:origin x="-516" y="-78"/>
      </p:cViewPr>
      <p:guideLst>
        <p:guide orient="horz" pos="2160"/>
        <p:guide pos="3840"/>
      </p:guideLst>
    </p:cSldViewPr>
  </p:slideViewPr>
  <p:notesTextViewPr>
    <p:cViewPr>
      <p:scale>
        <a:sx n="1" d="1"/>
        <a:sy n="1" d="1"/>
      </p:scale>
      <p:origin x="0" y="0"/>
    </p:cViewPr>
  </p:notesTextViewPr>
  <p:sorterViewPr>
    <p:cViewPr>
      <p:scale>
        <a:sx n="145" d="100"/>
        <a:sy n="145" d="100"/>
      </p:scale>
      <p:origin x="0" y="3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0920B-9663-AD4F-95A7-DCDADF317FC4}"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6CAEB-9BCD-444B-8261-938F5F501801}" type="slidenum">
              <a:rPr lang="en-US" smtClean="0"/>
              <a:t>‹#›</a:t>
            </a:fld>
            <a:endParaRPr lang="en-US"/>
          </a:p>
        </p:txBody>
      </p:sp>
    </p:spTree>
    <p:extLst>
      <p:ext uri="{BB962C8B-B14F-4D97-AF65-F5344CB8AC3E}">
        <p14:creationId xmlns:p14="http://schemas.microsoft.com/office/powerpoint/2010/main" val="36098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 xmlns:a16="http://schemas.microsoft.com/office/drawing/2014/main" id="{9DCA949F-D305-0843-8BE9-925C3926CFDE}"/>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B424FA35-E061-D74C-A000-F6F96B2C2289}"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47106" name="Rectangle 2">
            <a:extLst>
              <a:ext uri="{FF2B5EF4-FFF2-40B4-BE49-F238E27FC236}">
                <a16:creationId xmlns="" xmlns:a16="http://schemas.microsoft.com/office/drawing/2014/main" id="{6D09CF6D-D75A-014A-B418-F724397259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a:extLst>
              <a:ext uri="{FF2B5EF4-FFF2-40B4-BE49-F238E27FC236}">
                <a16:creationId xmlns="" xmlns:a16="http://schemas.microsoft.com/office/drawing/2014/main" id="{2C71DC75-7E5B-4143-BF02-960452DB5B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a:defRPr/>
            </a:pPr>
            <a:endParaRPr lang="en-US">
              <a:latin typeface="Times New Roman" charset="0"/>
              <a:cs typeface="+mn-cs"/>
            </a:endParaRPr>
          </a:p>
        </p:txBody>
      </p:sp>
    </p:spTree>
    <p:extLst>
      <p:ext uri="{BB962C8B-B14F-4D97-AF65-F5344CB8AC3E}">
        <p14:creationId xmlns:p14="http://schemas.microsoft.com/office/powerpoint/2010/main" val="131118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ChangeArrowheads="1" noTextEdit="1"/>
          </p:cNvSpPr>
          <p:nvPr>
            <p:ph type="sldImg"/>
          </p:nvPr>
        </p:nvSpPr>
        <p:spPr>
          <a:ln/>
        </p:spPr>
      </p:sp>
      <p:sp>
        <p:nvSpPr>
          <p:cNvPr id="50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29C4F52-7EB8-0C44-A537-5886886A0F27}" type="slidenum">
              <a:rPr lang="en-US" sz="1200">
                <a:latin typeface="Times New Roman" charset="0"/>
              </a:rPr>
              <a:pPr/>
              <a:t>16</a:t>
            </a:fld>
            <a:endParaRPr lang="en-US" sz="1200">
              <a:latin typeface="Times New Roman" charset="0"/>
            </a:endParaRPr>
          </a:p>
        </p:txBody>
      </p:sp>
      <p:sp>
        <p:nvSpPr>
          <p:cNvPr id="50180" name="Date Placeholder 4"/>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extLst>
      <p:ext uri="{BB962C8B-B14F-4D97-AF65-F5344CB8AC3E}">
        <p14:creationId xmlns:p14="http://schemas.microsoft.com/office/powerpoint/2010/main" val="411949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 xmlns:a16="http://schemas.microsoft.com/office/drawing/2014/main" id="{FE3CA6BA-36EB-694E-89A3-276DD3254940}"/>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952C4AF9-6338-794C-8D2E-C540073FAAC4}" type="slidenum">
              <a:rPr lang="en-US" altLang="en-US" sz="1200"/>
              <a:pPr eaLnBrk="1" hangingPunct="1"/>
              <a:t>21</a:t>
            </a:fld>
            <a:endParaRPr lang="en-US" altLang="en-US" sz="1200"/>
          </a:p>
        </p:txBody>
      </p:sp>
      <p:sp>
        <p:nvSpPr>
          <p:cNvPr id="25602" name="Rectangle 2">
            <a:extLst>
              <a:ext uri="{FF2B5EF4-FFF2-40B4-BE49-F238E27FC236}">
                <a16:creationId xmlns="" xmlns:a16="http://schemas.microsoft.com/office/drawing/2014/main" id="{B4A4A52D-EFA9-4249-AE48-6A6A7724EC35}"/>
              </a:ext>
            </a:extLst>
          </p:cNvPr>
          <p:cNvSpPr>
            <a:spLocks noGrp="1" noRot="1" noChangeAspect="1" noChangeArrowheads="1" noTextEdit="1"/>
          </p:cNvSpPr>
          <p:nvPr>
            <p:ph type="sldImg"/>
          </p:nvPr>
        </p:nvSpPr>
        <p:spPr bwMode="auto">
          <a:xfrm>
            <a:off x="914400" y="696913"/>
            <a:ext cx="3857625" cy="2170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 xmlns:a16="http://schemas.microsoft.com/office/drawing/2014/main" id="{EF5AD1F6-8682-AE40-A687-8ACD759188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 Weather you are and ANA member or have ever seen the code it applies to all of us and is used as a way to describe what a reasonable nrse would to </a:t>
            </a:r>
          </a:p>
        </p:txBody>
      </p:sp>
    </p:spTree>
    <p:extLst>
      <p:ext uri="{BB962C8B-B14F-4D97-AF65-F5344CB8AC3E}">
        <p14:creationId xmlns:p14="http://schemas.microsoft.com/office/powerpoint/2010/main" val="2483178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 xmlns:a16="http://schemas.microsoft.com/office/drawing/2014/main" id="{81DB04D2-620B-ED40-BF87-452716D6A8E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fld id="{818FB130-F610-E747-9158-0B54A98A40CB}" type="slidenum">
              <a:rPr lang="en-US" altLang="en-US" sz="1200"/>
              <a:pPr eaLnBrk="1" hangingPunct="1"/>
              <a:t>22</a:t>
            </a:fld>
            <a:endParaRPr lang="en-US" altLang="en-US" sz="1200"/>
          </a:p>
        </p:txBody>
      </p:sp>
      <p:sp>
        <p:nvSpPr>
          <p:cNvPr id="27650" name="Rectangle 2">
            <a:extLst>
              <a:ext uri="{FF2B5EF4-FFF2-40B4-BE49-F238E27FC236}">
                <a16:creationId xmlns="" xmlns:a16="http://schemas.microsoft.com/office/drawing/2014/main" id="{5BFD5FF4-B812-5F46-988C-71239E0548E0}"/>
              </a:ext>
            </a:extLst>
          </p:cNvPr>
          <p:cNvSpPr>
            <a:spLocks noGrp="1" noRot="1" noChangeAspect="1" noChangeArrowheads="1" noTextEdit="1"/>
          </p:cNvSpPr>
          <p:nvPr>
            <p:ph type="sldImg"/>
          </p:nvPr>
        </p:nvSpPr>
        <p:spPr bwMode="auto">
          <a:xfrm>
            <a:off x="914400" y="696913"/>
            <a:ext cx="3857625" cy="2170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 xmlns:a16="http://schemas.microsoft.com/office/drawing/2014/main" id="{C3E66C3E-86F5-A347-8420-0B98C6046C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sz="1400">
                <a:ea typeface="ＭＳ Ｐゴシック" panose="020B0600070205080204" pitchFamily="34" charset="-128"/>
              </a:rPr>
              <a:t>There are nine total statements that speak about what we owe to patients 1-3</a:t>
            </a:r>
          </a:p>
          <a:p>
            <a:pPr eaLnBrk="1" hangingPunct="1">
              <a:lnSpc>
                <a:spcPct val="80000"/>
              </a:lnSpc>
            </a:pPr>
            <a:r>
              <a:rPr lang="en-US" altLang="en-US" sz="1400">
                <a:ea typeface="ＭＳ Ｐゴシック" panose="020B0600070205080204" pitchFamily="34" charset="-128"/>
              </a:rPr>
              <a:t>To ourselves and our practice 4-</a:t>
            </a:r>
          </a:p>
        </p:txBody>
      </p:sp>
    </p:spTree>
    <p:extLst>
      <p:ext uri="{BB962C8B-B14F-4D97-AF65-F5344CB8AC3E}">
        <p14:creationId xmlns:p14="http://schemas.microsoft.com/office/powerpoint/2010/main" val="3692571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these come enforceable standards</a:t>
            </a:r>
          </a:p>
        </p:txBody>
      </p:sp>
      <p:sp>
        <p:nvSpPr>
          <p:cNvPr id="4" name="Slide Number Placeholder 3"/>
          <p:cNvSpPr>
            <a:spLocks noGrp="1"/>
          </p:cNvSpPr>
          <p:nvPr>
            <p:ph type="sldNum" sz="quarter" idx="5"/>
          </p:nvPr>
        </p:nvSpPr>
        <p:spPr/>
        <p:txBody>
          <a:bodyPr/>
          <a:lstStyle/>
          <a:p>
            <a:fld id="{0846CAEB-9BCD-444B-8261-938F5F501801}" type="slidenum">
              <a:rPr lang="en-US" smtClean="0"/>
              <a:t>32</a:t>
            </a:fld>
            <a:endParaRPr lang="en-US"/>
          </a:p>
        </p:txBody>
      </p:sp>
    </p:spTree>
    <p:extLst>
      <p:ext uri="{BB962C8B-B14F-4D97-AF65-F5344CB8AC3E}">
        <p14:creationId xmlns:p14="http://schemas.microsoft.com/office/powerpoint/2010/main" val="305440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ChangeArrowheads="1" noTextEdit="1"/>
          </p:cNvSpPr>
          <p:nvPr>
            <p:ph type="sldImg"/>
          </p:nvPr>
        </p:nvSpPr>
        <p:spPr>
          <a:ln/>
        </p:spPr>
      </p:sp>
      <p:sp>
        <p:nvSpPr>
          <p:cNvPr id="481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481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5AEC3AC-33B4-654B-8D58-77D54F96B7DD}" type="slidenum">
              <a:rPr lang="en-US" sz="1200">
                <a:latin typeface="Times New Roman" charset="0"/>
              </a:rPr>
              <a:pPr/>
              <a:t>35</a:t>
            </a:fld>
            <a:endParaRPr lang="en-US" sz="1200">
              <a:latin typeface="Times New Roman" charset="0"/>
            </a:endParaRPr>
          </a:p>
        </p:txBody>
      </p:sp>
      <p:sp>
        <p:nvSpPr>
          <p:cNvPr id="48132" name="Date Placeholder 4"/>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ChangeArrowheads="1" noTextEdit="1"/>
          </p:cNvSpPr>
          <p:nvPr>
            <p:ph type="sldImg"/>
          </p:nvPr>
        </p:nvSpPr>
        <p:spPr>
          <a:ln/>
        </p:spPr>
      </p:sp>
      <p:sp>
        <p:nvSpPr>
          <p:cNvPr id="501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501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29C4F52-7EB8-0C44-A537-5886886A0F27}" type="slidenum">
              <a:rPr lang="en-US" sz="1200">
                <a:latin typeface="Times New Roman" charset="0"/>
              </a:rPr>
              <a:pPr/>
              <a:t>36</a:t>
            </a:fld>
            <a:endParaRPr lang="en-US" sz="1200">
              <a:latin typeface="Times New Roman" charset="0"/>
            </a:endParaRPr>
          </a:p>
        </p:txBody>
      </p:sp>
      <p:sp>
        <p:nvSpPr>
          <p:cNvPr id="50180" name="Date Placeholder 4"/>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do about it? Get some perspective: Self, others, </a:t>
            </a:r>
            <a:r>
              <a:rPr lang="en-US" dirty="0" err="1"/>
              <a:t>etc</a:t>
            </a:r>
            <a:endParaRPr lang="en-US" dirty="0"/>
          </a:p>
        </p:txBody>
      </p:sp>
      <p:sp>
        <p:nvSpPr>
          <p:cNvPr id="4" name="Slide Number Placeholder 3"/>
          <p:cNvSpPr>
            <a:spLocks noGrp="1"/>
          </p:cNvSpPr>
          <p:nvPr>
            <p:ph type="sldNum" sz="quarter" idx="10"/>
          </p:nvPr>
        </p:nvSpPr>
        <p:spPr/>
        <p:txBody>
          <a:bodyPr/>
          <a:lstStyle/>
          <a:p>
            <a:fld id="{5E7E0EA3-559C-0F43-907D-90E813F02594}" type="slidenum">
              <a:rPr lang="en-US" smtClean="0"/>
              <a:t>37</a:t>
            </a:fld>
            <a:endParaRPr lang="en-US"/>
          </a:p>
        </p:txBody>
      </p:sp>
    </p:spTree>
    <p:extLst>
      <p:ext uri="{BB962C8B-B14F-4D97-AF65-F5344CB8AC3E}">
        <p14:creationId xmlns:p14="http://schemas.microsoft.com/office/powerpoint/2010/main" val="1951626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noChangeArrowheads="1" noTextEdit="1"/>
          </p:cNvSpPr>
          <p:nvPr>
            <p:ph type="sldImg"/>
          </p:nvPr>
        </p:nvSpPr>
        <p:spPr>
          <a:ln/>
        </p:spPr>
      </p:sp>
      <p:sp>
        <p:nvSpPr>
          <p:cNvPr id="20482" name="Placeholder 3"/>
          <p:cNvSpPr>
            <a:spLocks noGrp="1" noChangeArrowheads="1"/>
          </p:cNvSpPr>
          <p:nvPr>
            <p:ph type="body" idx="1"/>
          </p:nvPr>
        </p:nvSpPr>
        <p:spPr>
          <a:noFill/>
          <a:ln/>
        </p:spPr>
        <p:txBody>
          <a:bodyPr/>
          <a:lstStyle/>
          <a:p>
            <a:pPr eaLnBrk="1" hangingPunct="1"/>
            <a:endParaRPr lang="en-US">
              <a:latin typeface="Calibri" pitchFamily="4" charset="0"/>
              <a:ea typeface="ＭＳ Ｐゴシック" pitchFamily="4" charset="-128"/>
              <a:cs typeface="ＭＳ Ｐゴシック" pitchFamily="4" charset="-128"/>
            </a:endParaRP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588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Stats on cost</a:t>
            </a:r>
          </a:p>
        </p:txBody>
      </p:sp>
      <p:sp>
        <p:nvSpPr>
          <p:cNvPr id="4" name="Slide Number Placeholder 3"/>
          <p:cNvSpPr>
            <a:spLocks noGrp="1"/>
          </p:cNvSpPr>
          <p:nvPr>
            <p:ph type="sldNum" sz="quarter" idx="10"/>
          </p:nvPr>
        </p:nvSpPr>
        <p:spPr/>
        <p:txBody>
          <a:bodyPr/>
          <a:lstStyle/>
          <a:p>
            <a:fld id="{CFD31E1D-B67E-4D29-82A5-6BD052543422}" type="slidenum">
              <a:rPr lang="en-US" smtClean="0"/>
              <a:pPr/>
              <a:t>39</a:t>
            </a:fld>
            <a:endParaRPr lang="en-US"/>
          </a:p>
        </p:txBody>
      </p:sp>
    </p:spTree>
    <p:extLst>
      <p:ext uri="{BB962C8B-B14F-4D97-AF65-F5344CB8AC3E}">
        <p14:creationId xmlns:p14="http://schemas.microsoft.com/office/powerpoint/2010/main" val="3053210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Avoid ostrich</a:t>
            </a:r>
          </a:p>
          <a:p>
            <a:r>
              <a:rPr lang="en-US" dirty="0"/>
              <a:t>Compete shark</a:t>
            </a:r>
          </a:p>
          <a:p>
            <a:r>
              <a:rPr lang="en-US" dirty="0"/>
              <a:t>Accommodate teddy bear</a:t>
            </a:r>
          </a:p>
          <a:p>
            <a:r>
              <a:rPr lang="en-US" dirty="0"/>
              <a:t>Compromise rat</a:t>
            </a:r>
          </a:p>
          <a:p>
            <a:r>
              <a:rPr lang="en-US" dirty="0"/>
              <a:t>Collaborate</a:t>
            </a:r>
            <a:r>
              <a:rPr lang="en-US" baseline="0" dirty="0"/>
              <a:t> dog</a:t>
            </a:r>
            <a:endParaRPr lang="en-US" dirty="0"/>
          </a:p>
        </p:txBody>
      </p:sp>
      <p:sp>
        <p:nvSpPr>
          <p:cNvPr id="4" name="Slide Number Placeholder 3"/>
          <p:cNvSpPr>
            <a:spLocks noGrp="1"/>
          </p:cNvSpPr>
          <p:nvPr>
            <p:ph type="sldNum" sz="quarter" idx="10"/>
          </p:nvPr>
        </p:nvSpPr>
        <p:spPr/>
        <p:txBody>
          <a:bodyPr/>
          <a:lstStyle/>
          <a:p>
            <a:fld id="{CFD31E1D-B67E-4D29-82A5-6BD052543422}" type="slidenum">
              <a:rPr lang="en-US" smtClean="0"/>
              <a:pPr/>
              <a:t>40</a:t>
            </a:fld>
            <a:endParaRPr lang="en-US"/>
          </a:p>
        </p:txBody>
      </p:sp>
    </p:spTree>
    <p:extLst>
      <p:ext uri="{BB962C8B-B14F-4D97-AF65-F5344CB8AC3E}">
        <p14:creationId xmlns:p14="http://schemas.microsoft.com/office/powerpoint/2010/main" val="261907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86CE66EF-E706-264A-976D-A456D2161650}"/>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149D6FC-366F-4648-9CAF-E97C8E3DC79B}" type="slidenum">
              <a:rPr lang="en-US" altLang="en-US" sz="1200">
                <a:latin typeface="Tahoma" panose="020B0604030504040204" pitchFamily="34" charset="0"/>
              </a:rPr>
              <a:pPr eaLnBrk="1" hangingPunct="1"/>
              <a:t>7</a:t>
            </a:fld>
            <a:endParaRPr lang="en-US" altLang="en-US" sz="1200">
              <a:latin typeface="Tahoma" panose="020B0604030504040204" pitchFamily="34" charset="0"/>
            </a:endParaRPr>
          </a:p>
        </p:txBody>
      </p:sp>
      <p:sp>
        <p:nvSpPr>
          <p:cNvPr id="334850" name="Rectangle 2">
            <a:extLst>
              <a:ext uri="{FF2B5EF4-FFF2-40B4-BE49-F238E27FC236}">
                <a16:creationId xmlns="" xmlns:a16="http://schemas.microsoft.com/office/drawing/2014/main" id="{F4484F73-B672-E74A-BD4B-EBB102B24AA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4851" name="Rectangle 3">
            <a:extLst>
              <a:ext uri="{FF2B5EF4-FFF2-40B4-BE49-F238E27FC236}">
                <a16:creationId xmlns="" xmlns:a16="http://schemas.microsoft.com/office/drawing/2014/main" id="{A50C715D-6693-A04C-B4D0-61D2811BD956}"/>
              </a:ext>
            </a:extLst>
          </p:cNvPr>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697401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ceholder 2"/>
          <p:cNvSpPr>
            <a:spLocks noGrp="1" noRot="1" noChangeAspect="1" noChangeArrowheads="1" noTextEdit="1"/>
          </p:cNvSpPr>
          <p:nvPr>
            <p:ph type="sldImg"/>
          </p:nvPr>
        </p:nvSpPr>
        <p:spPr>
          <a:ln/>
        </p:spPr>
      </p:sp>
      <p:sp>
        <p:nvSpPr>
          <p:cNvPr id="29698" name="Placeholder 3"/>
          <p:cNvSpPr>
            <a:spLocks noGrp="1" noChangeArrowheads="1"/>
          </p:cNvSpPr>
          <p:nvPr>
            <p:ph type="body" idx="1"/>
          </p:nvPr>
        </p:nvSpPr>
        <p:spPr>
          <a:noFill/>
          <a:ln/>
        </p:spPr>
        <p:txBody>
          <a:bodyPr/>
          <a:lstStyle/>
          <a:p>
            <a:pPr eaLnBrk="1" hangingPunct="1"/>
            <a:r>
              <a:rPr lang="en-US" dirty="0">
                <a:latin typeface="Calibri" pitchFamily="4" charset="0"/>
                <a:ea typeface="ＭＳ Ｐゴシック" pitchFamily="4" charset="-128"/>
                <a:cs typeface="ＭＳ Ｐゴシック" pitchFamily="4" charset="-128"/>
              </a:rPr>
              <a:t>Do you know what yours are. </a:t>
            </a:r>
          </a:p>
          <a:p>
            <a:pPr eaLnBrk="1" hangingPunct="1"/>
            <a:endParaRPr lang="en-US" dirty="0">
              <a:latin typeface="Calibri" pitchFamily="4" charset="0"/>
              <a:ea typeface="ＭＳ Ｐゴシック" pitchFamily="4" charset="-128"/>
              <a:cs typeface="ＭＳ Ｐゴシック" pitchFamily="4" charset="-128"/>
            </a:endParaRPr>
          </a:p>
          <a:p>
            <a:pPr eaLnBrk="1" hangingPunct="1"/>
            <a:r>
              <a:rPr lang="en-US" dirty="0">
                <a:latin typeface="Calibri" pitchFamily="4" charset="0"/>
                <a:ea typeface="ＭＳ Ｐゴシック" pitchFamily="4" charset="-128"/>
                <a:cs typeface="ＭＳ Ｐゴシック" pitchFamily="4" charset="-128"/>
              </a:rPr>
              <a:t>Online assessments also help ID</a:t>
            </a:r>
            <a:r>
              <a:rPr lang="en-US" baseline="0" dirty="0">
                <a:latin typeface="Calibri" pitchFamily="4" charset="0"/>
                <a:ea typeface="ＭＳ Ｐゴシック" pitchFamily="4" charset="-128"/>
                <a:cs typeface="ＭＳ Ｐゴシック" pitchFamily="4" charset="-128"/>
              </a:rPr>
              <a:t> these for you</a:t>
            </a:r>
            <a:endParaRPr lang="en-US" dirty="0">
              <a:latin typeface="Calibri" pitchFamily="4" charset="0"/>
              <a:ea typeface="ＭＳ Ｐゴシック" pitchFamily="4" charset="-128"/>
              <a:cs typeface="ＭＳ Ｐゴシック" pitchFamily="4" charset="-128"/>
            </a:endParaRPr>
          </a:p>
          <a:p>
            <a:pPr eaLnBrk="1" hangingPunct="1"/>
            <a:endParaRPr lang="en-US" dirty="0">
              <a:latin typeface="Calibri" pitchFamily="4" charset="0"/>
              <a:ea typeface="ＭＳ Ｐゴシック" pitchFamily="4" charset="-128"/>
              <a:cs typeface="ＭＳ Ｐゴシック" pitchFamily="4" charset="-128"/>
            </a:endParaRPr>
          </a:p>
          <a:p>
            <a:pPr eaLnBrk="1" hangingPunct="1"/>
            <a:endParaRPr lang="en-US" dirty="0">
              <a:latin typeface="Calibri" pitchFamily="4" charset="0"/>
              <a:ea typeface="ＭＳ Ｐゴシック" pitchFamily="4" charset="-128"/>
              <a:cs typeface="ＭＳ Ｐゴシック" pitchFamily="4" charset="-128"/>
            </a:endParaRP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52370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D242B76-AE38-4636-A14B-59F1D22F24A1}" type="slidenum">
              <a:rPr lang="en-US" smtClean="0"/>
              <a:pPr>
                <a:defRPr/>
              </a:pPr>
              <a:t>42</a:t>
            </a:fld>
            <a:endParaRPr lang="en-US"/>
          </a:p>
        </p:txBody>
      </p:sp>
    </p:spTree>
    <p:extLst>
      <p:ext uri="{BB962C8B-B14F-4D97-AF65-F5344CB8AC3E}">
        <p14:creationId xmlns:p14="http://schemas.microsoft.com/office/powerpoint/2010/main" val="3473767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24468020-9AF6-4951-8CED-ED57A4CC23B9}" type="slidenum">
              <a:rPr lang="en-US">
                <a:ea typeface="ＭＳ Ｐゴシック" charset="-128"/>
                <a:cs typeface="ＭＳ Ｐゴシック" charset="-128"/>
              </a:rPr>
              <a:pPr/>
              <a:t>44</a:t>
            </a:fld>
            <a:endParaRPr lang="en-US">
              <a:ea typeface="ＭＳ Ｐゴシック" charset="-128"/>
              <a:cs typeface="ＭＳ Ｐゴシック" charset="-128"/>
            </a:endParaRPr>
          </a:p>
        </p:txBody>
      </p:sp>
      <p:sp>
        <p:nvSpPr>
          <p:cNvPr id="54274" name="Rectangle 2"/>
          <p:cNvSpPr>
            <a:spLocks noGrp="1" noRot="1" noChangeAspect="1" noChangeArrowheads="1" noTextEdit="1"/>
          </p:cNvSpPr>
          <p:nvPr>
            <p:ph type="sldImg"/>
            <p:custDataLst>
              <p:tags r:id="rId1"/>
            </p:custDataLst>
          </p:nvPr>
        </p:nvSpPr>
        <p:spPr>
          <a:ln/>
        </p:spPr>
      </p:sp>
      <p:sp>
        <p:nvSpPr>
          <p:cNvPr id="54275" name="Rectangle 3"/>
          <p:cNvSpPr>
            <a:spLocks noGrp="1" noChangeArrowheads="1"/>
          </p:cNvSpPr>
          <p:nvPr>
            <p:ph type="body" idx="1"/>
          </p:nvPr>
        </p:nvSpPr>
        <p:spPr>
          <a:noFill/>
          <a:ln/>
        </p:spPr>
        <p:txBody>
          <a:bodyPr/>
          <a:lstStyle/>
          <a:p>
            <a:pPr eaLnBrk="1" hangingPunct="1"/>
            <a:r>
              <a:rPr lang="en-US" dirty="0"/>
              <a:t>Tying</a:t>
            </a:r>
            <a:r>
              <a:rPr lang="en-US" baseline="0" dirty="0"/>
              <a:t> to become as least threating as possible</a:t>
            </a:r>
          </a:p>
          <a:p>
            <a:pPr eaLnBrk="1" hangingPunct="1"/>
            <a:endParaRPr lang="en-US" baseline="0" dirty="0"/>
          </a:p>
          <a:p>
            <a:pPr eaLnBrk="1" hangingPunct="1"/>
            <a:r>
              <a:rPr lang="en-US" baseline="0" dirty="0"/>
              <a:t>Brain is </a:t>
            </a:r>
            <a:r>
              <a:rPr lang="en-US" baseline="0" dirty="0" err="1"/>
              <a:t>contantly</a:t>
            </a:r>
            <a:r>
              <a:rPr lang="en-US" baseline="0" dirty="0"/>
              <a:t> bathed in emotions</a:t>
            </a:r>
            <a:endParaRPr lang="en-US" dirty="0"/>
          </a:p>
        </p:txBody>
      </p:sp>
    </p:spTree>
    <p:extLst>
      <p:ext uri="{BB962C8B-B14F-4D97-AF65-F5344CB8AC3E}">
        <p14:creationId xmlns:p14="http://schemas.microsoft.com/office/powerpoint/2010/main" val="804900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a:t>
            </a:r>
            <a:r>
              <a:rPr lang="en-US" baseline="30000" dirty="0"/>
              <a:t>th</a:t>
            </a:r>
            <a:r>
              <a:rPr lang="en-US" dirty="0"/>
              <a:t> Discipline</a:t>
            </a:r>
          </a:p>
        </p:txBody>
      </p:sp>
      <p:sp>
        <p:nvSpPr>
          <p:cNvPr id="4" name="Slide Number Placeholder 3"/>
          <p:cNvSpPr>
            <a:spLocks noGrp="1"/>
          </p:cNvSpPr>
          <p:nvPr>
            <p:ph type="sldNum" sz="quarter" idx="10"/>
          </p:nvPr>
        </p:nvSpPr>
        <p:spPr/>
        <p:txBody>
          <a:bodyPr/>
          <a:lstStyle/>
          <a:p>
            <a:fld id="{CFD31E1D-B67E-4D29-82A5-6BD052543422}" type="slidenum">
              <a:rPr lang="en-US" smtClean="0"/>
              <a:pPr/>
              <a:t>45</a:t>
            </a:fld>
            <a:endParaRPr lang="en-US"/>
          </a:p>
        </p:txBody>
      </p:sp>
    </p:spTree>
    <p:extLst>
      <p:ext uri="{BB962C8B-B14F-4D97-AF65-F5344CB8AC3E}">
        <p14:creationId xmlns:p14="http://schemas.microsoft.com/office/powerpoint/2010/main" val="1664431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Recognizing this dichotomy (between primal and social needs) can assist mediators in helping people to transition from “protect” mode (among the primary needs) to “connect” mode (among the social needs).</a:t>
            </a:r>
          </a:p>
          <a:p>
            <a:r>
              <a:rPr lang="en-US" sz="1200" kern="1200" dirty="0">
                <a:solidFill>
                  <a:schemeClr val="tx1"/>
                </a:solidFill>
                <a:effectLst/>
                <a:latin typeface="+mn-lt"/>
                <a:ea typeface="+mn-ea"/>
                <a:cs typeface="+mn-cs"/>
              </a:rPr>
              <a:t>In chemical terms, it’s about moving from adrenalin (tied to fight/flight) to oxytocin production, which triggers a more relaxed, supported, state – a “humanized” state.</a:t>
            </a:r>
          </a:p>
          <a:p>
            <a:endParaRPr lang="en-US" dirty="0"/>
          </a:p>
        </p:txBody>
      </p:sp>
      <p:sp>
        <p:nvSpPr>
          <p:cNvPr id="4" name="Slide Number Placeholder 3"/>
          <p:cNvSpPr>
            <a:spLocks noGrp="1"/>
          </p:cNvSpPr>
          <p:nvPr>
            <p:ph type="sldNum" sz="quarter" idx="10"/>
          </p:nvPr>
        </p:nvSpPr>
        <p:spPr/>
        <p:txBody>
          <a:bodyPr/>
          <a:lstStyle/>
          <a:p>
            <a:fld id="{CFD31E1D-B67E-4D29-82A5-6BD052543422}" type="slidenum">
              <a:rPr lang="en-US" smtClean="0"/>
              <a:pPr/>
              <a:t>46</a:t>
            </a:fld>
            <a:endParaRPr lang="en-US"/>
          </a:p>
        </p:txBody>
      </p:sp>
    </p:spTree>
    <p:extLst>
      <p:ext uri="{BB962C8B-B14F-4D97-AF65-F5344CB8AC3E}">
        <p14:creationId xmlns:p14="http://schemas.microsoft.com/office/powerpoint/2010/main" val="22896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28B44D9-B5F1-054B-A567-08FDEE6B4E6B}" type="slidenum">
              <a:rPr lang="en-US" sz="1200"/>
              <a:pPr/>
              <a:t>48</a:t>
            </a:fld>
            <a:endParaRPr lang="en-US" sz="120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2154813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043A7CDD-0580-8B47-AE33-9E7E0C88B946}" type="slidenum">
              <a:rPr lang="en-US" sz="1200"/>
              <a:pPr/>
              <a:t>51</a:t>
            </a:fld>
            <a:endParaRPr lang="en-US" sz="1200"/>
          </a:p>
        </p:txBody>
      </p:sp>
      <p:sp>
        <p:nvSpPr>
          <p:cNvPr id="204803" name="Rectangle 2"/>
          <p:cNvSpPr>
            <a:spLocks noGrp="1" noRot="1" noChangeAspect="1" noChangeArrowheads="1" noTextEdit="1"/>
          </p:cNvSpPr>
          <p:nvPr>
            <p:ph type="sldImg"/>
          </p:nvPr>
        </p:nvSpPr>
        <p:spPr>
          <a:xfrm>
            <a:off x="1460500" y="0"/>
            <a:ext cx="3251200" cy="1828800"/>
          </a:xfrm>
          <a:ln/>
        </p:spPr>
      </p:sp>
      <p:sp>
        <p:nvSpPr>
          <p:cNvPr id="204804" name="Rectangle 3"/>
          <p:cNvSpPr>
            <a:spLocks noGrp="1" noChangeArrowheads="1"/>
          </p:cNvSpPr>
          <p:nvPr>
            <p:ph type="body" idx="1"/>
          </p:nvPr>
        </p:nvSpPr>
        <p:spPr>
          <a:xfrm>
            <a:off x="228600" y="1981200"/>
            <a:ext cx="6400800" cy="6477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MS PGothic" charset="0"/>
              </a:rPr>
              <a:t>Decker JP. The hidden competencies of healthcare: why self-esteem, accountability, and</a:t>
            </a:r>
            <a:br>
              <a:rPr lang="en-US">
                <a:latin typeface="Times New Roman" charset="0"/>
                <a:ea typeface="MS PGothic" charset="0"/>
              </a:rPr>
            </a:br>
            <a:r>
              <a:rPr lang="en-US">
                <a:latin typeface="Times New Roman" charset="0"/>
                <a:ea typeface="MS PGothic" charset="0"/>
              </a:rPr>
              <a:t>professionalism may affect hospital customer satisfaction scores. </a:t>
            </a:r>
            <a:br>
              <a:rPr lang="en-US">
                <a:latin typeface="Times New Roman" charset="0"/>
                <a:ea typeface="MS PGothic" charset="0"/>
              </a:rPr>
            </a:br>
            <a:r>
              <a:rPr lang="en-US">
                <a:latin typeface="Times New Roman" charset="0"/>
                <a:ea typeface="MS PGothic" charset="0"/>
              </a:rPr>
              <a:t>Hospital Topics, 1999;77(1):14-26</a:t>
            </a:r>
          </a:p>
        </p:txBody>
      </p:sp>
    </p:spTree>
    <p:extLst>
      <p:ext uri="{BB962C8B-B14F-4D97-AF65-F5344CB8AC3E}">
        <p14:creationId xmlns:p14="http://schemas.microsoft.com/office/powerpoint/2010/main" val="3253294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03C323D9-D114-784A-A74D-1B44154A881D}" type="slidenum">
              <a:rPr lang="en-US" sz="1200"/>
              <a:pPr/>
              <a:t>53</a:t>
            </a:fld>
            <a:endParaRPr lang="en-US" sz="120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43517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BDA2E018-4B9B-1941-AF54-9FEDF2BC2079}"/>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388F754-010A-044E-BB94-A28F16AE26EC}" type="slidenum">
              <a:rPr lang="en-US" altLang="en-US" sz="1200">
                <a:latin typeface="Tahoma" panose="020B0604030504040204" pitchFamily="34" charset="0"/>
              </a:rPr>
              <a:pPr eaLnBrk="1" hangingPunct="1"/>
              <a:t>8</a:t>
            </a:fld>
            <a:endParaRPr lang="en-US" altLang="en-US" sz="1200">
              <a:latin typeface="Tahoma" panose="020B0604030504040204" pitchFamily="34" charset="0"/>
            </a:endParaRPr>
          </a:p>
        </p:txBody>
      </p:sp>
      <p:sp>
        <p:nvSpPr>
          <p:cNvPr id="336898" name="Rectangle 2">
            <a:extLst>
              <a:ext uri="{FF2B5EF4-FFF2-40B4-BE49-F238E27FC236}">
                <a16:creationId xmlns="" xmlns:a16="http://schemas.microsoft.com/office/drawing/2014/main" id="{009B0645-02C6-EC49-872B-5B4F5F86D29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6899" name="Rectangle 3">
            <a:extLst>
              <a:ext uri="{FF2B5EF4-FFF2-40B4-BE49-F238E27FC236}">
                <a16:creationId xmlns="" xmlns:a16="http://schemas.microsoft.com/office/drawing/2014/main" id="{4AAC1859-86E2-0543-B272-21C28628D04B}"/>
              </a:ext>
            </a:extLst>
          </p:cNvPr>
          <p:cNvSpPr>
            <a:spLocks noGrp="1" noChangeArrowheads="1"/>
          </p:cNvSpPr>
          <p:nvPr>
            <p:ph type="body" idx="1"/>
          </p:nvPr>
        </p:nvSpPr>
        <p:spPr/>
        <p:txBody>
          <a:bodyPr/>
          <a:lstStyle/>
          <a:p>
            <a:pPr eaLnBrk="1" hangingPunct="1">
              <a:defRPr/>
            </a:pPr>
            <a:endParaRPr lang="en-US" sz="1400" b="1"/>
          </a:p>
        </p:txBody>
      </p:sp>
    </p:spTree>
    <p:extLst>
      <p:ext uri="{BB962C8B-B14F-4D97-AF65-F5344CB8AC3E}">
        <p14:creationId xmlns:p14="http://schemas.microsoft.com/office/powerpoint/2010/main" val="117482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prstGeom prst="rect">
            <a:avLst/>
          </a:prstGeom>
        </p:spPr>
        <p:txBody>
          <a:bodyPr/>
          <a:lstStyle/>
          <a:p>
            <a:endParaRPr/>
          </a:p>
        </p:txBody>
      </p:sp>
      <p:sp>
        <p:nvSpPr>
          <p:cNvPr id="371" name="Shape 371"/>
          <p:cNvSpPr>
            <a:spLocks noGrp="1"/>
          </p:cNvSpPr>
          <p:nvPr>
            <p:ph type="body" sz="quarter" idx="1"/>
          </p:nvPr>
        </p:nvSpPr>
        <p:spPr>
          <a:prstGeom prst="rect">
            <a:avLst/>
          </a:prstGeom>
        </p:spPr>
        <p:txBody>
          <a:bodyPr/>
          <a:lstStyle/>
          <a:p>
            <a:r>
              <a:t>1st is overall</a:t>
            </a:r>
          </a:p>
          <a:p>
            <a:r>
              <a:t>2,3,4 are traditional ethics committee /consultation roles</a:t>
            </a:r>
          </a:p>
          <a:p>
            <a:r>
              <a:t>5 is more modern, next generation but not quite</a:t>
            </a:r>
          </a:p>
        </p:txBody>
      </p:sp>
    </p:spTree>
    <p:extLst>
      <p:ext uri="{BB962C8B-B14F-4D97-AF65-F5344CB8AC3E}">
        <p14:creationId xmlns:p14="http://schemas.microsoft.com/office/powerpoint/2010/main" val="252745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171450" indent="-171450">
              <a:buFontTx/>
              <a:buChar char="-"/>
            </a:pPr>
            <a:endParaRPr lang="en-US" dirty="0">
              <a:latin typeface="Arial" charset="0"/>
              <a:ea typeface="ＭＳ Ｐゴシック" charset="0"/>
              <a:cs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07C6CE3-768B-4E4C-9AFD-84C9CFB61925}" type="slidenum">
              <a:rPr lang="en-US" sz="1200"/>
              <a:pPr/>
              <a:t>11</a:t>
            </a:fld>
            <a:endParaRPr lang="en-US" sz="1200" dirty="0"/>
          </a:p>
        </p:txBody>
      </p:sp>
    </p:spTree>
    <p:extLst>
      <p:ext uri="{BB962C8B-B14F-4D97-AF65-F5344CB8AC3E}">
        <p14:creationId xmlns:p14="http://schemas.microsoft.com/office/powerpoint/2010/main" val="220999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atin typeface="Arial" charset="0"/>
                <a:ea typeface="ＭＳ Ｐゴシック" charset="0"/>
                <a:cs typeface="ＭＳ Ｐゴシック" charset="0"/>
              </a:rPr>
              <a:t>These standards have been used to develop various approaches to ethics. </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B9C9A3-1767-7743-B301-95069A2F7170}" type="slidenum">
              <a:rPr lang="en-US" sz="1200"/>
              <a:pPr/>
              <a:t>12</a:t>
            </a:fld>
            <a:endParaRPr lang="en-US" sz="1200"/>
          </a:p>
        </p:txBody>
      </p:sp>
    </p:spTree>
    <p:extLst>
      <p:ext uri="{BB962C8B-B14F-4D97-AF65-F5344CB8AC3E}">
        <p14:creationId xmlns:p14="http://schemas.microsoft.com/office/powerpoint/2010/main" val="302100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A53E338-D5B5-2E4F-B44B-EF53113B7949}" type="slidenum">
              <a:rPr lang="en-US" sz="1200"/>
              <a:pPr/>
              <a:t>13</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atin typeface="Times New Roman" charset="0"/>
                <a:ea typeface="MS PGothic" charset="0"/>
              </a:rPr>
              <a:t>Principles and agreement 658-659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FB806B38-9A4E-8342-A4BE-936D9EF562D3}"/>
              </a:ext>
            </a:extLst>
          </p:cNvPr>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2E75F6A-75AD-114E-8F57-29406D260ADD}" type="slidenum">
              <a:rPr lang="en-US" altLang="en-US" sz="1200">
                <a:latin typeface="Tahoma" panose="020B0604030504040204" pitchFamily="34" charset="0"/>
              </a:rPr>
              <a:pPr eaLnBrk="1" hangingPunct="1"/>
              <a:t>14</a:t>
            </a:fld>
            <a:endParaRPr lang="en-US" altLang="en-US" sz="1200">
              <a:latin typeface="Tahoma" panose="020B0604030504040204" pitchFamily="34" charset="0"/>
            </a:endParaRPr>
          </a:p>
        </p:txBody>
      </p:sp>
      <p:sp>
        <p:nvSpPr>
          <p:cNvPr id="379906" name="Rectangle 2">
            <a:extLst>
              <a:ext uri="{FF2B5EF4-FFF2-40B4-BE49-F238E27FC236}">
                <a16:creationId xmlns="" xmlns:a16="http://schemas.microsoft.com/office/drawing/2014/main" id="{9F4046B4-ECF3-9F4E-9D12-16A594A50289}"/>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79907" name="Rectangle 3">
            <a:extLst>
              <a:ext uri="{FF2B5EF4-FFF2-40B4-BE49-F238E27FC236}">
                <a16:creationId xmlns="" xmlns:a16="http://schemas.microsoft.com/office/drawing/2014/main" id="{065A5B29-C4FB-7C45-A091-455AF306D81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r>
              <a:rPr kumimoji="0" lang="en-US" sz="2800">
                <a:latin typeface="Tahoma" charset="0"/>
              </a:rPr>
              <a:t>Responsive</a:t>
            </a:r>
          </a:p>
          <a:p>
            <a:pPr lvl="1" eaLnBrk="1" hangingPunct="1">
              <a:spcBef>
                <a:spcPct val="0"/>
              </a:spcBef>
              <a:buFontTx/>
              <a:buChar char="•"/>
              <a:defRPr/>
            </a:pPr>
            <a:r>
              <a:rPr kumimoji="0" lang="en-US" sz="2400">
                <a:solidFill>
                  <a:schemeClr val="tx2"/>
                </a:solidFill>
                <a:latin typeface="Tahoma" charset="0"/>
              </a:rPr>
              <a:t>Crisis management</a:t>
            </a:r>
          </a:p>
          <a:p>
            <a:pPr lvl="1" eaLnBrk="1" hangingPunct="1">
              <a:spcBef>
                <a:spcPct val="0"/>
              </a:spcBef>
              <a:buFontTx/>
              <a:buChar char="•"/>
              <a:defRPr/>
            </a:pPr>
            <a:r>
              <a:rPr kumimoji="0" lang="en-US" sz="2400">
                <a:solidFill>
                  <a:schemeClr val="tx2"/>
                </a:solidFill>
                <a:latin typeface="Tahoma" charset="0"/>
              </a:rPr>
              <a:t>Consultations</a:t>
            </a:r>
          </a:p>
          <a:p>
            <a:pPr lvl="1" eaLnBrk="1" hangingPunct="1">
              <a:spcBef>
                <a:spcPct val="0"/>
              </a:spcBef>
              <a:buFontTx/>
              <a:buChar char="•"/>
              <a:defRPr/>
            </a:pPr>
            <a:endParaRPr kumimoji="0" lang="en-US" sz="2400">
              <a:solidFill>
                <a:schemeClr val="tx2"/>
              </a:solidFill>
              <a:latin typeface="Tahoma" charset="0"/>
            </a:endParaRPr>
          </a:p>
          <a:p>
            <a:pPr eaLnBrk="1" hangingPunct="1">
              <a:spcBef>
                <a:spcPct val="0"/>
              </a:spcBef>
              <a:defRPr/>
            </a:pPr>
            <a:r>
              <a:rPr kumimoji="0" lang="en-US" sz="2800">
                <a:latin typeface="Tahoma" charset="0"/>
              </a:rPr>
              <a:t>Routine</a:t>
            </a:r>
          </a:p>
          <a:p>
            <a:pPr lvl="1" eaLnBrk="1" hangingPunct="1">
              <a:spcBef>
                <a:spcPct val="0"/>
              </a:spcBef>
              <a:buFontTx/>
              <a:buChar char="•"/>
              <a:defRPr/>
            </a:pPr>
            <a:r>
              <a:rPr kumimoji="0" lang="en-US" sz="2400">
                <a:solidFill>
                  <a:schemeClr val="tx2"/>
                </a:solidFill>
                <a:latin typeface="Tahoma" charset="0"/>
              </a:rPr>
              <a:t>Policy work </a:t>
            </a:r>
          </a:p>
          <a:p>
            <a:pPr lvl="1" eaLnBrk="1" hangingPunct="1">
              <a:spcBef>
                <a:spcPct val="0"/>
              </a:spcBef>
              <a:buFontTx/>
              <a:buChar char="•"/>
              <a:defRPr/>
            </a:pPr>
            <a:r>
              <a:rPr kumimoji="0" lang="en-US" sz="2400">
                <a:solidFill>
                  <a:schemeClr val="tx2"/>
                </a:solidFill>
                <a:latin typeface="Tahoma" charset="0"/>
              </a:rPr>
              <a:t>Patterns/Trends</a:t>
            </a:r>
          </a:p>
          <a:p>
            <a:pPr lvl="1" eaLnBrk="1" hangingPunct="1">
              <a:spcBef>
                <a:spcPct val="0"/>
              </a:spcBef>
              <a:buFontTx/>
              <a:buChar char="•"/>
              <a:defRPr/>
            </a:pPr>
            <a:endParaRPr kumimoji="0" lang="en-US" sz="2400">
              <a:solidFill>
                <a:schemeClr val="tx2"/>
              </a:solidFill>
              <a:latin typeface="Tahoma" charset="0"/>
            </a:endParaRPr>
          </a:p>
          <a:p>
            <a:pPr eaLnBrk="1" hangingPunct="1">
              <a:spcBef>
                <a:spcPct val="0"/>
              </a:spcBef>
              <a:defRPr/>
            </a:pPr>
            <a:r>
              <a:rPr kumimoji="0" lang="en-US" sz="2800">
                <a:latin typeface="Tahoma" charset="0"/>
              </a:rPr>
              <a:t>Strategic</a:t>
            </a:r>
          </a:p>
          <a:p>
            <a:pPr lvl="1" eaLnBrk="1" hangingPunct="1">
              <a:spcBef>
                <a:spcPct val="0"/>
              </a:spcBef>
              <a:buFontTx/>
              <a:buChar char="•"/>
              <a:defRPr/>
            </a:pPr>
            <a:r>
              <a:rPr kumimoji="0" lang="en-US" sz="2400">
                <a:solidFill>
                  <a:schemeClr val="tx2"/>
                </a:solidFill>
                <a:latin typeface="Tahoma" charset="0"/>
              </a:rPr>
              <a:t>Operations</a:t>
            </a:r>
          </a:p>
          <a:p>
            <a:pPr lvl="1" eaLnBrk="1" hangingPunct="1">
              <a:spcBef>
                <a:spcPct val="0"/>
              </a:spcBef>
              <a:buFontTx/>
              <a:buChar char="•"/>
              <a:defRPr/>
            </a:pPr>
            <a:r>
              <a:rPr kumimoji="0" lang="en-US" sz="2400">
                <a:solidFill>
                  <a:schemeClr val="tx2"/>
                </a:solidFill>
                <a:latin typeface="Tahoma" charset="0"/>
              </a:rPr>
              <a:t>What is really</a:t>
            </a:r>
            <a:br>
              <a:rPr kumimoji="0" lang="en-US" sz="2400">
                <a:solidFill>
                  <a:schemeClr val="tx2"/>
                </a:solidFill>
                <a:latin typeface="Tahoma" charset="0"/>
              </a:rPr>
            </a:br>
            <a:r>
              <a:rPr kumimoji="0" lang="en-US" sz="2400">
                <a:solidFill>
                  <a:schemeClr val="tx2"/>
                </a:solidFill>
                <a:latin typeface="Tahoma" charset="0"/>
              </a:rPr>
              <a:t>going on?</a:t>
            </a:r>
          </a:p>
        </p:txBody>
      </p:sp>
    </p:spTree>
    <p:extLst>
      <p:ext uri="{BB962C8B-B14F-4D97-AF65-F5344CB8AC3E}">
        <p14:creationId xmlns:p14="http://schemas.microsoft.com/office/powerpoint/2010/main" val="228186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ChangeArrowheads="1" noTextEdit="1"/>
          </p:cNvSpPr>
          <p:nvPr>
            <p:ph type="sldImg"/>
          </p:nvPr>
        </p:nvSpPr>
        <p:spPr>
          <a:ln/>
        </p:spPr>
      </p:sp>
      <p:sp>
        <p:nvSpPr>
          <p:cNvPr id="481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481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5AEC3AC-33B4-654B-8D58-77D54F96B7DD}" type="slidenum">
              <a:rPr lang="en-US" sz="1200">
                <a:latin typeface="Times New Roman" charset="0"/>
              </a:rPr>
              <a:pPr/>
              <a:t>15</a:t>
            </a:fld>
            <a:endParaRPr lang="en-US" sz="1200">
              <a:latin typeface="Times New Roman" charset="0"/>
            </a:endParaRPr>
          </a:p>
        </p:txBody>
      </p:sp>
      <p:sp>
        <p:nvSpPr>
          <p:cNvPr id="48132" name="Date Placeholder 4"/>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a:latin typeface="Times New Roman" charset="0"/>
            </a:endParaRPr>
          </a:p>
        </p:txBody>
      </p:sp>
    </p:spTree>
    <p:extLst>
      <p:ext uri="{BB962C8B-B14F-4D97-AF65-F5344CB8AC3E}">
        <p14:creationId xmlns:p14="http://schemas.microsoft.com/office/powerpoint/2010/main" val="1491349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5/22/2019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7319512" y="0"/>
            <a:ext cx="4525024"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 name="Date Placeholder 3"/>
          <p:cNvSpPr>
            <a:spLocks noGrp="1"/>
          </p:cNvSpPr>
          <p:nvPr>
            <p:ph type="dt" sz="half" idx="10"/>
          </p:nvPr>
        </p:nvSpPr>
        <p:spPr/>
        <p:txBody>
          <a:bodyPr/>
          <a:lstStyle/>
          <a:p>
            <a:fld id="{CC36927A-EF57-F644-B8FA-23A99A478C5E}" type="datetimeFigureOut">
              <a:rPr lang="en-US" smtClean="0"/>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87C40-1147-1D42-B6F7-7F9FAAF5CC45}" type="slidenum">
              <a:rPr lang="en-US" smtClean="0"/>
              <a:t>‹#›</a:t>
            </a:fld>
            <a:endParaRPr lang="en-US"/>
          </a:p>
        </p:txBody>
      </p:sp>
      <p:sp>
        <p:nvSpPr>
          <p:cNvPr id="25" name="Title Placeholder 1"/>
          <p:cNvSpPr>
            <a:spLocks noGrp="1"/>
          </p:cNvSpPr>
          <p:nvPr>
            <p:ph type="title"/>
          </p:nvPr>
        </p:nvSpPr>
        <p:spPr>
          <a:xfrm>
            <a:off x="368300" y="228601"/>
            <a:ext cx="1145540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365760" y="1298448"/>
            <a:ext cx="1146048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214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100">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4749850"/>
            <a:ext cx="12192000" cy="2108201"/>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04" b="67803"/>
          <a:stretch/>
        </p:blipFill>
        <p:spPr>
          <a:xfrm>
            <a:off x="0" y="0"/>
            <a:ext cx="12192000" cy="4953000"/>
          </a:xfrm>
          <a:prstGeom prst="rect">
            <a:avLst/>
          </a:prstGeom>
        </p:spPr>
      </p:pic>
      <p:sp>
        <p:nvSpPr>
          <p:cNvPr id="2" name="Title 1"/>
          <p:cNvSpPr>
            <a:spLocks noGrp="1"/>
          </p:cNvSpPr>
          <p:nvPr>
            <p:ph type="title"/>
          </p:nvPr>
        </p:nvSpPr>
        <p:spPr>
          <a:xfrm>
            <a:off x="304800" y="4546600"/>
            <a:ext cx="11582400" cy="1143000"/>
          </a:xfrm>
        </p:spPr>
        <p:txBody>
          <a:bodyPr>
            <a:normAutofit/>
          </a:bodyPr>
          <a:lstStyle>
            <a:lvl1pPr>
              <a:defRPr sz="5300">
                <a:solidFill>
                  <a:srgbClr val="303134"/>
                </a:solidFill>
                <a:latin typeface="PermianSlabSerifTypeface" panose="02000000000000000000" pitchFamily="50" charset="0"/>
              </a:defRPr>
            </a:lvl1pPr>
          </a:lstStyle>
          <a:p>
            <a:r>
              <a:rPr lang="en-US" dirty="0" smtClean="0"/>
              <a:t>Click to edit Master title style</a:t>
            </a:r>
            <a:endParaRPr lang="en-US" dirty="0"/>
          </a:p>
        </p:txBody>
      </p:sp>
      <p:sp>
        <p:nvSpPr>
          <p:cNvPr id="7" name="Text Placeholder 13"/>
          <p:cNvSpPr>
            <a:spLocks noGrp="1"/>
          </p:cNvSpPr>
          <p:nvPr>
            <p:ph type="body" sz="quarter" idx="12" hasCustomPrompt="1"/>
          </p:nvPr>
        </p:nvSpPr>
        <p:spPr>
          <a:xfrm>
            <a:off x="304800" y="5562600"/>
            <a:ext cx="11582400" cy="736600"/>
          </a:xfrm>
        </p:spPr>
        <p:txBody>
          <a:bodyPr anchor="ctr">
            <a:normAutofit/>
          </a:bodyPr>
          <a:lstStyle>
            <a:lvl1pPr marL="0" indent="0" algn="ctr">
              <a:buNone/>
              <a:defRPr sz="3700">
                <a:solidFill>
                  <a:schemeClr val="tx1">
                    <a:lumMod val="50000"/>
                    <a:lumOff val="50000"/>
                  </a:schemeClr>
                </a:solidFill>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12192000" cy="457200"/>
          </a:xfrm>
        </p:spPr>
        <p:txBody>
          <a:bodyPr anchor="ctr">
            <a:normAutofit/>
          </a:bodyPr>
          <a:lstStyle>
            <a:lvl1pPr marL="0" indent="0" algn="ctr">
              <a:buNone/>
              <a:defRPr sz="15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spTree>
    <p:extLst>
      <p:ext uri="{BB962C8B-B14F-4D97-AF65-F5344CB8AC3E}">
        <p14:creationId xmlns:p14="http://schemas.microsoft.com/office/powerpoint/2010/main" val="42134422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
    <p:bg>
      <p:bgPr>
        <a:solidFill>
          <a:srgbClr val="E0ECE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64" y="3633336"/>
            <a:ext cx="3186792" cy="2776493"/>
          </a:xfrm>
          <a:prstGeom prst="rect">
            <a:avLst/>
          </a:prstGeom>
        </p:spPr>
      </p:pic>
      <p:sp>
        <p:nvSpPr>
          <p:cNvPr id="5" name="Rectangle 4"/>
          <p:cNvSpPr/>
          <p:nvPr userDrawn="1"/>
        </p:nvSpPr>
        <p:spPr>
          <a:xfrm>
            <a:off x="3657600" y="3874771"/>
            <a:ext cx="8534400" cy="224028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7" name="Title 1"/>
          <p:cNvSpPr>
            <a:spLocks noGrp="1"/>
          </p:cNvSpPr>
          <p:nvPr>
            <p:ph type="ctrTitle"/>
          </p:nvPr>
        </p:nvSpPr>
        <p:spPr>
          <a:xfrm>
            <a:off x="3962400" y="3962400"/>
            <a:ext cx="80264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0505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3937001"/>
            <a:ext cx="12192000" cy="2921000"/>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454"/>
          <a:stretch/>
        </p:blipFill>
        <p:spPr>
          <a:xfrm>
            <a:off x="0" y="3"/>
            <a:ext cx="12192000" cy="4158252"/>
          </a:xfrm>
          <a:prstGeom prst="rect">
            <a:avLst/>
          </a:prstGeom>
        </p:spPr>
      </p:pic>
      <p:sp>
        <p:nvSpPr>
          <p:cNvPr id="2" name="Title 1"/>
          <p:cNvSpPr>
            <a:spLocks noGrp="1"/>
          </p:cNvSpPr>
          <p:nvPr>
            <p:ph type="title"/>
          </p:nvPr>
        </p:nvSpPr>
        <p:spPr>
          <a:xfrm>
            <a:off x="203200" y="2762251"/>
            <a:ext cx="11785600" cy="825500"/>
          </a:xfrm>
        </p:spPr>
        <p:txBody>
          <a:bodyPr>
            <a:noAutofit/>
          </a:bodyPr>
          <a:lstStyle>
            <a:lvl1pPr algn="l">
              <a:defRPr sz="4300" b="1">
                <a:solidFill>
                  <a:srgbClr val="58595E"/>
                </a:solidFill>
                <a:effectLst/>
                <a:latin typeface="PermianSlabSerifTypeface"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3587747"/>
            <a:ext cx="11785600" cy="3117852"/>
          </a:xfrm>
        </p:spPr>
        <p:txBody>
          <a:bodyPr>
            <a:normAutofit/>
          </a:bodyPr>
          <a:lstStyle>
            <a:lvl1pPr>
              <a:buClr>
                <a:schemeClr val="bg2"/>
              </a:buClr>
              <a:defRPr sz="32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7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21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21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77716" y="5969000"/>
            <a:ext cx="914285" cy="914285"/>
          </a:xfrm>
          <a:prstGeom prst="rect">
            <a:avLst/>
          </a:prstGeom>
          <a:noFill/>
          <a:ln>
            <a:noFill/>
          </a:ln>
        </p:spPr>
      </p:pic>
    </p:spTree>
    <p:extLst>
      <p:ext uri="{BB962C8B-B14F-4D97-AF65-F5344CB8AC3E}">
        <p14:creationId xmlns:p14="http://schemas.microsoft.com/office/powerpoint/2010/main" val="35674485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43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tx1">
                  <a:lumMod val="50000"/>
                  <a:lumOff val="50000"/>
                </a:schemeClr>
              </a:buClr>
              <a:defRPr sz="32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7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21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21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7716" y="5969000"/>
            <a:ext cx="914285" cy="914285"/>
          </a:xfrm>
          <a:prstGeom prst="rect">
            <a:avLst/>
          </a:prstGeom>
          <a:noFill/>
          <a:ln>
            <a:noFill/>
          </a:ln>
        </p:spPr>
      </p:pic>
    </p:spTree>
    <p:extLst>
      <p:ext uri="{BB962C8B-B14F-4D97-AF65-F5344CB8AC3E}">
        <p14:creationId xmlns:p14="http://schemas.microsoft.com/office/powerpoint/2010/main" val="212761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43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20"/>
            <a:ext cx="11684000" cy="4958463"/>
          </a:xfrm>
        </p:spPr>
        <p:txBody>
          <a:bodyPr>
            <a:normAutofit/>
          </a:bodyPr>
          <a:lstStyle>
            <a:lvl1pPr>
              <a:buClr>
                <a:schemeClr val="tx1">
                  <a:lumMod val="50000"/>
                  <a:lumOff val="50000"/>
                </a:schemeClr>
              </a:buClr>
              <a:defRPr sz="32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7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21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21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8"/>
            <a:ext cx="12192000" cy="705733"/>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12" name="Footer Placeholder 4"/>
          <p:cNvSpPr>
            <a:spLocks noGrp="1"/>
          </p:cNvSpPr>
          <p:nvPr>
            <p:ph type="ftr" sz="quarter" idx="11"/>
          </p:nvPr>
        </p:nvSpPr>
        <p:spPr>
          <a:xfrm>
            <a:off x="4165600" y="6375400"/>
            <a:ext cx="3860800" cy="365125"/>
          </a:xfrm>
        </p:spPr>
        <p:txBody>
          <a:bodyPr anchor="b"/>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9144000" y="6375400"/>
            <a:ext cx="2844800" cy="365125"/>
          </a:xfrm>
          <a:prstGeom prst="rect">
            <a:avLst/>
          </a:prstGeom>
        </p:spPr>
        <p:txBody>
          <a:bodyPr anchor="b"/>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23" y="5603876"/>
            <a:ext cx="1235380" cy="1076325"/>
          </a:xfrm>
          <a:prstGeom prst="rect">
            <a:avLst/>
          </a:prstGeom>
        </p:spPr>
      </p:pic>
    </p:spTree>
    <p:extLst>
      <p:ext uri="{BB962C8B-B14F-4D97-AF65-F5344CB8AC3E}">
        <p14:creationId xmlns:p14="http://schemas.microsoft.com/office/powerpoint/2010/main" val="37301470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43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20"/>
            <a:ext cx="11684000" cy="4958463"/>
          </a:xfrm>
        </p:spPr>
        <p:txBody>
          <a:bodyPr>
            <a:normAutofit/>
          </a:bodyPr>
          <a:lstStyle>
            <a:lvl1pPr>
              <a:buClr>
                <a:srgbClr val="2DCCD3"/>
              </a:buClr>
              <a:defRPr sz="3200">
                <a:latin typeface="Open Sans" panose="020B0606030504020204" pitchFamily="34" charset="0"/>
                <a:ea typeface="Open Sans" panose="020B0606030504020204" pitchFamily="34" charset="0"/>
                <a:cs typeface="Open Sans" panose="020B0606030504020204" pitchFamily="34" charset="0"/>
              </a:defRPr>
            </a:lvl1pPr>
            <a:lvl2pPr>
              <a:buClr>
                <a:srgbClr val="2DCCD3"/>
              </a:buClr>
              <a:defRPr sz="2700">
                <a:latin typeface="Open Sans" panose="020B0606030504020204" pitchFamily="34" charset="0"/>
                <a:ea typeface="Open Sans" panose="020B0606030504020204" pitchFamily="34" charset="0"/>
                <a:cs typeface="Open Sans" panose="020B0606030504020204" pitchFamily="34" charset="0"/>
              </a:defRPr>
            </a:lvl2pPr>
            <a:lvl3pPr>
              <a:buClr>
                <a:srgbClr val="2DCCD3"/>
              </a:buClr>
              <a:defRPr sz="2400">
                <a:latin typeface="Open Sans" panose="020B0606030504020204" pitchFamily="34" charset="0"/>
                <a:ea typeface="Open Sans" panose="020B0606030504020204" pitchFamily="34" charset="0"/>
                <a:cs typeface="Open Sans" panose="020B0606030504020204" pitchFamily="34" charset="0"/>
              </a:defRPr>
            </a:lvl3pPr>
            <a:lvl4pPr>
              <a:buClr>
                <a:srgbClr val="2DCCD3"/>
              </a:buClr>
              <a:defRPr sz="2100">
                <a:latin typeface="Open Sans" panose="020B0606030504020204" pitchFamily="34" charset="0"/>
                <a:ea typeface="Open Sans" panose="020B0606030504020204" pitchFamily="34" charset="0"/>
                <a:cs typeface="Open Sans" panose="020B0606030504020204" pitchFamily="34" charset="0"/>
              </a:defRPr>
            </a:lvl4pPr>
            <a:lvl5pPr>
              <a:buClr>
                <a:srgbClr val="2DCCD3"/>
              </a:buClr>
              <a:defRPr sz="21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8"/>
            <a:ext cx="12192000" cy="705733"/>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12" name="Footer Placeholder 4"/>
          <p:cNvSpPr>
            <a:spLocks noGrp="1"/>
          </p:cNvSpPr>
          <p:nvPr>
            <p:ph type="ftr" sz="quarter" idx="11"/>
          </p:nvPr>
        </p:nvSpPr>
        <p:spPr>
          <a:xfrm>
            <a:off x="4165600" y="6375400"/>
            <a:ext cx="3860800" cy="365125"/>
          </a:xfrm>
        </p:spPr>
        <p:txBody>
          <a:bodyPr anchor="b"/>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9144000" y="6375400"/>
            <a:ext cx="2844800" cy="365125"/>
          </a:xfrm>
          <a:prstGeom prst="rect">
            <a:avLst/>
          </a:prstGeom>
        </p:spPr>
        <p:txBody>
          <a:bodyPr anchor="b"/>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23" y="5603876"/>
            <a:ext cx="1235380" cy="1076325"/>
          </a:xfrm>
          <a:prstGeom prst="rect">
            <a:avLst/>
          </a:prstGeom>
        </p:spPr>
      </p:pic>
      <p:sp>
        <p:nvSpPr>
          <p:cNvPr id="9" name="Rectangle 8"/>
          <p:cNvSpPr/>
          <p:nvPr userDrawn="1"/>
        </p:nvSpPr>
        <p:spPr>
          <a:xfrm>
            <a:off x="0" y="990602"/>
            <a:ext cx="12192000" cy="88900"/>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Tree>
    <p:extLst>
      <p:ext uri="{BB962C8B-B14F-4D97-AF65-F5344CB8AC3E}">
        <p14:creationId xmlns:p14="http://schemas.microsoft.com/office/powerpoint/2010/main" val="11349497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43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20"/>
            <a:ext cx="11684000" cy="4958463"/>
          </a:xfrm>
        </p:spPr>
        <p:txBody>
          <a:bodyPr>
            <a:normAutofit/>
          </a:bodyPr>
          <a:lstStyle>
            <a:lvl1pPr>
              <a:buClr>
                <a:srgbClr val="FBC6B8"/>
              </a:buClr>
              <a:defRPr sz="3200">
                <a:latin typeface="Open Sans" panose="020B0606030504020204" pitchFamily="34" charset="0"/>
                <a:ea typeface="Open Sans" panose="020B0606030504020204" pitchFamily="34" charset="0"/>
                <a:cs typeface="Open Sans" panose="020B0606030504020204" pitchFamily="34" charset="0"/>
              </a:defRPr>
            </a:lvl1pPr>
            <a:lvl2pPr>
              <a:buClr>
                <a:srgbClr val="FBC6B8"/>
              </a:buClr>
              <a:defRPr sz="2700">
                <a:latin typeface="Open Sans" panose="020B0606030504020204" pitchFamily="34" charset="0"/>
                <a:ea typeface="Open Sans" panose="020B0606030504020204" pitchFamily="34" charset="0"/>
                <a:cs typeface="Open Sans" panose="020B0606030504020204" pitchFamily="34" charset="0"/>
              </a:defRPr>
            </a:lvl2pPr>
            <a:lvl3pPr>
              <a:buClr>
                <a:srgbClr val="FBC6B8"/>
              </a:buClr>
              <a:defRPr sz="2400">
                <a:latin typeface="Open Sans" panose="020B0606030504020204" pitchFamily="34" charset="0"/>
                <a:ea typeface="Open Sans" panose="020B0606030504020204" pitchFamily="34" charset="0"/>
                <a:cs typeface="Open Sans" panose="020B0606030504020204" pitchFamily="34" charset="0"/>
              </a:defRPr>
            </a:lvl3pPr>
            <a:lvl4pPr>
              <a:buClr>
                <a:srgbClr val="FBC6B8"/>
              </a:buClr>
              <a:defRPr sz="2100">
                <a:latin typeface="Open Sans" panose="020B0606030504020204" pitchFamily="34" charset="0"/>
                <a:ea typeface="Open Sans" panose="020B0606030504020204" pitchFamily="34" charset="0"/>
                <a:cs typeface="Open Sans" panose="020B0606030504020204" pitchFamily="34" charset="0"/>
              </a:defRPr>
            </a:lvl4pPr>
            <a:lvl5pPr>
              <a:buClr>
                <a:srgbClr val="FBC6B8"/>
              </a:buClr>
              <a:defRPr sz="21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8"/>
            <a:ext cx="12192000" cy="705733"/>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12" name="Footer Placeholder 4"/>
          <p:cNvSpPr>
            <a:spLocks noGrp="1"/>
          </p:cNvSpPr>
          <p:nvPr>
            <p:ph type="ftr" sz="quarter" idx="11"/>
          </p:nvPr>
        </p:nvSpPr>
        <p:spPr>
          <a:xfrm>
            <a:off x="4165600" y="6375400"/>
            <a:ext cx="3860800" cy="365125"/>
          </a:xfrm>
        </p:spPr>
        <p:txBody>
          <a:bodyPr anchor="b"/>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9144000" y="6375400"/>
            <a:ext cx="2844800" cy="365125"/>
          </a:xfrm>
          <a:prstGeom prst="rect">
            <a:avLst/>
          </a:prstGeom>
        </p:spPr>
        <p:txBody>
          <a:bodyPr anchor="b"/>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23" y="5603876"/>
            <a:ext cx="1235380" cy="1076325"/>
          </a:xfrm>
          <a:prstGeom prst="rect">
            <a:avLst/>
          </a:prstGeom>
        </p:spPr>
      </p:pic>
      <p:sp>
        <p:nvSpPr>
          <p:cNvPr id="14" name="Rectangle 13"/>
          <p:cNvSpPr/>
          <p:nvPr userDrawn="1"/>
        </p:nvSpPr>
        <p:spPr>
          <a:xfrm>
            <a:off x="0" y="990602"/>
            <a:ext cx="12192000" cy="88900"/>
          </a:xfrm>
          <a:prstGeom prst="rect">
            <a:avLst/>
          </a:prstGeom>
          <a:solidFill>
            <a:srgbClr val="FBC6B8"/>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Tree>
    <p:extLst>
      <p:ext uri="{BB962C8B-B14F-4D97-AF65-F5344CB8AC3E}">
        <p14:creationId xmlns:p14="http://schemas.microsoft.com/office/powerpoint/2010/main" val="10217122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43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20"/>
            <a:ext cx="11684000" cy="4958463"/>
          </a:xfrm>
        </p:spPr>
        <p:txBody>
          <a:bodyPr>
            <a:normAutofit/>
          </a:bodyPr>
          <a:lstStyle>
            <a:lvl1pPr>
              <a:buClr>
                <a:schemeClr val="tx1">
                  <a:lumMod val="50000"/>
                  <a:lumOff val="50000"/>
                </a:schemeClr>
              </a:buClr>
              <a:defRPr sz="32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7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21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21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8"/>
            <a:ext cx="12192000" cy="705733"/>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12" name="Footer Placeholder 4"/>
          <p:cNvSpPr>
            <a:spLocks noGrp="1"/>
          </p:cNvSpPr>
          <p:nvPr>
            <p:ph type="ftr" sz="quarter" idx="11"/>
          </p:nvPr>
        </p:nvSpPr>
        <p:spPr>
          <a:xfrm>
            <a:off x="4165600" y="6375400"/>
            <a:ext cx="3860800" cy="365125"/>
          </a:xfrm>
        </p:spPr>
        <p:txBody>
          <a:bodyPr anchor="b"/>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9144000" y="6375400"/>
            <a:ext cx="2844800" cy="365125"/>
          </a:xfrm>
          <a:prstGeom prst="rect">
            <a:avLst/>
          </a:prstGeom>
        </p:spPr>
        <p:txBody>
          <a:bodyPr anchor="b"/>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23" y="5603876"/>
            <a:ext cx="1235380" cy="1076325"/>
          </a:xfrm>
          <a:prstGeom prst="rect">
            <a:avLst/>
          </a:prstGeom>
        </p:spPr>
      </p:pic>
      <p:sp>
        <p:nvSpPr>
          <p:cNvPr id="11" name="Rectangle 10"/>
          <p:cNvSpPr/>
          <p:nvPr userDrawn="1"/>
        </p:nvSpPr>
        <p:spPr>
          <a:xfrm>
            <a:off x="0" y="990602"/>
            <a:ext cx="12192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Tree>
    <p:extLst>
      <p:ext uri="{BB962C8B-B14F-4D97-AF65-F5344CB8AC3E}">
        <p14:creationId xmlns:p14="http://schemas.microsoft.com/office/powerpoint/2010/main" val="19947813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43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193820"/>
            <a:ext cx="11684000" cy="4958463"/>
          </a:xfrm>
        </p:spPr>
        <p:txBody>
          <a:bodyPr>
            <a:normAutofit/>
          </a:bodyPr>
          <a:lstStyle>
            <a:lvl1pPr>
              <a:buClr>
                <a:srgbClr val="E6D395"/>
              </a:buClr>
              <a:defRPr sz="3200">
                <a:latin typeface="Open Sans" panose="020B0606030504020204" pitchFamily="34" charset="0"/>
                <a:ea typeface="Open Sans" panose="020B0606030504020204" pitchFamily="34" charset="0"/>
                <a:cs typeface="Open Sans" panose="020B0606030504020204" pitchFamily="34" charset="0"/>
              </a:defRPr>
            </a:lvl1pPr>
            <a:lvl2pPr>
              <a:buClr>
                <a:srgbClr val="E6D395"/>
              </a:buClr>
              <a:defRPr sz="2700">
                <a:latin typeface="Open Sans" panose="020B0606030504020204" pitchFamily="34" charset="0"/>
                <a:ea typeface="Open Sans" panose="020B0606030504020204" pitchFamily="34" charset="0"/>
                <a:cs typeface="Open Sans" panose="020B0606030504020204" pitchFamily="34" charset="0"/>
              </a:defRPr>
            </a:lvl2pPr>
            <a:lvl3pPr>
              <a:buClr>
                <a:srgbClr val="E6D395"/>
              </a:buClr>
              <a:defRPr sz="2400">
                <a:latin typeface="Open Sans" panose="020B0606030504020204" pitchFamily="34" charset="0"/>
                <a:ea typeface="Open Sans" panose="020B0606030504020204" pitchFamily="34" charset="0"/>
                <a:cs typeface="Open Sans" panose="020B0606030504020204" pitchFamily="34" charset="0"/>
              </a:defRPr>
            </a:lvl3pPr>
            <a:lvl4pPr>
              <a:buClr>
                <a:srgbClr val="E6D395"/>
              </a:buClr>
              <a:defRPr sz="2100">
                <a:latin typeface="Open Sans" panose="020B0606030504020204" pitchFamily="34" charset="0"/>
                <a:ea typeface="Open Sans" panose="020B0606030504020204" pitchFamily="34" charset="0"/>
                <a:cs typeface="Open Sans" panose="020B0606030504020204" pitchFamily="34" charset="0"/>
              </a:defRPr>
            </a:lvl4pPr>
            <a:lvl5pPr>
              <a:buClr>
                <a:srgbClr val="E6D395"/>
              </a:buClr>
              <a:defRPr sz="21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8"/>
            <a:ext cx="12192000" cy="705733"/>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12" name="Footer Placeholder 4"/>
          <p:cNvSpPr>
            <a:spLocks noGrp="1"/>
          </p:cNvSpPr>
          <p:nvPr>
            <p:ph type="ftr" sz="quarter" idx="11"/>
          </p:nvPr>
        </p:nvSpPr>
        <p:spPr>
          <a:xfrm>
            <a:off x="4165600" y="6375400"/>
            <a:ext cx="3860800" cy="365125"/>
          </a:xfrm>
        </p:spPr>
        <p:txBody>
          <a:bodyPr anchor="b"/>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9144000" y="6375400"/>
            <a:ext cx="2844800" cy="365125"/>
          </a:xfrm>
          <a:prstGeom prst="rect">
            <a:avLst/>
          </a:prstGeom>
        </p:spPr>
        <p:txBody>
          <a:bodyPr anchor="b"/>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23" y="5603876"/>
            <a:ext cx="1235380" cy="1076325"/>
          </a:xfrm>
          <a:prstGeom prst="rect">
            <a:avLst/>
          </a:prstGeom>
        </p:spPr>
      </p:pic>
      <p:sp>
        <p:nvSpPr>
          <p:cNvPr id="14" name="Rectangle 13"/>
          <p:cNvSpPr/>
          <p:nvPr userDrawn="1"/>
        </p:nvSpPr>
        <p:spPr>
          <a:xfrm>
            <a:off x="0" y="990602"/>
            <a:ext cx="12192000" cy="88900"/>
          </a:xfrm>
          <a:prstGeom prst="rect">
            <a:avLst/>
          </a:prstGeom>
          <a:solidFill>
            <a:srgbClr val="E6D3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Tree>
    <p:extLst>
      <p:ext uri="{BB962C8B-B14F-4D97-AF65-F5344CB8AC3E}">
        <p14:creationId xmlns:p14="http://schemas.microsoft.com/office/powerpoint/2010/main" val="34795264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16" tIns="60908" rIns="121816" bIns="60908" rtlCol="0" anchor="ctr"/>
          <a:lstStyle/>
          <a:p>
            <a:pPr algn="ctr" defTabSz="1218030"/>
            <a:endParaRPr lang="en-US" sz="2400">
              <a:solidFill>
                <a:prstClr val="white"/>
              </a:solidFill>
            </a:endParaRPr>
          </a:p>
        </p:txBody>
      </p:sp>
      <p:sp>
        <p:nvSpPr>
          <p:cNvPr id="2" name="Title 1"/>
          <p:cNvSpPr>
            <a:spLocks noGrp="1"/>
          </p:cNvSpPr>
          <p:nvPr>
            <p:ph type="title"/>
          </p:nvPr>
        </p:nvSpPr>
        <p:spPr>
          <a:xfrm>
            <a:off x="203200" y="177803"/>
            <a:ext cx="11785600" cy="825500"/>
          </a:xfrm>
        </p:spPr>
        <p:txBody>
          <a:bodyPr>
            <a:noAutofit/>
          </a:bodyPr>
          <a:lstStyle>
            <a:lvl1pPr algn="l">
              <a:defRPr sz="43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7716" y="5969000"/>
            <a:ext cx="914285" cy="914285"/>
          </a:xfrm>
          <a:prstGeom prst="rect">
            <a:avLst/>
          </a:prstGeom>
          <a:noFill/>
          <a:ln>
            <a:noFill/>
          </a:ln>
        </p:spPr>
      </p:pic>
      <p:sp>
        <p:nvSpPr>
          <p:cNvPr id="6" name="Content Placeholder 2"/>
          <p:cNvSpPr>
            <a:spLocks noGrp="1"/>
          </p:cNvSpPr>
          <p:nvPr>
            <p:ph idx="1"/>
          </p:nvPr>
        </p:nvSpPr>
        <p:spPr>
          <a:xfrm>
            <a:off x="304800" y="1193820"/>
            <a:ext cx="5588000" cy="4958463"/>
          </a:xfrm>
        </p:spPr>
        <p:txBody>
          <a:bodyPr>
            <a:normAutofit/>
          </a:bodyPr>
          <a:lstStyle>
            <a:lvl1pPr>
              <a:buClr>
                <a:srgbClr val="FF0F00"/>
              </a:buClr>
              <a:defRPr sz="32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7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21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21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6299200" y="1193820"/>
            <a:ext cx="5588000" cy="4958463"/>
          </a:xfrm>
        </p:spPr>
        <p:txBody>
          <a:bodyPr>
            <a:normAutofit/>
          </a:bodyPr>
          <a:lstStyle>
            <a:lvl1pPr>
              <a:buClr>
                <a:srgbClr val="FF0000"/>
              </a:buClr>
              <a:defRPr sz="32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7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21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21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1679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E0EC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965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96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5/22/2019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816" tIns="60908" rIns="121816" bIns="6090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1816" tIns="60908" rIns="121816" bIns="609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165600" y="6416676"/>
            <a:ext cx="3860800" cy="365125"/>
          </a:xfrm>
          <a:prstGeom prst="rect">
            <a:avLst/>
          </a:prstGeom>
        </p:spPr>
        <p:txBody>
          <a:bodyPr vert="horz" lIns="121816" tIns="60908" rIns="121816" bIns="60908" rtlCol="0" anchor="b"/>
          <a:lstStyle>
            <a:lvl1pPr algn="ctr">
              <a:defRPr sz="13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1218030"/>
            <a:endParaRPr lang="en-US">
              <a:solidFill>
                <a:srgbClr val="666666"/>
              </a:solidFill>
            </a:endParaRPr>
          </a:p>
        </p:txBody>
      </p:sp>
      <p:sp>
        <p:nvSpPr>
          <p:cNvPr id="7" name="Slide Number Placeholder 5"/>
          <p:cNvSpPr>
            <a:spLocks noGrp="1"/>
          </p:cNvSpPr>
          <p:nvPr>
            <p:ph type="sldNum" sz="quarter" idx="4"/>
          </p:nvPr>
        </p:nvSpPr>
        <p:spPr>
          <a:xfrm>
            <a:off x="9144000" y="6410328"/>
            <a:ext cx="2844800" cy="365125"/>
          </a:xfrm>
          <a:prstGeom prst="rect">
            <a:avLst/>
          </a:prstGeom>
        </p:spPr>
        <p:txBody>
          <a:bodyPr lIns="121816" tIns="60908" rIns="121816" bIns="60908" anchor="b"/>
          <a:lstStyle>
            <a:lvl1pPr algn="r">
              <a:defRPr sz="13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1218030"/>
            <a:fld id="{5C76A076-0EB6-4ACF-BC93-AE169B35ECF5}" type="slidenum">
              <a:rPr lang="en-US" smtClean="0">
                <a:solidFill>
                  <a:srgbClr val="666666"/>
                </a:solidFill>
              </a:rPr>
              <a:pPr defTabSz="1218030"/>
              <a:t>‹#›</a:t>
            </a:fld>
            <a:endParaRPr lang="en-US" dirty="0">
              <a:solidFill>
                <a:srgbClr val="666666"/>
              </a:solidFill>
            </a:endParaRPr>
          </a:p>
        </p:txBody>
      </p:sp>
    </p:spTree>
    <p:extLst>
      <p:ext uri="{BB962C8B-B14F-4D97-AF65-F5344CB8AC3E}">
        <p14:creationId xmlns:p14="http://schemas.microsoft.com/office/powerpoint/2010/main" val="17188361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iming>
    <p:tnLst>
      <p:par>
        <p:cTn id="1" dur="indefinite" restart="never" nodeType="tmRoot"/>
      </p:par>
    </p:tnLst>
  </p:timing>
  <p:txStyles>
    <p:titleStyle>
      <a:lvl1pPr algn="ctr" defTabSz="1218030" rtl="0" eaLnBrk="1" latinLnBrk="0" hangingPunct="1">
        <a:spcBef>
          <a:spcPct val="0"/>
        </a:spcBef>
        <a:buNone/>
        <a:defRPr sz="5900" kern="1200">
          <a:solidFill>
            <a:schemeClr val="tx1"/>
          </a:solidFill>
          <a:latin typeface="+mj-lt"/>
          <a:ea typeface="+mj-ea"/>
          <a:cs typeface="+mj-cs"/>
        </a:defRPr>
      </a:lvl1pPr>
    </p:titleStyle>
    <p:bodyStyle>
      <a:lvl1pPr marL="456735" indent="-456735" algn="l" defTabSz="121803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662" indent="-380636" algn="l" defTabSz="121803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519" indent="-304488" algn="l" defTabSz="12180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520" indent="-304488" algn="l" defTabSz="12180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0546" indent="-304488" algn="l" defTabSz="12180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9524" indent="-304488" algn="l" defTabSz="12180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8552" indent="-304488" algn="l" defTabSz="12180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7554" indent="-304488" algn="l" defTabSz="12180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6556" indent="-304488" algn="l" defTabSz="12180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030" rtl="0" eaLnBrk="1" latinLnBrk="0" hangingPunct="1">
        <a:defRPr sz="2400" kern="1200">
          <a:solidFill>
            <a:schemeClr val="tx1"/>
          </a:solidFill>
          <a:latin typeface="+mn-lt"/>
          <a:ea typeface="+mn-ea"/>
          <a:cs typeface="+mn-cs"/>
        </a:defRPr>
      </a:lvl1pPr>
      <a:lvl2pPr marL="608979" algn="l" defTabSz="1218030" rtl="0" eaLnBrk="1" latinLnBrk="0" hangingPunct="1">
        <a:defRPr sz="2400" kern="1200">
          <a:solidFill>
            <a:schemeClr val="tx1"/>
          </a:solidFill>
          <a:latin typeface="+mn-lt"/>
          <a:ea typeface="+mn-ea"/>
          <a:cs typeface="+mn-cs"/>
        </a:defRPr>
      </a:lvl2pPr>
      <a:lvl3pPr marL="1218030" algn="l" defTabSz="1218030" rtl="0" eaLnBrk="1" latinLnBrk="0" hangingPunct="1">
        <a:defRPr sz="2400" kern="1200">
          <a:solidFill>
            <a:schemeClr val="tx1"/>
          </a:solidFill>
          <a:latin typeface="+mn-lt"/>
          <a:ea typeface="+mn-ea"/>
          <a:cs typeface="+mn-cs"/>
        </a:defRPr>
      </a:lvl3pPr>
      <a:lvl4pPr marL="1827032" algn="l" defTabSz="1218030" rtl="0" eaLnBrk="1" latinLnBrk="0" hangingPunct="1">
        <a:defRPr sz="2400" kern="1200">
          <a:solidFill>
            <a:schemeClr val="tx1"/>
          </a:solidFill>
          <a:latin typeface="+mn-lt"/>
          <a:ea typeface="+mn-ea"/>
          <a:cs typeface="+mn-cs"/>
        </a:defRPr>
      </a:lvl4pPr>
      <a:lvl5pPr marL="2436058" algn="l" defTabSz="1218030" rtl="0" eaLnBrk="1" latinLnBrk="0" hangingPunct="1">
        <a:defRPr sz="2400" kern="1200">
          <a:solidFill>
            <a:schemeClr val="tx1"/>
          </a:solidFill>
          <a:latin typeface="+mn-lt"/>
          <a:ea typeface="+mn-ea"/>
          <a:cs typeface="+mn-cs"/>
        </a:defRPr>
      </a:lvl5pPr>
      <a:lvl6pPr marL="3045036" algn="l" defTabSz="1218030" rtl="0" eaLnBrk="1" latinLnBrk="0" hangingPunct="1">
        <a:defRPr sz="2400" kern="1200">
          <a:solidFill>
            <a:schemeClr val="tx1"/>
          </a:solidFill>
          <a:latin typeface="+mn-lt"/>
          <a:ea typeface="+mn-ea"/>
          <a:cs typeface="+mn-cs"/>
        </a:defRPr>
      </a:lvl6pPr>
      <a:lvl7pPr marL="3654015" algn="l" defTabSz="1218030" rtl="0" eaLnBrk="1" latinLnBrk="0" hangingPunct="1">
        <a:defRPr sz="2400" kern="1200">
          <a:solidFill>
            <a:schemeClr val="tx1"/>
          </a:solidFill>
          <a:latin typeface="+mn-lt"/>
          <a:ea typeface="+mn-ea"/>
          <a:cs typeface="+mn-cs"/>
        </a:defRPr>
      </a:lvl7pPr>
      <a:lvl8pPr marL="4263040" algn="l" defTabSz="1218030" rtl="0" eaLnBrk="1" latinLnBrk="0" hangingPunct="1">
        <a:defRPr sz="2400" kern="1200">
          <a:solidFill>
            <a:schemeClr val="tx1"/>
          </a:solidFill>
          <a:latin typeface="+mn-lt"/>
          <a:ea typeface="+mn-ea"/>
          <a:cs typeface="+mn-cs"/>
        </a:defRPr>
      </a:lvl8pPr>
      <a:lvl9pPr marL="4872049" algn="l" defTabSz="12180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213102"/>
            <a:ext cx="11785600" cy="825500"/>
          </a:xfrm>
        </p:spPr>
        <p:txBody>
          <a:bodyPr/>
          <a:lstStyle/>
          <a:p>
            <a:pPr algn="ctr"/>
            <a:r>
              <a:rPr lang="en-US" sz="4800" dirty="0" smtClean="0">
                <a:solidFill>
                  <a:srgbClr val="FF0000"/>
                </a:solidFill>
              </a:rPr>
              <a:t>Ethical Practices for Caring for Workers</a:t>
            </a:r>
            <a:endParaRPr lang="en-US" sz="3500" dirty="0">
              <a:solidFill>
                <a:schemeClr val="tx1"/>
              </a:solidFill>
            </a:endParaRPr>
          </a:p>
        </p:txBody>
      </p:sp>
      <p:sp>
        <p:nvSpPr>
          <p:cNvPr id="4" name="Content Placeholder 3"/>
          <p:cNvSpPr>
            <a:spLocks noGrp="1"/>
          </p:cNvSpPr>
          <p:nvPr>
            <p:ph idx="1"/>
          </p:nvPr>
        </p:nvSpPr>
        <p:spPr>
          <a:xfrm>
            <a:off x="203200" y="4038600"/>
            <a:ext cx="11785600" cy="3001504"/>
          </a:xfrm>
        </p:spPr>
        <p:txBody>
          <a:bodyPr>
            <a:normAutofit/>
          </a:bodyPr>
          <a:lstStyle/>
          <a:p>
            <a:pPr marL="0" indent="0" algn="ctr">
              <a:buNone/>
            </a:pPr>
            <a:endParaRPr lang="en-US" b="1" dirty="0" smtClean="0"/>
          </a:p>
          <a:p>
            <a:pPr marL="0" indent="0" algn="ctr">
              <a:buNone/>
            </a:pPr>
            <a:r>
              <a:rPr lang="en-US" b="1" dirty="0" smtClean="0">
                <a:solidFill>
                  <a:srgbClr val="0070C0"/>
                </a:solidFill>
                <a:latin typeface="PermianSlabSerifTypeface" pitchFamily="50" charset="0"/>
              </a:rPr>
              <a:t>Presenter: Kate Payne, JD, RN, NC-BC</a:t>
            </a:r>
            <a:endParaRPr lang="en-US" b="1" dirty="0">
              <a:solidFill>
                <a:srgbClr val="0070C0"/>
              </a:solidFill>
            </a:endParaRPr>
          </a:p>
        </p:txBody>
      </p:sp>
    </p:spTree>
    <p:extLst>
      <p:ext uri="{BB962C8B-B14F-4D97-AF65-F5344CB8AC3E}">
        <p14:creationId xmlns:p14="http://schemas.microsoft.com/office/powerpoint/2010/main" val="3793022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Standards</a:t>
            </a:r>
          </a:p>
        </p:txBody>
      </p:sp>
      <p:sp>
        <p:nvSpPr>
          <p:cNvPr id="3" name="Content Placeholder 2"/>
          <p:cNvSpPr>
            <a:spLocks noGrp="1"/>
          </p:cNvSpPr>
          <p:nvPr>
            <p:ph idx="1"/>
          </p:nvPr>
        </p:nvSpPr>
        <p:spPr/>
        <p:txBody>
          <a:bodyPr>
            <a:normAutofit fontScale="92500" lnSpcReduction="10000"/>
          </a:bodyPr>
          <a:lstStyle/>
          <a:p>
            <a:r>
              <a:rPr lang="en-US" dirty="0"/>
              <a:t>Utilitarian</a:t>
            </a:r>
          </a:p>
          <a:p>
            <a:pPr lvl="1"/>
            <a:r>
              <a:rPr lang="en-US" dirty="0"/>
              <a:t>Most good, least harm or best balance of good over harm</a:t>
            </a:r>
          </a:p>
          <a:p>
            <a:r>
              <a:rPr lang="en-US" dirty="0"/>
              <a:t>Rights</a:t>
            </a:r>
          </a:p>
          <a:p>
            <a:pPr lvl="1"/>
            <a:r>
              <a:rPr lang="en-US" dirty="0"/>
              <a:t>Humans are ends not means and have moral rights</a:t>
            </a:r>
          </a:p>
          <a:p>
            <a:r>
              <a:rPr lang="en-US" dirty="0"/>
              <a:t>Justice</a:t>
            </a:r>
          </a:p>
          <a:p>
            <a:pPr lvl="1"/>
            <a:r>
              <a:rPr lang="en-US" dirty="0"/>
              <a:t>Treat all human being equally, or if unequal then fairly</a:t>
            </a:r>
          </a:p>
          <a:p>
            <a:r>
              <a:rPr lang="en-US" dirty="0"/>
              <a:t>Common Good</a:t>
            </a:r>
          </a:p>
          <a:p>
            <a:pPr lvl="1"/>
            <a:r>
              <a:rPr lang="en-US" dirty="0"/>
              <a:t>Relationships are the basis for ethics</a:t>
            </a:r>
          </a:p>
          <a:p>
            <a:r>
              <a:rPr lang="en-US" dirty="0"/>
              <a:t>Virtue</a:t>
            </a:r>
          </a:p>
          <a:p>
            <a:pPr lvl="1"/>
            <a:r>
              <a:rPr lang="en-US" dirty="0"/>
              <a:t>Consistent with ideal virtues that provide for the full development of humanity</a:t>
            </a:r>
          </a:p>
          <a:p>
            <a:pPr lvl="1"/>
            <a:endParaRPr lang="en-US" dirty="0"/>
          </a:p>
        </p:txBody>
      </p:sp>
    </p:spTree>
    <p:extLst>
      <p:ext uri="{BB962C8B-B14F-4D97-AF65-F5344CB8AC3E}">
        <p14:creationId xmlns:p14="http://schemas.microsoft.com/office/powerpoint/2010/main" val="153975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t>What is medical ethics*?</a:t>
            </a:r>
          </a:p>
        </p:txBody>
      </p:sp>
      <p:sp>
        <p:nvSpPr>
          <p:cNvPr id="29698" name="Content Placeholder 2"/>
          <p:cNvSpPr>
            <a:spLocks noGrp="1"/>
          </p:cNvSpPr>
          <p:nvPr>
            <p:ph idx="1"/>
          </p:nvPr>
        </p:nvSpPr>
        <p:spPr/>
        <p:txBody>
          <a:bodyPr>
            <a:normAutofit/>
          </a:bodyPr>
          <a:lstStyle/>
          <a:p>
            <a:r>
              <a:rPr lang="en-US" dirty="0"/>
              <a:t>Standards of behavior informing us how human beings ought to act related to the care of patients</a:t>
            </a:r>
          </a:p>
          <a:p>
            <a:endParaRPr lang="en-US" dirty="0"/>
          </a:p>
          <a:p>
            <a:r>
              <a:rPr lang="en-US" dirty="0"/>
              <a:t>Many influences:</a:t>
            </a:r>
          </a:p>
          <a:p>
            <a:pPr lvl="1"/>
            <a:r>
              <a:rPr lang="en-US" dirty="0"/>
              <a:t>Standards</a:t>
            </a:r>
          </a:p>
          <a:p>
            <a:pPr lvl="1"/>
            <a:r>
              <a:rPr lang="en-US" dirty="0"/>
              <a:t>Approaches</a:t>
            </a:r>
          </a:p>
          <a:p>
            <a:pPr lvl="1"/>
            <a:r>
              <a:rPr lang="en-US" dirty="0"/>
              <a:t>Principles</a:t>
            </a:r>
          </a:p>
          <a:p>
            <a:pPr lvl="1"/>
            <a:endParaRPr lang="en-US" dirty="0"/>
          </a:p>
          <a:p>
            <a:pPr lvl="1"/>
            <a:r>
              <a:rPr lang="en-US" dirty="0"/>
              <a:t>*see also: Clinical ethics, biomedical ethics, healthcare ethics</a:t>
            </a:r>
          </a:p>
        </p:txBody>
      </p:sp>
    </p:spTree>
    <p:extLst>
      <p:ext uri="{BB962C8B-B14F-4D97-AF65-F5344CB8AC3E}">
        <p14:creationId xmlns:p14="http://schemas.microsoft.com/office/powerpoint/2010/main" val="382264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a:t>Ethical Approaches: Lenses</a:t>
            </a:r>
          </a:p>
        </p:txBody>
      </p:sp>
      <p:sp>
        <p:nvSpPr>
          <p:cNvPr id="31746" name="Content Placeholder 2"/>
          <p:cNvSpPr>
            <a:spLocks noGrp="1"/>
          </p:cNvSpPr>
          <p:nvPr>
            <p:ph idx="1"/>
          </p:nvPr>
        </p:nvSpPr>
        <p:spPr/>
        <p:txBody>
          <a:bodyPr/>
          <a:lstStyle/>
          <a:p>
            <a:r>
              <a:rPr lang="en-US" dirty="0"/>
              <a:t>Principle-based: What are the principles/rules? </a:t>
            </a:r>
          </a:p>
          <a:p>
            <a:r>
              <a:rPr lang="en-US" dirty="0"/>
              <a:t>Virtue-based: What would a virtuous doctor do?</a:t>
            </a:r>
          </a:p>
          <a:p>
            <a:r>
              <a:rPr lang="en-US" dirty="0"/>
              <a:t>Feminist Ethics: What societal roles contribute?</a:t>
            </a:r>
          </a:p>
          <a:p>
            <a:r>
              <a:rPr lang="en-US" dirty="0"/>
              <a:t>Care ethics: How does care affect relationships?</a:t>
            </a:r>
          </a:p>
          <a:p>
            <a:r>
              <a:rPr lang="en-US" dirty="0"/>
              <a:t>Communitarian: What is the community standard?</a:t>
            </a:r>
          </a:p>
          <a:p>
            <a:r>
              <a:rPr lang="en-US" dirty="0"/>
              <a:t>Case-Based: Are there previous similar cases?</a:t>
            </a:r>
          </a:p>
        </p:txBody>
      </p:sp>
      <p:sp>
        <p:nvSpPr>
          <p:cNvPr id="35843" name="TextBox 4"/>
          <p:cNvSpPr txBox="1">
            <a:spLocks noChangeArrowheads="1"/>
          </p:cNvSpPr>
          <p:nvPr/>
        </p:nvSpPr>
        <p:spPr bwMode="auto">
          <a:xfrm>
            <a:off x="4865077" y="6104772"/>
            <a:ext cx="708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n-lt"/>
                <a:cs typeface="Times New Roman" charset="0"/>
              </a:rPr>
              <a:t>Ethical Decision Making in Obstetrics and gynecology. ACOG. 2007. </a:t>
            </a:r>
          </a:p>
        </p:txBody>
      </p:sp>
    </p:spTree>
    <p:extLst>
      <p:ext uri="{BB962C8B-B14F-4D97-AF65-F5344CB8AC3E}">
        <p14:creationId xmlns:p14="http://schemas.microsoft.com/office/powerpoint/2010/main" val="1849719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a:xfrm>
            <a:off x="406400" y="152400"/>
            <a:ext cx="10972800" cy="457200"/>
          </a:xfrm>
        </p:spPr>
        <p:txBody>
          <a:bodyPr>
            <a:normAutofit fontScale="90000"/>
          </a:bodyPr>
          <a:lstStyle/>
          <a:p>
            <a:pPr algn="l" eaLnBrk="1" fontAlgn="auto" hangingPunct="1">
              <a:spcAft>
                <a:spcPts val="0"/>
              </a:spcAft>
              <a:defRPr/>
            </a:pPr>
            <a:r>
              <a:rPr lang="en-US" sz="2800" dirty="0">
                <a:solidFill>
                  <a:srgbClr val="FF0000"/>
                </a:solidFill>
                <a:ea typeface="+mj-ea"/>
                <a:cs typeface="+mj-cs"/>
              </a:rPr>
              <a:t>Principled Decision Making </a:t>
            </a:r>
            <a:r>
              <a:rPr lang="en-US" sz="1600" dirty="0">
                <a:solidFill>
                  <a:srgbClr val="FF0000"/>
                </a:solidFill>
                <a:ea typeface="+mj-ea"/>
                <a:cs typeface="+mj-cs"/>
              </a:rPr>
              <a:t>adapted from Robert Orr, MD</a:t>
            </a:r>
            <a:endParaRPr lang="en-US" sz="2800" dirty="0">
              <a:solidFill>
                <a:srgbClr val="FF0000"/>
              </a:solidFill>
              <a:ea typeface="+mj-ea"/>
              <a:cs typeface="+mj-cs"/>
            </a:endParaRPr>
          </a:p>
        </p:txBody>
      </p:sp>
      <p:grpSp>
        <p:nvGrpSpPr>
          <p:cNvPr id="2" name="Group 3"/>
          <p:cNvGrpSpPr>
            <a:grpSpLocks/>
          </p:cNvGrpSpPr>
          <p:nvPr/>
        </p:nvGrpSpPr>
        <p:grpSpPr bwMode="auto">
          <a:xfrm>
            <a:off x="609600" y="685800"/>
            <a:ext cx="11176000" cy="6019800"/>
            <a:chOff x="336" y="528"/>
            <a:chExt cx="5136" cy="3648"/>
          </a:xfrm>
        </p:grpSpPr>
        <p:sp>
          <p:nvSpPr>
            <p:cNvPr id="1032196" name="Rectangle 4"/>
            <p:cNvSpPr>
              <a:spLocks noChangeArrowheads="1"/>
            </p:cNvSpPr>
            <p:nvPr/>
          </p:nvSpPr>
          <p:spPr bwMode="auto">
            <a:xfrm>
              <a:off x="336" y="672"/>
              <a:ext cx="5136" cy="3504"/>
            </a:xfrm>
            <a:prstGeom prst="rect">
              <a:avLst/>
            </a:prstGeom>
            <a:noFill/>
            <a:ln w="19050">
              <a:solidFill>
                <a:srgbClr val="800000"/>
              </a:solidFill>
              <a:miter lim="800000"/>
              <a:headEnd type="none" w="sm" len="sm"/>
              <a:tailEnd type="none" w="sm" len="sm"/>
            </a:ln>
            <a:effectLst/>
          </p:spPr>
          <p:txBody>
            <a:bodyPr wrap="none" anchor="ctr"/>
            <a:lstStyle/>
            <a:p>
              <a:pPr>
                <a:defRPr/>
              </a:pPr>
              <a:endParaRPr lang="en-US">
                <a:latin typeface="Times New Roman" pitchFamily="18" charset="0"/>
                <a:ea typeface="+mn-ea"/>
                <a:cs typeface="+mn-cs"/>
              </a:endParaRPr>
            </a:p>
          </p:txBody>
        </p:sp>
        <p:sp>
          <p:nvSpPr>
            <p:cNvPr id="1032197" name="Rectangle 5"/>
            <p:cNvSpPr>
              <a:spLocks noChangeArrowheads="1"/>
            </p:cNvSpPr>
            <p:nvPr/>
          </p:nvSpPr>
          <p:spPr bwMode="auto">
            <a:xfrm>
              <a:off x="4176" y="3106"/>
              <a:ext cx="1296" cy="1070"/>
            </a:xfrm>
            <a:prstGeom prst="rect">
              <a:avLst/>
            </a:prstGeom>
            <a:noFill/>
            <a:ln w="12700">
              <a:noFill/>
              <a:miter lim="800000"/>
              <a:headEnd type="none" w="sm" len="sm"/>
              <a:tailEnd type="none" w="sm" len="sm"/>
            </a:ln>
            <a:effectLst/>
          </p:spPr>
          <p:txBody>
            <a:bodyPr wrap="none" anchor="ctr"/>
            <a:lstStyle/>
            <a:p>
              <a:pPr algn="r" eaLnBrk="0" hangingPunct="0">
                <a:defRPr/>
              </a:pPr>
              <a:r>
                <a:rPr kumimoji="1" lang="en-US" sz="1800">
                  <a:solidFill>
                    <a:srgbClr val="800000"/>
                  </a:solidFill>
                  <a:latin typeface="Arial" pitchFamily="34" charset="0"/>
                  <a:ea typeface="+mn-ea"/>
                  <a:cs typeface="+mn-cs"/>
                </a:rPr>
                <a:t>Sanctity of life</a:t>
              </a:r>
            </a:p>
            <a:p>
              <a:pPr algn="r" eaLnBrk="0" hangingPunct="0">
                <a:defRPr/>
              </a:pPr>
              <a:r>
                <a:rPr kumimoji="1" lang="en-US" sz="1800">
                  <a:solidFill>
                    <a:srgbClr val="800000"/>
                  </a:solidFill>
                  <a:latin typeface="Arial" pitchFamily="34" charset="0"/>
                  <a:ea typeface="+mn-ea"/>
                  <a:cs typeface="+mn-cs"/>
                </a:rPr>
                <a:t>Compassion</a:t>
              </a:r>
            </a:p>
            <a:p>
              <a:pPr algn="r" eaLnBrk="0" hangingPunct="0">
                <a:defRPr/>
              </a:pPr>
              <a:r>
                <a:rPr kumimoji="1" lang="en-US" sz="1800">
                  <a:solidFill>
                    <a:srgbClr val="800000"/>
                  </a:solidFill>
                  <a:latin typeface="Arial" pitchFamily="34" charset="0"/>
                  <a:ea typeface="+mn-ea"/>
                  <a:cs typeface="+mn-cs"/>
                </a:rPr>
                <a:t>Service</a:t>
              </a:r>
            </a:p>
            <a:p>
              <a:pPr algn="r" eaLnBrk="0" hangingPunct="0">
                <a:defRPr/>
              </a:pPr>
              <a:r>
                <a:rPr kumimoji="1" lang="en-US" sz="1800">
                  <a:solidFill>
                    <a:srgbClr val="800000"/>
                  </a:solidFill>
                  <a:latin typeface="Arial" pitchFamily="34" charset="0"/>
                  <a:ea typeface="+mn-ea"/>
                  <a:cs typeface="+mn-cs"/>
                </a:rPr>
                <a:t>Meritorious suffering</a:t>
              </a:r>
            </a:p>
            <a:p>
              <a:pPr algn="r" eaLnBrk="0" hangingPunct="0">
                <a:defRPr/>
              </a:pPr>
              <a:r>
                <a:rPr kumimoji="1" lang="en-US" sz="1800">
                  <a:solidFill>
                    <a:srgbClr val="800000"/>
                  </a:solidFill>
                  <a:latin typeface="Arial" pitchFamily="34" charset="0"/>
                  <a:ea typeface="+mn-ea"/>
                  <a:cs typeface="+mn-cs"/>
                </a:rPr>
                <a:t>Redemptive suffering</a:t>
              </a:r>
            </a:p>
            <a:p>
              <a:pPr algn="r" eaLnBrk="0" hangingPunct="0">
                <a:defRPr/>
              </a:pPr>
              <a:r>
                <a:rPr kumimoji="1" lang="en-US" sz="1800">
                  <a:solidFill>
                    <a:srgbClr val="800000"/>
                  </a:solidFill>
                  <a:latin typeface="Arial" pitchFamily="34" charset="0"/>
                  <a:ea typeface="+mn-ea"/>
                  <a:cs typeface="+mn-cs"/>
                </a:rPr>
                <a:t>Contentment</a:t>
              </a:r>
            </a:p>
          </p:txBody>
        </p:sp>
        <p:sp>
          <p:nvSpPr>
            <p:cNvPr id="1032198" name="Rectangle 6"/>
            <p:cNvSpPr>
              <a:spLocks noChangeArrowheads="1"/>
            </p:cNvSpPr>
            <p:nvPr/>
          </p:nvSpPr>
          <p:spPr bwMode="auto">
            <a:xfrm>
              <a:off x="336" y="3060"/>
              <a:ext cx="816" cy="1070"/>
            </a:xfrm>
            <a:prstGeom prst="rect">
              <a:avLst/>
            </a:prstGeom>
            <a:noFill/>
            <a:ln w="12700">
              <a:noFill/>
              <a:miter lim="800000"/>
              <a:headEnd type="none" w="sm" len="sm"/>
              <a:tailEnd type="none" w="sm" len="sm"/>
            </a:ln>
            <a:effectLst/>
          </p:spPr>
          <p:txBody>
            <a:bodyPr wrap="none" anchor="ctr"/>
            <a:lstStyle/>
            <a:p>
              <a:pPr algn="l" eaLnBrk="0" hangingPunct="0">
                <a:defRPr/>
              </a:pPr>
              <a:r>
                <a:rPr kumimoji="1" lang="en-US" sz="1800">
                  <a:solidFill>
                    <a:srgbClr val="800000"/>
                  </a:solidFill>
                  <a:latin typeface="Arial" pitchFamily="34" charset="0"/>
                  <a:ea typeface="+mn-ea"/>
                  <a:cs typeface="+mn-cs"/>
                </a:rPr>
                <a:t>Mercy</a:t>
              </a:r>
            </a:p>
            <a:p>
              <a:pPr algn="l" eaLnBrk="0" hangingPunct="0">
                <a:defRPr/>
              </a:pPr>
              <a:r>
                <a:rPr kumimoji="1" lang="en-US" sz="1800">
                  <a:solidFill>
                    <a:srgbClr val="800000"/>
                  </a:solidFill>
                  <a:latin typeface="Arial" pitchFamily="34" charset="0"/>
                  <a:ea typeface="+mn-ea"/>
                  <a:cs typeface="+mn-cs"/>
                </a:rPr>
                <a:t>Grace</a:t>
              </a:r>
            </a:p>
            <a:p>
              <a:pPr algn="l" eaLnBrk="0" hangingPunct="0">
                <a:defRPr/>
              </a:pPr>
              <a:r>
                <a:rPr kumimoji="1" lang="en-US" sz="1800">
                  <a:solidFill>
                    <a:srgbClr val="800000"/>
                  </a:solidFill>
                  <a:latin typeface="Arial" pitchFamily="34" charset="0"/>
                  <a:ea typeface="+mn-ea"/>
                  <a:cs typeface="+mn-cs"/>
                </a:rPr>
                <a:t>Hope</a:t>
              </a:r>
            </a:p>
            <a:p>
              <a:pPr algn="l" eaLnBrk="0" hangingPunct="0">
                <a:defRPr/>
              </a:pPr>
              <a:r>
                <a:rPr kumimoji="1" lang="en-US" sz="1800">
                  <a:solidFill>
                    <a:srgbClr val="800000"/>
                  </a:solidFill>
                  <a:latin typeface="Arial" pitchFamily="34" charset="0"/>
                  <a:ea typeface="+mn-ea"/>
                  <a:cs typeface="+mn-cs"/>
                </a:rPr>
                <a:t>Scripture</a:t>
              </a:r>
            </a:p>
            <a:p>
              <a:pPr algn="l" eaLnBrk="0" hangingPunct="0">
                <a:defRPr/>
              </a:pPr>
              <a:r>
                <a:rPr kumimoji="1" lang="en-US" sz="1800">
                  <a:solidFill>
                    <a:srgbClr val="800000"/>
                  </a:solidFill>
                  <a:latin typeface="Arial" pitchFamily="34" charset="0"/>
                  <a:ea typeface="+mn-ea"/>
                  <a:cs typeface="+mn-cs"/>
                </a:rPr>
                <a:t>Eternity</a:t>
              </a:r>
            </a:p>
            <a:p>
              <a:pPr algn="l" eaLnBrk="0" hangingPunct="0">
                <a:defRPr/>
              </a:pPr>
              <a:r>
                <a:rPr kumimoji="1" lang="en-US" sz="1800">
                  <a:solidFill>
                    <a:srgbClr val="800000"/>
                  </a:solidFill>
                  <a:latin typeface="Arial" pitchFamily="34" charset="0"/>
                  <a:ea typeface="+mn-ea"/>
                  <a:cs typeface="+mn-cs"/>
                </a:rPr>
                <a:t>Ritual</a:t>
              </a:r>
            </a:p>
            <a:p>
              <a:pPr algn="l" eaLnBrk="0" hangingPunct="0">
                <a:defRPr/>
              </a:pPr>
              <a:r>
                <a:rPr kumimoji="1" lang="en-US" sz="1800">
                  <a:solidFill>
                    <a:srgbClr val="800000"/>
                  </a:solidFill>
                  <a:latin typeface="Arial" pitchFamily="34" charset="0"/>
                  <a:ea typeface="+mn-ea"/>
                  <a:cs typeface="+mn-cs"/>
                </a:rPr>
                <a:t>Social justice</a:t>
              </a:r>
            </a:p>
          </p:txBody>
        </p:sp>
        <p:sp>
          <p:nvSpPr>
            <p:cNvPr id="1032199" name="Rectangle 7"/>
            <p:cNvSpPr>
              <a:spLocks noChangeArrowheads="1"/>
            </p:cNvSpPr>
            <p:nvPr/>
          </p:nvSpPr>
          <p:spPr bwMode="auto">
            <a:xfrm>
              <a:off x="336" y="669"/>
              <a:ext cx="1296" cy="891"/>
            </a:xfrm>
            <a:prstGeom prst="rect">
              <a:avLst/>
            </a:prstGeom>
            <a:noFill/>
            <a:ln w="12700">
              <a:noFill/>
              <a:miter lim="800000"/>
              <a:headEnd type="none" w="sm" len="sm"/>
              <a:tailEnd type="none" w="sm" len="sm"/>
            </a:ln>
            <a:effectLst/>
          </p:spPr>
          <p:txBody>
            <a:bodyPr wrap="none" anchor="ctr"/>
            <a:lstStyle/>
            <a:p>
              <a:pPr algn="l" eaLnBrk="0" hangingPunct="0">
                <a:defRPr/>
              </a:pPr>
              <a:r>
                <a:rPr kumimoji="1" lang="en-US" sz="1800" dirty="0">
                  <a:solidFill>
                    <a:srgbClr val="800000"/>
                  </a:solidFill>
                  <a:latin typeface="Arial" pitchFamily="34" charset="0"/>
                  <a:ea typeface="+mn-ea"/>
                  <a:cs typeface="+mn-cs"/>
                </a:rPr>
                <a:t>Respect for life</a:t>
              </a:r>
            </a:p>
            <a:p>
              <a:pPr algn="l" eaLnBrk="0" hangingPunct="0">
                <a:defRPr/>
              </a:pPr>
              <a:r>
                <a:rPr kumimoji="1" lang="en-US" sz="1800" dirty="0">
                  <a:solidFill>
                    <a:srgbClr val="800000"/>
                  </a:solidFill>
                  <a:latin typeface="Arial" pitchFamily="34" charset="0"/>
                  <a:ea typeface="+mn-ea"/>
                  <a:cs typeface="+mn-cs"/>
                </a:rPr>
                <a:t>Truth telling</a:t>
              </a:r>
            </a:p>
            <a:p>
              <a:pPr algn="l" eaLnBrk="0" hangingPunct="0">
                <a:defRPr/>
              </a:pPr>
              <a:r>
                <a:rPr kumimoji="1" lang="en-US" sz="1800" dirty="0">
                  <a:solidFill>
                    <a:srgbClr val="800000"/>
                  </a:solidFill>
                  <a:latin typeface="Arial" pitchFamily="34" charset="0"/>
                  <a:ea typeface="+mn-ea"/>
                  <a:cs typeface="+mn-cs"/>
                </a:rPr>
                <a:t>Non-exploitation</a:t>
              </a:r>
            </a:p>
            <a:p>
              <a:pPr algn="l" eaLnBrk="0" hangingPunct="0">
                <a:defRPr/>
              </a:pPr>
              <a:r>
                <a:rPr kumimoji="1" lang="en-US" sz="1800" dirty="0">
                  <a:solidFill>
                    <a:srgbClr val="800000"/>
                  </a:solidFill>
                  <a:latin typeface="Arial" pitchFamily="34" charset="0"/>
                  <a:ea typeface="+mn-ea"/>
                  <a:cs typeface="+mn-cs"/>
                </a:rPr>
                <a:t>Advocacy</a:t>
              </a:r>
            </a:p>
            <a:p>
              <a:pPr algn="l" eaLnBrk="0" hangingPunct="0">
                <a:defRPr/>
              </a:pPr>
              <a:r>
                <a:rPr kumimoji="1" lang="en-US" sz="1800" dirty="0">
                  <a:solidFill>
                    <a:srgbClr val="800000"/>
                  </a:solidFill>
                  <a:latin typeface="Arial" pitchFamily="34" charset="0"/>
                  <a:ea typeface="+mn-ea"/>
                  <a:cs typeface="+mn-cs"/>
                </a:rPr>
                <a:t>Benefit/burden</a:t>
              </a:r>
            </a:p>
          </p:txBody>
        </p:sp>
        <p:sp>
          <p:nvSpPr>
            <p:cNvPr id="61467" name="Rectangle 8"/>
            <p:cNvSpPr>
              <a:spLocks noChangeArrowheads="1"/>
            </p:cNvSpPr>
            <p:nvPr/>
          </p:nvSpPr>
          <p:spPr bwMode="auto">
            <a:xfrm>
              <a:off x="4031" y="672"/>
              <a:ext cx="1441"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r" eaLnBrk="0" hangingPunct="0"/>
              <a:r>
                <a:rPr kumimoji="1" lang="en-US" sz="1800" dirty="0">
                  <a:solidFill>
                    <a:srgbClr val="800000"/>
                  </a:solidFill>
                  <a:latin typeface="Arial" charset="0"/>
                </a:rPr>
                <a:t>Free will</a:t>
              </a:r>
            </a:p>
            <a:p>
              <a:pPr algn="r" eaLnBrk="0" hangingPunct="0"/>
              <a:r>
                <a:rPr kumimoji="1" lang="en-US" sz="1800" dirty="0">
                  <a:solidFill>
                    <a:srgbClr val="800000"/>
                  </a:solidFill>
                  <a:latin typeface="Arial" charset="0"/>
                </a:rPr>
                <a:t>Obedience</a:t>
              </a:r>
            </a:p>
            <a:p>
              <a:pPr algn="r" eaLnBrk="0" hangingPunct="0"/>
              <a:r>
                <a:rPr kumimoji="1" lang="en-US" sz="1800" dirty="0">
                  <a:solidFill>
                    <a:srgbClr val="800000"/>
                  </a:solidFill>
                  <a:latin typeface="Arial" charset="0"/>
                </a:rPr>
                <a:t>Stewardship</a:t>
              </a:r>
            </a:p>
            <a:p>
              <a:pPr algn="r" eaLnBrk="0" hangingPunct="0"/>
              <a:r>
                <a:rPr kumimoji="1" lang="en-US" sz="1800" dirty="0">
                  <a:solidFill>
                    <a:srgbClr val="800000"/>
                  </a:solidFill>
                  <a:latin typeface="Arial" charset="0"/>
                </a:rPr>
                <a:t>Faith </a:t>
              </a:r>
            </a:p>
            <a:p>
              <a:pPr algn="r" eaLnBrk="0" hangingPunct="0"/>
              <a:r>
                <a:rPr kumimoji="1" lang="en-US" sz="1800" dirty="0">
                  <a:solidFill>
                    <a:srgbClr val="800000"/>
                  </a:solidFill>
                  <a:latin typeface="Arial" charset="0"/>
                </a:rPr>
                <a:t>Sovereignty</a:t>
              </a:r>
            </a:p>
            <a:p>
              <a:pPr algn="r" eaLnBrk="0" hangingPunct="0"/>
              <a:r>
                <a:rPr kumimoji="1" lang="en-US" sz="1800" dirty="0">
                  <a:solidFill>
                    <a:srgbClr val="800000"/>
                  </a:solidFill>
                  <a:latin typeface="Arial" charset="0"/>
                </a:rPr>
                <a:t>Dominion</a:t>
              </a:r>
            </a:p>
            <a:p>
              <a:pPr algn="r" eaLnBrk="0" hangingPunct="0"/>
              <a:r>
                <a:rPr kumimoji="1" lang="en-US" sz="1800" dirty="0">
                  <a:solidFill>
                    <a:srgbClr val="800000"/>
                  </a:solidFill>
                  <a:latin typeface="Arial" charset="0"/>
                </a:rPr>
                <a:t>God’</a:t>
              </a:r>
              <a:r>
                <a:rPr kumimoji="1" lang="en-US" altLang="ja-JP" sz="1800" dirty="0">
                  <a:solidFill>
                    <a:srgbClr val="800000"/>
                  </a:solidFill>
                  <a:latin typeface="Arial" charset="0"/>
                </a:rPr>
                <a:t>s purpose</a:t>
              </a:r>
              <a:endParaRPr kumimoji="1" lang="en-US" sz="1800" dirty="0">
                <a:solidFill>
                  <a:srgbClr val="800000"/>
                </a:solidFill>
                <a:latin typeface="Arial" charset="0"/>
              </a:endParaRPr>
            </a:p>
          </p:txBody>
        </p:sp>
        <p:sp>
          <p:nvSpPr>
            <p:cNvPr id="1032201" name="Text Box 9"/>
            <p:cNvSpPr txBox="1">
              <a:spLocks noChangeArrowheads="1"/>
            </p:cNvSpPr>
            <p:nvPr/>
          </p:nvSpPr>
          <p:spPr bwMode="auto">
            <a:xfrm>
              <a:off x="2598" y="528"/>
              <a:ext cx="792" cy="224"/>
            </a:xfrm>
            <a:prstGeom prst="rect">
              <a:avLst/>
            </a:prstGeom>
            <a:solidFill>
              <a:schemeClr val="tx1"/>
            </a:solidFill>
            <a:ln w="19050">
              <a:solidFill>
                <a:srgbClr val="800000"/>
              </a:solidFill>
              <a:miter lim="800000"/>
              <a:headEnd type="none" w="sm" len="sm"/>
              <a:tailEnd type="none" w="sm" len="sm"/>
            </a:ln>
            <a:effectLst/>
          </p:spPr>
          <p:txBody>
            <a:bodyPr wrap="none">
              <a:spAutoFit/>
            </a:bodyPr>
            <a:lstStyle/>
            <a:p>
              <a:pPr algn="ctr" eaLnBrk="0" hangingPunct="0">
                <a:defRPr/>
              </a:pPr>
              <a:r>
                <a:rPr kumimoji="1" lang="en-US" b="1" dirty="0">
                  <a:solidFill>
                    <a:srgbClr val="800000"/>
                  </a:solidFill>
                  <a:latin typeface="Arial" pitchFamily="34" charset="0"/>
                  <a:ea typeface="+mn-ea"/>
                  <a:cs typeface="+mn-cs"/>
                </a:rPr>
                <a:t>FAITH BASED</a:t>
              </a:r>
            </a:p>
          </p:txBody>
        </p:sp>
      </p:grpSp>
      <p:grpSp>
        <p:nvGrpSpPr>
          <p:cNvPr id="3" name="Group 10"/>
          <p:cNvGrpSpPr>
            <a:grpSpLocks/>
          </p:cNvGrpSpPr>
          <p:nvPr/>
        </p:nvGrpSpPr>
        <p:grpSpPr bwMode="auto">
          <a:xfrm>
            <a:off x="2133600" y="1828800"/>
            <a:ext cx="7721600" cy="4343400"/>
            <a:chOff x="1008" y="1152"/>
            <a:chExt cx="3648" cy="2736"/>
          </a:xfrm>
        </p:grpSpPr>
        <p:grpSp>
          <p:nvGrpSpPr>
            <p:cNvPr id="61451" name="Group 11"/>
            <p:cNvGrpSpPr>
              <a:grpSpLocks/>
            </p:cNvGrpSpPr>
            <p:nvPr/>
          </p:nvGrpSpPr>
          <p:grpSpPr bwMode="auto">
            <a:xfrm>
              <a:off x="1536" y="1152"/>
              <a:ext cx="2856" cy="2736"/>
              <a:chOff x="1536" y="1152"/>
              <a:chExt cx="2856" cy="2736"/>
            </a:xfrm>
          </p:grpSpPr>
          <p:sp>
            <p:nvSpPr>
              <p:cNvPr id="61461" name="AutoShape 12"/>
              <p:cNvSpPr>
                <a:spLocks noChangeArrowheads="1"/>
              </p:cNvSpPr>
              <p:nvPr/>
            </p:nvSpPr>
            <p:spPr bwMode="auto">
              <a:xfrm>
                <a:off x="1536" y="1248"/>
                <a:ext cx="2856" cy="2640"/>
              </a:xfrm>
              <a:prstGeom prst="flowChartOr">
                <a:avLst/>
              </a:prstGeom>
              <a:noFill/>
              <a:ln w="1905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kumimoji="1" lang="en-US" b="1">
                  <a:solidFill>
                    <a:srgbClr val="003399"/>
                  </a:solidFill>
                  <a:latin typeface="Arial" charset="0"/>
                </a:endParaRPr>
              </a:p>
            </p:txBody>
          </p:sp>
          <p:sp>
            <p:nvSpPr>
              <p:cNvPr id="61462" name="Text Box 13"/>
              <p:cNvSpPr txBox="1">
                <a:spLocks noChangeArrowheads="1"/>
              </p:cNvSpPr>
              <p:nvPr/>
            </p:nvSpPr>
            <p:spPr bwMode="auto">
              <a:xfrm>
                <a:off x="2452" y="1152"/>
                <a:ext cx="790" cy="291"/>
              </a:xfrm>
              <a:prstGeom prst="rect">
                <a:avLst/>
              </a:prstGeom>
              <a:solidFill>
                <a:srgbClr val="FFFFFF"/>
              </a:solidFill>
              <a:ln w="19050">
                <a:solidFill>
                  <a:srgbClr val="000000"/>
                </a:solid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r>
                  <a:rPr kumimoji="1" lang="en-US" b="1">
                    <a:solidFill>
                      <a:srgbClr val="000000"/>
                    </a:solidFill>
                    <a:latin typeface="Arial" charset="0"/>
                  </a:rPr>
                  <a:t>SECULAR</a:t>
                </a:r>
              </a:p>
            </p:txBody>
          </p:sp>
        </p:grpSp>
        <p:grpSp>
          <p:nvGrpSpPr>
            <p:cNvPr id="61452" name="Group 14"/>
            <p:cNvGrpSpPr>
              <a:grpSpLocks/>
            </p:cNvGrpSpPr>
            <p:nvPr/>
          </p:nvGrpSpPr>
          <p:grpSpPr bwMode="auto">
            <a:xfrm>
              <a:off x="1008" y="1440"/>
              <a:ext cx="3648" cy="2016"/>
              <a:chOff x="1008" y="1440"/>
              <a:chExt cx="3648" cy="2016"/>
            </a:xfrm>
          </p:grpSpPr>
          <p:sp>
            <p:nvSpPr>
              <p:cNvPr id="61453" name="Rectangle 15"/>
              <p:cNvSpPr>
                <a:spLocks noChangeArrowheads="1"/>
              </p:cNvSpPr>
              <p:nvPr/>
            </p:nvSpPr>
            <p:spPr bwMode="auto">
              <a:xfrm>
                <a:off x="2064" y="1872"/>
                <a:ext cx="8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r" eaLnBrk="0" hangingPunct="0"/>
                <a:r>
                  <a:rPr kumimoji="1" lang="en-US" sz="1400" b="1" dirty="0">
                    <a:solidFill>
                      <a:srgbClr val="000000"/>
                    </a:solidFill>
                    <a:latin typeface="Arial" charset="0"/>
                  </a:rPr>
                  <a:t>Diagnosis</a:t>
                </a:r>
              </a:p>
              <a:p>
                <a:pPr algn="r" eaLnBrk="0" hangingPunct="0"/>
                <a:r>
                  <a:rPr kumimoji="1" lang="en-US" sz="1400" b="1" dirty="0">
                    <a:solidFill>
                      <a:srgbClr val="000000"/>
                    </a:solidFill>
                    <a:latin typeface="Arial" charset="0"/>
                  </a:rPr>
                  <a:t>Prognosis</a:t>
                </a:r>
              </a:p>
              <a:p>
                <a:pPr algn="r" eaLnBrk="0" hangingPunct="0"/>
                <a:r>
                  <a:rPr kumimoji="1" lang="en-US" sz="1400" b="1" dirty="0">
                    <a:solidFill>
                      <a:srgbClr val="000000"/>
                    </a:solidFill>
                    <a:latin typeface="Arial" charset="0"/>
                  </a:rPr>
                  <a:t>Treatment options</a:t>
                </a:r>
              </a:p>
            </p:txBody>
          </p:sp>
          <p:sp>
            <p:nvSpPr>
              <p:cNvPr id="61454" name="Rectangle 16"/>
              <p:cNvSpPr>
                <a:spLocks noChangeArrowheads="1"/>
              </p:cNvSpPr>
              <p:nvPr/>
            </p:nvSpPr>
            <p:spPr bwMode="auto">
              <a:xfrm>
                <a:off x="3024" y="1872"/>
                <a:ext cx="8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l" eaLnBrk="0" hangingPunct="0"/>
                <a:r>
                  <a:rPr kumimoji="1" lang="en-US" sz="1400" b="1">
                    <a:solidFill>
                      <a:srgbClr val="000000"/>
                    </a:solidFill>
                    <a:latin typeface="Arial" charset="0"/>
                  </a:rPr>
                  <a:t>Values</a:t>
                </a:r>
              </a:p>
              <a:p>
                <a:pPr algn="l" eaLnBrk="0" hangingPunct="0"/>
                <a:r>
                  <a:rPr kumimoji="1" lang="en-US" sz="1400" b="1">
                    <a:solidFill>
                      <a:srgbClr val="000000"/>
                    </a:solidFill>
                    <a:latin typeface="Arial" charset="0"/>
                  </a:rPr>
                  <a:t>Goals</a:t>
                </a:r>
              </a:p>
              <a:p>
                <a:pPr algn="l" eaLnBrk="0" hangingPunct="0"/>
                <a:r>
                  <a:rPr kumimoji="1" lang="en-US" sz="1400" b="1">
                    <a:solidFill>
                      <a:srgbClr val="000000"/>
                    </a:solidFill>
                    <a:latin typeface="Arial" charset="0"/>
                  </a:rPr>
                  <a:t>Wishes</a:t>
                </a:r>
              </a:p>
            </p:txBody>
          </p:sp>
          <p:sp>
            <p:nvSpPr>
              <p:cNvPr id="61455" name="Rectangle 17"/>
              <p:cNvSpPr>
                <a:spLocks noChangeArrowheads="1"/>
              </p:cNvSpPr>
              <p:nvPr/>
            </p:nvSpPr>
            <p:spPr bwMode="auto">
              <a:xfrm>
                <a:off x="2064" y="2880"/>
                <a:ext cx="8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r" eaLnBrk="0" hangingPunct="0"/>
                <a:endParaRPr kumimoji="1" lang="en-US" sz="1400" b="1">
                  <a:solidFill>
                    <a:srgbClr val="000000"/>
                  </a:solidFill>
                  <a:latin typeface="Arial" charset="0"/>
                </a:endParaRPr>
              </a:p>
              <a:p>
                <a:pPr algn="r" eaLnBrk="0" hangingPunct="0"/>
                <a:r>
                  <a:rPr kumimoji="1" lang="en-US" sz="1400" b="1">
                    <a:solidFill>
                      <a:srgbClr val="000000"/>
                    </a:solidFill>
                    <a:latin typeface="Arial" charset="0"/>
                  </a:rPr>
                  <a:t>Social</a:t>
                </a:r>
              </a:p>
              <a:p>
                <a:pPr algn="r" eaLnBrk="0" hangingPunct="0"/>
                <a:r>
                  <a:rPr kumimoji="1" lang="en-US" sz="1400" b="1">
                    <a:solidFill>
                      <a:srgbClr val="000000"/>
                    </a:solidFill>
                    <a:latin typeface="Arial" charset="0"/>
                  </a:rPr>
                  <a:t>Cultural</a:t>
                </a:r>
              </a:p>
              <a:p>
                <a:pPr algn="r" eaLnBrk="0" hangingPunct="0"/>
                <a:r>
                  <a:rPr kumimoji="1" lang="en-US" sz="1400" b="1">
                    <a:solidFill>
                      <a:srgbClr val="000000"/>
                    </a:solidFill>
                    <a:latin typeface="Arial" charset="0"/>
                  </a:rPr>
                  <a:t>Legal</a:t>
                </a:r>
              </a:p>
              <a:p>
                <a:pPr algn="r" eaLnBrk="0" hangingPunct="0"/>
                <a:r>
                  <a:rPr kumimoji="1" lang="en-US" sz="1400" b="1">
                    <a:solidFill>
                      <a:srgbClr val="000000"/>
                    </a:solidFill>
                    <a:latin typeface="Arial" charset="0"/>
                  </a:rPr>
                  <a:t>Financial</a:t>
                </a:r>
              </a:p>
              <a:p>
                <a:pPr algn="r" eaLnBrk="0" hangingPunct="0"/>
                <a:endParaRPr kumimoji="1" lang="en-US" sz="1400" b="1">
                  <a:solidFill>
                    <a:srgbClr val="000000"/>
                  </a:solidFill>
                  <a:latin typeface="Arial" charset="0"/>
                </a:endParaRPr>
              </a:p>
            </p:txBody>
          </p:sp>
          <p:sp>
            <p:nvSpPr>
              <p:cNvPr id="61456" name="Rectangle 18"/>
              <p:cNvSpPr>
                <a:spLocks noChangeArrowheads="1"/>
              </p:cNvSpPr>
              <p:nvPr/>
            </p:nvSpPr>
            <p:spPr bwMode="auto">
              <a:xfrm>
                <a:off x="2976" y="2880"/>
                <a:ext cx="8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l" eaLnBrk="0" hangingPunct="0"/>
                <a:r>
                  <a:rPr kumimoji="1" lang="en-US" sz="1400" b="1">
                    <a:solidFill>
                      <a:srgbClr val="000000"/>
                    </a:solidFill>
                    <a:latin typeface="Arial" charset="0"/>
                  </a:rPr>
                  <a:t>Physical</a:t>
                </a:r>
              </a:p>
              <a:p>
                <a:pPr algn="l" eaLnBrk="0" hangingPunct="0"/>
                <a:r>
                  <a:rPr kumimoji="1" lang="en-US" sz="1400" b="1">
                    <a:solidFill>
                      <a:srgbClr val="000000"/>
                    </a:solidFill>
                    <a:latin typeface="Arial" charset="0"/>
                  </a:rPr>
                  <a:t>Psychological</a:t>
                </a:r>
              </a:p>
              <a:p>
                <a:pPr algn="l" eaLnBrk="0" hangingPunct="0"/>
                <a:r>
                  <a:rPr kumimoji="1" lang="en-US" sz="1400" b="1">
                    <a:solidFill>
                      <a:srgbClr val="000000"/>
                    </a:solidFill>
                    <a:latin typeface="Arial" charset="0"/>
                  </a:rPr>
                  <a:t>Social</a:t>
                </a:r>
              </a:p>
              <a:p>
                <a:pPr algn="l" eaLnBrk="0" hangingPunct="0"/>
                <a:r>
                  <a:rPr kumimoji="1" lang="en-US" sz="1400" b="1">
                    <a:solidFill>
                      <a:srgbClr val="000000"/>
                    </a:solidFill>
                    <a:latin typeface="Arial" charset="0"/>
                  </a:rPr>
                  <a:t>Spiritual</a:t>
                </a:r>
              </a:p>
            </p:txBody>
          </p:sp>
          <p:sp>
            <p:nvSpPr>
              <p:cNvPr id="61457" name="Text Box 19"/>
              <p:cNvSpPr txBox="1">
                <a:spLocks noChangeArrowheads="1"/>
              </p:cNvSpPr>
              <p:nvPr/>
            </p:nvSpPr>
            <p:spPr bwMode="auto">
              <a:xfrm>
                <a:off x="3299" y="1488"/>
                <a:ext cx="1104" cy="44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kumimoji="1" lang="en-US" sz="2000" b="1" dirty="0">
                    <a:solidFill>
                      <a:srgbClr val="000000"/>
                    </a:solidFill>
                    <a:latin typeface="Arial" charset="0"/>
                  </a:rPr>
                  <a:t>Patient </a:t>
                </a:r>
              </a:p>
              <a:p>
                <a:pPr algn="r"/>
                <a:r>
                  <a:rPr kumimoji="1" lang="en-US" sz="2000" b="1" dirty="0">
                    <a:solidFill>
                      <a:srgbClr val="000000"/>
                    </a:solidFill>
                    <a:latin typeface="Arial" charset="0"/>
                  </a:rPr>
                  <a:t>Preferences</a:t>
                </a:r>
              </a:p>
            </p:txBody>
          </p:sp>
          <p:sp>
            <p:nvSpPr>
              <p:cNvPr id="61458" name="Text Box 20"/>
              <p:cNvSpPr txBox="1">
                <a:spLocks noChangeArrowheads="1"/>
              </p:cNvSpPr>
              <p:nvPr/>
            </p:nvSpPr>
            <p:spPr bwMode="auto">
              <a:xfrm>
                <a:off x="1008" y="2640"/>
                <a:ext cx="1056" cy="44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kumimoji="1" lang="en-US" sz="2000" b="1">
                    <a:solidFill>
                      <a:srgbClr val="000000"/>
                    </a:solidFill>
                    <a:latin typeface="Arial" charset="0"/>
                  </a:rPr>
                  <a:t>Contextual </a:t>
                </a:r>
              </a:p>
              <a:p>
                <a:pPr algn="r"/>
                <a:r>
                  <a:rPr kumimoji="1" lang="en-US" sz="2000" b="1">
                    <a:solidFill>
                      <a:srgbClr val="000000"/>
                    </a:solidFill>
                    <a:latin typeface="Arial" charset="0"/>
                  </a:rPr>
                  <a:t>Features</a:t>
                </a:r>
              </a:p>
            </p:txBody>
          </p:sp>
          <p:sp>
            <p:nvSpPr>
              <p:cNvPr id="61459" name="Text Box 21"/>
              <p:cNvSpPr txBox="1">
                <a:spLocks noChangeArrowheads="1"/>
              </p:cNvSpPr>
              <p:nvPr/>
            </p:nvSpPr>
            <p:spPr bwMode="auto">
              <a:xfrm>
                <a:off x="1392" y="1440"/>
                <a:ext cx="1008" cy="44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r>
                  <a:rPr kumimoji="1" lang="en-US" sz="2000" b="1">
                    <a:solidFill>
                      <a:srgbClr val="000000"/>
                    </a:solidFill>
                    <a:latin typeface="Arial" charset="0"/>
                  </a:rPr>
                  <a:t>Medical </a:t>
                </a:r>
              </a:p>
              <a:p>
                <a:pPr algn="l"/>
                <a:r>
                  <a:rPr kumimoji="1" lang="en-US" sz="2000" b="1">
                    <a:solidFill>
                      <a:srgbClr val="000000"/>
                    </a:solidFill>
                    <a:latin typeface="Arial" charset="0"/>
                  </a:rPr>
                  <a:t>Indications</a:t>
                </a:r>
              </a:p>
            </p:txBody>
          </p:sp>
          <p:sp>
            <p:nvSpPr>
              <p:cNvPr id="61460" name="Text Box 22"/>
              <p:cNvSpPr txBox="1">
                <a:spLocks noChangeArrowheads="1"/>
              </p:cNvSpPr>
              <p:nvPr/>
            </p:nvSpPr>
            <p:spPr bwMode="auto">
              <a:xfrm>
                <a:off x="3984" y="2640"/>
                <a:ext cx="672" cy="44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r>
                  <a:rPr kumimoji="1" lang="en-US" sz="2000" b="1">
                    <a:solidFill>
                      <a:srgbClr val="000000"/>
                    </a:solidFill>
                    <a:latin typeface="Arial" charset="0"/>
                  </a:rPr>
                  <a:t>Quality </a:t>
                </a:r>
                <a:br>
                  <a:rPr kumimoji="1" lang="en-US" sz="2000" b="1">
                    <a:solidFill>
                      <a:srgbClr val="000000"/>
                    </a:solidFill>
                    <a:latin typeface="Arial" charset="0"/>
                  </a:rPr>
                </a:br>
                <a:r>
                  <a:rPr kumimoji="1" lang="en-US" sz="2000" b="1">
                    <a:solidFill>
                      <a:srgbClr val="000000"/>
                    </a:solidFill>
                    <a:latin typeface="Arial" charset="0"/>
                  </a:rPr>
                  <a:t>of Life</a:t>
                </a:r>
              </a:p>
            </p:txBody>
          </p:sp>
        </p:grpSp>
      </p:grpSp>
      <p:grpSp>
        <p:nvGrpSpPr>
          <p:cNvPr id="61444" name="Group 23"/>
          <p:cNvGrpSpPr>
            <a:grpSpLocks/>
          </p:cNvGrpSpPr>
          <p:nvPr/>
        </p:nvGrpSpPr>
        <p:grpSpPr bwMode="auto">
          <a:xfrm>
            <a:off x="1524001" y="3184526"/>
            <a:ext cx="8157634" cy="3006725"/>
            <a:chOff x="720" y="2006"/>
            <a:chExt cx="3854" cy="1894"/>
          </a:xfrm>
        </p:grpSpPr>
        <p:sp>
          <p:nvSpPr>
            <p:cNvPr id="61446" name="Text Box 24"/>
            <p:cNvSpPr txBox="1">
              <a:spLocks noChangeArrowheads="1"/>
            </p:cNvSpPr>
            <p:nvPr/>
          </p:nvSpPr>
          <p:spPr bwMode="auto">
            <a:xfrm>
              <a:off x="720" y="2006"/>
              <a:ext cx="981" cy="25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r>
                <a:rPr kumimoji="1" lang="en-US" sz="2000" b="1" i="1" dirty="0">
                  <a:solidFill>
                    <a:srgbClr val="000090"/>
                  </a:solidFill>
                  <a:latin typeface="Times" charset="0"/>
                </a:rPr>
                <a:t>Non-Maleficence</a:t>
              </a:r>
            </a:p>
          </p:txBody>
        </p:sp>
        <p:sp>
          <p:nvSpPr>
            <p:cNvPr id="61447" name="Text Box 25"/>
            <p:cNvSpPr txBox="1">
              <a:spLocks noChangeArrowheads="1"/>
            </p:cNvSpPr>
            <p:nvPr/>
          </p:nvSpPr>
          <p:spPr bwMode="auto">
            <a:xfrm>
              <a:off x="3120" y="3600"/>
              <a:ext cx="725" cy="25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r>
                <a:rPr kumimoji="1" lang="en-US" sz="2000" b="1" i="1" dirty="0">
                  <a:solidFill>
                    <a:srgbClr val="000090"/>
                  </a:solidFill>
                  <a:latin typeface="Times" charset="0"/>
                </a:rPr>
                <a:t>Beneficence</a:t>
              </a:r>
            </a:p>
          </p:txBody>
        </p:sp>
        <p:sp>
          <p:nvSpPr>
            <p:cNvPr id="61448" name="Text Box 26"/>
            <p:cNvSpPr txBox="1">
              <a:spLocks noChangeArrowheads="1"/>
            </p:cNvSpPr>
            <p:nvPr/>
          </p:nvSpPr>
          <p:spPr bwMode="auto">
            <a:xfrm>
              <a:off x="2112" y="3648"/>
              <a:ext cx="470" cy="25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r>
                <a:rPr kumimoji="1" lang="en-US" sz="2000" b="1" i="1" dirty="0">
                  <a:solidFill>
                    <a:srgbClr val="000090"/>
                  </a:solidFill>
                  <a:latin typeface="Times" charset="0"/>
                </a:rPr>
                <a:t>Justice</a:t>
              </a:r>
            </a:p>
          </p:txBody>
        </p:sp>
        <p:sp>
          <p:nvSpPr>
            <p:cNvPr id="61449" name="Text Box 27"/>
            <p:cNvSpPr txBox="1">
              <a:spLocks noChangeArrowheads="1"/>
            </p:cNvSpPr>
            <p:nvPr/>
          </p:nvSpPr>
          <p:spPr bwMode="auto">
            <a:xfrm>
              <a:off x="3936" y="2006"/>
              <a:ext cx="638" cy="25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r>
                <a:rPr kumimoji="1" lang="en-US" sz="2000" b="1" i="1" dirty="0">
                  <a:solidFill>
                    <a:srgbClr val="000090"/>
                  </a:solidFill>
                  <a:latin typeface="Times" charset="0"/>
                </a:rPr>
                <a:t>Autonomy</a:t>
              </a:r>
            </a:p>
          </p:txBody>
        </p:sp>
        <p:sp>
          <p:nvSpPr>
            <p:cNvPr id="61450" name="Text Box 28"/>
            <p:cNvSpPr txBox="1">
              <a:spLocks noChangeArrowheads="1"/>
            </p:cNvSpPr>
            <p:nvPr/>
          </p:nvSpPr>
          <p:spPr bwMode="auto">
            <a:xfrm>
              <a:off x="2645" y="2448"/>
              <a:ext cx="503" cy="25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a:r>
                <a:rPr kumimoji="1" lang="en-US" sz="2000" b="1" i="1" dirty="0">
                  <a:solidFill>
                    <a:srgbClr val="000090"/>
                  </a:solidFill>
                  <a:latin typeface="Times" charset="0"/>
                </a:rPr>
                <a:t>Fidelity</a:t>
              </a:r>
            </a:p>
          </p:txBody>
        </p:sp>
      </p:grpSp>
    </p:spTree>
    <p:extLst>
      <p:ext uri="{BB962C8B-B14F-4D97-AF65-F5344CB8AC3E}">
        <p14:creationId xmlns:p14="http://schemas.microsoft.com/office/powerpoint/2010/main" val="302804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78882" name="Rectangle 2">
            <a:extLst>
              <a:ext uri="{FF2B5EF4-FFF2-40B4-BE49-F238E27FC236}">
                <a16:creationId xmlns="" xmlns:a16="http://schemas.microsoft.com/office/drawing/2014/main" id="{90176CAC-3912-C244-9E22-AB9B6FB57C4F}"/>
              </a:ext>
            </a:extLst>
          </p:cNvPr>
          <p:cNvSpPr>
            <a:spLocks noGrp="1" noChangeArrowheads="1"/>
          </p:cNvSpPr>
          <p:nvPr>
            <p:ph type="title"/>
          </p:nvPr>
        </p:nvSpPr>
        <p:spPr>
          <a:xfrm>
            <a:off x="550985" y="406554"/>
            <a:ext cx="8229600" cy="685800"/>
          </a:xfrm>
        </p:spPr>
        <p:txBody>
          <a:bodyPr/>
          <a:lstStyle/>
          <a:p>
            <a:pPr eaLnBrk="1" hangingPunct="1">
              <a:defRPr/>
            </a:pPr>
            <a:r>
              <a:rPr lang="en-US" dirty="0">
                <a:solidFill>
                  <a:srgbClr val="FF0000"/>
                </a:solidFill>
              </a:rPr>
              <a:t>The Ethics Iceberg</a:t>
            </a:r>
          </a:p>
        </p:txBody>
      </p:sp>
      <p:sp>
        <p:nvSpPr>
          <p:cNvPr id="378883" name="Rectangle 3">
            <a:extLst>
              <a:ext uri="{FF2B5EF4-FFF2-40B4-BE49-F238E27FC236}">
                <a16:creationId xmlns="" xmlns:a16="http://schemas.microsoft.com/office/drawing/2014/main" id="{F74BD0E7-856A-0C41-B0CF-1FB2E3390C3C}"/>
              </a:ext>
            </a:extLst>
          </p:cNvPr>
          <p:cNvSpPr>
            <a:spLocks noGrp="1" noChangeArrowheads="1"/>
          </p:cNvSpPr>
          <p:nvPr>
            <p:ph type="body" sz="half" idx="4294967295"/>
          </p:nvPr>
        </p:nvSpPr>
        <p:spPr>
          <a:xfrm>
            <a:off x="7183194" y="2190810"/>
            <a:ext cx="2286000" cy="1066800"/>
          </a:xfrm>
        </p:spPr>
        <p:txBody>
          <a:bodyPr>
            <a:normAutofit/>
          </a:bodyPr>
          <a:lstStyle/>
          <a:p>
            <a:pPr marL="342900" indent="-342900">
              <a:defRPr/>
            </a:pPr>
            <a:r>
              <a:rPr lang="en-US" dirty="0">
                <a:solidFill>
                  <a:schemeClr val="bg1"/>
                </a:solidFill>
                <a:latin typeface="Trebuchet MS" charset="0"/>
              </a:rPr>
              <a:t>Decisions</a:t>
            </a:r>
            <a:br>
              <a:rPr lang="en-US" dirty="0">
                <a:solidFill>
                  <a:schemeClr val="bg1"/>
                </a:solidFill>
                <a:latin typeface="Trebuchet MS" charset="0"/>
              </a:rPr>
            </a:br>
            <a:r>
              <a:rPr lang="en-US" dirty="0">
                <a:solidFill>
                  <a:schemeClr val="bg1"/>
                </a:solidFill>
                <a:latin typeface="Trebuchet MS" charset="0"/>
              </a:rPr>
              <a:t>and actions</a:t>
            </a:r>
          </a:p>
        </p:txBody>
      </p:sp>
      <p:sp>
        <p:nvSpPr>
          <p:cNvPr id="378884" name="Rectangle 4">
            <a:extLst>
              <a:ext uri="{FF2B5EF4-FFF2-40B4-BE49-F238E27FC236}">
                <a16:creationId xmlns="" xmlns:a16="http://schemas.microsoft.com/office/drawing/2014/main" id="{80CC5F3F-D57B-754E-B901-398264F7D820}"/>
              </a:ext>
            </a:extLst>
          </p:cNvPr>
          <p:cNvSpPr>
            <a:spLocks noGrp="1" noChangeArrowheads="1"/>
          </p:cNvSpPr>
          <p:nvPr>
            <p:ph type="body" sz="half" idx="4294967295"/>
          </p:nvPr>
        </p:nvSpPr>
        <p:spPr>
          <a:xfrm>
            <a:off x="8135694" y="5667409"/>
            <a:ext cx="2667000" cy="914400"/>
          </a:xfrm>
        </p:spPr>
        <p:txBody>
          <a:bodyPr>
            <a:normAutofit/>
          </a:bodyPr>
          <a:lstStyle/>
          <a:p>
            <a:pPr marL="342900" indent="-342900">
              <a:defRPr/>
            </a:pPr>
            <a:r>
              <a:rPr lang="en-US" dirty="0">
                <a:solidFill>
                  <a:schemeClr val="bg1"/>
                </a:solidFill>
                <a:latin typeface="Trebuchet MS" charset="0"/>
              </a:rPr>
              <a:t>Environment</a:t>
            </a:r>
            <a:br>
              <a:rPr lang="en-US" dirty="0">
                <a:solidFill>
                  <a:schemeClr val="bg1"/>
                </a:solidFill>
                <a:latin typeface="Trebuchet MS" charset="0"/>
              </a:rPr>
            </a:br>
            <a:r>
              <a:rPr lang="en-US" dirty="0">
                <a:solidFill>
                  <a:schemeClr val="bg1"/>
                </a:solidFill>
                <a:latin typeface="Trebuchet MS" charset="0"/>
              </a:rPr>
              <a:t>and culture       </a:t>
            </a:r>
          </a:p>
        </p:txBody>
      </p:sp>
      <p:sp>
        <p:nvSpPr>
          <p:cNvPr id="378886" name="Freeform 6">
            <a:extLst>
              <a:ext uri="{FF2B5EF4-FFF2-40B4-BE49-F238E27FC236}">
                <a16:creationId xmlns="" xmlns:a16="http://schemas.microsoft.com/office/drawing/2014/main" id="{9E790219-6960-7142-8DA2-065815BF60AD}"/>
              </a:ext>
            </a:extLst>
          </p:cNvPr>
          <p:cNvSpPr>
            <a:spLocks/>
          </p:cNvSpPr>
          <p:nvPr/>
        </p:nvSpPr>
        <p:spPr bwMode="auto">
          <a:xfrm>
            <a:off x="4157662" y="1224167"/>
            <a:ext cx="4040188" cy="5562600"/>
          </a:xfrm>
          <a:custGeom>
            <a:avLst/>
            <a:gdLst>
              <a:gd name="T0" fmla="*/ 0 w 3265"/>
              <a:gd name="T1" fmla="*/ 2975 h 3601"/>
              <a:gd name="T2" fmla="*/ 2544 w 3265"/>
              <a:gd name="T3" fmla="*/ 2975 h 3601"/>
              <a:gd name="T4" fmla="*/ 2207 w 3265"/>
              <a:gd name="T5" fmla="*/ 1626 h 3601"/>
              <a:gd name="T6" fmla="*/ 1946 w 3265"/>
              <a:gd name="T7" fmla="*/ 1190 h 3601"/>
              <a:gd name="T8" fmla="*/ 1833 w 3265"/>
              <a:gd name="T9" fmla="*/ 754 h 3601"/>
              <a:gd name="T10" fmla="*/ 1497 w 3265"/>
              <a:gd name="T11" fmla="*/ 317 h 3601"/>
              <a:gd name="T12" fmla="*/ 1235 w 3265"/>
              <a:gd name="T13" fmla="*/ 0 h 3601"/>
              <a:gd name="T14" fmla="*/ 861 w 3265"/>
              <a:gd name="T15" fmla="*/ 793 h 3601"/>
              <a:gd name="T16" fmla="*/ 711 w 3265"/>
              <a:gd name="T17" fmla="*/ 635 h 3601"/>
              <a:gd name="T18" fmla="*/ 449 w 3265"/>
              <a:gd name="T19" fmla="*/ 1785 h 3601"/>
              <a:gd name="T20" fmla="*/ 112 w 3265"/>
              <a:gd name="T21" fmla="*/ 2261 h 3601"/>
              <a:gd name="T22" fmla="*/ 0 w 3265"/>
              <a:gd name="T23" fmla="*/ 2975 h 36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65" h="3601">
                <a:moveTo>
                  <a:pt x="0" y="3600"/>
                </a:moveTo>
                <a:lnTo>
                  <a:pt x="3264" y="3600"/>
                </a:lnTo>
                <a:lnTo>
                  <a:pt x="2832" y="1968"/>
                </a:lnTo>
                <a:lnTo>
                  <a:pt x="2496" y="1440"/>
                </a:lnTo>
                <a:lnTo>
                  <a:pt x="2352" y="912"/>
                </a:lnTo>
                <a:lnTo>
                  <a:pt x="1920" y="384"/>
                </a:lnTo>
                <a:lnTo>
                  <a:pt x="1584" y="0"/>
                </a:lnTo>
                <a:lnTo>
                  <a:pt x="1104" y="960"/>
                </a:lnTo>
                <a:lnTo>
                  <a:pt x="912" y="768"/>
                </a:lnTo>
                <a:lnTo>
                  <a:pt x="576" y="2160"/>
                </a:lnTo>
                <a:lnTo>
                  <a:pt x="144" y="2736"/>
                </a:lnTo>
                <a:lnTo>
                  <a:pt x="0" y="3600"/>
                </a:lnTo>
              </a:path>
            </a:pathLst>
          </a:custGeom>
          <a:solidFill>
            <a:schemeClr val="accent4">
              <a:lumMod val="20000"/>
              <a:lumOff val="80000"/>
            </a:schemeClr>
          </a:solidFill>
          <a:ln w="12700" cap="rnd" cmpd="sng">
            <a:solidFill>
              <a:schemeClr val="accent4">
                <a:lumMod val="40000"/>
                <a:lumOff val="60000"/>
              </a:schemeClr>
            </a:solidFill>
            <a:prstDash val="solid"/>
            <a:round/>
            <a:headEnd type="none" w="med" len="med"/>
            <a:tailEnd type="none" w="med" len="med"/>
          </a:ln>
          <a:effectLst/>
          <a:extLst/>
        </p:spPr>
        <p:txBody>
          <a:bodyPr/>
          <a:lstStyle/>
          <a:p>
            <a:endParaRPr lang="en-US" dirty="0">
              <a:solidFill>
                <a:schemeClr val="bg1"/>
              </a:solidFill>
            </a:endParaRPr>
          </a:p>
        </p:txBody>
      </p:sp>
      <p:grpSp>
        <p:nvGrpSpPr>
          <p:cNvPr id="4" name="Group 3">
            <a:extLst>
              <a:ext uri="{FF2B5EF4-FFF2-40B4-BE49-F238E27FC236}">
                <a16:creationId xmlns="" xmlns:a16="http://schemas.microsoft.com/office/drawing/2014/main" id="{9AFBB402-D3BF-F84F-BB0E-67ECC1CC771F}"/>
              </a:ext>
            </a:extLst>
          </p:cNvPr>
          <p:cNvGrpSpPr/>
          <p:nvPr/>
        </p:nvGrpSpPr>
        <p:grpSpPr>
          <a:xfrm>
            <a:off x="3530599" y="3212946"/>
            <a:ext cx="6428154" cy="396260"/>
            <a:chOff x="1701800" y="3212946"/>
            <a:chExt cx="6428154" cy="396260"/>
          </a:xfrm>
        </p:grpSpPr>
        <p:sp>
          <p:nvSpPr>
            <p:cNvPr id="378887" name="AutoShape 7">
              <a:extLst>
                <a:ext uri="{FF2B5EF4-FFF2-40B4-BE49-F238E27FC236}">
                  <a16:creationId xmlns="" xmlns:a16="http://schemas.microsoft.com/office/drawing/2014/main" id="{E941C106-3ECD-064D-AEE9-4876595DD071}"/>
                </a:ext>
              </a:extLst>
            </p:cNvPr>
            <p:cNvSpPr>
              <a:spLocks noChangeArrowheads="1"/>
            </p:cNvSpPr>
            <p:nvPr/>
          </p:nvSpPr>
          <p:spPr bwMode="auto">
            <a:xfrm>
              <a:off x="4757127" y="3235376"/>
              <a:ext cx="1295400" cy="358877"/>
            </a:xfrm>
            <a:prstGeom prst="wave">
              <a:avLst>
                <a:gd name="adj1" fmla="val 20644"/>
                <a:gd name="adj2" fmla="val 10000"/>
              </a:avLst>
            </a:prstGeom>
            <a:solidFill>
              <a:srgbClr val="0070C0"/>
            </a:solidFill>
            <a:ln>
              <a:noFill/>
            </a:ln>
            <a:effectLst/>
            <a:extLst>
              <a:ext uri="{91240B29-F687-4F45-9708-019B960494DF}">
                <a14:hiddenLine xmlns:a14="http://schemas.microsoft.com/office/drawing/2010/main" w="12700">
                  <a:solidFill>
                    <a:srgbClr val="0000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chemeClr val="bg1"/>
                </a:solidFill>
                <a:latin typeface="Arial" charset="0"/>
                <a:ea typeface="ＭＳ Ｐゴシック" charset="0"/>
              </a:endParaRPr>
            </a:p>
          </p:txBody>
        </p:sp>
        <p:sp>
          <p:nvSpPr>
            <p:cNvPr id="378888" name="AutoShape 8">
              <a:extLst>
                <a:ext uri="{FF2B5EF4-FFF2-40B4-BE49-F238E27FC236}">
                  <a16:creationId xmlns="" xmlns:a16="http://schemas.microsoft.com/office/drawing/2014/main" id="{ACB5DEB4-A967-D54F-B1F9-23C40C8C8E2C}"/>
                </a:ext>
              </a:extLst>
            </p:cNvPr>
            <p:cNvSpPr>
              <a:spLocks noChangeArrowheads="1"/>
            </p:cNvSpPr>
            <p:nvPr/>
          </p:nvSpPr>
          <p:spPr bwMode="auto">
            <a:xfrm>
              <a:off x="5793154" y="3242852"/>
              <a:ext cx="1295400" cy="358877"/>
            </a:xfrm>
            <a:prstGeom prst="wave">
              <a:avLst>
                <a:gd name="adj1" fmla="val 20644"/>
                <a:gd name="adj2" fmla="val 10000"/>
              </a:avLst>
            </a:prstGeom>
            <a:solidFill>
              <a:srgbClr val="0070C0"/>
            </a:solidFill>
            <a:ln>
              <a:noFill/>
            </a:ln>
            <a:effectLst/>
            <a:extLst>
              <a:ext uri="{91240B29-F687-4F45-9708-019B960494DF}">
                <a14:hiddenLine xmlns:a14="http://schemas.microsoft.com/office/drawing/2010/main" w="12700">
                  <a:solidFill>
                    <a:srgbClr val="0000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chemeClr val="bg1"/>
                </a:solidFill>
                <a:latin typeface="Arial" charset="0"/>
                <a:ea typeface="ＭＳ Ｐゴシック" charset="0"/>
              </a:endParaRPr>
            </a:p>
          </p:txBody>
        </p:sp>
        <p:sp>
          <p:nvSpPr>
            <p:cNvPr id="378889" name="AutoShape 9">
              <a:extLst>
                <a:ext uri="{FF2B5EF4-FFF2-40B4-BE49-F238E27FC236}">
                  <a16:creationId xmlns="" xmlns:a16="http://schemas.microsoft.com/office/drawing/2014/main" id="{7C629DC8-5DCE-8848-B0D6-8032B36D8E37}"/>
                </a:ext>
              </a:extLst>
            </p:cNvPr>
            <p:cNvSpPr>
              <a:spLocks noChangeArrowheads="1"/>
            </p:cNvSpPr>
            <p:nvPr/>
          </p:nvSpPr>
          <p:spPr bwMode="auto">
            <a:xfrm>
              <a:off x="3732823" y="3239622"/>
              <a:ext cx="1295400" cy="358877"/>
            </a:xfrm>
            <a:prstGeom prst="wave">
              <a:avLst>
                <a:gd name="adj1" fmla="val 20644"/>
                <a:gd name="adj2" fmla="val 10000"/>
              </a:avLst>
            </a:prstGeom>
            <a:solidFill>
              <a:srgbClr val="0070C0"/>
            </a:solidFill>
            <a:ln>
              <a:noFill/>
            </a:ln>
            <a:effectLst/>
            <a:extLst>
              <a:ext uri="{91240B29-F687-4F45-9708-019B960494DF}">
                <a14:hiddenLine xmlns:a14="http://schemas.microsoft.com/office/drawing/2010/main" w="12700">
                  <a:solidFill>
                    <a:srgbClr val="0000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chemeClr val="bg1"/>
                </a:solidFill>
                <a:latin typeface="Arial" charset="0"/>
                <a:ea typeface="ＭＳ Ｐゴシック" charset="0"/>
              </a:endParaRPr>
            </a:p>
          </p:txBody>
        </p:sp>
        <p:sp>
          <p:nvSpPr>
            <p:cNvPr id="378890" name="AutoShape 10">
              <a:extLst>
                <a:ext uri="{FF2B5EF4-FFF2-40B4-BE49-F238E27FC236}">
                  <a16:creationId xmlns="" xmlns:a16="http://schemas.microsoft.com/office/drawing/2014/main" id="{6B839487-9E0F-5649-B844-CDAB0E1344AF}"/>
                </a:ext>
              </a:extLst>
            </p:cNvPr>
            <p:cNvSpPr>
              <a:spLocks noChangeArrowheads="1"/>
            </p:cNvSpPr>
            <p:nvPr/>
          </p:nvSpPr>
          <p:spPr bwMode="auto">
            <a:xfrm>
              <a:off x="2730500" y="3220423"/>
              <a:ext cx="1295400" cy="358877"/>
            </a:xfrm>
            <a:prstGeom prst="wave">
              <a:avLst>
                <a:gd name="adj1" fmla="val 20644"/>
                <a:gd name="adj2" fmla="val 10000"/>
              </a:avLst>
            </a:prstGeom>
            <a:solidFill>
              <a:srgbClr val="0070C0"/>
            </a:solidFill>
            <a:ln>
              <a:noFill/>
            </a:ln>
            <a:effectLst/>
            <a:extLst>
              <a:ext uri="{91240B29-F687-4F45-9708-019B960494DF}">
                <a14:hiddenLine xmlns:a14="http://schemas.microsoft.com/office/drawing/2010/main" w="12700">
                  <a:solidFill>
                    <a:srgbClr val="0000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chemeClr val="bg1"/>
                </a:solidFill>
                <a:latin typeface="Arial" charset="0"/>
                <a:ea typeface="ＭＳ Ｐゴシック" charset="0"/>
              </a:endParaRPr>
            </a:p>
          </p:txBody>
        </p:sp>
        <p:sp>
          <p:nvSpPr>
            <p:cNvPr id="378891" name="AutoShape 11">
              <a:extLst>
                <a:ext uri="{FF2B5EF4-FFF2-40B4-BE49-F238E27FC236}">
                  <a16:creationId xmlns="" xmlns:a16="http://schemas.microsoft.com/office/drawing/2014/main" id="{E45BD196-F116-9C48-BB8C-872A495505CE}"/>
                </a:ext>
              </a:extLst>
            </p:cNvPr>
            <p:cNvSpPr>
              <a:spLocks noChangeArrowheads="1"/>
            </p:cNvSpPr>
            <p:nvPr/>
          </p:nvSpPr>
          <p:spPr bwMode="auto">
            <a:xfrm>
              <a:off x="6834554" y="3250329"/>
              <a:ext cx="1295400" cy="358877"/>
            </a:xfrm>
            <a:prstGeom prst="wave">
              <a:avLst>
                <a:gd name="adj1" fmla="val 20644"/>
                <a:gd name="adj2" fmla="val 10000"/>
              </a:avLst>
            </a:prstGeom>
            <a:solidFill>
              <a:srgbClr val="0070C0"/>
            </a:solidFill>
            <a:ln>
              <a:noFill/>
            </a:ln>
            <a:effectLst/>
            <a:extLst>
              <a:ext uri="{91240B29-F687-4F45-9708-019B960494DF}">
                <a14:hiddenLine xmlns:a14="http://schemas.microsoft.com/office/drawing/2010/main" w="12700">
                  <a:solidFill>
                    <a:srgbClr val="0000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chemeClr val="bg1"/>
                </a:solidFill>
                <a:latin typeface="Arial" charset="0"/>
                <a:ea typeface="ＭＳ Ｐゴシック" charset="0"/>
              </a:endParaRPr>
            </a:p>
          </p:txBody>
        </p:sp>
        <p:sp>
          <p:nvSpPr>
            <p:cNvPr id="378892" name="AutoShape 12">
              <a:extLst>
                <a:ext uri="{FF2B5EF4-FFF2-40B4-BE49-F238E27FC236}">
                  <a16:creationId xmlns="" xmlns:a16="http://schemas.microsoft.com/office/drawing/2014/main" id="{127FAA64-40D8-6145-9E1B-BD6C7EE551D3}"/>
                </a:ext>
              </a:extLst>
            </p:cNvPr>
            <p:cNvSpPr>
              <a:spLocks noChangeArrowheads="1"/>
            </p:cNvSpPr>
            <p:nvPr/>
          </p:nvSpPr>
          <p:spPr bwMode="auto">
            <a:xfrm>
              <a:off x="1701800" y="3212946"/>
              <a:ext cx="1295400" cy="358877"/>
            </a:xfrm>
            <a:prstGeom prst="wave">
              <a:avLst>
                <a:gd name="adj1" fmla="val 20644"/>
                <a:gd name="adj2" fmla="val 10000"/>
              </a:avLst>
            </a:prstGeom>
            <a:solidFill>
              <a:srgbClr val="0070C0"/>
            </a:solidFill>
            <a:ln>
              <a:noFill/>
            </a:ln>
            <a:effectLst/>
            <a:extLst>
              <a:ext uri="{91240B29-F687-4F45-9708-019B960494DF}">
                <a14:hiddenLine xmlns:a14="http://schemas.microsoft.com/office/drawing/2010/main" w="12700">
                  <a:solidFill>
                    <a:srgbClr val="0000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chemeClr val="bg1"/>
                </a:solidFill>
                <a:latin typeface="Arial" charset="0"/>
                <a:ea typeface="ＭＳ Ｐゴシック" charset="0"/>
              </a:endParaRPr>
            </a:p>
          </p:txBody>
        </p:sp>
      </p:grpSp>
      <p:cxnSp>
        <p:nvCxnSpPr>
          <p:cNvPr id="3" name="Straight Connector 2">
            <a:extLst>
              <a:ext uri="{FF2B5EF4-FFF2-40B4-BE49-F238E27FC236}">
                <a16:creationId xmlns="" xmlns:a16="http://schemas.microsoft.com/office/drawing/2014/main" id="{FB429B43-9FF4-A240-99CF-1317D3A9B8F9}"/>
              </a:ext>
            </a:extLst>
          </p:cNvPr>
          <p:cNvCxnSpPr>
            <a:cxnSpLocks/>
          </p:cNvCxnSpPr>
          <p:nvPr/>
        </p:nvCxnSpPr>
        <p:spPr>
          <a:xfrm>
            <a:off x="4392245" y="5495192"/>
            <a:ext cx="3390900" cy="0"/>
          </a:xfrm>
          <a:prstGeom prst="line">
            <a:avLst/>
          </a:prstGeom>
          <a:ln w="57150">
            <a:solidFill>
              <a:schemeClr val="bg2"/>
            </a:solidFill>
            <a:prstDash val="lgDash"/>
          </a:ln>
        </p:spPr>
        <p:style>
          <a:lnRef idx="1">
            <a:schemeClr val="accent1"/>
          </a:lnRef>
          <a:fillRef idx="0">
            <a:schemeClr val="accent1"/>
          </a:fillRef>
          <a:effectRef idx="0">
            <a:schemeClr val="accent1"/>
          </a:effectRef>
          <a:fontRef idx="minor">
            <a:schemeClr val="tx1"/>
          </a:fontRef>
        </p:style>
      </p:cxnSp>
      <p:sp>
        <p:nvSpPr>
          <p:cNvPr id="17" name="Rectangle 4">
            <a:extLst>
              <a:ext uri="{FF2B5EF4-FFF2-40B4-BE49-F238E27FC236}">
                <a16:creationId xmlns="" xmlns:a16="http://schemas.microsoft.com/office/drawing/2014/main" id="{FB352526-39C8-EF4C-977E-CA33173E2BE5}"/>
              </a:ext>
            </a:extLst>
          </p:cNvPr>
          <p:cNvSpPr txBox="1">
            <a:spLocks noChangeArrowheads="1"/>
          </p:cNvSpPr>
          <p:nvPr/>
        </p:nvSpPr>
        <p:spPr>
          <a:xfrm>
            <a:off x="7713175" y="4076308"/>
            <a:ext cx="2667000" cy="914400"/>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marL="342900" indent="-342900">
              <a:lnSpc>
                <a:spcPct val="90000"/>
              </a:lnSpc>
              <a:buClr>
                <a:schemeClr val="bg1"/>
              </a:buClr>
              <a:defRPr/>
            </a:pPr>
            <a:r>
              <a:rPr lang="en-US" sz="2400" dirty="0">
                <a:solidFill>
                  <a:schemeClr val="bg1"/>
                </a:solidFill>
                <a:latin typeface="Trebuchet MS" charset="0"/>
              </a:rPr>
              <a:t>Systems and processes       </a:t>
            </a:r>
          </a:p>
        </p:txBody>
      </p:sp>
    </p:spTree>
    <p:extLst>
      <p:ext uri="{BB962C8B-B14F-4D97-AF65-F5344CB8AC3E}">
        <p14:creationId xmlns:p14="http://schemas.microsoft.com/office/powerpoint/2010/main" val="218245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16906" y="524486"/>
            <a:ext cx="9613861" cy="1080938"/>
          </a:xfrm>
        </p:spPr>
        <p:txBody>
          <a:bodyPr/>
          <a:lstStyle/>
          <a:p>
            <a:r>
              <a:rPr lang="en-US" dirty="0"/>
              <a:t>Decision Making Process</a:t>
            </a:r>
          </a:p>
        </p:txBody>
      </p:sp>
      <p:sp>
        <p:nvSpPr>
          <p:cNvPr id="47106" name="Content Placeholder 2"/>
          <p:cNvSpPr>
            <a:spLocks noGrp="1"/>
          </p:cNvSpPr>
          <p:nvPr>
            <p:ph idx="1"/>
          </p:nvPr>
        </p:nvSpPr>
        <p:spPr>
          <a:xfrm>
            <a:off x="680321" y="2116457"/>
            <a:ext cx="9613861" cy="4741543"/>
          </a:xfrm>
        </p:spPr>
        <p:txBody>
          <a:bodyPr>
            <a:normAutofit fontScale="92500" lnSpcReduction="20000"/>
          </a:bodyPr>
          <a:lstStyle/>
          <a:p>
            <a:pPr marL="0" indent="0">
              <a:buNone/>
            </a:pPr>
            <a:r>
              <a:rPr lang="en-US" dirty="0"/>
              <a:t>1. Identify the ethical question(s)</a:t>
            </a:r>
          </a:p>
          <a:p>
            <a:pPr lvl="1"/>
            <a:r>
              <a:rPr lang="en-US" dirty="0"/>
              <a:t>Use action oriented questions: </a:t>
            </a:r>
            <a:r>
              <a:rPr lang="ja-JP" altLang="en-US" dirty="0"/>
              <a:t>“</a:t>
            </a:r>
            <a:r>
              <a:rPr lang="en-US" altLang="ja-JP" dirty="0"/>
              <a:t>Should we….”  or </a:t>
            </a:r>
            <a:r>
              <a:rPr lang="ja-JP" altLang="en-US" dirty="0"/>
              <a:t>“</a:t>
            </a:r>
            <a:r>
              <a:rPr lang="en-US" altLang="ja-JP" dirty="0"/>
              <a:t>How should we…</a:t>
            </a:r>
            <a:r>
              <a:rPr lang="ja-JP" altLang="en-US" dirty="0"/>
              <a:t>”</a:t>
            </a:r>
            <a:r>
              <a:rPr lang="en-US" dirty="0"/>
              <a:t>Ask </a:t>
            </a:r>
            <a:r>
              <a:rPr lang="ja-JP" altLang="en-US" dirty="0"/>
              <a:t>“</a:t>
            </a:r>
            <a:r>
              <a:rPr lang="en-US" altLang="ja-JP" dirty="0"/>
              <a:t>how</a:t>
            </a:r>
            <a:r>
              <a:rPr lang="ja-JP" altLang="en-US" dirty="0"/>
              <a:t>”</a:t>
            </a:r>
            <a:r>
              <a:rPr lang="en-US" altLang="ja-JP" dirty="0"/>
              <a:t> questions to explore strategies</a:t>
            </a:r>
          </a:p>
          <a:p>
            <a:pPr lvl="1"/>
            <a:endParaRPr lang="en-US" dirty="0"/>
          </a:p>
          <a:p>
            <a:pPr marL="0" indent="0">
              <a:buNone/>
            </a:pPr>
            <a:r>
              <a:rPr lang="en-US" dirty="0"/>
              <a:t>2.  Identify the decision makers</a:t>
            </a:r>
          </a:p>
          <a:p>
            <a:pPr lvl="1"/>
            <a:r>
              <a:rPr lang="en-US" dirty="0"/>
              <a:t>Assess the patient’</a:t>
            </a:r>
            <a:r>
              <a:rPr lang="en-US" altLang="ja-JP" dirty="0"/>
              <a:t>s decision making capacity</a:t>
            </a:r>
          </a:p>
          <a:p>
            <a:pPr lvl="1"/>
            <a:r>
              <a:rPr lang="en-US" dirty="0"/>
              <a:t>Identify / designate a surrogate</a:t>
            </a:r>
          </a:p>
          <a:p>
            <a:pPr lvl="1"/>
            <a:endParaRPr lang="en-US" dirty="0"/>
          </a:p>
          <a:p>
            <a:pPr marL="0" indent="0">
              <a:buNone/>
            </a:pPr>
            <a:r>
              <a:rPr lang="en-US" dirty="0"/>
              <a:t>3. Collect data, establish facts</a:t>
            </a:r>
          </a:p>
          <a:p>
            <a:pPr lvl="1"/>
            <a:r>
              <a:rPr lang="en-US" dirty="0"/>
              <a:t> Be objective</a:t>
            </a:r>
          </a:p>
          <a:p>
            <a:pPr lvl="1"/>
            <a:r>
              <a:rPr lang="en-US" dirty="0"/>
              <a:t> Use consultants</a:t>
            </a:r>
          </a:p>
          <a:p>
            <a:pPr lvl="1"/>
            <a:endParaRPr lang="en-US" dirty="0"/>
          </a:p>
          <a:p>
            <a:pPr marL="0" indent="0">
              <a:buNone/>
            </a:pPr>
            <a:r>
              <a:rPr lang="en-US" dirty="0"/>
              <a:t>4.  Identify all medically appropriate options</a:t>
            </a:r>
          </a:p>
          <a:p>
            <a:pPr lvl="1"/>
            <a:r>
              <a:rPr lang="en-US" dirty="0"/>
              <a:t>Use consultants</a:t>
            </a:r>
          </a:p>
          <a:p>
            <a:pPr lvl="1"/>
            <a:r>
              <a:rPr lang="en-US" dirty="0"/>
              <a:t>Identify options raised by the patient or others concerned</a:t>
            </a:r>
          </a:p>
          <a:p>
            <a:pPr lvl="1"/>
            <a:r>
              <a:rPr lang="en-US" dirty="0"/>
              <a:t>Identify the feasibility and barriers to identified options</a:t>
            </a:r>
          </a:p>
        </p:txBody>
      </p:sp>
      <p:sp>
        <p:nvSpPr>
          <p:cNvPr id="4" name="TextBox 4">
            <a:extLst>
              <a:ext uri="{FF2B5EF4-FFF2-40B4-BE49-F238E27FC236}">
                <a16:creationId xmlns="" xmlns:a16="http://schemas.microsoft.com/office/drawing/2014/main" id="{B1CC09F3-6CED-B84B-B535-5EE7F899E778}"/>
              </a:ext>
            </a:extLst>
          </p:cNvPr>
          <p:cNvSpPr txBox="1">
            <a:spLocks noChangeArrowheads="1"/>
          </p:cNvSpPr>
          <p:nvPr/>
        </p:nvSpPr>
        <p:spPr bwMode="auto">
          <a:xfrm>
            <a:off x="3207582" y="1605424"/>
            <a:ext cx="708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600" dirty="0">
                <a:latin typeface="+mn-lt"/>
                <a:cs typeface="Times New Roman" charset="0"/>
              </a:rPr>
              <a:t>Ethical Decision Making in Obstetrics and gynecology. ACOG. 2007 </a:t>
            </a:r>
          </a:p>
        </p:txBody>
      </p:sp>
    </p:spTree>
    <p:extLst>
      <p:ext uri="{BB962C8B-B14F-4D97-AF65-F5344CB8AC3E}">
        <p14:creationId xmlns:p14="http://schemas.microsoft.com/office/powerpoint/2010/main" val="219050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680321" y="559836"/>
            <a:ext cx="10135769" cy="5530095"/>
          </a:xfrm>
        </p:spPr>
        <p:txBody>
          <a:bodyPr>
            <a:normAutofit lnSpcReduction="10000"/>
          </a:bodyPr>
          <a:lstStyle/>
          <a:p>
            <a:pPr marL="0" indent="0">
              <a:buNone/>
            </a:pPr>
            <a:r>
              <a:rPr lang="en-US" dirty="0"/>
              <a:t>5. Evaluate feasible options following values and principles</a:t>
            </a:r>
          </a:p>
          <a:p>
            <a:pPr lvl="1"/>
            <a:r>
              <a:rPr lang="en-US" dirty="0"/>
              <a:t>The patient’s values are generally a the most important concern</a:t>
            </a:r>
          </a:p>
          <a:p>
            <a:pPr lvl="1"/>
            <a:r>
              <a:rPr lang="en-US" dirty="0"/>
              <a:t>Consider professional ethical guidelines and relevant laws</a:t>
            </a:r>
          </a:p>
          <a:p>
            <a:pPr lvl="1"/>
            <a:r>
              <a:rPr lang="en-US" dirty="0"/>
              <a:t>Eliminate options that are morally unacceptable to all</a:t>
            </a:r>
          </a:p>
          <a:p>
            <a:pPr lvl="1"/>
            <a:r>
              <a:rPr lang="en-US" dirty="0"/>
              <a:t>Re-examine remaining options; combine if possible </a:t>
            </a:r>
          </a:p>
          <a:p>
            <a:endParaRPr lang="en-US" dirty="0"/>
          </a:p>
          <a:p>
            <a:pPr marL="0" indent="0">
              <a:buNone/>
            </a:pPr>
            <a:r>
              <a:rPr lang="en-US" dirty="0"/>
              <a:t>6.  Identify ethical tensions/conflicts and set priorities</a:t>
            </a:r>
          </a:p>
          <a:p>
            <a:pPr lvl="1"/>
            <a:r>
              <a:rPr lang="en-US" dirty="0"/>
              <a:t>Weigh the relative importance of the principles in context</a:t>
            </a:r>
          </a:p>
          <a:p>
            <a:pPr lvl="1"/>
            <a:r>
              <a:rPr lang="en-US" dirty="0"/>
              <a:t>Examine past cases for relevant similarities/ differences</a:t>
            </a:r>
          </a:p>
          <a:p>
            <a:endParaRPr lang="en-US" dirty="0"/>
          </a:p>
          <a:p>
            <a:pPr marL="0" indent="0">
              <a:buNone/>
            </a:pPr>
            <a:r>
              <a:rPr lang="en-US" dirty="0"/>
              <a:t>7.  Select the options than can be best justified</a:t>
            </a:r>
          </a:p>
          <a:p>
            <a:pPr lvl="1"/>
            <a:r>
              <a:rPr lang="en-US" dirty="0"/>
              <a:t>Seek a rational (and explainable) solution</a:t>
            </a:r>
          </a:p>
          <a:p>
            <a:pPr marL="0" indent="0">
              <a:buNone/>
            </a:pPr>
            <a:endParaRPr lang="en-US" dirty="0"/>
          </a:p>
          <a:p>
            <a:pPr marL="457200" indent="-457200">
              <a:buFont typeface="+mj-lt"/>
              <a:buAutoNum type="arabicPeriod" startAt="8"/>
            </a:pPr>
            <a:r>
              <a:rPr lang="en-US" dirty="0"/>
              <a:t>Re-evaluate the effects of the decision after acting</a:t>
            </a:r>
          </a:p>
          <a:p>
            <a:pPr lvl="1"/>
            <a:r>
              <a:rPr lang="en-US" dirty="0"/>
              <a:t>Identify unanticipated consequences</a:t>
            </a:r>
          </a:p>
          <a:p>
            <a:endParaRPr lang="en-US" dirty="0"/>
          </a:p>
        </p:txBody>
      </p:sp>
    </p:spTree>
    <p:extLst>
      <p:ext uri="{BB962C8B-B14F-4D97-AF65-F5344CB8AC3E}">
        <p14:creationId xmlns:p14="http://schemas.microsoft.com/office/powerpoint/2010/main" val="400959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3010" name="Picture 2">
            <a:extLst>
              <a:ext uri="{FF2B5EF4-FFF2-40B4-BE49-F238E27FC236}">
                <a16:creationId xmlns="" xmlns:a16="http://schemas.microsoft.com/office/drawing/2014/main" id="{F346D7C8-3245-BB4C-AF31-CAAFDD71CA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3076" y="381000"/>
            <a:ext cx="6283325" cy="620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77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Underlying Values</a:t>
            </a:r>
            <a:endParaRPr lang="en-US" dirty="0"/>
          </a:p>
        </p:txBody>
      </p:sp>
      <p:sp>
        <p:nvSpPr>
          <p:cNvPr id="8" name="Content Placeholder 7"/>
          <p:cNvSpPr>
            <a:spLocks noGrp="1"/>
          </p:cNvSpPr>
          <p:nvPr>
            <p:ph idx="1"/>
          </p:nvPr>
        </p:nvSpPr>
        <p:spPr>
          <a:xfrm>
            <a:off x="680321" y="2048184"/>
            <a:ext cx="10941513" cy="4618652"/>
          </a:xfrm>
        </p:spPr>
        <p:txBody>
          <a:bodyPr>
            <a:normAutofit/>
          </a:bodyPr>
          <a:lstStyle/>
          <a:p>
            <a:pPr marL="0" indent="0">
              <a:spcBef>
                <a:spcPts val="1200"/>
              </a:spcBef>
              <a:buNone/>
            </a:pPr>
            <a:r>
              <a:rPr lang="en-US" dirty="0"/>
              <a:t>Board Certified Case Managers (CCMs)</a:t>
            </a:r>
          </a:p>
          <a:p>
            <a:pPr lvl="1">
              <a:spcBef>
                <a:spcPts val="1200"/>
              </a:spcBef>
            </a:pPr>
            <a:r>
              <a:rPr lang="en-US" dirty="0"/>
              <a:t>Believe that case management is a means for improving client health, wellness and autonomy through advocacy, communication, education, identification of service resources, and service facilitation. </a:t>
            </a:r>
          </a:p>
          <a:p>
            <a:pPr lvl="1">
              <a:spcBef>
                <a:spcPts val="1200"/>
              </a:spcBef>
            </a:pPr>
            <a:r>
              <a:rPr lang="en-US" dirty="0"/>
              <a:t>Recognize the dignity, worth and rights of all people</a:t>
            </a:r>
          </a:p>
          <a:p>
            <a:pPr lvl="1">
              <a:spcBef>
                <a:spcPts val="1200"/>
              </a:spcBef>
            </a:pPr>
            <a:r>
              <a:rPr lang="en-US" dirty="0"/>
              <a:t>Understand and commit to quality outcomes for clients, appropriate use of resources, and the empowerment of clients in a manner that is supportive and objective</a:t>
            </a:r>
          </a:p>
          <a:p>
            <a:pPr lvl="1">
              <a:spcBef>
                <a:spcPts val="1200"/>
              </a:spcBef>
            </a:pPr>
            <a:r>
              <a:rPr lang="en-US" dirty="0"/>
              <a:t>Embrace the underlying premise that when the individual(s) reaches the optimum level of wellness and functional capability, everyone benefits; the individual(s) served, their support systems, the health care delivery systems and the various reimbursement systems</a:t>
            </a:r>
          </a:p>
          <a:p>
            <a:pPr lvl="1">
              <a:lnSpc>
                <a:spcPct val="100000"/>
              </a:lnSpc>
              <a:spcBef>
                <a:spcPts val="1200"/>
              </a:spcBef>
            </a:pPr>
            <a:r>
              <a:rPr lang="en-US" dirty="0"/>
              <a:t>Understand that case management ins guided by the ethical principles of autonomy, beneficence, nonmaleficence, justice and fidelity</a:t>
            </a:r>
          </a:p>
          <a:p>
            <a:pPr>
              <a:spcBef>
                <a:spcPts val="1200"/>
              </a:spcBef>
            </a:pPr>
            <a:endParaRPr lang="en-US" dirty="0"/>
          </a:p>
        </p:txBody>
      </p:sp>
    </p:spTree>
    <p:extLst>
      <p:ext uri="{BB962C8B-B14F-4D97-AF65-F5344CB8AC3E}">
        <p14:creationId xmlns:p14="http://schemas.microsoft.com/office/powerpoint/2010/main" val="3868560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CCM Principles</a:t>
            </a:r>
          </a:p>
        </p:txBody>
      </p:sp>
      <p:sp>
        <p:nvSpPr>
          <p:cNvPr id="4" name="Content Placeholder 3"/>
          <p:cNvSpPr>
            <a:spLocks noGrp="1"/>
          </p:cNvSpPr>
          <p:nvPr>
            <p:ph idx="1"/>
          </p:nvPr>
        </p:nvSpPr>
        <p:spPr>
          <a:xfrm>
            <a:off x="532518" y="1995363"/>
            <a:ext cx="11190560" cy="4628894"/>
          </a:xfrm>
        </p:spPr>
        <p:txBody>
          <a:bodyPr>
            <a:normAutofit fontScale="92500"/>
          </a:bodyPr>
          <a:lstStyle/>
          <a:p>
            <a:pPr marL="0" indent="0">
              <a:lnSpc>
                <a:spcPct val="100000"/>
              </a:lnSpc>
              <a:spcBef>
                <a:spcPts val="1200"/>
              </a:spcBef>
              <a:buNone/>
            </a:pPr>
            <a:r>
              <a:rPr lang="en-US" dirty="0"/>
              <a:t>Board Certified Case managers (CCMs):</a:t>
            </a:r>
          </a:p>
          <a:p>
            <a:pPr marL="914400" lvl="1" indent="-457200">
              <a:lnSpc>
                <a:spcPct val="100000"/>
              </a:lnSpc>
              <a:spcBef>
                <a:spcPts val="1200"/>
              </a:spcBef>
              <a:buFont typeface="+mj-lt"/>
              <a:buAutoNum type="arabicPeriod"/>
            </a:pPr>
            <a:r>
              <a:rPr lang="en-US" dirty="0"/>
              <a:t>will place the public interest above their own at all times.</a:t>
            </a:r>
          </a:p>
          <a:p>
            <a:pPr marL="914400" lvl="1" indent="-457200">
              <a:lnSpc>
                <a:spcPct val="100000"/>
              </a:lnSpc>
              <a:spcBef>
                <a:spcPts val="1200"/>
              </a:spcBef>
              <a:buFont typeface="+mj-lt"/>
              <a:buAutoNum type="arabicPeriod"/>
            </a:pPr>
            <a:r>
              <a:rPr lang="en-US" dirty="0"/>
              <a:t>will respect the rights and inherent dignity of all of their clients.</a:t>
            </a:r>
          </a:p>
          <a:p>
            <a:pPr marL="914400" lvl="1" indent="-457200">
              <a:lnSpc>
                <a:spcPct val="100000"/>
              </a:lnSpc>
              <a:spcBef>
                <a:spcPts val="1200"/>
              </a:spcBef>
              <a:buFont typeface="+mj-lt"/>
              <a:buAutoNum type="arabicPeriod"/>
            </a:pPr>
            <a:r>
              <a:rPr lang="en-US" dirty="0"/>
              <a:t>will always maintain objectivity in their relationships with clients</a:t>
            </a:r>
          </a:p>
          <a:p>
            <a:pPr marL="914400" lvl="1" indent="-457200">
              <a:lnSpc>
                <a:spcPct val="100000"/>
              </a:lnSpc>
              <a:spcBef>
                <a:spcPts val="1200"/>
              </a:spcBef>
              <a:buFont typeface="+mj-lt"/>
              <a:buAutoNum type="arabicPeriod"/>
            </a:pPr>
            <a:r>
              <a:rPr lang="en-US" dirty="0"/>
              <a:t>will act with integrity and fidelity with clients and others.</a:t>
            </a:r>
          </a:p>
          <a:p>
            <a:pPr marL="914400" lvl="1" indent="-457200">
              <a:lnSpc>
                <a:spcPct val="100000"/>
              </a:lnSpc>
              <a:spcBef>
                <a:spcPts val="1200"/>
              </a:spcBef>
              <a:buFont typeface="+mj-lt"/>
              <a:buAutoNum type="arabicPeriod"/>
            </a:pPr>
            <a:r>
              <a:rPr lang="en-US" dirty="0"/>
              <a:t>will maintain their competency at a level that ensures their clients will receive the highest quality of service.</a:t>
            </a:r>
          </a:p>
          <a:p>
            <a:pPr marL="914400" lvl="1" indent="-457200">
              <a:lnSpc>
                <a:spcPct val="100000"/>
              </a:lnSpc>
              <a:spcBef>
                <a:spcPts val="1200"/>
              </a:spcBef>
              <a:buFont typeface="+mj-lt"/>
              <a:buAutoNum type="arabicPeriod"/>
            </a:pPr>
            <a:r>
              <a:rPr lang="en-US" dirty="0"/>
              <a:t>will honor the integrity of the CCM designation and adhere to the requirements for its use.</a:t>
            </a:r>
          </a:p>
          <a:p>
            <a:pPr marL="914400" lvl="1" indent="-457200">
              <a:lnSpc>
                <a:spcPct val="100000"/>
              </a:lnSpc>
              <a:spcBef>
                <a:spcPts val="1200"/>
              </a:spcBef>
              <a:buFont typeface="+mj-lt"/>
              <a:buAutoNum type="arabicPeriod"/>
            </a:pPr>
            <a:r>
              <a:rPr lang="en-US" dirty="0"/>
              <a:t>will obey all laws and regulations.</a:t>
            </a:r>
          </a:p>
          <a:p>
            <a:pPr marL="914400" lvl="1" indent="-457200">
              <a:lnSpc>
                <a:spcPct val="100000"/>
              </a:lnSpc>
              <a:spcBef>
                <a:spcPts val="1200"/>
              </a:spcBef>
              <a:buFont typeface="+mj-lt"/>
              <a:buAutoNum type="arabicPeriod"/>
            </a:pPr>
            <a:r>
              <a:rPr lang="en-US" dirty="0"/>
              <a:t>will help maintain the integrity of the Code, by responding to requests for public comments to review and revise the code, thus helping ensure its consistently with current practice.</a:t>
            </a:r>
          </a:p>
        </p:txBody>
      </p:sp>
    </p:spTree>
    <p:extLst>
      <p:ext uri="{BB962C8B-B14F-4D97-AF65-F5344CB8AC3E}">
        <p14:creationId xmlns:p14="http://schemas.microsoft.com/office/powerpoint/2010/main" val="239830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F6096A-3E6C-8040-9649-882E3B7563C7}"/>
              </a:ext>
            </a:extLst>
          </p:cNvPr>
          <p:cNvSpPr>
            <a:spLocks noGrp="1"/>
          </p:cNvSpPr>
          <p:nvPr>
            <p:ph type="ctrTitle"/>
          </p:nvPr>
        </p:nvSpPr>
        <p:spPr>
          <a:xfrm>
            <a:off x="680322" y="2687575"/>
            <a:ext cx="8144134" cy="1482849"/>
          </a:xfrm>
        </p:spPr>
        <p:txBody>
          <a:bodyPr/>
          <a:lstStyle/>
          <a:p>
            <a:r>
              <a:rPr lang="en-US" dirty="0"/>
              <a:t>Ethical Practice In Caring For Workers</a:t>
            </a:r>
          </a:p>
        </p:txBody>
      </p:sp>
      <p:sp>
        <p:nvSpPr>
          <p:cNvPr id="3" name="Subtitle 2">
            <a:extLst>
              <a:ext uri="{FF2B5EF4-FFF2-40B4-BE49-F238E27FC236}">
                <a16:creationId xmlns="" xmlns:a16="http://schemas.microsoft.com/office/drawing/2014/main" id="{D8FB6EB8-8444-EC4A-8EA0-2FF410BAF150}"/>
              </a:ext>
            </a:extLst>
          </p:cNvPr>
          <p:cNvSpPr>
            <a:spLocks noGrp="1"/>
          </p:cNvSpPr>
          <p:nvPr>
            <p:ph type="subTitle" idx="1"/>
          </p:nvPr>
        </p:nvSpPr>
        <p:spPr>
          <a:xfrm>
            <a:off x="680322" y="4394039"/>
            <a:ext cx="8144134" cy="1658891"/>
          </a:xfrm>
        </p:spPr>
        <p:txBody>
          <a:bodyPr>
            <a:noAutofit/>
          </a:bodyPr>
          <a:lstStyle/>
          <a:p>
            <a:r>
              <a:rPr lang="en-US" sz="2800" dirty="0"/>
              <a:t>BWC Educational Conference</a:t>
            </a:r>
          </a:p>
          <a:p>
            <a:r>
              <a:rPr lang="en-US" sz="2800" dirty="0"/>
              <a:t>June 12-14, 2019</a:t>
            </a:r>
          </a:p>
          <a:p>
            <a:r>
              <a:rPr lang="en-US" sz="2800" dirty="0" err="1"/>
              <a:t>Murfressboro</a:t>
            </a:r>
            <a:r>
              <a:rPr lang="en-US" sz="2800" dirty="0"/>
              <a:t>, TN</a:t>
            </a:r>
          </a:p>
        </p:txBody>
      </p:sp>
    </p:spTree>
    <p:extLst>
      <p:ext uri="{BB962C8B-B14F-4D97-AF65-F5344CB8AC3E}">
        <p14:creationId xmlns:p14="http://schemas.microsoft.com/office/powerpoint/2010/main" val="122612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51" y="840867"/>
            <a:ext cx="9613861" cy="1080938"/>
          </a:xfrm>
        </p:spPr>
        <p:txBody>
          <a:bodyPr/>
          <a:lstStyle/>
          <a:p>
            <a:r>
              <a:rPr lang="en-US" dirty="0"/>
              <a:t>CCM Rules of Conduct</a:t>
            </a:r>
          </a:p>
        </p:txBody>
      </p:sp>
      <p:sp>
        <p:nvSpPr>
          <p:cNvPr id="5" name="Content Placeholder 3"/>
          <p:cNvSpPr txBox="1">
            <a:spLocks/>
          </p:cNvSpPr>
          <p:nvPr/>
        </p:nvSpPr>
        <p:spPr>
          <a:xfrm>
            <a:off x="229651" y="2009157"/>
            <a:ext cx="11405840" cy="46288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1800"/>
              </a:spcBef>
              <a:buNone/>
            </a:pPr>
            <a:r>
              <a:rPr lang="en-US" dirty="0"/>
              <a:t>Board-Certified Case managers (CCMs):</a:t>
            </a:r>
          </a:p>
          <a:p>
            <a:pPr marL="914400" lvl="1" indent="-457200">
              <a:lnSpc>
                <a:spcPct val="100000"/>
              </a:lnSpc>
              <a:spcBef>
                <a:spcPts val="1800"/>
              </a:spcBef>
              <a:buFont typeface="+mj-lt"/>
              <a:buAutoNum type="arabicPeriod"/>
            </a:pPr>
            <a:r>
              <a:rPr lang="en-US" dirty="0"/>
              <a:t>will not intentionally falsify an application or other documents. </a:t>
            </a:r>
          </a:p>
          <a:p>
            <a:pPr marL="914400" lvl="1" indent="-457200">
              <a:lnSpc>
                <a:spcPct val="100000"/>
              </a:lnSpc>
              <a:spcBef>
                <a:spcPts val="1800"/>
              </a:spcBef>
              <a:buFont typeface="+mj-lt"/>
              <a:buAutoNum type="arabicPeriod"/>
            </a:pPr>
            <a:r>
              <a:rPr lang="en-US" dirty="0"/>
              <a:t>will not be convicted of a felony.</a:t>
            </a:r>
          </a:p>
          <a:p>
            <a:pPr marL="914400" lvl="1" indent="-457200">
              <a:lnSpc>
                <a:spcPct val="100000"/>
              </a:lnSpc>
              <a:spcBef>
                <a:spcPts val="1800"/>
              </a:spcBef>
              <a:buFont typeface="+mj-lt"/>
              <a:buAutoNum type="arabicPeriod"/>
            </a:pPr>
            <a:r>
              <a:rPr lang="en-US" dirty="0"/>
              <a:t>will not violate the code of ethics governing the profession upon which the individual’s eligibility for the CCM designation is based.</a:t>
            </a:r>
          </a:p>
          <a:p>
            <a:pPr marL="914400" lvl="1" indent="-457200">
              <a:lnSpc>
                <a:spcPct val="100000"/>
              </a:lnSpc>
              <a:spcBef>
                <a:spcPts val="1800"/>
              </a:spcBef>
              <a:buFont typeface="+mj-lt"/>
              <a:buAutoNum type="arabicPeriod"/>
            </a:pPr>
            <a:r>
              <a:rPr lang="en-US" dirty="0"/>
              <a:t>will not lose the primary professional credential upon which eligibility for the CCM designation is based.</a:t>
            </a:r>
          </a:p>
          <a:p>
            <a:pPr marL="914400" lvl="1" indent="-457200">
              <a:lnSpc>
                <a:spcPct val="100000"/>
              </a:lnSpc>
              <a:spcBef>
                <a:spcPts val="1800"/>
              </a:spcBef>
              <a:buFont typeface="+mj-lt"/>
              <a:buAutoNum type="arabicPeriod"/>
            </a:pPr>
            <a:r>
              <a:rPr lang="en-US" dirty="0"/>
              <a:t>will not violate or breach the Standards for Professional Conduct.</a:t>
            </a:r>
          </a:p>
          <a:p>
            <a:pPr marL="914400" lvl="1" indent="-457200">
              <a:lnSpc>
                <a:spcPct val="100000"/>
              </a:lnSpc>
              <a:spcBef>
                <a:spcPts val="1800"/>
              </a:spcBef>
              <a:buFont typeface="+mj-lt"/>
              <a:buAutoNum type="arabicPeriod"/>
            </a:pPr>
            <a:r>
              <a:rPr lang="en-US" dirty="0"/>
              <a:t>will not violate the rules and regulations governing the taking of the certification examination and maintenance of CCM Certification.</a:t>
            </a:r>
          </a:p>
        </p:txBody>
      </p:sp>
    </p:spTree>
    <p:extLst>
      <p:ext uri="{BB962C8B-B14F-4D97-AF65-F5344CB8AC3E}">
        <p14:creationId xmlns:p14="http://schemas.microsoft.com/office/powerpoint/2010/main" val="320707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dir="cw">
                                      <p:cBhvr override="childStyle">
                                        <p:cTn id="6" dur="2000" fill="hold"/>
                                        <p:tgtEl>
                                          <p:spTgt spid="5">
                                            <p:txEl>
                                              <p:pRg st="4" end="4"/>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 xmlns:a16="http://schemas.microsoft.com/office/drawing/2014/main" id="{A929261A-A467-FE4F-B74B-BA3A757E410A}"/>
              </a:ext>
            </a:extLst>
          </p:cNvPr>
          <p:cNvSpPr>
            <a:spLocks noGrp="1" noRot="1" noChangeArrowheads="1"/>
          </p:cNvSpPr>
          <p:nvPr>
            <p:ph type="title"/>
          </p:nvPr>
        </p:nvSpPr>
        <p:spPr/>
        <p:txBody>
          <a:bodyPr/>
          <a:lstStyle/>
          <a:p>
            <a:r>
              <a:rPr lang="en-US" altLang="en-US"/>
              <a:t>American Nurses Association</a:t>
            </a:r>
            <a:br>
              <a:rPr lang="en-US" altLang="en-US"/>
            </a:br>
            <a:r>
              <a:rPr lang="en-US" altLang="en-US"/>
              <a:t>(ANA) Code of Ethics</a:t>
            </a:r>
          </a:p>
        </p:txBody>
      </p:sp>
      <p:sp>
        <p:nvSpPr>
          <p:cNvPr id="24578" name="Rectangle 3">
            <a:extLst>
              <a:ext uri="{FF2B5EF4-FFF2-40B4-BE49-F238E27FC236}">
                <a16:creationId xmlns="" xmlns:a16="http://schemas.microsoft.com/office/drawing/2014/main" id="{92249F4B-5820-4F4B-94A2-6B83678D0E4F}"/>
              </a:ext>
            </a:extLst>
          </p:cNvPr>
          <p:cNvSpPr>
            <a:spLocks noGrp="1" noRot="1" noChangeArrowheads="1"/>
          </p:cNvSpPr>
          <p:nvPr>
            <p:ph idx="1"/>
          </p:nvPr>
        </p:nvSpPr>
        <p:spPr>
          <a:xfrm>
            <a:off x="680321" y="2336873"/>
            <a:ext cx="9999402" cy="3599316"/>
          </a:xfrm>
        </p:spPr>
        <p:txBody>
          <a:bodyPr/>
          <a:lstStyle/>
          <a:p>
            <a:pPr>
              <a:lnSpc>
                <a:spcPct val="100000"/>
              </a:lnSpc>
              <a:spcBef>
                <a:spcPts val="1600"/>
              </a:spcBef>
            </a:pPr>
            <a:r>
              <a:rPr lang="en-US" altLang="en-US" dirty="0"/>
              <a:t>Applies to all nurses in all healthcare settings</a:t>
            </a:r>
          </a:p>
          <a:p>
            <a:pPr>
              <a:lnSpc>
                <a:spcPct val="100000"/>
              </a:lnSpc>
              <a:spcBef>
                <a:spcPts val="1600"/>
              </a:spcBef>
            </a:pPr>
            <a:r>
              <a:rPr lang="en-US" altLang="en-US" dirty="0"/>
              <a:t>Ethical principles agreed upon by members of the nursing profession</a:t>
            </a:r>
          </a:p>
          <a:p>
            <a:pPr>
              <a:lnSpc>
                <a:spcPct val="100000"/>
              </a:lnSpc>
              <a:spcBef>
                <a:spcPts val="1600"/>
              </a:spcBef>
            </a:pPr>
            <a:r>
              <a:rPr lang="en-US" altLang="en-US" dirty="0"/>
              <a:t>Sets standards of conduct and behaviors for all nurses</a:t>
            </a:r>
          </a:p>
          <a:p>
            <a:pPr>
              <a:lnSpc>
                <a:spcPct val="100000"/>
              </a:lnSpc>
              <a:spcBef>
                <a:spcPts val="1600"/>
              </a:spcBef>
            </a:pPr>
            <a:r>
              <a:rPr lang="en-US" altLang="en-US" dirty="0"/>
              <a:t>http://</a:t>
            </a:r>
            <a:r>
              <a:rPr lang="en-US" altLang="en-US" dirty="0" err="1"/>
              <a:t>www.nursingworld.org</a:t>
            </a:r>
            <a:r>
              <a:rPr lang="en-US" altLang="en-US" dirty="0"/>
              <a:t>/Mobile/Code-of-Ethics</a:t>
            </a:r>
          </a:p>
        </p:txBody>
      </p:sp>
    </p:spTree>
    <p:extLst>
      <p:ext uri="{BB962C8B-B14F-4D97-AF65-F5344CB8AC3E}">
        <p14:creationId xmlns:p14="http://schemas.microsoft.com/office/powerpoint/2010/main" val="3776375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 xmlns:a16="http://schemas.microsoft.com/office/drawing/2014/main" id="{A24E160F-CD5E-AF47-AA68-4C93B8B4C97C}"/>
              </a:ext>
            </a:extLst>
          </p:cNvPr>
          <p:cNvSpPr>
            <a:spLocks noGrp="1" noRot="1" noChangeArrowheads="1"/>
          </p:cNvSpPr>
          <p:nvPr>
            <p:ph type="title"/>
          </p:nvPr>
        </p:nvSpPr>
        <p:spPr/>
        <p:txBody>
          <a:bodyPr/>
          <a:lstStyle/>
          <a:p>
            <a:r>
              <a:rPr lang="en-US" altLang="en-US"/>
              <a:t>About Patients</a:t>
            </a:r>
          </a:p>
        </p:txBody>
      </p:sp>
      <p:sp>
        <p:nvSpPr>
          <p:cNvPr id="26626" name="Rectangle 3">
            <a:extLst>
              <a:ext uri="{FF2B5EF4-FFF2-40B4-BE49-F238E27FC236}">
                <a16:creationId xmlns="" xmlns:a16="http://schemas.microsoft.com/office/drawing/2014/main" id="{4F1DFD42-FA56-C346-8732-AE3ECE174306}"/>
              </a:ext>
            </a:extLst>
          </p:cNvPr>
          <p:cNvSpPr>
            <a:spLocks noGrp="1" noRot="1" noChangeArrowheads="1"/>
          </p:cNvSpPr>
          <p:nvPr>
            <p:ph idx="1"/>
          </p:nvPr>
        </p:nvSpPr>
        <p:spPr/>
        <p:txBody>
          <a:bodyPr/>
          <a:lstStyle/>
          <a:p>
            <a:pPr marL="457200" indent="-457200">
              <a:lnSpc>
                <a:spcPct val="100000"/>
              </a:lnSpc>
              <a:spcBef>
                <a:spcPts val="1200"/>
              </a:spcBef>
              <a:buFont typeface="+mj-lt"/>
              <a:buAutoNum type="arabicPeriod"/>
            </a:pPr>
            <a:r>
              <a:rPr lang="en-US" altLang="en-US" dirty="0"/>
              <a:t>Respect for Others: Unrestricted compassion and respect for the inherent dignity, worth, and uniqueness of every individual</a:t>
            </a:r>
          </a:p>
          <a:p>
            <a:pPr marL="457200" indent="-457200">
              <a:lnSpc>
                <a:spcPct val="100000"/>
              </a:lnSpc>
              <a:spcBef>
                <a:spcPts val="1200"/>
              </a:spcBef>
              <a:buFont typeface="+mj-lt"/>
              <a:buAutoNum type="arabicPeriod"/>
            </a:pPr>
            <a:r>
              <a:rPr lang="en-US" altLang="en-US" dirty="0"/>
              <a:t>Commitment to the Patient: Primary commitment is to the patient--individual, family, group, or community</a:t>
            </a:r>
          </a:p>
          <a:p>
            <a:pPr marL="457200" indent="-457200">
              <a:lnSpc>
                <a:spcPct val="100000"/>
              </a:lnSpc>
              <a:spcBef>
                <a:spcPts val="1200"/>
              </a:spcBef>
              <a:buFont typeface="+mj-lt"/>
              <a:buAutoNum type="arabicPeriod"/>
            </a:pPr>
            <a:r>
              <a:rPr lang="en-US" altLang="en-US" dirty="0"/>
              <a:t>Advocacy for the Patient: Promotes, advocates for, and protects the rights health, safety, of the patient</a:t>
            </a:r>
          </a:p>
          <a:p>
            <a:pPr marL="457200" indent="-457200">
              <a:lnSpc>
                <a:spcPct val="100000"/>
              </a:lnSpc>
              <a:spcBef>
                <a:spcPts val="1200"/>
              </a:spcBef>
              <a:buFont typeface="+mj-lt"/>
              <a:buAutoNum type="arabicPeriod"/>
            </a:pPr>
            <a:endParaRPr lang="en-US" altLang="en-US" dirty="0"/>
          </a:p>
          <a:p>
            <a:pPr marL="914400" lvl="1" indent="-457200">
              <a:lnSpc>
                <a:spcPct val="100000"/>
              </a:lnSpc>
              <a:spcBef>
                <a:spcPts val="1200"/>
              </a:spcBef>
              <a:buFont typeface="+mj-lt"/>
              <a:buAutoNum type="arabicPeriod"/>
            </a:pPr>
            <a:endParaRPr lang="en-US" altLang="en-US" dirty="0"/>
          </a:p>
          <a:p>
            <a:pPr marL="914400" lvl="1" indent="-457200">
              <a:lnSpc>
                <a:spcPct val="100000"/>
              </a:lnSpc>
              <a:spcBef>
                <a:spcPts val="1200"/>
              </a:spcBef>
              <a:buFont typeface="+mj-lt"/>
              <a:buAutoNum type="arabicPeriod"/>
            </a:pPr>
            <a:endParaRPr lang="en-US" altLang="en-US" dirty="0"/>
          </a:p>
          <a:p>
            <a:pPr marL="914400" lvl="1" indent="-457200">
              <a:lnSpc>
                <a:spcPct val="100000"/>
              </a:lnSpc>
              <a:spcBef>
                <a:spcPts val="1200"/>
              </a:spcBef>
              <a:buFont typeface="+mj-lt"/>
              <a:buAutoNum type="arabicPeriod"/>
            </a:pPr>
            <a:endParaRPr lang="en-US" altLang="en-US" dirty="0"/>
          </a:p>
          <a:p>
            <a:pPr marL="914400" lvl="1" indent="-457200">
              <a:lnSpc>
                <a:spcPct val="100000"/>
              </a:lnSpc>
              <a:spcBef>
                <a:spcPts val="1200"/>
              </a:spcBef>
              <a:buFont typeface="+mj-lt"/>
              <a:buAutoNum type="arabicPeriod"/>
            </a:pPr>
            <a:endParaRPr lang="en-US" altLang="en-US" dirty="0"/>
          </a:p>
          <a:p>
            <a:pPr marL="457200" indent="-457200">
              <a:lnSpc>
                <a:spcPct val="100000"/>
              </a:lnSpc>
              <a:spcBef>
                <a:spcPts val="1200"/>
              </a:spcBef>
              <a:buFont typeface="+mj-lt"/>
              <a:buAutoNum type="arabicPeriod"/>
            </a:pPr>
            <a:endParaRPr lang="en-US" altLang="en-US" dirty="0"/>
          </a:p>
        </p:txBody>
      </p:sp>
    </p:spTree>
    <p:extLst>
      <p:ext uri="{BB962C8B-B14F-4D97-AF65-F5344CB8AC3E}">
        <p14:creationId xmlns:p14="http://schemas.microsoft.com/office/powerpoint/2010/main" val="2680055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 xmlns:a16="http://schemas.microsoft.com/office/drawing/2014/main" id="{FA683908-B2DA-4C49-9C26-66F0CFFDEAE6}"/>
              </a:ext>
            </a:extLst>
          </p:cNvPr>
          <p:cNvSpPr>
            <a:spLocks noGrp="1"/>
          </p:cNvSpPr>
          <p:nvPr>
            <p:ph type="title"/>
          </p:nvPr>
        </p:nvSpPr>
        <p:spPr/>
        <p:txBody>
          <a:bodyPr/>
          <a:lstStyle/>
          <a:p>
            <a:r>
              <a:rPr lang="en-US" altLang="en-US"/>
              <a:t>About Us, Our Practice</a:t>
            </a:r>
          </a:p>
        </p:txBody>
      </p:sp>
      <p:sp>
        <p:nvSpPr>
          <p:cNvPr id="3" name="Content Placeholder 2">
            <a:extLst>
              <a:ext uri="{FF2B5EF4-FFF2-40B4-BE49-F238E27FC236}">
                <a16:creationId xmlns="" xmlns:a16="http://schemas.microsoft.com/office/drawing/2014/main" id="{9955E313-33F5-354C-B50D-CB9E1D58F5AF}"/>
              </a:ext>
            </a:extLst>
          </p:cNvPr>
          <p:cNvSpPr>
            <a:spLocks noGrp="1"/>
          </p:cNvSpPr>
          <p:nvPr>
            <p:ph idx="1"/>
          </p:nvPr>
        </p:nvSpPr>
        <p:spPr>
          <a:xfrm>
            <a:off x="680321" y="2336872"/>
            <a:ext cx="9613861" cy="4239773"/>
          </a:xfrm>
        </p:spPr>
        <p:txBody>
          <a:bodyPr>
            <a:normAutofit fontScale="85000" lnSpcReduction="20000"/>
          </a:bodyPr>
          <a:lstStyle/>
          <a:p>
            <a:pPr marL="457200" indent="-457200">
              <a:lnSpc>
                <a:spcPct val="110000"/>
              </a:lnSpc>
              <a:spcBef>
                <a:spcPts val="1600"/>
              </a:spcBef>
              <a:buFont typeface="+mj-lt"/>
              <a:buAutoNum type="arabicPeriod" startAt="4"/>
            </a:pPr>
            <a:r>
              <a:rPr lang="en-US" altLang="en-US" dirty="0"/>
              <a:t>Accountability and Responsibility for Practice: Authority, accountability and responsibility for nursing practice consistent with the obligation to provide optimum patient care </a:t>
            </a:r>
          </a:p>
          <a:p>
            <a:pPr marL="457200" indent="-457200">
              <a:lnSpc>
                <a:spcPct val="110000"/>
              </a:lnSpc>
              <a:spcBef>
                <a:spcPts val="1600"/>
              </a:spcBef>
              <a:buFont typeface="+mj-lt"/>
              <a:buAutoNum type="arabicPeriod" startAt="4"/>
            </a:pPr>
            <a:r>
              <a:rPr lang="en-US" altLang="en-US" dirty="0"/>
              <a:t>Duty Self and Duty to Others: Same duties to self as to others, including the responsibility to promote health can safety, preserve wholeness, integrity,  maintain competence, continue personal and professional growth</a:t>
            </a:r>
          </a:p>
          <a:p>
            <a:pPr marL="457200" indent="-457200">
              <a:lnSpc>
                <a:spcPct val="110000"/>
              </a:lnSpc>
              <a:spcBef>
                <a:spcPts val="1600"/>
              </a:spcBef>
              <a:buFont typeface="+mj-lt"/>
              <a:buAutoNum type="arabicPeriod" startAt="4"/>
            </a:pPr>
            <a:r>
              <a:rPr lang="en-US" altLang="en-US" dirty="0"/>
              <a:t>Contribution to Healthcare Environments: Individually or collectively establishes, maintains, and improves health care environments and conditions of employment </a:t>
            </a:r>
          </a:p>
          <a:p>
            <a:pPr marL="457200" indent="-457200">
              <a:lnSpc>
                <a:spcPct val="110000"/>
              </a:lnSpc>
              <a:spcBef>
                <a:spcPts val="1600"/>
              </a:spcBef>
              <a:buFont typeface="+mj-lt"/>
              <a:buAutoNum type="arabicPeriod" startAt="4"/>
            </a:pPr>
            <a:r>
              <a:rPr lang="en-US" altLang="en-US" dirty="0"/>
              <a:t>Advancement of the Profession: Advances the profession through research, scholarly inquiry, professional standards, knowledge development, and</a:t>
            </a:r>
            <a:br>
              <a:rPr lang="en-US" altLang="en-US" dirty="0"/>
            </a:br>
            <a:r>
              <a:rPr lang="en-US" altLang="en-US" dirty="0"/>
              <a:t>health policy</a:t>
            </a:r>
          </a:p>
          <a:p>
            <a:pPr marL="457200" indent="-457200">
              <a:lnSpc>
                <a:spcPct val="110000"/>
              </a:lnSpc>
              <a:spcBef>
                <a:spcPts val="1600"/>
              </a:spcBef>
              <a:buFont typeface="+mj-lt"/>
              <a:buAutoNum type="arabicPeriod" startAt="4"/>
            </a:pPr>
            <a:endParaRPr lang="en-US" altLang="en-US" dirty="0"/>
          </a:p>
        </p:txBody>
      </p:sp>
    </p:spTree>
    <p:extLst>
      <p:ext uri="{BB962C8B-B14F-4D97-AF65-F5344CB8AC3E}">
        <p14:creationId xmlns:p14="http://schemas.microsoft.com/office/powerpoint/2010/main" val="31292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 xmlns:a16="http://schemas.microsoft.com/office/drawing/2014/main" id="{7E563A39-A3C6-5248-8C79-FFE3E0B90056}"/>
              </a:ext>
            </a:extLst>
          </p:cNvPr>
          <p:cNvSpPr>
            <a:spLocks noGrp="1"/>
          </p:cNvSpPr>
          <p:nvPr>
            <p:ph type="title"/>
          </p:nvPr>
        </p:nvSpPr>
        <p:spPr/>
        <p:txBody>
          <a:bodyPr/>
          <a:lstStyle/>
          <a:p>
            <a:r>
              <a:rPr lang="en-US" altLang="en-US"/>
              <a:t>Broader Society</a:t>
            </a:r>
          </a:p>
        </p:txBody>
      </p:sp>
      <p:sp>
        <p:nvSpPr>
          <p:cNvPr id="28674" name="Content Placeholder 2">
            <a:extLst>
              <a:ext uri="{FF2B5EF4-FFF2-40B4-BE49-F238E27FC236}">
                <a16:creationId xmlns="" xmlns:a16="http://schemas.microsoft.com/office/drawing/2014/main" id="{B01856EA-0772-FE47-8574-12EF035FFFAF}"/>
              </a:ext>
            </a:extLst>
          </p:cNvPr>
          <p:cNvSpPr>
            <a:spLocks noGrp="1"/>
          </p:cNvSpPr>
          <p:nvPr>
            <p:ph idx="1"/>
          </p:nvPr>
        </p:nvSpPr>
        <p:spPr/>
        <p:txBody>
          <a:bodyPr/>
          <a:lstStyle/>
          <a:p>
            <a:pPr marL="457200" indent="-457200">
              <a:lnSpc>
                <a:spcPct val="100000"/>
              </a:lnSpc>
              <a:spcBef>
                <a:spcPts val="1600"/>
              </a:spcBef>
              <a:buFont typeface="+mj-lt"/>
              <a:buAutoNum type="arabicPeriod" startAt="8"/>
            </a:pPr>
            <a:r>
              <a:rPr lang="en-US" altLang="en-US" dirty="0"/>
              <a:t>Promotion of Community and World Health: Collaborates with other health professionals and the public to protect human rights and reduce health disparities </a:t>
            </a:r>
          </a:p>
          <a:p>
            <a:pPr marL="457200" indent="-457200">
              <a:lnSpc>
                <a:spcPct val="100000"/>
              </a:lnSpc>
              <a:spcBef>
                <a:spcPts val="1600"/>
              </a:spcBef>
              <a:buFont typeface="+mj-lt"/>
              <a:buAutoNum type="arabicPeriod" startAt="8"/>
            </a:pPr>
            <a:r>
              <a:rPr lang="en-US" altLang="en-US" dirty="0"/>
              <a:t>Promotion of the Nursing Profession: The profession must articulate its values, maintain integrity, and integrate social justice principles</a:t>
            </a:r>
          </a:p>
        </p:txBody>
      </p:sp>
    </p:spTree>
    <p:extLst>
      <p:ext uri="{BB962C8B-B14F-4D97-AF65-F5344CB8AC3E}">
        <p14:creationId xmlns:p14="http://schemas.microsoft.com/office/powerpoint/2010/main" val="362321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8CC72CC-90C7-C348-9059-50DABADD01DD}"/>
              </a:ext>
            </a:extLst>
          </p:cNvPr>
          <p:cNvPicPr>
            <a:picLocks noChangeAspect="1"/>
          </p:cNvPicPr>
          <p:nvPr/>
        </p:nvPicPr>
        <p:blipFill rotWithShape="1">
          <a:blip r:embed="rId2"/>
          <a:srcRect t="4334" b="8666"/>
          <a:stretch/>
        </p:blipFill>
        <p:spPr>
          <a:xfrm>
            <a:off x="3524250" y="297180"/>
            <a:ext cx="5143500" cy="5966460"/>
          </a:xfrm>
          <a:prstGeom prst="rect">
            <a:avLst/>
          </a:prstGeom>
        </p:spPr>
      </p:pic>
    </p:spTree>
    <p:extLst>
      <p:ext uri="{BB962C8B-B14F-4D97-AF65-F5344CB8AC3E}">
        <p14:creationId xmlns:p14="http://schemas.microsoft.com/office/powerpoint/2010/main" val="2917473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CDMS</a:t>
            </a:r>
          </a:p>
        </p:txBody>
      </p:sp>
      <p:pic>
        <p:nvPicPr>
          <p:cNvPr id="6" name="Picture 5"/>
          <p:cNvPicPr/>
          <p:nvPr/>
        </p:nvPicPr>
        <p:blipFill rotWithShape="1">
          <a:blip r:embed="rId2">
            <a:extLst>
              <a:ext uri="{28A0092B-C50C-407E-A947-70E740481C1C}">
                <a14:useLocalDpi xmlns:a14="http://schemas.microsoft.com/office/drawing/2010/main" val="0"/>
              </a:ext>
            </a:extLst>
          </a:blip>
          <a:srcRect l="5081" t="2820" b="24946"/>
          <a:stretch/>
        </p:blipFill>
        <p:spPr bwMode="auto">
          <a:xfrm>
            <a:off x="1857308" y="450599"/>
            <a:ext cx="7442889" cy="5967042"/>
          </a:xfrm>
          <a:prstGeom prst="rect">
            <a:avLst/>
          </a:prstGeom>
          <a:noFill/>
          <a:ln>
            <a:solidFill>
              <a:schemeClr val="tx1"/>
            </a:solidFill>
          </a:ln>
        </p:spPr>
      </p:pic>
    </p:spTree>
    <p:extLst>
      <p:ext uri="{BB962C8B-B14F-4D97-AF65-F5344CB8AC3E}">
        <p14:creationId xmlns:p14="http://schemas.microsoft.com/office/powerpoint/2010/main" val="574236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Preamble</a:t>
            </a:r>
          </a:p>
        </p:txBody>
      </p:sp>
      <p:sp>
        <p:nvSpPr>
          <p:cNvPr id="3" name="Content Placeholder 2"/>
          <p:cNvSpPr>
            <a:spLocks noGrp="1"/>
          </p:cNvSpPr>
          <p:nvPr>
            <p:ph idx="1"/>
          </p:nvPr>
        </p:nvSpPr>
        <p:spPr>
          <a:xfrm>
            <a:off x="680321" y="2336872"/>
            <a:ext cx="9613861" cy="4192881"/>
          </a:xfrm>
        </p:spPr>
        <p:txBody>
          <a:bodyPr>
            <a:normAutofit/>
          </a:bodyPr>
          <a:lstStyle/>
          <a:p>
            <a:pPr marL="0" indent="0">
              <a:lnSpc>
                <a:spcPct val="100000"/>
              </a:lnSpc>
              <a:spcBef>
                <a:spcPts val="1800"/>
              </a:spcBef>
              <a:buNone/>
            </a:pPr>
            <a:r>
              <a:rPr lang="en-US" dirty="0"/>
              <a:t>The fundamental spirit of caring and respect with which the Code is written is based upon five principles of ethical behavior. These include autonomy, beneficence, nonmaleficence, justice, and fidelity, as defined below: </a:t>
            </a:r>
          </a:p>
          <a:p>
            <a:pPr lvl="1">
              <a:spcBef>
                <a:spcPts val="1800"/>
              </a:spcBef>
            </a:pPr>
            <a:r>
              <a:rPr lang="en-US" dirty="0"/>
              <a:t>Autonomy: To honor the right to make individual decisions. </a:t>
            </a:r>
          </a:p>
          <a:p>
            <a:pPr lvl="1">
              <a:spcBef>
                <a:spcPts val="1800"/>
              </a:spcBef>
            </a:pPr>
            <a:r>
              <a:rPr lang="en-US" dirty="0"/>
              <a:t>Beneficence: To do good to others. </a:t>
            </a:r>
          </a:p>
          <a:p>
            <a:pPr lvl="1">
              <a:spcBef>
                <a:spcPts val="1800"/>
              </a:spcBef>
            </a:pPr>
            <a:r>
              <a:rPr lang="en-US" dirty="0"/>
              <a:t>Nonmaleficence: To do no harm to others. </a:t>
            </a:r>
          </a:p>
          <a:p>
            <a:pPr lvl="1">
              <a:spcBef>
                <a:spcPts val="1800"/>
              </a:spcBef>
            </a:pPr>
            <a:r>
              <a:rPr lang="en-US" dirty="0"/>
              <a:t>Justice: To act or treat justly or fairly. </a:t>
            </a:r>
          </a:p>
          <a:p>
            <a:pPr lvl="1">
              <a:spcBef>
                <a:spcPts val="1800"/>
              </a:spcBef>
            </a:pPr>
            <a:r>
              <a:rPr lang="en-US" dirty="0"/>
              <a:t>Fidelity: To adhere to fact or detail.</a:t>
            </a:r>
          </a:p>
          <a:p>
            <a:pPr>
              <a:spcBef>
                <a:spcPts val="1800"/>
              </a:spcBef>
            </a:pPr>
            <a:endParaRPr lang="en-US" dirty="0"/>
          </a:p>
          <a:p>
            <a:pPr>
              <a:spcBef>
                <a:spcPts val="1800"/>
              </a:spcBef>
            </a:pPr>
            <a:endParaRPr lang="en-US" dirty="0"/>
          </a:p>
        </p:txBody>
      </p:sp>
    </p:spTree>
    <p:extLst>
      <p:ext uri="{BB962C8B-B14F-4D97-AF65-F5344CB8AC3E}">
        <p14:creationId xmlns:p14="http://schemas.microsoft.com/office/powerpoint/2010/main" val="386595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48D88AF-7052-A542-B256-9294929A471F}"/>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CDE4959B-6255-4E4C-9C54-F1286FCD4977}"/>
              </a:ext>
            </a:extLst>
          </p:cNvPr>
          <p:cNvSpPr>
            <a:spLocks noGrp="1"/>
          </p:cNvSpPr>
          <p:nvPr>
            <p:ph idx="1"/>
          </p:nvPr>
        </p:nvSpPr>
        <p:spPr>
          <a:xfrm>
            <a:off x="680321" y="2336872"/>
            <a:ext cx="9613861" cy="4192881"/>
          </a:xfrm>
        </p:spPr>
        <p:txBody>
          <a:bodyPr>
            <a:normAutofit fontScale="92500" lnSpcReduction="10000"/>
          </a:bodyPr>
          <a:lstStyle/>
          <a:p>
            <a:pPr>
              <a:lnSpc>
                <a:spcPct val="110000"/>
              </a:lnSpc>
            </a:pPr>
            <a:r>
              <a:rPr lang="en-US" dirty="0"/>
              <a:t>A code of professional conduct cannot guarantee ethical behavior. Moreover, a code of professional conduct cannot resolve all ethical issues or disputes or capture the richness of complexity involved in providing professional input within a moral community. Rather, a code of conduct sets forth values, ethical principles, and ethical standards to which professionals aspire and by which their actions can be judged. Disability management specialists’ ethical behavior should result from their personal commitment to engage in ethical practice. The Code reflects the commitment of all disability managers to uphold the profession’s values and to act ethically. Principles and rules of conduct must be applied by individuals of integrity who discern moral questions and, in good faith, seek to make reliable ethical judgments.</a:t>
            </a:r>
          </a:p>
          <a:p>
            <a:endParaRPr lang="en-US" dirty="0"/>
          </a:p>
        </p:txBody>
      </p:sp>
    </p:spTree>
    <p:extLst>
      <p:ext uri="{BB962C8B-B14F-4D97-AF65-F5344CB8AC3E}">
        <p14:creationId xmlns:p14="http://schemas.microsoft.com/office/powerpoint/2010/main" val="276872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CDMS Principles</a:t>
            </a:r>
          </a:p>
        </p:txBody>
      </p:sp>
      <p:sp>
        <p:nvSpPr>
          <p:cNvPr id="3" name="Content Placeholder 2"/>
          <p:cNvSpPr>
            <a:spLocks noGrp="1"/>
          </p:cNvSpPr>
          <p:nvPr>
            <p:ph idx="1"/>
          </p:nvPr>
        </p:nvSpPr>
        <p:spPr>
          <a:xfrm>
            <a:off x="489128" y="2091091"/>
            <a:ext cx="11446809" cy="4585986"/>
          </a:xfrm>
        </p:spPr>
        <p:txBody>
          <a:bodyPr>
            <a:normAutofit/>
          </a:bodyPr>
          <a:lstStyle/>
          <a:p>
            <a:pPr marL="0" indent="0">
              <a:buNone/>
            </a:pPr>
            <a:r>
              <a:rPr lang="en-US" dirty="0"/>
              <a:t>Certified Disability Management Specialists shall: </a:t>
            </a:r>
          </a:p>
          <a:p>
            <a:pPr marL="914400" lvl="1" indent="-457200">
              <a:buFont typeface="+mj-lt"/>
              <a:buAutoNum type="arabicPeriod"/>
            </a:pPr>
            <a:r>
              <a:rPr lang="en-US" dirty="0"/>
              <a:t>endeavor to place the public interest above their own at all times. </a:t>
            </a:r>
          </a:p>
          <a:p>
            <a:pPr marL="914400" lvl="1" indent="-457200">
              <a:buFont typeface="+mj-lt"/>
              <a:buAutoNum type="arabicPeriod"/>
            </a:pPr>
            <a:r>
              <a:rPr lang="en-US" dirty="0"/>
              <a:t>shall respect the integrity and protect the welfare of those persons or groups with whom they are working. </a:t>
            </a:r>
          </a:p>
          <a:p>
            <a:pPr marL="914400" lvl="1" indent="-457200">
              <a:buFont typeface="+mj-lt"/>
              <a:buAutoNum type="arabicPeriod"/>
            </a:pPr>
            <a:r>
              <a:rPr lang="en-US" dirty="0"/>
              <a:t>shall always maintain objectivity in their relationships with clients. </a:t>
            </a:r>
          </a:p>
          <a:p>
            <a:pPr marL="914400" lvl="1" indent="-457200">
              <a:buFont typeface="+mj-lt"/>
              <a:buAutoNum type="arabicPeriod"/>
            </a:pPr>
            <a:r>
              <a:rPr lang="en-US" dirty="0"/>
              <a:t>shall act with integrity in dealing with other professionals. </a:t>
            </a:r>
          </a:p>
          <a:p>
            <a:pPr marL="914400" lvl="1" indent="-457200">
              <a:buFont typeface="+mj-lt"/>
              <a:buAutoNum type="arabicPeriod"/>
            </a:pPr>
            <a:r>
              <a:rPr lang="en-US" dirty="0"/>
              <a:t>shall keep their technical competency at a level that ensures their clients will receive the benefit of the highest quality of service the profession can offer. </a:t>
            </a:r>
          </a:p>
          <a:p>
            <a:pPr marL="914400" lvl="1" indent="-457200">
              <a:buFont typeface="+mj-lt"/>
              <a:buAutoNum type="arabicPeriod"/>
            </a:pPr>
            <a:r>
              <a:rPr lang="en-US" dirty="0"/>
              <a:t>shall honor the integrity and respect the limitations placed on the use of the CDMS credential. </a:t>
            </a:r>
          </a:p>
          <a:p>
            <a:pPr marL="914400" lvl="1" indent="-457200">
              <a:buFont typeface="+mj-lt"/>
              <a:buAutoNum type="arabicPeriod"/>
            </a:pPr>
            <a:r>
              <a:rPr lang="en-US" dirty="0"/>
              <a:t>shall obey all laws and regulations, avoiding any conduct or activity that could harm others. </a:t>
            </a:r>
          </a:p>
          <a:p>
            <a:pPr marL="914400" lvl="1" indent="-457200">
              <a:buFont typeface="+mj-lt"/>
              <a:buAutoNum type="arabicPeriod"/>
            </a:pPr>
            <a:r>
              <a:rPr lang="en-US" dirty="0"/>
              <a:t>shall help maintain the integrity of the CDMS Code of Professional Conduct.</a:t>
            </a:r>
          </a:p>
          <a:p>
            <a:endParaRPr lang="en-US" dirty="0"/>
          </a:p>
        </p:txBody>
      </p:sp>
    </p:spTree>
    <p:extLst>
      <p:ext uri="{BB962C8B-B14F-4D97-AF65-F5344CB8AC3E}">
        <p14:creationId xmlns:p14="http://schemas.microsoft.com/office/powerpoint/2010/main" val="407406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1A76F-CA7D-5E40-A101-84DBD14D419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 xmlns:a16="http://schemas.microsoft.com/office/drawing/2014/main" id="{8F6B5D0B-044E-3A4F-B36A-073D91C924AD}"/>
              </a:ext>
            </a:extLst>
          </p:cNvPr>
          <p:cNvSpPr>
            <a:spLocks noGrp="1"/>
          </p:cNvSpPr>
          <p:nvPr>
            <p:ph idx="1"/>
          </p:nvPr>
        </p:nvSpPr>
        <p:spPr/>
        <p:txBody>
          <a:bodyPr/>
          <a:lstStyle/>
          <a:p>
            <a:pPr lvl="0"/>
            <a:r>
              <a:rPr lang="en-US" dirty="0"/>
              <a:t>Define and describe ethics in the care of patients and workers </a:t>
            </a:r>
            <a:br>
              <a:rPr lang="en-US" dirty="0"/>
            </a:br>
            <a:r>
              <a:rPr lang="en-US" dirty="0"/>
              <a:t>as patients. </a:t>
            </a:r>
          </a:p>
          <a:p>
            <a:pPr lvl="0"/>
            <a:r>
              <a:rPr lang="en-US" dirty="0"/>
              <a:t>Identify principles of medical ethics and how they apply in occupational health. </a:t>
            </a:r>
          </a:p>
          <a:p>
            <a:pPr lvl="0"/>
            <a:r>
              <a:rPr lang="en-US" dirty="0"/>
              <a:t>Compare and contrast ethical obligations in clinical care with those in occupational health. </a:t>
            </a:r>
          </a:p>
          <a:p>
            <a:pPr lvl="0"/>
            <a:r>
              <a:rPr lang="en-US" dirty="0"/>
              <a:t>Formulate an approach for dealing with ethical dilemmas with working patients. </a:t>
            </a:r>
          </a:p>
          <a:p>
            <a:endParaRPr lang="en-US" dirty="0"/>
          </a:p>
        </p:txBody>
      </p:sp>
    </p:spTree>
    <p:extLst>
      <p:ext uri="{BB962C8B-B14F-4D97-AF65-F5344CB8AC3E}">
        <p14:creationId xmlns:p14="http://schemas.microsoft.com/office/powerpoint/2010/main" val="2702670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59EC0B1-2073-D645-B8B3-591D7942FEA5}"/>
              </a:ext>
            </a:extLst>
          </p:cNvPr>
          <p:cNvPicPr>
            <a:picLocks noChangeAspect="1"/>
          </p:cNvPicPr>
          <p:nvPr/>
        </p:nvPicPr>
        <p:blipFill>
          <a:blip r:embed="rId2"/>
          <a:stretch>
            <a:fillRect/>
          </a:stretch>
        </p:blipFill>
        <p:spPr>
          <a:xfrm>
            <a:off x="3361038" y="799212"/>
            <a:ext cx="5990525" cy="5626301"/>
          </a:xfrm>
          <a:prstGeom prst="rect">
            <a:avLst/>
          </a:prstGeom>
        </p:spPr>
      </p:pic>
    </p:spTree>
    <p:extLst>
      <p:ext uri="{BB962C8B-B14F-4D97-AF65-F5344CB8AC3E}">
        <p14:creationId xmlns:p14="http://schemas.microsoft.com/office/powerpoint/2010/main" val="566360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CRC Values and Principles</a:t>
            </a:r>
          </a:p>
        </p:txBody>
      </p:sp>
      <p:sp>
        <p:nvSpPr>
          <p:cNvPr id="3" name="Content Placeholder 2"/>
          <p:cNvSpPr>
            <a:spLocks noGrp="1"/>
          </p:cNvSpPr>
          <p:nvPr>
            <p:ph idx="1"/>
          </p:nvPr>
        </p:nvSpPr>
        <p:spPr>
          <a:xfrm>
            <a:off x="516441" y="2104744"/>
            <a:ext cx="10108455" cy="4626951"/>
          </a:xfrm>
        </p:spPr>
        <p:txBody>
          <a:bodyPr>
            <a:normAutofit fontScale="92500" lnSpcReduction="20000"/>
          </a:bodyPr>
          <a:lstStyle/>
          <a:p>
            <a:pPr marL="457200" indent="-457200">
              <a:lnSpc>
                <a:spcPct val="110000"/>
              </a:lnSpc>
              <a:buFont typeface="+mj-lt"/>
              <a:buAutoNum type="arabicPeriod"/>
            </a:pPr>
            <a:r>
              <a:rPr lang="en-US" dirty="0"/>
              <a:t>Respecting human rights and dignity;</a:t>
            </a:r>
          </a:p>
          <a:p>
            <a:pPr marL="457200" indent="-457200">
              <a:lnSpc>
                <a:spcPct val="110000"/>
              </a:lnSpc>
              <a:buFont typeface="+mj-lt"/>
              <a:buAutoNum type="arabicPeriod"/>
            </a:pPr>
            <a:r>
              <a:rPr lang="en-US" dirty="0"/>
              <a:t>Ensuring the integrity of all professional relationships;</a:t>
            </a:r>
          </a:p>
          <a:p>
            <a:pPr marL="457200" indent="-457200">
              <a:lnSpc>
                <a:spcPct val="110000"/>
              </a:lnSpc>
              <a:buFont typeface="+mj-lt"/>
              <a:buAutoNum type="arabicPeriod"/>
            </a:pPr>
            <a:r>
              <a:rPr lang="en-US" dirty="0"/>
              <a:t>Acting to alleviate personal distress and suffering;</a:t>
            </a:r>
          </a:p>
          <a:p>
            <a:pPr marL="457200" indent="-457200">
              <a:lnSpc>
                <a:spcPct val="110000"/>
              </a:lnSpc>
              <a:buFont typeface="+mj-lt"/>
              <a:buAutoNum type="arabicPeriod"/>
            </a:pPr>
            <a:r>
              <a:rPr lang="en-US" dirty="0"/>
              <a:t>Enhancing the quality of professional knowledge and its application to increase professional and</a:t>
            </a:r>
          </a:p>
          <a:p>
            <a:pPr marL="457200" indent="-457200">
              <a:lnSpc>
                <a:spcPct val="110000"/>
              </a:lnSpc>
              <a:buFont typeface="+mj-lt"/>
              <a:buAutoNum type="arabicPeriod"/>
            </a:pPr>
            <a:r>
              <a:rPr lang="en-US" dirty="0"/>
              <a:t>Personal effectiveness;</a:t>
            </a:r>
          </a:p>
          <a:p>
            <a:pPr marL="457200" indent="-457200">
              <a:lnSpc>
                <a:spcPct val="110000"/>
              </a:lnSpc>
              <a:buFont typeface="+mj-lt"/>
              <a:buAutoNum type="arabicPeriod"/>
            </a:pPr>
            <a:r>
              <a:rPr lang="en-US" dirty="0"/>
              <a:t>Promoting empowerment through self-advocacy and self-determination;</a:t>
            </a:r>
          </a:p>
          <a:p>
            <a:pPr marL="457200" indent="-457200">
              <a:lnSpc>
                <a:spcPct val="110000"/>
              </a:lnSpc>
              <a:buFont typeface="+mj-lt"/>
              <a:buAutoNum type="arabicPeriod"/>
            </a:pPr>
            <a:r>
              <a:rPr lang="en-US" dirty="0"/>
              <a:t>Appreciating the diversity of human experience and appreciating culture;</a:t>
            </a:r>
          </a:p>
          <a:p>
            <a:pPr marL="457200" indent="-457200">
              <a:lnSpc>
                <a:spcPct val="110000"/>
              </a:lnSpc>
              <a:buFont typeface="+mj-lt"/>
              <a:buAutoNum type="arabicPeriod"/>
            </a:pPr>
            <a:r>
              <a:rPr lang="en-US" dirty="0"/>
              <a:t>Emphasizing client strengths versus deficits;</a:t>
            </a:r>
          </a:p>
          <a:p>
            <a:pPr marL="457200" indent="-457200">
              <a:lnSpc>
                <a:spcPct val="110000"/>
              </a:lnSpc>
              <a:buFont typeface="+mj-lt"/>
              <a:buAutoNum type="arabicPeriod"/>
            </a:pPr>
            <a:r>
              <a:rPr lang="en-US" dirty="0"/>
              <a:t>Serving individuals holistically; and</a:t>
            </a:r>
          </a:p>
          <a:p>
            <a:pPr marL="457200" indent="-457200">
              <a:lnSpc>
                <a:spcPct val="110000"/>
              </a:lnSpc>
              <a:buFont typeface="+mj-lt"/>
              <a:buAutoNum type="arabicPeriod"/>
            </a:pPr>
            <a:r>
              <a:rPr lang="en-US" dirty="0"/>
              <a:t>Advocating for the fair and adequate provision of services.</a:t>
            </a:r>
          </a:p>
          <a:p>
            <a:pPr marL="457200" indent="-457200">
              <a:lnSpc>
                <a:spcPct val="110000"/>
              </a:lnSpc>
              <a:buFont typeface="+mj-lt"/>
              <a:buAutoNum type="arabicPeriod"/>
            </a:pPr>
            <a:endParaRPr lang="en-US" dirty="0"/>
          </a:p>
        </p:txBody>
      </p:sp>
    </p:spTree>
    <p:extLst>
      <p:ext uri="{BB962C8B-B14F-4D97-AF65-F5344CB8AC3E}">
        <p14:creationId xmlns:p14="http://schemas.microsoft.com/office/powerpoint/2010/main" val="3426682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C73203-7A65-4945-B594-E648A2C3146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D938E08-9B8C-7F47-8553-E96323A5F56B}"/>
              </a:ext>
            </a:extLst>
          </p:cNvPr>
          <p:cNvSpPr>
            <a:spLocks noGrp="1"/>
          </p:cNvSpPr>
          <p:nvPr>
            <p:ph idx="1"/>
          </p:nvPr>
        </p:nvSpPr>
        <p:spPr>
          <a:xfrm>
            <a:off x="680321" y="2149303"/>
            <a:ext cx="9613861" cy="4357005"/>
          </a:xfrm>
        </p:spPr>
        <p:txBody>
          <a:bodyPr>
            <a:normAutofit fontScale="92500" lnSpcReduction="20000"/>
          </a:bodyPr>
          <a:lstStyle/>
          <a:p>
            <a:pPr>
              <a:lnSpc>
                <a:spcPct val="120000"/>
              </a:lnSpc>
              <a:spcBef>
                <a:spcPts val="400"/>
              </a:spcBef>
            </a:pPr>
            <a:r>
              <a:rPr lang="en-US" dirty="0"/>
              <a:t>These values inform principles. They represent one important way of expressing a general ethical commitment that becomes more precisely defined and action-oriented when expressed as a principle. The fundamental spirit of caring and respect with which the Code is written is based upon six principles of ethical behavior: </a:t>
            </a:r>
          </a:p>
          <a:p>
            <a:pPr lvl="1">
              <a:lnSpc>
                <a:spcPct val="120000"/>
              </a:lnSpc>
              <a:spcBef>
                <a:spcPts val="400"/>
              </a:spcBef>
            </a:pPr>
            <a:r>
              <a:rPr lang="en-US" dirty="0"/>
              <a:t>Autonomy: To respect the rights of clients to be self-governing within their social and cultural framework. </a:t>
            </a:r>
          </a:p>
          <a:p>
            <a:pPr lvl="1">
              <a:lnSpc>
                <a:spcPct val="120000"/>
              </a:lnSpc>
              <a:spcBef>
                <a:spcPts val="400"/>
              </a:spcBef>
            </a:pPr>
            <a:r>
              <a:rPr lang="en-US" dirty="0"/>
              <a:t>Beneficence: To do good to others; to promote the well-being of clients. </a:t>
            </a:r>
          </a:p>
          <a:p>
            <a:pPr lvl="1">
              <a:lnSpc>
                <a:spcPct val="120000"/>
              </a:lnSpc>
              <a:spcBef>
                <a:spcPts val="400"/>
              </a:spcBef>
            </a:pPr>
            <a:r>
              <a:rPr lang="en-US" dirty="0"/>
              <a:t>Fidelity: To be faithful; to keep promises and honor the trust placed in rehabilitation counselors. </a:t>
            </a:r>
          </a:p>
          <a:p>
            <a:pPr lvl="1">
              <a:lnSpc>
                <a:spcPct val="120000"/>
              </a:lnSpc>
              <a:spcBef>
                <a:spcPts val="400"/>
              </a:spcBef>
            </a:pPr>
            <a:r>
              <a:rPr lang="en-US" dirty="0"/>
              <a:t>Justice: To be fair in the treatment of all clients; to provide appropriate services to all. Nonmaleficence: To do no harm to others. </a:t>
            </a:r>
          </a:p>
          <a:p>
            <a:pPr lvl="1">
              <a:lnSpc>
                <a:spcPct val="120000"/>
              </a:lnSpc>
              <a:spcBef>
                <a:spcPts val="400"/>
              </a:spcBef>
            </a:pPr>
            <a:r>
              <a:rPr lang="en-US" dirty="0"/>
              <a:t>Veracity: To be honest.</a:t>
            </a:r>
          </a:p>
        </p:txBody>
      </p:sp>
    </p:spTree>
    <p:extLst>
      <p:ext uri="{BB962C8B-B14F-4D97-AF65-F5344CB8AC3E}">
        <p14:creationId xmlns:p14="http://schemas.microsoft.com/office/powerpoint/2010/main" val="1441646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009FC3-DB15-134F-8094-C51137D9DC97}"/>
              </a:ext>
            </a:extLst>
          </p:cNvPr>
          <p:cNvSpPr>
            <a:spLocks noGrp="1"/>
          </p:cNvSpPr>
          <p:nvPr>
            <p:ph type="title"/>
          </p:nvPr>
        </p:nvSpPr>
        <p:spPr/>
        <p:txBody>
          <a:bodyPr/>
          <a:lstStyle/>
          <a:p>
            <a:r>
              <a:rPr lang="en-US" dirty="0"/>
              <a:t>Enforceable Standards</a:t>
            </a:r>
          </a:p>
        </p:txBody>
      </p:sp>
      <p:sp>
        <p:nvSpPr>
          <p:cNvPr id="3" name="Content Placeholder 2">
            <a:extLst>
              <a:ext uri="{FF2B5EF4-FFF2-40B4-BE49-F238E27FC236}">
                <a16:creationId xmlns="" xmlns:a16="http://schemas.microsoft.com/office/drawing/2014/main" id="{788FD175-AF14-7644-9FCA-3D3D30D59458}"/>
              </a:ext>
            </a:extLst>
          </p:cNvPr>
          <p:cNvSpPr>
            <a:spLocks noGrp="1"/>
          </p:cNvSpPr>
          <p:nvPr>
            <p:ph idx="1"/>
          </p:nvPr>
        </p:nvSpPr>
        <p:spPr>
          <a:xfrm>
            <a:off x="680321" y="2215662"/>
            <a:ext cx="9613861" cy="4501661"/>
          </a:xfrm>
        </p:spPr>
        <p:txBody>
          <a:bodyPr>
            <a:normAutofit lnSpcReduction="10000"/>
          </a:bodyPr>
          <a:lstStyle/>
          <a:p>
            <a:pPr marL="0" indent="0">
              <a:lnSpc>
                <a:spcPct val="100000"/>
              </a:lnSpc>
              <a:spcBef>
                <a:spcPts val="1200"/>
              </a:spcBef>
              <a:buNone/>
            </a:pPr>
            <a:r>
              <a:rPr lang="en-US" dirty="0"/>
              <a:t>Counseling </a:t>
            </a:r>
            <a:r>
              <a:rPr lang="en-US" dirty="0" err="1"/>
              <a:t>Realtionship</a:t>
            </a:r>
            <a:endParaRPr lang="en-US" dirty="0"/>
          </a:p>
          <a:p>
            <a:pPr marL="457200" lvl="1" indent="0">
              <a:lnSpc>
                <a:spcPct val="100000"/>
              </a:lnSpc>
              <a:spcBef>
                <a:spcPts val="1200"/>
              </a:spcBef>
              <a:buNone/>
            </a:pPr>
            <a:r>
              <a:rPr lang="en-US" dirty="0"/>
              <a:t>A.1. Welfare of those Served</a:t>
            </a:r>
          </a:p>
          <a:p>
            <a:pPr marL="457200" lvl="1" indent="0">
              <a:lnSpc>
                <a:spcPct val="100000"/>
              </a:lnSpc>
              <a:spcBef>
                <a:spcPts val="1200"/>
              </a:spcBef>
              <a:buNone/>
            </a:pPr>
            <a:r>
              <a:rPr lang="en-US" dirty="0"/>
              <a:t>A.2. Respecting Diversity</a:t>
            </a:r>
          </a:p>
          <a:p>
            <a:pPr marL="457200" lvl="1" indent="0">
              <a:lnSpc>
                <a:spcPct val="100000"/>
              </a:lnSpc>
              <a:spcBef>
                <a:spcPts val="1200"/>
              </a:spcBef>
              <a:buNone/>
            </a:pPr>
            <a:r>
              <a:rPr lang="en-US" dirty="0"/>
              <a:t>A.3. Client Rights</a:t>
            </a:r>
          </a:p>
          <a:p>
            <a:pPr marL="457200" lvl="1" indent="0">
              <a:lnSpc>
                <a:spcPct val="100000"/>
              </a:lnSpc>
              <a:spcBef>
                <a:spcPts val="1200"/>
              </a:spcBef>
              <a:buNone/>
            </a:pPr>
            <a:r>
              <a:rPr lang="en-US" dirty="0"/>
              <a:t>A.4. Avoiding Value Imposition</a:t>
            </a:r>
          </a:p>
          <a:p>
            <a:pPr marL="457200" lvl="1" indent="0">
              <a:lnSpc>
                <a:spcPct val="100000"/>
              </a:lnSpc>
              <a:spcBef>
                <a:spcPts val="1200"/>
              </a:spcBef>
              <a:buNone/>
            </a:pPr>
            <a:r>
              <a:rPr lang="en-US" dirty="0"/>
              <a:t>A.5. Rules and Relationships with Clients</a:t>
            </a:r>
          </a:p>
          <a:p>
            <a:pPr marL="457200" lvl="1" indent="0">
              <a:lnSpc>
                <a:spcPct val="100000"/>
              </a:lnSpc>
              <a:spcBef>
                <a:spcPts val="1200"/>
              </a:spcBef>
              <a:buNone/>
            </a:pPr>
            <a:r>
              <a:rPr lang="en-US" dirty="0"/>
              <a:t>A.6. Multiple Clients</a:t>
            </a:r>
          </a:p>
          <a:p>
            <a:pPr marL="457200" lvl="1" indent="0">
              <a:lnSpc>
                <a:spcPct val="100000"/>
              </a:lnSpc>
              <a:spcBef>
                <a:spcPts val="1200"/>
              </a:spcBef>
              <a:buNone/>
            </a:pPr>
            <a:r>
              <a:rPr lang="en-US" dirty="0"/>
              <a:t>A.7. Group Work</a:t>
            </a:r>
          </a:p>
          <a:p>
            <a:pPr marL="457200" lvl="1" indent="0">
              <a:lnSpc>
                <a:spcPct val="100000"/>
              </a:lnSpc>
              <a:spcBef>
                <a:spcPts val="1200"/>
              </a:spcBef>
              <a:buNone/>
            </a:pPr>
            <a:r>
              <a:rPr lang="en-US" dirty="0"/>
              <a:t>A.8. Termination and Referral</a:t>
            </a:r>
          </a:p>
          <a:p>
            <a:pPr marL="457200" lvl="1" indent="0">
              <a:lnSpc>
                <a:spcPct val="100000"/>
              </a:lnSpc>
              <a:spcBef>
                <a:spcPts val="1200"/>
              </a:spcBef>
              <a:buNone/>
            </a:pPr>
            <a:r>
              <a:rPr lang="en-US" dirty="0"/>
              <a:t>A.9. End of Life Care for Terminally Ill Clients</a:t>
            </a:r>
          </a:p>
          <a:p>
            <a:pPr marL="0" indent="0">
              <a:lnSpc>
                <a:spcPct val="100000"/>
              </a:lnSpc>
              <a:spcBef>
                <a:spcPts val="1200"/>
              </a:spcBef>
              <a:buNone/>
            </a:pPr>
            <a:endParaRPr lang="en-US" dirty="0"/>
          </a:p>
        </p:txBody>
      </p:sp>
    </p:spTree>
    <p:extLst>
      <p:ext uri="{BB962C8B-B14F-4D97-AF65-F5344CB8AC3E}">
        <p14:creationId xmlns:p14="http://schemas.microsoft.com/office/powerpoint/2010/main" val="4247113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4CB42F-6B47-C749-9BC4-3F0C774D4764}"/>
              </a:ext>
            </a:extLst>
          </p:cNvPr>
          <p:cNvSpPr>
            <a:spLocks noGrp="1"/>
          </p:cNvSpPr>
          <p:nvPr>
            <p:ph type="title"/>
          </p:nvPr>
        </p:nvSpPr>
        <p:spPr/>
        <p:txBody>
          <a:bodyPr/>
          <a:lstStyle/>
          <a:p>
            <a:r>
              <a:rPr lang="en-US" dirty="0"/>
              <a:t>Standards continued</a:t>
            </a:r>
          </a:p>
        </p:txBody>
      </p:sp>
      <p:sp>
        <p:nvSpPr>
          <p:cNvPr id="3" name="Content Placeholder 2">
            <a:extLst>
              <a:ext uri="{FF2B5EF4-FFF2-40B4-BE49-F238E27FC236}">
                <a16:creationId xmlns="" xmlns:a16="http://schemas.microsoft.com/office/drawing/2014/main" id="{E644195D-4C58-4141-B37F-3D123AF08A5D}"/>
              </a:ext>
            </a:extLst>
          </p:cNvPr>
          <p:cNvSpPr>
            <a:spLocks noGrp="1"/>
          </p:cNvSpPr>
          <p:nvPr>
            <p:ph idx="1"/>
          </p:nvPr>
        </p:nvSpPr>
        <p:spPr/>
        <p:txBody>
          <a:bodyPr>
            <a:normAutofit fontScale="77500" lnSpcReduction="20000"/>
          </a:bodyPr>
          <a:lstStyle/>
          <a:p>
            <a:r>
              <a:rPr lang="en-US" dirty="0"/>
              <a:t>Section B: Confidentially, Privileged Communication, and Privacy</a:t>
            </a:r>
          </a:p>
          <a:p>
            <a:r>
              <a:rPr lang="en-US" dirty="0"/>
              <a:t>Section C: Advocacy and Accessibility</a:t>
            </a:r>
          </a:p>
          <a:p>
            <a:r>
              <a:rPr lang="en-US" dirty="0"/>
              <a:t>Section D: Professional Responsibility</a:t>
            </a:r>
          </a:p>
          <a:p>
            <a:r>
              <a:rPr lang="en-US" dirty="0"/>
              <a:t>Section E: Relationships with Other Professionals and Employers</a:t>
            </a:r>
          </a:p>
          <a:p>
            <a:r>
              <a:rPr lang="en-US" dirty="0"/>
              <a:t>Section F: Forensic Services</a:t>
            </a:r>
          </a:p>
          <a:p>
            <a:r>
              <a:rPr lang="en-US" dirty="0"/>
              <a:t>Section G: Assessment and Evaluation</a:t>
            </a:r>
          </a:p>
          <a:p>
            <a:r>
              <a:rPr lang="en-US" dirty="0"/>
              <a:t>Section H: Supervision, Training, and Teaching</a:t>
            </a:r>
          </a:p>
          <a:p>
            <a:r>
              <a:rPr lang="en-US" dirty="0"/>
              <a:t>Section I: Research and Publication</a:t>
            </a:r>
          </a:p>
          <a:p>
            <a:r>
              <a:rPr lang="en-US" dirty="0"/>
              <a:t>Section J: Technology, Social Media, and Distance Counseling</a:t>
            </a:r>
          </a:p>
          <a:p>
            <a:r>
              <a:rPr lang="en-US" dirty="0"/>
              <a:t>Section K: Business Practices</a:t>
            </a:r>
          </a:p>
          <a:p>
            <a:r>
              <a:rPr lang="en-US" dirty="0"/>
              <a:t>Section L: Resolving Ethical Issues</a:t>
            </a:r>
          </a:p>
        </p:txBody>
      </p:sp>
    </p:spTree>
    <p:extLst>
      <p:ext uri="{BB962C8B-B14F-4D97-AF65-F5344CB8AC3E}">
        <p14:creationId xmlns:p14="http://schemas.microsoft.com/office/powerpoint/2010/main" val="564927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16906" y="524486"/>
            <a:ext cx="9613861" cy="1080938"/>
          </a:xfrm>
        </p:spPr>
        <p:txBody>
          <a:bodyPr/>
          <a:lstStyle/>
          <a:p>
            <a:r>
              <a:rPr lang="en-US" dirty="0"/>
              <a:t>Decision Making Process</a:t>
            </a:r>
          </a:p>
        </p:txBody>
      </p:sp>
      <p:sp>
        <p:nvSpPr>
          <p:cNvPr id="47106" name="Content Placeholder 2"/>
          <p:cNvSpPr>
            <a:spLocks noGrp="1"/>
          </p:cNvSpPr>
          <p:nvPr>
            <p:ph idx="1"/>
          </p:nvPr>
        </p:nvSpPr>
        <p:spPr>
          <a:xfrm>
            <a:off x="680321" y="2116457"/>
            <a:ext cx="9613861" cy="4741543"/>
          </a:xfrm>
        </p:spPr>
        <p:txBody>
          <a:bodyPr>
            <a:normAutofit fontScale="92500" lnSpcReduction="20000"/>
          </a:bodyPr>
          <a:lstStyle/>
          <a:p>
            <a:pPr marL="0" indent="0">
              <a:buNone/>
            </a:pPr>
            <a:r>
              <a:rPr lang="en-US" dirty="0"/>
              <a:t>1. Identify the ethical question(s)</a:t>
            </a:r>
          </a:p>
          <a:p>
            <a:pPr lvl="1"/>
            <a:r>
              <a:rPr lang="en-US" dirty="0"/>
              <a:t>Use action oriented questions: </a:t>
            </a:r>
            <a:r>
              <a:rPr lang="ja-JP" altLang="en-US" dirty="0"/>
              <a:t>“</a:t>
            </a:r>
            <a:r>
              <a:rPr lang="en-US" altLang="ja-JP" dirty="0"/>
              <a:t>Should we….”  or </a:t>
            </a:r>
            <a:r>
              <a:rPr lang="ja-JP" altLang="en-US" dirty="0"/>
              <a:t>“</a:t>
            </a:r>
            <a:r>
              <a:rPr lang="en-US" altLang="ja-JP" dirty="0"/>
              <a:t>How should we…</a:t>
            </a:r>
            <a:r>
              <a:rPr lang="ja-JP" altLang="en-US" dirty="0"/>
              <a:t>”</a:t>
            </a:r>
            <a:r>
              <a:rPr lang="en-US" dirty="0"/>
              <a:t>Ask </a:t>
            </a:r>
            <a:r>
              <a:rPr lang="ja-JP" altLang="en-US" dirty="0"/>
              <a:t>“</a:t>
            </a:r>
            <a:r>
              <a:rPr lang="en-US" altLang="ja-JP" dirty="0"/>
              <a:t>how</a:t>
            </a:r>
            <a:r>
              <a:rPr lang="ja-JP" altLang="en-US" dirty="0"/>
              <a:t>”</a:t>
            </a:r>
            <a:r>
              <a:rPr lang="en-US" altLang="ja-JP" dirty="0"/>
              <a:t> questions to explore strategies</a:t>
            </a:r>
          </a:p>
          <a:p>
            <a:pPr lvl="1"/>
            <a:endParaRPr lang="en-US" dirty="0"/>
          </a:p>
          <a:p>
            <a:pPr marL="0" indent="0">
              <a:buNone/>
            </a:pPr>
            <a:r>
              <a:rPr lang="en-US" dirty="0"/>
              <a:t>2.  Identify the decision makers</a:t>
            </a:r>
          </a:p>
          <a:p>
            <a:pPr lvl="1"/>
            <a:r>
              <a:rPr lang="en-US" dirty="0"/>
              <a:t>Assess the patient’</a:t>
            </a:r>
            <a:r>
              <a:rPr lang="en-US" altLang="ja-JP" dirty="0"/>
              <a:t>s decision making capacity</a:t>
            </a:r>
          </a:p>
          <a:p>
            <a:pPr lvl="1"/>
            <a:r>
              <a:rPr lang="en-US" dirty="0"/>
              <a:t>Identify / designate a surrogate</a:t>
            </a:r>
          </a:p>
          <a:p>
            <a:pPr lvl="1"/>
            <a:endParaRPr lang="en-US" dirty="0"/>
          </a:p>
          <a:p>
            <a:pPr marL="0" indent="0">
              <a:buNone/>
            </a:pPr>
            <a:r>
              <a:rPr lang="en-US" dirty="0"/>
              <a:t>3. Collect data, establish facts</a:t>
            </a:r>
          </a:p>
          <a:p>
            <a:pPr lvl="1"/>
            <a:r>
              <a:rPr lang="en-US" dirty="0"/>
              <a:t> Be objective</a:t>
            </a:r>
          </a:p>
          <a:p>
            <a:pPr lvl="1"/>
            <a:r>
              <a:rPr lang="en-US" dirty="0"/>
              <a:t> Use consultants</a:t>
            </a:r>
          </a:p>
          <a:p>
            <a:pPr lvl="1"/>
            <a:endParaRPr lang="en-US" dirty="0"/>
          </a:p>
          <a:p>
            <a:pPr marL="0" indent="0">
              <a:buNone/>
            </a:pPr>
            <a:r>
              <a:rPr lang="en-US" dirty="0"/>
              <a:t>4.  Identify all medically appropriate options</a:t>
            </a:r>
          </a:p>
          <a:p>
            <a:pPr lvl="1"/>
            <a:r>
              <a:rPr lang="en-US" dirty="0"/>
              <a:t>Use consultants</a:t>
            </a:r>
          </a:p>
          <a:p>
            <a:pPr lvl="1"/>
            <a:r>
              <a:rPr lang="en-US" dirty="0"/>
              <a:t>Identify options raised by the patient or others concerned</a:t>
            </a:r>
          </a:p>
          <a:p>
            <a:pPr lvl="1"/>
            <a:r>
              <a:rPr lang="en-US" dirty="0"/>
              <a:t>Identify the feasibility and barriers to identified options</a:t>
            </a:r>
          </a:p>
        </p:txBody>
      </p:sp>
      <p:sp>
        <p:nvSpPr>
          <p:cNvPr id="4" name="TextBox 4">
            <a:extLst>
              <a:ext uri="{FF2B5EF4-FFF2-40B4-BE49-F238E27FC236}">
                <a16:creationId xmlns="" xmlns:a16="http://schemas.microsoft.com/office/drawing/2014/main" id="{B1CC09F3-6CED-B84B-B535-5EE7F899E778}"/>
              </a:ext>
            </a:extLst>
          </p:cNvPr>
          <p:cNvSpPr txBox="1">
            <a:spLocks noChangeArrowheads="1"/>
          </p:cNvSpPr>
          <p:nvPr/>
        </p:nvSpPr>
        <p:spPr bwMode="auto">
          <a:xfrm>
            <a:off x="3207582" y="1605424"/>
            <a:ext cx="708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600" dirty="0">
                <a:latin typeface="+mn-lt"/>
                <a:cs typeface="Times New Roman" charset="0"/>
              </a:rPr>
              <a:t>Ethical Decision Making in Obstetrics and gynecology. ACOG. 2007 </a:t>
            </a:r>
          </a:p>
        </p:txBody>
      </p:sp>
    </p:spTree>
    <p:extLst>
      <p:ext uri="{BB962C8B-B14F-4D97-AF65-F5344CB8AC3E}">
        <p14:creationId xmlns:p14="http://schemas.microsoft.com/office/powerpoint/2010/main" val="2002597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680321" y="559836"/>
            <a:ext cx="10135769" cy="5530095"/>
          </a:xfrm>
        </p:spPr>
        <p:txBody>
          <a:bodyPr>
            <a:normAutofit lnSpcReduction="10000"/>
          </a:bodyPr>
          <a:lstStyle/>
          <a:p>
            <a:pPr marL="0" indent="0">
              <a:buNone/>
            </a:pPr>
            <a:r>
              <a:rPr lang="en-US" dirty="0"/>
              <a:t>5. Evaluate feasible options following values and principles</a:t>
            </a:r>
          </a:p>
          <a:p>
            <a:pPr lvl="1"/>
            <a:r>
              <a:rPr lang="en-US" dirty="0"/>
              <a:t>The patient’s values are generally a the most important concern</a:t>
            </a:r>
          </a:p>
          <a:p>
            <a:pPr lvl="1"/>
            <a:r>
              <a:rPr lang="en-US" dirty="0"/>
              <a:t>Consider professional ethical guidelines and relevant laws</a:t>
            </a:r>
          </a:p>
          <a:p>
            <a:pPr lvl="1"/>
            <a:r>
              <a:rPr lang="en-US" dirty="0"/>
              <a:t>Eliminate options that are morally unacceptable to all</a:t>
            </a:r>
          </a:p>
          <a:p>
            <a:pPr lvl="1"/>
            <a:r>
              <a:rPr lang="en-US" dirty="0"/>
              <a:t>Re-examine remaining options; combine if possible </a:t>
            </a:r>
          </a:p>
          <a:p>
            <a:endParaRPr lang="en-US" dirty="0"/>
          </a:p>
          <a:p>
            <a:pPr marL="0" indent="0">
              <a:buNone/>
            </a:pPr>
            <a:r>
              <a:rPr lang="en-US" dirty="0"/>
              <a:t>6.  Identify ethical tensions/conflicts and set priorities</a:t>
            </a:r>
          </a:p>
          <a:p>
            <a:pPr lvl="1"/>
            <a:r>
              <a:rPr lang="en-US" dirty="0"/>
              <a:t>Weigh the relative importance of the principles in context</a:t>
            </a:r>
          </a:p>
          <a:p>
            <a:pPr lvl="1"/>
            <a:r>
              <a:rPr lang="en-US" dirty="0"/>
              <a:t>Examine past cases for relevant similarities/ differences</a:t>
            </a:r>
          </a:p>
          <a:p>
            <a:endParaRPr lang="en-US" dirty="0"/>
          </a:p>
          <a:p>
            <a:pPr marL="0" indent="0">
              <a:buNone/>
            </a:pPr>
            <a:r>
              <a:rPr lang="en-US" dirty="0"/>
              <a:t>7.  Select the options than can be best justified</a:t>
            </a:r>
          </a:p>
          <a:p>
            <a:pPr lvl="1"/>
            <a:r>
              <a:rPr lang="en-US" dirty="0"/>
              <a:t>Seek a rational (and explainable) solution</a:t>
            </a:r>
          </a:p>
          <a:p>
            <a:pPr lvl="1"/>
            <a:endParaRPr lang="en-US" dirty="0"/>
          </a:p>
          <a:p>
            <a:pPr marL="0" indent="0">
              <a:buNone/>
            </a:pPr>
            <a:r>
              <a:rPr lang="en-US" dirty="0"/>
              <a:t>  8. Re-evaluate the effects of the decision after acting</a:t>
            </a:r>
          </a:p>
          <a:p>
            <a:pPr lvl="1"/>
            <a:r>
              <a:rPr lang="en-US" dirty="0"/>
              <a:t>Identify unanticipated consequences</a:t>
            </a:r>
          </a:p>
          <a:p>
            <a:endParaRPr lang="en-US" dirty="0"/>
          </a:p>
        </p:txBody>
      </p:sp>
    </p:spTree>
    <p:extLst>
      <p:ext uri="{BB962C8B-B14F-4D97-AF65-F5344CB8AC3E}">
        <p14:creationId xmlns:p14="http://schemas.microsoft.com/office/powerpoint/2010/main" val="576264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0600" y="114300"/>
            <a:ext cx="7670800" cy="6616700"/>
          </a:xfrm>
          <a:prstGeom prst="rect">
            <a:avLst/>
          </a:prstGeom>
        </p:spPr>
      </p:pic>
    </p:spTree>
    <p:extLst>
      <p:ext uri="{BB962C8B-B14F-4D97-AF65-F5344CB8AC3E}">
        <p14:creationId xmlns:p14="http://schemas.microsoft.com/office/powerpoint/2010/main" val="1284205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a:t>What is conflict?</a:t>
            </a:r>
          </a:p>
        </p:txBody>
      </p:sp>
      <p:sp>
        <p:nvSpPr>
          <p:cNvPr id="1027" name="Rectangle 3"/>
          <p:cNvSpPr>
            <a:spLocks noGrp="1" noChangeArrowheads="1"/>
          </p:cNvSpPr>
          <p:nvPr>
            <p:ph idx="1"/>
          </p:nvPr>
        </p:nvSpPr>
        <p:spPr>
          <a:xfrm>
            <a:off x="680321" y="2336872"/>
            <a:ext cx="9613861" cy="4110819"/>
          </a:xfrm>
        </p:spPr>
        <p:txBody>
          <a:bodyPr>
            <a:normAutofit/>
          </a:bodyPr>
          <a:lstStyle/>
          <a:p>
            <a:r>
              <a:rPr lang="en-US" dirty="0"/>
              <a:t>An unavoidable aspect of group life</a:t>
            </a:r>
          </a:p>
          <a:p>
            <a:r>
              <a:rPr lang="en-US" dirty="0"/>
              <a:t>Any situation in which people have incompatible interests, goals, principles or feelings.</a:t>
            </a:r>
          </a:p>
          <a:p>
            <a:r>
              <a:rPr lang="en-US" dirty="0"/>
              <a:t>Unmet expectations</a:t>
            </a:r>
          </a:p>
          <a:p>
            <a:r>
              <a:rPr lang="en-US" dirty="0"/>
              <a:t>A process that begins when one party perceives that another party has negatively affected, or is about to negatively affect something that the first party cares about.</a:t>
            </a:r>
          </a:p>
          <a:p>
            <a:r>
              <a:rPr lang="en-US" dirty="0"/>
              <a:t>Things we care about</a:t>
            </a:r>
          </a:p>
          <a:p>
            <a:pPr lvl="1"/>
            <a:r>
              <a:rPr lang="en-US" dirty="0"/>
              <a:t>Ideas, Perspectives, Priorities, Preferences, Beliefs, Values, Goals, People, Organizational Structures</a:t>
            </a:r>
          </a:p>
          <a:p>
            <a:endParaRPr lang="en-US" dirty="0"/>
          </a:p>
        </p:txBody>
      </p:sp>
      <p:pic>
        <p:nvPicPr>
          <p:cNvPr id="19459" name="Picture 4" descr="facs_conflict"/>
          <p:cNvPicPr>
            <a:picLocks noChangeAspect="1" noChangeArrowheads="1"/>
          </p:cNvPicPr>
          <p:nvPr/>
        </p:nvPicPr>
        <p:blipFill>
          <a:blip r:embed="rId3" cstate="print"/>
          <a:srcRect/>
          <a:stretch>
            <a:fillRect/>
          </a:stretch>
        </p:blipFill>
        <p:spPr bwMode="auto">
          <a:xfrm>
            <a:off x="7901670" y="97276"/>
            <a:ext cx="2659326" cy="1997413"/>
          </a:xfrm>
          <a:prstGeom prst="rect">
            <a:avLst/>
          </a:prstGeom>
          <a:noFill/>
          <a:ln w="9525">
            <a:noFill/>
            <a:miter lim="800000"/>
            <a:headEnd/>
            <a:tailEnd/>
          </a:ln>
        </p:spPr>
      </p:pic>
    </p:spTree>
    <p:extLst>
      <p:ext uri="{BB962C8B-B14F-4D97-AF65-F5344CB8AC3E}">
        <p14:creationId xmlns:p14="http://schemas.microsoft.com/office/powerpoint/2010/main" val="4168687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a:stretch>
            <a:fillRect/>
          </a:stretch>
        </p:blipFill>
        <p:spPr>
          <a:xfrm>
            <a:off x="1799493" y="1318276"/>
            <a:ext cx="7885281" cy="4971155"/>
          </a:xfrm>
        </p:spPr>
      </p:pic>
      <p:grpSp>
        <p:nvGrpSpPr>
          <p:cNvPr id="3" name="Group 2"/>
          <p:cNvGrpSpPr/>
          <p:nvPr/>
        </p:nvGrpSpPr>
        <p:grpSpPr>
          <a:xfrm>
            <a:off x="4497312" y="1839952"/>
            <a:ext cx="5575694" cy="3448110"/>
            <a:chOff x="3144175" y="1600200"/>
            <a:chExt cx="5575694" cy="3448110"/>
          </a:xfrm>
        </p:grpSpPr>
        <p:sp>
          <p:nvSpPr>
            <p:cNvPr id="5" name="TextBox 4"/>
            <p:cNvSpPr txBox="1"/>
            <p:nvPr/>
          </p:nvSpPr>
          <p:spPr>
            <a:xfrm>
              <a:off x="3144175" y="4648200"/>
              <a:ext cx="826243" cy="400110"/>
            </a:xfrm>
            <a:prstGeom prst="rect">
              <a:avLst/>
            </a:prstGeom>
            <a:noFill/>
          </p:spPr>
          <p:txBody>
            <a:bodyPr wrap="none" rtlCol="0">
              <a:spAutoFit/>
            </a:bodyPr>
            <a:lstStyle/>
            <a:p>
              <a:pPr algn="ctr"/>
              <a:r>
                <a:rPr lang="en-US" sz="2000" dirty="0">
                  <a:solidFill>
                    <a:srgbClr val="0070C0"/>
                  </a:solidFill>
                  <a:latin typeface="Arial"/>
                  <a:cs typeface="Arial"/>
                </a:rPr>
                <a:t>Polite</a:t>
              </a:r>
            </a:p>
          </p:txBody>
        </p:sp>
        <p:sp>
          <p:nvSpPr>
            <p:cNvPr id="6" name="TextBox 5"/>
            <p:cNvSpPr txBox="1"/>
            <p:nvPr/>
          </p:nvSpPr>
          <p:spPr>
            <a:xfrm>
              <a:off x="4495800" y="1600200"/>
              <a:ext cx="2133600" cy="400110"/>
            </a:xfrm>
            <a:prstGeom prst="rect">
              <a:avLst/>
            </a:prstGeom>
            <a:noFill/>
          </p:spPr>
          <p:txBody>
            <a:bodyPr wrap="square" rtlCol="0">
              <a:spAutoFit/>
            </a:bodyPr>
            <a:lstStyle/>
            <a:p>
              <a:pPr algn="ctr"/>
              <a:r>
                <a:rPr lang="en-US" sz="2000" dirty="0">
                  <a:solidFill>
                    <a:srgbClr val="0070C0"/>
                  </a:solidFill>
                  <a:latin typeface="Arial"/>
                  <a:cs typeface="Arial"/>
                </a:rPr>
                <a:t>Passionate</a:t>
              </a:r>
            </a:p>
          </p:txBody>
        </p:sp>
        <p:sp>
          <p:nvSpPr>
            <p:cNvPr id="7" name="TextBox 6"/>
            <p:cNvSpPr txBox="1"/>
            <p:nvPr/>
          </p:nvSpPr>
          <p:spPr>
            <a:xfrm>
              <a:off x="7238023" y="3657600"/>
              <a:ext cx="1481846" cy="400110"/>
            </a:xfrm>
            <a:prstGeom prst="rect">
              <a:avLst/>
            </a:prstGeom>
            <a:noFill/>
          </p:spPr>
          <p:txBody>
            <a:bodyPr wrap="none" rtlCol="0">
              <a:spAutoFit/>
            </a:bodyPr>
            <a:lstStyle/>
            <a:p>
              <a:pPr algn="ctr"/>
              <a:r>
                <a:rPr lang="en-US" sz="2000" dirty="0">
                  <a:solidFill>
                    <a:srgbClr val="0070C0"/>
                  </a:solidFill>
                  <a:latin typeface="Arial"/>
                  <a:cs typeface="Arial"/>
                </a:rPr>
                <a:t>Power Play</a:t>
              </a:r>
            </a:p>
          </p:txBody>
        </p:sp>
      </p:grpSp>
    </p:spTree>
    <p:extLst>
      <p:ext uri="{BB962C8B-B14F-4D97-AF65-F5344CB8AC3E}">
        <p14:creationId xmlns:p14="http://schemas.microsoft.com/office/powerpoint/2010/main" val="179294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 xmlns:a16="http://schemas.microsoft.com/office/drawing/2014/main" id="{7A6BFCD5-DE68-D440-8009-C8533885C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23863"/>
            <a:ext cx="6324600"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9211484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3853" y="1537677"/>
            <a:ext cx="8648700" cy="4318000"/>
          </a:xfrm>
          <a:prstGeom prst="rect">
            <a:avLst/>
          </a:prstGeom>
        </p:spPr>
      </p:pic>
    </p:spTree>
    <p:extLst>
      <p:ext uri="{BB962C8B-B14F-4D97-AF65-F5344CB8AC3E}">
        <p14:creationId xmlns:p14="http://schemas.microsoft.com/office/powerpoint/2010/main" val="3230495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Hot Buttons</a:t>
            </a:r>
            <a:br>
              <a:rPr lang="en-US" dirty="0"/>
            </a:br>
            <a:r>
              <a:rPr lang="en-US" dirty="0"/>
              <a:t>What irritates you the most?</a:t>
            </a:r>
          </a:p>
        </p:txBody>
      </p:sp>
      <p:sp>
        <p:nvSpPr>
          <p:cNvPr id="39939" name="Rectangle 3"/>
          <p:cNvSpPr>
            <a:spLocks noGrp="1" noChangeArrowheads="1"/>
          </p:cNvSpPr>
          <p:nvPr>
            <p:ph sz="half" idx="1"/>
          </p:nvPr>
        </p:nvSpPr>
        <p:spPr>
          <a:xfrm>
            <a:off x="1090628" y="2336873"/>
            <a:ext cx="4698358" cy="3599316"/>
          </a:xfrm>
        </p:spPr>
        <p:txBody>
          <a:bodyPr/>
          <a:lstStyle/>
          <a:p>
            <a:r>
              <a:rPr lang="en-US" dirty="0"/>
              <a:t>Unreliable people</a:t>
            </a:r>
          </a:p>
          <a:p>
            <a:r>
              <a:rPr lang="en-US" dirty="0"/>
              <a:t>Unappreciative people</a:t>
            </a:r>
          </a:p>
          <a:p>
            <a:r>
              <a:rPr lang="en-US" dirty="0"/>
              <a:t>Micro-managers</a:t>
            </a:r>
          </a:p>
          <a:p>
            <a:r>
              <a:rPr lang="en-US" dirty="0"/>
              <a:t>Abrasive people</a:t>
            </a:r>
          </a:p>
          <a:p>
            <a:r>
              <a:rPr lang="en-US" dirty="0"/>
              <a:t>Hostile people</a:t>
            </a:r>
          </a:p>
        </p:txBody>
      </p:sp>
      <p:sp>
        <p:nvSpPr>
          <p:cNvPr id="39940" name="Rectangle 4"/>
          <p:cNvSpPr>
            <a:spLocks noGrp="1" noChangeArrowheads="1"/>
          </p:cNvSpPr>
          <p:nvPr>
            <p:ph sz="half" idx="2"/>
          </p:nvPr>
        </p:nvSpPr>
        <p:spPr/>
        <p:txBody>
          <a:bodyPr/>
          <a:lstStyle/>
          <a:p>
            <a:r>
              <a:rPr lang="en-US" dirty="0"/>
              <a:t>Overly-Analytical people</a:t>
            </a:r>
          </a:p>
          <a:p>
            <a:r>
              <a:rPr lang="en-US" dirty="0"/>
              <a:t>Aloof people</a:t>
            </a:r>
          </a:p>
          <a:p>
            <a:r>
              <a:rPr lang="en-US" dirty="0"/>
              <a:t>Self-centered people</a:t>
            </a:r>
          </a:p>
          <a:p>
            <a:r>
              <a:rPr lang="en-US" dirty="0"/>
              <a:t>Untrustworthy people</a:t>
            </a:r>
          </a:p>
        </p:txBody>
      </p:sp>
      <p:pic>
        <p:nvPicPr>
          <p:cNvPr id="28676" name="Picture 6" descr="YDM-Blog-Hot-Button-image"/>
          <p:cNvPicPr>
            <a:picLocks noChangeAspect="1" noChangeArrowheads="1"/>
          </p:cNvPicPr>
          <p:nvPr/>
        </p:nvPicPr>
        <p:blipFill>
          <a:blip r:embed="rId3" cstate="print"/>
          <a:srcRect/>
          <a:stretch>
            <a:fillRect/>
          </a:stretch>
        </p:blipFill>
        <p:spPr bwMode="auto">
          <a:xfrm>
            <a:off x="4111388" y="3968262"/>
            <a:ext cx="1267290" cy="1448718"/>
          </a:xfrm>
          <a:prstGeom prst="rect">
            <a:avLst/>
          </a:prstGeom>
          <a:noFill/>
          <a:ln w="9525">
            <a:noFill/>
            <a:miter lim="800000"/>
            <a:headEnd/>
            <a:tailEnd/>
          </a:ln>
        </p:spPr>
      </p:pic>
    </p:spTree>
    <p:extLst>
      <p:ext uri="{BB962C8B-B14F-4D97-AF65-F5344CB8AC3E}">
        <p14:creationId xmlns:p14="http://schemas.microsoft.com/office/powerpoint/2010/main" val="1592648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Conflict in </a:t>
            </a:r>
            <a:br>
              <a:rPr lang="en-US" dirty="0"/>
            </a:br>
            <a:r>
              <a:rPr lang="en-US" dirty="0"/>
              <a:t>Health Care:</a:t>
            </a:r>
          </a:p>
        </p:txBody>
      </p:sp>
      <p:sp>
        <p:nvSpPr>
          <p:cNvPr id="3" name="Content Placeholder 2"/>
          <p:cNvSpPr>
            <a:spLocks noGrp="1"/>
          </p:cNvSpPr>
          <p:nvPr>
            <p:ph idx="1"/>
          </p:nvPr>
        </p:nvSpPr>
        <p:spPr>
          <a:xfrm>
            <a:off x="680321" y="2829242"/>
            <a:ext cx="8944326" cy="3599316"/>
          </a:xfrm>
        </p:spPr>
        <p:txBody>
          <a:bodyPr/>
          <a:lstStyle/>
          <a:p>
            <a:r>
              <a:rPr lang="en-US" dirty="0"/>
              <a:t>Fundamentally competing care-related ideologies and priorities</a:t>
            </a:r>
          </a:p>
          <a:p>
            <a:r>
              <a:rPr lang="en-US" dirty="0"/>
              <a:t>Factors emerging from the organizational and regulatory structure</a:t>
            </a:r>
          </a:p>
          <a:p>
            <a:r>
              <a:rPr lang="en-US" dirty="0"/>
              <a:t>The mental and emotional status of the patients and their families </a:t>
            </a:r>
          </a:p>
          <a:p>
            <a:endParaRPr lang="en-US" dirty="0"/>
          </a:p>
        </p:txBody>
      </p:sp>
    </p:spTree>
    <p:extLst>
      <p:ext uri="{BB962C8B-B14F-4D97-AF65-F5344CB8AC3E}">
        <p14:creationId xmlns:p14="http://schemas.microsoft.com/office/powerpoint/2010/main" val="84284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 name="brainxray.jpeg" descr="brainxray"/>
          <p:cNvPicPr>
            <a:picLocks noChangeAspect="1"/>
          </p:cNvPicPr>
          <p:nvPr/>
        </p:nvPicPr>
        <p:blipFill>
          <a:blip r:embed="rId2">
            <a:extLst/>
          </a:blip>
          <a:srcRect r="49673"/>
          <a:stretch>
            <a:fillRect/>
          </a:stretch>
        </p:blipFill>
        <p:spPr>
          <a:xfrm>
            <a:off x="8436807" y="4122253"/>
            <a:ext cx="1857375" cy="2278857"/>
          </a:xfrm>
          <a:prstGeom prst="rect">
            <a:avLst/>
          </a:prstGeom>
          <a:ln w="12700">
            <a:miter lim="400000"/>
          </a:ln>
        </p:spPr>
      </p:pic>
      <p:sp>
        <p:nvSpPr>
          <p:cNvPr id="810" name="Shape 810"/>
          <p:cNvSpPr>
            <a:spLocks noGrp="1"/>
          </p:cNvSpPr>
          <p:nvPr>
            <p:ph type="title"/>
          </p:nvPr>
        </p:nvSpPr>
        <p:spPr/>
        <p:txBody>
          <a:bodyPr/>
          <a:lstStyle/>
          <a:p>
            <a:r>
              <a:rPr lang="en-US" dirty="0"/>
              <a:t>Brain Power</a:t>
            </a:r>
          </a:p>
        </p:txBody>
      </p:sp>
      <p:sp>
        <p:nvSpPr>
          <p:cNvPr id="811" name="Shape 811"/>
          <p:cNvSpPr>
            <a:spLocks noGrp="1"/>
          </p:cNvSpPr>
          <p:nvPr>
            <p:ph idx="1"/>
          </p:nvPr>
        </p:nvSpPr>
        <p:spPr/>
        <p:txBody>
          <a:bodyPr>
            <a:normAutofit/>
          </a:bodyPr>
          <a:lstStyle/>
          <a:p>
            <a:r>
              <a:rPr lang="en-US" dirty="0"/>
              <a:t>The Rational brain </a:t>
            </a:r>
          </a:p>
          <a:p>
            <a:pPr marL="600075" lvl="1" indent="-257175"/>
            <a:r>
              <a:rPr lang="en-US" dirty="0"/>
              <a:t>Allows objectivity</a:t>
            </a:r>
          </a:p>
          <a:p>
            <a:pPr marL="600075" lvl="1" indent="-257175"/>
            <a:r>
              <a:rPr lang="en-US" dirty="0"/>
              <a:t>Makes sense of any risk</a:t>
            </a:r>
          </a:p>
          <a:p>
            <a:r>
              <a:rPr lang="en-US" dirty="0"/>
              <a:t>The Emotional brain</a:t>
            </a:r>
          </a:p>
          <a:p>
            <a:pPr marL="600075" lvl="1" indent="-257175"/>
            <a:r>
              <a:rPr lang="en-US" dirty="0"/>
              <a:t>Quickly processes incoming information </a:t>
            </a:r>
          </a:p>
          <a:p>
            <a:pPr marL="600075" lvl="1" indent="-257175"/>
            <a:r>
              <a:rPr lang="en-US" dirty="0"/>
              <a:t>Filters for potential threat </a:t>
            </a:r>
          </a:p>
          <a:p>
            <a:pPr marL="600075" lvl="1" indent="-257175"/>
            <a:r>
              <a:rPr lang="en-US" dirty="0"/>
              <a:t>Triggers fight or flight</a:t>
            </a:r>
          </a:p>
        </p:txBody>
      </p:sp>
      <p:pic>
        <p:nvPicPr>
          <p:cNvPr id="812" name="image.png"/>
          <p:cNvPicPr>
            <a:picLocks noChangeAspect="1"/>
          </p:cNvPicPr>
          <p:nvPr/>
        </p:nvPicPr>
        <p:blipFill>
          <a:blip r:embed="rId3">
            <a:extLst/>
          </a:blip>
          <a:stretch>
            <a:fillRect/>
          </a:stretch>
        </p:blipFill>
        <p:spPr>
          <a:xfrm flipV="1">
            <a:off x="6047656" y="2202155"/>
            <a:ext cx="3484354" cy="2360644"/>
          </a:xfrm>
          <a:prstGeom prst="rect">
            <a:avLst/>
          </a:prstGeom>
          <a:ln w="12700">
            <a:miter lim="400000"/>
          </a:ln>
        </p:spPr>
      </p:pic>
      <p:sp>
        <p:nvSpPr>
          <p:cNvPr id="813" name="Shape 813"/>
          <p:cNvSpPr/>
          <p:nvPr/>
        </p:nvSpPr>
        <p:spPr>
          <a:xfrm>
            <a:off x="6791571" y="2797702"/>
            <a:ext cx="2081017" cy="584775"/>
          </a:xfrm>
          <a:prstGeom prst="rect">
            <a:avLst/>
          </a:prstGeom>
          <a:ln w="12700">
            <a:miter lim="400000"/>
          </a:ln>
          <a:extLst>
            <a:ext uri="{C572A759-6A51-4108-AA02-DFA0A04FC94B}">
              <ma14:wrappingTextBoxFlag xmlns:ma14="http://schemas.microsoft.com/office/mac/drawingml/2011/main" xmlns="" val="1"/>
            </a:ext>
          </a:extLst>
        </p:spPr>
        <p:txBody>
          <a:bodyPr wrap="none" lIns="34289" rIns="34289">
            <a:spAutoFit/>
          </a:bodyPr>
          <a:lstStyle/>
          <a:p>
            <a:pPr algn="ctr">
              <a:defRPr sz="2000">
                <a:latin typeface="Arial"/>
                <a:ea typeface="Arial"/>
                <a:cs typeface="Arial"/>
                <a:sym typeface="Arial"/>
              </a:defRPr>
            </a:pPr>
            <a:r>
              <a:rPr sz="1600" dirty="0"/>
              <a:t>“I can’t believe she </a:t>
            </a:r>
          </a:p>
          <a:p>
            <a:pPr algn="ctr">
              <a:defRPr sz="2000">
                <a:latin typeface="Arial"/>
                <a:ea typeface="Arial"/>
                <a:cs typeface="Arial"/>
                <a:sym typeface="Arial"/>
              </a:defRPr>
            </a:pPr>
            <a:r>
              <a:rPr sz="1600" dirty="0"/>
              <a:t>voted for that person!”</a:t>
            </a:r>
          </a:p>
        </p:txBody>
      </p:sp>
    </p:spTree>
    <p:extLst>
      <p:ext uri="{BB962C8B-B14F-4D97-AF65-F5344CB8AC3E}">
        <p14:creationId xmlns:p14="http://schemas.microsoft.com/office/powerpoint/2010/main" val="227974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 descr="brain-763982-1"/>
          <p:cNvPicPr>
            <a:picLocks noChangeAspect="1" noChangeArrowheads="1"/>
          </p:cNvPicPr>
          <p:nvPr/>
        </p:nvPicPr>
        <p:blipFill>
          <a:blip r:embed="rId3" cstate="print"/>
          <a:srcRect/>
          <a:stretch>
            <a:fillRect/>
          </a:stretch>
        </p:blipFill>
        <p:spPr bwMode="auto">
          <a:xfrm>
            <a:off x="6536492" y="2957634"/>
            <a:ext cx="2380060" cy="3163888"/>
          </a:xfrm>
          <a:prstGeom prst="rect">
            <a:avLst/>
          </a:prstGeom>
          <a:noFill/>
          <a:ln w="9525">
            <a:noFill/>
            <a:miter lim="800000"/>
            <a:headEnd/>
            <a:tailEnd/>
          </a:ln>
        </p:spPr>
      </p:pic>
      <p:sp>
        <p:nvSpPr>
          <p:cNvPr id="29700" name="Title 1"/>
          <p:cNvSpPr>
            <a:spLocks noGrp="1"/>
          </p:cNvSpPr>
          <p:nvPr>
            <p:ph type="title"/>
          </p:nvPr>
        </p:nvSpPr>
        <p:spPr>
          <a:xfrm>
            <a:off x="972739" y="746125"/>
            <a:ext cx="9613861" cy="1080938"/>
          </a:xfrm>
        </p:spPr>
        <p:txBody>
          <a:bodyPr/>
          <a:lstStyle/>
          <a:p>
            <a:r>
              <a:rPr lang="en-US" dirty="0"/>
              <a:t>Amygdala Hijacks</a:t>
            </a:r>
          </a:p>
        </p:txBody>
      </p:sp>
      <p:sp>
        <p:nvSpPr>
          <p:cNvPr id="29701" name="Content Placeholder 4"/>
          <p:cNvSpPr>
            <a:spLocks noGrp="1"/>
          </p:cNvSpPr>
          <p:nvPr>
            <p:ph idx="1"/>
          </p:nvPr>
        </p:nvSpPr>
        <p:spPr>
          <a:xfrm>
            <a:off x="1125798" y="2408523"/>
            <a:ext cx="9613861" cy="3599316"/>
          </a:xfrm>
        </p:spPr>
        <p:txBody>
          <a:bodyPr/>
          <a:lstStyle/>
          <a:p>
            <a:r>
              <a:rPr lang="en-US" dirty="0"/>
              <a:t>Result:  rational mind </a:t>
            </a:r>
            <a:br>
              <a:rPr lang="en-US" dirty="0"/>
            </a:br>
            <a:r>
              <a:rPr lang="en-US" dirty="0"/>
              <a:t>is swamped by the </a:t>
            </a:r>
            <a:br>
              <a:rPr lang="en-US" dirty="0"/>
            </a:br>
            <a:r>
              <a:rPr lang="en-US" dirty="0"/>
              <a:t>emotional mind.</a:t>
            </a:r>
          </a:p>
        </p:txBody>
      </p:sp>
      <p:sp>
        <p:nvSpPr>
          <p:cNvPr id="8" name="Explosion 1 7"/>
          <p:cNvSpPr>
            <a:spLocks noChangeArrowheads="1"/>
          </p:cNvSpPr>
          <p:nvPr/>
        </p:nvSpPr>
        <p:spPr bwMode="auto">
          <a:xfrm>
            <a:off x="6610977" y="1117673"/>
            <a:ext cx="1771650" cy="2438400"/>
          </a:xfrm>
          <a:prstGeom prst="irregularSeal1">
            <a:avLst/>
          </a:prstGeom>
          <a:solidFill>
            <a:srgbClr val="689DFE"/>
          </a:solidFill>
          <a:ln w="25400">
            <a:solidFill>
              <a:srgbClr val="000000"/>
            </a:solidFill>
            <a:miter lim="800000"/>
            <a:headEnd/>
            <a:tailEnd/>
          </a:ln>
        </p:spPr>
        <p:txBody>
          <a:bodyPr anchor="ctr">
            <a:prstTxWarp prst="textNoShape">
              <a:avLst/>
            </a:prstTxWarp>
          </a:bodyPr>
          <a:lstStyle/>
          <a:p>
            <a:pPr algn="ctr">
              <a:defRPr/>
            </a:pPr>
            <a:endParaRPr lang="en-US">
              <a:solidFill>
                <a:srgbClr val="FFFFFF"/>
              </a:solidFill>
              <a:ea typeface="ＭＳ Ｐゴシック" pitchFamily="112" charset="-128"/>
            </a:endParaRPr>
          </a:p>
        </p:txBody>
      </p:sp>
      <p:sp>
        <p:nvSpPr>
          <p:cNvPr id="53256" name="Explosion 1 8"/>
          <p:cNvSpPr>
            <a:spLocks noChangeArrowheads="1"/>
          </p:cNvSpPr>
          <p:nvPr/>
        </p:nvSpPr>
        <p:spPr bwMode="auto">
          <a:xfrm rot="12646627">
            <a:off x="9479683" y="3698646"/>
            <a:ext cx="2213834" cy="2964765"/>
          </a:xfrm>
          <a:prstGeom prst="irregularSeal1">
            <a:avLst/>
          </a:prstGeom>
          <a:solidFill>
            <a:srgbClr val="689DFE"/>
          </a:solidFill>
          <a:ln w="25400">
            <a:solidFill>
              <a:srgbClr val="000000"/>
            </a:solidFill>
            <a:miter lim="800000"/>
            <a:headEnd/>
            <a:tailEnd/>
          </a:ln>
        </p:spPr>
        <p:txBody>
          <a:bodyPr rot="10800000" anchor="ctr">
            <a:prstTxWarp prst="textNoShape">
              <a:avLst/>
            </a:prstTxWarp>
          </a:bodyPr>
          <a:lstStyle/>
          <a:p>
            <a:pPr algn="ctr"/>
            <a:endParaRPr lang="en-US">
              <a:solidFill>
                <a:srgbClr val="FFFFFF"/>
              </a:solidFill>
            </a:endParaRPr>
          </a:p>
        </p:txBody>
      </p:sp>
      <p:sp>
        <p:nvSpPr>
          <p:cNvPr id="53257" name="TextBox 9"/>
          <p:cNvSpPr txBox="1">
            <a:spLocks noChangeArrowheads="1"/>
          </p:cNvSpPr>
          <p:nvPr/>
        </p:nvSpPr>
        <p:spPr bwMode="auto">
          <a:xfrm>
            <a:off x="9720530" y="5011751"/>
            <a:ext cx="1771650" cy="338554"/>
          </a:xfrm>
          <a:prstGeom prst="rect">
            <a:avLst/>
          </a:prstGeom>
          <a:noFill/>
          <a:ln w="9525">
            <a:noFill/>
            <a:miter lim="800000"/>
            <a:headEnd/>
            <a:tailEnd/>
          </a:ln>
        </p:spPr>
        <p:txBody>
          <a:bodyPr>
            <a:prstTxWarp prst="textNoShape">
              <a:avLst/>
            </a:prstTxWarp>
            <a:spAutoFit/>
          </a:bodyPr>
          <a:lstStyle/>
          <a:p>
            <a:pPr algn="ctr"/>
            <a:r>
              <a:rPr lang="en-US" sz="1600" dirty="0"/>
              <a:t>Understanding</a:t>
            </a:r>
          </a:p>
        </p:txBody>
      </p:sp>
      <p:sp>
        <p:nvSpPr>
          <p:cNvPr id="53258" name="TextBox 10"/>
          <p:cNvSpPr txBox="1">
            <a:spLocks noChangeArrowheads="1"/>
          </p:cNvSpPr>
          <p:nvPr/>
        </p:nvSpPr>
        <p:spPr bwMode="auto">
          <a:xfrm>
            <a:off x="6828377" y="2013945"/>
            <a:ext cx="1085850" cy="369332"/>
          </a:xfrm>
          <a:prstGeom prst="rect">
            <a:avLst/>
          </a:prstGeom>
          <a:noFill/>
          <a:ln w="9525">
            <a:noFill/>
            <a:miter lim="800000"/>
            <a:headEnd/>
            <a:tailEnd/>
          </a:ln>
        </p:spPr>
        <p:txBody>
          <a:bodyPr>
            <a:prstTxWarp prst="textNoShape">
              <a:avLst/>
            </a:prstTxWarp>
            <a:spAutoFit/>
          </a:bodyPr>
          <a:lstStyle/>
          <a:p>
            <a:r>
              <a:rPr lang="en-US" dirty="0"/>
              <a:t>Stimulus</a:t>
            </a:r>
          </a:p>
        </p:txBody>
      </p:sp>
    </p:spTree>
    <p:extLst>
      <p:ext uri="{BB962C8B-B14F-4D97-AF65-F5344CB8AC3E}">
        <p14:creationId xmlns:p14="http://schemas.microsoft.com/office/powerpoint/2010/main" val="409644279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4000" y="1003301"/>
            <a:ext cx="9144000" cy="4841679"/>
          </a:xfrm>
          <a:prstGeom prst="rect">
            <a:avLst/>
          </a:prstGeom>
        </p:spPr>
      </p:pic>
    </p:spTree>
    <p:extLst>
      <p:ext uri="{BB962C8B-B14F-4D97-AF65-F5344CB8AC3E}">
        <p14:creationId xmlns:p14="http://schemas.microsoft.com/office/powerpoint/2010/main" val="3757204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32" y="1040816"/>
            <a:ext cx="7680960" cy="658321"/>
          </a:xfrm>
        </p:spPr>
        <p:txBody>
          <a:bodyPr/>
          <a:lstStyle/>
          <a:p>
            <a:r>
              <a:rPr lang="en-US" dirty="0"/>
              <a:t>SCARF</a:t>
            </a:r>
          </a:p>
        </p:txBody>
      </p:sp>
      <p:sp>
        <p:nvSpPr>
          <p:cNvPr id="3" name="Content Placeholder 2"/>
          <p:cNvSpPr>
            <a:spLocks noGrp="1"/>
          </p:cNvSpPr>
          <p:nvPr>
            <p:ph idx="1"/>
          </p:nvPr>
        </p:nvSpPr>
        <p:spPr>
          <a:xfrm>
            <a:off x="712764" y="3628293"/>
            <a:ext cx="7680960" cy="2530763"/>
          </a:xfrm>
        </p:spPr>
        <p:txBody>
          <a:bodyPr/>
          <a:lstStyle/>
          <a:p>
            <a:pPr lvl="0"/>
            <a:r>
              <a:rPr lang="en-US" dirty="0"/>
              <a:t>Status</a:t>
            </a:r>
          </a:p>
          <a:p>
            <a:pPr lvl="0"/>
            <a:r>
              <a:rPr lang="en-US" dirty="0"/>
              <a:t>Connection</a:t>
            </a:r>
          </a:p>
          <a:p>
            <a:pPr lvl="0"/>
            <a:r>
              <a:rPr lang="en-US" dirty="0"/>
              <a:t>Autonomy</a:t>
            </a:r>
          </a:p>
          <a:p>
            <a:pPr lvl="0"/>
            <a:r>
              <a:rPr lang="en-US" dirty="0"/>
              <a:t>Relationships</a:t>
            </a:r>
          </a:p>
          <a:p>
            <a:pPr lvl="0"/>
            <a:r>
              <a:rPr lang="en-US" dirty="0"/>
              <a:t>Fairness</a:t>
            </a:r>
          </a:p>
          <a:p>
            <a:endParaRPr lang="en-US" dirty="0"/>
          </a:p>
        </p:txBody>
      </p:sp>
      <p:pic>
        <p:nvPicPr>
          <p:cNvPr id="9" name="Picture 8"/>
          <p:cNvPicPr>
            <a:picLocks noChangeAspect="1"/>
          </p:cNvPicPr>
          <p:nvPr/>
        </p:nvPicPr>
        <p:blipFill>
          <a:blip r:embed="rId3"/>
          <a:stretch>
            <a:fillRect/>
          </a:stretch>
        </p:blipFill>
        <p:spPr>
          <a:xfrm>
            <a:off x="3048000" y="0"/>
            <a:ext cx="9144000" cy="3200399"/>
          </a:xfrm>
          <a:prstGeom prst="rect">
            <a:avLst/>
          </a:prstGeom>
        </p:spPr>
      </p:pic>
    </p:spTree>
    <p:extLst>
      <p:ext uri="{BB962C8B-B14F-4D97-AF65-F5344CB8AC3E}">
        <p14:creationId xmlns:p14="http://schemas.microsoft.com/office/powerpoint/2010/main" val="2882284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Do</a:t>
            </a:r>
          </a:p>
        </p:txBody>
      </p:sp>
      <p:sp>
        <p:nvSpPr>
          <p:cNvPr id="3" name="Content Placeholder 2"/>
          <p:cNvSpPr>
            <a:spLocks noGrp="1"/>
          </p:cNvSpPr>
          <p:nvPr>
            <p:ph sz="half" idx="1"/>
          </p:nvPr>
        </p:nvSpPr>
        <p:spPr/>
        <p:txBody>
          <a:bodyPr/>
          <a:lstStyle/>
          <a:p>
            <a:r>
              <a:rPr lang="en-US" dirty="0"/>
              <a:t>Remember the common goal</a:t>
            </a:r>
          </a:p>
          <a:p>
            <a:pPr lvl="1"/>
            <a:r>
              <a:rPr lang="en-US" dirty="0"/>
              <a:t>Accountability</a:t>
            </a:r>
          </a:p>
          <a:p>
            <a:pPr lvl="1"/>
            <a:r>
              <a:rPr lang="en-US" dirty="0"/>
              <a:t>Infrastructure</a:t>
            </a:r>
          </a:p>
          <a:p>
            <a:r>
              <a:rPr lang="en-US" dirty="0"/>
              <a:t>Communication is primary</a:t>
            </a:r>
          </a:p>
          <a:p>
            <a:pPr lvl="1"/>
            <a:r>
              <a:rPr lang="en-US" dirty="0"/>
              <a:t>Meet face to face</a:t>
            </a:r>
          </a:p>
          <a:p>
            <a:r>
              <a:rPr lang="en-US" dirty="0"/>
              <a:t>Conversation</a:t>
            </a:r>
          </a:p>
          <a:p>
            <a:pPr lvl="1"/>
            <a:r>
              <a:rPr lang="en-US" dirty="0"/>
              <a:t>Get real data</a:t>
            </a:r>
          </a:p>
          <a:p>
            <a:pPr lvl="1"/>
            <a:r>
              <a:rPr lang="en-US" dirty="0"/>
              <a:t>Ask another question</a:t>
            </a:r>
          </a:p>
          <a:p>
            <a:pPr lvl="1"/>
            <a:r>
              <a:rPr lang="en-US" dirty="0"/>
              <a:t>Plan in advance if you can</a:t>
            </a:r>
          </a:p>
        </p:txBody>
      </p:sp>
      <p:sp>
        <p:nvSpPr>
          <p:cNvPr id="4" name="Content Placeholder 3"/>
          <p:cNvSpPr>
            <a:spLocks noGrp="1"/>
          </p:cNvSpPr>
          <p:nvPr>
            <p:ph sz="half" idx="2"/>
          </p:nvPr>
        </p:nvSpPr>
        <p:spPr/>
        <p:txBody>
          <a:bodyPr/>
          <a:lstStyle/>
          <a:p>
            <a:r>
              <a:rPr lang="en-US" dirty="0"/>
              <a:t>Civility</a:t>
            </a:r>
          </a:p>
          <a:p>
            <a:pPr lvl="1"/>
            <a:r>
              <a:rPr lang="en-US" dirty="0"/>
              <a:t>Maintain respect</a:t>
            </a:r>
          </a:p>
          <a:p>
            <a:pPr lvl="1"/>
            <a:r>
              <a:rPr lang="en-US" dirty="0"/>
              <a:t>Use “I” versus “You” language</a:t>
            </a:r>
          </a:p>
          <a:p>
            <a:r>
              <a:rPr lang="en-US" dirty="0"/>
              <a:t>Forgiveness &amp; understanding</a:t>
            </a:r>
          </a:p>
          <a:p>
            <a:r>
              <a:rPr lang="en-US" dirty="0"/>
              <a:t>Find the workable solution</a:t>
            </a:r>
          </a:p>
          <a:p>
            <a:pPr lvl="1"/>
            <a:r>
              <a:rPr lang="en-US" dirty="0"/>
              <a:t>Personal</a:t>
            </a:r>
          </a:p>
          <a:p>
            <a:pPr lvl="1"/>
            <a:r>
              <a:rPr lang="en-US" dirty="0"/>
              <a:t>Professional</a:t>
            </a:r>
          </a:p>
          <a:p>
            <a:pPr lvl="1"/>
            <a:r>
              <a:rPr lang="en-US" dirty="0"/>
              <a:t>Organizational</a:t>
            </a:r>
          </a:p>
        </p:txBody>
      </p:sp>
    </p:spTree>
    <p:extLst>
      <p:ext uri="{BB962C8B-B14F-4D97-AF65-F5344CB8AC3E}">
        <p14:creationId xmlns:p14="http://schemas.microsoft.com/office/powerpoint/2010/main" val="446404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2" descr="C:\A PaynePics\Toon5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6" y="492126"/>
            <a:ext cx="7307263"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470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4"/>
          <p:cNvSpPr>
            <a:spLocks noGrp="1"/>
          </p:cNvSpPr>
          <p:nvPr>
            <p:ph type="title"/>
          </p:nvPr>
        </p:nvSpPr>
        <p:spPr/>
        <p:txBody>
          <a:bodyPr/>
          <a:lstStyle/>
          <a:p>
            <a:r>
              <a:rPr lang="en-US" dirty="0"/>
              <a:t>BO/CF/STS/MD/MI</a:t>
            </a:r>
          </a:p>
        </p:txBody>
      </p:sp>
      <p:sp>
        <p:nvSpPr>
          <p:cNvPr id="154625" name="Content Placeholder 5"/>
          <p:cNvSpPr>
            <a:spLocks noGrp="1"/>
          </p:cNvSpPr>
          <p:nvPr>
            <p:ph idx="1"/>
          </p:nvPr>
        </p:nvSpPr>
        <p:spPr>
          <a:xfrm>
            <a:off x="680321" y="2078964"/>
            <a:ext cx="9613861" cy="4298389"/>
          </a:xfrm>
        </p:spPr>
        <p:txBody>
          <a:bodyPr>
            <a:normAutofit fontScale="92500" lnSpcReduction="20000"/>
          </a:bodyPr>
          <a:lstStyle/>
          <a:p>
            <a:r>
              <a:rPr lang="en-US" dirty="0"/>
              <a:t>All share issues with empathy and engagement</a:t>
            </a:r>
          </a:p>
          <a:p>
            <a:pPr lvl="1"/>
            <a:r>
              <a:rPr lang="en-US" dirty="0"/>
              <a:t>Burnout (BO)</a:t>
            </a:r>
          </a:p>
          <a:p>
            <a:pPr lvl="2"/>
            <a:r>
              <a:rPr lang="en-US" dirty="0"/>
              <a:t>More related to mismatch between person and job</a:t>
            </a:r>
          </a:p>
          <a:p>
            <a:pPr lvl="2"/>
            <a:r>
              <a:rPr lang="en-US" dirty="0"/>
              <a:t>Organizational characteristics</a:t>
            </a:r>
          </a:p>
          <a:p>
            <a:pPr lvl="1"/>
            <a:r>
              <a:rPr lang="en-US" dirty="0"/>
              <a:t>Compassion fatigue (CF)</a:t>
            </a:r>
          </a:p>
          <a:p>
            <a:pPr lvl="2"/>
            <a:r>
              <a:rPr lang="en-US" dirty="0"/>
              <a:t>Psychological/emotional consequences</a:t>
            </a:r>
          </a:p>
          <a:p>
            <a:pPr lvl="2"/>
            <a:r>
              <a:rPr lang="en-US" dirty="0"/>
              <a:t>Change in beliefs and expectations</a:t>
            </a:r>
          </a:p>
          <a:p>
            <a:pPr lvl="1"/>
            <a:r>
              <a:rPr lang="en-US" dirty="0"/>
              <a:t>Secondary Traumatic Stress/Vicarious traumatization (STS/VT)</a:t>
            </a:r>
          </a:p>
          <a:p>
            <a:pPr lvl="2"/>
            <a:r>
              <a:rPr lang="en-US" dirty="0"/>
              <a:t>Personally traumatized</a:t>
            </a:r>
          </a:p>
          <a:p>
            <a:pPr lvl="2"/>
            <a:r>
              <a:rPr lang="en-US" dirty="0"/>
              <a:t>Anxiety, confusion, apathy, sadness</a:t>
            </a:r>
          </a:p>
          <a:p>
            <a:pPr lvl="1"/>
            <a:r>
              <a:rPr lang="en-US" dirty="0"/>
              <a:t>Moral Distress (MD)</a:t>
            </a:r>
          </a:p>
          <a:p>
            <a:pPr lvl="2"/>
            <a:r>
              <a:rPr lang="en-US" dirty="0"/>
              <a:t>Injury to integrity</a:t>
            </a:r>
          </a:p>
          <a:p>
            <a:pPr lvl="1"/>
            <a:r>
              <a:rPr lang="en-US" dirty="0"/>
              <a:t>Moral Injury</a:t>
            </a:r>
          </a:p>
          <a:p>
            <a:pPr lvl="2"/>
            <a:r>
              <a:rPr lang="en-US" dirty="0"/>
              <a:t>Injury to conscience that produces profound emotional guilt and shame</a:t>
            </a:r>
          </a:p>
          <a:p>
            <a:pPr lvl="2"/>
            <a:r>
              <a:rPr lang="en-US" dirty="0"/>
              <a:t>Some betrayal, anger </a:t>
            </a:r>
          </a:p>
          <a:p>
            <a:pPr lvl="2"/>
            <a:r>
              <a:rPr lang="en-US" dirty="0"/>
              <a:t>Moral disorientation</a:t>
            </a:r>
          </a:p>
        </p:txBody>
      </p:sp>
    </p:spTree>
    <p:extLst>
      <p:ext uri="{BB962C8B-B14F-4D97-AF65-F5344CB8AC3E}">
        <p14:creationId xmlns:p14="http://schemas.microsoft.com/office/powerpoint/2010/main" val="2058887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 xmlns:a16="http://schemas.microsoft.com/office/drawing/2014/main" id="{1EA414AF-6ABC-8045-AE7F-C6DF0F4D9D4E}"/>
              </a:ext>
            </a:extLst>
          </p:cNvPr>
          <p:cNvSpPr>
            <a:spLocks noGrp="1" noChangeArrowheads="1"/>
          </p:cNvSpPr>
          <p:nvPr>
            <p:ph type="title"/>
          </p:nvPr>
        </p:nvSpPr>
        <p:spPr/>
        <p:txBody>
          <a:bodyPr/>
          <a:lstStyle/>
          <a:p>
            <a:r>
              <a:rPr lang="en-US" altLang="en-US" dirty="0"/>
              <a:t>Sociology of Workers Comp</a:t>
            </a:r>
          </a:p>
        </p:txBody>
      </p:sp>
      <p:sp>
        <p:nvSpPr>
          <p:cNvPr id="17411" name="Rectangle 3">
            <a:extLst>
              <a:ext uri="{FF2B5EF4-FFF2-40B4-BE49-F238E27FC236}">
                <a16:creationId xmlns="" xmlns:a16="http://schemas.microsoft.com/office/drawing/2014/main" id="{CFC4EE24-6517-DD4B-9D66-C25315E84C6A}"/>
              </a:ext>
            </a:extLst>
          </p:cNvPr>
          <p:cNvSpPr>
            <a:spLocks noGrp="1" noChangeArrowheads="1"/>
          </p:cNvSpPr>
          <p:nvPr>
            <p:ph idx="1"/>
          </p:nvPr>
        </p:nvSpPr>
        <p:spPr>
          <a:xfrm>
            <a:off x="680321" y="2336873"/>
            <a:ext cx="9613861" cy="4028758"/>
          </a:xfrm>
        </p:spPr>
        <p:txBody>
          <a:bodyPr>
            <a:normAutofit fontScale="92500" lnSpcReduction="20000"/>
          </a:bodyPr>
          <a:lstStyle/>
          <a:p>
            <a:r>
              <a:rPr lang="en-US" altLang="en-US" dirty="0"/>
              <a:t>Deeply rooted distrust</a:t>
            </a:r>
          </a:p>
          <a:p>
            <a:pPr lvl="1"/>
            <a:r>
              <a:rPr lang="en-US" altLang="en-US" dirty="0"/>
              <a:t>Of workers</a:t>
            </a:r>
          </a:p>
          <a:p>
            <a:pPr lvl="1"/>
            <a:r>
              <a:rPr lang="en-US" altLang="en-US" dirty="0"/>
              <a:t>Of employers</a:t>
            </a:r>
          </a:p>
          <a:p>
            <a:pPr lvl="1"/>
            <a:r>
              <a:rPr lang="en-US" altLang="en-US" dirty="0"/>
              <a:t>Of carriers</a:t>
            </a:r>
          </a:p>
          <a:p>
            <a:pPr lvl="1"/>
            <a:r>
              <a:rPr lang="en-US" altLang="en-US" dirty="0"/>
              <a:t>Of providers</a:t>
            </a:r>
          </a:p>
          <a:p>
            <a:r>
              <a:rPr lang="en-US" altLang="en-US" dirty="0"/>
              <a:t>Abuse of system</a:t>
            </a:r>
          </a:p>
          <a:p>
            <a:pPr lvl="1"/>
            <a:r>
              <a:rPr lang="en-US" altLang="en-US" dirty="0"/>
              <a:t>By injured workers</a:t>
            </a:r>
          </a:p>
          <a:p>
            <a:pPr lvl="1"/>
            <a:r>
              <a:rPr lang="en-US" altLang="en-US" dirty="0"/>
              <a:t>By malingering workers</a:t>
            </a:r>
          </a:p>
          <a:p>
            <a:pPr lvl="1"/>
            <a:r>
              <a:rPr lang="en-US" altLang="en-US" dirty="0"/>
              <a:t>By employers </a:t>
            </a:r>
          </a:p>
          <a:p>
            <a:pPr lvl="1"/>
            <a:r>
              <a:rPr lang="en-US" altLang="en-US" dirty="0"/>
              <a:t>By carriers</a:t>
            </a:r>
          </a:p>
          <a:p>
            <a:pPr lvl="1"/>
            <a:r>
              <a:rPr lang="en-US" altLang="en-US" dirty="0"/>
              <a:t>By providers</a:t>
            </a:r>
          </a:p>
          <a:p>
            <a:r>
              <a:rPr lang="en-US" altLang="en-US" dirty="0"/>
              <a:t>Fear of consequences of filing a claim</a:t>
            </a:r>
          </a:p>
          <a:p>
            <a:r>
              <a:rPr lang="en-US" altLang="en-US" dirty="0"/>
              <a:t>Emphasis on “moral hazard”</a:t>
            </a:r>
          </a:p>
          <a:p>
            <a:endParaRPr lang="en-US" altLang="en-US" dirty="0"/>
          </a:p>
        </p:txBody>
      </p:sp>
    </p:spTree>
    <p:extLst>
      <p:ext uri="{BB962C8B-B14F-4D97-AF65-F5344CB8AC3E}">
        <p14:creationId xmlns:p14="http://schemas.microsoft.com/office/powerpoint/2010/main" val="1582919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05" name="Shape 905"/>
          <p:cNvSpPr>
            <a:spLocks noGrp="1"/>
          </p:cNvSpPr>
          <p:nvPr>
            <p:ph type="title"/>
          </p:nvPr>
        </p:nvSpPr>
        <p:spPr>
          <a:xfrm>
            <a:off x="621629" y="380903"/>
            <a:ext cx="7680960" cy="1371600"/>
          </a:xfrm>
        </p:spPr>
        <p:txBody>
          <a:bodyPr/>
          <a:lstStyle/>
          <a:p>
            <a:r>
              <a:rPr lang="en-US" dirty="0">
                <a:solidFill>
                  <a:srgbClr val="FF0000"/>
                </a:solidFill>
              </a:rPr>
              <a:t> Crescendo Effect</a:t>
            </a:r>
          </a:p>
        </p:txBody>
      </p:sp>
      <p:grpSp>
        <p:nvGrpSpPr>
          <p:cNvPr id="3" name="Group 2">
            <a:extLst>
              <a:ext uri="{FF2B5EF4-FFF2-40B4-BE49-F238E27FC236}">
                <a16:creationId xmlns="" xmlns:a16="http://schemas.microsoft.com/office/drawing/2014/main" id="{C01E6181-BAAE-7A43-B73E-2972E592BE2E}"/>
              </a:ext>
            </a:extLst>
          </p:cNvPr>
          <p:cNvGrpSpPr/>
          <p:nvPr/>
        </p:nvGrpSpPr>
        <p:grpSpPr>
          <a:xfrm>
            <a:off x="1254369" y="2673961"/>
            <a:ext cx="8187514" cy="3113815"/>
            <a:chOff x="2838450" y="2662238"/>
            <a:chExt cx="6272458" cy="2351923"/>
          </a:xfrm>
        </p:grpSpPr>
        <p:sp>
          <p:nvSpPr>
            <p:cNvPr id="906" name="Shape 906"/>
            <p:cNvSpPr/>
            <p:nvPr/>
          </p:nvSpPr>
          <p:spPr>
            <a:xfrm>
              <a:off x="3752850" y="2662238"/>
              <a:ext cx="0" cy="2000250"/>
            </a:xfrm>
            <a:prstGeom prst="line">
              <a:avLst/>
            </a:prstGeom>
            <a:ln w="57150">
              <a:solidFill>
                <a:srgbClr val="000000"/>
              </a:solidFill>
              <a:headEnd type="triangle"/>
            </a:ln>
          </p:spPr>
          <p:txBody>
            <a:bodyPr lIns="34289" rIns="34289"/>
            <a:lstStyle/>
            <a:p>
              <a:endParaRPr sz="1350">
                <a:solidFill>
                  <a:schemeClr val="bg1"/>
                </a:solidFill>
              </a:endParaRPr>
            </a:p>
          </p:txBody>
        </p:sp>
        <p:sp>
          <p:nvSpPr>
            <p:cNvPr id="907" name="Shape 907"/>
            <p:cNvSpPr/>
            <p:nvPr/>
          </p:nvSpPr>
          <p:spPr>
            <a:xfrm>
              <a:off x="3752850" y="4662488"/>
              <a:ext cx="5200650" cy="0"/>
            </a:xfrm>
            <a:prstGeom prst="line">
              <a:avLst/>
            </a:prstGeom>
            <a:ln w="57150">
              <a:solidFill>
                <a:srgbClr val="000000"/>
              </a:solidFill>
              <a:tailEnd type="triangle"/>
            </a:ln>
          </p:spPr>
          <p:txBody>
            <a:bodyPr lIns="34289" rIns="34289"/>
            <a:lstStyle/>
            <a:p>
              <a:endParaRPr sz="1350">
                <a:solidFill>
                  <a:schemeClr val="bg1"/>
                </a:solidFill>
              </a:endParaRPr>
            </a:p>
          </p:txBody>
        </p:sp>
        <p:grpSp>
          <p:nvGrpSpPr>
            <p:cNvPr id="911" name="Group 911"/>
            <p:cNvGrpSpPr/>
            <p:nvPr/>
          </p:nvGrpSpPr>
          <p:grpSpPr>
            <a:xfrm>
              <a:off x="4817269" y="3823099"/>
              <a:ext cx="1371600" cy="628651"/>
              <a:chOff x="0" y="0"/>
              <a:chExt cx="1828799" cy="838200"/>
            </a:xfrm>
          </p:grpSpPr>
          <p:sp>
            <p:nvSpPr>
              <p:cNvPr id="908" name="Shape 908"/>
              <p:cNvSpPr/>
              <p:nvPr/>
            </p:nvSpPr>
            <p:spPr>
              <a:xfrm flipV="1">
                <a:off x="0" y="-1"/>
                <a:ext cx="1192214" cy="838201"/>
              </a:xfrm>
              <a:prstGeom prst="line">
                <a:avLst/>
              </a:prstGeom>
              <a:noFill/>
              <a:ln w="38100" cap="flat">
                <a:solidFill>
                  <a:srgbClr val="00B0F0"/>
                </a:solidFill>
                <a:prstDash val="solid"/>
                <a:round/>
              </a:ln>
              <a:effectLst/>
            </p:spPr>
            <p:txBody>
              <a:bodyPr wrap="square" lIns="34289" tIns="34289" rIns="34289" bIns="34289" numCol="1" anchor="t">
                <a:noAutofit/>
              </a:bodyPr>
              <a:lstStyle/>
              <a:p>
                <a:endParaRPr sz="1350">
                  <a:solidFill>
                    <a:schemeClr val="bg1"/>
                  </a:solidFill>
                </a:endParaRPr>
              </a:p>
            </p:txBody>
          </p:sp>
          <p:sp>
            <p:nvSpPr>
              <p:cNvPr id="909" name="Shape 909"/>
              <p:cNvSpPr/>
              <p:nvPr/>
            </p:nvSpPr>
            <p:spPr>
              <a:xfrm>
                <a:off x="1192212" y="23812"/>
                <a:ext cx="1" cy="381001"/>
              </a:xfrm>
              <a:prstGeom prst="line">
                <a:avLst/>
              </a:prstGeom>
              <a:noFill/>
              <a:ln w="38100" cap="flat">
                <a:solidFill>
                  <a:srgbClr val="00B0F0"/>
                </a:solidFill>
                <a:prstDash val="solid"/>
                <a:round/>
              </a:ln>
              <a:effectLst/>
            </p:spPr>
            <p:txBody>
              <a:bodyPr wrap="square" lIns="34289" tIns="34289" rIns="34289" bIns="34289" numCol="1" anchor="t">
                <a:noAutofit/>
              </a:bodyPr>
              <a:lstStyle/>
              <a:p>
                <a:endParaRPr sz="1350">
                  <a:solidFill>
                    <a:schemeClr val="bg1"/>
                  </a:solidFill>
                </a:endParaRPr>
              </a:p>
            </p:txBody>
          </p:sp>
          <p:sp>
            <p:nvSpPr>
              <p:cNvPr id="910" name="Shape 910"/>
              <p:cNvSpPr/>
              <p:nvPr/>
            </p:nvSpPr>
            <p:spPr>
              <a:xfrm>
                <a:off x="1219200" y="381000"/>
                <a:ext cx="609600" cy="57151"/>
              </a:xfrm>
              <a:prstGeom prst="line">
                <a:avLst/>
              </a:prstGeom>
              <a:noFill/>
              <a:ln w="38100" cap="flat">
                <a:solidFill>
                  <a:srgbClr val="00B0F0"/>
                </a:solidFill>
                <a:prstDash val="dot"/>
                <a:round/>
              </a:ln>
              <a:effectLst/>
            </p:spPr>
            <p:txBody>
              <a:bodyPr wrap="square" lIns="34289" tIns="34289" rIns="34289" bIns="34289" numCol="1" anchor="t">
                <a:noAutofit/>
              </a:bodyPr>
              <a:lstStyle/>
              <a:p>
                <a:endParaRPr sz="1350">
                  <a:solidFill>
                    <a:schemeClr val="bg1"/>
                  </a:solidFill>
                </a:endParaRPr>
              </a:p>
            </p:txBody>
          </p:sp>
        </p:grpSp>
        <p:grpSp>
          <p:nvGrpSpPr>
            <p:cNvPr id="916" name="Group 916"/>
            <p:cNvGrpSpPr/>
            <p:nvPr/>
          </p:nvGrpSpPr>
          <p:grpSpPr>
            <a:xfrm>
              <a:off x="6060676" y="3595689"/>
              <a:ext cx="1558334" cy="600075"/>
              <a:chOff x="55822" y="1"/>
              <a:chExt cx="2077778" cy="800100"/>
            </a:xfrm>
          </p:grpSpPr>
          <p:grpSp>
            <p:nvGrpSpPr>
              <p:cNvPr id="914" name="Group 914"/>
              <p:cNvGrpSpPr/>
              <p:nvPr/>
            </p:nvGrpSpPr>
            <p:grpSpPr>
              <a:xfrm>
                <a:off x="55822" y="1"/>
                <a:ext cx="1279528" cy="800100"/>
                <a:chOff x="55823" y="1"/>
                <a:chExt cx="1279527" cy="800100"/>
              </a:xfrm>
            </p:grpSpPr>
            <p:sp>
              <p:nvSpPr>
                <p:cNvPr id="912" name="Shape 912"/>
                <p:cNvSpPr/>
                <p:nvPr/>
              </p:nvSpPr>
              <p:spPr>
                <a:xfrm flipV="1">
                  <a:off x="55823" y="1"/>
                  <a:ext cx="1279527" cy="800100"/>
                </a:xfrm>
                <a:prstGeom prst="line">
                  <a:avLst/>
                </a:prstGeom>
                <a:noFill/>
                <a:ln w="38100" cap="flat">
                  <a:solidFill>
                    <a:srgbClr val="FFC000"/>
                  </a:solidFill>
                  <a:prstDash val="solid"/>
                  <a:round/>
                </a:ln>
                <a:effectLst/>
              </p:spPr>
              <p:txBody>
                <a:bodyPr wrap="square" lIns="34289" tIns="34289" rIns="34289" bIns="34289" numCol="1" anchor="t">
                  <a:noAutofit/>
                </a:bodyPr>
                <a:lstStyle/>
                <a:p>
                  <a:endParaRPr sz="1350" dirty="0">
                    <a:solidFill>
                      <a:schemeClr val="bg1"/>
                    </a:solidFill>
                  </a:endParaRPr>
                </a:p>
              </p:txBody>
            </p:sp>
            <p:sp>
              <p:nvSpPr>
                <p:cNvPr id="913" name="Shape 913"/>
                <p:cNvSpPr/>
                <p:nvPr/>
              </p:nvSpPr>
              <p:spPr>
                <a:xfrm>
                  <a:off x="1326417" y="25400"/>
                  <a:ext cx="0" cy="400050"/>
                </a:xfrm>
                <a:prstGeom prst="line">
                  <a:avLst/>
                </a:prstGeom>
                <a:noFill/>
                <a:ln w="38100" cap="flat">
                  <a:solidFill>
                    <a:srgbClr val="FFC000"/>
                  </a:solidFill>
                  <a:prstDash val="solid"/>
                  <a:round/>
                </a:ln>
                <a:effectLst/>
              </p:spPr>
              <p:txBody>
                <a:bodyPr wrap="square" lIns="34289" tIns="34289" rIns="34289" bIns="34289" numCol="1" anchor="t">
                  <a:noAutofit/>
                </a:bodyPr>
                <a:lstStyle/>
                <a:p>
                  <a:endParaRPr sz="1350">
                    <a:solidFill>
                      <a:schemeClr val="bg1"/>
                    </a:solidFill>
                  </a:endParaRPr>
                </a:p>
              </p:txBody>
            </p:sp>
          </p:grpSp>
          <p:sp>
            <p:nvSpPr>
              <p:cNvPr id="915" name="Shape 915"/>
              <p:cNvSpPr/>
              <p:nvPr/>
            </p:nvSpPr>
            <p:spPr>
              <a:xfrm>
                <a:off x="1279525" y="425450"/>
                <a:ext cx="854075" cy="0"/>
              </a:xfrm>
              <a:prstGeom prst="line">
                <a:avLst/>
              </a:prstGeom>
              <a:noFill/>
              <a:ln w="38100" cap="flat">
                <a:solidFill>
                  <a:srgbClr val="FFC000"/>
                </a:solidFill>
                <a:prstDash val="dot"/>
                <a:round/>
              </a:ln>
              <a:effectLst/>
            </p:spPr>
            <p:txBody>
              <a:bodyPr wrap="square" lIns="34289" tIns="34289" rIns="34289" bIns="34289" numCol="1" anchor="t">
                <a:noAutofit/>
              </a:bodyPr>
              <a:lstStyle/>
              <a:p>
                <a:endParaRPr sz="1350" dirty="0">
                  <a:solidFill>
                    <a:schemeClr val="bg1"/>
                  </a:solidFill>
                </a:endParaRPr>
              </a:p>
            </p:txBody>
          </p:sp>
        </p:grpSp>
        <p:sp>
          <p:nvSpPr>
            <p:cNvPr id="917" name="Shape 917"/>
            <p:cNvSpPr/>
            <p:nvPr/>
          </p:nvSpPr>
          <p:spPr>
            <a:xfrm>
              <a:off x="2838450" y="2719390"/>
              <a:ext cx="667168" cy="383574"/>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l">
                <a:defRPr sz="1800"/>
              </a:pPr>
              <a:r>
                <a:rPr sz="1350" dirty="0">
                  <a:solidFill>
                    <a:schemeClr val="bg1"/>
                  </a:solidFill>
                </a:rPr>
                <a:t>Moral </a:t>
              </a:r>
            </a:p>
            <a:p>
              <a:pPr algn="l">
                <a:defRPr sz="1800"/>
              </a:pPr>
              <a:r>
                <a:rPr sz="1350" dirty="0">
                  <a:solidFill>
                    <a:schemeClr val="bg1"/>
                  </a:solidFill>
                </a:rPr>
                <a:t>Distress</a:t>
              </a:r>
            </a:p>
          </p:txBody>
        </p:sp>
        <p:sp>
          <p:nvSpPr>
            <p:cNvPr id="918" name="Shape 918"/>
            <p:cNvSpPr/>
            <p:nvPr/>
          </p:nvSpPr>
          <p:spPr>
            <a:xfrm>
              <a:off x="8610600" y="4787503"/>
              <a:ext cx="452366" cy="226658"/>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lgn="l">
                <a:defRPr sz="1800"/>
              </a:lvl1pPr>
            </a:lstStyle>
            <a:p>
              <a:r>
                <a:rPr sz="1350" dirty="0">
                  <a:solidFill>
                    <a:schemeClr val="bg1"/>
                  </a:solidFill>
                </a:rPr>
                <a:t>Time</a:t>
              </a:r>
            </a:p>
          </p:txBody>
        </p:sp>
        <p:grpSp>
          <p:nvGrpSpPr>
            <p:cNvPr id="2" name="Group 1">
              <a:extLst>
                <a:ext uri="{FF2B5EF4-FFF2-40B4-BE49-F238E27FC236}">
                  <a16:creationId xmlns="" xmlns:a16="http://schemas.microsoft.com/office/drawing/2014/main" id="{0E2BA326-4610-1445-8FF6-70793AF98E7D}"/>
                </a:ext>
              </a:extLst>
            </p:cNvPr>
            <p:cNvGrpSpPr/>
            <p:nvPr/>
          </p:nvGrpSpPr>
          <p:grpSpPr>
            <a:xfrm>
              <a:off x="3752850" y="3613546"/>
              <a:ext cx="5267326" cy="1034654"/>
              <a:chOff x="2971800" y="3675062"/>
              <a:chExt cx="7023101" cy="1379538"/>
            </a:xfrm>
          </p:grpSpPr>
          <p:sp>
            <p:nvSpPr>
              <p:cNvPr id="919" name="Shape 919"/>
              <p:cNvSpPr/>
              <p:nvPr/>
            </p:nvSpPr>
            <p:spPr>
              <a:xfrm flipV="1">
                <a:off x="2971800" y="3675062"/>
                <a:ext cx="7023101" cy="1379538"/>
              </a:xfrm>
              <a:prstGeom prst="line">
                <a:avLst/>
              </a:prstGeom>
              <a:ln w="57150">
                <a:solidFill>
                  <a:srgbClr val="92D050"/>
                </a:solidFill>
                <a:prstDash val="dash"/>
                <a:tailEnd type="triangle"/>
              </a:ln>
            </p:spPr>
            <p:txBody>
              <a:bodyPr lIns="34289" rIns="34289"/>
              <a:lstStyle/>
              <a:p>
                <a:endParaRPr sz="1350" dirty="0">
                  <a:solidFill>
                    <a:schemeClr val="bg1"/>
                  </a:solidFill>
                </a:endParaRPr>
              </a:p>
            </p:txBody>
          </p:sp>
          <p:sp>
            <p:nvSpPr>
              <p:cNvPr id="920" name="Shape 920"/>
              <p:cNvSpPr/>
              <p:nvPr/>
            </p:nvSpPr>
            <p:spPr>
              <a:xfrm>
                <a:off x="8039100" y="4075080"/>
                <a:ext cx="450850" cy="7271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ln w="57150">
                <a:solidFill>
                  <a:srgbClr val="2B142D"/>
                </a:solidFill>
                <a:prstDash val="sysDot"/>
              </a:ln>
            </p:spPr>
            <p:txBody>
              <a:bodyPr lIns="34289" rIns="34289" anchor="ctr"/>
              <a:lstStyle/>
              <a:p>
                <a:pPr>
                  <a:defRPr>
                    <a:latin typeface="+mn-lt"/>
                    <a:ea typeface="+mn-ea"/>
                    <a:cs typeface="+mn-cs"/>
                    <a:sym typeface="Times New Roman"/>
                  </a:defRPr>
                </a:pPr>
                <a:endParaRPr sz="1350">
                  <a:solidFill>
                    <a:schemeClr val="bg1"/>
                  </a:solidFill>
                </a:endParaRPr>
              </a:p>
            </p:txBody>
          </p:sp>
        </p:grpSp>
        <p:grpSp>
          <p:nvGrpSpPr>
            <p:cNvPr id="930" name="Group 930"/>
            <p:cNvGrpSpPr/>
            <p:nvPr/>
          </p:nvGrpSpPr>
          <p:grpSpPr>
            <a:xfrm>
              <a:off x="3810001" y="2959895"/>
              <a:ext cx="1843193" cy="1688306"/>
              <a:chOff x="0" y="0"/>
              <a:chExt cx="2457591" cy="2251075"/>
            </a:xfrm>
          </p:grpSpPr>
          <p:sp>
            <p:nvSpPr>
              <p:cNvPr id="921" name="Shape 921"/>
              <p:cNvSpPr/>
              <p:nvPr/>
            </p:nvSpPr>
            <p:spPr>
              <a:xfrm flipH="1">
                <a:off x="1257300" y="1203325"/>
                <a:ext cx="685800" cy="685800"/>
              </a:xfrm>
              <a:prstGeom prst="line">
                <a:avLst/>
              </a:prstGeom>
              <a:noFill/>
              <a:ln w="9525" cap="flat">
                <a:solidFill>
                  <a:schemeClr val="accent5"/>
                </a:solidFill>
                <a:prstDash val="solid"/>
                <a:round/>
                <a:tailEnd type="triangle" w="med" len="med"/>
              </a:ln>
              <a:effectLst/>
            </p:spPr>
            <p:txBody>
              <a:bodyPr wrap="square" lIns="34289" tIns="34289" rIns="34289" bIns="34289" numCol="1" anchor="t">
                <a:noAutofit/>
              </a:bodyPr>
              <a:lstStyle/>
              <a:p>
                <a:endParaRPr sz="1350">
                  <a:solidFill>
                    <a:schemeClr val="bg1"/>
                  </a:solidFill>
                </a:endParaRPr>
              </a:p>
            </p:txBody>
          </p:sp>
          <p:grpSp>
            <p:nvGrpSpPr>
              <p:cNvPr id="929" name="Group 929"/>
              <p:cNvGrpSpPr/>
              <p:nvPr/>
            </p:nvGrpSpPr>
            <p:grpSpPr>
              <a:xfrm>
                <a:off x="0" y="0"/>
                <a:ext cx="2457591" cy="2251075"/>
                <a:chOff x="0" y="0"/>
                <a:chExt cx="2457591" cy="2251075"/>
              </a:xfrm>
            </p:grpSpPr>
            <p:grpSp>
              <p:nvGrpSpPr>
                <p:cNvPr id="925" name="Group 925"/>
                <p:cNvGrpSpPr/>
                <p:nvPr/>
              </p:nvGrpSpPr>
              <p:grpSpPr>
                <a:xfrm>
                  <a:off x="0" y="1641475"/>
                  <a:ext cx="1981200" cy="609600"/>
                  <a:chOff x="0" y="0"/>
                  <a:chExt cx="1981200" cy="609599"/>
                </a:xfrm>
              </p:grpSpPr>
              <p:sp>
                <p:nvSpPr>
                  <p:cNvPr id="922" name="Shape 922"/>
                  <p:cNvSpPr/>
                  <p:nvPr/>
                </p:nvSpPr>
                <p:spPr>
                  <a:xfrm flipV="1">
                    <a:off x="0" y="0"/>
                    <a:ext cx="914401" cy="609600"/>
                  </a:xfrm>
                  <a:prstGeom prst="line">
                    <a:avLst/>
                  </a:prstGeom>
                  <a:noFill/>
                  <a:ln w="38100" cap="flat">
                    <a:solidFill>
                      <a:srgbClr val="7030A0"/>
                    </a:solidFill>
                    <a:prstDash val="solid"/>
                    <a:round/>
                  </a:ln>
                  <a:effectLst/>
                </p:spPr>
                <p:txBody>
                  <a:bodyPr wrap="square" lIns="34289" tIns="34289" rIns="34289" bIns="34289" numCol="1" anchor="t">
                    <a:noAutofit/>
                  </a:bodyPr>
                  <a:lstStyle/>
                  <a:p>
                    <a:endParaRPr sz="1350">
                      <a:solidFill>
                        <a:schemeClr val="bg1"/>
                      </a:solidFill>
                    </a:endParaRPr>
                  </a:p>
                </p:txBody>
              </p:sp>
              <p:sp>
                <p:nvSpPr>
                  <p:cNvPr id="923" name="Shape 923"/>
                  <p:cNvSpPr/>
                  <p:nvPr/>
                </p:nvSpPr>
                <p:spPr>
                  <a:xfrm>
                    <a:off x="914400" y="19050"/>
                    <a:ext cx="0" cy="304800"/>
                  </a:xfrm>
                  <a:prstGeom prst="line">
                    <a:avLst/>
                  </a:prstGeom>
                  <a:noFill/>
                  <a:ln w="38100" cap="flat">
                    <a:solidFill>
                      <a:srgbClr val="7030A0"/>
                    </a:solidFill>
                    <a:prstDash val="solid"/>
                    <a:round/>
                  </a:ln>
                  <a:effectLst/>
                </p:spPr>
                <p:txBody>
                  <a:bodyPr wrap="square" lIns="34289" tIns="34289" rIns="34289" bIns="34289" numCol="1" anchor="t">
                    <a:noAutofit/>
                  </a:bodyPr>
                  <a:lstStyle/>
                  <a:p>
                    <a:endParaRPr sz="1350">
                      <a:solidFill>
                        <a:schemeClr val="bg1"/>
                      </a:solidFill>
                    </a:endParaRPr>
                  </a:p>
                </p:txBody>
              </p:sp>
              <p:sp>
                <p:nvSpPr>
                  <p:cNvPr id="924" name="Shape 924"/>
                  <p:cNvSpPr/>
                  <p:nvPr/>
                </p:nvSpPr>
                <p:spPr>
                  <a:xfrm>
                    <a:off x="914400" y="323849"/>
                    <a:ext cx="1066800" cy="76202"/>
                  </a:xfrm>
                  <a:prstGeom prst="line">
                    <a:avLst/>
                  </a:prstGeom>
                  <a:noFill/>
                  <a:ln w="38100" cap="flat">
                    <a:solidFill>
                      <a:srgbClr val="7030A0"/>
                    </a:solidFill>
                    <a:prstDash val="dot"/>
                    <a:round/>
                  </a:ln>
                  <a:effectLst/>
                </p:spPr>
                <p:txBody>
                  <a:bodyPr wrap="square" lIns="34289" tIns="34289" rIns="34289" bIns="34289" numCol="1" anchor="t">
                    <a:noAutofit/>
                  </a:bodyPr>
                  <a:lstStyle/>
                  <a:p>
                    <a:endParaRPr sz="1350">
                      <a:solidFill>
                        <a:schemeClr val="bg1"/>
                      </a:solidFill>
                    </a:endParaRPr>
                  </a:p>
                </p:txBody>
              </p:sp>
            </p:grpSp>
            <p:sp>
              <p:nvSpPr>
                <p:cNvPr id="926" name="Shape 926"/>
                <p:cNvSpPr/>
                <p:nvPr/>
              </p:nvSpPr>
              <p:spPr>
                <a:xfrm>
                  <a:off x="1317625" y="858837"/>
                  <a:ext cx="1139966" cy="2789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l">
                    <a:defRPr sz="1800"/>
                  </a:lvl1pPr>
                </a:lstStyle>
                <a:p>
                  <a:r>
                    <a:rPr sz="1350">
                      <a:solidFill>
                        <a:schemeClr val="bg1"/>
                      </a:solidFill>
                    </a:rPr>
                    <a:t>Moral residue</a:t>
                  </a:r>
                </a:p>
              </p:txBody>
            </p:sp>
            <p:sp>
              <p:nvSpPr>
                <p:cNvPr id="927" name="Shape 927"/>
                <p:cNvSpPr/>
                <p:nvPr/>
              </p:nvSpPr>
              <p:spPr>
                <a:xfrm>
                  <a:off x="76200" y="0"/>
                  <a:ext cx="1161253" cy="4881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p>
                  <a:pPr algn="l">
                    <a:defRPr sz="1800"/>
                  </a:pPr>
                  <a:r>
                    <a:rPr sz="1350">
                      <a:solidFill>
                        <a:schemeClr val="bg1"/>
                      </a:solidFill>
                    </a:rPr>
                    <a:t>Moral distress</a:t>
                  </a:r>
                  <a:br>
                    <a:rPr sz="1350">
                      <a:solidFill>
                        <a:schemeClr val="bg1"/>
                      </a:solidFill>
                    </a:rPr>
                  </a:br>
                  <a:r>
                    <a:rPr sz="1350">
                      <a:solidFill>
                        <a:schemeClr val="bg1"/>
                      </a:solidFill>
                    </a:rPr>
                    <a:t>crescendo</a:t>
                  </a:r>
                </a:p>
              </p:txBody>
            </p:sp>
            <p:sp>
              <p:nvSpPr>
                <p:cNvPr id="928" name="Shape 928"/>
                <p:cNvSpPr/>
                <p:nvPr/>
              </p:nvSpPr>
              <p:spPr>
                <a:xfrm flipH="1">
                  <a:off x="457199" y="641350"/>
                  <a:ext cx="152402" cy="1247775"/>
                </a:xfrm>
                <a:prstGeom prst="line">
                  <a:avLst/>
                </a:prstGeom>
                <a:noFill/>
                <a:ln w="9525" cap="flat">
                  <a:solidFill>
                    <a:schemeClr val="accent5"/>
                  </a:solidFill>
                  <a:prstDash val="solid"/>
                  <a:round/>
                  <a:tailEnd type="triangle" w="med" len="med"/>
                </a:ln>
                <a:effectLst/>
              </p:spPr>
              <p:txBody>
                <a:bodyPr wrap="square" lIns="34289" tIns="34289" rIns="34289" bIns="34289" numCol="1" anchor="t">
                  <a:noAutofit/>
                </a:bodyPr>
                <a:lstStyle/>
                <a:p>
                  <a:endParaRPr sz="1350">
                    <a:solidFill>
                      <a:schemeClr val="bg1"/>
                    </a:solidFill>
                  </a:endParaRPr>
                </a:p>
              </p:txBody>
            </p:sp>
          </p:grpSp>
        </p:grpSp>
        <p:grpSp>
          <p:nvGrpSpPr>
            <p:cNvPr id="933" name="Group 933"/>
            <p:cNvGrpSpPr/>
            <p:nvPr/>
          </p:nvGrpSpPr>
          <p:grpSpPr>
            <a:xfrm>
              <a:off x="4872574" y="4196954"/>
              <a:ext cx="4238334" cy="305992"/>
              <a:chOff x="0" y="0"/>
              <a:chExt cx="5651112" cy="407988"/>
            </a:xfrm>
          </p:grpSpPr>
          <p:sp>
            <p:nvSpPr>
              <p:cNvPr id="931" name="Shape 931"/>
              <p:cNvSpPr/>
              <p:nvPr/>
            </p:nvSpPr>
            <p:spPr>
              <a:xfrm>
                <a:off x="4851727" y="0"/>
                <a:ext cx="799385" cy="302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l">
                  <a:defRPr sz="2000"/>
                </a:lvl1pPr>
              </a:lstStyle>
              <a:p>
                <a:r>
                  <a:rPr sz="1500" dirty="0">
                    <a:solidFill>
                      <a:schemeClr val="bg1"/>
                    </a:solidFill>
                  </a:rPr>
                  <a:t>Baseline</a:t>
                </a:r>
              </a:p>
            </p:txBody>
          </p:sp>
          <p:sp>
            <p:nvSpPr>
              <p:cNvPr id="932" name="Shape 932"/>
              <p:cNvSpPr/>
              <p:nvPr/>
            </p:nvSpPr>
            <p:spPr>
              <a:xfrm>
                <a:off x="0" y="407987"/>
                <a:ext cx="5638801" cy="1"/>
              </a:xfrm>
              <a:prstGeom prst="line">
                <a:avLst/>
              </a:prstGeom>
              <a:noFill/>
              <a:ln w="28575" cap="flat">
                <a:solidFill>
                  <a:srgbClr val="C00000"/>
                </a:solidFill>
                <a:prstDash val="dash"/>
                <a:round/>
                <a:tailEnd type="triangle" w="med" len="med"/>
              </a:ln>
              <a:effectLst/>
            </p:spPr>
            <p:txBody>
              <a:bodyPr wrap="square" lIns="34289" tIns="34289" rIns="34289" bIns="34289" numCol="1" anchor="t">
                <a:noAutofit/>
              </a:bodyPr>
              <a:lstStyle/>
              <a:p>
                <a:endParaRPr sz="1350" dirty="0">
                  <a:solidFill>
                    <a:schemeClr val="bg1"/>
                  </a:solidFill>
                </a:endParaRPr>
              </a:p>
            </p:txBody>
          </p:sp>
        </p:grpSp>
      </p:grpSp>
    </p:spTree>
    <p:extLst>
      <p:ext uri="{BB962C8B-B14F-4D97-AF65-F5344CB8AC3E}">
        <p14:creationId xmlns:p14="http://schemas.microsoft.com/office/powerpoint/2010/main" val="3928268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97927D6-614F-8F48-9C31-95F8512FC020}"/>
              </a:ext>
            </a:extLst>
          </p:cNvPr>
          <p:cNvGrpSpPr/>
          <p:nvPr/>
        </p:nvGrpSpPr>
        <p:grpSpPr>
          <a:xfrm>
            <a:off x="2033038" y="761240"/>
            <a:ext cx="7741254" cy="5378793"/>
            <a:chOff x="2759869" y="1113559"/>
            <a:chExt cx="6686550" cy="4953475"/>
          </a:xfrm>
        </p:grpSpPr>
        <p:sp>
          <p:nvSpPr>
            <p:cNvPr id="104450" name="Rectangle 2"/>
            <p:cNvSpPr>
              <a:spLocks noChangeArrowheads="1"/>
            </p:cNvSpPr>
            <p:nvPr/>
          </p:nvSpPr>
          <p:spPr bwMode="auto">
            <a:xfrm>
              <a:off x="2759869" y="5086350"/>
              <a:ext cx="6686550" cy="514350"/>
            </a:xfrm>
            <a:prstGeom prst="rect">
              <a:avLst/>
            </a:prstGeom>
            <a:solidFill>
              <a:srgbClr val="FFFFFF"/>
            </a:solidFill>
            <a:ln w="38100">
              <a:solidFill>
                <a:schemeClr val="accent6"/>
              </a:solidFill>
              <a:miter lim="800000"/>
              <a:headEnd/>
              <a:tailEnd/>
            </a:ln>
          </p:spPr>
          <p:txBody>
            <a:bodyPr wrap="none" anchor="ctr"/>
            <a:lstStyle/>
            <a:p>
              <a:pPr algn="ctr" eaLnBrk="0" hangingPunct="0"/>
              <a:r>
                <a:rPr lang="en-US" sz="1350" b="1">
                  <a:solidFill>
                    <a:srgbClr val="000000"/>
                  </a:solidFill>
                  <a:latin typeface="Arial" charset="0"/>
                </a:rPr>
                <a:t>Self esteem/self confidence</a:t>
              </a:r>
            </a:p>
          </p:txBody>
        </p:sp>
        <p:sp>
          <p:nvSpPr>
            <p:cNvPr id="104451" name="Rectangle 3"/>
            <p:cNvSpPr>
              <a:spLocks noChangeArrowheads="1"/>
            </p:cNvSpPr>
            <p:nvPr/>
          </p:nvSpPr>
          <p:spPr bwMode="auto">
            <a:xfrm>
              <a:off x="2858693" y="4502944"/>
              <a:ext cx="6487715" cy="457200"/>
            </a:xfrm>
            <a:prstGeom prst="rect">
              <a:avLst/>
            </a:prstGeom>
            <a:solidFill>
              <a:srgbClr val="FFFFFF"/>
            </a:solidFill>
            <a:ln w="38100">
              <a:solidFill>
                <a:schemeClr val="accent6"/>
              </a:solidFill>
              <a:miter lim="800000"/>
              <a:headEnd/>
              <a:tailEnd/>
            </a:ln>
          </p:spPr>
          <p:txBody>
            <a:bodyPr wrap="none" anchor="ctr"/>
            <a:lstStyle/>
            <a:p>
              <a:pPr algn="ctr" eaLnBrk="0" hangingPunct="0"/>
              <a:r>
                <a:rPr lang="en-US" sz="1350" b="1">
                  <a:solidFill>
                    <a:srgbClr val="000000"/>
                  </a:solidFill>
                  <a:latin typeface="Arial" charset="0"/>
                </a:rPr>
                <a:t>Accountability, self-control, and resilience</a:t>
              </a:r>
            </a:p>
          </p:txBody>
        </p:sp>
        <p:sp>
          <p:nvSpPr>
            <p:cNvPr id="104452" name="Rectangle 4"/>
            <p:cNvSpPr>
              <a:spLocks noChangeArrowheads="1"/>
            </p:cNvSpPr>
            <p:nvPr/>
          </p:nvSpPr>
          <p:spPr bwMode="auto">
            <a:xfrm>
              <a:off x="3075387" y="3839766"/>
              <a:ext cx="6055519" cy="536972"/>
            </a:xfrm>
            <a:prstGeom prst="rect">
              <a:avLst/>
            </a:prstGeom>
            <a:solidFill>
              <a:srgbClr val="FFFFFF"/>
            </a:solidFill>
            <a:ln w="38100">
              <a:solidFill>
                <a:schemeClr val="accent6"/>
              </a:solidFill>
              <a:miter lim="800000"/>
              <a:headEnd/>
              <a:tailEnd/>
            </a:ln>
          </p:spPr>
          <p:txBody>
            <a:bodyPr wrap="none" anchor="ctr"/>
            <a:lstStyle/>
            <a:p>
              <a:pPr algn="ctr" eaLnBrk="0" hangingPunct="0"/>
              <a:r>
                <a:rPr lang="en-US" sz="1350" b="1">
                  <a:solidFill>
                    <a:srgbClr val="000000"/>
                  </a:solidFill>
                  <a:latin typeface="Arial" charset="0"/>
                </a:rPr>
                <a:t>Professionalism/self-development/respect and </a:t>
              </a:r>
              <a:br>
                <a:rPr lang="en-US" sz="1350" b="1">
                  <a:solidFill>
                    <a:srgbClr val="000000"/>
                  </a:solidFill>
                  <a:latin typeface="Arial" charset="0"/>
                </a:rPr>
              </a:br>
              <a:r>
                <a:rPr lang="en-US" sz="1350" b="1">
                  <a:solidFill>
                    <a:srgbClr val="000000"/>
                  </a:solidFill>
                  <a:latin typeface="Arial" charset="0"/>
                </a:rPr>
                <a:t>rational decision making</a:t>
              </a:r>
            </a:p>
          </p:txBody>
        </p:sp>
        <p:sp>
          <p:nvSpPr>
            <p:cNvPr id="104453" name="Rectangle 5"/>
            <p:cNvSpPr>
              <a:spLocks noChangeArrowheads="1"/>
            </p:cNvSpPr>
            <p:nvPr/>
          </p:nvSpPr>
          <p:spPr bwMode="auto">
            <a:xfrm>
              <a:off x="4045744" y="3165872"/>
              <a:ext cx="4114800" cy="547688"/>
            </a:xfrm>
            <a:prstGeom prst="rect">
              <a:avLst/>
            </a:prstGeom>
            <a:solidFill>
              <a:srgbClr val="FFFFFF"/>
            </a:solidFill>
            <a:ln w="38100">
              <a:solidFill>
                <a:schemeClr val="accent6"/>
              </a:solidFill>
              <a:miter lim="800000"/>
              <a:headEnd/>
              <a:tailEnd/>
            </a:ln>
          </p:spPr>
          <p:txBody>
            <a:bodyPr wrap="none" anchor="ctr"/>
            <a:lstStyle/>
            <a:p>
              <a:pPr algn="ctr" eaLnBrk="0" hangingPunct="0"/>
              <a:r>
                <a:rPr lang="en-US" sz="1350" b="1">
                  <a:solidFill>
                    <a:srgbClr val="000000"/>
                  </a:solidFill>
                  <a:latin typeface="Arial" charset="0"/>
                </a:rPr>
                <a:t>Customer service, patient rights, </a:t>
              </a:r>
              <a:br>
                <a:rPr lang="en-US" sz="1350" b="1">
                  <a:solidFill>
                    <a:srgbClr val="000000"/>
                  </a:solidFill>
                  <a:latin typeface="Arial" charset="0"/>
                </a:rPr>
              </a:br>
              <a:r>
                <a:rPr lang="en-US" sz="1350" b="1">
                  <a:solidFill>
                    <a:srgbClr val="000000"/>
                  </a:solidFill>
                  <a:latin typeface="Arial" charset="0"/>
                </a:rPr>
                <a:t>communication, and teamwork</a:t>
              </a:r>
            </a:p>
          </p:txBody>
        </p:sp>
        <p:sp>
          <p:nvSpPr>
            <p:cNvPr id="104454" name="Rectangle 6"/>
            <p:cNvSpPr>
              <a:spLocks noChangeArrowheads="1"/>
            </p:cNvSpPr>
            <p:nvPr/>
          </p:nvSpPr>
          <p:spPr bwMode="auto">
            <a:xfrm>
              <a:off x="4445794" y="2095825"/>
              <a:ext cx="3314700" cy="971550"/>
            </a:xfrm>
            <a:prstGeom prst="rect">
              <a:avLst/>
            </a:prstGeom>
            <a:solidFill>
              <a:srgbClr val="FFFFFF"/>
            </a:solidFill>
            <a:ln w="38100">
              <a:solidFill>
                <a:schemeClr val="accent6"/>
              </a:solidFill>
              <a:miter lim="800000"/>
              <a:headEnd/>
              <a:tailEnd/>
            </a:ln>
          </p:spPr>
          <p:txBody>
            <a:bodyPr wrap="none" anchor="ctr"/>
            <a:lstStyle/>
            <a:p>
              <a:pPr algn="ctr" eaLnBrk="0" hangingPunct="0"/>
              <a:r>
                <a:rPr lang="en-US" sz="1350" b="1" dirty="0">
                  <a:solidFill>
                    <a:srgbClr val="000000"/>
                  </a:solidFill>
                  <a:latin typeface="Arial" charset="0"/>
                </a:rPr>
                <a:t>Organizational awareness,</a:t>
              </a:r>
              <a:br>
                <a:rPr lang="en-US" sz="1350" b="1" dirty="0">
                  <a:solidFill>
                    <a:srgbClr val="000000"/>
                  </a:solidFill>
                  <a:latin typeface="Arial" charset="0"/>
                </a:rPr>
              </a:br>
              <a:r>
                <a:rPr lang="en-US" sz="1350" b="1" dirty="0">
                  <a:solidFill>
                    <a:srgbClr val="000000"/>
                  </a:solidFill>
                  <a:latin typeface="Arial" charset="0"/>
                </a:rPr>
                <a:t> performance improvement, </a:t>
              </a:r>
              <a:br>
                <a:rPr lang="en-US" sz="1350" b="1" dirty="0">
                  <a:solidFill>
                    <a:srgbClr val="000000"/>
                  </a:solidFill>
                  <a:latin typeface="Arial" charset="0"/>
                </a:rPr>
              </a:br>
              <a:r>
                <a:rPr lang="en-US" sz="1350" b="1" dirty="0">
                  <a:solidFill>
                    <a:srgbClr val="000000"/>
                  </a:solidFill>
                  <a:latin typeface="Arial" charset="0"/>
                </a:rPr>
                <a:t>information management</a:t>
              </a:r>
            </a:p>
          </p:txBody>
        </p:sp>
        <p:sp>
          <p:nvSpPr>
            <p:cNvPr id="104455" name="Rectangle 7"/>
            <p:cNvSpPr>
              <a:spLocks noChangeArrowheads="1"/>
            </p:cNvSpPr>
            <p:nvPr/>
          </p:nvSpPr>
          <p:spPr bwMode="auto">
            <a:xfrm>
              <a:off x="4674394" y="1113559"/>
              <a:ext cx="2857500" cy="857250"/>
            </a:xfrm>
            <a:prstGeom prst="rect">
              <a:avLst/>
            </a:prstGeom>
            <a:solidFill>
              <a:srgbClr val="FFFFFF"/>
            </a:solidFill>
            <a:ln w="38100">
              <a:solidFill>
                <a:schemeClr val="accent6"/>
              </a:solidFill>
              <a:miter lim="800000"/>
              <a:headEnd/>
              <a:tailEnd/>
            </a:ln>
          </p:spPr>
          <p:txBody>
            <a:bodyPr wrap="none" anchor="ctr"/>
            <a:lstStyle/>
            <a:p>
              <a:pPr algn="ctr" eaLnBrk="0" hangingPunct="0"/>
              <a:r>
                <a:rPr lang="en-US" sz="1350" b="1" dirty="0">
                  <a:solidFill>
                    <a:srgbClr val="000000"/>
                  </a:solidFill>
                  <a:latin typeface="Arial" charset="0"/>
                </a:rPr>
                <a:t>Cost control, </a:t>
              </a:r>
            </a:p>
            <a:p>
              <a:pPr algn="ctr" eaLnBrk="0" hangingPunct="0"/>
              <a:r>
                <a:rPr lang="en-US" sz="1350" b="1" dirty="0">
                  <a:solidFill>
                    <a:srgbClr val="000000"/>
                  </a:solidFill>
                  <a:latin typeface="Arial" charset="0"/>
                </a:rPr>
                <a:t>safety, infection control,</a:t>
              </a:r>
            </a:p>
            <a:p>
              <a:pPr algn="ctr" eaLnBrk="0" hangingPunct="0"/>
              <a:r>
                <a:rPr lang="en-US" sz="1350" b="1" dirty="0">
                  <a:solidFill>
                    <a:srgbClr val="000000"/>
                  </a:solidFill>
                  <a:latin typeface="Arial" charset="0"/>
                </a:rPr>
                <a:t> facility, others</a:t>
              </a:r>
            </a:p>
          </p:txBody>
        </p:sp>
        <p:sp>
          <p:nvSpPr>
            <p:cNvPr id="104456" name="Text Box 8"/>
            <p:cNvSpPr txBox="1">
              <a:spLocks noChangeArrowheads="1"/>
            </p:cNvSpPr>
            <p:nvPr/>
          </p:nvSpPr>
          <p:spPr bwMode="auto">
            <a:xfrm>
              <a:off x="6463294" y="5726906"/>
              <a:ext cx="2983124" cy="34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eaLnBrk="1" hangingPunct="1"/>
              <a:r>
                <a:rPr lang="en-US" sz="1800" dirty="0">
                  <a:solidFill>
                    <a:schemeClr val="bg1"/>
                  </a:solidFill>
                  <a:latin typeface="+mn-lt"/>
                </a:rPr>
                <a:t>Decker, Hospital Topics, 1999</a:t>
              </a:r>
            </a:p>
          </p:txBody>
        </p:sp>
      </p:grpSp>
    </p:spTree>
    <p:extLst>
      <p:ext uri="{BB962C8B-B14F-4D97-AF65-F5344CB8AC3E}">
        <p14:creationId xmlns:p14="http://schemas.microsoft.com/office/powerpoint/2010/main" val="3683449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Contact</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dirty="0"/>
              <a:t>Kate Payne, JD, RN, NC-BC</a:t>
            </a:r>
          </a:p>
          <a:p>
            <a:pPr marL="0" indent="0">
              <a:buNone/>
            </a:pPr>
            <a:r>
              <a:rPr lang="en-US" dirty="0"/>
              <a:t>Associate Professor of Nursing</a:t>
            </a:r>
          </a:p>
          <a:p>
            <a:pPr marL="0" indent="0">
              <a:buNone/>
            </a:pPr>
            <a:r>
              <a:rPr lang="en-US" dirty="0"/>
              <a:t>Center for Biomedical Ethics and Society</a:t>
            </a:r>
          </a:p>
          <a:p>
            <a:pPr marL="0" indent="0">
              <a:buNone/>
            </a:pPr>
            <a:r>
              <a:rPr lang="en-US" dirty="0"/>
              <a:t>Vanderbilt University Medical Center</a:t>
            </a:r>
          </a:p>
          <a:p>
            <a:pPr marL="0" indent="0">
              <a:buNone/>
            </a:pPr>
            <a:r>
              <a:rPr lang="en-US" dirty="0"/>
              <a:t>2525 West End, Suite 400</a:t>
            </a:r>
          </a:p>
          <a:p>
            <a:pPr marL="0" indent="0">
              <a:buNone/>
            </a:pPr>
            <a:r>
              <a:rPr lang="en-US" dirty="0"/>
              <a:t>Nashville, TN 37203</a:t>
            </a:r>
          </a:p>
          <a:p>
            <a:pPr marL="0" indent="0">
              <a:buNone/>
            </a:pPr>
            <a:r>
              <a:rPr lang="en-US" dirty="0"/>
              <a:t>phone: 615-936-2609</a:t>
            </a:r>
          </a:p>
          <a:p>
            <a:pPr marL="0" indent="0">
              <a:buNone/>
            </a:pPr>
            <a:r>
              <a:rPr lang="en-US" dirty="0" err="1"/>
              <a:t>kate.payne@vumc.org</a:t>
            </a:r>
            <a:endParaRPr lang="en-US" dirty="0"/>
          </a:p>
          <a:p>
            <a:pPr marL="0" indent="0">
              <a:buNone/>
            </a:pPr>
            <a:endParaRPr lang="en-US" dirty="0"/>
          </a:p>
        </p:txBody>
      </p:sp>
    </p:spTree>
    <p:extLst>
      <p:ext uri="{BB962C8B-B14F-4D97-AF65-F5344CB8AC3E}">
        <p14:creationId xmlns:p14="http://schemas.microsoft.com/office/powerpoint/2010/main" val="935039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7100" y="1714501"/>
            <a:ext cx="5257800" cy="342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05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582FF96C-9AFF-7A47-8042-51D042795B38}"/>
              </a:ext>
            </a:extLst>
          </p:cNvPr>
          <p:cNvSpPr>
            <a:spLocks noGrp="1" noChangeArrowheads="1"/>
          </p:cNvSpPr>
          <p:nvPr>
            <p:ph type="title"/>
          </p:nvPr>
        </p:nvSpPr>
        <p:spPr/>
        <p:txBody>
          <a:bodyPr/>
          <a:lstStyle/>
          <a:p>
            <a:r>
              <a:rPr lang="en-US" altLang="en-US"/>
              <a:t>Sociology of injured workers</a:t>
            </a:r>
          </a:p>
        </p:txBody>
      </p:sp>
      <p:sp>
        <p:nvSpPr>
          <p:cNvPr id="18435" name="Rectangle 3">
            <a:extLst>
              <a:ext uri="{FF2B5EF4-FFF2-40B4-BE49-F238E27FC236}">
                <a16:creationId xmlns="" xmlns:a16="http://schemas.microsoft.com/office/drawing/2014/main" id="{F7F0060A-A8B0-AF4E-8F4A-C27BEDE68572}"/>
              </a:ext>
            </a:extLst>
          </p:cNvPr>
          <p:cNvSpPr>
            <a:spLocks noGrp="1" noChangeArrowheads="1"/>
          </p:cNvSpPr>
          <p:nvPr>
            <p:ph idx="1"/>
          </p:nvPr>
        </p:nvSpPr>
        <p:spPr>
          <a:xfrm>
            <a:off x="680321" y="2336872"/>
            <a:ext cx="9613861" cy="4298389"/>
          </a:xfrm>
        </p:spPr>
        <p:txBody>
          <a:bodyPr>
            <a:normAutofit lnSpcReduction="10000"/>
          </a:bodyPr>
          <a:lstStyle/>
          <a:p>
            <a:r>
              <a:rPr lang="en-US" altLang="en-US" dirty="0"/>
              <a:t>Filing claim may bring stigmatization</a:t>
            </a:r>
          </a:p>
          <a:p>
            <a:pPr lvl="1"/>
            <a:r>
              <a:rPr lang="en-US" altLang="en-US" dirty="0"/>
              <a:t>Esp. if injury is not obvious</a:t>
            </a:r>
          </a:p>
          <a:p>
            <a:pPr lvl="1"/>
            <a:r>
              <a:rPr lang="en-US" altLang="en-US" dirty="0"/>
              <a:t>Esp. if embarrassing to employer</a:t>
            </a:r>
          </a:p>
          <a:p>
            <a:pPr lvl="1"/>
            <a:r>
              <a:rPr lang="en-US" altLang="en-US" dirty="0"/>
              <a:t>Esp. if highly visible to other workers</a:t>
            </a:r>
          </a:p>
          <a:p>
            <a:r>
              <a:rPr lang="en-US" altLang="en-US" dirty="0"/>
              <a:t>Prolonged disability or prolonged rehabilitation</a:t>
            </a:r>
          </a:p>
          <a:p>
            <a:pPr lvl="1"/>
            <a:r>
              <a:rPr lang="en-US" altLang="en-US" dirty="0"/>
              <a:t>Wearing on family</a:t>
            </a:r>
          </a:p>
          <a:p>
            <a:pPr lvl="1"/>
            <a:r>
              <a:rPr lang="en-US" altLang="en-US" dirty="0"/>
              <a:t>Coworkers often turn unsympathetic, even hostile</a:t>
            </a:r>
          </a:p>
          <a:p>
            <a:pPr lvl="1"/>
            <a:r>
              <a:rPr lang="en-US" altLang="en-US" dirty="0"/>
              <a:t>Neighbors, friends get tired, even suspicious of abuse</a:t>
            </a:r>
          </a:p>
          <a:p>
            <a:r>
              <a:rPr lang="en-US" altLang="en-US" dirty="0"/>
              <a:t>Injured worker gets depressed</a:t>
            </a:r>
          </a:p>
          <a:p>
            <a:pPr lvl="1"/>
            <a:r>
              <a:rPr lang="en-US" altLang="en-US" dirty="0"/>
              <a:t>Depressed people are difficult to be around</a:t>
            </a:r>
          </a:p>
          <a:p>
            <a:pPr lvl="1"/>
            <a:r>
              <a:rPr lang="en-US" altLang="en-US" dirty="0"/>
              <a:t>Intimations of fraud, exaggeration, abuse</a:t>
            </a:r>
          </a:p>
          <a:p>
            <a:pPr lvl="1"/>
            <a:r>
              <a:rPr lang="en-US" altLang="en-US" dirty="0"/>
              <a:t>Involutional cycle</a:t>
            </a:r>
          </a:p>
        </p:txBody>
      </p:sp>
    </p:spTree>
    <p:extLst>
      <p:ext uri="{BB962C8B-B14F-4D97-AF65-F5344CB8AC3E}">
        <p14:creationId xmlns:p14="http://schemas.microsoft.com/office/powerpoint/2010/main" val="157559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2" name="Rectangle 8">
            <a:extLst>
              <a:ext uri="{FF2B5EF4-FFF2-40B4-BE49-F238E27FC236}">
                <a16:creationId xmlns="" xmlns:a16="http://schemas.microsoft.com/office/drawing/2014/main" id="{C965BF90-4A7E-4C48-B174-8C38D528E4C3}"/>
              </a:ext>
            </a:extLst>
          </p:cNvPr>
          <p:cNvSpPr>
            <a:spLocks noGrp="1" noChangeArrowheads="1"/>
          </p:cNvSpPr>
          <p:nvPr>
            <p:ph type="title"/>
          </p:nvPr>
        </p:nvSpPr>
        <p:spPr/>
        <p:txBody>
          <a:bodyPr/>
          <a:lstStyle/>
          <a:p>
            <a:r>
              <a:rPr lang="en-US"/>
              <a:t>What is Ethics?</a:t>
            </a:r>
          </a:p>
        </p:txBody>
      </p:sp>
      <p:sp>
        <p:nvSpPr>
          <p:cNvPr id="333833" name="Rectangle 9">
            <a:extLst>
              <a:ext uri="{FF2B5EF4-FFF2-40B4-BE49-F238E27FC236}">
                <a16:creationId xmlns="" xmlns:a16="http://schemas.microsoft.com/office/drawing/2014/main" id="{F73E5A9C-EE08-5E4C-BB2F-F5ABDC5266C8}"/>
              </a:ext>
            </a:extLst>
          </p:cNvPr>
          <p:cNvSpPr>
            <a:spLocks noGrp="1" noChangeArrowheads="1"/>
          </p:cNvSpPr>
          <p:nvPr>
            <p:ph type="body" idx="1"/>
          </p:nvPr>
        </p:nvSpPr>
        <p:spPr/>
        <p:txBody>
          <a:bodyPr/>
          <a:lstStyle/>
          <a:p>
            <a:r>
              <a:rPr lang="en-US" altLang="en-US" dirty="0"/>
              <a:t>It can be about resolving dilemmas,</a:t>
            </a:r>
          </a:p>
          <a:p>
            <a:r>
              <a:rPr lang="en-US" altLang="en-US" dirty="0"/>
              <a:t>It can be about individual actions, </a:t>
            </a:r>
          </a:p>
          <a:p>
            <a:r>
              <a:rPr lang="en-US" altLang="en-US" dirty="0"/>
              <a:t>It is also about what kind of persons we are </a:t>
            </a:r>
            <a:br>
              <a:rPr lang="en-US" altLang="en-US" dirty="0"/>
            </a:br>
            <a:r>
              <a:rPr lang="en-US" altLang="en-US" dirty="0"/>
              <a:t>becoming – our character and how our choices shape us.</a:t>
            </a:r>
          </a:p>
          <a:p>
            <a:r>
              <a:rPr lang="en-US" altLang="en-US" dirty="0"/>
              <a:t>Ethics is ultimately about human flourishing, about living well, about achieving good through means that are consistent with real human values and needs.</a:t>
            </a:r>
          </a:p>
        </p:txBody>
      </p:sp>
    </p:spTree>
    <p:extLst>
      <p:ext uri="{BB962C8B-B14F-4D97-AF65-F5344CB8AC3E}">
        <p14:creationId xmlns:p14="http://schemas.microsoft.com/office/powerpoint/2010/main" val="1605669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80" name="Rectangle 8">
            <a:extLst>
              <a:ext uri="{FF2B5EF4-FFF2-40B4-BE49-F238E27FC236}">
                <a16:creationId xmlns="" xmlns:a16="http://schemas.microsoft.com/office/drawing/2014/main" id="{7DAE1D45-BE7D-864A-8A98-6C79CB2A5722}"/>
              </a:ext>
            </a:extLst>
          </p:cNvPr>
          <p:cNvSpPr>
            <a:spLocks noGrp="1" noChangeArrowheads="1"/>
          </p:cNvSpPr>
          <p:nvPr>
            <p:ph type="title"/>
          </p:nvPr>
        </p:nvSpPr>
        <p:spPr/>
        <p:txBody>
          <a:bodyPr/>
          <a:lstStyle/>
          <a:p>
            <a:r>
              <a:rPr lang="en-US"/>
              <a:t>What is Organizational Ethics?</a:t>
            </a:r>
          </a:p>
        </p:txBody>
      </p:sp>
      <p:sp>
        <p:nvSpPr>
          <p:cNvPr id="335881" name="Rectangle 9">
            <a:extLst>
              <a:ext uri="{FF2B5EF4-FFF2-40B4-BE49-F238E27FC236}">
                <a16:creationId xmlns="" xmlns:a16="http://schemas.microsoft.com/office/drawing/2014/main" id="{BAADBB6F-B18D-EC43-A1D4-17360E4C7B33}"/>
              </a:ext>
            </a:extLst>
          </p:cNvPr>
          <p:cNvSpPr>
            <a:spLocks noGrp="1" noChangeArrowheads="1"/>
          </p:cNvSpPr>
          <p:nvPr>
            <p:ph type="body" idx="1"/>
          </p:nvPr>
        </p:nvSpPr>
        <p:spPr/>
        <p:txBody>
          <a:bodyPr>
            <a:normAutofit/>
          </a:bodyPr>
          <a:lstStyle/>
          <a:p>
            <a:r>
              <a:rPr lang="en-US" dirty="0"/>
              <a:t>It can be about compliance, </a:t>
            </a:r>
          </a:p>
          <a:p>
            <a:r>
              <a:rPr lang="en-US" dirty="0"/>
              <a:t>It can be about due diligence, </a:t>
            </a:r>
          </a:p>
          <a:p>
            <a:r>
              <a:rPr lang="en-US" dirty="0"/>
              <a:t>It can be about resolving value conflicts, </a:t>
            </a:r>
          </a:p>
          <a:p>
            <a:r>
              <a:rPr lang="en-US" dirty="0"/>
              <a:t>Organizational ethics is primarily about integrity, about making decisions that are consistent with the moral identity and values of the organization, so that the organization, its workers and the communities it serves can truly flourish.</a:t>
            </a:r>
          </a:p>
        </p:txBody>
      </p:sp>
    </p:spTree>
    <p:extLst>
      <p:ext uri="{BB962C8B-B14F-4D97-AF65-F5344CB8AC3E}">
        <p14:creationId xmlns:p14="http://schemas.microsoft.com/office/powerpoint/2010/main" val="346775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p:txBody>
          <a:bodyPr/>
          <a:lstStyle/>
          <a:p>
            <a:r>
              <a:rPr lang="en-US"/>
              <a:t>Role of Ethics Mechanisms</a:t>
            </a:r>
          </a:p>
        </p:txBody>
      </p:sp>
      <p:sp>
        <p:nvSpPr>
          <p:cNvPr id="369" name="Shape 369"/>
          <p:cNvSpPr>
            <a:spLocks noGrp="1"/>
          </p:cNvSpPr>
          <p:nvPr>
            <p:ph idx="1"/>
          </p:nvPr>
        </p:nvSpPr>
        <p:spPr/>
        <p:txBody>
          <a:bodyPr>
            <a:normAutofit fontScale="92500" lnSpcReduction="20000"/>
          </a:bodyPr>
          <a:lstStyle/>
          <a:p>
            <a:r>
              <a:rPr lang="en-US" dirty="0"/>
              <a:t>Improve and enhance the quality of care</a:t>
            </a:r>
          </a:p>
          <a:p>
            <a:pPr lvl="1"/>
            <a:r>
              <a:rPr lang="en-US" dirty="0"/>
              <a:t>Care of employees</a:t>
            </a:r>
          </a:p>
          <a:p>
            <a:r>
              <a:rPr lang="en-US" dirty="0"/>
              <a:t>Education </a:t>
            </a:r>
          </a:p>
          <a:p>
            <a:pPr lvl="1"/>
            <a:r>
              <a:rPr lang="en-US" dirty="0"/>
              <a:t>Committee, staff, community</a:t>
            </a:r>
          </a:p>
          <a:p>
            <a:r>
              <a:rPr lang="en-US" dirty="0"/>
              <a:t>Administrative</a:t>
            </a:r>
          </a:p>
          <a:p>
            <a:pPr lvl="1"/>
            <a:r>
              <a:rPr lang="en-US" dirty="0"/>
              <a:t>Policy development and review</a:t>
            </a:r>
          </a:p>
          <a:p>
            <a:pPr lvl="1"/>
            <a:r>
              <a:rPr lang="en-US" dirty="0"/>
              <a:t>Oversight and comment on operations with ethical impact</a:t>
            </a:r>
          </a:p>
          <a:p>
            <a:r>
              <a:rPr lang="en-US" dirty="0"/>
              <a:t>Consultation and case review</a:t>
            </a:r>
          </a:p>
          <a:p>
            <a:pPr lvl="1"/>
            <a:r>
              <a:rPr lang="en-US" dirty="0"/>
              <a:t>Conflict resolution</a:t>
            </a:r>
          </a:p>
          <a:p>
            <a:r>
              <a:rPr lang="en-US" dirty="0"/>
              <a:t>Inform other institutional efforts</a:t>
            </a:r>
          </a:p>
          <a:p>
            <a:pPr lvl="1"/>
            <a:r>
              <a:rPr lang="en-US" dirty="0"/>
              <a:t>Regulatory compliance</a:t>
            </a:r>
          </a:p>
        </p:txBody>
      </p:sp>
    </p:spTree>
    <p:extLst>
      <p:ext uri="{BB962C8B-B14F-4D97-AF65-F5344CB8AC3E}">
        <p14:creationId xmlns:p14="http://schemas.microsoft.com/office/powerpoint/2010/main" val="15223627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629</TotalTime>
  <Words>2857</Words>
  <Application>Microsoft Office PowerPoint</Application>
  <PresentationFormat>Custom</PresentationFormat>
  <Paragraphs>482</Paragraphs>
  <Slides>53</Slides>
  <Notes>27</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Berlin</vt:lpstr>
      <vt:lpstr>1_PowerPoint B</vt:lpstr>
      <vt:lpstr>Ethical Practices for Caring for Workers</vt:lpstr>
      <vt:lpstr>Ethical Practice In Caring For Workers</vt:lpstr>
      <vt:lpstr>Objectives</vt:lpstr>
      <vt:lpstr>PowerPoint Presentation</vt:lpstr>
      <vt:lpstr>Sociology of Workers Comp</vt:lpstr>
      <vt:lpstr>Sociology of injured workers</vt:lpstr>
      <vt:lpstr>What is Ethics?</vt:lpstr>
      <vt:lpstr>What is Organizational Ethics?</vt:lpstr>
      <vt:lpstr>Role of Ethics Mechanisms</vt:lpstr>
      <vt:lpstr>Ethical Standards</vt:lpstr>
      <vt:lpstr>What is medical ethics*?</vt:lpstr>
      <vt:lpstr>Ethical Approaches: Lenses</vt:lpstr>
      <vt:lpstr>Principled Decision Making adapted from Robert Orr, MD</vt:lpstr>
      <vt:lpstr>The Ethics Iceberg</vt:lpstr>
      <vt:lpstr>Decision Making Process</vt:lpstr>
      <vt:lpstr>PowerPoint Presentation</vt:lpstr>
      <vt:lpstr>PowerPoint Presentation</vt:lpstr>
      <vt:lpstr>Underlying Values</vt:lpstr>
      <vt:lpstr>CCM Principles</vt:lpstr>
      <vt:lpstr>CCM Rules of Conduct</vt:lpstr>
      <vt:lpstr>American Nurses Association (ANA) Code of Ethics</vt:lpstr>
      <vt:lpstr>About Patients</vt:lpstr>
      <vt:lpstr>About Us, Our Practice</vt:lpstr>
      <vt:lpstr>Broader Society</vt:lpstr>
      <vt:lpstr>PowerPoint Presentation</vt:lpstr>
      <vt:lpstr>CDMS</vt:lpstr>
      <vt:lpstr>Preamble</vt:lpstr>
      <vt:lpstr>PowerPoint Presentation</vt:lpstr>
      <vt:lpstr>CDMS Principles</vt:lpstr>
      <vt:lpstr>PowerPoint Presentation</vt:lpstr>
      <vt:lpstr>CRC Values and Principles</vt:lpstr>
      <vt:lpstr>PowerPoint Presentation</vt:lpstr>
      <vt:lpstr>Enforceable Standards</vt:lpstr>
      <vt:lpstr>Standards continued</vt:lpstr>
      <vt:lpstr>Decision Making Process</vt:lpstr>
      <vt:lpstr>PowerPoint Presentation</vt:lpstr>
      <vt:lpstr>PowerPoint Presentation</vt:lpstr>
      <vt:lpstr>What is conflict?</vt:lpstr>
      <vt:lpstr>PowerPoint Presentation</vt:lpstr>
      <vt:lpstr>PowerPoint Presentation</vt:lpstr>
      <vt:lpstr>Hot Buttons What irritates you the most?</vt:lpstr>
      <vt:lpstr>Causes of Conflict in  Health Care:</vt:lpstr>
      <vt:lpstr>Brain Power</vt:lpstr>
      <vt:lpstr>Amygdala Hijacks</vt:lpstr>
      <vt:lpstr>PowerPoint Presentation</vt:lpstr>
      <vt:lpstr>SCARF</vt:lpstr>
      <vt:lpstr>To Do</vt:lpstr>
      <vt:lpstr>PowerPoint Presentation</vt:lpstr>
      <vt:lpstr>BO/CF/STS/MD/MI</vt:lpstr>
      <vt:lpstr> Crescendo Effect</vt:lpstr>
      <vt:lpstr>PowerPoint Presentation</vt:lpstr>
      <vt:lpstr>Contact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Practice In Caring For Workers</dc:title>
  <dc:creator>Payne, Kathryn L</dc:creator>
  <cp:lastModifiedBy>B.Jeff Francis</cp:lastModifiedBy>
  <cp:revision>46</cp:revision>
  <dcterms:created xsi:type="dcterms:W3CDTF">2019-05-03T19:43:52Z</dcterms:created>
  <dcterms:modified xsi:type="dcterms:W3CDTF">2019-05-22T18:38:01Z</dcterms:modified>
</cp:coreProperties>
</file>