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329" r:id="rId3"/>
    <p:sldId id="328" r:id="rId4"/>
    <p:sldId id="257" r:id="rId5"/>
    <p:sldId id="256" r:id="rId6"/>
    <p:sldId id="258" r:id="rId7"/>
    <p:sldId id="260" r:id="rId8"/>
    <p:sldId id="263" r:id="rId9"/>
    <p:sldId id="259" r:id="rId10"/>
    <p:sldId id="298" r:id="rId11"/>
    <p:sldId id="261" r:id="rId12"/>
    <p:sldId id="262" r:id="rId13"/>
    <p:sldId id="264" r:id="rId14"/>
    <p:sldId id="266" r:id="rId15"/>
    <p:sldId id="265" r:id="rId16"/>
    <p:sldId id="281" r:id="rId17"/>
    <p:sldId id="311" r:id="rId18"/>
    <p:sldId id="322" r:id="rId19"/>
    <p:sldId id="289" r:id="rId20"/>
    <p:sldId id="269" r:id="rId21"/>
    <p:sldId id="267" r:id="rId22"/>
    <p:sldId id="268" r:id="rId23"/>
    <p:sldId id="270" r:id="rId24"/>
    <p:sldId id="271" r:id="rId25"/>
    <p:sldId id="272" r:id="rId26"/>
    <p:sldId id="285" r:id="rId27"/>
    <p:sldId id="273" r:id="rId28"/>
    <p:sldId id="274" r:id="rId29"/>
    <p:sldId id="275" r:id="rId30"/>
    <p:sldId id="276" r:id="rId31"/>
    <p:sldId id="282" r:id="rId32"/>
    <p:sldId id="277" r:id="rId33"/>
    <p:sldId id="278" r:id="rId34"/>
    <p:sldId id="303" r:id="rId35"/>
    <p:sldId id="294" r:id="rId36"/>
    <p:sldId id="279" r:id="rId37"/>
    <p:sldId id="280" r:id="rId38"/>
    <p:sldId id="326" r:id="rId39"/>
    <p:sldId id="309" r:id="rId40"/>
    <p:sldId id="283" r:id="rId41"/>
    <p:sldId id="315" r:id="rId42"/>
    <p:sldId id="300" r:id="rId43"/>
    <p:sldId id="284" r:id="rId44"/>
    <p:sldId id="313" r:id="rId45"/>
    <p:sldId id="286" r:id="rId46"/>
    <p:sldId id="287" r:id="rId47"/>
    <p:sldId id="288" r:id="rId48"/>
    <p:sldId id="302" r:id="rId49"/>
    <p:sldId id="291" r:id="rId50"/>
    <p:sldId id="295" r:id="rId51"/>
    <p:sldId id="290" r:id="rId52"/>
    <p:sldId id="297" r:id="rId53"/>
    <p:sldId id="293" r:id="rId54"/>
    <p:sldId id="296" r:id="rId55"/>
    <p:sldId id="325" r:id="rId56"/>
    <p:sldId id="327" r:id="rId57"/>
    <p:sldId id="323" r:id="rId58"/>
    <p:sldId id="304" r:id="rId59"/>
    <p:sldId id="299" r:id="rId60"/>
    <p:sldId id="324" r:id="rId6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787CE-5394-4820-AA27-4E5653952DF8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7AD6E-9BA3-4B5C-9BF7-241037770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4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7AD6E-9BA3-4B5C-9BF7-241037770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2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7" b="67803"/>
          <a:stretch/>
        </p:blipFill>
        <p:spPr>
          <a:xfrm>
            <a:off x="0" y="3562387"/>
            <a:ext cx="9144000" cy="1581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" b="67803"/>
          <a:stretch/>
        </p:blipFill>
        <p:spPr>
          <a:xfrm>
            <a:off x="0" y="0"/>
            <a:ext cx="9144000" cy="3714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09950"/>
            <a:ext cx="86868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03134"/>
                </a:solidFill>
                <a:latin typeface="PermianSlabSerifTypeface" panose="020000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4171950"/>
            <a:ext cx="8686800" cy="552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 |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6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" y="2725002"/>
            <a:ext cx="2390094" cy="208237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743200" y="2906078"/>
            <a:ext cx="6400800" cy="168021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971800" y="2971800"/>
            <a:ext cx="6019800" cy="154305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0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7" b="67803"/>
          <a:stretch/>
        </p:blipFill>
        <p:spPr>
          <a:xfrm>
            <a:off x="0" y="2952751"/>
            <a:ext cx="9144000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4"/>
          <a:stretch/>
        </p:blipFill>
        <p:spPr>
          <a:xfrm>
            <a:off x="0" y="2"/>
            <a:ext cx="9144000" cy="3118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71688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58595E"/>
                </a:solidFill>
                <a:effectLst/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90810"/>
            <a:ext cx="8839200" cy="2338389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25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ody - TN Mar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03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1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2DCCD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2DCCD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2DCCD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2DCCD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2DCCD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5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FBC6B8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BC6B8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BC6B8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BC6B8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BC6B8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BC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3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tx1">
                  <a:lumMod val="50000"/>
                  <a:lumOff val="5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tx1">
                  <a:lumMod val="50000"/>
                  <a:lumOff val="5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tx1">
                  <a:lumMod val="50000"/>
                  <a:lumOff val="5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tx1">
                  <a:lumMod val="50000"/>
                  <a:lumOff val="5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9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ody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8763000" cy="3718847"/>
          </a:xfrm>
        </p:spPr>
        <p:txBody>
          <a:bodyPr>
            <a:normAutofit/>
          </a:bodyPr>
          <a:lstStyle>
            <a:lvl1pPr>
              <a:buClr>
                <a:srgbClr val="E6D395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E6D395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E6D395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E6D395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E6D395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1"/>
            <a:ext cx="9144000" cy="529300"/>
          </a:xfrm>
          <a:prstGeom prst="rect">
            <a:avLst/>
          </a:prstGeom>
          <a:solidFill>
            <a:srgbClr val="58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7" y="4202907"/>
            <a:ext cx="926535" cy="80724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E6D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- TN Mar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rgbClr val="1B4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rtlCol="0" anchor="ctr"/>
          <a:lstStyle/>
          <a:p>
            <a:pPr algn="ctr" defTabSz="913545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87" y="4476750"/>
            <a:ext cx="685714" cy="685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895365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724400" y="895365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8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E0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1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7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5FFEB-9CCE-4469-B5C8-DE0E1C345B87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EC849-1B8E-4C21-B246-356B3E584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64" tIns="45682" rIns="91364" bIns="456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64" tIns="45682" rIns="91364" bIns="456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364" tIns="45682" rIns="91364" bIns="45682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3545"/>
            <a:endParaRPr lang="en-US">
              <a:solidFill>
                <a:srgbClr val="666666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07746"/>
            <a:ext cx="2133600" cy="273844"/>
          </a:xfrm>
          <a:prstGeom prst="rect">
            <a:avLst/>
          </a:prstGeom>
        </p:spPr>
        <p:txBody>
          <a:bodyPr lIns="91364" tIns="45682" rIns="91364" bIns="45682"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3545"/>
            <a:fld id="{5C76A076-0EB6-4ACF-BC93-AE169B35ECF5}" type="slidenum">
              <a:rPr lang="en-US" smtClean="0">
                <a:solidFill>
                  <a:srgbClr val="666666"/>
                </a:solidFill>
              </a:rPr>
              <a:pPr defTabSz="913545"/>
              <a:t>‹#›</a:t>
            </a:fld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6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60" indent="-342560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5" indent="-285484" algn="l" defTabSz="913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8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61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06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88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51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14" indent="-228372" algn="l" defTabSz="9135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6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8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8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09825"/>
            <a:ext cx="8839200" cy="619125"/>
          </a:xfrm>
        </p:spPr>
        <p:txBody>
          <a:bodyPr/>
          <a:lstStyle/>
          <a:p>
            <a:pPr algn="ctr"/>
            <a:r>
              <a:rPr lang="en-US" sz="3750" dirty="0" smtClean="0">
                <a:solidFill>
                  <a:srgbClr val="FF0000"/>
                </a:solidFill>
              </a:rPr>
              <a:t>A Century of Progress and Perspective</a:t>
            </a:r>
            <a:r>
              <a:rPr lang="en-US" sz="3800" dirty="0" smtClean="0">
                <a:solidFill>
                  <a:srgbClr val="FF0000"/>
                </a:solidFill>
              </a:rPr>
              <a:t/>
            </a:r>
            <a:br>
              <a:rPr lang="en-US" sz="3800" dirty="0" smtClean="0">
                <a:solidFill>
                  <a:srgbClr val="FF0000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Workers’ Compensation in Tennessee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3028950"/>
            <a:ext cx="8839200" cy="22511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lv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PermianSlabSerifTypeface" pitchFamily="50" charset="0"/>
              </a:rPr>
              <a:t>Presenters: </a:t>
            </a:r>
            <a:r>
              <a:rPr lang="en-US" b="1" dirty="0" smtClean="0">
                <a:solidFill>
                  <a:srgbClr val="0070C0"/>
                </a:solidFill>
                <a:latin typeface="PermianSlabSerifTypeface" pitchFamily="50" charset="0"/>
              </a:rPr>
              <a:t>Hon. Timothy W. Conner, Judge, WC Appeals Board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PermianSlabSerifTypeface" pitchFamily="50" charset="0"/>
              </a:rPr>
              <a:t>Hon. David F. Hensley, Judge, WC Appeals Board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PermianSlabSerifTypeface" pitchFamily="50" charset="0"/>
              </a:rPr>
              <a:t>Ronald McNutt, Staff Attorney, SIF</a:t>
            </a:r>
          </a:p>
          <a:p>
            <a:pPr marL="0" lvl="0" indent="0"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PermianSlabSerifTypeface" pitchFamily="50" charset="0"/>
              </a:rPr>
              <a:t>Hon. Allen Phillips, Judge, CWCC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62" y="514350"/>
            <a:ext cx="826853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62915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1880 Quarry – Kingsport Times-News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8" y="514350"/>
            <a:ext cx="8151092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5720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Triangle Shirtwaist Fire, 1911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342900"/>
            <a:ext cx="4571999" cy="412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45770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Alice Hamilton, M.D., pioneered the field of occupational medicine in the early 1900s.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521494"/>
            <a:ext cx="6477000" cy="410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462915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Eugene Debs speaking at a rally in 1918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778" y="79479"/>
            <a:ext cx="4722422" cy="378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86293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Eastman published an influential book entitled  “Work Accidents and the Law” arguing for the adoption of a workers’ compensation system similar to what had been enacted in Europe.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1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0"/>
            <a:ext cx="4516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Chattanooga Steam Laundry, 1955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36068"/>
            <a:ext cx="5029200" cy="405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286251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Phil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Bredesen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endorsed the 2004 Reform Act as a “real victory for working people in this state.” 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0"/>
            <a:ext cx="7315200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62915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Old Hickory </a:t>
            </a:r>
            <a:r>
              <a:rPr lang="en-U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Dupont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Gunpowder Plant,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1918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" t="5323" r="4624" b="7855"/>
          <a:stretch/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 Biscuit Company in Chattanooga, 1924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/>
        </p:blipFill>
        <p:spPr bwMode="auto">
          <a:xfrm>
            <a:off x="2286000" y="114300"/>
            <a:ext cx="4572000" cy="417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324603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T.J.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Hoskins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leadership within organized labor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advocate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repeal of the fellow-servant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rule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Tennessee.</a:t>
            </a: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77" y="0"/>
            <a:ext cx="68760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14350"/>
            <a:ext cx="54864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47675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President Theodore Roosevelt urged the states to adopt workers’ compensation.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/>
          <a:stretch/>
        </p:blipFill>
        <p:spPr bwMode="auto">
          <a:xfrm>
            <a:off x="1828800" y="457200"/>
            <a:ext cx="5486400" cy="413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47675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President Woodrow Wilson was an ardent supporter of workers’ compensation.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" t="1350" r="1"/>
          <a:stretch/>
        </p:blipFill>
        <p:spPr bwMode="auto">
          <a:xfrm>
            <a:off x="914400" y="571500"/>
            <a:ext cx="73152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896" y="3886213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Memphis c. 1900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603269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Hosiery Mill workers in Loudon, Tennessee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"/>
            <a:ext cx="3810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68968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Ben W. Hooper approved legislation vesting him with the authority to appoint a commission to study the potential adoption of workers’ compensation in Tennessee.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459314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4441135"/>
            <a:ext cx="745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Whitefoord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R. Cole, a railroad executive, chaired the Workmen’s Compensation Commission appointed by Governor Hooper.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71450"/>
            <a:ext cx="457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267453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Austin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Peay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created the Tennessee Department of Labor and reorganized state government.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1600" y="342900"/>
            <a:ext cx="6400800" cy="4114800"/>
            <a:chOff x="2424113" y="533400"/>
            <a:chExt cx="4295775" cy="410210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113" y="533400"/>
              <a:ext cx="4295775" cy="169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113" y="2225675"/>
              <a:ext cx="4295775" cy="240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3400" y="4441135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Great Train Wreck of 1918 – Nashville, “Dutchman’s Curve Disaster”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"/>
            <a:ext cx="457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171951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Thomas Clark Rye pledged support for a workers’ compensation system and abolishment of the fellow-servant rule.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1" y="514350"/>
            <a:ext cx="5486400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1"/>
            <a:ext cx="45720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171951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Albert H. Roberts embraced a “moderate [workers’ compensation] act, wisely guarded in the interest of the employer as well as the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employe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[e].”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1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2291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Memphis, 1900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14350"/>
            <a:ext cx="457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8900" y="514350"/>
            <a:ext cx="388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Lookout Mountain, Chattanooga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1" y="4636294"/>
            <a:ext cx="6620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Warstler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Eagly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Bakery, Nashville, 1955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4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7195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Justices of the Tennessee Supreme Court, 1926</a:t>
            </a:r>
          </a:p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left: Justice W.L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Cook,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Justice William </a:t>
            </a:r>
            <a:r>
              <a:rPr lang="en-U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Swiggart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Chief Justice Grafton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Green,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Justice Colin McKinney, and Justice A.W. Chambliss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4650581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Return of World War I soldiers – Nashville, 1919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514350"/>
            <a:ext cx="7315200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710" y="4579144"/>
            <a:ext cx="494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Tobacco Farmers, Robertson County,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4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71450"/>
            <a:ext cx="548640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286251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Chief Justice Lyle Reid of Haywood County was instrumental in creating the Special Workers’ Compensation Appeals Panel.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9040" r="4156" b="6445"/>
          <a:stretch/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622006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Meade </a:t>
            </a:r>
            <a:r>
              <a:rPr lang="en-U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Corporation, Pulp Mill and Finishing Plant,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Kingsport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1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4629151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Textile mill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workers, 1950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514350"/>
            <a:ext cx="6400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4643437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Bill Haslam signing the 2013 Reform Act into law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1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4643438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Reel Cove Mine, 1952 – Marion County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 b="4167"/>
          <a:stretch/>
        </p:blipFill>
        <p:spPr bwMode="auto">
          <a:xfrm>
            <a:off x="990600" y="514351"/>
            <a:ext cx="7239000" cy="405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4629149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Boating in the 1920s – Chattanooga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54864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38175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Bill Haslam’s administration was marked by the signing of the 2013 Workers’ Compensation Reform Act into law.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1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1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 looking for day work in the cotton fields of Memphis, 1937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1" y="4615934"/>
            <a:ext cx="64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cabin near Tellico Plains, Monroe County, 1939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5720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Fulton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Sylphon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Company, Knoxville, 1947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888" y="262171"/>
            <a:ext cx="4271513" cy="345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714751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Lamar Alexander appointed a committee that proposed the adoption of the AMA Guides as the standard for evaluating permanent impairment.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14351"/>
            <a:ext cx="7315200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0"/>
            <a:ext cx="7805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Golden Eagle passenger steamboat approaching Chattanooga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4300"/>
            <a:ext cx="7315200" cy="40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71951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Justices of the Tennessee Supreme Court, 1970</a:t>
            </a:r>
          </a:p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left: Justice Allison B. Humphreys, Justice Weldon Bailey White, Chief Justice Ross W. Dyer, Justice Barkley </a:t>
            </a:r>
            <a:r>
              <a:rPr lang="en-US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Creson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Justice George F. </a:t>
            </a:r>
            <a:r>
              <a:rPr lang="en-US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McCanless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514351"/>
            <a:ext cx="8153400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629149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Fraterville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Mine, Anderson County	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1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1" y="514351"/>
            <a:ext cx="73151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1"/>
            <a:ext cx="7391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Market Street and Main Intersection, Chattanooga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7250"/>
            <a:ext cx="7315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28625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Cain-Sloan Co. department store,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Rivergate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Mall, Goodlettsville, 1971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7151"/>
            <a:ext cx="73152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171951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Justices of the Tennessee Supreme Court, 1960</a:t>
            </a:r>
          </a:p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Seated, from left: Justice John E. </a:t>
            </a:r>
            <a:r>
              <a:rPr lang="en-US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Swepston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Justice Pride Tomlinson, Chief Justice Alan W. Prewitt, Justice Hamilton S. Burnett, and Justice Sam E. Felts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4350"/>
            <a:ext cx="457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629149"/>
            <a:ext cx="494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Travis Meats, Knoxville,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1935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1"/>
            <a:ext cx="731520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342900"/>
            <a:ext cx="7315201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383985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Wharf at Broad and Front Street (1st Avenue),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Nashville, on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bank of the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Cumberland River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650581"/>
            <a:ext cx="4942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Coal Miners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Dunlap, Sequatchie County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14350"/>
            <a:ext cx="7315200" cy="41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438398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Governor Ned </a:t>
            </a:r>
            <a:r>
              <a:rPr lang="en-US" sz="20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McWherter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signed the 1992 Workers’ Compensation Reform Act into law.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14351"/>
            <a:ext cx="7391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29151"/>
            <a:ext cx="746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Tennessee Agricultural Laborers – Blount County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14350"/>
            <a:ext cx="7315200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572000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Cross Mountain Mine at Coal Creek, Claiborne County,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1922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643437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Tennessee Industry, 1900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"/>
            <a:ext cx="4572000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4171951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Upton Sinclair, author of the novel “The Jungle,” which portrayed harsh working conditions and health violations in the meatpacking industry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514350"/>
            <a:ext cx="8000999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629150"/>
            <a:ext cx="7086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Workers at Bemis Cotton Mill</a:t>
            </a:r>
            <a:r>
              <a:rPr lang="en-US" sz="2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Madison </a:t>
            </a: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County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85750"/>
            <a:ext cx="5715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400551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Chief Justice Frank F. Drowota, III, participated in more than one thousand workers’ compensation cases decided by the Supreme Court.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764</Words>
  <Application>Microsoft Office PowerPoint</Application>
  <PresentationFormat>On-screen Show (16:9)</PresentationFormat>
  <Paragraphs>63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1_PowerPoint B</vt:lpstr>
      <vt:lpstr>A Century of Progress and Perspective Workers’ Compensation in Tennessee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Tennessee Dept. of Labor.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Keene</dc:creator>
  <cp:lastModifiedBy>B.Jeff Francis</cp:lastModifiedBy>
  <cp:revision>86</cp:revision>
  <dcterms:created xsi:type="dcterms:W3CDTF">2019-04-18T19:18:45Z</dcterms:created>
  <dcterms:modified xsi:type="dcterms:W3CDTF">2019-05-22T18:36:08Z</dcterms:modified>
</cp:coreProperties>
</file>