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37"/>
  </p:notesMasterIdLst>
  <p:handoutMasterIdLst>
    <p:handoutMasterId r:id="rId38"/>
  </p:handoutMasterIdLst>
  <p:sldIdLst>
    <p:sldId id="375" r:id="rId2"/>
    <p:sldId id="355" r:id="rId3"/>
    <p:sldId id="323" r:id="rId4"/>
    <p:sldId id="325" r:id="rId5"/>
    <p:sldId id="326" r:id="rId6"/>
    <p:sldId id="385" r:id="rId7"/>
    <p:sldId id="377" r:id="rId8"/>
    <p:sldId id="386" r:id="rId9"/>
    <p:sldId id="330" r:id="rId10"/>
    <p:sldId id="378" r:id="rId11"/>
    <p:sldId id="332" r:id="rId12"/>
    <p:sldId id="361" r:id="rId13"/>
    <p:sldId id="339" r:id="rId14"/>
    <p:sldId id="393" r:id="rId15"/>
    <p:sldId id="363" r:id="rId16"/>
    <p:sldId id="394" r:id="rId17"/>
    <p:sldId id="340" r:id="rId18"/>
    <p:sldId id="341" r:id="rId19"/>
    <p:sldId id="367" r:id="rId20"/>
    <p:sldId id="383" r:id="rId21"/>
    <p:sldId id="344" r:id="rId22"/>
    <p:sldId id="345" r:id="rId23"/>
    <p:sldId id="346" r:id="rId24"/>
    <p:sldId id="347" r:id="rId25"/>
    <p:sldId id="369" r:id="rId26"/>
    <p:sldId id="384" r:id="rId27"/>
    <p:sldId id="392" r:id="rId28"/>
    <p:sldId id="351" r:id="rId29"/>
    <p:sldId id="388" r:id="rId30"/>
    <p:sldId id="389" r:id="rId31"/>
    <p:sldId id="390" r:id="rId32"/>
    <p:sldId id="391" r:id="rId33"/>
    <p:sldId id="387" r:id="rId34"/>
    <p:sldId id="352" r:id="rId35"/>
    <p:sldId id="376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896"/>
    <a:srgbClr val="EA0000"/>
    <a:srgbClr val="FF0101"/>
    <a:srgbClr val="084F7A"/>
    <a:srgbClr val="E20000"/>
    <a:srgbClr val="D20000"/>
    <a:srgbClr val="011D5F"/>
    <a:srgbClr val="C8141E"/>
    <a:srgbClr val="1D3A65"/>
    <a:srgbClr val="1C3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4" autoAdjust="0"/>
    <p:restoredTop sz="99037" autoAdjust="0"/>
  </p:normalViewPr>
  <p:slideViewPr>
    <p:cSldViewPr>
      <p:cViewPr varScale="1">
        <p:scale>
          <a:sx n="113" d="100"/>
          <a:sy n="113" d="100"/>
        </p:scale>
        <p:origin x="-102" y="-6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53" y="9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A529B845-3DE4-C44E-82C8-700AB11ED3A6}" type="datetime1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A796EF79-0BF4-924E-943E-33FECC0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53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2098" cy="456595"/>
          </a:xfrm>
          <a:prstGeom prst="rect">
            <a:avLst/>
          </a:prstGeom>
        </p:spPr>
        <p:txBody>
          <a:bodyPr vert="horz" lIns="86478" tIns="43240" rIns="86478" bIns="43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3"/>
            <a:ext cx="2972098" cy="456595"/>
          </a:xfrm>
          <a:prstGeom prst="rect">
            <a:avLst/>
          </a:prstGeom>
        </p:spPr>
        <p:txBody>
          <a:bodyPr vert="horz" lIns="86478" tIns="43240" rIns="86478" bIns="43240" rtlCol="0"/>
          <a:lstStyle>
            <a:lvl1pPr algn="r">
              <a:defRPr sz="1200"/>
            </a:lvl1pPr>
          </a:lstStyle>
          <a:p>
            <a:fld id="{D55E2DDC-EEF2-C84C-B230-6800F23774E3}" type="datetime1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78" tIns="43240" rIns="86478" bIns="43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00" y="4343705"/>
            <a:ext cx="5485804" cy="4113892"/>
          </a:xfrm>
          <a:prstGeom prst="rect">
            <a:avLst/>
          </a:prstGeom>
        </p:spPr>
        <p:txBody>
          <a:bodyPr vert="horz" lIns="86478" tIns="43240" rIns="86478" bIns="432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896"/>
            <a:ext cx="2972098" cy="456595"/>
          </a:xfrm>
          <a:prstGeom prst="rect">
            <a:avLst/>
          </a:prstGeom>
        </p:spPr>
        <p:txBody>
          <a:bodyPr vert="horz" lIns="86478" tIns="43240" rIns="86478" bIns="43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685896"/>
            <a:ext cx="2972098" cy="456595"/>
          </a:xfrm>
          <a:prstGeom prst="rect">
            <a:avLst/>
          </a:prstGeom>
        </p:spPr>
        <p:txBody>
          <a:bodyPr vert="horz" lIns="86478" tIns="43240" rIns="86478" bIns="43240" rtlCol="0" anchor="b"/>
          <a:lstStyle>
            <a:lvl1pPr algn="r">
              <a:defRPr sz="1200"/>
            </a:lvl1pPr>
          </a:lstStyle>
          <a:p>
            <a:fld id="{DE8B79F1-B7B6-4FD2-9263-BB9B47A67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6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7" b="67803"/>
          <a:stretch/>
        </p:blipFill>
        <p:spPr>
          <a:xfrm>
            <a:off x="0" y="3562349"/>
            <a:ext cx="9144000" cy="1581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" b="67803"/>
          <a:stretch/>
        </p:blipFill>
        <p:spPr>
          <a:xfrm>
            <a:off x="0" y="0"/>
            <a:ext cx="9144000" cy="3714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09950"/>
            <a:ext cx="86868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03134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4171950"/>
            <a:ext cx="8686800" cy="552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00600"/>
            <a:ext cx="9144000" cy="342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012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ody - TN Mark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86" y="4476750"/>
            <a:ext cx="685714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244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709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3727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74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14350"/>
            <a:ext cx="4876800" cy="152400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038350"/>
            <a:ext cx="3200400" cy="1219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257550"/>
            <a:ext cx="3276600" cy="342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1027" name="Picture 3" descr="C:\Users\cg12420\Creative Cloud Files\Projects\2018-06JUN-Edu Conference\materials\Conference Theme Materials\Logo and Theme 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36567"/>
            <a:ext cx="5100685" cy="99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4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fld id="{7D921F58-3DA1-4ECB-8EEF-FAC1A17396F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60B03E0D-4F23-4916-9941-C9924D043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68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1D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276354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763000" y="0"/>
            <a:ext cx="609600" cy="5143500"/>
          </a:xfrm>
          <a:prstGeom prst="rect">
            <a:avLst/>
          </a:prstGeom>
          <a:solidFill>
            <a:srgbClr val="011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fld id="{7D921F58-3DA1-4ECB-8EEF-FAC1A17396F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60B03E0D-4F23-4916-9941-C9924D043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73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3650"/>
            <a:ext cx="9144000" cy="538554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9526" y="2419350"/>
            <a:ext cx="9153525" cy="2819400"/>
          </a:xfrm>
          <a:prstGeom prst="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743450" y="4324350"/>
            <a:ext cx="3505200" cy="10668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160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324350"/>
            <a:ext cx="9144000" cy="76200"/>
          </a:xfrm>
          <a:prstGeom prst="rect">
            <a:avLst/>
          </a:prstGeom>
          <a:solidFill>
            <a:srgbClr val="223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4F7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262"/>
            <a:ext cx="2743200" cy="24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57300"/>
            <a:ext cx="4038600" cy="314325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48200" y="1257300"/>
            <a:ext cx="4038600" cy="314325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00150"/>
            <a:ext cx="4730398" cy="27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Title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8" y="2725000"/>
            <a:ext cx="2390094" cy="2082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2906078"/>
            <a:ext cx="6400800" cy="168021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971800" y="2971800"/>
            <a:ext cx="6019800" cy="154305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874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7" b="67803"/>
          <a:stretch/>
        </p:blipFill>
        <p:spPr>
          <a:xfrm>
            <a:off x="0" y="2952751"/>
            <a:ext cx="9144000" cy="2190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4"/>
          <a:stretch/>
        </p:blipFill>
        <p:spPr>
          <a:xfrm>
            <a:off x="0" y="0"/>
            <a:ext cx="9144000" cy="3118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71686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58595E"/>
                </a:solidFill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90810"/>
            <a:ext cx="8839200" cy="2338389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86" y="4476750"/>
            <a:ext cx="685714" cy="685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6463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 - TN Mark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8839200" cy="4171950"/>
          </a:xfr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86" y="4476750"/>
            <a:ext cx="685714" cy="685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5414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5" y="4202906"/>
            <a:ext cx="926535" cy="80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849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rgbClr val="2DCCD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2DCCD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2DCCD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2DCCD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2DCCD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5" y="4202906"/>
            <a:ext cx="926535" cy="8072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140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rgbClr val="FBC6B8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BC6B8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BC6B8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BC6B8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BC6B8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5" y="4202906"/>
            <a:ext cx="926535" cy="8072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rgbClr val="FBC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614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5" y="4202906"/>
            <a:ext cx="926535" cy="8072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67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rgbClr val="E6D395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E6D395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E6D395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E6D395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E6D395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5" y="4202906"/>
            <a:ext cx="926535" cy="8072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rgbClr val="E6D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044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07745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8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88" r:id="rId17"/>
    <p:sldLayoutId id="2147483691" r:id="rId18"/>
    <p:sldLayoutId id="214748369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hyperlink" Target="http://www.google.com/url?sa=i&amp;rct=j&amp;q=&amp;esrc=s&amp;frm=1&amp;source=images&amp;cd=&amp;cad=rja&amp;uact=8&amp;ved=0CAcQjRw&amp;url=http://www.cnn.com/2013/01/14/politics/schoolhouse-rock-40/&amp;ei=PtpMVan_CsOEsAWIn4HgCA&amp;bvm=bv.92765956,d.b2w&amp;psig=AFQjCNGtMWZBkrMca_YKXQx5Xyzob7SVfg&amp;ust=1431186354721222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 smtClean="0"/>
              <a:t>Legislative Update</a:t>
            </a:r>
            <a:endParaRPr lang="en-US" spc="-15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Troy Haley, Esq. &amp; Ch. Clark Boyd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000" spc="-150" dirty="0" smtClean="0"/>
              <a:t>2019</a:t>
            </a:r>
            <a:endParaRPr lang="en-US" sz="4000" spc="-150" dirty="0"/>
          </a:p>
        </p:txBody>
      </p:sp>
    </p:spTree>
    <p:extLst>
      <p:ext uri="{BB962C8B-B14F-4D97-AF65-F5344CB8AC3E}">
        <p14:creationId xmlns:p14="http://schemas.microsoft.com/office/powerpoint/2010/main" val="39795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71688"/>
            <a:ext cx="8839200" cy="6191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7145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2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QUIZ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093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/>
              <a:t>first person to yell the answer</a:t>
            </a:r>
            <a:r>
              <a:rPr lang="en-US" sz="3200" dirty="0" smtClean="0"/>
              <a:t>…</a:t>
            </a:r>
            <a:br>
              <a:rPr lang="en-US" sz="3200" dirty="0" smtClean="0"/>
            </a:br>
            <a:r>
              <a:rPr lang="en-US" sz="5400" b="1" dirty="0" smtClean="0"/>
              <a:t>WINS!</a:t>
            </a:r>
          </a:p>
          <a:p>
            <a:r>
              <a:rPr lang="en-US" dirty="0" smtClean="0"/>
              <a:t> Ready…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Who is Chair of House Consumer and Human Resources Committee?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41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Who is Chair of House Consumer and Human Resources Committee? </a:t>
            </a:r>
            <a:endParaRPr lang="en-US" sz="3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81915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chemeClr val="tx2"/>
                </a:solidFill>
                <a:effectLst/>
              </a:rPr>
              <a:t>Ch. Clark Boyd! </a:t>
            </a:r>
            <a:endParaRPr lang="en-US" sz="5400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09550"/>
            <a:ext cx="8839200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/>
              </a:rPr>
              <a:t>Answer: </a:t>
            </a:r>
            <a:endParaRPr lang="en-US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89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many subcommittees are there under House Consumer/HR Committee?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97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many subcommittees are there under House Consumer/HR Committee?</a:t>
            </a: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209550"/>
            <a:ext cx="8839200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/>
              </a:rPr>
              <a:t>Answer: </a:t>
            </a:r>
            <a:endParaRPr lang="en-US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828675"/>
            <a:ext cx="8305800" cy="1666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PermianSlabSerifTypeface" pitchFamily="50" charset="0"/>
              </a:rPr>
              <a:t>Two: 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PermianSlabSerifTypeface" pitchFamily="50" charset="0"/>
              </a:rPr>
              <a:t>Employee Affairs Subcommittee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PermianSlabSerifTypeface" pitchFamily="50" charset="0"/>
              </a:rPr>
              <a:t>Consumer Subcommittee</a:t>
            </a:r>
          </a:p>
        </p:txBody>
      </p:sp>
    </p:spTree>
    <p:extLst>
      <p:ext uri="{BB962C8B-B14F-4D97-AF65-F5344CB8AC3E}">
        <p14:creationId xmlns:p14="http://schemas.microsoft.com/office/powerpoint/2010/main" val="5840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71686"/>
            <a:ext cx="8839200" cy="1871664"/>
          </a:xfrm>
        </p:spPr>
        <p:txBody>
          <a:bodyPr/>
          <a:lstStyle/>
          <a:p>
            <a:pPr algn="ctr"/>
            <a:r>
              <a:rPr lang="en-US" sz="5400" dirty="0" smtClean="0"/>
              <a:t>Bills That Became Law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786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rc_mi" descr="http://www.apsva.us/cms/lib2/VA01000586/Centricity/Domain/2679/images/I__m_just_a_Bill_by_kilroy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5224" y="971550"/>
            <a:ext cx="1990004" cy="35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SB 466-Roberts HB 539-Howell (PC337)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895353"/>
            <a:ext cx="6019800" cy="3718847"/>
          </a:xfrm>
        </p:spPr>
        <p:txBody>
          <a:bodyPr/>
          <a:lstStyle/>
          <a:p>
            <a:r>
              <a:rPr lang="en-US" dirty="0" smtClean="0"/>
              <a:t>SUMMARY:  </a:t>
            </a:r>
          </a:p>
          <a:p>
            <a:pPr lvl="1"/>
            <a:r>
              <a:rPr lang="en-US" dirty="0" smtClean="0"/>
              <a:t>Requires consideration of the 20-factor test in IRS Revenue Ruling 87-41 to determine whether an employer-employee relationship exists in certain employment arrangements.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466-Roberts HB 539-Howell (PC337)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amended version of this bill (Amendment #6048 by Boyd) </a:t>
            </a:r>
            <a:r>
              <a:rPr lang="en-US" b="1" dirty="0" smtClean="0"/>
              <a:t>removes references to the workers’ compensation law</a:t>
            </a:r>
            <a:r>
              <a:rPr lang="en-US" dirty="0" smtClean="0"/>
              <a:t>, retaining the present 7- factor test specified under the Workers' Compensation Law for determining whether a person is an employee or contractor for workers’ compensation purposes.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Ch. Clark Boyd (R) Lebanon-District 46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76350"/>
            <a:ext cx="3124200" cy="3124200"/>
          </a:xfrm>
        </p:spPr>
      </p:pic>
      <p:sp>
        <p:nvSpPr>
          <p:cNvPr id="17" name="Content Placeholder 13"/>
          <p:cNvSpPr txBox="1">
            <a:spLocks/>
          </p:cNvSpPr>
          <p:nvPr/>
        </p:nvSpPr>
        <p:spPr>
          <a:xfrm>
            <a:off x="228600" y="895353"/>
            <a:ext cx="5195887" cy="32003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(Cannon, part of Wilson and </a:t>
            </a:r>
            <a:r>
              <a:rPr lang="en-US" dirty="0" err="1" smtClean="0"/>
              <a:t>Dekalb</a:t>
            </a:r>
            <a:r>
              <a:rPr lang="en-US" dirty="0" smtClean="0"/>
              <a:t> Counties)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Chair: House Consumer/Human Resources Committee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Member, </a:t>
            </a:r>
            <a:r>
              <a:rPr lang="en-US" sz="2100" i="1" dirty="0" smtClean="0"/>
              <a:t>House Commerce Committee</a:t>
            </a:r>
          </a:p>
          <a:p>
            <a:r>
              <a:rPr lang="en-US" dirty="0" smtClean="0"/>
              <a:t>Member, </a:t>
            </a:r>
            <a:r>
              <a:rPr lang="en-US" sz="2100" i="1" dirty="0" smtClean="0"/>
              <a:t>House Calendar and Rules Committee</a:t>
            </a:r>
          </a:p>
          <a:p>
            <a:r>
              <a:rPr lang="en-US" dirty="0" smtClean="0"/>
              <a:t>Member, </a:t>
            </a:r>
            <a:r>
              <a:rPr lang="en-US" sz="2100" i="1" dirty="0" smtClean="0"/>
              <a:t>House Utilities Subcommittee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466-Roberts HB 539-Howell (PC337)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New 20-factor test applies to:</a:t>
            </a:r>
          </a:p>
          <a:p>
            <a:pPr lvl="1"/>
            <a:r>
              <a:rPr lang="en-US" sz="2400" dirty="0" smtClean="0"/>
              <a:t>wage regulations</a:t>
            </a:r>
          </a:p>
          <a:p>
            <a:pPr lvl="1"/>
            <a:r>
              <a:rPr lang="en-US" sz="2400" dirty="0" smtClean="0"/>
              <a:t>TOSHA</a:t>
            </a:r>
          </a:p>
          <a:p>
            <a:pPr lvl="1"/>
            <a:r>
              <a:rPr lang="en-US" sz="2400" dirty="0" smtClean="0"/>
              <a:t>unemployment insurance</a:t>
            </a:r>
          </a:p>
          <a:p>
            <a:pPr lvl="1"/>
            <a:r>
              <a:rPr lang="en-US" sz="2400" dirty="0" smtClean="0"/>
              <a:t>drug-free workplace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NOT WORKERS’ COMP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89535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466-Roberts HB 539-Howell (PC337)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Governor </a:t>
            </a:r>
            <a:r>
              <a:rPr lang="en-US" sz="2800" dirty="0"/>
              <a:t>Lee signed Public Chapter 337 into law on May 10, </a:t>
            </a:r>
            <a:r>
              <a:rPr lang="en-US" sz="2800" dirty="0" smtClean="0"/>
              <a:t>2019</a:t>
            </a:r>
          </a:p>
          <a:p>
            <a:pPr lvl="1"/>
            <a:r>
              <a:rPr lang="en-US" dirty="0" smtClean="0"/>
              <a:t>becomes </a:t>
            </a:r>
            <a:r>
              <a:rPr lang="en-US" dirty="0"/>
              <a:t>effective January 1,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OTHER WORKERS’ COMPENSATION LEGISLATION THAT BECAME LAW- 2019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40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SB1442 by Bailey    HB0316 by Hicks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 presumption that certain conditions or impairments of full-time firefighters caused by certain cancers occurred in the course of employment unless the contrary is shown by competent medical evidence.</a:t>
            </a:r>
          </a:p>
          <a:p>
            <a:r>
              <a:rPr lang="en-US" dirty="0" smtClean="0"/>
              <a:t>Gov. Lee signed P.C. </a:t>
            </a:r>
            <a:r>
              <a:rPr lang="en-US" dirty="0" smtClean="0"/>
              <a:t>490</a:t>
            </a:r>
            <a:r>
              <a:rPr lang="en-US" dirty="0" smtClean="0"/>
              <a:t> </a:t>
            </a:r>
            <a:r>
              <a:rPr lang="en-US" dirty="0" smtClean="0"/>
              <a:t>into law on May 24, 2019 and it becomes effective July 1, 2019.</a:t>
            </a:r>
          </a:p>
        </p:txBody>
      </p:sp>
    </p:spTree>
    <p:extLst>
      <p:ext uri="{BB962C8B-B14F-4D97-AF65-F5344CB8AC3E}">
        <p14:creationId xmlns:p14="http://schemas.microsoft.com/office/powerpoint/2010/main" val="36803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Firefighter cancer presumption: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Must:</a:t>
            </a:r>
          </a:p>
          <a:p>
            <a:pPr lvl="1"/>
            <a:r>
              <a:rPr lang="en-US" dirty="0" smtClean="0"/>
              <a:t>Be a full-time paid firefighter</a:t>
            </a:r>
          </a:p>
          <a:p>
            <a:pPr lvl="1"/>
            <a:r>
              <a:rPr lang="en-US" dirty="0" smtClean="0"/>
              <a:t>Have pre-employment and annual cancer screenings</a:t>
            </a:r>
          </a:p>
          <a:p>
            <a:pPr lvl="1"/>
            <a:r>
              <a:rPr lang="en-US" dirty="0" smtClean="0"/>
              <a:t>Have at least 5 years of service as firefighter</a:t>
            </a:r>
          </a:p>
          <a:p>
            <a:pPr lvl="1"/>
            <a:r>
              <a:rPr lang="en-US" dirty="0" smtClean="0"/>
              <a:t>Must have been exposed to heat, smoke, chemicals,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SB0312 by Watson  HB0389 by Helton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Prohibits a medical review officer from considering prescriptions issued more than six months prior to a positive confirmed drug result for purposes of determining a valid prescription and immunity from actions authorized for employers to take against employees and job applicants following such a result.</a:t>
            </a:r>
          </a:p>
          <a:p>
            <a:r>
              <a:rPr lang="en-US" dirty="0" smtClean="0"/>
              <a:t>Governor Lee signed Public Chapter 373 into law on May 10, 2019, and it became effective upon signing.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SB1259 by Gresham  HB0740 by 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Work-based learning: Requires local school system to provide student accident insurance for volunteer interns.</a:t>
            </a:r>
          </a:p>
          <a:p>
            <a:r>
              <a:rPr lang="en-US" dirty="0" smtClean="0"/>
              <a:t>Governor Lee signed Public </a:t>
            </a:r>
            <a:r>
              <a:rPr lang="en-US" dirty="0" smtClean="0"/>
              <a:t>Chapter </a:t>
            </a:r>
            <a:r>
              <a:rPr lang="en-US" dirty="0" smtClean="0"/>
              <a:t>468</a:t>
            </a:r>
            <a:r>
              <a:rPr lang="en-US" dirty="0" smtClean="0"/>
              <a:t> </a:t>
            </a:r>
            <a:r>
              <a:rPr lang="en-US" dirty="0" smtClean="0"/>
              <a:t>into law on May 24, 2019 and it becomes effective on July 1, 2019.</a:t>
            </a:r>
          </a:p>
        </p:txBody>
      </p:sp>
    </p:spTree>
    <p:extLst>
      <p:ext uri="{BB962C8B-B14F-4D97-AF65-F5344CB8AC3E}">
        <p14:creationId xmlns:p14="http://schemas.microsoft.com/office/powerpoint/2010/main" val="26245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SB0663 by Watson  HB0756 by Marsh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Removes safety improvement(s) required by a motor carrier from being considered when evaluating a person's status as an employee or independent contractor. </a:t>
            </a:r>
          </a:p>
          <a:p>
            <a:r>
              <a:rPr lang="en-US" smtClean="0"/>
              <a:t>Governor Lee signed Public Chapter 97 into law on March 28, 2019, and it became effective upon signing.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071686"/>
            <a:ext cx="8839200" cy="2024064"/>
          </a:xfrm>
        </p:spPr>
        <p:txBody>
          <a:bodyPr/>
          <a:lstStyle/>
          <a:p>
            <a:r>
              <a:rPr lang="en-US" dirty="0" smtClean="0"/>
              <a:t>The 2019 session of the 111th General Assembly adjourned on May 2, 2019, and will reconvene January 14, 2020, at 12:00 noon.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Bills Deferred to January 2020: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SB0029 by Haile/HB0384 by Weaver </a:t>
            </a:r>
          </a:p>
          <a:p>
            <a:pPr lvl="1"/>
            <a:r>
              <a:rPr lang="en-US" dirty="0" smtClean="0"/>
              <a:t>Extends compensation for death of emergency responders to emergency medical technicians and paramedics.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111th General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2019 session of the 111th General Assembly convened on January 8, 2019, at 12:00 noon (1st year of two-year session).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38350"/>
            <a:ext cx="3815210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Bills Deferred to January 2020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SB0200 by Briggs/HB0780 by Ramsey</a:t>
            </a:r>
            <a:endParaRPr lang="en-US" dirty="0" smtClean="0"/>
          </a:p>
          <a:p>
            <a:pPr lvl="1"/>
            <a:r>
              <a:rPr lang="en-US" dirty="0" smtClean="0"/>
              <a:t>Creates a presumption that a firefighter or EMT diagnosed with post-traumatic stress disorder (PTSD) sustained the injury in the line of duty for purposes of workers' compensation.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Bills Deferred to January 2020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SB0572 </a:t>
            </a:r>
            <a:r>
              <a:rPr lang="en-US" dirty="0"/>
              <a:t>by Dickerson/HB1011 by </a:t>
            </a:r>
            <a:r>
              <a:rPr lang="en-US" dirty="0" smtClean="0"/>
              <a:t>Terry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Tennessee Agricultural Medicine Act” </a:t>
            </a:r>
            <a:endParaRPr lang="en-US" dirty="0" smtClean="0"/>
          </a:p>
          <a:p>
            <a:pPr lvl="1"/>
            <a:r>
              <a:rPr lang="en-US" dirty="0" smtClean="0"/>
              <a:t>Status: Action “rolled” to January 2020. </a:t>
            </a:r>
          </a:p>
          <a:p>
            <a:pPr lvl="1"/>
            <a:r>
              <a:rPr lang="en-US" dirty="0" smtClean="0"/>
              <a:t>Note: This was the main piece of medical cannabis legislation in 2019. Several bills were combined by various sponsors. None of the medical cannabis bills moved beyond the committee process to a floor vote.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76350"/>
            <a:ext cx="585272" cy="58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5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Bills Deferred to January 2020: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SB1169 by Swann/HB0753 by Smith</a:t>
            </a:r>
          </a:p>
          <a:p>
            <a:pPr lvl="1"/>
            <a:r>
              <a:rPr lang="en-US" b="1" dirty="0" smtClean="0"/>
              <a:t>Telehealth</a:t>
            </a:r>
            <a:r>
              <a:rPr lang="en-US" dirty="0" smtClean="0"/>
              <a:t>: Provides that a health insurance entity must provide coverage under a health insurance policy or contract for covered healthcare services delivered through facility-based telehealth or provider-based telehealth </a:t>
            </a:r>
            <a:r>
              <a:rPr lang="en-US" b="1" dirty="0" smtClean="0"/>
              <a:t>without any distinction or consideration of the geographic location.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8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50"/>
            <a:ext cx="8229600" cy="1828800"/>
          </a:xfrm>
        </p:spPr>
        <p:txBody>
          <a:bodyPr/>
          <a:lstStyle/>
          <a:p>
            <a:pPr algn="ctr"/>
            <a:r>
              <a:rPr lang="en-US" sz="6000" dirty="0" smtClean="0"/>
              <a:t>Questions??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876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See you back next year!!!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104" name="Picture 8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78100" y="1193006"/>
            <a:ext cx="4064000" cy="3124200"/>
          </a:xfrm>
        </p:spPr>
      </p:pic>
      <p:pic>
        <p:nvPicPr>
          <p:cNvPr id="3" name="I'm Just a Bill (Schoolhouse Rock!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77.6832" end="23056.1017"/>
                  <p14:fade out="2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562350"/>
            <a:ext cx="8686800" cy="1295400"/>
          </a:xfrm>
        </p:spPr>
        <p:txBody>
          <a:bodyPr>
            <a:normAutofit/>
          </a:bodyPr>
          <a:lstStyle/>
          <a:p>
            <a:r>
              <a:rPr lang="en-US" sz="5400" spc="-150" dirty="0" smtClean="0"/>
              <a:t>Thank you!</a:t>
            </a:r>
            <a:endParaRPr lang="en-US" sz="5400" spc="-150" dirty="0"/>
          </a:p>
        </p:txBody>
      </p:sp>
    </p:spTree>
    <p:extLst>
      <p:ext uri="{BB962C8B-B14F-4D97-AF65-F5344CB8AC3E}">
        <p14:creationId xmlns:p14="http://schemas.microsoft.com/office/powerpoint/2010/main" val="27401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Legislative Session…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n-t Wait!_WMV V8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0225" y="528638"/>
            <a:ext cx="5162550" cy="3871912"/>
          </a:xfrm>
        </p:spPr>
      </p:pic>
    </p:spTree>
    <p:extLst>
      <p:ext uri="{BB962C8B-B14F-4D97-AF65-F5344CB8AC3E}">
        <p14:creationId xmlns:p14="http://schemas.microsoft.com/office/powerpoint/2010/main" val="25884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335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9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During Legislative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9525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Legislative Session…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Themed PPTX Template 100</Template>
  <TotalTime>2773</TotalTime>
  <Words>777</Words>
  <Application>Microsoft Office PowerPoint</Application>
  <PresentationFormat>On-screen Show (16:9)</PresentationFormat>
  <Paragraphs>81</Paragraphs>
  <Slides>35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PowerPoint B</vt:lpstr>
      <vt:lpstr>Legislative Update</vt:lpstr>
      <vt:lpstr>Ch. Clark Boyd (R) Lebanon-District 46</vt:lpstr>
      <vt:lpstr>The 111th General Assembly</vt:lpstr>
      <vt:lpstr>Before Legislative Session…</vt:lpstr>
      <vt:lpstr>PowerPoint Presentation</vt:lpstr>
      <vt:lpstr>PowerPoint Presentation</vt:lpstr>
      <vt:lpstr>During Legislative Session</vt:lpstr>
      <vt:lpstr>PowerPoint Presentation</vt:lpstr>
      <vt:lpstr>After Legislative Session…</vt:lpstr>
      <vt:lpstr> </vt:lpstr>
      <vt:lpstr>QUIZ </vt:lpstr>
      <vt:lpstr>Quiz</vt:lpstr>
      <vt:lpstr>Who is Chair of House Consumer and Human Resources Committee? </vt:lpstr>
      <vt:lpstr>Who is Chair of House Consumer and Human Resources Committee? </vt:lpstr>
      <vt:lpstr>How many subcommittees are there under House Consumer/HR Committee?</vt:lpstr>
      <vt:lpstr>How many subcommittees are there under House Consumer/HR Committee?</vt:lpstr>
      <vt:lpstr>Bills That Became Law</vt:lpstr>
      <vt:lpstr>SB 466-Roberts HB 539-Howell (PC337)</vt:lpstr>
      <vt:lpstr>SB 466-Roberts HB 539-Howell (PC337)</vt:lpstr>
      <vt:lpstr>SB 466-Roberts HB 539-Howell (PC337)</vt:lpstr>
      <vt:lpstr>SB 466-Roberts HB 539-Howell (PC337)</vt:lpstr>
      <vt:lpstr>OTHER WORKERS’ COMPENSATION LEGISLATION THAT BECAME LAW- 2019</vt:lpstr>
      <vt:lpstr>SB1442 by Bailey    HB0316 by Hicks</vt:lpstr>
      <vt:lpstr>Firefighter cancer presumption:</vt:lpstr>
      <vt:lpstr>SB0312 by Watson  HB0389 by Helton</vt:lpstr>
      <vt:lpstr>SB1259 by Gresham  HB0740 by White</vt:lpstr>
      <vt:lpstr>SB0663 by Watson  HB0756 by Marsh</vt:lpstr>
      <vt:lpstr>The 2019 session of the 111th General Assembly adjourned on May 2, 2019, and will reconvene January 14, 2020, at 12:00 noon. </vt:lpstr>
      <vt:lpstr>Bills Deferred to January 2020:</vt:lpstr>
      <vt:lpstr>Bills Deferred to January 2020:</vt:lpstr>
      <vt:lpstr>Bills Deferred to January 2020:</vt:lpstr>
      <vt:lpstr>Bills Deferred to January 2020:</vt:lpstr>
      <vt:lpstr>Questions??</vt:lpstr>
      <vt:lpstr> See you back next year!!! </vt:lpstr>
      <vt:lpstr>Thank you!</vt:lpstr>
    </vt:vector>
  </TitlesOfParts>
  <Company>Tennessee Dept. of Labor.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BWC</dc:title>
  <dc:creator>Anna K. Houser</dc:creator>
  <cp:lastModifiedBy>Troy Haley</cp:lastModifiedBy>
  <cp:revision>127</cp:revision>
  <cp:lastPrinted>2016-08-10T13:36:08Z</cp:lastPrinted>
  <dcterms:created xsi:type="dcterms:W3CDTF">2016-10-31T15:14:56Z</dcterms:created>
  <dcterms:modified xsi:type="dcterms:W3CDTF">2019-05-29T22:05:47Z</dcterms:modified>
</cp:coreProperties>
</file>