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8" r:id="rId2"/>
  </p:sldMasterIdLst>
  <p:notesMasterIdLst>
    <p:notesMasterId r:id="rId76"/>
  </p:notesMasterIdLst>
  <p:handoutMasterIdLst>
    <p:handoutMasterId r:id="rId77"/>
  </p:handoutMasterIdLst>
  <p:sldIdLst>
    <p:sldId id="480" r:id="rId3"/>
    <p:sldId id="256" r:id="rId4"/>
    <p:sldId id="403" r:id="rId5"/>
    <p:sldId id="436" r:id="rId6"/>
    <p:sldId id="375" r:id="rId7"/>
    <p:sldId id="376" r:id="rId8"/>
    <p:sldId id="435" r:id="rId9"/>
    <p:sldId id="401" r:id="rId10"/>
    <p:sldId id="399" r:id="rId11"/>
    <p:sldId id="400" r:id="rId12"/>
    <p:sldId id="377" r:id="rId13"/>
    <p:sldId id="431" r:id="rId14"/>
    <p:sldId id="379" r:id="rId15"/>
    <p:sldId id="381" r:id="rId16"/>
    <p:sldId id="380" r:id="rId17"/>
    <p:sldId id="397" r:id="rId18"/>
    <p:sldId id="432" r:id="rId19"/>
    <p:sldId id="421" r:id="rId20"/>
    <p:sldId id="437" r:id="rId21"/>
    <p:sldId id="438" r:id="rId22"/>
    <p:sldId id="440" r:id="rId23"/>
    <p:sldId id="441" r:id="rId24"/>
    <p:sldId id="476" r:id="rId25"/>
    <p:sldId id="477" r:id="rId26"/>
    <p:sldId id="444" r:id="rId27"/>
    <p:sldId id="445" r:id="rId28"/>
    <p:sldId id="446" r:id="rId29"/>
    <p:sldId id="447" r:id="rId30"/>
    <p:sldId id="448" r:id="rId31"/>
    <p:sldId id="449" r:id="rId32"/>
    <p:sldId id="461" r:id="rId33"/>
    <p:sldId id="462" r:id="rId34"/>
    <p:sldId id="478" r:id="rId35"/>
    <p:sldId id="451" r:id="rId36"/>
    <p:sldId id="452" r:id="rId37"/>
    <p:sldId id="453" r:id="rId38"/>
    <p:sldId id="479" r:id="rId39"/>
    <p:sldId id="454" r:id="rId40"/>
    <p:sldId id="456" r:id="rId41"/>
    <p:sldId id="457" r:id="rId42"/>
    <p:sldId id="458" r:id="rId43"/>
    <p:sldId id="464" r:id="rId44"/>
    <p:sldId id="472" r:id="rId45"/>
    <p:sldId id="473" r:id="rId46"/>
    <p:sldId id="465" r:id="rId47"/>
    <p:sldId id="467" r:id="rId48"/>
    <p:sldId id="468" r:id="rId49"/>
    <p:sldId id="475" r:id="rId50"/>
    <p:sldId id="470" r:id="rId51"/>
    <p:sldId id="406" r:id="rId52"/>
    <p:sldId id="404" r:id="rId53"/>
    <p:sldId id="382" r:id="rId54"/>
    <p:sldId id="418" r:id="rId55"/>
    <p:sldId id="374" r:id="rId56"/>
    <p:sldId id="414" r:id="rId57"/>
    <p:sldId id="416" r:id="rId58"/>
    <p:sldId id="415" r:id="rId59"/>
    <p:sldId id="420" r:id="rId60"/>
    <p:sldId id="427" r:id="rId61"/>
    <p:sldId id="408" r:id="rId62"/>
    <p:sldId id="402" r:id="rId63"/>
    <p:sldId id="410" r:id="rId64"/>
    <p:sldId id="411" r:id="rId65"/>
    <p:sldId id="412" r:id="rId66"/>
    <p:sldId id="413" r:id="rId67"/>
    <p:sldId id="409" r:id="rId68"/>
    <p:sldId id="423" r:id="rId69"/>
    <p:sldId id="425" r:id="rId70"/>
    <p:sldId id="426" r:id="rId71"/>
    <p:sldId id="429" r:id="rId72"/>
    <p:sldId id="430" r:id="rId73"/>
    <p:sldId id="428" r:id="rId74"/>
    <p:sldId id="259" r:id="rId75"/>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G04417" initials="KM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A65"/>
    <a:srgbClr val="C8141E"/>
    <a:srgbClr val="084F7A"/>
    <a:srgbClr val="1C3862"/>
    <a:srgbClr val="192246"/>
    <a:srgbClr val="1A2343"/>
    <a:srgbClr val="011D5F"/>
    <a:srgbClr val="E71B1B"/>
    <a:srgbClr val="7E7E82"/>
    <a:srgbClr val="514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8993" autoAdjust="0"/>
  </p:normalViewPr>
  <p:slideViewPr>
    <p:cSldViewPr>
      <p:cViewPr>
        <p:scale>
          <a:sx n="104" d="100"/>
          <a:sy n="104" d="100"/>
        </p:scale>
        <p:origin x="-1824" y="-90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sz="quarter" idx="1"/>
          </p:nvPr>
        </p:nvSpPr>
        <p:spPr>
          <a:xfrm>
            <a:off x="3936173" y="0"/>
            <a:ext cx="3012329" cy="462120"/>
          </a:xfrm>
          <a:prstGeom prst="rect">
            <a:avLst/>
          </a:prstGeom>
        </p:spPr>
        <p:txBody>
          <a:bodyPr vert="horz" lIns="90763" tIns="45382" rIns="90763" bIns="45382" rtlCol="0"/>
          <a:lstStyle>
            <a:lvl1pPr algn="r">
              <a:defRPr sz="1200"/>
            </a:lvl1pPr>
          </a:lstStyle>
          <a:p>
            <a:fld id="{A529B845-3DE4-C44E-82C8-700AB11ED3A6}" type="datetime1">
              <a:rPr lang="en-US" smtClean="0"/>
              <a:t>5/22/2019</a:t>
            </a:fld>
            <a:endParaRPr lang="en-US"/>
          </a:p>
        </p:txBody>
      </p:sp>
      <p:sp>
        <p:nvSpPr>
          <p:cNvPr id="4" name="Footer Placeholder 3"/>
          <p:cNvSpPr>
            <a:spLocks noGrp="1"/>
          </p:cNvSpPr>
          <p:nvPr>
            <p:ph type="ftr" sz="quarter" idx="2"/>
          </p:nvPr>
        </p:nvSpPr>
        <p:spPr>
          <a:xfrm>
            <a:off x="0" y="8772378"/>
            <a:ext cx="3012329" cy="462120"/>
          </a:xfrm>
          <a:prstGeom prst="rect">
            <a:avLst/>
          </a:prstGeom>
        </p:spPr>
        <p:txBody>
          <a:bodyPr vert="horz" lIns="90763" tIns="45382" rIns="90763" bIns="45382" rtlCol="0" anchor="b"/>
          <a:lstStyle>
            <a:lvl1pPr algn="l">
              <a:defRPr sz="1200"/>
            </a:lvl1pPr>
          </a:lstStyle>
          <a:p>
            <a:endParaRPr lang="en-US"/>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lIns="90763" tIns="45382" rIns="90763" bIns="45382" rtlCol="0" anchor="b"/>
          <a:lstStyle>
            <a:lvl1pPr algn="r">
              <a:defRPr sz="1200"/>
            </a:lvl1pPr>
          </a:lstStyle>
          <a:p>
            <a:fld id="{A796EF79-0BF4-924E-943E-33FECC0BC4E2}" type="slidenum">
              <a:rPr lang="en-US" smtClean="0"/>
              <a:t>‹#›</a:t>
            </a:fld>
            <a:endParaRPr lang="en-US"/>
          </a:p>
        </p:txBody>
      </p:sp>
    </p:spTree>
    <p:extLst>
      <p:ext uri="{BB962C8B-B14F-4D97-AF65-F5344CB8AC3E}">
        <p14:creationId xmlns:p14="http://schemas.microsoft.com/office/powerpoint/2010/main" val="3025753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2002" cy="461193"/>
          </a:xfrm>
          <a:prstGeom prst="rect">
            <a:avLst/>
          </a:prstGeom>
        </p:spPr>
        <p:txBody>
          <a:bodyPr vert="horz" lIns="87474" tIns="43738" rIns="87474" bIns="43738" rtlCol="0"/>
          <a:lstStyle>
            <a:lvl1pPr algn="l">
              <a:defRPr sz="1200"/>
            </a:lvl1pPr>
          </a:lstStyle>
          <a:p>
            <a:endParaRPr lang="en-US"/>
          </a:p>
        </p:txBody>
      </p:sp>
      <p:sp>
        <p:nvSpPr>
          <p:cNvPr id="3" name="Date Placeholder 2"/>
          <p:cNvSpPr>
            <a:spLocks noGrp="1"/>
          </p:cNvSpPr>
          <p:nvPr>
            <p:ph type="dt" idx="1"/>
          </p:nvPr>
        </p:nvSpPr>
        <p:spPr>
          <a:xfrm>
            <a:off x="3936566" y="2"/>
            <a:ext cx="3012002" cy="461193"/>
          </a:xfrm>
          <a:prstGeom prst="rect">
            <a:avLst/>
          </a:prstGeom>
        </p:spPr>
        <p:txBody>
          <a:bodyPr vert="horz" lIns="87474" tIns="43738" rIns="87474" bIns="43738" rtlCol="0"/>
          <a:lstStyle>
            <a:lvl1pPr algn="r">
              <a:defRPr sz="1200"/>
            </a:lvl1pPr>
          </a:lstStyle>
          <a:p>
            <a:fld id="{D55E2DDC-EEF2-C84C-B230-6800F23774E3}" type="datetime1">
              <a:rPr lang="en-US" smtClean="0"/>
              <a:t>5/22/2019</a:t>
            </a:fld>
            <a:endParaRPr lang="en-US"/>
          </a:p>
        </p:txBody>
      </p:sp>
      <p:sp>
        <p:nvSpPr>
          <p:cNvPr id="4" name="Slide Image Placeholder 3"/>
          <p:cNvSpPr>
            <a:spLocks noGrp="1" noRot="1" noChangeAspect="1"/>
          </p:cNvSpPr>
          <p:nvPr>
            <p:ph type="sldImg" idx="2"/>
          </p:nvPr>
        </p:nvSpPr>
        <p:spPr>
          <a:xfrm>
            <a:off x="396875" y="693738"/>
            <a:ext cx="6156325" cy="3463925"/>
          </a:xfrm>
          <a:prstGeom prst="rect">
            <a:avLst/>
          </a:prstGeom>
          <a:noFill/>
          <a:ln w="12700">
            <a:solidFill>
              <a:prstClr val="black"/>
            </a:solidFill>
          </a:ln>
        </p:spPr>
        <p:txBody>
          <a:bodyPr vert="horz" lIns="87474" tIns="43738" rIns="87474" bIns="43738" rtlCol="0" anchor="ctr"/>
          <a:lstStyle/>
          <a:p>
            <a:endParaRPr lang="en-US"/>
          </a:p>
        </p:txBody>
      </p:sp>
      <p:sp>
        <p:nvSpPr>
          <p:cNvPr id="5" name="Notes Placeholder 4"/>
          <p:cNvSpPr>
            <a:spLocks noGrp="1"/>
          </p:cNvSpPr>
          <p:nvPr>
            <p:ph type="body" sz="quarter" idx="3"/>
          </p:nvPr>
        </p:nvSpPr>
        <p:spPr>
          <a:xfrm>
            <a:off x="695311" y="4387444"/>
            <a:ext cx="5559456" cy="4155317"/>
          </a:xfrm>
          <a:prstGeom prst="rect">
            <a:avLst/>
          </a:prstGeom>
        </p:spPr>
        <p:txBody>
          <a:bodyPr vert="horz" lIns="87474" tIns="43738" rIns="87474" bIns="4373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3358"/>
            <a:ext cx="3012002" cy="461193"/>
          </a:xfrm>
          <a:prstGeom prst="rect">
            <a:avLst/>
          </a:prstGeom>
        </p:spPr>
        <p:txBody>
          <a:bodyPr vert="horz" lIns="87474" tIns="43738" rIns="87474" bIns="43738" rtlCol="0" anchor="b"/>
          <a:lstStyle>
            <a:lvl1pPr algn="l">
              <a:defRPr sz="1200"/>
            </a:lvl1pPr>
          </a:lstStyle>
          <a:p>
            <a:endParaRPr lang="en-US"/>
          </a:p>
        </p:txBody>
      </p:sp>
      <p:sp>
        <p:nvSpPr>
          <p:cNvPr id="7" name="Slide Number Placeholder 6"/>
          <p:cNvSpPr>
            <a:spLocks noGrp="1"/>
          </p:cNvSpPr>
          <p:nvPr>
            <p:ph type="sldNum" sz="quarter" idx="5"/>
          </p:nvPr>
        </p:nvSpPr>
        <p:spPr>
          <a:xfrm>
            <a:off x="3936566" y="8773358"/>
            <a:ext cx="3012002" cy="461193"/>
          </a:xfrm>
          <a:prstGeom prst="rect">
            <a:avLst/>
          </a:prstGeom>
        </p:spPr>
        <p:txBody>
          <a:bodyPr vert="horz" lIns="87474" tIns="43738" rIns="87474" bIns="43738" rtlCol="0" anchor="b"/>
          <a:lstStyle>
            <a:lvl1pPr algn="r">
              <a:defRPr sz="1200"/>
            </a:lvl1pPr>
          </a:lstStyle>
          <a:p>
            <a:fld id="{DE8B79F1-B7B6-4FD2-9263-BB9B47A67CD8}" type="slidenum">
              <a:rPr lang="en-US" smtClean="0"/>
              <a:t>‹#›</a:t>
            </a:fld>
            <a:endParaRPr lang="en-US"/>
          </a:p>
        </p:txBody>
      </p:sp>
    </p:spTree>
    <p:extLst>
      <p:ext uri="{BB962C8B-B14F-4D97-AF65-F5344CB8AC3E}">
        <p14:creationId xmlns:p14="http://schemas.microsoft.com/office/powerpoint/2010/main" val="1738363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8B79F1-B7B6-4FD2-9263-BB9B47A67CD8}" type="slidenum">
              <a:rPr lang="en-US" smtClean="0"/>
              <a:t>73</a:t>
            </a:fld>
            <a:endParaRPr lang="en-US"/>
          </a:p>
        </p:txBody>
      </p:sp>
    </p:spTree>
    <p:extLst>
      <p:ext uri="{BB962C8B-B14F-4D97-AF65-F5344CB8AC3E}">
        <p14:creationId xmlns:p14="http://schemas.microsoft.com/office/powerpoint/2010/main" val="2180945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ext Placeholder 2"/>
          <p:cNvSpPr>
            <a:spLocks noGrp="1"/>
          </p:cNvSpPr>
          <p:nvPr>
            <p:ph type="body" idx="10" hasCustomPrompt="1"/>
          </p:nvPr>
        </p:nvSpPr>
        <p:spPr>
          <a:xfrm>
            <a:off x="6705600" y="4705350"/>
            <a:ext cx="2133600" cy="342900"/>
          </a:xfrm>
        </p:spPr>
        <p:txBody>
          <a:bodyPr anchor="b">
            <a:normAutofit/>
          </a:bodyPr>
          <a:lstStyle>
            <a:lvl1pPr marL="0" indent="0" algn="r">
              <a:buNone/>
              <a:defRPr sz="110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a:t>
            </a:r>
          </a:p>
        </p:txBody>
      </p:sp>
      <p:pic>
        <p:nvPicPr>
          <p:cNvPr id="1026" name="Picture 2" descr="F:\Communications\Logo\draft worker's comp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0600" y="1864451"/>
            <a:ext cx="2925778" cy="89786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userDrawn="1"/>
        </p:nvCxnSpPr>
        <p:spPr>
          <a:xfrm>
            <a:off x="4191000" y="1369219"/>
            <a:ext cx="0" cy="1888331"/>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idx="4294967295" hasCustomPrompt="1"/>
          </p:nvPr>
        </p:nvSpPr>
        <p:spPr>
          <a:xfrm>
            <a:off x="381000" y="4248150"/>
            <a:ext cx="7696200" cy="990600"/>
          </a:xfrm>
          <a:prstGeom prst="rect">
            <a:avLst/>
          </a:prstGeom>
        </p:spPr>
        <p:txBody>
          <a:bodyPr anchor="ctr">
            <a:normAutofit lnSpcReduction="10000"/>
          </a:bodyPr>
          <a:lstStyle>
            <a:lvl1pPr marL="0" indent="0">
              <a:buNone/>
              <a:defRPr sz="1600" baseline="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lgn="ctr"/>
            <a:r>
              <a:rPr lang="en-US" sz="1400" b="1" dirty="0" smtClean="0">
                <a:solidFill>
                  <a:schemeClr val="bg1">
                    <a:lumMod val="50000"/>
                  </a:schemeClr>
                </a:solidFill>
                <a:latin typeface="PermianSlabSerifTypeface" pitchFamily="50" charset="0"/>
              </a:rPr>
              <a:t>Presenters</a:t>
            </a:r>
          </a:p>
          <a:p>
            <a:pPr lvl="0" algn="ctr"/>
            <a:r>
              <a:rPr lang="en-US" sz="1400" dirty="0" smtClean="0">
                <a:solidFill>
                  <a:schemeClr val="bg1">
                    <a:lumMod val="50000"/>
                  </a:schemeClr>
                </a:solidFill>
                <a:latin typeface="PermianSlabSerifTypeface" pitchFamily="50" charset="0"/>
              </a:rPr>
              <a:t>Abbie Hudgens, </a:t>
            </a:r>
            <a:r>
              <a:rPr lang="en-US" sz="1400" i="1" dirty="0" smtClean="0">
                <a:solidFill>
                  <a:schemeClr val="bg1">
                    <a:lumMod val="50000"/>
                  </a:schemeClr>
                </a:solidFill>
                <a:latin typeface="PermianSlabSerifTypeface" pitchFamily="50" charset="0"/>
              </a:rPr>
              <a:t>Administrator</a:t>
            </a:r>
          </a:p>
          <a:p>
            <a:pPr lvl="0" algn="ctr"/>
            <a:r>
              <a:rPr lang="en-US" sz="1400" dirty="0" smtClean="0">
                <a:solidFill>
                  <a:schemeClr val="bg1">
                    <a:lumMod val="50000"/>
                  </a:schemeClr>
                </a:solidFill>
                <a:latin typeface="PermianSlabSerifTypeface" pitchFamily="50" charset="0"/>
              </a:rPr>
              <a:t>Hon. Kenneth Switzer, </a:t>
            </a:r>
            <a:r>
              <a:rPr lang="en-US" sz="1400" i="1" dirty="0" smtClean="0">
                <a:solidFill>
                  <a:schemeClr val="bg1">
                    <a:lumMod val="50000"/>
                  </a:schemeClr>
                </a:solidFill>
                <a:latin typeface="PermianSlabSerifTypeface" pitchFamily="50" charset="0"/>
              </a:rPr>
              <a:t>Chief Judge</a:t>
            </a:r>
          </a:p>
          <a:p>
            <a:pPr lvl="0" algn="ctr"/>
            <a:r>
              <a:rPr lang="en-US" sz="1400" dirty="0" smtClean="0">
                <a:solidFill>
                  <a:schemeClr val="bg1">
                    <a:lumMod val="50000"/>
                  </a:schemeClr>
                </a:solidFill>
                <a:latin typeface="PermianSlabSerifTypeface" pitchFamily="50" charset="0"/>
              </a:rPr>
              <a:t>Dr. Robert Snyder, </a:t>
            </a:r>
            <a:r>
              <a:rPr lang="en-US" sz="1400" i="1" dirty="0" smtClean="0">
                <a:solidFill>
                  <a:schemeClr val="bg1">
                    <a:lumMod val="50000"/>
                  </a:schemeClr>
                </a:solidFill>
                <a:latin typeface="PermianSlabSerifTypeface" pitchFamily="50" charset="0"/>
              </a:rPr>
              <a:t>Medical Director </a:t>
            </a:r>
          </a:p>
          <a:p>
            <a:pPr lvl="0" algn="ctr"/>
            <a:endParaRPr lang="en-US" dirty="0" smtClean="0"/>
          </a:p>
          <a:p>
            <a:pPr lvl="0" algn="ctr"/>
            <a:endParaRPr lang="en-US" dirty="0" smtClean="0"/>
          </a:p>
        </p:txBody>
      </p:sp>
      <p:sp>
        <p:nvSpPr>
          <p:cNvPr id="15" name="Title 1"/>
          <p:cNvSpPr>
            <a:spLocks noGrp="1"/>
          </p:cNvSpPr>
          <p:nvPr>
            <p:ph type="title" idx="4294967295"/>
          </p:nvPr>
        </p:nvSpPr>
        <p:spPr>
          <a:xfrm>
            <a:off x="3962400" y="2038350"/>
            <a:ext cx="5181600" cy="1219200"/>
          </a:xfrm>
          <a:ln>
            <a:noFill/>
          </a:ln>
        </p:spPr>
        <p:txBody>
          <a:bodyPr/>
          <a:lstStyle/>
          <a:p>
            <a:pPr algn="ctr"/>
            <a:r>
              <a:rPr lang="en-US" sz="3600" dirty="0" smtClean="0">
                <a:solidFill>
                  <a:srgbClr val="1D3A65"/>
                </a:solidFill>
                <a:latin typeface="Open Sans" panose="020B0606030504020204" pitchFamily="34" charset="0"/>
                <a:ea typeface="Open Sans" panose="020B0606030504020204" pitchFamily="34" charset="0"/>
                <a:cs typeface="Open Sans" panose="020B0606030504020204" pitchFamily="34" charset="0"/>
              </a:rPr>
              <a:t>FULFILLING THE PROMISE: UPDATE</a:t>
            </a:r>
            <a:endParaRPr lang="en-US" sz="3600" dirty="0">
              <a:solidFill>
                <a:srgbClr val="1D3A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 Placeholder 18"/>
          <p:cNvSpPr>
            <a:spLocks noGrp="1"/>
          </p:cNvSpPr>
          <p:nvPr>
            <p:ph type="body" idx="4294967295"/>
          </p:nvPr>
        </p:nvSpPr>
        <p:spPr>
          <a:xfrm>
            <a:off x="3962400" y="1428750"/>
            <a:ext cx="5181600" cy="1143000"/>
          </a:xfrm>
          <a:ln>
            <a:noFill/>
          </a:ln>
        </p:spPr>
        <p:txBody>
          <a:bodyPr>
            <a:normAutofit/>
          </a:bodyPr>
          <a:lstStyle>
            <a:lvl1pPr>
              <a:defRPr>
                <a:solidFill>
                  <a:schemeClr val="accent5">
                    <a:lumMod val="50000"/>
                  </a:schemeClr>
                </a:solidFill>
              </a:defRPr>
            </a:lvl1pPr>
          </a:lstStyle>
          <a:p>
            <a:pPr marL="0" indent="0" algn="ctr">
              <a:buNone/>
            </a:pPr>
            <a:r>
              <a:rPr lang="en-US" sz="1600" dirty="0" smtClean="0">
                <a:solidFill>
                  <a:schemeClr val="bg1">
                    <a:lumMod val="50000"/>
                  </a:schemeClr>
                </a:solidFill>
                <a:latin typeface="PermianSlabSerifTypeface" pitchFamily="50" charset="0"/>
              </a:rPr>
              <a:t>10</a:t>
            </a:r>
            <a:r>
              <a:rPr lang="en-US" sz="1600" baseline="30000" dirty="0" smtClean="0">
                <a:solidFill>
                  <a:schemeClr val="bg1">
                    <a:lumMod val="50000"/>
                  </a:schemeClr>
                </a:solidFill>
                <a:latin typeface="PermianSlabSerifTypeface" pitchFamily="50" charset="0"/>
              </a:rPr>
              <a:t>th</a:t>
            </a:r>
            <a:r>
              <a:rPr lang="en-US" sz="1600" dirty="0" smtClean="0">
                <a:solidFill>
                  <a:schemeClr val="bg1">
                    <a:lumMod val="50000"/>
                  </a:schemeClr>
                </a:solidFill>
                <a:latin typeface="PermianSlabSerifTypeface" pitchFamily="50" charset="0"/>
              </a:rPr>
              <a:t> Annual Education </a:t>
            </a:r>
            <a:r>
              <a:rPr lang="en-US" sz="1600" dirty="0">
                <a:solidFill>
                  <a:schemeClr val="bg1">
                    <a:lumMod val="50000"/>
                  </a:schemeClr>
                </a:solidFill>
                <a:latin typeface="PermianSlabSerifTypeface" pitchFamily="50" charset="0"/>
              </a:rPr>
              <a:t>Conference </a:t>
            </a:r>
            <a:r>
              <a:rPr lang="en-US" sz="1600" dirty="0" smtClean="0">
                <a:solidFill>
                  <a:schemeClr val="bg1">
                    <a:lumMod val="50000"/>
                  </a:schemeClr>
                </a:solidFill>
                <a:latin typeface="PermianSlabSerifTypeface" pitchFamily="50" charset="0"/>
              </a:rPr>
              <a:t>of </a:t>
            </a:r>
          </a:p>
          <a:p>
            <a:pPr marL="0" indent="0" algn="ctr">
              <a:buNone/>
            </a:pPr>
            <a:r>
              <a:rPr lang="en-US" sz="1600" dirty="0" smtClean="0">
                <a:solidFill>
                  <a:schemeClr val="bg1">
                    <a:lumMod val="50000"/>
                  </a:schemeClr>
                </a:solidFill>
                <a:latin typeface="PermianSlabSerifTypeface" pitchFamily="50" charset="0"/>
              </a:rPr>
              <a:t>Tennessee </a:t>
            </a:r>
            <a:r>
              <a:rPr lang="en-US" sz="1600" dirty="0">
                <a:solidFill>
                  <a:schemeClr val="bg1">
                    <a:lumMod val="50000"/>
                  </a:schemeClr>
                </a:solidFill>
                <a:latin typeface="PermianSlabSerifTypeface" pitchFamily="50" charset="0"/>
              </a:rPr>
              <a:t>Self-Insurers’ Association</a:t>
            </a:r>
          </a:p>
        </p:txBody>
      </p:sp>
    </p:spTree>
    <p:extLst>
      <p:ext uri="{BB962C8B-B14F-4D97-AF65-F5344CB8AC3E}">
        <p14:creationId xmlns:p14="http://schemas.microsoft.com/office/powerpoint/2010/main" val="2811257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100">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30907" b="67803"/>
          <a:stretch/>
        </p:blipFill>
        <p:spPr>
          <a:xfrm>
            <a:off x="0" y="3562387"/>
            <a:ext cx="9144000" cy="1581151"/>
          </a:xfrm>
          <a:prstGeom prst="rect">
            <a:avLst/>
          </a:prstGeom>
        </p:spPr>
      </p:pic>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04" b="67803"/>
          <a:stretch/>
        </p:blipFill>
        <p:spPr>
          <a:xfrm>
            <a:off x="0" y="0"/>
            <a:ext cx="9144000" cy="3714750"/>
          </a:xfrm>
          <a:prstGeom prst="rect">
            <a:avLst/>
          </a:prstGeom>
        </p:spPr>
      </p:pic>
      <p:sp>
        <p:nvSpPr>
          <p:cNvPr id="2" name="Title 1"/>
          <p:cNvSpPr>
            <a:spLocks noGrp="1"/>
          </p:cNvSpPr>
          <p:nvPr>
            <p:ph type="title"/>
          </p:nvPr>
        </p:nvSpPr>
        <p:spPr>
          <a:xfrm>
            <a:off x="228600" y="3409950"/>
            <a:ext cx="8686800" cy="857250"/>
          </a:xfrm>
        </p:spPr>
        <p:txBody>
          <a:bodyPr>
            <a:normAutofit/>
          </a:bodyPr>
          <a:lstStyle>
            <a:lvl1pPr>
              <a:defRPr sz="4000">
                <a:solidFill>
                  <a:srgbClr val="303134"/>
                </a:solidFill>
                <a:latin typeface="PermianSlabSerifTypeface" panose="02000000000000000000" pitchFamily="50" charset="0"/>
              </a:defRPr>
            </a:lvl1pPr>
          </a:lstStyle>
          <a:p>
            <a:r>
              <a:rPr lang="en-US" dirty="0" smtClean="0"/>
              <a:t>Click to edit Master title style</a:t>
            </a:r>
            <a:endParaRPr lang="en-US" dirty="0"/>
          </a:p>
        </p:txBody>
      </p:sp>
      <p:sp>
        <p:nvSpPr>
          <p:cNvPr id="7" name="Text Placeholder 13"/>
          <p:cNvSpPr>
            <a:spLocks noGrp="1"/>
          </p:cNvSpPr>
          <p:nvPr>
            <p:ph type="body" sz="quarter" idx="12" hasCustomPrompt="1"/>
          </p:nvPr>
        </p:nvSpPr>
        <p:spPr>
          <a:xfrm>
            <a:off x="228600" y="4171950"/>
            <a:ext cx="8686800" cy="552450"/>
          </a:xfrm>
        </p:spPr>
        <p:txBody>
          <a:bodyPr anchor="ctr">
            <a:normAutofit/>
          </a:bodyPr>
          <a:lstStyle>
            <a:lvl1pPr marL="0" indent="0" algn="ctr">
              <a:buNone/>
              <a:defRPr sz="2800">
                <a:solidFill>
                  <a:schemeClr val="tx1">
                    <a:lumMod val="50000"/>
                    <a:lumOff val="50000"/>
                  </a:schemeClr>
                </a:solidFill>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4800600"/>
            <a:ext cx="9144000" cy="3429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spTree>
    <p:extLst>
      <p:ext uri="{BB962C8B-B14F-4D97-AF65-F5344CB8AC3E}">
        <p14:creationId xmlns:p14="http://schemas.microsoft.com/office/powerpoint/2010/main" val="30658889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Title">
    <p:bg>
      <p:bgPr>
        <a:solidFill>
          <a:srgbClr val="E0ECE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98" y="2725002"/>
            <a:ext cx="2390094" cy="2082370"/>
          </a:xfrm>
          <a:prstGeom prst="rect">
            <a:avLst/>
          </a:prstGeom>
        </p:spPr>
      </p:pic>
      <p:sp>
        <p:nvSpPr>
          <p:cNvPr id="5" name="Rectangle 4"/>
          <p:cNvSpPr/>
          <p:nvPr userDrawn="1"/>
        </p:nvSpPr>
        <p:spPr>
          <a:xfrm>
            <a:off x="2743200" y="2906078"/>
            <a:ext cx="6400800" cy="168021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7" name="Title 1"/>
          <p:cNvSpPr>
            <a:spLocks noGrp="1"/>
          </p:cNvSpPr>
          <p:nvPr>
            <p:ph type="ctrTitle"/>
          </p:nvPr>
        </p:nvSpPr>
        <p:spPr>
          <a:xfrm>
            <a:off x="2971800" y="2971800"/>
            <a:ext cx="6019800" cy="154305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870308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0907" b="67803"/>
          <a:stretch/>
        </p:blipFill>
        <p:spPr>
          <a:xfrm>
            <a:off x="0" y="2952751"/>
            <a:ext cx="9144000" cy="2190750"/>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t="10454"/>
          <a:stretch/>
        </p:blipFill>
        <p:spPr>
          <a:xfrm>
            <a:off x="0" y="2"/>
            <a:ext cx="9144000" cy="3118689"/>
          </a:xfrm>
          <a:prstGeom prst="rect">
            <a:avLst/>
          </a:prstGeom>
        </p:spPr>
      </p:pic>
      <p:sp>
        <p:nvSpPr>
          <p:cNvPr id="2" name="Title 1"/>
          <p:cNvSpPr>
            <a:spLocks noGrp="1"/>
          </p:cNvSpPr>
          <p:nvPr>
            <p:ph type="title"/>
          </p:nvPr>
        </p:nvSpPr>
        <p:spPr>
          <a:xfrm>
            <a:off x="152400" y="2071688"/>
            <a:ext cx="8839200" cy="619125"/>
          </a:xfrm>
        </p:spPr>
        <p:txBody>
          <a:bodyPr>
            <a:noAutofit/>
          </a:bodyPr>
          <a:lstStyle>
            <a:lvl1pPr algn="l">
              <a:defRPr sz="3200" b="1">
                <a:solidFill>
                  <a:srgbClr val="58595E"/>
                </a:solidFill>
                <a:effectLst/>
                <a:latin typeface="PermianSlabSerifTypeface"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2690810"/>
            <a:ext cx="8839200" cy="2338389"/>
          </a:xfrm>
        </p:spPr>
        <p:txBody>
          <a:bodyPr>
            <a:normAutofit/>
          </a:bodyPr>
          <a:lstStyle>
            <a:lvl1pPr>
              <a:buClr>
                <a:schemeClr val="bg2"/>
              </a:buClr>
              <a:defRP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58287" y="4476750"/>
            <a:ext cx="685714" cy="685714"/>
          </a:xfrm>
          <a:prstGeom prst="rect">
            <a:avLst/>
          </a:prstGeom>
          <a:noFill/>
          <a:ln>
            <a:noFill/>
          </a:ln>
        </p:spPr>
      </p:pic>
    </p:spTree>
    <p:extLst>
      <p:ext uri="{BB962C8B-B14F-4D97-AF65-F5344CB8AC3E}">
        <p14:creationId xmlns:p14="http://schemas.microsoft.com/office/powerpoint/2010/main" val="33576251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Body - TN Mark">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857250"/>
            <a:ext cx="8839200" cy="4171950"/>
          </a:xfrm>
        </p:spPr>
        <p:txBody>
          <a:bodyPr>
            <a:normAutofit/>
          </a:bodyPr>
          <a:lstStyle>
            <a:lvl1pPr>
              <a:buClr>
                <a:schemeClr val="tx1">
                  <a:lumMod val="50000"/>
                  <a:lumOff val="5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tx1">
                  <a:lumMod val="50000"/>
                  <a:lumOff val="5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tx1">
                  <a:lumMod val="50000"/>
                  <a:lumOff val="5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8287" y="4476750"/>
            <a:ext cx="685714" cy="685714"/>
          </a:xfrm>
          <a:prstGeom prst="rect">
            <a:avLst/>
          </a:prstGeom>
          <a:noFill/>
          <a:ln>
            <a:noFill/>
          </a:ln>
        </p:spPr>
      </p:pic>
    </p:spTree>
    <p:extLst>
      <p:ext uri="{BB962C8B-B14F-4D97-AF65-F5344CB8AC3E}">
        <p14:creationId xmlns:p14="http://schemas.microsoft.com/office/powerpoint/2010/main" val="32684158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chemeClr val="tx1">
                  <a:lumMod val="50000"/>
                  <a:lumOff val="5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tx1">
                  <a:lumMod val="50000"/>
                  <a:lumOff val="5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tx1">
                  <a:lumMod val="50000"/>
                  <a:lumOff val="5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0"/>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7" y="4202907"/>
            <a:ext cx="926535" cy="807244"/>
          </a:xfrm>
          <a:prstGeom prst="rect">
            <a:avLst/>
          </a:prstGeom>
        </p:spPr>
      </p:pic>
    </p:spTree>
    <p:extLst>
      <p:ext uri="{BB962C8B-B14F-4D97-AF65-F5344CB8AC3E}">
        <p14:creationId xmlns:p14="http://schemas.microsoft.com/office/powerpoint/2010/main" val="3069783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rgbClr val="2DCCD3"/>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2DCCD3"/>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2DCCD3"/>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2DCCD3"/>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2DCCD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0"/>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7" y="4202907"/>
            <a:ext cx="926535" cy="807244"/>
          </a:xfrm>
          <a:prstGeom prst="rect">
            <a:avLst/>
          </a:prstGeom>
        </p:spPr>
      </p:pic>
      <p:sp>
        <p:nvSpPr>
          <p:cNvPr id="9" name="Rectangle 8"/>
          <p:cNvSpPr/>
          <p:nvPr userDrawn="1"/>
        </p:nvSpPr>
        <p:spPr>
          <a:xfrm>
            <a:off x="0" y="742951"/>
            <a:ext cx="9144000" cy="66675"/>
          </a:xfrm>
          <a:prstGeom prst="rect">
            <a:avLst/>
          </a:prstGeom>
          <a:solidFill>
            <a:srgbClr val="2DCCD3"/>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Tree>
    <p:extLst>
      <p:ext uri="{BB962C8B-B14F-4D97-AF65-F5344CB8AC3E}">
        <p14:creationId xmlns:p14="http://schemas.microsoft.com/office/powerpoint/2010/main" val="39398622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rgbClr val="FBC6B8"/>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BC6B8"/>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BC6B8"/>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BC6B8"/>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BC6B8"/>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0"/>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7" y="4202907"/>
            <a:ext cx="926535" cy="807244"/>
          </a:xfrm>
          <a:prstGeom prst="rect">
            <a:avLst/>
          </a:prstGeom>
        </p:spPr>
      </p:pic>
      <p:sp>
        <p:nvSpPr>
          <p:cNvPr id="14" name="Rectangle 13"/>
          <p:cNvSpPr/>
          <p:nvPr userDrawn="1"/>
        </p:nvSpPr>
        <p:spPr>
          <a:xfrm>
            <a:off x="0" y="742951"/>
            <a:ext cx="9144000" cy="66675"/>
          </a:xfrm>
          <a:prstGeom prst="rect">
            <a:avLst/>
          </a:prstGeom>
          <a:solidFill>
            <a:srgbClr val="FBC6B8"/>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Tree>
    <p:extLst>
      <p:ext uri="{BB962C8B-B14F-4D97-AF65-F5344CB8AC3E}">
        <p14:creationId xmlns:p14="http://schemas.microsoft.com/office/powerpoint/2010/main" val="20385334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chemeClr val="tx1">
                  <a:lumMod val="50000"/>
                  <a:lumOff val="5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tx1">
                  <a:lumMod val="50000"/>
                  <a:lumOff val="5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tx1">
                  <a:lumMod val="50000"/>
                  <a:lumOff val="5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0"/>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7" y="4202907"/>
            <a:ext cx="926535" cy="807244"/>
          </a:xfrm>
          <a:prstGeom prst="rect">
            <a:avLst/>
          </a:prstGeom>
        </p:spPr>
      </p:pic>
      <p:sp>
        <p:nvSpPr>
          <p:cNvPr id="11" name="Rectangle 10"/>
          <p:cNvSpPr/>
          <p:nvPr userDrawn="1"/>
        </p:nvSpPr>
        <p:spPr>
          <a:xfrm>
            <a:off x="0" y="742951"/>
            <a:ext cx="9144000" cy="666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Tree>
    <p:extLst>
      <p:ext uri="{BB962C8B-B14F-4D97-AF65-F5344CB8AC3E}">
        <p14:creationId xmlns:p14="http://schemas.microsoft.com/office/powerpoint/2010/main" val="10113026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4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rgbClr val="E6D395"/>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E6D395"/>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E6D395"/>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E6D395"/>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E6D395"/>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0"/>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7" y="4202907"/>
            <a:ext cx="926535" cy="807244"/>
          </a:xfrm>
          <a:prstGeom prst="rect">
            <a:avLst/>
          </a:prstGeom>
        </p:spPr>
      </p:pic>
      <p:sp>
        <p:nvSpPr>
          <p:cNvPr id="14" name="Rectangle 13"/>
          <p:cNvSpPr/>
          <p:nvPr userDrawn="1"/>
        </p:nvSpPr>
        <p:spPr>
          <a:xfrm>
            <a:off x="0" y="742951"/>
            <a:ext cx="9144000" cy="66675"/>
          </a:xfrm>
          <a:prstGeom prst="rect">
            <a:avLst/>
          </a:prstGeom>
          <a:solidFill>
            <a:srgbClr val="E6D395"/>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Tree>
    <p:extLst>
      <p:ext uri="{BB962C8B-B14F-4D97-AF65-F5344CB8AC3E}">
        <p14:creationId xmlns:p14="http://schemas.microsoft.com/office/powerpoint/2010/main" val="14764021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ody - TN Mark">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8287" y="4476750"/>
            <a:ext cx="685714" cy="685714"/>
          </a:xfrm>
          <a:prstGeom prst="rect">
            <a:avLst/>
          </a:prstGeom>
          <a:noFill/>
          <a:ln>
            <a:noFill/>
          </a:ln>
        </p:spPr>
      </p:pic>
      <p:sp>
        <p:nvSpPr>
          <p:cNvPr id="6" name="Content Placeholder 2"/>
          <p:cNvSpPr>
            <a:spLocks noGrp="1"/>
          </p:cNvSpPr>
          <p:nvPr>
            <p:ph idx="1"/>
          </p:nvPr>
        </p:nvSpPr>
        <p:spPr>
          <a:xfrm>
            <a:off x="228600" y="895365"/>
            <a:ext cx="4191000" cy="3718847"/>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4724400" y="895365"/>
            <a:ext cx="4191000" cy="3718847"/>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64509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Rectangle 2"/>
          <p:cNvSpPr/>
          <p:nvPr userDrawn="1"/>
        </p:nvSpPr>
        <p:spPr>
          <a:xfrm>
            <a:off x="8763000" y="0"/>
            <a:ext cx="609600" cy="5143500"/>
          </a:xfrm>
          <a:prstGeom prst="rect">
            <a:avLst/>
          </a:prstGeom>
          <a:solidFill>
            <a:srgbClr val="1D3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
          <p:cNvSpPr>
            <a:spLocks noGrp="1"/>
          </p:cNvSpPr>
          <p:nvPr>
            <p:ph idx="1"/>
          </p:nvPr>
        </p:nvSpPr>
        <p:spPr>
          <a:xfrm>
            <a:off x="457200" y="1428750"/>
            <a:ext cx="7620000" cy="3048000"/>
          </a:xfrm>
          <a:prstGeom prst="rect">
            <a:avLst/>
          </a:prstGeom>
          <a:ln>
            <a:noFill/>
          </a:ln>
        </p:spPr>
        <p:txBody>
          <a:bodyPr vert="horz" lIns="91440" tIns="45720" rIns="91440" bIns="45720" rtlCol="0">
            <a:normAutofit/>
          </a:bodyPr>
          <a:lstStyle>
            <a:lvl1pPr marL="285750" indent="-285750">
              <a:buFont typeface="Arial" panose="020B0604020202020204" pitchFamily="34" charset="0"/>
              <a:buChar char="•"/>
              <a:defRPr>
                <a:solidFill>
                  <a:schemeClr val="accent5">
                    <a:lumMod val="50000"/>
                  </a:schemeClr>
                </a:solidFill>
              </a:defRPr>
            </a:lvl1pPr>
            <a:lvl2pPr marL="742950" indent="-285750">
              <a:buFont typeface="Calibri" panose="020F0502020204030204" pitchFamily="34" charset="0"/>
              <a:buChar cha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Tree>
    <p:extLst>
      <p:ext uri="{BB962C8B-B14F-4D97-AF65-F5344CB8AC3E}">
        <p14:creationId xmlns:p14="http://schemas.microsoft.com/office/powerpoint/2010/main" val="631099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E0ECE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45225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5811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257300"/>
            <a:ext cx="4038600" cy="314325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3"/>
          <p:cNvSpPr>
            <a:spLocks noGrp="1"/>
          </p:cNvSpPr>
          <p:nvPr>
            <p:ph sz="quarter" idx="11"/>
          </p:nvPr>
        </p:nvSpPr>
        <p:spPr>
          <a:xfrm>
            <a:off x="4648200" y="1257300"/>
            <a:ext cx="4038600" cy="314325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171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5410200" y="1885950"/>
            <a:ext cx="3124200" cy="1409700"/>
          </a:xfrm>
        </p:spPr>
        <p:txBody>
          <a:bodyPr anchor="t">
            <a:noAutofit/>
          </a:bodyPr>
          <a:lstStyle>
            <a:lvl1pPr algn="l">
              <a:defRPr sz="5400" b="0" cap="all" baseline="0">
                <a:solidFill>
                  <a:srgbClr val="1D3A65"/>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latin typeface="Open Sans" panose="020B0606030504020204" pitchFamily="34" charset="0"/>
                <a:ea typeface="Open Sans" panose="020B0606030504020204" pitchFamily="34" charset="0"/>
                <a:cs typeface="Open Sans" panose="020B0606030504020204" pitchFamily="34" charset="0"/>
              </a:rPr>
              <a:t>2016</a:t>
            </a:r>
            <a:endParaRPr lang="en-JM" dirty="0"/>
          </a:p>
        </p:txBody>
      </p:sp>
      <p:pic>
        <p:nvPicPr>
          <p:cNvPr id="6" name="Picture 2" descr="F:\Communications\Logo\draft worker's comp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84222" y="1657350"/>
            <a:ext cx="4221178" cy="12954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a:off x="5029200" y="1369219"/>
            <a:ext cx="0" cy="1888331"/>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251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8F73A617-E1A8-480B-8110-C96507883A27}" type="datetimeFigureOut">
              <a:rPr lang="en-US" smtClean="0"/>
              <a:t>5/22/2019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63EB3E46-A63F-4723-8E0E-81F6E5D61E0E}" type="slidenum">
              <a:rPr lang="en-US" smtClean="0"/>
              <a:t>‹#›</a:t>
            </a:fld>
            <a:endParaRPr lang="en-US"/>
          </a:p>
        </p:txBody>
      </p:sp>
    </p:spTree>
    <p:extLst>
      <p:ext uri="{BB962C8B-B14F-4D97-AF65-F5344CB8AC3E}">
        <p14:creationId xmlns:p14="http://schemas.microsoft.com/office/powerpoint/2010/main" val="1268173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4767263"/>
            <a:ext cx="2057400" cy="273844"/>
          </a:xfrm>
          <a:prstGeom prst="rect">
            <a:avLst/>
          </a:prstGeom>
        </p:spPr>
        <p:txBody>
          <a:bodyPr lIns="68580" tIns="34290" rIns="68580" bIns="34290"/>
          <a:lstStyle/>
          <a:p>
            <a:fld id="{17323773-4C90-4310-9CA5-2D7A6BEE9619}" type="datetimeFigureOut">
              <a:rPr lang="en-US" smtClean="0"/>
              <a:t>5/22/2019</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lIns="68580" tIns="34290" rIns="68580" bIns="34290"/>
          <a:lstStyle/>
          <a:p>
            <a:fld id="{C1ADD66B-D48D-4F84-94ED-9E88CD9F2791}" type="slidenum">
              <a:rPr lang="en-US" smtClean="0"/>
              <a:t>‹#›</a:t>
            </a:fld>
            <a:endParaRPr lang="en-US"/>
          </a:p>
        </p:txBody>
      </p:sp>
    </p:spTree>
    <p:extLst>
      <p:ext uri="{BB962C8B-B14F-4D97-AF65-F5344CB8AC3E}">
        <p14:creationId xmlns:p14="http://schemas.microsoft.com/office/powerpoint/2010/main" val="14350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4767263"/>
            <a:ext cx="2057400" cy="273844"/>
          </a:xfrm>
          <a:prstGeom prst="rect">
            <a:avLst/>
          </a:prstGeom>
        </p:spPr>
        <p:txBody>
          <a:bodyPr lIns="68580" tIns="34290" rIns="68580" bIns="34290"/>
          <a:lstStyle/>
          <a:p>
            <a:fld id="{17323773-4C90-4310-9CA5-2D7A6BEE9619}" type="datetimeFigureOut">
              <a:rPr lang="en-US" smtClean="0"/>
              <a:t>5/22/2019</a:t>
            </a:fld>
            <a:endParaRPr lang="en-US"/>
          </a:p>
        </p:txBody>
      </p:sp>
      <p:sp>
        <p:nvSpPr>
          <p:cNvPr id="8" name="Footer Placeholder 7"/>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lIns="68580" tIns="34290" rIns="68580" bIns="34290"/>
          <a:lstStyle/>
          <a:p>
            <a:fld id="{C1ADD66B-D48D-4F84-94ED-9E88CD9F2791}" type="slidenum">
              <a:rPr lang="en-US" smtClean="0"/>
              <a:t>‹#›</a:t>
            </a:fld>
            <a:endParaRPr lang="en-US"/>
          </a:p>
        </p:txBody>
      </p:sp>
    </p:spTree>
    <p:extLst>
      <p:ext uri="{BB962C8B-B14F-4D97-AF65-F5344CB8AC3E}">
        <p14:creationId xmlns:p14="http://schemas.microsoft.com/office/powerpoint/2010/main" val="324657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17323773-4C90-4310-9CA5-2D7A6BEE9619}" type="datetimeFigureOut">
              <a:rPr lang="en-US" smtClean="0"/>
              <a:t>5/22/2019</a:t>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lIns="68580" tIns="34290" rIns="68580" bIns="34290"/>
          <a:lstStyle/>
          <a:p>
            <a:fld id="{C1ADD66B-D48D-4F84-94ED-9E88CD9F2791}" type="slidenum">
              <a:rPr lang="en-US" smtClean="0"/>
              <a:t>‹#›</a:t>
            </a:fld>
            <a:endParaRPr lang="en-US"/>
          </a:p>
        </p:txBody>
      </p:sp>
    </p:spTree>
    <p:extLst>
      <p:ext uri="{BB962C8B-B14F-4D97-AF65-F5344CB8AC3E}">
        <p14:creationId xmlns:p14="http://schemas.microsoft.com/office/powerpoint/2010/main" val="47751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4767263"/>
            <a:ext cx="2057400" cy="273844"/>
          </a:xfrm>
          <a:prstGeom prst="rect">
            <a:avLst/>
          </a:prstGeom>
        </p:spPr>
        <p:txBody>
          <a:bodyPr lIns="68580" tIns="34290" rIns="68580" bIns="34290"/>
          <a:lstStyle/>
          <a:p>
            <a:fld id="{17323773-4C90-4310-9CA5-2D7A6BEE9619}" type="datetimeFigureOut">
              <a:rPr lang="en-US" smtClean="0"/>
              <a:t>5/22/2019</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a:lstStyle/>
          <a:p>
            <a:fld id="{C1ADD66B-D48D-4F84-94ED-9E88CD9F2791}" type="slidenum">
              <a:rPr lang="en-US" smtClean="0"/>
              <a:t>‹#›</a:t>
            </a:fld>
            <a:endParaRPr lang="en-US"/>
          </a:p>
        </p:txBody>
      </p:sp>
    </p:spTree>
    <p:extLst>
      <p:ext uri="{BB962C8B-B14F-4D97-AF65-F5344CB8AC3E}">
        <p14:creationId xmlns:p14="http://schemas.microsoft.com/office/powerpoint/2010/main" val="4236485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857250"/>
          </a:xfrm>
          <a:prstGeom prst="rect">
            <a:avLst/>
          </a:prstGeom>
        </p:spPr>
        <p:txBody>
          <a:bodyPr vert="horz" lIns="91440" tIns="45720" rIns="91440" bIns="45720" rtlCol="0" anchor="ctr">
            <a:normAutofit/>
          </a:bodyPr>
          <a:lstStyle/>
          <a:p>
            <a:r>
              <a:rPr lang="en-US" smtClean="0"/>
              <a:t>Click to edit Master title style</a:t>
            </a:r>
            <a:endParaRPr lang="en-JM" dirty="0"/>
          </a:p>
        </p:txBody>
      </p:sp>
      <p:sp>
        <p:nvSpPr>
          <p:cNvPr id="3" name="Text Placeholder 2"/>
          <p:cNvSpPr>
            <a:spLocks noGrp="1"/>
          </p:cNvSpPr>
          <p:nvPr>
            <p:ph type="body" idx="1"/>
          </p:nvPr>
        </p:nvSpPr>
        <p:spPr>
          <a:xfrm>
            <a:off x="457200" y="1504950"/>
            <a:ext cx="7848600" cy="2895603"/>
          </a:xfrm>
          <a:prstGeom prst="rect">
            <a:avLst/>
          </a:prstGeom>
          <a:ln>
            <a:noFill/>
          </a:ln>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7" name="Slide Number Placeholder 3"/>
          <p:cNvSpPr txBox="1">
            <a:spLocks/>
          </p:cNvSpPr>
          <p:nvPr/>
        </p:nvSpPr>
        <p:spPr>
          <a:xfrm rot="16200000">
            <a:off x="8315325" y="4600575"/>
            <a:ext cx="285750" cy="457200"/>
          </a:xfrm>
          <a:prstGeom prst="rect">
            <a:avLst/>
          </a:prstGeom>
          <a:noFill/>
        </p:spPr>
        <p:txBody>
          <a:bodyPr vert="vert" anchor="ctr" anchorCtr="1"/>
          <a:lstStyle>
            <a:defPPr>
              <a:defRPr lang="en-US"/>
            </a:defPPr>
            <a:lvl1pPr marL="0" algn="l" defTabSz="914400" rtl="0" eaLnBrk="1" latinLnBrk="0" hangingPunct="1">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B4D3B3-1937-AB48-AF5F-DF2988F16F28}" type="slidenum">
              <a:rPr lang="en-US" sz="1200" smtClean="0">
                <a:solidFill>
                  <a:schemeClr val="accent5"/>
                </a:solidFill>
              </a:rPr>
              <a:t>‹#›</a:t>
            </a:fld>
            <a:endParaRPr lang="en-US" sz="1200" dirty="0">
              <a:solidFill>
                <a:schemeClr val="accent5"/>
              </a:solidFill>
              <a:latin typeface="Open Sans"/>
              <a:cs typeface="Open Sans"/>
            </a:endParaRPr>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4325" y="4457701"/>
            <a:ext cx="676275" cy="564356"/>
          </a:xfrm>
          <a:prstGeom prst="rect">
            <a:avLst/>
          </a:prstGeom>
        </p:spPr>
      </p:pic>
      <p:sp>
        <p:nvSpPr>
          <p:cNvPr id="6" name="Rectangle 5"/>
          <p:cNvSpPr/>
          <p:nvPr userDrawn="1"/>
        </p:nvSpPr>
        <p:spPr>
          <a:xfrm>
            <a:off x="8763000" y="0"/>
            <a:ext cx="609600" cy="5143500"/>
          </a:xfrm>
          <a:prstGeom prst="rect">
            <a:avLst/>
          </a:prstGeom>
          <a:solidFill>
            <a:srgbClr val="1D3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80148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1" r:id="rId3"/>
    <p:sldLayoutId id="2147483690" r:id="rId4"/>
    <p:sldLayoutId id="2147483693" r:id="rId5"/>
    <p:sldLayoutId id="2147483694" r:id="rId6"/>
    <p:sldLayoutId id="2147483695" r:id="rId7"/>
    <p:sldLayoutId id="2147483696" r:id="rId8"/>
    <p:sldLayoutId id="2147483697" r:id="rId9"/>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3200" b="1" i="0" kern="1200">
          <a:solidFill>
            <a:schemeClr val="tx2"/>
          </a:solidFill>
          <a:latin typeface="PermianSlabSerifTypeface"/>
          <a:ea typeface="Open Sans Light" panose="020B0306030504020204" pitchFamily="34" charset="0"/>
          <a:cs typeface="PermianSlabSerifTypeface"/>
        </a:defRPr>
      </a:lvl1pPr>
    </p:titleStyle>
    <p:bodyStyle>
      <a:lvl1pPr marL="285750" indent="-285750" algn="l" defTabSz="914400" rtl="0" eaLnBrk="1" latinLnBrk="0" hangingPunct="1">
        <a:spcBef>
          <a:spcPct val="20000"/>
        </a:spcBef>
        <a:buClr>
          <a:srgbClr val="E71B1B"/>
        </a:buClr>
        <a:buFont typeface="Arial" panose="020B0604020202020204" pitchFamily="34" charset="0"/>
        <a:buChar char="•"/>
        <a:defRPr sz="1800" kern="1200">
          <a:solidFill>
            <a:schemeClr val="accent5">
              <a:lumMod val="50000"/>
            </a:schemeClr>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chemeClr val="accent5">
              <a:lumMod val="50000"/>
            </a:schemeClr>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chemeClr val="accent5">
              <a:lumMod val="50000"/>
            </a:schemeClr>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chemeClr val="accent5">
              <a:lumMod val="50000"/>
            </a:schemeClr>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chemeClr val="accent5">
              <a:lumMod val="50000"/>
            </a:schemeClr>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64" tIns="45682" rIns="91364" bIns="456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64" tIns="45682" rIns="91364" bIns="456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4812507"/>
            <a:ext cx="2895600" cy="273844"/>
          </a:xfrm>
          <a:prstGeom prst="rect">
            <a:avLst/>
          </a:prstGeom>
        </p:spPr>
        <p:txBody>
          <a:bodyPr vert="horz" lIns="91364" tIns="45682" rIns="91364" bIns="45682"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545"/>
            <a:endParaRPr lang="en-US">
              <a:solidFill>
                <a:srgbClr val="666666"/>
              </a:solidFill>
            </a:endParaRPr>
          </a:p>
        </p:txBody>
      </p:sp>
      <p:sp>
        <p:nvSpPr>
          <p:cNvPr id="7" name="Slide Number Placeholder 5"/>
          <p:cNvSpPr>
            <a:spLocks noGrp="1"/>
          </p:cNvSpPr>
          <p:nvPr>
            <p:ph type="sldNum" sz="quarter" idx="4"/>
          </p:nvPr>
        </p:nvSpPr>
        <p:spPr>
          <a:xfrm>
            <a:off x="6858000" y="4807746"/>
            <a:ext cx="2133600" cy="273844"/>
          </a:xfrm>
          <a:prstGeom prst="rect">
            <a:avLst/>
          </a:prstGeom>
        </p:spPr>
        <p:txBody>
          <a:bodyPr lIns="91364" tIns="45682" rIns="91364" bIns="45682"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545"/>
            <a:fld id="{5C76A076-0EB6-4ACF-BC93-AE169B35ECF5}" type="slidenum">
              <a:rPr lang="en-US" smtClean="0">
                <a:solidFill>
                  <a:srgbClr val="666666"/>
                </a:solidFill>
              </a:rPr>
              <a:pPr defTabSz="913545"/>
              <a:t>‹#›</a:t>
            </a:fld>
            <a:endParaRPr lang="en-US" dirty="0">
              <a:solidFill>
                <a:srgbClr val="666666"/>
              </a:solidFill>
            </a:endParaRPr>
          </a:p>
        </p:txBody>
      </p:sp>
    </p:spTree>
    <p:extLst>
      <p:ext uri="{BB962C8B-B14F-4D97-AF65-F5344CB8AC3E}">
        <p14:creationId xmlns:p14="http://schemas.microsoft.com/office/powerpoint/2010/main" val="103245802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iming>
    <p:tnLst>
      <p:par>
        <p:cTn id="1" dur="indefinite" restart="never" nodeType="tmRoot"/>
      </p:par>
    </p:tnLst>
  </p:timing>
  <p:txStyles>
    <p:titleStyle>
      <a:lvl1pPr algn="ctr" defTabSz="913545" rtl="0" eaLnBrk="1" latinLnBrk="0" hangingPunct="1">
        <a:spcBef>
          <a:spcPct val="0"/>
        </a:spcBef>
        <a:buNone/>
        <a:defRPr sz="4400" kern="1200">
          <a:solidFill>
            <a:schemeClr val="tx1"/>
          </a:solidFill>
          <a:latin typeface="+mj-lt"/>
          <a:ea typeface="+mj-ea"/>
          <a:cs typeface="+mj-cs"/>
        </a:defRPr>
      </a:lvl1pPr>
    </p:titleStyle>
    <p:bodyStyle>
      <a:lvl1pPr marL="342560" indent="-342560" algn="l" defTabSz="9135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265" indent="-285484" algn="l" defTabSz="91354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918" indent="-228372" algn="l" defTabSz="91354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8680"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5461"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2206"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8988"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751"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514"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545" rtl="0" eaLnBrk="1" latinLnBrk="0" hangingPunct="1">
        <a:defRPr sz="1800" kern="1200">
          <a:solidFill>
            <a:schemeClr val="tx1"/>
          </a:solidFill>
          <a:latin typeface="+mn-lt"/>
          <a:ea typeface="+mn-ea"/>
          <a:cs typeface="+mn-cs"/>
        </a:defRPr>
      </a:lvl1pPr>
      <a:lvl2pPr marL="456746"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08" algn="l" defTabSz="913545" rtl="0" eaLnBrk="1" latinLnBrk="0" hangingPunct="1">
        <a:defRPr sz="1800" kern="1200">
          <a:solidFill>
            <a:schemeClr val="tx1"/>
          </a:solidFill>
          <a:latin typeface="+mn-lt"/>
          <a:ea typeface="+mn-ea"/>
          <a:cs typeface="+mn-cs"/>
        </a:defRPr>
      </a:lvl4pPr>
      <a:lvl5pPr marL="1827089" algn="l" defTabSz="913545" rtl="0" eaLnBrk="1" latinLnBrk="0" hangingPunct="1">
        <a:defRPr sz="1800" kern="1200">
          <a:solidFill>
            <a:schemeClr val="tx1"/>
          </a:solidFill>
          <a:latin typeface="+mn-lt"/>
          <a:ea typeface="+mn-ea"/>
          <a:cs typeface="+mn-cs"/>
        </a:defRPr>
      </a:lvl5pPr>
      <a:lvl6pPr marL="2283834" algn="l" defTabSz="913545" rtl="0" eaLnBrk="1" latinLnBrk="0" hangingPunct="1">
        <a:defRPr sz="1800" kern="1200">
          <a:solidFill>
            <a:schemeClr val="tx1"/>
          </a:solidFill>
          <a:latin typeface="+mn-lt"/>
          <a:ea typeface="+mn-ea"/>
          <a:cs typeface="+mn-cs"/>
        </a:defRPr>
      </a:lvl6pPr>
      <a:lvl7pPr marL="2740580" algn="l" defTabSz="913545" rtl="0" eaLnBrk="1" latinLnBrk="0" hangingPunct="1">
        <a:defRPr sz="1800" kern="1200">
          <a:solidFill>
            <a:schemeClr val="tx1"/>
          </a:solidFill>
          <a:latin typeface="+mn-lt"/>
          <a:ea typeface="+mn-ea"/>
          <a:cs typeface="+mn-cs"/>
        </a:defRPr>
      </a:lvl7pPr>
      <a:lvl8pPr marL="3197360" algn="l" defTabSz="913545" rtl="0" eaLnBrk="1" latinLnBrk="0" hangingPunct="1">
        <a:defRPr sz="1800" kern="1200">
          <a:solidFill>
            <a:schemeClr val="tx1"/>
          </a:solidFill>
          <a:latin typeface="+mn-lt"/>
          <a:ea typeface="+mn-ea"/>
          <a:cs typeface="+mn-cs"/>
        </a:defRPr>
      </a:lvl8pPr>
      <a:lvl9pPr marL="3654128" algn="l" defTabSz="9135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m/url?sa=i&amp;rct=j&amp;q=&amp;esrc=s&amp;source=images&amp;cd=&amp;cad=rja&amp;uact=8&amp;ved=2ahUKEwjLz5KNh6PhAhVniOAKHc-YBV0QjRx6BAgBEAU&amp;url=https://www.pinterest.com/emilysarha/skeletal-system/&amp;psig=AOvVaw1iYsIwc5i8NIJ9kUK5oDag&amp;ust=155380129398192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url?sa=i&amp;rct=j&amp;q=&amp;esrc=s&amp;source=images&amp;cd=&amp;cad=rja&amp;uact=8&amp;ved=2ahUKEwi6t7-qh6PhAhVO1qwKHVnLBpMQjRx6BAgBEAU&amp;url=https://www.inc.com/drew-hendricks/12-tips-you-can-be-happy-at-a-boring-job.html&amp;psig=AOvVaw26RiU57R34BSit2CJSZtBt&amp;ust=155380135425341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realbusiness.co.uk/pressing-global-business-growth-in-era-of-uncertainty/"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realbusiness.co.uk/pressing-global-business-growth-in-era-of-uncertainty/" TargetMode="Externa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3.jpg"/><Relationship Id="rId1" Type="http://schemas.openxmlformats.org/officeDocument/2006/relationships/slideLayout" Target="../slideLayouts/slideLayout7.xml"/><Relationship Id="rId5" Type="http://schemas.openxmlformats.org/officeDocument/2006/relationships/hyperlink" Target="http://www.dol.gov/dol/allcfr/Title_41/Part_60-3/41CFR60-3.9.htm" TargetMode="External"/><Relationship Id="rId4" Type="http://schemas.openxmlformats.org/officeDocument/2006/relationships/hyperlink" Target="https://www.hr-guide.com/Law/Links_to_UniformGuidelines.ht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49.jpg"/><Relationship Id="rId5" Type="http://schemas.openxmlformats.org/officeDocument/2006/relationships/image" Target="../media/image48.jpeg"/><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2.jp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s://www.mcmahonberger.com/eeoc-settles-disability-discrimination-lawsuit-over-100-return-to-work-leave-policy/" TargetMode="External"/><Relationship Id="rId2" Type="http://schemas.openxmlformats.org/officeDocument/2006/relationships/hyperlink" Target="https://www.eeoc.gov/facts/ada17.html" TargetMode="External"/><Relationship Id="rId1" Type="http://schemas.openxmlformats.org/officeDocument/2006/relationships/slideLayout" Target="../slideLayouts/slideLayout5.xml"/><Relationship Id="rId5" Type="http://schemas.openxmlformats.org/officeDocument/2006/relationships/image" Target="../media/image54.jpeg"/><Relationship Id="rId4" Type="http://schemas.openxmlformats.org/officeDocument/2006/relationships/hyperlink" Target="https://www.youtube.com/watch?v=CyiuuhtlnJM&amp;t=1s"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mailto:Dan.Headrick@STARpt.com" TargetMode="External"/><Relationship Id="rId1" Type="http://schemas.openxmlformats.org/officeDocument/2006/relationships/slideLayout" Target="../slideLayouts/slideLayout8.xml"/><Relationship Id="rId4" Type="http://schemas.openxmlformats.org/officeDocument/2006/relationships/image" Target="../media/image56.jpeg"/></Relationships>
</file>

<file path=ppt/slides/_rels/slide5.xml.rels><?xml version="1.0" encoding="UTF-8" standalone="yes"?>
<Relationships xmlns="http://schemas.openxmlformats.org/package/2006/relationships"><Relationship Id="rId2" Type="http://schemas.openxmlformats.org/officeDocument/2006/relationships/hyperlink" Target="https://www.ssa.gov/policy/docs/ssb/v70n3/v70n3p111.html#mn1"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www.google.com/url?sa=i&amp;rct=j&amp;q=&amp;esrc=s&amp;source=images&amp;cd=&amp;cad=rja&amp;uact=8&amp;ved=2ahUKEwiPq8SJgqPhAhUJU98KHZzADjoQjRx6BAgBEAU&amp;url=http://www.sedev.org/works/&amp;psig=AOvVaw0El2JnIFWwPJPitHIR9ftw&amp;ust=1553799960971183" TargetMode="Externa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hyperlink" Target="https://www.google.com/url?sa=i&amp;rct=j&amp;q=&amp;esrc=s&amp;source=images&amp;cd=&amp;cad=rja&amp;uact=8&amp;ved=2ahUKEwil1sezgqPhAhXQm-AKHf20DOoQjRx6BAgBEAU&amp;url=https://www.tn.gov/workforce/jobs-and-education/job-search1/find-local-american-job-center.html&amp;psig=AOvVaw0El2JnIFWwPJPitHIR9ftw&amp;ust=1553799960971183"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www.google.com/url?sa=i&amp;rct=j&amp;q=&amp;esrc=s&amp;source=images&amp;cd=&amp;cad=rja&amp;uact=8&amp;ved=2ahUKEwiPq8SJgqPhAhUJU98KHZzADjoQjRx6BAgBEAU&amp;url=http://www.sedev.org/works/&amp;psig=AOvVaw0El2JnIFWwPJPitHIR9ftw&amp;ust=1553799960971183"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url?sa=i&amp;rct=j&amp;q=&amp;esrc=s&amp;source=images&amp;cd=&amp;cad=rja&amp;uact=8&amp;ved=2ahUKEwjtlNvyhaPhAhUROa0KHUQ3DVQQjRx6BAgBEAU&amp;url=https://truththeory.com/2017/11/01/government-study-confirms-7-25-minimum-wage-poverty-trap-millions-americans/&amp;psig=AOvVaw3nld_KMQc8QM8n5BBugrqb&amp;ust=155380097538602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09825"/>
            <a:ext cx="8839200" cy="619125"/>
          </a:xfrm>
        </p:spPr>
        <p:txBody>
          <a:bodyPr/>
          <a:lstStyle/>
          <a:p>
            <a:pPr algn="ctr"/>
            <a:r>
              <a:rPr lang="en-US" sz="3800" dirty="0" smtClean="0">
                <a:solidFill>
                  <a:srgbClr val="FF0000"/>
                </a:solidFill>
              </a:rPr>
              <a:t>Stay-At-Work</a:t>
            </a:r>
            <a:br>
              <a:rPr lang="en-US" sz="3800" dirty="0" smtClean="0">
                <a:solidFill>
                  <a:srgbClr val="FF0000"/>
                </a:solidFill>
              </a:rPr>
            </a:br>
            <a:r>
              <a:rPr lang="en-US" sz="3800" dirty="0" smtClean="0">
                <a:solidFill>
                  <a:srgbClr val="FF0000"/>
                </a:solidFill>
              </a:rPr>
              <a:t>Return-to-Work</a:t>
            </a:r>
            <a:br>
              <a:rPr lang="en-US" sz="3800" dirty="0" smtClean="0">
                <a:solidFill>
                  <a:srgbClr val="FF0000"/>
                </a:solidFill>
              </a:rPr>
            </a:br>
            <a:r>
              <a:rPr lang="en-US" sz="2600" dirty="0" smtClean="0">
                <a:solidFill>
                  <a:schemeClr val="tx1"/>
                </a:solidFill>
              </a:rPr>
              <a:t>Keys to Reducing Workers’ Compensation Injury Costs</a:t>
            </a:r>
            <a:endParaRPr lang="en-US" sz="2600" dirty="0">
              <a:solidFill>
                <a:schemeClr val="tx1"/>
              </a:solidFill>
            </a:endParaRPr>
          </a:p>
        </p:txBody>
      </p:sp>
      <p:sp>
        <p:nvSpPr>
          <p:cNvPr id="4" name="Content Placeholder 3"/>
          <p:cNvSpPr>
            <a:spLocks noGrp="1"/>
          </p:cNvSpPr>
          <p:nvPr>
            <p:ph idx="1"/>
          </p:nvPr>
        </p:nvSpPr>
        <p:spPr>
          <a:xfrm>
            <a:off x="152400" y="3292422"/>
            <a:ext cx="8839200" cy="2251128"/>
          </a:xfrm>
        </p:spPr>
        <p:txBody>
          <a:bodyPr>
            <a:normAutofit/>
          </a:bodyPr>
          <a:lstStyle/>
          <a:p>
            <a:pPr marL="0" indent="0" algn="ctr">
              <a:buNone/>
            </a:pPr>
            <a:endParaRPr lang="en-US" b="1" dirty="0" smtClean="0"/>
          </a:p>
          <a:p>
            <a:pPr marL="0" lvl="0" indent="0" algn="ctr">
              <a:buNone/>
            </a:pPr>
            <a:r>
              <a:rPr lang="en-US" b="1" dirty="0">
                <a:solidFill>
                  <a:srgbClr val="0070C0"/>
                </a:solidFill>
                <a:latin typeface="PermianSlabSerifTypeface" pitchFamily="50" charset="0"/>
              </a:rPr>
              <a:t>Presenters: </a:t>
            </a:r>
            <a:r>
              <a:rPr lang="en-US" b="1" dirty="0" smtClean="0">
                <a:solidFill>
                  <a:srgbClr val="0070C0"/>
                </a:solidFill>
                <a:latin typeface="PermianSlabSerifTypeface" pitchFamily="50" charset="0"/>
              </a:rPr>
              <a:t>Dan </a:t>
            </a:r>
            <a:r>
              <a:rPr lang="en-US" b="1" dirty="0">
                <a:solidFill>
                  <a:srgbClr val="0070C0"/>
                </a:solidFill>
                <a:latin typeface="PermianSlabSerifTypeface" pitchFamily="50" charset="0"/>
              </a:rPr>
              <a:t>Headrick, PT, CEAS III, ASTYM, </a:t>
            </a:r>
            <a:r>
              <a:rPr lang="en-US" b="1" dirty="0" smtClean="0">
                <a:solidFill>
                  <a:srgbClr val="0070C0"/>
                </a:solidFill>
                <a:latin typeface="PermianSlabSerifTypeface" pitchFamily="50" charset="0"/>
              </a:rPr>
              <a:t>BS, Star </a:t>
            </a:r>
            <a:r>
              <a:rPr lang="en-US" b="1" dirty="0">
                <a:solidFill>
                  <a:srgbClr val="0070C0"/>
                </a:solidFill>
                <a:latin typeface="PermianSlabSerifTypeface" pitchFamily="50" charset="0"/>
              </a:rPr>
              <a:t>Physical </a:t>
            </a:r>
            <a:r>
              <a:rPr lang="en-US" b="1" dirty="0" smtClean="0">
                <a:solidFill>
                  <a:srgbClr val="0070C0"/>
                </a:solidFill>
                <a:latin typeface="PermianSlabSerifTypeface" pitchFamily="50" charset="0"/>
              </a:rPr>
              <a:t>Therapy</a:t>
            </a:r>
          </a:p>
          <a:p>
            <a:pPr marL="0" lvl="0" indent="0" algn="ctr">
              <a:buNone/>
            </a:pPr>
            <a:r>
              <a:rPr lang="en-US" b="1" dirty="0" smtClean="0">
                <a:solidFill>
                  <a:srgbClr val="0070C0"/>
                </a:solidFill>
                <a:latin typeface="PermianSlabSerifTypeface" pitchFamily="50" charset="0"/>
              </a:rPr>
              <a:t>Brian </a:t>
            </a:r>
            <a:r>
              <a:rPr lang="en-US" b="1" dirty="0">
                <a:solidFill>
                  <a:srgbClr val="0070C0"/>
                </a:solidFill>
                <a:latin typeface="PermianSlabSerifTypeface" pitchFamily="50" charset="0"/>
              </a:rPr>
              <a:t>Holmes,  TN Bureau of Workers’ Compensation </a:t>
            </a:r>
            <a:endParaRPr lang="en-US" b="1" dirty="0">
              <a:solidFill>
                <a:srgbClr val="0070C0"/>
              </a:solidFill>
            </a:endParaRPr>
          </a:p>
        </p:txBody>
      </p:sp>
    </p:spTree>
    <p:extLst>
      <p:ext uri="{BB962C8B-B14F-4D97-AF65-F5344CB8AC3E}">
        <p14:creationId xmlns:p14="http://schemas.microsoft.com/office/powerpoint/2010/main" val="1555762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p:txBody>
          <a:bodyPr/>
          <a:lstStyle/>
          <a:p>
            <a:pPr marL="0" indent="0" algn="ctr">
              <a:buNone/>
            </a:pPr>
            <a:r>
              <a:rPr lang="en-US" u="sng" dirty="0" smtClean="0"/>
              <a:t>2016 </a:t>
            </a:r>
          </a:p>
          <a:p>
            <a:pPr marL="0" indent="0">
              <a:buNone/>
            </a:pPr>
            <a:endParaRPr lang="en-US" dirty="0" smtClean="0"/>
          </a:p>
          <a:p>
            <a:pPr marL="0" indent="0" algn="ctr">
              <a:buNone/>
            </a:pPr>
            <a:r>
              <a:rPr lang="en-US" dirty="0"/>
              <a:t>$</a:t>
            </a:r>
            <a:r>
              <a:rPr lang="en-US" dirty="0" smtClean="0"/>
              <a:t>301,039,000 SSDI paid to Tennesseans</a:t>
            </a:r>
            <a:endParaRPr lang="en-US" dirty="0"/>
          </a:p>
          <a:p>
            <a:pPr algn="ctr"/>
            <a:endParaRPr lang="en-US" dirty="0"/>
          </a:p>
          <a:p>
            <a:pPr marL="0" indent="0" algn="ctr">
              <a:buNone/>
            </a:pPr>
            <a:r>
              <a:rPr lang="en-US" dirty="0"/>
              <a:t>$</a:t>
            </a:r>
            <a:r>
              <a:rPr lang="en-US" dirty="0" smtClean="0"/>
              <a:t>1,140.86 average per month per disabled worker</a:t>
            </a:r>
          </a:p>
          <a:p>
            <a:pPr marL="0" indent="0" algn="ctr">
              <a:buNone/>
            </a:pPr>
            <a:endParaRPr lang="en-US" dirty="0"/>
          </a:p>
          <a:p>
            <a:pPr marL="0" indent="0" algn="ctr">
              <a:buNone/>
            </a:pPr>
            <a:r>
              <a:rPr lang="en-US" dirty="0" smtClean="0">
                <a:solidFill>
                  <a:srgbClr val="C8141E"/>
                </a:solidFill>
              </a:rPr>
              <a:t>31.7% are disabled because of a musculoskeletal injury.</a:t>
            </a:r>
          </a:p>
          <a:p>
            <a:pPr marL="0" indent="0" algn="ctr">
              <a:buNone/>
            </a:pPr>
            <a:endParaRPr lang="en-US" dirty="0" smtClean="0"/>
          </a:p>
        </p:txBody>
      </p:sp>
      <p:sp>
        <p:nvSpPr>
          <p:cNvPr id="4" name="TextBox 3"/>
          <p:cNvSpPr txBox="1"/>
          <p:nvPr/>
        </p:nvSpPr>
        <p:spPr>
          <a:xfrm>
            <a:off x="3200400" y="4324350"/>
            <a:ext cx="3733800" cy="307777"/>
          </a:xfrm>
          <a:prstGeom prst="rect">
            <a:avLst/>
          </a:prstGeom>
          <a:noFill/>
        </p:spPr>
        <p:txBody>
          <a:bodyPr wrap="square" rtlCol="0">
            <a:spAutoFit/>
          </a:bodyPr>
          <a:lstStyle/>
          <a:p>
            <a:r>
              <a:rPr lang="en-US" sz="1400" i="1" dirty="0" smtClean="0"/>
              <a:t>Social Security Administration</a:t>
            </a:r>
            <a:endParaRPr lang="en-US" sz="1400" i="1" dirty="0"/>
          </a:p>
        </p:txBody>
      </p:sp>
    </p:spTree>
    <p:extLst>
      <p:ext uri="{BB962C8B-B14F-4D97-AF65-F5344CB8AC3E}">
        <p14:creationId xmlns:p14="http://schemas.microsoft.com/office/powerpoint/2010/main" val="2474212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2015-2017 Tennessee</a:t>
            </a:r>
          </a:p>
          <a:p>
            <a:pPr marL="3600450" lvl="8" indent="0">
              <a:buNone/>
            </a:pPr>
            <a:r>
              <a:rPr lang="en-US" sz="2400" dirty="0" smtClean="0"/>
              <a:t>282,691 First Reports of Injury, </a:t>
            </a:r>
          </a:p>
          <a:p>
            <a:pPr marL="3600450" lvl="8" indent="0">
              <a:buNone/>
            </a:pPr>
            <a:endParaRPr lang="en-US" sz="2400" dirty="0"/>
          </a:p>
          <a:p>
            <a:pPr marL="3600450" lvl="8" indent="0">
              <a:buNone/>
            </a:pPr>
            <a:r>
              <a:rPr lang="en-US" sz="2400" dirty="0" smtClean="0"/>
              <a:t>98,764 musculoskeletal injuries </a:t>
            </a:r>
          </a:p>
          <a:p>
            <a:pPr marL="3600450" lvl="8" indent="0">
              <a:buNone/>
            </a:pPr>
            <a:endParaRPr lang="en-US" sz="2400" dirty="0"/>
          </a:p>
          <a:p>
            <a:pPr marL="3600450" lvl="8" indent="0" algn="ctr">
              <a:buNone/>
            </a:pPr>
            <a:r>
              <a:rPr lang="en-US" sz="2400" dirty="0" smtClean="0"/>
              <a:t>35%</a:t>
            </a:r>
          </a:p>
          <a:p>
            <a:pPr marL="3600450" lvl="8" indent="0">
              <a:buNone/>
            </a:pPr>
            <a:endParaRPr lang="en-US" sz="2400" dirty="0"/>
          </a:p>
          <a:p>
            <a:pPr marL="3600450" lvl="8" indent="0">
              <a:buNone/>
            </a:pPr>
            <a:r>
              <a:rPr lang="en-US" sz="2400" dirty="0" smtClean="0"/>
              <a:t>12 per every 1,000 employees</a:t>
            </a:r>
            <a:endParaRPr lang="en-US" sz="2400" dirty="0"/>
          </a:p>
        </p:txBody>
      </p:sp>
      <p:pic>
        <p:nvPicPr>
          <p:cNvPr id="4098" name="Picture 2" descr="Image result for musculoskeletal system funn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62150"/>
            <a:ext cx="2895600" cy="28956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91000" y="4549974"/>
            <a:ext cx="3733800" cy="307777"/>
          </a:xfrm>
          <a:prstGeom prst="rect">
            <a:avLst/>
          </a:prstGeom>
          <a:noFill/>
        </p:spPr>
        <p:txBody>
          <a:bodyPr wrap="square" rtlCol="0">
            <a:spAutoFit/>
          </a:bodyPr>
          <a:lstStyle/>
          <a:p>
            <a:r>
              <a:rPr lang="en-US" sz="1400" i="1" dirty="0" smtClean="0"/>
              <a:t>TN Bureau of Workers’ Compensation</a:t>
            </a:r>
            <a:endParaRPr lang="en-US" sz="1400" i="1" dirty="0"/>
          </a:p>
        </p:txBody>
      </p:sp>
    </p:spTree>
    <p:extLst>
      <p:ext uri="{BB962C8B-B14F-4D97-AF65-F5344CB8AC3E}">
        <p14:creationId xmlns:p14="http://schemas.microsoft.com/office/powerpoint/2010/main" val="1549832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9551"/>
            <a:ext cx="6934200" cy="4271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59230" y="4476750"/>
            <a:ext cx="5955970" cy="523220"/>
          </a:xfrm>
          <a:prstGeom prst="rect">
            <a:avLst/>
          </a:prstGeom>
          <a:noFill/>
        </p:spPr>
        <p:txBody>
          <a:bodyPr wrap="square" rtlCol="0">
            <a:spAutoFit/>
          </a:bodyPr>
          <a:lstStyle/>
          <a:p>
            <a:r>
              <a:rPr lang="en-US" sz="1400" i="1" dirty="0" smtClean="0"/>
              <a:t>Mathematica “Targeting Early Interventions to Workers Who Need Help To Stay in the Labor Force.” October 2015</a:t>
            </a:r>
            <a:endParaRPr lang="en-US" sz="1400" i="1" dirty="0"/>
          </a:p>
        </p:txBody>
      </p:sp>
    </p:spTree>
    <p:extLst>
      <p:ext uri="{BB962C8B-B14F-4D97-AF65-F5344CB8AC3E}">
        <p14:creationId xmlns:p14="http://schemas.microsoft.com/office/powerpoint/2010/main" val="757538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p:txBody>
          <a:bodyPr/>
          <a:lstStyle/>
          <a:p>
            <a:pPr marL="0" indent="0">
              <a:buNone/>
            </a:pPr>
            <a:r>
              <a:rPr lang="en-US" dirty="0" smtClean="0"/>
              <a:t>People who work are….</a:t>
            </a:r>
          </a:p>
          <a:p>
            <a:pPr marL="0" indent="0">
              <a:buNone/>
            </a:pPr>
            <a:endParaRPr lang="en-US" dirty="0"/>
          </a:p>
          <a:p>
            <a:pPr marL="0" indent="0">
              <a:buNone/>
            </a:pPr>
            <a:r>
              <a:rPr lang="en-US" dirty="0" smtClean="0"/>
              <a:t>Happier, with a better quality of life</a:t>
            </a:r>
          </a:p>
          <a:p>
            <a:pPr marL="0" indent="0">
              <a:buNone/>
            </a:pPr>
            <a:r>
              <a:rPr lang="en-US" dirty="0" smtClean="0"/>
              <a:t>Socially Engaged</a:t>
            </a:r>
          </a:p>
          <a:p>
            <a:pPr marL="0" indent="0">
              <a:buNone/>
            </a:pPr>
            <a:r>
              <a:rPr lang="en-US" dirty="0" smtClean="0"/>
              <a:t>Less likely to use pain relieving drugs</a:t>
            </a:r>
          </a:p>
          <a:p>
            <a:pPr marL="0" indent="0">
              <a:buNone/>
            </a:pPr>
            <a:r>
              <a:rPr lang="en-US" dirty="0" smtClean="0"/>
              <a:t>Less likely to utilize lifetime medical benefits</a:t>
            </a:r>
          </a:p>
          <a:p>
            <a:pPr marL="0" indent="0">
              <a:buNone/>
            </a:pPr>
            <a:endParaRPr lang="en-US" dirty="0" smtClean="0"/>
          </a:p>
          <a:p>
            <a:pPr marL="0" indent="0">
              <a:buNone/>
            </a:pPr>
            <a:endParaRPr lang="en-US" dirty="0"/>
          </a:p>
        </p:txBody>
      </p:sp>
      <p:pic>
        <p:nvPicPr>
          <p:cNvPr id="5122" name="Picture 2" descr="Image result for happy with a job">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298864"/>
            <a:ext cx="3120813" cy="1447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00400" y="4324350"/>
            <a:ext cx="3733800" cy="307777"/>
          </a:xfrm>
          <a:prstGeom prst="rect">
            <a:avLst/>
          </a:prstGeom>
          <a:noFill/>
        </p:spPr>
        <p:txBody>
          <a:bodyPr wrap="square" rtlCol="0">
            <a:spAutoFit/>
          </a:bodyPr>
          <a:lstStyle/>
          <a:p>
            <a:r>
              <a:rPr lang="en-US" sz="1400" i="1" dirty="0" smtClean="0"/>
              <a:t>“its what the experts say”</a:t>
            </a:r>
            <a:endParaRPr lang="en-US" sz="1400" i="1" dirty="0"/>
          </a:p>
        </p:txBody>
      </p:sp>
    </p:spTree>
    <p:extLst>
      <p:ext uri="{BB962C8B-B14F-4D97-AF65-F5344CB8AC3E}">
        <p14:creationId xmlns:p14="http://schemas.microsoft.com/office/powerpoint/2010/main" val="3069637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a:xfrm>
            <a:off x="381000" y="1504950"/>
            <a:ext cx="7620000" cy="3048000"/>
          </a:xfrm>
        </p:spPr>
        <p:txBody>
          <a:bodyPr/>
          <a:lstStyle/>
          <a:p>
            <a:r>
              <a:rPr lang="en-US" dirty="0" smtClean="0"/>
              <a:t>Workers’ Compensation Research Institute</a:t>
            </a:r>
          </a:p>
          <a:p>
            <a:endParaRPr lang="en-US" dirty="0"/>
          </a:p>
          <a:p>
            <a:pPr lvl="1"/>
            <a:r>
              <a:rPr lang="en-US" dirty="0" smtClean="0"/>
              <a:t>Compared Workers’ Compensation Outcomes across 15 states</a:t>
            </a:r>
          </a:p>
          <a:p>
            <a:pPr lvl="1"/>
            <a:endParaRPr lang="en-US" dirty="0"/>
          </a:p>
          <a:p>
            <a:pPr lvl="2"/>
            <a:r>
              <a:rPr lang="en-US" dirty="0" smtClean="0"/>
              <a:t>2017 survey of 1600 permanent partial disability benefit recipients from 2011-2014</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514350"/>
            <a:ext cx="3124200" cy="152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521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a:xfrm>
            <a:off x="457200" y="1428750"/>
            <a:ext cx="7620000" cy="3581400"/>
          </a:xfrm>
        </p:spPr>
        <p:txBody>
          <a:bodyPr>
            <a:normAutofit/>
          </a:bodyPr>
          <a:lstStyle/>
          <a:p>
            <a:pPr marL="0" indent="0">
              <a:buNone/>
            </a:pPr>
            <a:r>
              <a:rPr lang="en-US" dirty="0" smtClean="0"/>
              <a:t>Of the injured workers with more than 7 days lost time:</a:t>
            </a:r>
          </a:p>
          <a:p>
            <a:pPr marL="0" indent="0">
              <a:buNone/>
            </a:pPr>
            <a:endParaRPr lang="en-US" dirty="0"/>
          </a:p>
          <a:p>
            <a:pPr marL="457200" lvl="1" indent="0">
              <a:buNone/>
            </a:pPr>
            <a:r>
              <a:rPr lang="en-US" dirty="0" smtClean="0"/>
              <a:t>15% reported they did not have substantial work* because of the work injury within the last 3 years.</a:t>
            </a:r>
          </a:p>
          <a:p>
            <a:pPr marL="457200" lvl="1" indent="0">
              <a:buNone/>
            </a:pPr>
            <a:endParaRPr lang="en-US" dirty="0"/>
          </a:p>
          <a:p>
            <a:pPr marL="457200" lvl="1" indent="0">
              <a:buNone/>
            </a:pPr>
            <a:r>
              <a:rPr lang="en-US" dirty="0" smtClean="0">
                <a:solidFill>
                  <a:srgbClr val="FF0000"/>
                </a:solidFill>
              </a:rPr>
              <a:t>18% reported they did not have substantial work within the same year.</a:t>
            </a:r>
          </a:p>
          <a:p>
            <a:pPr marL="457200" lvl="1" indent="0">
              <a:buNone/>
            </a:pPr>
            <a:endParaRPr lang="en-US" dirty="0"/>
          </a:p>
          <a:p>
            <a:pPr marL="457200" lvl="1" indent="0">
              <a:buNone/>
            </a:pPr>
            <a:r>
              <a:rPr lang="en-US" dirty="0" smtClean="0"/>
              <a:t>Median reported substantial return to work at 11 weeks post-injury</a:t>
            </a:r>
          </a:p>
          <a:p>
            <a:pPr marL="457200" lvl="1" indent="0">
              <a:buNone/>
            </a:pPr>
            <a:endParaRPr lang="en-US" dirty="0"/>
          </a:p>
          <a:p>
            <a:pPr marL="857250" lvl="2" indent="0">
              <a:buNone/>
            </a:pPr>
            <a:r>
              <a:rPr lang="en-US" dirty="0" smtClean="0">
                <a:solidFill>
                  <a:srgbClr val="FF0000"/>
                </a:solidFill>
              </a:rPr>
              <a:t>8% reported earning a lot less after their work injury</a:t>
            </a:r>
          </a:p>
          <a:p>
            <a:pPr marL="857250" lvl="2" indent="0">
              <a:buNone/>
            </a:pPr>
            <a:endParaRPr lang="en-US" dirty="0">
              <a:solidFill>
                <a:srgbClr val="FF0000"/>
              </a:solidFill>
            </a:endParaRPr>
          </a:p>
          <a:p>
            <a:pPr marL="857250" lvl="2" indent="0">
              <a:buNone/>
            </a:pPr>
            <a:r>
              <a:rPr lang="en-US" dirty="0" smtClean="0">
                <a:solidFill>
                  <a:srgbClr val="FF0000"/>
                </a:solidFill>
              </a:rPr>
              <a:t>	</a:t>
            </a:r>
            <a:r>
              <a:rPr lang="en-US" sz="1200" dirty="0" smtClean="0">
                <a:solidFill>
                  <a:schemeClr val="tx1"/>
                </a:solidFill>
              </a:rPr>
              <a:t>	* substantial work is a work period for 30 consecutive days</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3802949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pPr marL="0" indent="0">
              <a:buNone/>
            </a:pPr>
            <a:r>
              <a:rPr lang="en-US" dirty="0" smtClean="0"/>
              <a:t>What am I supposed to do now?</a:t>
            </a:r>
            <a:endParaRPr lang="en-US" dirty="0"/>
          </a:p>
        </p:txBody>
      </p:sp>
      <p:pic>
        <p:nvPicPr>
          <p:cNvPr id="7170" name="Picture 2" descr="Image result for uncertainty">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276350"/>
            <a:ext cx="4034844"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745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209550"/>
            <a:ext cx="6575502"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4632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pPr marL="0" indent="0">
              <a:buNone/>
            </a:pPr>
            <a:r>
              <a:rPr lang="en-US" dirty="0" smtClean="0"/>
              <a:t>Avoid the Cliff</a:t>
            </a:r>
            <a:endParaRPr lang="en-US" dirty="0"/>
          </a:p>
        </p:txBody>
      </p:sp>
      <p:pic>
        <p:nvPicPr>
          <p:cNvPr id="7170" name="Picture 2" descr="Image result for uncertainty">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276350"/>
            <a:ext cx="4034844" cy="32004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a:grpSpLocks/>
          </p:cNvGrpSpPr>
          <p:nvPr/>
        </p:nvGrpSpPr>
        <p:grpSpPr bwMode="auto">
          <a:xfrm>
            <a:off x="4495800" y="1276350"/>
            <a:ext cx="4061810" cy="3207619"/>
            <a:chOff x="107893850" y="107200413"/>
            <a:chExt cx="5663006" cy="4497849"/>
          </a:xfrm>
        </p:grpSpPr>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93850" y="107200413"/>
              <a:ext cx="5663006" cy="4497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l="601" t="473" r="903" b="473"/>
            <a:stretch>
              <a:fillRect/>
            </a:stretch>
          </p:blipFill>
          <p:spPr bwMode="auto">
            <a:xfrm>
              <a:off x="110889404" y="107275856"/>
              <a:ext cx="2490512" cy="3187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3453579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90550"/>
          </a:xfrm>
        </p:spPr>
        <p:txBody>
          <a:bodyPr>
            <a:normAutofit/>
          </a:bodyPr>
          <a:lstStyle/>
          <a:p>
            <a:pPr algn="ctr"/>
            <a:r>
              <a:rPr lang="en-US" dirty="0" smtClean="0"/>
              <a:t>Post-Claim Cost Reduction Strategies</a:t>
            </a:r>
            <a:endParaRPr lang="en-US" dirty="0"/>
          </a:p>
        </p:txBody>
      </p:sp>
      <p:sp>
        <p:nvSpPr>
          <p:cNvPr id="4" name="Slide Number Placeholder 3"/>
          <p:cNvSpPr>
            <a:spLocks noGrp="1"/>
          </p:cNvSpPr>
          <p:nvPr>
            <p:ph type="sldNum" sz="quarter" idx="12"/>
          </p:nvPr>
        </p:nvSpPr>
        <p:spPr/>
        <p:txBody>
          <a:bodyPr/>
          <a:lstStyle/>
          <a:p>
            <a:fld id="{63EB3E46-A63F-4723-8E0E-81F6E5D61E0E}" type="slidenum">
              <a:rPr lang="en-US" smtClean="0"/>
              <a:t>19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00150"/>
            <a:ext cx="85915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52662" y="818739"/>
            <a:ext cx="4638675" cy="369332"/>
          </a:xfrm>
          <a:prstGeom prst="rect">
            <a:avLst/>
          </a:prstGeom>
          <a:noFill/>
        </p:spPr>
        <p:txBody>
          <a:bodyPr wrap="square" rtlCol="0">
            <a:spAutoFit/>
          </a:bodyPr>
          <a:lstStyle/>
          <a:p>
            <a:r>
              <a:rPr lang="en-US" b="1" dirty="0" smtClean="0"/>
              <a:t>Stay At Work and Return To Work Programs </a:t>
            </a:r>
            <a:endParaRPr lang="en-US" b="1" dirty="0"/>
          </a:p>
        </p:txBody>
      </p:sp>
    </p:spTree>
    <p:extLst>
      <p:ext uri="{BB962C8B-B14F-4D97-AF65-F5344CB8AC3E}">
        <p14:creationId xmlns:p14="http://schemas.microsoft.com/office/powerpoint/2010/main" val="1662304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idx="4294967295"/>
          </p:nvPr>
        </p:nvSpPr>
        <p:spPr>
          <a:xfrm>
            <a:off x="4800600" y="4572000"/>
            <a:ext cx="3962404" cy="342900"/>
          </a:xfrm>
          <a:ln>
            <a:noFill/>
          </a:ln>
        </p:spPr>
        <p:txBody>
          <a:bodyPr>
            <a:normAutofit/>
          </a:bodyPr>
          <a:lstStyle/>
          <a:p>
            <a:pPr marL="0" indent="0" algn="r">
              <a:buNone/>
            </a:pPr>
            <a:r>
              <a:rPr lang="en-US" sz="1200" dirty="0" smtClean="0">
                <a:solidFill>
                  <a:srgbClr val="1D3A65"/>
                </a:solidFill>
                <a:latin typeface="PermianSlabSerifTypeface" pitchFamily="50" charset="0"/>
              </a:rPr>
              <a:t>TN Workers Compensation Conference June 2019</a:t>
            </a:r>
            <a:endParaRPr lang="en-US" sz="1200" dirty="0">
              <a:solidFill>
                <a:srgbClr val="1D3A65"/>
              </a:solidFill>
              <a:latin typeface="PermianSlabSerifTypeface" pitchFamily="50" charset="0"/>
            </a:endParaRPr>
          </a:p>
        </p:txBody>
      </p:sp>
      <p:sp>
        <p:nvSpPr>
          <p:cNvPr id="6" name="Text Placeholder 2"/>
          <p:cNvSpPr>
            <a:spLocks noGrp="1"/>
          </p:cNvSpPr>
          <p:nvPr>
            <p:ph type="body" idx="4294967295"/>
          </p:nvPr>
        </p:nvSpPr>
        <p:spPr>
          <a:xfrm>
            <a:off x="381000" y="3409950"/>
            <a:ext cx="7696200" cy="1143000"/>
          </a:xfrm>
          <a:prstGeom prst="rect">
            <a:avLst/>
          </a:prstGeom>
        </p:spPr>
        <p:txBody>
          <a:bodyPr anchor="ctr">
            <a:normAutofit/>
          </a:bodyPr>
          <a:lstStyle>
            <a:lvl1pPr marL="0" indent="0">
              <a:buNone/>
              <a:defRPr sz="16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z="1400" b="1" dirty="0" smtClean="0">
                <a:solidFill>
                  <a:schemeClr val="bg1">
                    <a:lumMod val="50000"/>
                  </a:schemeClr>
                </a:solidFill>
                <a:latin typeface="PermianSlabSerifTypeface" pitchFamily="50" charset="0"/>
              </a:rPr>
              <a:t>Presenters:      </a:t>
            </a:r>
            <a:r>
              <a:rPr lang="en-US" sz="1400" dirty="0" smtClean="0">
                <a:solidFill>
                  <a:schemeClr val="bg1">
                    <a:lumMod val="50000"/>
                  </a:schemeClr>
                </a:solidFill>
                <a:latin typeface="PermianSlabSerifTypeface" pitchFamily="50" charset="0"/>
              </a:rPr>
              <a:t>Dan Headrick, PT, CEAS III, ASTYM, BS   Star Physical Therapy</a:t>
            </a:r>
          </a:p>
          <a:p>
            <a:pPr lvl="0"/>
            <a:r>
              <a:rPr lang="en-US" sz="1400" dirty="0" smtClean="0">
                <a:solidFill>
                  <a:schemeClr val="bg1">
                    <a:lumMod val="50000"/>
                  </a:schemeClr>
                </a:solidFill>
                <a:latin typeface="PermianSlabSerifTypeface" pitchFamily="50" charset="0"/>
              </a:rPr>
              <a:t>	       Brian Holmes,  TN Bureau of Workers’ Compensation </a:t>
            </a:r>
            <a:endParaRPr lang="en-US" dirty="0" smtClean="0"/>
          </a:p>
        </p:txBody>
      </p:sp>
      <p:sp>
        <p:nvSpPr>
          <p:cNvPr id="2" name="TextBox 1"/>
          <p:cNvSpPr txBox="1"/>
          <p:nvPr/>
        </p:nvSpPr>
        <p:spPr>
          <a:xfrm>
            <a:off x="4572000" y="1123950"/>
            <a:ext cx="4419600" cy="1938992"/>
          </a:xfrm>
          <a:prstGeom prst="rect">
            <a:avLst/>
          </a:prstGeom>
          <a:noFill/>
        </p:spPr>
        <p:txBody>
          <a:bodyPr wrap="square" rtlCol="0">
            <a:spAutoFit/>
          </a:bodyPr>
          <a:lstStyle/>
          <a:p>
            <a:pPr algn="ctr"/>
            <a:r>
              <a:rPr lang="en-US" sz="3600" dirty="0">
                <a:solidFill>
                  <a:srgbClr val="1D3A65"/>
                </a:solidFill>
                <a:latin typeface="PermianSlabSerifTypeface" pitchFamily="50" charset="0"/>
              </a:rPr>
              <a:t>Stay-at-Work</a:t>
            </a:r>
          </a:p>
          <a:p>
            <a:pPr algn="ctr"/>
            <a:r>
              <a:rPr lang="en-US" sz="3600" dirty="0" smtClean="0">
                <a:solidFill>
                  <a:srgbClr val="1D3A65"/>
                </a:solidFill>
                <a:latin typeface="PermianSlabSerifTypeface" pitchFamily="50" charset="0"/>
              </a:rPr>
              <a:t>Return-to-Work</a:t>
            </a:r>
          </a:p>
          <a:p>
            <a:pPr algn="ctr"/>
            <a:endParaRPr lang="en-US" sz="1600" dirty="0" smtClean="0">
              <a:solidFill>
                <a:srgbClr val="1D3A65"/>
              </a:solidFill>
              <a:latin typeface="PermianSlabSerifTypeface" pitchFamily="50" charset="0"/>
            </a:endParaRPr>
          </a:p>
          <a:p>
            <a:pPr algn="ctr"/>
            <a:r>
              <a:rPr lang="en-US" sz="1600" dirty="0" smtClean="0">
                <a:solidFill>
                  <a:srgbClr val="1D3A65"/>
                </a:solidFill>
                <a:latin typeface="PermianSlabSerifTypeface" pitchFamily="50" charset="0"/>
              </a:rPr>
              <a:t>Keys </a:t>
            </a:r>
            <a:r>
              <a:rPr lang="en-US" sz="1600" dirty="0">
                <a:solidFill>
                  <a:srgbClr val="1D3A65"/>
                </a:solidFill>
                <a:latin typeface="PermianSlabSerifTypeface" pitchFamily="50" charset="0"/>
              </a:rPr>
              <a:t>to reducing workers’ compensation injury costs</a:t>
            </a:r>
            <a:r>
              <a:rPr lang="en-US" sz="1600" dirty="0" smtClean="0">
                <a:solidFill>
                  <a:srgbClr val="1D3A65"/>
                </a:solidFill>
                <a:latin typeface="PermianSlabSerifTypeface" pitchFamily="50" charset="0"/>
              </a:rPr>
              <a:t>.</a:t>
            </a:r>
            <a:endParaRPr lang="en-US" dirty="0">
              <a:solidFill>
                <a:srgbClr val="1D3A65"/>
              </a:solidFill>
            </a:endParaRPr>
          </a:p>
        </p:txBody>
      </p:sp>
    </p:spTree>
    <p:extLst>
      <p:ext uri="{BB962C8B-B14F-4D97-AF65-F5344CB8AC3E}">
        <p14:creationId xmlns:p14="http://schemas.microsoft.com/office/powerpoint/2010/main" val="2681747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marL="0" indent="0">
              <a:buNone/>
            </a:pPr>
            <a:r>
              <a:rPr lang="en-US" dirty="0"/>
              <a:t>1) Identify the difference between a job description and job demands analysis</a:t>
            </a:r>
          </a:p>
          <a:p>
            <a:pPr marL="0" indent="0">
              <a:buNone/>
            </a:pPr>
            <a:r>
              <a:rPr lang="en-US" dirty="0"/>
              <a:t>2) Identify applications of job demands analysis for </a:t>
            </a:r>
            <a:r>
              <a:rPr lang="en-US" dirty="0" smtClean="0"/>
              <a:t>post claim cases</a:t>
            </a:r>
            <a:endParaRPr lang="en-US" dirty="0"/>
          </a:p>
          <a:p>
            <a:pPr marL="0" indent="0">
              <a:buNone/>
            </a:pPr>
            <a:r>
              <a:rPr lang="en-US" dirty="0"/>
              <a:t>3) Identify the difference between job demands analysis and ergonomic analysis</a:t>
            </a:r>
          </a:p>
          <a:p>
            <a:pPr marL="0" indent="0">
              <a:buNone/>
            </a:pPr>
            <a:r>
              <a:rPr lang="en-US" dirty="0"/>
              <a:t>4) Site the role of job demands analysis and transitional work programs</a:t>
            </a:r>
          </a:p>
          <a:p>
            <a:pPr marL="0" indent="0">
              <a:buNone/>
            </a:pPr>
            <a:r>
              <a:rPr lang="en-US" dirty="0"/>
              <a:t>5) Identify the monetary value of injured stay at work employees</a:t>
            </a:r>
          </a:p>
          <a:p>
            <a:endParaRPr lang="en-US" dirty="0"/>
          </a:p>
        </p:txBody>
      </p:sp>
      <p:sp>
        <p:nvSpPr>
          <p:cNvPr id="4" name="Slide Number Placeholder 3"/>
          <p:cNvSpPr>
            <a:spLocks noGrp="1"/>
          </p:cNvSpPr>
          <p:nvPr>
            <p:ph type="sldNum" sz="quarter" idx="12"/>
          </p:nvPr>
        </p:nvSpPr>
        <p:spPr/>
        <p:txBody>
          <a:bodyPr/>
          <a:lstStyle/>
          <a:p>
            <a:fld id="{63EB3E46-A63F-4723-8E0E-81F6E5D61E0E}" type="slidenum">
              <a:rPr lang="en-US" smtClean="0"/>
              <a:t>20</a:t>
            </a:fld>
            <a:endParaRPr lang="en-US"/>
          </a:p>
        </p:txBody>
      </p:sp>
    </p:spTree>
    <p:extLst>
      <p:ext uri="{BB962C8B-B14F-4D97-AF65-F5344CB8AC3E}">
        <p14:creationId xmlns:p14="http://schemas.microsoft.com/office/powerpoint/2010/main" val="4046609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7384" y="119413"/>
            <a:ext cx="6172200" cy="493123"/>
          </a:xfrm>
        </p:spPr>
        <p:txBody>
          <a:bodyPr>
            <a:normAutofit/>
          </a:bodyPr>
          <a:lstStyle/>
          <a:p>
            <a:r>
              <a:rPr lang="en-US" altLang="en-US" sz="2400" dirty="0"/>
              <a:t>Dan Headrick PT, CEAS III, ASTYM, BS </a:t>
            </a:r>
            <a:endParaRPr lang="en-US" sz="2400" dirty="0"/>
          </a:p>
        </p:txBody>
      </p:sp>
      <p:sp>
        <p:nvSpPr>
          <p:cNvPr id="5" name="Content Placeholder 4"/>
          <p:cNvSpPr>
            <a:spLocks noGrp="1"/>
          </p:cNvSpPr>
          <p:nvPr>
            <p:ph sz="half" idx="1"/>
          </p:nvPr>
        </p:nvSpPr>
        <p:spPr>
          <a:xfrm>
            <a:off x="620486" y="785638"/>
            <a:ext cx="3435531" cy="3584595"/>
          </a:xfrm>
        </p:spPr>
        <p:txBody>
          <a:bodyPr>
            <a:noAutofit/>
          </a:bodyPr>
          <a:lstStyle/>
          <a:p>
            <a:pPr>
              <a:lnSpc>
                <a:spcPct val="80000"/>
              </a:lnSpc>
            </a:pPr>
            <a:r>
              <a:rPr lang="en-US" altLang="en-US" sz="1200" dirty="0"/>
              <a:t>Physical Therapist since 1992</a:t>
            </a:r>
          </a:p>
          <a:p>
            <a:pPr>
              <a:lnSpc>
                <a:spcPct val="80000"/>
              </a:lnSpc>
            </a:pPr>
            <a:r>
              <a:rPr lang="en-US" altLang="en-US" sz="1200" dirty="0"/>
              <a:t>Level I, and III Certified Ergonomic Assessment Specialist </a:t>
            </a:r>
          </a:p>
          <a:p>
            <a:pPr>
              <a:lnSpc>
                <a:spcPct val="80000"/>
              </a:lnSpc>
            </a:pPr>
            <a:r>
              <a:rPr lang="en-US" altLang="en-US" sz="1200" dirty="0"/>
              <a:t>Married for 27 years to college sweetheart</a:t>
            </a:r>
          </a:p>
          <a:p>
            <a:pPr>
              <a:lnSpc>
                <a:spcPct val="80000"/>
              </a:lnSpc>
            </a:pPr>
            <a:r>
              <a:rPr lang="en-US" altLang="en-US" sz="1200" dirty="0"/>
              <a:t>Two fantastic </a:t>
            </a:r>
            <a:r>
              <a:rPr lang="en-US" altLang="en-US" sz="1200" dirty="0" err="1"/>
              <a:t>adulting</a:t>
            </a:r>
            <a:r>
              <a:rPr lang="en-US" altLang="en-US" sz="1200" dirty="0"/>
              <a:t> children... and one cute rescue</a:t>
            </a:r>
          </a:p>
          <a:p>
            <a:pPr>
              <a:lnSpc>
                <a:spcPct val="80000"/>
              </a:lnSpc>
            </a:pPr>
            <a:r>
              <a:rPr lang="en-US" altLang="en-US" sz="1200" dirty="0"/>
              <a:t>Sunday school teacher, youth volunteer, lay speaker</a:t>
            </a:r>
          </a:p>
          <a:p>
            <a:pPr>
              <a:lnSpc>
                <a:spcPct val="80000"/>
              </a:lnSpc>
            </a:pPr>
            <a:r>
              <a:rPr lang="en-US" altLang="en-US" sz="1200" dirty="0"/>
              <a:t>Basketball nut-especially UT </a:t>
            </a:r>
            <a:r>
              <a:rPr lang="en-US" altLang="en-US" sz="1200" dirty="0" err="1"/>
              <a:t>Vols</a:t>
            </a:r>
            <a:r>
              <a:rPr lang="en-US" altLang="en-US" sz="1200" dirty="0"/>
              <a:t> and WSU Shockers</a:t>
            </a:r>
          </a:p>
          <a:p>
            <a:pPr>
              <a:lnSpc>
                <a:spcPct val="80000"/>
              </a:lnSpc>
            </a:pPr>
            <a:r>
              <a:rPr lang="en-US" altLang="en-US" sz="1200" dirty="0"/>
              <a:t>Love to fish</a:t>
            </a:r>
          </a:p>
          <a:p>
            <a:pPr>
              <a:lnSpc>
                <a:spcPct val="80000"/>
              </a:lnSpc>
            </a:pPr>
            <a:r>
              <a:rPr lang="en-US" altLang="en-US" sz="1200" dirty="0"/>
              <a:t>Taught Functional Capacity Evaluation courses at TSU and to CM </a:t>
            </a:r>
          </a:p>
          <a:p>
            <a:pPr>
              <a:lnSpc>
                <a:spcPct val="80000"/>
              </a:lnSpc>
            </a:pPr>
            <a:r>
              <a:rPr lang="en-US" altLang="en-US" sz="1200" dirty="0"/>
              <a:t>Presenter at BAMA , MSWCA, State Of Tennessee Worker’s Comp Physician Conference, Tennessee Health and Safety Conference, and State Of Tennessee State Worker’s Comp Conference</a:t>
            </a:r>
          </a:p>
          <a:p>
            <a:pPr>
              <a:lnSpc>
                <a:spcPct val="80000"/>
              </a:lnSpc>
            </a:pPr>
            <a:r>
              <a:rPr lang="en-US" altLang="en-US" sz="1200" dirty="0"/>
              <a:t>SHRM certified CEU provider for 2018-2020</a:t>
            </a:r>
          </a:p>
          <a:p>
            <a:pPr>
              <a:lnSpc>
                <a:spcPct val="80000"/>
              </a:lnSpc>
            </a:pPr>
            <a:r>
              <a:rPr lang="en-US" sz="1200" dirty="0"/>
              <a:t>JDAs at over 17 industries</a:t>
            </a:r>
          </a:p>
          <a:p>
            <a:pPr marL="0" indent="0">
              <a:lnSpc>
                <a:spcPct val="80000"/>
              </a:lnSpc>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4729" y="1673550"/>
            <a:ext cx="1520868" cy="2027824"/>
          </a:xfrm>
          <a:prstGeom prst="rect">
            <a:avLst/>
          </a:prstGeo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68735" y="1055710"/>
            <a:ext cx="2447627" cy="3263504"/>
          </a:xfrm>
        </p:spPr>
      </p:pic>
      <p:sp>
        <p:nvSpPr>
          <p:cNvPr id="8" name="Rectangle 7"/>
          <p:cNvSpPr/>
          <p:nvPr/>
        </p:nvSpPr>
        <p:spPr>
          <a:xfrm>
            <a:off x="4056017" y="4421253"/>
            <a:ext cx="4572000" cy="346249"/>
          </a:xfrm>
          <a:prstGeom prst="rect">
            <a:avLst/>
          </a:prstGeom>
        </p:spPr>
        <p:txBody>
          <a:bodyPr lIns="68580" tIns="34290" rIns="68580" bIns="34290">
            <a:spAutoFit/>
          </a:bodyPr>
          <a:lstStyle/>
          <a:p>
            <a:pPr algn="ctr"/>
            <a:r>
              <a:rPr lang="en-US" sz="900" i="1" dirty="0">
                <a:solidFill>
                  <a:srgbClr val="000000"/>
                </a:solidFill>
                <a:latin typeface="Tahoma" panose="020B0604030504040204" pitchFamily="34" charset="0"/>
                <a:ea typeface="Times New Roman" panose="02020603050405020304" pitchFamily="18" charset="0"/>
              </a:rPr>
              <a:t>Joshua 1:9 "Be Strong and courageous. Do not be afraid or discouraged, for the Lord your God will be with you wherever you go."</a:t>
            </a:r>
            <a:endParaRPr lang="en-US" sz="900" dirty="0">
              <a:latin typeface="Times New Roman" panose="02020603050405020304" pitchFamily="18" charset="0"/>
              <a:ea typeface="Times New Roman" panose="02020603050405020304" pitchFamily="18" charset="0"/>
            </a:endParaRPr>
          </a:p>
        </p:txBody>
      </p:sp>
      <p:pic>
        <p:nvPicPr>
          <p:cNvPr id="9" name="Picture 2" descr="C:\Users\dan.headrick\Documents\Closing Documents 2017\JPEG STAR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1705" y="161351"/>
            <a:ext cx="1943918" cy="409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996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do you think?</a:t>
            </a:r>
          </a:p>
        </p:txBody>
      </p:sp>
      <p:sp>
        <p:nvSpPr>
          <p:cNvPr id="6" name="Content Placeholder 5"/>
          <p:cNvSpPr>
            <a:spLocks noGrp="1"/>
          </p:cNvSpPr>
          <p:nvPr>
            <p:ph sz="half" idx="1"/>
          </p:nvPr>
        </p:nvSpPr>
        <p:spPr>
          <a:xfrm>
            <a:off x="628650" y="1055710"/>
            <a:ext cx="3886200" cy="3263504"/>
          </a:xfrm>
        </p:spPr>
        <p:txBody>
          <a:bodyPr>
            <a:normAutofit/>
          </a:bodyPr>
          <a:lstStyle/>
          <a:p>
            <a:r>
              <a:rPr lang="en-US" dirty="0"/>
              <a:t>What are your frustrations with </a:t>
            </a:r>
            <a:r>
              <a:rPr lang="en-US" dirty="0" smtClean="0"/>
              <a:t>worker’s comp?</a:t>
            </a:r>
            <a:endParaRPr lang="en-US" dirty="0"/>
          </a:p>
          <a:p>
            <a:r>
              <a:rPr lang="en-US" dirty="0" smtClean="0"/>
              <a:t>What are your frustrations with return to work decisions?</a:t>
            </a:r>
            <a:endParaRPr lang="en-US" dirty="0"/>
          </a:p>
          <a:p>
            <a:r>
              <a:rPr lang="en-US" dirty="0" smtClean="0"/>
              <a:t>What </a:t>
            </a:r>
            <a:r>
              <a:rPr lang="en-US" dirty="0"/>
              <a:t>kind of </a:t>
            </a:r>
            <a:r>
              <a:rPr lang="en-US" dirty="0" smtClean="0"/>
              <a:t>JDAs </a:t>
            </a:r>
            <a:r>
              <a:rPr lang="en-US" dirty="0"/>
              <a:t>do </a:t>
            </a:r>
            <a:r>
              <a:rPr lang="en-US" dirty="0" smtClean="0"/>
              <a:t>you have? </a:t>
            </a:r>
          </a:p>
          <a:p>
            <a:r>
              <a:rPr lang="en-US" dirty="0" smtClean="0"/>
              <a:t>What kind of injury prevention program do you have?</a:t>
            </a:r>
          </a:p>
          <a:p>
            <a:r>
              <a:rPr lang="en-US" dirty="0" smtClean="0"/>
              <a:t>What is the monetary value of stay at work versus off work?</a:t>
            </a:r>
            <a:endParaRPr lang="en-US" dirty="0"/>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86300" y="742950"/>
            <a:ext cx="3263504" cy="32635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2354" y="4417258"/>
            <a:ext cx="1722484" cy="688994"/>
          </a:xfrm>
          <a:prstGeom prst="rect">
            <a:avLst/>
          </a:prstGeom>
          <a:solidFill>
            <a:schemeClr val="accent1"/>
          </a:solidFill>
        </p:spPr>
      </p:pic>
    </p:spTree>
    <p:extLst>
      <p:ext uri="{BB962C8B-B14F-4D97-AF65-F5344CB8AC3E}">
        <p14:creationId xmlns:p14="http://schemas.microsoft.com/office/powerpoint/2010/main" val="225217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48051" y="1725216"/>
            <a:ext cx="3575549" cy="2689111"/>
          </a:xfrm>
        </p:spPr>
      </p:pic>
      <p:sp>
        <p:nvSpPr>
          <p:cNvPr id="6" name="TextBox 5"/>
          <p:cNvSpPr txBox="1"/>
          <p:nvPr/>
        </p:nvSpPr>
        <p:spPr>
          <a:xfrm>
            <a:off x="1304851" y="4107554"/>
            <a:ext cx="2455817" cy="346249"/>
          </a:xfrm>
          <a:prstGeom prst="rect">
            <a:avLst/>
          </a:prstGeom>
          <a:noFill/>
        </p:spPr>
        <p:txBody>
          <a:bodyPr wrap="square" lIns="68580" tIns="34290" rIns="68580" bIns="34290" rtlCol="0">
            <a:spAutoFit/>
          </a:bodyPr>
          <a:lstStyle/>
          <a:p>
            <a:pPr algn="ctr"/>
            <a:r>
              <a:rPr lang="en-US" dirty="0" smtClean="0"/>
              <a:t>Job Analysis</a:t>
            </a:r>
            <a:endParaRPr lang="en-US" dirty="0"/>
          </a:p>
        </p:txBody>
      </p:sp>
      <p:sp>
        <p:nvSpPr>
          <p:cNvPr id="7" name="TextBox 6"/>
          <p:cNvSpPr txBox="1"/>
          <p:nvPr/>
        </p:nvSpPr>
        <p:spPr>
          <a:xfrm>
            <a:off x="1688375" y="1872671"/>
            <a:ext cx="1887583" cy="346249"/>
          </a:xfrm>
          <a:prstGeom prst="rect">
            <a:avLst/>
          </a:prstGeom>
          <a:noFill/>
        </p:spPr>
        <p:txBody>
          <a:bodyPr wrap="square" lIns="68580" tIns="34290" rIns="68580" bIns="34290" rtlCol="0">
            <a:spAutoFit/>
          </a:bodyPr>
          <a:lstStyle/>
          <a:p>
            <a:pPr algn="ctr"/>
            <a:r>
              <a:rPr lang="en-US" dirty="0" smtClean="0"/>
              <a:t>Post-Claim</a:t>
            </a:r>
            <a:endParaRPr lang="en-US" dirty="0"/>
          </a:p>
        </p:txBody>
      </p:sp>
      <p:sp>
        <p:nvSpPr>
          <p:cNvPr id="8" name="TextBox 7"/>
          <p:cNvSpPr txBox="1"/>
          <p:nvPr/>
        </p:nvSpPr>
        <p:spPr>
          <a:xfrm>
            <a:off x="969713" y="3069772"/>
            <a:ext cx="795608" cy="284693"/>
          </a:xfrm>
          <a:prstGeom prst="rect">
            <a:avLst/>
          </a:prstGeom>
          <a:noFill/>
        </p:spPr>
        <p:txBody>
          <a:bodyPr wrap="square" lIns="68580" tIns="34290" rIns="68580" bIns="34290" rtlCol="0">
            <a:spAutoFit/>
          </a:bodyPr>
          <a:lstStyle/>
          <a:p>
            <a:pPr algn="ctr"/>
            <a:r>
              <a:rPr lang="en-US" sz="1400" dirty="0" smtClean="0"/>
              <a:t>FFD/FCE</a:t>
            </a:r>
            <a:endParaRPr lang="en-US" sz="1400" dirty="0"/>
          </a:p>
        </p:txBody>
      </p:sp>
      <p:sp>
        <p:nvSpPr>
          <p:cNvPr id="9" name="TextBox 8"/>
          <p:cNvSpPr txBox="1"/>
          <p:nvPr/>
        </p:nvSpPr>
        <p:spPr>
          <a:xfrm>
            <a:off x="1827166" y="3063241"/>
            <a:ext cx="708659" cy="284693"/>
          </a:xfrm>
          <a:prstGeom prst="rect">
            <a:avLst/>
          </a:prstGeom>
          <a:noFill/>
        </p:spPr>
        <p:txBody>
          <a:bodyPr wrap="square" lIns="68580" tIns="34290" rIns="68580" bIns="34290" rtlCol="0">
            <a:spAutoFit/>
          </a:bodyPr>
          <a:lstStyle/>
          <a:p>
            <a:pPr algn="ctr"/>
            <a:r>
              <a:rPr lang="en-US" sz="1400" dirty="0" smtClean="0"/>
              <a:t>JDA/EA</a:t>
            </a:r>
            <a:endParaRPr lang="en-US" sz="1400" dirty="0"/>
          </a:p>
        </p:txBody>
      </p:sp>
      <p:sp>
        <p:nvSpPr>
          <p:cNvPr id="10" name="TextBox 9"/>
          <p:cNvSpPr txBox="1"/>
          <p:nvPr/>
        </p:nvSpPr>
        <p:spPr>
          <a:xfrm>
            <a:off x="2532760" y="3069772"/>
            <a:ext cx="747643" cy="284693"/>
          </a:xfrm>
          <a:prstGeom prst="rect">
            <a:avLst/>
          </a:prstGeom>
          <a:noFill/>
        </p:spPr>
        <p:txBody>
          <a:bodyPr wrap="square" lIns="68580" tIns="34290" rIns="68580" bIns="34290" rtlCol="0">
            <a:spAutoFit/>
          </a:bodyPr>
          <a:lstStyle/>
          <a:p>
            <a:pPr algn="ctr"/>
            <a:r>
              <a:rPr lang="en-US" sz="1400" dirty="0" smtClean="0"/>
              <a:t>RW/SW</a:t>
            </a:r>
            <a:endParaRPr lang="en-US" sz="1400" dirty="0"/>
          </a:p>
        </p:txBody>
      </p:sp>
      <p:sp>
        <p:nvSpPr>
          <p:cNvPr id="11" name="TextBox 10"/>
          <p:cNvSpPr txBox="1"/>
          <p:nvPr/>
        </p:nvSpPr>
        <p:spPr>
          <a:xfrm>
            <a:off x="3377516" y="3085258"/>
            <a:ext cx="618448" cy="284693"/>
          </a:xfrm>
          <a:prstGeom prst="rect">
            <a:avLst/>
          </a:prstGeom>
          <a:noFill/>
        </p:spPr>
        <p:txBody>
          <a:bodyPr wrap="square" lIns="68580" tIns="34290" rIns="68580" bIns="34290" rtlCol="0">
            <a:spAutoFit/>
          </a:bodyPr>
          <a:lstStyle/>
          <a:p>
            <a:pPr algn="ctr"/>
            <a:r>
              <a:rPr lang="en-US" sz="1400" dirty="0" smtClean="0"/>
              <a:t>JC/WC</a:t>
            </a:r>
            <a:endParaRPr lang="en-US" sz="1400" dirty="0"/>
          </a:p>
        </p:txBody>
      </p:sp>
      <p:pic>
        <p:nvPicPr>
          <p:cNvPr id="12"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96575" y="1665514"/>
            <a:ext cx="3718775" cy="2796829"/>
          </a:xfrm>
        </p:spPr>
      </p:pic>
      <p:sp>
        <p:nvSpPr>
          <p:cNvPr id="13" name="TextBox 12"/>
          <p:cNvSpPr txBox="1"/>
          <p:nvPr/>
        </p:nvSpPr>
        <p:spPr>
          <a:xfrm>
            <a:off x="5694588" y="1872671"/>
            <a:ext cx="1887583" cy="346249"/>
          </a:xfrm>
          <a:prstGeom prst="rect">
            <a:avLst/>
          </a:prstGeom>
          <a:noFill/>
        </p:spPr>
        <p:txBody>
          <a:bodyPr wrap="square" lIns="68580" tIns="34290" rIns="68580" bIns="34290" rtlCol="0">
            <a:spAutoFit/>
          </a:bodyPr>
          <a:lstStyle/>
          <a:p>
            <a:pPr algn="ctr"/>
            <a:r>
              <a:rPr lang="en-US" dirty="0" smtClean="0"/>
              <a:t>Pre-Claim</a:t>
            </a:r>
            <a:endParaRPr lang="en-US" dirty="0"/>
          </a:p>
        </p:txBody>
      </p:sp>
      <p:sp>
        <p:nvSpPr>
          <p:cNvPr id="14" name="TextBox 13"/>
          <p:cNvSpPr txBox="1"/>
          <p:nvPr/>
        </p:nvSpPr>
        <p:spPr>
          <a:xfrm>
            <a:off x="5092471" y="3085258"/>
            <a:ext cx="620486" cy="284693"/>
          </a:xfrm>
          <a:prstGeom prst="rect">
            <a:avLst/>
          </a:prstGeom>
          <a:noFill/>
        </p:spPr>
        <p:txBody>
          <a:bodyPr wrap="square" lIns="68580" tIns="34290" rIns="68580" bIns="34290" rtlCol="0">
            <a:spAutoFit/>
          </a:bodyPr>
          <a:lstStyle/>
          <a:p>
            <a:pPr algn="ctr"/>
            <a:r>
              <a:rPr lang="en-US" sz="1400" dirty="0" smtClean="0"/>
              <a:t>POETS</a:t>
            </a:r>
            <a:endParaRPr lang="en-US" sz="1400" dirty="0"/>
          </a:p>
        </p:txBody>
      </p:sp>
      <p:sp>
        <p:nvSpPr>
          <p:cNvPr id="15" name="TextBox 14"/>
          <p:cNvSpPr txBox="1"/>
          <p:nvPr/>
        </p:nvSpPr>
        <p:spPr>
          <a:xfrm>
            <a:off x="5860324" y="3085258"/>
            <a:ext cx="708659" cy="284693"/>
          </a:xfrm>
          <a:prstGeom prst="rect">
            <a:avLst/>
          </a:prstGeom>
          <a:noFill/>
        </p:spPr>
        <p:txBody>
          <a:bodyPr wrap="square" lIns="68580" tIns="34290" rIns="68580" bIns="34290" rtlCol="0">
            <a:spAutoFit/>
          </a:bodyPr>
          <a:lstStyle/>
          <a:p>
            <a:pPr algn="ctr"/>
            <a:r>
              <a:rPr lang="en-US" sz="1400" dirty="0" smtClean="0"/>
              <a:t>JDA/EA</a:t>
            </a:r>
            <a:endParaRPr lang="en-US" sz="1400" dirty="0"/>
          </a:p>
        </p:txBody>
      </p:sp>
      <p:sp>
        <p:nvSpPr>
          <p:cNvPr id="16" name="TextBox 15"/>
          <p:cNvSpPr txBox="1"/>
          <p:nvPr/>
        </p:nvSpPr>
        <p:spPr>
          <a:xfrm>
            <a:off x="6768192" y="3087681"/>
            <a:ext cx="515983" cy="284693"/>
          </a:xfrm>
          <a:prstGeom prst="rect">
            <a:avLst/>
          </a:prstGeom>
          <a:noFill/>
        </p:spPr>
        <p:txBody>
          <a:bodyPr wrap="square" lIns="68580" tIns="34290" rIns="68580" bIns="34290" rtlCol="0">
            <a:spAutoFit/>
          </a:bodyPr>
          <a:lstStyle/>
          <a:p>
            <a:pPr algn="ctr"/>
            <a:r>
              <a:rPr lang="en-US" sz="1400" dirty="0" smtClean="0"/>
              <a:t>MI</a:t>
            </a:r>
            <a:endParaRPr lang="en-US" sz="1400" dirty="0"/>
          </a:p>
        </p:txBody>
      </p:sp>
      <p:sp>
        <p:nvSpPr>
          <p:cNvPr id="17" name="TextBox 16"/>
          <p:cNvSpPr txBox="1"/>
          <p:nvPr/>
        </p:nvSpPr>
        <p:spPr>
          <a:xfrm>
            <a:off x="7467259" y="3089367"/>
            <a:ext cx="747849" cy="284693"/>
          </a:xfrm>
          <a:prstGeom prst="rect">
            <a:avLst/>
          </a:prstGeom>
          <a:noFill/>
        </p:spPr>
        <p:txBody>
          <a:bodyPr wrap="square" lIns="68580" tIns="34290" rIns="68580" bIns="34290" rtlCol="0">
            <a:spAutoFit/>
          </a:bodyPr>
          <a:lstStyle/>
          <a:p>
            <a:pPr algn="ctr"/>
            <a:r>
              <a:rPr lang="en-US" sz="1400" dirty="0" smtClean="0"/>
              <a:t>HC</a:t>
            </a:r>
            <a:endParaRPr lang="en-US" sz="1400" dirty="0"/>
          </a:p>
        </p:txBody>
      </p:sp>
      <p:sp>
        <p:nvSpPr>
          <p:cNvPr id="18" name="TextBox 17"/>
          <p:cNvSpPr txBox="1"/>
          <p:nvPr/>
        </p:nvSpPr>
        <p:spPr>
          <a:xfrm>
            <a:off x="5428053" y="4116094"/>
            <a:ext cx="2455817" cy="346249"/>
          </a:xfrm>
          <a:prstGeom prst="rect">
            <a:avLst/>
          </a:prstGeom>
          <a:noFill/>
        </p:spPr>
        <p:txBody>
          <a:bodyPr wrap="square" lIns="68580" tIns="34290" rIns="68580" bIns="34290" rtlCol="0">
            <a:spAutoFit/>
          </a:bodyPr>
          <a:lstStyle/>
          <a:p>
            <a:pPr algn="ctr"/>
            <a:r>
              <a:rPr lang="en-US" dirty="0" smtClean="0"/>
              <a:t>Job Analysis</a:t>
            </a:r>
            <a:endParaRPr lang="en-US"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4835" y="95358"/>
            <a:ext cx="1430383" cy="572153"/>
          </a:xfrm>
          <a:prstGeom prst="rect">
            <a:avLst/>
          </a:prstGeom>
          <a:solidFill>
            <a:schemeClr val="accent1"/>
          </a:solidFill>
        </p:spPr>
      </p:pic>
    </p:spTree>
    <p:extLst>
      <p:ext uri="{BB962C8B-B14F-4D97-AF65-F5344CB8AC3E}">
        <p14:creationId xmlns:p14="http://schemas.microsoft.com/office/powerpoint/2010/main" val="2186463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9879" y="1504950"/>
            <a:ext cx="3886200" cy="2922746"/>
          </a:xfrm>
        </p:spPr>
      </p:pic>
      <p:sp>
        <p:nvSpPr>
          <p:cNvPr id="4" name="Content Placeholder 3"/>
          <p:cNvSpPr>
            <a:spLocks noGrp="1"/>
          </p:cNvSpPr>
          <p:nvPr>
            <p:ph sz="half" idx="2"/>
          </p:nvPr>
        </p:nvSpPr>
        <p:spPr>
          <a:xfrm>
            <a:off x="4514850" y="2118258"/>
            <a:ext cx="4630784" cy="1903028"/>
          </a:xfrm>
        </p:spPr>
        <p:txBody>
          <a:bodyPr>
            <a:normAutofit fontScale="92500" lnSpcReduction="20000"/>
          </a:bodyPr>
          <a:lstStyle/>
          <a:p>
            <a:r>
              <a:rPr lang="en-US" dirty="0" smtClean="0"/>
              <a:t>Job Demands Analysis (JDA)</a:t>
            </a:r>
          </a:p>
          <a:p>
            <a:r>
              <a:rPr lang="en-US" dirty="0" smtClean="0"/>
              <a:t>Ergonomic Analysis (EA)</a:t>
            </a:r>
          </a:p>
          <a:p>
            <a:r>
              <a:rPr lang="en-US" dirty="0" smtClean="0"/>
              <a:t>Fitness For Duty (FFD). Functional Capacity Evaluations (FCE)</a:t>
            </a:r>
          </a:p>
          <a:p>
            <a:r>
              <a:rPr lang="en-US" dirty="0" smtClean="0"/>
              <a:t>Return To Work, Stay At Work (RW/SW)</a:t>
            </a:r>
          </a:p>
          <a:p>
            <a:r>
              <a:rPr lang="en-US" dirty="0" smtClean="0"/>
              <a:t>Job Coaching (JC)/Work Conditioning (WC)</a:t>
            </a:r>
            <a:endParaRPr lang="en-US" dirty="0"/>
          </a:p>
        </p:txBody>
      </p:sp>
      <p:sp>
        <p:nvSpPr>
          <p:cNvPr id="6" name="TextBox 5"/>
          <p:cNvSpPr txBox="1"/>
          <p:nvPr/>
        </p:nvSpPr>
        <p:spPr>
          <a:xfrm>
            <a:off x="1295261" y="4095750"/>
            <a:ext cx="2455817" cy="346249"/>
          </a:xfrm>
          <a:prstGeom prst="rect">
            <a:avLst/>
          </a:prstGeom>
          <a:noFill/>
        </p:spPr>
        <p:txBody>
          <a:bodyPr wrap="square" lIns="68580" tIns="34290" rIns="68580" bIns="34290" rtlCol="0">
            <a:spAutoFit/>
          </a:bodyPr>
          <a:lstStyle/>
          <a:p>
            <a:pPr algn="ctr"/>
            <a:r>
              <a:rPr lang="en-US" dirty="0" smtClean="0"/>
              <a:t>Job Analysis</a:t>
            </a:r>
            <a:endParaRPr lang="en-US" dirty="0"/>
          </a:p>
        </p:txBody>
      </p:sp>
      <p:sp>
        <p:nvSpPr>
          <p:cNvPr id="7" name="TextBox 6"/>
          <p:cNvSpPr txBox="1"/>
          <p:nvPr/>
        </p:nvSpPr>
        <p:spPr>
          <a:xfrm>
            <a:off x="1679090" y="1772009"/>
            <a:ext cx="1887583" cy="346249"/>
          </a:xfrm>
          <a:prstGeom prst="rect">
            <a:avLst/>
          </a:prstGeom>
          <a:noFill/>
        </p:spPr>
        <p:txBody>
          <a:bodyPr wrap="square" lIns="68580" tIns="34290" rIns="68580" bIns="34290" rtlCol="0">
            <a:spAutoFit/>
          </a:bodyPr>
          <a:lstStyle/>
          <a:p>
            <a:pPr algn="ctr"/>
            <a:r>
              <a:rPr lang="en-US" dirty="0" smtClean="0"/>
              <a:t>Post-Claim</a:t>
            </a:r>
            <a:endParaRPr lang="en-US" dirty="0"/>
          </a:p>
        </p:txBody>
      </p:sp>
      <p:sp>
        <p:nvSpPr>
          <p:cNvPr id="8" name="TextBox 7"/>
          <p:cNvSpPr txBox="1"/>
          <p:nvPr/>
        </p:nvSpPr>
        <p:spPr>
          <a:xfrm>
            <a:off x="939301" y="3056710"/>
            <a:ext cx="795608" cy="284693"/>
          </a:xfrm>
          <a:prstGeom prst="rect">
            <a:avLst/>
          </a:prstGeom>
          <a:noFill/>
        </p:spPr>
        <p:txBody>
          <a:bodyPr wrap="square" lIns="68580" tIns="34290" rIns="68580" bIns="34290" rtlCol="0">
            <a:spAutoFit/>
          </a:bodyPr>
          <a:lstStyle/>
          <a:p>
            <a:pPr algn="ctr"/>
            <a:r>
              <a:rPr lang="en-US" sz="1400" dirty="0" smtClean="0"/>
              <a:t>FFD/FCE</a:t>
            </a:r>
            <a:endParaRPr lang="en-US" sz="1400" dirty="0"/>
          </a:p>
        </p:txBody>
      </p:sp>
      <p:sp>
        <p:nvSpPr>
          <p:cNvPr id="9" name="TextBox 8"/>
          <p:cNvSpPr txBox="1"/>
          <p:nvPr/>
        </p:nvSpPr>
        <p:spPr>
          <a:xfrm>
            <a:off x="1827166" y="3063241"/>
            <a:ext cx="708659" cy="284693"/>
          </a:xfrm>
          <a:prstGeom prst="rect">
            <a:avLst/>
          </a:prstGeom>
          <a:noFill/>
        </p:spPr>
        <p:txBody>
          <a:bodyPr wrap="square" lIns="68580" tIns="34290" rIns="68580" bIns="34290" rtlCol="0">
            <a:spAutoFit/>
          </a:bodyPr>
          <a:lstStyle/>
          <a:p>
            <a:pPr algn="ctr"/>
            <a:r>
              <a:rPr lang="en-US" sz="1400" dirty="0" smtClean="0"/>
              <a:t>JDA/EA</a:t>
            </a:r>
            <a:endParaRPr lang="en-US" sz="1400" dirty="0"/>
          </a:p>
        </p:txBody>
      </p:sp>
      <p:sp>
        <p:nvSpPr>
          <p:cNvPr id="10" name="TextBox 9"/>
          <p:cNvSpPr txBox="1"/>
          <p:nvPr/>
        </p:nvSpPr>
        <p:spPr>
          <a:xfrm>
            <a:off x="2562979" y="3063240"/>
            <a:ext cx="766839" cy="284693"/>
          </a:xfrm>
          <a:prstGeom prst="rect">
            <a:avLst/>
          </a:prstGeom>
          <a:noFill/>
        </p:spPr>
        <p:txBody>
          <a:bodyPr wrap="square" lIns="68580" tIns="34290" rIns="68580" bIns="34290" rtlCol="0">
            <a:spAutoFit/>
          </a:bodyPr>
          <a:lstStyle/>
          <a:p>
            <a:pPr algn="ctr"/>
            <a:r>
              <a:rPr lang="en-US" sz="1400" dirty="0" smtClean="0"/>
              <a:t>RW/SW</a:t>
            </a:r>
            <a:endParaRPr lang="en-US" sz="1400" dirty="0"/>
          </a:p>
        </p:txBody>
      </p:sp>
      <p:sp>
        <p:nvSpPr>
          <p:cNvPr id="11" name="TextBox 10"/>
          <p:cNvSpPr txBox="1"/>
          <p:nvPr/>
        </p:nvSpPr>
        <p:spPr>
          <a:xfrm>
            <a:off x="3539065" y="3063240"/>
            <a:ext cx="618448" cy="284693"/>
          </a:xfrm>
          <a:prstGeom prst="rect">
            <a:avLst/>
          </a:prstGeom>
          <a:noFill/>
        </p:spPr>
        <p:txBody>
          <a:bodyPr wrap="square" lIns="68580" tIns="34290" rIns="68580" bIns="34290" rtlCol="0">
            <a:spAutoFit/>
          </a:bodyPr>
          <a:lstStyle/>
          <a:p>
            <a:pPr algn="ctr"/>
            <a:r>
              <a:rPr lang="en-US" sz="1400" dirty="0" smtClean="0"/>
              <a:t>JC/WC</a:t>
            </a:r>
            <a:endParaRPr lang="en-US" sz="14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5251" y="64662"/>
            <a:ext cx="1430383" cy="572153"/>
          </a:xfrm>
          <a:prstGeom prst="rect">
            <a:avLst/>
          </a:prstGeom>
          <a:solidFill>
            <a:schemeClr val="accent1"/>
          </a:solidFill>
        </p:spPr>
      </p:pic>
    </p:spTree>
    <p:extLst>
      <p:ext uri="{BB962C8B-B14F-4D97-AF65-F5344CB8AC3E}">
        <p14:creationId xmlns:p14="http://schemas.microsoft.com/office/powerpoint/2010/main" val="2425292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Job Analysis</a:t>
            </a:r>
          </a:p>
        </p:txBody>
      </p:sp>
      <p:sp>
        <p:nvSpPr>
          <p:cNvPr id="6" name="Text Placeholder 5"/>
          <p:cNvSpPr>
            <a:spLocks noGrp="1"/>
          </p:cNvSpPr>
          <p:nvPr>
            <p:ph sz="half" idx="1"/>
          </p:nvPr>
        </p:nvSpPr>
        <p:spPr>
          <a:xfrm>
            <a:off x="687433" y="2173555"/>
            <a:ext cx="2865665" cy="1328261"/>
          </a:xfrm>
        </p:spPr>
        <p:txBody>
          <a:bodyPr/>
          <a:lstStyle/>
          <a:p>
            <a:r>
              <a:rPr lang="en-US" dirty="0">
                <a:solidFill>
                  <a:schemeClr val="tx1"/>
                </a:solidFill>
              </a:rPr>
              <a:t>Job Demands Analysis</a:t>
            </a:r>
            <a:endParaRPr lang="en-US" dirty="0"/>
          </a:p>
          <a:p>
            <a:r>
              <a:rPr lang="en-US" dirty="0">
                <a:solidFill>
                  <a:schemeClr val="tx1"/>
                </a:solidFill>
              </a:rPr>
              <a:t>Ergonomic </a:t>
            </a:r>
            <a:r>
              <a:rPr lang="en-US" dirty="0" smtClean="0">
                <a:solidFill>
                  <a:schemeClr val="tx1"/>
                </a:solidFill>
              </a:rPr>
              <a:t>Analysis</a:t>
            </a:r>
            <a:endParaRPr lang="en-US" dirty="0">
              <a:solidFill>
                <a:schemeClr val="tx1"/>
              </a:solidFill>
            </a:endParaRP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7182" y="1205933"/>
            <a:ext cx="3160159" cy="326350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45" y="4454506"/>
            <a:ext cx="1722484" cy="688994"/>
          </a:xfrm>
          <a:prstGeom prst="rect">
            <a:avLst/>
          </a:prstGeom>
          <a:solidFill>
            <a:schemeClr val="accent1"/>
          </a:solidFill>
        </p:spPr>
      </p:pic>
    </p:spTree>
    <p:extLst>
      <p:ext uri="{BB962C8B-B14F-4D97-AF65-F5344CB8AC3E}">
        <p14:creationId xmlns:p14="http://schemas.microsoft.com/office/powerpoint/2010/main" val="4051125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640" y="297781"/>
            <a:ext cx="6680018" cy="773373"/>
          </a:xfrm>
        </p:spPr>
        <p:txBody>
          <a:bodyPr>
            <a:normAutofit fontScale="90000"/>
          </a:bodyPr>
          <a:lstStyle/>
          <a:p>
            <a:r>
              <a:rPr lang="en-US" dirty="0"/>
              <a:t>What </a:t>
            </a:r>
            <a:r>
              <a:rPr lang="en-US" dirty="0" smtClean="0"/>
              <a:t>HR says to me </a:t>
            </a:r>
            <a:r>
              <a:rPr lang="en-US" dirty="0"/>
              <a:t>when I</a:t>
            </a:r>
            <a:r>
              <a:rPr lang="en-US" dirty="0" smtClean="0"/>
              <a:t> </a:t>
            </a:r>
            <a:r>
              <a:rPr lang="en-US" dirty="0"/>
              <a:t>ask for a Job Demands Analysis</a:t>
            </a:r>
          </a:p>
        </p:txBody>
      </p:sp>
      <p:sp>
        <p:nvSpPr>
          <p:cNvPr id="3" name="Content Placeholder 2"/>
          <p:cNvSpPr>
            <a:spLocks noGrp="1"/>
          </p:cNvSpPr>
          <p:nvPr>
            <p:ph sz="half" idx="1"/>
          </p:nvPr>
        </p:nvSpPr>
        <p:spPr/>
        <p:txBody>
          <a:bodyPr>
            <a:normAutofit fontScale="70000" lnSpcReduction="20000"/>
          </a:bodyPr>
          <a:lstStyle/>
          <a:p>
            <a:r>
              <a:rPr lang="en-US" dirty="0" smtClean="0"/>
              <a:t>Degrees-not angular</a:t>
            </a:r>
            <a:endParaRPr lang="en-US" dirty="0"/>
          </a:p>
          <a:p>
            <a:r>
              <a:rPr lang="en-US" dirty="0"/>
              <a:t>Values</a:t>
            </a:r>
          </a:p>
          <a:p>
            <a:r>
              <a:rPr lang="en-US" dirty="0"/>
              <a:t>Drugs</a:t>
            </a:r>
          </a:p>
          <a:p>
            <a:r>
              <a:rPr lang="en-US" dirty="0"/>
              <a:t>Is this ADA, Worker’s Comp, or EEOC?</a:t>
            </a:r>
          </a:p>
          <a:p>
            <a:r>
              <a:rPr lang="en-US" dirty="0"/>
              <a:t>Work well with others</a:t>
            </a:r>
          </a:p>
          <a:p>
            <a:r>
              <a:rPr lang="en-US" dirty="0"/>
              <a:t>Is that PT really EEOC in disguise?</a:t>
            </a:r>
          </a:p>
          <a:p>
            <a:r>
              <a:rPr lang="en-US" b="1" dirty="0"/>
              <a:t>Our insurance company takes care of all of that</a:t>
            </a:r>
            <a:r>
              <a:rPr lang="en-US" b="1" dirty="0" smtClean="0"/>
              <a:t>!</a:t>
            </a:r>
          </a:p>
          <a:p>
            <a:pPr lvl="1"/>
            <a:r>
              <a:rPr lang="en-US" b="1" dirty="0" smtClean="0"/>
              <a:t>Any insurance company only makes money if claims are generated</a:t>
            </a:r>
          </a:p>
          <a:p>
            <a:pPr lvl="1"/>
            <a:r>
              <a:rPr lang="en-US" b="1" dirty="0" smtClean="0"/>
              <a:t>Any employer loses money when claims are generated</a:t>
            </a:r>
            <a:endParaRPr lang="en-US" b="1" dirty="0"/>
          </a:p>
          <a:p>
            <a:r>
              <a:rPr lang="en-US" dirty="0"/>
              <a:t>Physical Demands</a:t>
            </a:r>
          </a:p>
          <a:p>
            <a:pPr lvl="1"/>
            <a:r>
              <a:rPr lang="en-US" dirty="0"/>
              <a:t>Yes! We have one line that says “must be able to lift 50lbs”.</a:t>
            </a:r>
          </a:p>
          <a:p>
            <a:pPr lvl="1"/>
            <a:r>
              <a:rPr lang="en-US" dirty="0"/>
              <a:t>Yes, we have a Job Demands Analysis</a:t>
            </a:r>
          </a:p>
          <a:p>
            <a:pPr lvl="1"/>
            <a:r>
              <a:rPr lang="en-US" dirty="0"/>
              <a:t>Ours are out of date</a:t>
            </a:r>
          </a:p>
          <a:p>
            <a:pPr lvl="1"/>
            <a:r>
              <a:rPr lang="en-US" dirty="0"/>
              <a:t>We have one for the whole company</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62500" y="1857206"/>
            <a:ext cx="3619500" cy="2381250"/>
          </a:xfrm>
        </p:spPr>
      </p:pic>
      <p:sp>
        <p:nvSpPr>
          <p:cNvPr id="7" name="TextBox 6"/>
          <p:cNvSpPr txBox="1"/>
          <p:nvPr/>
        </p:nvSpPr>
        <p:spPr>
          <a:xfrm>
            <a:off x="4839789" y="1907178"/>
            <a:ext cx="1352006" cy="1731243"/>
          </a:xfrm>
          <a:prstGeom prst="rect">
            <a:avLst/>
          </a:prstGeom>
          <a:noFill/>
        </p:spPr>
        <p:txBody>
          <a:bodyPr wrap="square" lIns="68580" tIns="34290" rIns="68580" bIns="34290" rtlCol="0">
            <a:spAutoFit/>
          </a:bodyPr>
          <a:lstStyle/>
          <a:p>
            <a:r>
              <a:rPr lang="en-US" dirty="0"/>
              <a:t>Job Description?</a:t>
            </a:r>
          </a:p>
          <a:p>
            <a:r>
              <a:rPr lang="en-US" dirty="0"/>
              <a:t>What is a Job Demands Analysis?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1517" y="62391"/>
            <a:ext cx="1722484" cy="688994"/>
          </a:xfrm>
          <a:prstGeom prst="rect">
            <a:avLst/>
          </a:prstGeom>
          <a:solidFill>
            <a:schemeClr val="accent1"/>
          </a:solidFill>
        </p:spPr>
      </p:pic>
    </p:spTree>
    <p:extLst>
      <p:ext uri="{BB962C8B-B14F-4D97-AF65-F5344CB8AC3E}">
        <p14:creationId xmlns:p14="http://schemas.microsoft.com/office/powerpoint/2010/main" val="2537535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265" y="150955"/>
            <a:ext cx="8364141" cy="994172"/>
          </a:xfrm>
        </p:spPr>
        <p:txBody>
          <a:bodyPr>
            <a:normAutofit/>
          </a:bodyPr>
          <a:lstStyle/>
          <a:p>
            <a:r>
              <a:rPr lang="en-US" sz="2800" dirty="0"/>
              <a:t>Job Description Versus Job Demands Analysis</a:t>
            </a:r>
          </a:p>
        </p:txBody>
      </p:sp>
      <p:sp>
        <p:nvSpPr>
          <p:cNvPr id="9" name="Text Placeholder 8"/>
          <p:cNvSpPr>
            <a:spLocks noGrp="1"/>
          </p:cNvSpPr>
          <p:nvPr>
            <p:ph type="body" idx="1"/>
          </p:nvPr>
        </p:nvSpPr>
        <p:spPr>
          <a:xfrm>
            <a:off x="629841" y="1082024"/>
            <a:ext cx="3868340" cy="371985"/>
          </a:xfrm>
        </p:spPr>
        <p:txBody>
          <a:bodyPr>
            <a:normAutofit/>
          </a:bodyPr>
          <a:lstStyle/>
          <a:p>
            <a:r>
              <a:rPr lang="en-US" dirty="0"/>
              <a:t>Job Description			</a:t>
            </a:r>
          </a:p>
        </p:txBody>
      </p:sp>
      <p:sp>
        <p:nvSpPr>
          <p:cNvPr id="10" name="Content Placeholder 9"/>
          <p:cNvSpPr>
            <a:spLocks noGrp="1"/>
          </p:cNvSpPr>
          <p:nvPr>
            <p:ph sz="half" idx="2"/>
          </p:nvPr>
        </p:nvSpPr>
        <p:spPr>
          <a:xfrm>
            <a:off x="557996" y="1519578"/>
            <a:ext cx="3868340" cy="2763441"/>
          </a:xfrm>
        </p:spPr>
        <p:txBody>
          <a:bodyPr>
            <a:normAutofit fontScale="92500" lnSpcReduction="20000"/>
          </a:bodyPr>
          <a:lstStyle/>
          <a:p>
            <a:r>
              <a:rPr lang="en-US" dirty="0"/>
              <a:t>Human Resources Type</a:t>
            </a:r>
          </a:p>
          <a:p>
            <a:r>
              <a:rPr lang="en-US" dirty="0"/>
              <a:t>Education</a:t>
            </a:r>
          </a:p>
          <a:p>
            <a:r>
              <a:rPr lang="en-US" dirty="0"/>
              <a:t>Experience</a:t>
            </a:r>
          </a:p>
          <a:p>
            <a:r>
              <a:rPr lang="en-US" dirty="0"/>
              <a:t>Computer Skill</a:t>
            </a:r>
          </a:p>
          <a:p>
            <a:r>
              <a:rPr lang="en-US" dirty="0"/>
              <a:t>Technical Skill</a:t>
            </a:r>
          </a:p>
          <a:p>
            <a:r>
              <a:rPr lang="en-US" dirty="0"/>
              <a:t>Certification Requirements</a:t>
            </a:r>
          </a:p>
          <a:p>
            <a:r>
              <a:rPr lang="en-US" dirty="0"/>
              <a:t>Getting Along Well With Others</a:t>
            </a:r>
          </a:p>
          <a:p>
            <a:r>
              <a:rPr lang="en-US" dirty="0"/>
              <a:t>ODAA</a:t>
            </a:r>
          </a:p>
          <a:p>
            <a:r>
              <a:rPr lang="en-US" dirty="0"/>
              <a:t>Tells Little To Nothing Of Physical Requirements Of Job Tasks</a:t>
            </a:r>
          </a:p>
        </p:txBody>
      </p:sp>
      <p:sp>
        <p:nvSpPr>
          <p:cNvPr id="11" name="Text Placeholder 10"/>
          <p:cNvSpPr>
            <a:spLocks noGrp="1"/>
          </p:cNvSpPr>
          <p:nvPr>
            <p:ph type="body" sz="quarter" idx="3"/>
          </p:nvPr>
        </p:nvSpPr>
        <p:spPr>
          <a:xfrm>
            <a:off x="4629150" y="1185353"/>
            <a:ext cx="3887391" cy="258706"/>
          </a:xfrm>
        </p:spPr>
        <p:txBody>
          <a:bodyPr>
            <a:normAutofit fontScale="70000" lnSpcReduction="20000"/>
          </a:bodyPr>
          <a:lstStyle/>
          <a:p>
            <a:r>
              <a:rPr lang="en-US" dirty="0"/>
              <a:t>Job Demands Analysis</a:t>
            </a:r>
          </a:p>
        </p:txBody>
      </p:sp>
      <p:sp>
        <p:nvSpPr>
          <p:cNvPr id="12" name="Content Placeholder 11"/>
          <p:cNvSpPr>
            <a:spLocks noGrp="1"/>
          </p:cNvSpPr>
          <p:nvPr>
            <p:ph sz="quarter" idx="4"/>
          </p:nvPr>
        </p:nvSpPr>
        <p:spPr>
          <a:xfrm>
            <a:off x="4629150" y="1519578"/>
            <a:ext cx="3887391" cy="2763441"/>
          </a:xfrm>
        </p:spPr>
        <p:txBody>
          <a:bodyPr>
            <a:normAutofit fontScale="85000" lnSpcReduction="20000"/>
          </a:bodyPr>
          <a:lstStyle/>
          <a:p>
            <a:r>
              <a:rPr lang="en-US" dirty="0"/>
              <a:t>Physical Demands Of The Job</a:t>
            </a:r>
          </a:p>
          <a:p>
            <a:r>
              <a:rPr lang="en-US" dirty="0"/>
              <a:t>Dictionary Of Occupational Titles Physical Demand Levels</a:t>
            </a:r>
          </a:p>
          <a:p>
            <a:r>
              <a:rPr lang="en-US" dirty="0"/>
              <a:t>Defined Frequencies And Duration Of Tasks</a:t>
            </a:r>
          </a:p>
          <a:p>
            <a:r>
              <a:rPr lang="en-US" dirty="0"/>
              <a:t>Defined Essential and Marginal Physical Functions And Job Functions</a:t>
            </a:r>
          </a:p>
          <a:p>
            <a:r>
              <a:rPr lang="en-US" dirty="0"/>
              <a:t>Allows For POETS, FFD, and </a:t>
            </a:r>
            <a:r>
              <a:rPr lang="en-US" dirty="0" smtClean="0"/>
              <a:t>Modification</a:t>
            </a:r>
          </a:p>
          <a:p>
            <a:r>
              <a:rPr lang="en-US" dirty="0" smtClean="0"/>
              <a:t>Does not replace HR job description</a:t>
            </a:r>
            <a:endParaRPr lang="en-US" dirty="0"/>
          </a:p>
          <a:p>
            <a:r>
              <a:rPr lang="en-US" b="1" dirty="0"/>
              <a:t>Cornerstone for compliant </a:t>
            </a:r>
            <a:r>
              <a:rPr lang="en-US" b="1" dirty="0" smtClean="0"/>
              <a:t>RTW </a:t>
            </a:r>
            <a:r>
              <a:rPr lang="en-US" b="1" dirty="0"/>
              <a:t>decisions by employer</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1517" y="4363472"/>
            <a:ext cx="1722484" cy="688994"/>
          </a:xfrm>
          <a:prstGeom prst="rect">
            <a:avLst/>
          </a:prstGeom>
          <a:solidFill>
            <a:schemeClr val="accent1"/>
          </a:solidFill>
        </p:spPr>
      </p:pic>
    </p:spTree>
    <p:extLst>
      <p:ext uri="{BB962C8B-B14F-4D97-AF65-F5344CB8AC3E}">
        <p14:creationId xmlns:p14="http://schemas.microsoft.com/office/powerpoint/2010/main" val="1915941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581773"/>
          </a:xfrm>
        </p:spPr>
        <p:txBody>
          <a:bodyPr/>
          <a:lstStyle/>
          <a:p>
            <a:r>
              <a:rPr lang="en-US" dirty="0"/>
              <a:t>Job Demands Analysis (JDA)</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788" y="855616"/>
            <a:ext cx="3154680" cy="17745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9789" y="3074983"/>
            <a:ext cx="3208462" cy="1793550"/>
          </a:xfrm>
          <a:prstGeom prst="rect">
            <a:avLst/>
          </a:prstGeom>
        </p:spPr>
      </p:pic>
      <p:sp>
        <p:nvSpPr>
          <p:cNvPr id="4" name="TextBox 3"/>
          <p:cNvSpPr txBox="1"/>
          <p:nvPr/>
        </p:nvSpPr>
        <p:spPr>
          <a:xfrm>
            <a:off x="261256" y="842554"/>
            <a:ext cx="4310744" cy="3762568"/>
          </a:xfrm>
          <a:prstGeom prst="rect">
            <a:avLst/>
          </a:prstGeom>
          <a:noFill/>
        </p:spPr>
        <p:txBody>
          <a:bodyPr wrap="square" lIns="68580" tIns="34290" rIns="68580" bIns="34290" rtlCol="0">
            <a:spAutoFit/>
          </a:bodyPr>
          <a:lstStyle/>
          <a:p>
            <a:pPr marL="214313" indent="-214313">
              <a:buFont typeface="Arial" panose="020B0604020202020204" pitchFamily="34" charset="0"/>
              <a:buChar char="•"/>
            </a:pPr>
            <a:r>
              <a:rPr lang="en-US" sz="1500" dirty="0"/>
              <a:t>Cornerstone for RTW, Stay At Work (Post-Claim), and Safe Placement Decisions (Pre-Claim)</a:t>
            </a:r>
          </a:p>
          <a:p>
            <a:endParaRPr lang="en-US" sz="1500" dirty="0"/>
          </a:p>
          <a:p>
            <a:pPr marL="214313" indent="-214313">
              <a:buFont typeface="Arial" panose="020B0604020202020204" pitchFamily="34" charset="0"/>
              <a:buChar char="•"/>
            </a:pPr>
            <a:r>
              <a:rPr lang="en-US" sz="1500" dirty="0"/>
              <a:t>Narrative of job tasks and essential/marginal functions</a:t>
            </a:r>
          </a:p>
          <a:p>
            <a:pPr marL="557213" lvl="1" indent="-214313">
              <a:buFont typeface="Arial" panose="020B0604020202020204" pitchFamily="34" charset="0"/>
              <a:buChar char="•"/>
            </a:pPr>
            <a:r>
              <a:rPr lang="en-US" sz="1500" dirty="0"/>
              <a:t>Interview of incumbents and supervisors</a:t>
            </a:r>
          </a:p>
          <a:p>
            <a:endParaRPr lang="en-US" sz="1500" dirty="0"/>
          </a:p>
          <a:p>
            <a:pPr marL="214313" indent="-214313">
              <a:buFont typeface="Arial" panose="020B0604020202020204" pitchFamily="34" charset="0"/>
              <a:buChar char="•"/>
            </a:pPr>
            <a:r>
              <a:rPr lang="en-US" sz="1500" dirty="0"/>
              <a:t>Physical tasks associated with the essential and marginal functions of the job</a:t>
            </a:r>
          </a:p>
          <a:p>
            <a:pPr marL="214313" indent="-214313">
              <a:buFont typeface="Arial" panose="020B0604020202020204" pitchFamily="34" charset="0"/>
              <a:buChar char="•"/>
            </a:pPr>
            <a:endParaRPr lang="en-US" sz="1500" dirty="0"/>
          </a:p>
          <a:p>
            <a:pPr marL="214313" indent="-214313">
              <a:buFont typeface="Arial" panose="020B0604020202020204" pitchFamily="34" charset="0"/>
              <a:buChar char="•"/>
            </a:pPr>
            <a:r>
              <a:rPr lang="en-US" sz="1500" dirty="0"/>
              <a:t>Production Demands</a:t>
            </a:r>
          </a:p>
          <a:p>
            <a:endParaRPr lang="en-US" sz="1500" dirty="0"/>
          </a:p>
          <a:p>
            <a:pPr marL="214313" indent="-214313">
              <a:buFont typeface="Arial" panose="020B0604020202020204" pitchFamily="34" charset="0"/>
              <a:buChar char="•"/>
            </a:pPr>
            <a:r>
              <a:rPr lang="en-US" sz="1500" dirty="0"/>
              <a:t>Categorization of the job tasks according to Dictionary Of Occupational Titles, and/or other defined references</a:t>
            </a:r>
          </a:p>
          <a:p>
            <a:pPr marL="285750" indent="-285750">
              <a:buFont typeface="Arial" panose="020B0604020202020204" pitchFamily="34" charset="0"/>
              <a:buChar char="•"/>
            </a:pPr>
            <a:r>
              <a:rPr lang="en-US" sz="1500" dirty="0" smtClean="0"/>
              <a:t>Easy </a:t>
            </a:r>
            <a:r>
              <a:rPr lang="en-US" sz="1500" dirty="0"/>
              <a:t>To Read?</a:t>
            </a:r>
          </a:p>
        </p:txBody>
      </p:sp>
    </p:spTree>
    <p:extLst>
      <p:ext uri="{BB962C8B-B14F-4D97-AF65-F5344CB8AC3E}">
        <p14:creationId xmlns:p14="http://schemas.microsoft.com/office/powerpoint/2010/main" val="225690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9637"/>
            <a:ext cx="7886700" cy="638224"/>
          </a:xfrm>
        </p:spPr>
        <p:txBody>
          <a:bodyPr>
            <a:normAutofit fontScale="90000"/>
          </a:bodyPr>
          <a:lstStyle/>
          <a:p>
            <a:pPr algn="ctr"/>
            <a:r>
              <a:rPr lang="en-US" sz="2100" dirty="0"/>
              <a:t>Dictionary Of Occupational Titles (DOT), FCE Processes-Blankenship, Matheson</a:t>
            </a:r>
          </a:p>
        </p:txBody>
      </p:sp>
      <p:graphicFrame>
        <p:nvGraphicFramePr>
          <p:cNvPr id="3" name="Table 2"/>
          <p:cNvGraphicFramePr>
            <a:graphicFrameLocks noGrp="1"/>
          </p:cNvGraphicFramePr>
          <p:nvPr>
            <p:extLst>
              <p:ext uri="{D42A27DB-BD31-4B8C-83A1-F6EECF244321}">
                <p14:modId xmlns:p14="http://schemas.microsoft.com/office/powerpoint/2010/main" val="690895657"/>
              </p:ext>
            </p:extLst>
          </p:nvPr>
        </p:nvGraphicFramePr>
        <p:xfrm>
          <a:off x="679269" y="1449756"/>
          <a:ext cx="7315201" cy="2273156"/>
        </p:xfrm>
        <a:graphic>
          <a:graphicData uri="http://schemas.openxmlformats.org/drawingml/2006/table">
            <a:tbl>
              <a:tblPr firstRow="1" firstCol="1" bandRow="1">
                <a:tableStyleId>{5C22544A-7EE6-4342-B048-85BDC9FD1C3A}</a:tableStyleId>
              </a:tblPr>
              <a:tblGrid>
                <a:gridCol w="1340390">
                  <a:extLst>
                    <a:ext uri="{9D8B030D-6E8A-4147-A177-3AD203B41FA5}">
                      <a16:colId xmlns:a16="http://schemas.microsoft.com/office/drawing/2014/main" xmlns="" val="3839372914"/>
                    </a:ext>
                  </a:extLst>
                </a:gridCol>
                <a:gridCol w="755344">
                  <a:extLst>
                    <a:ext uri="{9D8B030D-6E8A-4147-A177-3AD203B41FA5}">
                      <a16:colId xmlns:a16="http://schemas.microsoft.com/office/drawing/2014/main" xmlns="" val="3618356847"/>
                    </a:ext>
                  </a:extLst>
                </a:gridCol>
                <a:gridCol w="818713">
                  <a:extLst>
                    <a:ext uri="{9D8B030D-6E8A-4147-A177-3AD203B41FA5}">
                      <a16:colId xmlns:a16="http://schemas.microsoft.com/office/drawing/2014/main" xmlns="" val="1705134520"/>
                    </a:ext>
                  </a:extLst>
                </a:gridCol>
                <a:gridCol w="1000334">
                  <a:extLst>
                    <a:ext uri="{9D8B030D-6E8A-4147-A177-3AD203B41FA5}">
                      <a16:colId xmlns:a16="http://schemas.microsoft.com/office/drawing/2014/main" xmlns="" val="3888187481"/>
                    </a:ext>
                  </a:extLst>
                </a:gridCol>
                <a:gridCol w="874759">
                  <a:extLst>
                    <a:ext uri="{9D8B030D-6E8A-4147-A177-3AD203B41FA5}">
                      <a16:colId xmlns:a16="http://schemas.microsoft.com/office/drawing/2014/main" xmlns="" val="1730703823"/>
                    </a:ext>
                  </a:extLst>
                </a:gridCol>
                <a:gridCol w="946413">
                  <a:extLst>
                    <a:ext uri="{9D8B030D-6E8A-4147-A177-3AD203B41FA5}">
                      <a16:colId xmlns:a16="http://schemas.microsoft.com/office/drawing/2014/main" xmlns="" val="3592000698"/>
                    </a:ext>
                  </a:extLst>
                </a:gridCol>
                <a:gridCol w="789624">
                  <a:extLst>
                    <a:ext uri="{9D8B030D-6E8A-4147-A177-3AD203B41FA5}">
                      <a16:colId xmlns:a16="http://schemas.microsoft.com/office/drawing/2014/main" xmlns="" val="1048531174"/>
                    </a:ext>
                  </a:extLst>
                </a:gridCol>
                <a:gridCol w="789624">
                  <a:extLst>
                    <a:ext uri="{9D8B030D-6E8A-4147-A177-3AD203B41FA5}">
                      <a16:colId xmlns:a16="http://schemas.microsoft.com/office/drawing/2014/main" xmlns="" val="3187369335"/>
                    </a:ext>
                  </a:extLst>
                </a:gridCol>
              </a:tblGrid>
              <a:tr h="568289">
                <a:tc>
                  <a:txBody>
                    <a:bodyPr/>
                    <a:lstStyle/>
                    <a:p>
                      <a:pPr marL="0" marR="0" algn="l">
                        <a:spcBef>
                          <a:spcPts val="0"/>
                        </a:spcBef>
                        <a:spcAft>
                          <a:spcPts val="0"/>
                        </a:spcAft>
                      </a:pPr>
                      <a:r>
                        <a:rPr lang="en-US" sz="700" dirty="0">
                          <a:effectLst/>
                        </a:rPr>
                        <a:t> </a:t>
                      </a: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chemeClr val="accent1">
                        <a:lumMod val="40000"/>
                        <a:lumOff val="60000"/>
                      </a:schemeClr>
                    </a:solidFill>
                  </a:tcPr>
                </a:tc>
                <a:tc>
                  <a:txBody>
                    <a:bodyPr/>
                    <a:lstStyle/>
                    <a:p>
                      <a:pPr marL="0" marR="0" algn="ctr">
                        <a:spcBef>
                          <a:spcPts val="0"/>
                        </a:spcBef>
                        <a:spcAft>
                          <a:spcPts val="0"/>
                        </a:spcAft>
                      </a:pPr>
                      <a:r>
                        <a:rPr lang="en-US" sz="900" b="1" dirty="0">
                          <a:solidFill>
                            <a:schemeClr val="tx1"/>
                          </a:solidFill>
                          <a:effectLst/>
                        </a:rPr>
                        <a:t>Sedentary</a:t>
                      </a:r>
                      <a:endParaRPr lang="en-US" sz="900" b="1"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solidFill>
                      <a:schemeClr val="accent1">
                        <a:lumMod val="40000"/>
                        <a:lumOff val="60000"/>
                      </a:schemeClr>
                    </a:solidFill>
                  </a:tcPr>
                </a:tc>
                <a:tc>
                  <a:txBody>
                    <a:bodyPr/>
                    <a:lstStyle/>
                    <a:p>
                      <a:pPr marL="0" marR="0" algn="ctr">
                        <a:spcBef>
                          <a:spcPts val="0"/>
                        </a:spcBef>
                        <a:spcAft>
                          <a:spcPts val="0"/>
                        </a:spcAft>
                      </a:pPr>
                      <a:r>
                        <a:rPr lang="en-US" sz="900" dirty="0">
                          <a:solidFill>
                            <a:schemeClr val="tx1"/>
                          </a:solidFill>
                          <a:effectLst/>
                        </a:rPr>
                        <a:t>Light</a:t>
                      </a:r>
                      <a:endParaRPr lang="en-US" sz="9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solidFill>
                      <a:schemeClr val="accent1">
                        <a:lumMod val="40000"/>
                        <a:lumOff val="60000"/>
                      </a:schemeClr>
                    </a:solidFill>
                  </a:tcPr>
                </a:tc>
                <a:tc>
                  <a:txBody>
                    <a:bodyPr/>
                    <a:lstStyle/>
                    <a:p>
                      <a:pPr marL="0" marR="0" algn="ctr">
                        <a:spcBef>
                          <a:spcPts val="0"/>
                        </a:spcBef>
                        <a:spcAft>
                          <a:spcPts val="0"/>
                        </a:spcAft>
                      </a:pPr>
                      <a:r>
                        <a:rPr lang="en-US" sz="900" b="0" dirty="0">
                          <a:solidFill>
                            <a:schemeClr val="tx1"/>
                          </a:solidFill>
                          <a:effectLst/>
                        </a:rPr>
                        <a:t>Light/Medium</a:t>
                      </a:r>
                      <a:endParaRPr lang="en-US" sz="900" b="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solidFill>
                      <a:schemeClr val="accent1">
                        <a:lumMod val="40000"/>
                        <a:lumOff val="60000"/>
                      </a:schemeClr>
                    </a:solidFill>
                  </a:tcPr>
                </a:tc>
                <a:tc>
                  <a:txBody>
                    <a:bodyPr/>
                    <a:lstStyle/>
                    <a:p>
                      <a:pPr marL="0" marR="0" algn="ctr">
                        <a:spcBef>
                          <a:spcPts val="0"/>
                        </a:spcBef>
                        <a:spcAft>
                          <a:spcPts val="0"/>
                        </a:spcAft>
                      </a:pPr>
                      <a:r>
                        <a:rPr lang="en-US" sz="900" b="1" dirty="0">
                          <a:solidFill>
                            <a:schemeClr val="tx1"/>
                          </a:solidFill>
                          <a:effectLst/>
                        </a:rPr>
                        <a:t>Medium</a:t>
                      </a:r>
                      <a:endParaRPr lang="en-US" sz="900" b="1"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solidFill>
                      <a:schemeClr val="accent1">
                        <a:lumMod val="40000"/>
                        <a:lumOff val="60000"/>
                      </a:schemeClr>
                    </a:solidFill>
                  </a:tcPr>
                </a:tc>
                <a:tc>
                  <a:txBody>
                    <a:bodyPr/>
                    <a:lstStyle/>
                    <a:p>
                      <a:pPr marL="0" marR="0" algn="ctr">
                        <a:spcBef>
                          <a:spcPts val="0"/>
                        </a:spcBef>
                        <a:spcAft>
                          <a:spcPts val="0"/>
                        </a:spcAft>
                      </a:pPr>
                      <a:r>
                        <a:rPr lang="en-US" sz="900" b="0" dirty="0">
                          <a:solidFill>
                            <a:schemeClr val="tx1"/>
                          </a:solidFill>
                          <a:effectLst/>
                        </a:rPr>
                        <a:t>Med./Heavy</a:t>
                      </a:r>
                      <a:endParaRPr lang="en-US" sz="900" b="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solidFill>
                      <a:schemeClr val="accent1">
                        <a:lumMod val="40000"/>
                        <a:lumOff val="60000"/>
                      </a:schemeClr>
                    </a:solidFill>
                  </a:tcPr>
                </a:tc>
                <a:tc>
                  <a:txBody>
                    <a:bodyPr/>
                    <a:lstStyle/>
                    <a:p>
                      <a:pPr marL="0" marR="0" algn="ctr">
                        <a:spcBef>
                          <a:spcPts val="0"/>
                        </a:spcBef>
                        <a:spcAft>
                          <a:spcPts val="0"/>
                        </a:spcAft>
                      </a:pPr>
                      <a:r>
                        <a:rPr lang="en-US" sz="900" b="1" dirty="0">
                          <a:solidFill>
                            <a:schemeClr val="tx1"/>
                          </a:solidFill>
                          <a:effectLst/>
                        </a:rPr>
                        <a:t>Heavy</a:t>
                      </a:r>
                      <a:endParaRPr lang="en-US" sz="900" b="1"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solidFill>
                      <a:schemeClr val="accent1">
                        <a:lumMod val="40000"/>
                        <a:lumOff val="60000"/>
                      </a:schemeClr>
                    </a:solidFill>
                  </a:tcPr>
                </a:tc>
                <a:tc>
                  <a:txBody>
                    <a:bodyPr/>
                    <a:lstStyle/>
                    <a:p>
                      <a:pPr marL="0" marR="0" algn="ctr">
                        <a:spcBef>
                          <a:spcPts val="0"/>
                        </a:spcBef>
                        <a:spcAft>
                          <a:spcPts val="0"/>
                        </a:spcAft>
                      </a:pPr>
                      <a:r>
                        <a:rPr lang="en-US" sz="900" b="1" dirty="0">
                          <a:solidFill>
                            <a:schemeClr val="tx1"/>
                          </a:solidFill>
                          <a:effectLst/>
                          <a:latin typeface="+mn-lt"/>
                          <a:ea typeface="Times New Roman" panose="02020603050405020304" pitchFamily="18" charset="0"/>
                        </a:rPr>
                        <a:t>Very heavy</a:t>
                      </a:r>
                    </a:p>
                  </a:txBody>
                  <a:tcPr marL="51435" marR="51435" marT="0" marB="0">
                    <a:solidFill>
                      <a:schemeClr val="accent1">
                        <a:lumMod val="40000"/>
                        <a:lumOff val="60000"/>
                      </a:schemeClr>
                    </a:solidFill>
                  </a:tcPr>
                </a:tc>
                <a:extLst>
                  <a:ext uri="{0D108BD9-81ED-4DB2-BD59-A6C34878D82A}">
                    <a16:rowId xmlns:a16="http://schemas.microsoft.com/office/drawing/2014/main" xmlns="" val="4273333643"/>
                  </a:ext>
                </a:extLst>
              </a:tr>
              <a:tr h="568289">
                <a:tc>
                  <a:txBody>
                    <a:bodyPr/>
                    <a:lstStyle/>
                    <a:p>
                      <a:pPr marL="0" marR="0" algn="l">
                        <a:spcBef>
                          <a:spcPts val="0"/>
                        </a:spcBef>
                        <a:spcAft>
                          <a:spcPts val="0"/>
                        </a:spcAft>
                      </a:pPr>
                      <a:r>
                        <a:rPr lang="en-US" sz="800" dirty="0">
                          <a:solidFill>
                            <a:schemeClr val="tx1"/>
                          </a:solidFill>
                          <a:effectLst/>
                          <a:latin typeface="+mn-lt"/>
                        </a:rPr>
                        <a:t>Occasional </a:t>
                      </a:r>
                    </a:p>
                    <a:p>
                      <a:pPr marL="0" marR="0" algn="l">
                        <a:spcBef>
                          <a:spcPts val="0"/>
                        </a:spcBef>
                        <a:spcAft>
                          <a:spcPts val="0"/>
                        </a:spcAft>
                      </a:pPr>
                      <a:r>
                        <a:rPr lang="en-US" sz="800" dirty="0">
                          <a:solidFill>
                            <a:schemeClr val="tx1"/>
                          </a:solidFill>
                          <a:effectLst/>
                          <a:latin typeface="+mn-lt"/>
                        </a:rPr>
                        <a:t>(1-33% of day, </a:t>
                      </a:r>
                      <a:r>
                        <a:rPr lang="en-US" sz="800" u="sng" dirty="0">
                          <a:solidFill>
                            <a:schemeClr val="tx1"/>
                          </a:solidFill>
                          <a:effectLst/>
                          <a:latin typeface="+mn-lt"/>
                        </a:rPr>
                        <a:t>&lt;</a:t>
                      </a:r>
                      <a:r>
                        <a:rPr lang="en-US" sz="800" u="none" dirty="0">
                          <a:solidFill>
                            <a:schemeClr val="tx1"/>
                          </a:solidFill>
                          <a:effectLst/>
                          <a:latin typeface="+mn-lt"/>
                        </a:rPr>
                        <a:t>32</a:t>
                      </a:r>
                      <a:r>
                        <a:rPr lang="en-US" sz="800" u="none" baseline="0" dirty="0">
                          <a:solidFill>
                            <a:schemeClr val="tx1"/>
                          </a:solidFill>
                          <a:effectLst/>
                          <a:latin typeface="+mn-lt"/>
                        </a:rPr>
                        <a:t> reps/day)</a:t>
                      </a:r>
                      <a:endParaRPr lang="en-US" sz="800" dirty="0">
                        <a:solidFill>
                          <a:schemeClr val="tx1"/>
                        </a:solidFill>
                        <a:effectLst/>
                        <a:latin typeface="+mn-lt"/>
                        <a:ea typeface="Times New Roman" panose="02020603050405020304" pitchFamily="18" charset="0"/>
                      </a:endParaRPr>
                    </a:p>
                  </a:txBody>
                  <a:tcPr marL="51435" marR="51435" marT="0" marB="0">
                    <a:solidFill>
                      <a:schemeClr val="accent1">
                        <a:lumMod val="40000"/>
                        <a:lumOff val="60000"/>
                      </a:schemeClr>
                    </a:solidFill>
                  </a:tcPr>
                </a:tc>
                <a:tc>
                  <a:txBody>
                    <a:bodyPr/>
                    <a:lstStyle/>
                    <a:p>
                      <a:pPr marL="0" marR="0" algn="ctr">
                        <a:spcBef>
                          <a:spcPts val="0"/>
                        </a:spcBef>
                        <a:spcAft>
                          <a:spcPts val="0"/>
                        </a:spcAft>
                      </a:pPr>
                      <a:r>
                        <a:rPr lang="en-US" sz="900" b="1" dirty="0">
                          <a:effectLst/>
                        </a:rPr>
                        <a:t>10lbs</a:t>
                      </a:r>
                      <a:endParaRPr lang="en-US" sz="900" b="1" dirty="0">
                        <a:effectLst/>
                        <a:latin typeface="Times New Roman" panose="02020603050405020304" pitchFamily="18" charset="0"/>
                        <a:ea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0"/>
                        </a:spcBef>
                        <a:spcAft>
                          <a:spcPts val="0"/>
                        </a:spcAft>
                      </a:pPr>
                      <a:r>
                        <a:rPr lang="en-US" sz="900" b="1" dirty="0">
                          <a:effectLst/>
                        </a:rPr>
                        <a:t>20lbs</a:t>
                      </a:r>
                      <a:endParaRPr lang="en-US" sz="900" b="1" dirty="0">
                        <a:effectLst/>
                        <a:latin typeface="Times New Roman" panose="02020603050405020304" pitchFamily="18" charset="0"/>
                        <a:ea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0"/>
                        </a:spcBef>
                        <a:spcAft>
                          <a:spcPts val="0"/>
                        </a:spcAft>
                      </a:pPr>
                      <a:r>
                        <a:rPr lang="en-US" sz="900" dirty="0">
                          <a:effectLst/>
                        </a:rPr>
                        <a:t>35lbs</a:t>
                      </a: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0"/>
                        </a:spcBef>
                        <a:spcAft>
                          <a:spcPts val="0"/>
                        </a:spcAft>
                      </a:pPr>
                      <a:r>
                        <a:rPr lang="en-US" sz="900" b="1" dirty="0">
                          <a:effectLst/>
                        </a:rPr>
                        <a:t>50lbs</a:t>
                      </a:r>
                      <a:endParaRPr lang="en-US" sz="900" b="1" dirty="0">
                        <a:effectLst/>
                        <a:latin typeface="Times New Roman" panose="02020603050405020304" pitchFamily="18" charset="0"/>
                        <a:ea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0"/>
                        </a:spcBef>
                        <a:spcAft>
                          <a:spcPts val="0"/>
                        </a:spcAft>
                      </a:pPr>
                      <a:r>
                        <a:rPr lang="en-US" sz="900" dirty="0">
                          <a:effectLst/>
                        </a:rPr>
                        <a:t>75lbs</a:t>
                      </a: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0"/>
                        </a:spcBef>
                        <a:spcAft>
                          <a:spcPts val="0"/>
                        </a:spcAft>
                      </a:pPr>
                      <a:r>
                        <a:rPr lang="en-US" sz="900" b="1" dirty="0">
                          <a:effectLst/>
                        </a:rPr>
                        <a:t>100lbs</a:t>
                      </a:r>
                      <a:endParaRPr lang="en-US" sz="900" b="1" dirty="0">
                        <a:effectLst/>
                        <a:latin typeface="Times New Roman" panose="02020603050405020304" pitchFamily="18" charset="0"/>
                        <a:ea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0"/>
                        </a:spcBef>
                        <a:spcAft>
                          <a:spcPts val="0"/>
                        </a:spcAft>
                      </a:pPr>
                      <a:r>
                        <a:rPr lang="en-US" sz="900" b="1" dirty="0">
                          <a:effectLst/>
                          <a:latin typeface="+mn-lt"/>
                          <a:ea typeface="Times New Roman" panose="02020603050405020304" pitchFamily="18" charset="0"/>
                        </a:rPr>
                        <a:t>&gt;100lbs</a:t>
                      </a:r>
                    </a:p>
                  </a:txBody>
                  <a:tcPr marL="51435" marR="51435" marT="0" marB="0">
                    <a:solidFill>
                      <a:schemeClr val="accent1">
                        <a:lumMod val="20000"/>
                        <a:lumOff val="80000"/>
                      </a:schemeClr>
                    </a:solidFill>
                  </a:tcPr>
                </a:tc>
                <a:extLst>
                  <a:ext uri="{0D108BD9-81ED-4DB2-BD59-A6C34878D82A}">
                    <a16:rowId xmlns:a16="http://schemas.microsoft.com/office/drawing/2014/main" xmlns="" val="952849577"/>
                  </a:ext>
                </a:extLst>
              </a:tr>
              <a:tr h="568289">
                <a:tc>
                  <a:txBody>
                    <a:bodyPr/>
                    <a:lstStyle/>
                    <a:p>
                      <a:pPr marL="0" marR="0" algn="l">
                        <a:spcBef>
                          <a:spcPts val="0"/>
                        </a:spcBef>
                        <a:spcAft>
                          <a:spcPts val="0"/>
                        </a:spcAft>
                      </a:pPr>
                      <a:r>
                        <a:rPr lang="en-US" sz="800" dirty="0">
                          <a:solidFill>
                            <a:schemeClr val="tx1"/>
                          </a:solidFill>
                          <a:effectLst/>
                          <a:latin typeface="+mn-lt"/>
                        </a:rPr>
                        <a:t>Frequent</a:t>
                      </a:r>
                    </a:p>
                    <a:p>
                      <a:pPr marL="0" marR="0" algn="l">
                        <a:spcBef>
                          <a:spcPts val="0"/>
                        </a:spcBef>
                        <a:spcAft>
                          <a:spcPts val="0"/>
                        </a:spcAft>
                      </a:pPr>
                      <a:r>
                        <a:rPr lang="en-US" sz="800" dirty="0">
                          <a:solidFill>
                            <a:schemeClr val="tx1"/>
                          </a:solidFill>
                          <a:effectLst/>
                          <a:latin typeface="+mn-lt"/>
                          <a:ea typeface="Times New Roman" panose="02020603050405020304" pitchFamily="18" charset="0"/>
                        </a:rPr>
                        <a:t>(34-66% of day, 33-200 reps/day)</a:t>
                      </a:r>
                    </a:p>
                  </a:txBody>
                  <a:tcPr marL="51435" marR="51435" marT="0" marB="0">
                    <a:solidFill>
                      <a:schemeClr val="accent1">
                        <a:lumMod val="40000"/>
                        <a:lumOff val="60000"/>
                      </a:schemeClr>
                    </a:solidFill>
                  </a:tcPr>
                </a:tc>
                <a:tc>
                  <a:txBody>
                    <a:bodyPr/>
                    <a:lstStyle/>
                    <a:p>
                      <a:pPr marL="0" marR="0" algn="ctr">
                        <a:spcBef>
                          <a:spcPts val="0"/>
                        </a:spcBef>
                        <a:spcAft>
                          <a:spcPts val="0"/>
                        </a:spcAft>
                      </a:pPr>
                      <a:r>
                        <a:rPr lang="en-US" sz="900" b="1" dirty="0">
                          <a:effectLst/>
                        </a:rPr>
                        <a:t>Neg.</a:t>
                      </a:r>
                      <a:endParaRPr lang="en-US" sz="900" b="1" dirty="0">
                        <a:effectLst/>
                        <a:latin typeface="Times New Roman" panose="02020603050405020304" pitchFamily="18" charset="0"/>
                        <a:ea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0"/>
                        </a:spcBef>
                        <a:spcAft>
                          <a:spcPts val="0"/>
                        </a:spcAft>
                      </a:pPr>
                      <a:r>
                        <a:rPr lang="en-US" sz="900" b="1" dirty="0">
                          <a:effectLst/>
                        </a:rPr>
                        <a:t>10lbs</a:t>
                      </a:r>
                      <a:endParaRPr lang="en-US" sz="900" b="1" dirty="0">
                        <a:effectLst/>
                        <a:latin typeface="Times New Roman" panose="02020603050405020304" pitchFamily="18" charset="0"/>
                        <a:ea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0"/>
                        </a:spcBef>
                        <a:spcAft>
                          <a:spcPts val="0"/>
                        </a:spcAft>
                      </a:pPr>
                      <a:r>
                        <a:rPr lang="en-US" sz="900" dirty="0">
                          <a:effectLst/>
                        </a:rPr>
                        <a:t>15lbs</a:t>
                      </a: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0"/>
                        </a:spcBef>
                        <a:spcAft>
                          <a:spcPts val="0"/>
                        </a:spcAft>
                      </a:pPr>
                      <a:r>
                        <a:rPr lang="en-US" sz="900" b="1" dirty="0">
                          <a:effectLst/>
                        </a:rPr>
                        <a:t>20lbs</a:t>
                      </a:r>
                      <a:endParaRPr lang="en-US" sz="900" b="1" dirty="0">
                        <a:effectLst/>
                        <a:latin typeface="Times New Roman" panose="02020603050405020304" pitchFamily="18" charset="0"/>
                        <a:ea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0"/>
                        </a:spcBef>
                        <a:spcAft>
                          <a:spcPts val="0"/>
                        </a:spcAft>
                      </a:pPr>
                      <a:r>
                        <a:rPr lang="en-US" sz="900">
                          <a:effectLst/>
                        </a:rPr>
                        <a:t>35lbs</a:t>
                      </a:r>
                      <a:endParaRPr lang="en-US" sz="900">
                        <a:effectLst/>
                        <a:latin typeface="Times New Roman" panose="02020603050405020304" pitchFamily="18" charset="0"/>
                        <a:ea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0"/>
                        </a:spcBef>
                        <a:spcAft>
                          <a:spcPts val="0"/>
                        </a:spcAft>
                      </a:pPr>
                      <a:r>
                        <a:rPr lang="en-US" sz="900" b="1" dirty="0">
                          <a:effectLst/>
                        </a:rPr>
                        <a:t>50lbs</a:t>
                      </a:r>
                      <a:endParaRPr lang="en-US" sz="900" b="1" dirty="0">
                        <a:effectLst/>
                        <a:latin typeface="Times New Roman" panose="02020603050405020304" pitchFamily="18" charset="0"/>
                        <a:ea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0"/>
                        </a:spcBef>
                        <a:spcAft>
                          <a:spcPts val="0"/>
                        </a:spcAft>
                      </a:pPr>
                      <a:r>
                        <a:rPr lang="en-US" sz="900" b="1" dirty="0">
                          <a:effectLst/>
                          <a:latin typeface="+mn-lt"/>
                          <a:ea typeface="Times New Roman" panose="02020603050405020304" pitchFamily="18" charset="0"/>
                        </a:rPr>
                        <a:t>&gt;50lbs</a:t>
                      </a:r>
                    </a:p>
                  </a:txBody>
                  <a:tcPr marL="51435" marR="51435" marT="0" marB="0">
                    <a:solidFill>
                      <a:schemeClr val="accent1">
                        <a:lumMod val="20000"/>
                        <a:lumOff val="80000"/>
                      </a:schemeClr>
                    </a:solidFill>
                  </a:tcPr>
                </a:tc>
                <a:extLst>
                  <a:ext uri="{0D108BD9-81ED-4DB2-BD59-A6C34878D82A}">
                    <a16:rowId xmlns:a16="http://schemas.microsoft.com/office/drawing/2014/main" xmlns="" val="2931417553"/>
                  </a:ext>
                </a:extLst>
              </a:tr>
              <a:tr h="568289">
                <a:tc>
                  <a:txBody>
                    <a:bodyPr/>
                    <a:lstStyle/>
                    <a:p>
                      <a:pPr marL="0" marR="0" algn="l">
                        <a:spcBef>
                          <a:spcPts val="0"/>
                        </a:spcBef>
                        <a:spcAft>
                          <a:spcPts val="0"/>
                        </a:spcAft>
                      </a:pPr>
                      <a:r>
                        <a:rPr lang="en-US" sz="800" dirty="0">
                          <a:solidFill>
                            <a:schemeClr val="tx1"/>
                          </a:solidFill>
                          <a:effectLst/>
                          <a:latin typeface="+mn-lt"/>
                        </a:rPr>
                        <a:t>Constant</a:t>
                      </a:r>
                    </a:p>
                    <a:p>
                      <a:pPr marL="0" marR="0" algn="l">
                        <a:spcBef>
                          <a:spcPts val="0"/>
                        </a:spcBef>
                        <a:spcAft>
                          <a:spcPts val="0"/>
                        </a:spcAft>
                      </a:pPr>
                      <a:r>
                        <a:rPr lang="en-US" sz="800" dirty="0">
                          <a:solidFill>
                            <a:schemeClr val="tx1"/>
                          </a:solidFill>
                          <a:effectLst/>
                          <a:latin typeface="+mn-lt"/>
                          <a:ea typeface="Times New Roman" panose="02020603050405020304" pitchFamily="18" charset="0"/>
                        </a:rPr>
                        <a:t>(67-100% of the day, &gt;200 reps/day)</a:t>
                      </a:r>
                    </a:p>
                  </a:txBody>
                  <a:tcPr marL="51435" marR="51435" marT="0" marB="0">
                    <a:solidFill>
                      <a:schemeClr val="accent1">
                        <a:lumMod val="40000"/>
                        <a:lumOff val="60000"/>
                      </a:schemeClr>
                    </a:solidFill>
                  </a:tcPr>
                </a:tc>
                <a:tc>
                  <a:txBody>
                    <a:bodyPr/>
                    <a:lstStyle/>
                    <a:p>
                      <a:pPr marL="0" marR="0" algn="ctr">
                        <a:spcBef>
                          <a:spcPts val="0"/>
                        </a:spcBef>
                        <a:spcAft>
                          <a:spcPts val="0"/>
                        </a:spcAft>
                      </a:pPr>
                      <a:r>
                        <a:rPr lang="en-US" sz="900" b="1" dirty="0">
                          <a:effectLst/>
                        </a:rPr>
                        <a:t>Neg.</a:t>
                      </a:r>
                      <a:endParaRPr lang="en-US" sz="900" b="1" dirty="0">
                        <a:effectLst/>
                        <a:latin typeface="Times New Roman" panose="02020603050405020304" pitchFamily="18" charset="0"/>
                        <a:ea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0"/>
                        </a:spcBef>
                        <a:spcAft>
                          <a:spcPts val="0"/>
                        </a:spcAft>
                      </a:pPr>
                      <a:r>
                        <a:rPr lang="en-US" sz="900" b="1" dirty="0">
                          <a:effectLst/>
                        </a:rPr>
                        <a:t>5lbs</a:t>
                      </a:r>
                      <a:endParaRPr lang="en-US" sz="900" b="1" dirty="0">
                        <a:effectLst/>
                        <a:latin typeface="Times New Roman" panose="02020603050405020304" pitchFamily="18" charset="0"/>
                        <a:ea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0"/>
                        </a:spcBef>
                        <a:spcAft>
                          <a:spcPts val="0"/>
                        </a:spcAft>
                      </a:pPr>
                      <a:r>
                        <a:rPr lang="en-US" sz="900">
                          <a:effectLst/>
                        </a:rPr>
                        <a:t>7lbs</a:t>
                      </a:r>
                      <a:endParaRPr lang="en-US" sz="900">
                        <a:effectLst/>
                        <a:latin typeface="Times New Roman" panose="02020603050405020304" pitchFamily="18" charset="0"/>
                        <a:ea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0"/>
                        </a:spcBef>
                        <a:spcAft>
                          <a:spcPts val="0"/>
                        </a:spcAft>
                      </a:pPr>
                      <a:r>
                        <a:rPr lang="en-US" sz="900" b="1" dirty="0">
                          <a:effectLst/>
                        </a:rPr>
                        <a:t>10lbs</a:t>
                      </a:r>
                      <a:endParaRPr lang="en-US" sz="900" b="1" dirty="0">
                        <a:effectLst/>
                        <a:latin typeface="Times New Roman" panose="02020603050405020304" pitchFamily="18" charset="0"/>
                        <a:ea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0"/>
                        </a:spcBef>
                        <a:spcAft>
                          <a:spcPts val="0"/>
                        </a:spcAft>
                      </a:pPr>
                      <a:r>
                        <a:rPr lang="en-US" sz="900" dirty="0">
                          <a:effectLst/>
                        </a:rPr>
                        <a:t>15lbs</a:t>
                      </a: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0"/>
                        </a:spcBef>
                        <a:spcAft>
                          <a:spcPts val="0"/>
                        </a:spcAft>
                      </a:pPr>
                      <a:r>
                        <a:rPr lang="en-US" sz="900" b="1" dirty="0">
                          <a:effectLst/>
                        </a:rPr>
                        <a:t>20lbs</a:t>
                      </a:r>
                      <a:endParaRPr lang="en-US" sz="900" b="1" dirty="0">
                        <a:effectLst/>
                        <a:latin typeface="Times New Roman" panose="02020603050405020304" pitchFamily="18" charset="0"/>
                        <a:ea typeface="Times New Roman" panose="02020603050405020304" pitchFamily="18" charset="0"/>
                      </a:endParaRPr>
                    </a:p>
                  </a:txBody>
                  <a:tcPr marL="51435" marR="51435" marT="0" marB="0">
                    <a:solidFill>
                      <a:schemeClr val="accent1">
                        <a:lumMod val="20000"/>
                        <a:lumOff val="80000"/>
                      </a:schemeClr>
                    </a:solidFill>
                  </a:tcPr>
                </a:tc>
                <a:tc>
                  <a:txBody>
                    <a:bodyPr/>
                    <a:lstStyle/>
                    <a:p>
                      <a:pPr marL="0" marR="0" algn="ctr">
                        <a:spcBef>
                          <a:spcPts val="0"/>
                        </a:spcBef>
                        <a:spcAft>
                          <a:spcPts val="0"/>
                        </a:spcAft>
                      </a:pPr>
                      <a:r>
                        <a:rPr lang="en-US" sz="900" b="1" dirty="0">
                          <a:effectLst/>
                          <a:latin typeface="+mn-lt"/>
                          <a:ea typeface="Times New Roman" panose="02020603050405020304" pitchFamily="18" charset="0"/>
                        </a:rPr>
                        <a:t>&gt;20lbs</a:t>
                      </a:r>
                    </a:p>
                  </a:txBody>
                  <a:tcPr marL="51435" marR="51435" marT="0" marB="0">
                    <a:solidFill>
                      <a:schemeClr val="accent1">
                        <a:lumMod val="20000"/>
                        <a:lumOff val="80000"/>
                      </a:schemeClr>
                    </a:solidFill>
                  </a:tcPr>
                </a:tc>
                <a:extLst>
                  <a:ext uri="{0D108BD9-81ED-4DB2-BD59-A6C34878D82A}">
                    <a16:rowId xmlns:a16="http://schemas.microsoft.com/office/drawing/2014/main" xmlns="" val="366682102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128479404"/>
              </p:ext>
            </p:extLst>
          </p:nvPr>
        </p:nvGraphicFramePr>
        <p:xfrm>
          <a:off x="679268" y="4070286"/>
          <a:ext cx="7315201" cy="274320"/>
        </p:xfrm>
        <a:graphic>
          <a:graphicData uri="http://schemas.openxmlformats.org/drawingml/2006/table">
            <a:tbl>
              <a:tblPr firstRow="1" firstCol="1" lastRow="1" lastCol="1" bandRow="1" bandCol="1">
                <a:tableStyleId>{5C22544A-7EE6-4342-B048-85BDC9FD1C3A}</a:tableStyleId>
              </a:tblPr>
              <a:tblGrid>
                <a:gridCol w="2480831">
                  <a:extLst>
                    <a:ext uri="{9D8B030D-6E8A-4147-A177-3AD203B41FA5}">
                      <a16:colId xmlns:a16="http://schemas.microsoft.com/office/drawing/2014/main" xmlns="" val="2578334235"/>
                    </a:ext>
                  </a:extLst>
                </a:gridCol>
                <a:gridCol w="2430046">
                  <a:extLst>
                    <a:ext uri="{9D8B030D-6E8A-4147-A177-3AD203B41FA5}">
                      <a16:colId xmlns:a16="http://schemas.microsoft.com/office/drawing/2014/main" xmlns="" val="3734708933"/>
                    </a:ext>
                  </a:extLst>
                </a:gridCol>
                <a:gridCol w="2404324">
                  <a:extLst>
                    <a:ext uri="{9D8B030D-6E8A-4147-A177-3AD203B41FA5}">
                      <a16:colId xmlns:a16="http://schemas.microsoft.com/office/drawing/2014/main" xmlns="" val="120696171"/>
                    </a:ext>
                  </a:extLst>
                </a:gridCol>
              </a:tblGrid>
              <a:tr h="274320">
                <a:tc>
                  <a:txBody>
                    <a:bodyPr/>
                    <a:lstStyle/>
                    <a:p>
                      <a:pPr marL="0" marR="0">
                        <a:spcBef>
                          <a:spcPts val="0"/>
                        </a:spcBef>
                        <a:spcAft>
                          <a:spcPts val="0"/>
                        </a:spcAft>
                      </a:pPr>
                      <a:r>
                        <a:rPr lang="en-US" sz="900" b="1" dirty="0">
                          <a:solidFill>
                            <a:schemeClr val="tx1"/>
                          </a:solidFill>
                          <a:effectLst/>
                        </a:rPr>
                        <a:t>Occasional = 1-33% of day, 1-100 reps</a:t>
                      </a:r>
                    </a:p>
                    <a:p>
                      <a:pPr marL="0" marR="0">
                        <a:spcBef>
                          <a:spcPts val="0"/>
                        </a:spcBef>
                        <a:spcAft>
                          <a:spcPts val="0"/>
                        </a:spcAft>
                      </a:pPr>
                      <a:r>
                        <a:rPr lang="en-US" sz="900" b="0" dirty="0">
                          <a:solidFill>
                            <a:schemeClr val="tx1"/>
                          </a:solidFill>
                          <a:effectLst/>
                        </a:rPr>
                        <a:t>  </a:t>
                      </a:r>
                      <a:endParaRPr lang="en-US" sz="900" b="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solidFill>
                      <a:schemeClr val="accent1">
                        <a:lumMod val="40000"/>
                        <a:lumOff val="60000"/>
                      </a:schemeClr>
                    </a:solidFill>
                  </a:tcPr>
                </a:tc>
                <a:tc>
                  <a:txBody>
                    <a:bodyPr/>
                    <a:lstStyle/>
                    <a:p>
                      <a:pPr marL="0" marR="0">
                        <a:spcBef>
                          <a:spcPts val="0"/>
                        </a:spcBef>
                        <a:spcAft>
                          <a:spcPts val="0"/>
                        </a:spcAft>
                      </a:pPr>
                      <a:r>
                        <a:rPr lang="en-US" sz="900" b="1" dirty="0">
                          <a:solidFill>
                            <a:schemeClr val="tx1"/>
                          </a:solidFill>
                          <a:effectLst/>
                        </a:rPr>
                        <a:t>Frequent = 34-66% of day, 101-800 reps </a:t>
                      </a:r>
                      <a:endParaRPr lang="en-US" sz="900" b="1"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solidFill>
                      <a:schemeClr val="accent1">
                        <a:lumMod val="40000"/>
                        <a:lumOff val="60000"/>
                      </a:schemeClr>
                    </a:solidFill>
                  </a:tcPr>
                </a:tc>
                <a:tc>
                  <a:txBody>
                    <a:bodyPr/>
                    <a:lstStyle/>
                    <a:p>
                      <a:pPr marL="0" marR="0">
                        <a:spcBef>
                          <a:spcPts val="0"/>
                        </a:spcBef>
                        <a:spcAft>
                          <a:spcPts val="0"/>
                        </a:spcAft>
                      </a:pPr>
                      <a:r>
                        <a:rPr lang="en-US" sz="900" b="1" dirty="0">
                          <a:solidFill>
                            <a:schemeClr val="tx1"/>
                          </a:solidFill>
                          <a:effectLst/>
                        </a:rPr>
                        <a:t>Constant = 67-100% of day, &gt;800 reps</a:t>
                      </a:r>
                      <a:endParaRPr lang="en-US" sz="900" b="1"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solidFill>
                      <a:schemeClr val="accent1">
                        <a:lumMod val="40000"/>
                        <a:lumOff val="60000"/>
                      </a:schemeClr>
                    </a:solidFill>
                  </a:tcPr>
                </a:tc>
                <a:extLst>
                  <a:ext uri="{0D108BD9-81ED-4DB2-BD59-A6C34878D82A}">
                    <a16:rowId xmlns:a16="http://schemas.microsoft.com/office/drawing/2014/main" xmlns="" val="2175221137"/>
                  </a:ext>
                </a:extLst>
              </a:tr>
            </a:tbl>
          </a:graphicData>
        </a:graphic>
      </p:graphicFrame>
      <p:sp>
        <p:nvSpPr>
          <p:cNvPr id="5" name="TextBox 4"/>
          <p:cNvSpPr txBox="1"/>
          <p:nvPr/>
        </p:nvSpPr>
        <p:spPr>
          <a:xfrm>
            <a:off x="842555" y="3746558"/>
            <a:ext cx="6296297" cy="300083"/>
          </a:xfrm>
          <a:prstGeom prst="rect">
            <a:avLst/>
          </a:prstGeom>
          <a:noFill/>
        </p:spPr>
        <p:txBody>
          <a:bodyPr wrap="square" lIns="68580" tIns="34290" rIns="68580" bIns="34290" rtlCol="0">
            <a:spAutoFit/>
          </a:bodyPr>
          <a:lstStyle/>
          <a:p>
            <a:r>
              <a:rPr lang="en-US" sz="1500" b="1" dirty="0"/>
              <a:t>Non-Material Handling (NMH) </a:t>
            </a:r>
          </a:p>
        </p:txBody>
      </p:sp>
      <p:sp>
        <p:nvSpPr>
          <p:cNvPr id="6" name="TextBox 5"/>
          <p:cNvSpPr txBox="1"/>
          <p:nvPr/>
        </p:nvSpPr>
        <p:spPr>
          <a:xfrm>
            <a:off x="787038" y="955309"/>
            <a:ext cx="6296297" cy="346249"/>
          </a:xfrm>
          <a:prstGeom prst="rect">
            <a:avLst/>
          </a:prstGeom>
          <a:noFill/>
        </p:spPr>
        <p:txBody>
          <a:bodyPr wrap="square" lIns="68580" tIns="34290" rIns="68580" bIns="34290" rtlCol="0">
            <a:spAutoFit/>
          </a:bodyPr>
          <a:lstStyle/>
          <a:p>
            <a:r>
              <a:rPr lang="en-US" b="1" dirty="0"/>
              <a:t>Material Handling (MH)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1517" y="4441309"/>
            <a:ext cx="1722484" cy="688994"/>
          </a:xfrm>
          <a:prstGeom prst="rect">
            <a:avLst/>
          </a:prstGeom>
          <a:solidFill>
            <a:schemeClr val="accent1"/>
          </a:solidFill>
        </p:spPr>
      </p:pic>
    </p:spTree>
    <p:extLst>
      <p:ext uri="{BB962C8B-B14F-4D97-AF65-F5344CB8AC3E}">
        <p14:creationId xmlns:p14="http://schemas.microsoft.com/office/powerpoint/2010/main" val="4227852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Ellsberg Paradox</a:t>
            </a:r>
            <a:endParaRPr lang="en-US" dirty="0"/>
          </a:p>
        </p:txBody>
      </p:sp>
      <p:sp>
        <p:nvSpPr>
          <p:cNvPr id="3" name="Content Placeholder 2"/>
          <p:cNvSpPr>
            <a:spLocks noGrp="1"/>
          </p:cNvSpPr>
          <p:nvPr>
            <p:ph idx="1"/>
          </p:nvPr>
        </p:nvSpPr>
        <p:spPr/>
        <p:txBody>
          <a:bodyPr/>
          <a:lstStyle/>
          <a:p>
            <a:r>
              <a:rPr lang="en-US" dirty="0" smtClean="0"/>
              <a:t>Stick with known situation, even if its bad for you.</a:t>
            </a:r>
          </a:p>
          <a:p>
            <a:r>
              <a:rPr lang="en-US" dirty="0" smtClean="0"/>
              <a:t>Can’t embrace change</a:t>
            </a:r>
          </a:p>
          <a:p>
            <a:r>
              <a:rPr lang="en-US" dirty="0" smtClean="0"/>
              <a:t>Aim low and settle for mediocre results</a:t>
            </a:r>
          </a:p>
          <a:p>
            <a:r>
              <a:rPr lang="en-US" dirty="0"/>
              <a:t>O</a:t>
            </a:r>
            <a:r>
              <a:rPr lang="en-US" dirty="0" smtClean="0"/>
              <a:t>ther people’s expectations are not high enough</a:t>
            </a:r>
            <a:endParaRPr lang="en-US" dirty="0"/>
          </a:p>
        </p:txBody>
      </p:sp>
    </p:spTree>
    <p:extLst>
      <p:ext uri="{BB962C8B-B14F-4D97-AF65-F5344CB8AC3E}">
        <p14:creationId xmlns:p14="http://schemas.microsoft.com/office/powerpoint/2010/main" val="3593845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9" y="86909"/>
            <a:ext cx="8839199" cy="560546"/>
          </a:xfrm>
        </p:spPr>
        <p:txBody>
          <a:bodyPr>
            <a:normAutofit/>
          </a:bodyPr>
          <a:lstStyle/>
          <a:p>
            <a:r>
              <a:rPr lang="en-US" sz="2800" dirty="0"/>
              <a:t>EEOC Considerations-Employer/Evaluator Level</a:t>
            </a:r>
          </a:p>
        </p:txBody>
      </p:sp>
      <p:sp>
        <p:nvSpPr>
          <p:cNvPr id="5" name="Content Placeholder 4"/>
          <p:cNvSpPr>
            <a:spLocks noGrp="1"/>
          </p:cNvSpPr>
          <p:nvPr>
            <p:ph type="body" idx="1"/>
          </p:nvPr>
        </p:nvSpPr>
        <p:spPr>
          <a:xfrm>
            <a:off x="391886" y="900488"/>
            <a:ext cx="4106294" cy="326572"/>
          </a:xfrm>
        </p:spPr>
        <p:txBody>
          <a:bodyPr>
            <a:normAutofit fontScale="25000" lnSpcReduction="20000"/>
          </a:bodyPr>
          <a:lstStyle/>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sz="4800" dirty="0">
              <a:latin typeface="Arial" panose="020B0604020202020204" pitchFamily="34" charset="0"/>
            </a:endParaRPr>
          </a:p>
          <a:p>
            <a:r>
              <a:rPr lang="en-US" sz="6000" dirty="0"/>
              <a:t>EEOC-Equality and Discrimination Enforcement</a:t>
            </a:r>
          </a:p>
        </p:txBody>
      </p:sp>
      <p:sp>
        <p:nvSpPr>
          <p:cNvPr id="7" name="Content Placeholder 6"/>
          <p:cNvSpPr>
            <a:spLocks noGrp="1"/>
          </p:cNvSpPr>
          <p:nvPr>
            <p:ph sz="half" idx="2"/>
          </p:nvPr>
        </p:nvSpPr>
        <p:spPr>
          <a:xfrm>
            <a:off x="304800" y="1260872"/>
            <a:ext cx="4193379" cy="3435226"/>
          </a:xfrm>
        </p:spPr>
        <p:txBody>
          <a:bodyPr>
            <a:normAutofit fontScale="32500" lnSpcReduction="20000"/>
          </a:bodyPr>
          <a:lstStyle/>
          <a:p>
            <a:pPr marL="0" indent="0" eaLnBrk="0" fontAlgn="base" hangingPunct="0">
              <a:spcBef>
                <a:spcPct val="0"/>
              </a:spcBef>
              <a:spcAft>
                <a:spcPct val="0"/>
              </a:spcAft>
              <a:buFontTx/>
              <a:buChar char="•"/>
            </a:pPr>
            <a:r>
              <a:rPr lang="en-US" altLang="en-US" sz="3200" dirty="0">
                <a:latin typeface="Arial" panose="020B0604020202020204" pitchFamily="34" charset="0"/>
              </a:rPr>
              <a:t>Whether the reason the position exists is to perform that function</a:t>
            </a:r>
          </a:p>
          <a:p>
            <a:pPr marL="0" indent="0" eaLnBrk="0" fontAlgn="base" hangingPunct="0">
              <a:spcBef>
                <a:spcPct val="0"/>
              </a:spcBef>
              <a:spcAft>
                <a:spcPct val="0"/>
              </a:spcAft>
              <a:buNone/>
            </a:pPr>
            <a:endParaRPr lang="en-US" altLang="en-US" sz="3200" dirty="0">
              <a:latin typeface="Arial" panose="020B0604020202020204" pitchFamily="34" charset="0"/>
            </a:endParaRPr>
          </a:p>
          <a:p>
            <a:pPr marL="0" indent="0" eaLnBrk="0" fontAlgn="base" hangingPunct="0">
              <a:spcBef>
                <a:spcPct val="0"/>
              </a:spcBef>
              <a:spcAft>
                <a:spcPct val="0"/>
              </a:spcAft>
              <a:buFontTx/>
              <a:buChar char="•"/>
            </a:pPr>
            <a:r>
              <a:rPr lang="en-US" altLang="en-US" sz="3200" dirty="0">
                <a:latin typeface="Arial" panose="020B0604020202020204" pitchFamily="34" charset="0"/>
              </a:rPr>
              <a:t>The number of other employees available to perform the function or among whom the performance of the function can be distributed</a:t>
            </a:r>
          </a:p>
          <a:p>
            <a:pPr marL="0" indent="0" eaLnBrk="0" fontAlgn="base" hangingPunct="0">
              <a:spcBef>
                <a:spcPct val="0"/>
              </a:spcBef>
              <a:spcAft>
                <a:spcPct val="0"/>
              </a:spcAft>
              <a:buNone/>
            </a:pPr>
            <a:endParaRPr lang="en-US" altLang="en-US" sz="3200" dirty="0">
              <a:latin typeface="Arial" panose="020B0604020202020204" pitchFamily="34" charset="0"/>
            </a:endParaRPr>
          </a:p>
          <a:p>
            <a:pPr marL="0" indent="0" eaLnBrk="0" fontAlgn="base" hangingPunct="0">
              <a:spcBef>
                <a:spcPct val="0"/>
              </a:spcBef>
              <a:spcAft>
                <a:spcPct val="0"/>
              </a:spcAft>
              <a:buFontTx/>
              <a:buChar char="•"/>
            </a:pPr>
            <a:r>
              <a:rPr lang="en-US" altLang="en-US" sz="3200" dirty="0">
                <a:latin typeface="Arial" panose="020B0604020202020204" pitchFamily="34" charset="0"/>
              </a:rPr>
              <a:t>The degree of expertise or skill required to perform the function</a:t>
            </a:r>
          </a:p>
          <a:p>
            <a:pPr marL="0" indent="0" eaLnBrk="0" fontAlgn="base" hangingPunct="0">
              <a:spcBef>
                <a:spcPct val="0"/>
              </a:spcBef>
              <a:spcAft>
                <a:spcPct val="0"/>
              </a:spcAft>
              <a:buNone/>
            </a:pPr>
            <a:endParaRPr lang="en-US" altLang="en-US" sz="3200" dirty="0">
              <a:latin typeface="Arial" panose="020B0604020202020204" pitchFamily="34" charset="0"/>
            </a:endParaRPr>
          </a:p>
          <a:p>
            <a:pPr marL="0" indent="0" eaLnBrk="0" fontAlgn="base" hangingPunct="0">
              <a:spcBef>
                <a:spcPct val="0"/>
              </a:spcBef>
              <a:spcAft>
                <a:spcPct val="0"/>
              </a:spcAft>
              <a:buFontTx/>
              <a:buChar char="•"/>
            </a:pPr>
            <a:r>
              <a:rPr lang="en-US" altLang="en-US" sz="3200" dirty="0">
                <a:latin typeface="Arial" panose="020B0604020202020204" pitchFamily="34" charset="0"/>
              </a:rPr>
              <a:t>The actual work experience of present or past employees in the job</a:t>
            </a:r>
          </a:p>
          <a:p>
            <a:pPr marL="0" indent="0" eaLnBrk="0" fontAlgn="base" hangingPunct="0">
              <a:spcBef>
                <a:spcPct val="0"/>
              </a:spcBef>
              <a:spcAft>
                <a:spcPct val="0"/>
              </a:spcAft>
              <a:buNone/>
            </a:pPr>
            <a:endParaRPr lang="en-US" altLang="en-US" sz="3200" dirty="0">
              <a:latin typeface="Arial" panose="020B0604020202020204" pitchFamily="34" charset="0"/>
            </a:endParaRPr>
          </a:p>
          <a:p>
            <a:pPr marL="0" indent="0" eaLnBrk="0" fontAlgn="base" hangingPunct="0">
              <a:spcBef>
                <a:spcPct val="0"/>
              </a:spcBef>
              <a:spcAft>
                <a:spcPct val="0"/>
              </a:spcAft>
              <a:buFontTx/>
              <a:buChar char="•"/>
            </a:pPr>
            <a:r>
              <a:rPr lang="en-US" altLang="en-US" sz="3200" dirty="0">
                <a:latin typeface="Arial" panose="020B0604020202020204" pitchFamily="34" charset="0"/>
              </a:rPr>
              <a:t>The time spent performing a function</a:t>
            </a:r>
          </a:p>
          <a:p>
            <a:pPr marL="0" indent="0" eaLnBrk="0" fontAlgn="base" hangingPunct="0">
              <a:spcBef>
                <a:spcPct val="0"/>
              </a:spcBef>
              <a:spcAft>
                <a:spcPct val="0"/>
              </a:spcAft>
              <a:buNone/>
            </a:pPr>
            <a:endParaRPr lang="en-US" altLang="en-US" sz="3200" dirty="0">
              <a:latin typeface="Arial" panose="020B0604020202020204" pitchFamily="34" charset="0"/>
            </a:endParaRPr>
          </a:p>
          <a:p>
            <a:pPr marL="0" indent="0" eaLnBrk="0" fontAlgn="base" hangingPunct="0">
              <a:spcBef>
                <a:spcPct val="0"/>
              </a:spcBef>
              <a:spcAft>
                <a:spcPct val="0"/>
              </a:spcAft>
              <a:buFontTx/>
              <a:buChar char="•"/>
            </a:pPr>
            <a:r>
              <a:rPr lang="en-US" altLang="en-US" sz="3200" dirty="0">
                <a:latin typeface="Arial" panose="020B0604020202020204" pitchFamily="34" charset="0"/>
              </a:rPr>
              <a:t>The consequences of not requiring that an employee to</a:t>
            </a:r>
          </a:p>
          <a:p>
            <a:pPr marL="0" indent="0" eaLnBrk="0" fontAlgn="base" hangingPunct="0">
              <a:spcBef>
                <a:spcPct val="0"/>
              </a:spcBef>
              <a:spcAft>
                <a:spcPct val="0"/>
              </a:spcAft>
              <a:buNone/>
            </a:pPr>
            <a:r>
              <a:rPr lang="en-US" altLang="en-US" sz="3200" dirty="0">
                <a:latin typeface="Arial" panose="020B0604020202020204" pitchFamily="34" charset="0"/>
              </a:rPr>
              <a:t>  perform a function</a:t>
            </a:r>
          </a:p>
          <a:p>
            <a:pPr marL="0" indent="0" eaLnBrk="0" fontAlgn="base" hangingPunct="0">
              <a:spcBef>
                <a:spcPct val="0"/>
              </a:spcBef>
              <a:spcAft>
                <a:spcPct val="0"/>
              </a:spcAft>
              <a:buNone/>
            </a:pPr>
            <a:endParaRPr lang="en-US" altLang="en-US" sz="3200" dirty="0">
              <a:latin typeface="Arial" panose="020B0604020202020204" pitchFamily="34" charset="0"/>
            </a:endParaRPr>
          </a:p>
          <a:p>
            <a:pPr marL="0" indent="0" eaLnBrk="0" fontAlgn="base" hangingPunct="0">
              <a:spcBef>
                <a:spcPct val="0"/>
              </a:spcBef>
              <a:spcAft>
                <a:spcPct val="0"/>
              </a:spcAft>
              <a:buFontTx/>
              <a:buChar char="•"/>
            </a:pPr>
            <a:r>
              <a:rPr lang="en-US" altLang="en-US" sz="3200" dirty="0">
                <a:latin typeface="Arial" panose="020B0604020202020204" pitchFamily="34" charset="0"/>
              </a:rPr>
              <a:t>The terms of a collective bargaining </a:t>
            </a:r>
            <a:r>
              <a:rPr lang="en-US" altLang="en-US" sz="3200" dirty="0" smtClean="0">
                <a:latin typeface="Arial" panose="020B0604020202020204" pitchFamily="34" charset="0"/>
              </a:rPr>
              <a:t>agreement</a:t>
            </a:r>
          </a:p>
          <a:p>
            <a:pPr marL="0" indent="0" eaLnBrk="0" fontAlgn="base" hangingPunct="0">
              <a:spcBef>
                <a:spcPct val="0"/>
              </a:spcBef>
              <a:spcAft>
                <a:spcPct val="0"/>
              </a:spcAft>
              <a:buFontTx/>
              <a:buChar char="•"/>
            </a:pPr>
            <a:endParaRPr lang="en-US" altLang="en-US" sz="3200" dirty="0">
              <a:latin typeface="Arial" panose="020B0604020202020204" pitchFamily="34" charset="0"/>
            </a:endParaRPr>
          </a:p>
          <a:p>
            <a:pPr marL="0" indent="0" eaLnBrk="0" fontAlgn="base" hangingPunct="0">
              <a:spcBef>
                <a:spcPct val="0"/>
              </a:spcBef>
              <a:spcAft>
                <a:spcPct val="0"/>
              </a:spcAft>
              <a:buFontTx/>
              <a:buChar char="•"/>
            </a:pPr>
            <a:r>
              <a:rPr lang="en-US" altLang="en-US" sz="3200" dirty="0" smtClean="0">
                <a:latin typeface="Arial" panose="020B0604020202020204" pitchFamily="34" charset="0"/>
              </a:rPr>
              <a:t>EQUALITY, Fair Treatment, Discrimination</a:t>
            </a:r>
          </a:p>
          <a:p>
            <a:pPr lvl="1" eaLnBrk="0" fontAlgn="base" hangingPunct="0">
              <a:spcBef>
                <a:spcPct val="0"/>
              </a:spcBef>
              <a:spcAft>
                <a:spcPct val="0"/>
              </a:spcAft>
            </a:pPr>
            <a:r>
              <a:rPr lang="en-US" sz="3200" dirty="0" smtClean="0"/>
              <a:t>To </a:t>
            </a:r>
            <a:r>
              <a:rPr lang="en-US" sz="3200" dirty="0"/>
              <a:t>ensure that a test or selection procedure remains predictive of success in a job, employers should keep abreast of changes in job requirements and should update the test specifications or selection procedures accordingly.</a:t>
            </a:r>
            <a:endParaRPr lang="en-US" altLang="en-US" sz="3200" dirty="0">
              <a:latin typeface="Arial" panose="020B0604020202020204" pitchFamily="34" charset="0"/>
            </a:endParaRPr>
          </a:p>
          <a:p>
            <a:pPr marL="0" indent="0" eaLnBrk="0" fontAlgn="base" hangingPunct="0">
              <a:spcBef>
                <a:spcPct val="0"/>
              </a:spcBef>
              <a:spcAft>
                <a:spcPct val="0"/>
              </a:spcAft>
              <a:buNone/>
            </a:pPr>
            <a:endParaRPr lang="en-US" altLang="en-US" dirty="0">
              <a:latin typeface="Arial" panose="020B0604020202020204" pitchFamily="34" charset="0"/>
            </a:endParaRPr>
          </a:p>
          <a:p>
            <a:pPr eaLnBrk="0" fontAlgn="base" hangingPunct="0">
              <a:lnSpc>
                <a:spcPct val="100000"/>
              </a:lnSpc>
              <a:spcBef>
                <a:spcPct val="0"/>
              </a:spcBef>
              <a:spcAft>
                <a:spcPct val="0"/>
              </a:spcAft>
            </a:pPr>
            <a:endParaRPr lang="en-US" altLang="en-US" dirty="0">
              <a:latin typeface="Arial" panose="020B0604020202020204" pitchFamily="34" charset="0"/>
            </a:endParaRPr>
          </a:p>
          <a:p>
            <a:endParaRPr lang="en-US" dirty="0"/>
          </a:p>
        </p:txBody>
      </p:sp>
      <p:sp>
        <p:nvSpPr>
          <p:cNvPr id="8" name="Text Placeholder 7"/>
          <p:cNvSpPr>
            <a:spLocks noGrp="1"/>
          </p:cNvSpPr>
          <p:nvPr>
            <p:ph type="body" sz="quarter" idx="3"/>
          </p:nvPr>
        </p:nvSpPr>
        <p:spPr>
          <a:xfrm>
            <a:off x="4565470" y="912701"/>
            <a:ext cx="4474028" cy="326265"/>
          </a:xfrm>
        </p:spPr>
        <p:txBody>
          <a:bodyPr>
            <a:noAutofit/>
          </a:bodyPr>
          <a:lstStyle/>
          <a:p>
            <a:r>
              <a:rPr lang="en-US" sz="1500" dirty="0"/>
              <a:t>Health Professional -Essential Functions and Safety</a:t>
            </a:r>
          </a:p>
        </p:txBody>
      </p:sp>
      <p:sp>
        <p:nvSpPr>
          <p:cNvPr id="9" name="Content Placeholder 8"/>
          <p:cNvSpPr>
            <a:spLocks noGrp="1"/>
          </p:cNvSpPr>
          <p:nvPr>
            <p:ph sz="quarter" idx="4"/>
          </p:nvPr>
        </p:nvSpPr>
        <p:spPr>
          <a:xfrm>
            <a:off x="4674870" y="1260872"/>
            <a:ext cx="3887391" cy="683964"/>
          </a:xfrm>
        </p:spPr>
        <p:txBody>
          <a:bodyPr>
            <a:normAutofit fontScale="77500" lnSpcReduction="20000"/>
          </a:bodyPr>
          <a:lstStyle/>
          <a:p>
            <a:r>
              <a:rPr lang="en-US" sz="1200" dirty="0"/>
              <a:t>Are the job’s physical demands of the essential and marginal  functions safe for the physical demand level of the client?</a:t>
            </a:r>
          </a:p>
          <a:p>
            <a:r>
              <a:rPr lang="en-US" sz="1200" dirty="0"/>
              <a:t>Medical safety not EEOC concern</a:t>
            </a:r>
          </a:p>
          <a:p>
            <a:r>
              <a:rPr lang="en-US" sz="1200" dirty="0"/>
              <a:t>RTW or Pre-employment setting medical safety is the only concern</a:t>
            </a:r>
          </a:p>
        </p:txBody>
      </p:sp>
      <p:pic>
        <p:nvPicPr>
          <p:cNvPr id="10" name="Picture 4"/>
          <p:cNvPicPr>
            <a:picLocks noChangeAspect="1" noChangeArrowheads="1"/>
          </p:cNvPicPr>
          <p:nvPr/>
        </p:nvPicPr>
        <p:blipFill>
          <a:blip r:embed="rId2"/>
          <a:srcRect/>
          <a:stretch>
            <a:fillRect/>
          </a:stretch>
        </p:blipFill>
        <p:spPr bwMode="auto">
          <a:xfrm>
            <a:off x="4904605" y="2239862"/>
            <a:ext cx="3657656" cy="2456236"/>
          </a:xfrm>
          <a:prstGeom prst="rect">
            <a:avLst/>
          </a:prstGeom>
          <a:ln>
            <a:noFill/>
          </a:ln>
          <a:effectLst>
            <a:softEdge rad="112500"/>
          </a:effec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0991" y="4696098"/>
            <a:ext cx="1118507" cy="447403"/>
          </a:xfrm>
          <a:prstGeom prst="rect">
            <a:avLst/>
          </a:prstGeom>
          <a:solidFill>
            <a:schemeClr val="accent1"/>
          </a:solidFill>
        </p:spPr>
      </p:pic>
    </p:spTree>
    <p:extLst>
      <p:ext uri="{BB962C8B-B14F-4D97-AF65-F5344CB8AC3E}">
        <p14:creationId xmlns:p14="http://schemas.microsoft.com/office/powerpoint/2010/main" val="3159960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0841"/>
            <a:ext cx="7886700" cy="862625"/>
          </a:xfrm>
        </p:spPr>
        <p:txBody>
          <a:bodyPr>
            <a:normAutofit/>
          </a:bodyPr>
          <a:lstStyle/>
          <a:p>
            <a:pPr algn="ctr"/>
            <a:r>
              <a:rPr lang="en-US" sz="2400" dirty="0" smtClean="0"/>
              <a:t>RW/SW Accommodative Process-4 Steps</a:t>
            </a:r>
            <a:endParaRPr lang="en-US" sz="2400" dirty="0"/>
          </a:p>
        </p:txBody>
      </p:sp>
      <p:sp>
        <p:nvSpPr>
          <p:cNvPr id="3" name="Content Placeholder 2"/>
          <p:cNvSpPr>
            <a:spLocks noGrp="1"/>
          </p:cNvSpPr>
          <p:nvPr>
            <p:ph type="body" idx="1"/>
          </p:nvPr>
        </p:nvSpPr>
        <p:spPr>
          <a:xfrm>
            <a:off x="689524" y="708052"/>
            <a:ext cx="3868340" cy="469956"/>
          </a:xfrm>
        </p:spPr>
        <p:txBody>
          <a:bodyPr>
            <a:normAutofit fontScale="92500"/>
          </a:bodyPr>
          <a:lstStyle/>
          <a:p>
            <a:r>
              <a:rPr lang="en-US" dirty="0" smtClean="0"/>
              <a:t>Compliant-Employee Involvement	</a:t>
            </a:r>
            <a:endParaRPr lang="en-US" dirty="0"/>
          </a:p>
        </p:txBody>
      </p:sp>
      <p:sp>
        <p:nvSpPr>
          <p:cNvPr id="4" name="Content Placeholder 3"/>
          <p:cNvSpPr>
            <a:spLocks noGrp="1"/>
          </p:cNvSpPr>
          <p:nvPr>
            <p:ph sz="half" idx="2"/>
          </p:nvPr>
        </p:nvSpPr>
        <p:spPr>
          <a:xfrm>
            <a:off x="534072" y="1168826"/>
            <a:ext cx="3868340" cy="3364112"/>
          </a:xfrm>
        </p:spPr>
        <p:txBody>
          <a:bodyPr>
            <a:normAutofit fontScale="70000" lnSpcReduction="20000"/>
          </a:bodyPr>
          <a:lstStyle/>
          <a:p>
            <a:r>
              <a:rPr lang="en-US" dirty="0" smtClean="0"/>
              <a:t>RW </a:t>
            </a:r>
            <a:r>
              <a:rPr lang="en-US" dirty="0"/>
              <a:t>at same position</a:t>
            </a:r>
          </a:p>
          <a:p>
            <a:r>
              <a:rPr lang="en-US" dirty="0"/>
              <a:t>Modified duty in same position, with gradual written plan of </a:t>
            </a:r>
            <a:r>
              <a:rPr lang="en-US" dirty="0" smtClean="0"/>
              <a:t>RW </a:t>
            </a:r>
            <a:r>
              <a:rPr lang="en-US" dirty="0"/>
              <a:t>to full duty</a:t>
            </a:r>
          </a:p>
          <a:p>
            <a:r>
              <a:rPr lang="en-US" dirty="0"/>
              <a:t>Temporary work in different position, with determination of </a:t>
            </a:r>
            <a:r>
              <a:rPr lang="en-US" dirty="0" smtClean="0"/>
              <a:t>RW </a:t>
            </a:r>
            <a:r>
              <a:rPr lang="en-US" dirty="0"/>
              <a:t>ability to previous position</a:t>
            </a:r>
          </a:p>
          <a:p>
            <a:r>
              <a:rPr lang="en-US" dirty="0"/>
              <a:t>Re-assignment to another position, following documented proof of inability to perform same position</a:t>
            </a:r>
          </a:p>
          <a:p>
            <a:pPr lvl="1"/>
            <a:r>
              <a:rPr lang="en-US" dirty="0" smtClean="0"/>
              <a:t>ADA/EEOC </a:t>
            </a:r>
            <a:r>
              <a:rPr lang="en-US" dirty="0" err="1"/>
              <a:t>regs</a:t>
            </a:r>
            <a:r>
              <a:rPr lang="en-US" dirty="0"/>
              <a:t> state that an injured employee needs to be an </a:t>
            </a:r>
            <a:r>
              <a:rPr lang="en-US" b="1" dirty="0"/>
              <a:t>Active </a:t>
            </a:r>
            <a:r>
              <a:rPr lang="en-US" dirty="0"/>
              <a:t>participant in their stay at work and return to work process</a:t>
            </a:r>
          </a:p>
          <a:p>
            <a:pPr lvl="1"/>
            <a:r>
              <a:rPr lang="en-US" dirty="0"/>
              <a:t>EEOC’s biggest concern is employees who could work essential functions are not being allowed, and with a medical injury, this could be </a:t>
            </a:r>
            <a:r>
              <a:rPr lang="en-US" dirty="0" smtClean="0"/>
              <a:t>discrimination under ADA</a:t>
            </a:r>
            <a:endParaRPr lang="en-US" dirty="0"/>
          </a:p>
          <a:p>
            <a:pPr lvl="1"/>
            <a:r>
              <a:rPr lang="en-US" b="1" dirty="0"/>
              <a:t>To prove direct threat to employee and others BOTH the physical ability of the injured employee AND physical demands of the job are hallmarks of a compliant decision</a:t>
            </a:r>
          </a:p>
          <a:p>
            <a:endParaRPr lang="en-US" dirty="0"/>
          </a:p>
        </p:txBody>
      </p:sp>
      <p:sp>
        <p:nvSpPr>
          <p:cNvPr id="5" name="Text Placeholder 4"/>
          <p:cNvSpPr>
            <a:spLocks noGrp="1"/>
          </p:cNvSpPr>
          <p:nvPr>
            <p:ph type="body" sz="quarter" idx="3"/>
          </p:nvPr>
        </p:nvSpPr>
        <p:spPr>
          <a:xfrm>
            <a:off x="4648200" y="749013"/>
            <a:ext cx="3887391" cy="404642"/>
          </a:xfrm>
        </p:spPr>
        <p:txBody>
          <a:bodyPr/>
          <a:lstStyle/>
          <a:p>
            <a:r>
              <a:rPr lang="en-US" dirty="0" smtClean="0"/>
              <a:t>Non-Compliant</a:t>
            </a:r>
            <a:endParaRPr lang="en-US" dirty="0"/>
          </a:p>
        </p:txBody>
      </p:sp>
      <p:sp>
        <p:nvSpPr>
          <p:cNvPr id="6" name="Content Placeholder 5"/>
          <p:cNvSpPr>
            <a:spLocks noGrp="1"/>
          </p:cNvSpPr>
          <p:nvPr>
            <p:ph sz="quarter" idx="4"/>
          </p:nvPr>
        </p:nvSpPr>
        <p:spPr>
          <a:xfrm>
            <a:off x="4573214" y="1123950"/>
            <a:ext cx="3887391" cy="2763441"/>
          </a:xfrm>
        </p:spPr>
        <p:txBody>
          <a:bodyPr/>
          <a:lstStyle/>
          <a:p>
            <a:r>
              <a:rPr lang="en-US" dirty="0"/>
              <a:t>100% </a:t>
            </a:r>
            <a:r>
              <a:rPr lang="en-US" dirty="0" smtClean="0"/>
              <a:t>RW </a:t>
            </a:r>
            <a:r>
              <a:rPr lang="en-US" dirty="0"/>
              <a:t>or Fired</a:t>
            </a:r>
          </a:p>
          <a:p>
            <a:pPr marL="0" indent="0">
              <a:buNone/>
            </a:pP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528592"/>
            <a:ext cx="2831783" cy="283178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3618" y="1"/>
            <a:ext cx="1430383" cy="572153"/>
          </a:xfrm>
          <a:prstGeom prst="rect">
            <a:avLst/>
          </a:prstGeom>
          <a:solidFill>
            <a:schemeClr val="accent1"/>
          </a:solidFill>
        </p:spPr>
      </p:pic>
      <p:sp>
        <p:nvSpPr>
          <p:cNvPr id="7" name="Rectangle 6"/>
          <p:cNvSpPr/>
          <p:nvPr/>
        </p:nvSpPr>
        <p:spPr>
          <a:xfrm>
            <a:off x="990600" y="4512087"/>
            <a:ext cx="6896100" cy="646331"/>
          </a:xfrm>
          <a:prstGeom prst="rect">
            <a:avLst/>
          </a:prstGeom>
        </p:spPr>
        <p:txBody>
          <a:bodyPr wrap="square">
            <a:spAutoFit/>
          </a:bodyPr>
          <a:lstStyle/>
          <a:p>
            <a:r>
              <a:rPr lang="en-US" sz="1200" dirty="0"/>
              <a:t>The </a:t>
            </a:r>
            <a:r>
              <a:rPr lang="en-US" sz="1200" dirty="0">
                <a:hlinkClick r:id="rId4"/>
              </a:rPr>
              <a:t>Uniform Guidelines on Employee Selection Procedures</a:t>
            </a:r>
            <a:r>
              <a:rPr lang="en-US" sz="1200" dirty="0"/>
              <a:t> states that a thorough job analysis is needed for supporting a selection procedure (see: </a:t>
            </a:r>
            <a:r>
              <a:rPr lang="en-US" sz="1200" dirty="0">
                <a:hlinkClick r:id="rId5"/>
              </a:rPr>
              <a:t>60-3.9 - No assumption of validity. Section B.</a:t>
            </a:r>
            <a:r>
              <a:rPr lang="en-US" sz="1200" dirty="0"/>
              <a:t>)</a:t>
            </a:r>
          </a:p>
          <a:p>
            <a:endParaRPr lang="en-US" sz="1200" dirty="0"/>
          </a:p>
        </p:txBody>
      </p:sp>
    </p:spTree>
    <p:extLst>
      <p:ext uri="{BB962C8B-B14F-4D97-AF65-F5344CB8AC3E}">
        <p14:creationId xmlns:p14="http://schemas.microsoft.com/office/powerpoint/2010/main" val="610639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 y="188936"/>
            <a:ext cx="8484869" cy="663178"/>
          </a:xfrm>
        </p:spPr>
        <p:txBody>
          <a:bodyPr>
            <a:normAutofit/>
          </a:bodyPr>
          <a:lstStyle/>
          <a:p>
            <a:r>
              <a:rPr lang="en-US" sz="2000" dirty="0"/>
              <a:t>Consequences of </a:t>
            </a:r>
            <a:r>
              <a:rPr lang="en-US" sz="2000" dirty="0" smtClean="0"/>
              <a:t>RW </a:t>
            </a:r>
            <a:r>
              <a:rPr lang="en-US" sz="2000" dirty="0"/>
              <a:t>decisions without </a:t>
            </a:r>
            <a:r>
              <a:rPr lang="en-US" sz="2000" dirty="0" smtClean="0"/>
              <a:t>Accommodative Process</a:t>
            </a:r>
            <a:endParaRPr lang="en-US" sz="2000" dirty="0"/>
          </a:p>
        </p:txBody>
      </p:sp>
      <p:sp>
        <p:nvSpPr>
          <p:cNvPr id="3" name="Content Placeholder 2"/>
          <p:cNvSpPr>
            <a:spLocks noGrp="1"/>
          </p:cNvSpPr>
          <p:nvPr>
            <p:ph sz="half" idx="1"/>
          </p:nvPr>
        </p:nvSpPr>
        <p:spPr>
          <a:xfrm>
            <a:off x="381000" y="742950"/>
            <a:ext cx="4145825" cy="3814355"/>
          </a:xfrm>
        </p:spPr>
        <p:txBody>
          <a:bodyPr>
            <a:noAutofit/>
          </a:bodyPr>
          <a:lstStyle/>
          <a:p>
            <a:r>
              <a:rPr lang="en-US" sz="900" dirty="0"/>
              <a:t>The EEOC recently filed a lawsuit against American Airlines and Envoy Air, its largest regional affiliate, alleging that the airlines had engaged in discrimination in violation of the Americans with Disabilities Act (“ADA”)- they illegally prohibited disabled employees from returning to work or transferring into other positions.</a:t>
            </a:r>
          </a:p>
          <a:p>
            <a:pPr lvl="1"/>
            <a:r>
              <a:rPr lang="en-US" sz="900" dirty="0"/>
              <a:t>100% Return To Work Without Restriction policy ignored the reasonable accommodation process within ADA</a:t>
            </a:r>
          </a:p>
          <a:p>
            <a:pPr lvl="1"/>
            <a:r>
              <a:rPr lang="en-US" sz="900" b="1" dirty="0"/>
              <a:t>Settled for 9.8 million dollars</a:t>
            </a:r>
          </a:p>
          <a:p>
            <a:r>
              <a:rPr lang="en-US" sz="900" dirty="0"/>
              <a:t>The EEOC reported in a press release that Interstate Distributor Company, a trucking firm, agreed to pay </a:t>
            </a:r>
            <a:r>
              <a:rPr lang="en-US" sz="900" b="1" dirty="0"/>
              <a:t>$4.85 million </a:t>
            </a:r>
            <a:r>
              <a:rPr lang="en-US" sz="900" dirty="0"/>
              <a:t>to settle a lawsuit alleging pattern and practice violations of the Americans with Disabilities Act. The lawsuit, filed by the EEOC in a federal court in Colorado, claims Interstate maintained a “no restrictions” leave policy in which employees on leave were automatically terminated after exhausting 12 weeks of leave unless they were able to return to full-duty work without limitation. The lawsuit and sizeable settlement raises concerns for employers regarding potential liability arising from personnel policies. The EEOC’s position regarding leave policies is nothing new. The federal agency has long-held the position that employers must make an </a:t>
            </a:r>
            <a:r>
              <a:rPr lang="en-US" sz="900" b="1" dirty="0"/>
              <a:t>individualized determination for each employee </a:t>
            </a:r>
            <a:r>
              <a:rPr lang="en-US" sz="900" dirty="0"/>
              <a:t>that has exhausted a leave of absence as to whether the employee can return to work with or without reasonable accommodation for a disability</a:t>
            </a:r>
          </a:p>
          <a:p>
            <a:r>
              <a:rPr lang="en-US" sz="900" b="1" dirty="0"/>
              <a:t>Without a JDA, how can INDIVIDUAL employment decisions be made-return to work or screening?</a:t>
            </a:r>
          </a:p>
          <a:p>
            <a:pPr lvl="1"/>
            <a:r>
              <a:rPr lang="en-US" sz="900" dirty="0"/>
              <a:t>Policies are a part of the defense but not all</a:t>
            </a:r>
          </a:p>
          <a:p>
            <a:pPr lvl="1"/>
            <a:r>
              <a:rPr lang="en-US" sz="900" dirty="0"/>
              <a:t>Accommodation process matters, </a:t>
            </a:r>
            <a:r>
              <a:rPr lang="en-US" sz="900" b="1" dirty="0"/>
              <a:t>and JDA is a part of that process</a:t>
            </a:r>
          </a:p>
          <a:p>
            <a:endParaRPr lang="en-US" sz="900" b="1"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74870" y="1265635"/>
            <a:ext cx="3886200" cy="3040952"/>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4835" y="4492970"/>
            <a:ext cx="1430383" cy="572153"/>
          </a:xfrm>
          <a:prstGeom prst="rect">
            <a:avLst/>
          </a:prstGeom>
          <a:solidFill>
            <a:schemeClr val="accent1"/>
          </a:solidFill>
        </p:spPr>
      </p:pic>
    </p:spTree>
    <p:extLst>
      <p:ext uri="{BB962C8B-B14F-4D97-AF65-F5344CB8AC3E}">
        <p14:creationId xmlns:p14="http://schemas.microsoft.com/office/powerpoint/2010/main" val="3256678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4928405" cy="803842"/>
          </a:xfrm>
        </p:spPr>
        <p:txBody>
          <a:bodyPr>
            <a:normAutofit fontScale="90000"/>
          </a:bodyPr>
          <a:lstStyle/>
          <a:p>
            <a:r>
              <a:rPr lang="en-US" dirty="0" smtClean="0"/>
              <a:t>JDAs can relieve pressure</a:t>
            </a:r>
            <a:endParaRPr lang="en-US" dirty="0"/>
          </a:p>
        </p:txBody>
      </p:sp>
      <p:sp>
        <p:nvSpPr>
          <p:cNvPr id="3" name="Content Placeholder 2"/>
          <p:cNvSpPr>
            <a:spLocks noGrp="1"/>
          </p:cNvSpPr>
          <p:nvPr>
            <p:ph type="body" idx="1"/>
          </p:nvPr>
        </p:nvSpPr>
        <p:spPr>
          <a:xfrm>
            <a:off x="629842" y="1208621"/>
            <a:ext cx="3868340" cy="443831"/>
          </a:xfrm>
        </p:spPr>
        <p:txBody>
          <a:bodyPr/>
          <a:lstStyle/>
          <a:p>
            <a:r>
              <a:rPr lang="en-US" dirty="0" smtClean="0"/>
              <a:t>Healthcare Provider Role</a:t>
            </a:r>
            <a:endParaRPr lang="en-US" dirty="0"/>
          </a:p>
        </p:txBody>
      </p:sp>
      <p:sp>
        <p:nvSpPr>
          <p:cNvPr id="6" name="Text Placeholder 5"/>
          <p:cNvSpPr>
            <a:spLocks noGrp="1"/>
          </p:cNvSpPr>
          <p:nvPr>
            <p:ph type="body" sz="quarter" idx="3"/>
          </p:nvPr>
        </p:nvSpPr>
        <p:spPr/>
        <p:txBody>
          <a:bodyPr/>
          <a:lstStyle/>
          <a:p>
            <a:r>
              <a:rPr lang="en-US" dirty="0" smtClean="0"/>
              <a:t>Accommodation Process</a:t>
            </a:r>
            <a:endParaRPr lang="en-US" dirty="0"/>
          </a:p>
        </p:txBody>
      </p:sp>
      <p:sp>
        <p:nvSpPr>
          <p:cNvPr id="7" name="Content Placeholder 6"/>
          <p:cNvSpPr>
            <a:spLocks noGrp="1"/>
          </p:cNvSpPr>
          <p:nvPr>
            <p:ph sz="quarter" idx="4"/>
          </p:nvPr>
        </p:nvSpPr>
        <p:spPr/>
        <p:txBody>
          <a:bodyPr>
            <a:normAutofit fontScale="85000" lnSpcReduction="20000"/>
          </a:bodyPr>
          <a:lstStyle/>
          <a:p>
            <a:r>
              <a:rPr lang="en-US" dirty="0" smtClean="0"/>
              <a:t>Which essential functions are an issue?</a:t>
            </a:r>
          </a:p>
          <a:p>
            <a:r>
              <a:rPr lang="en-US" dirty="0" smtClean="0"/>
              <a:t>Which marginal functions are an issue?</a:t>
            </a:r>
          </a:p>
          <a:p>
            <a:r>
              <a:rPr lang="en-US" dirty="0" smtClean="0"/>
              <a:t>If restrictions are permanent, can tasks be moved to another position without undue harm to business or other employees?</a:t>
            </a:r>
          </a:p>
          <a:p>
            <a:r>
              <a:rPr lang="en-US" dirty="0" smtClean="0"/>
              <a:t>Can a transitional work program (graded exposure) improve an employee’s work tolerance?</a:t>
            </a:r>
          </a:p>
          <a:p>
            <a:r>
              <a:rPr lang="en-US" dirty="0" smtClean="0"/>
              <a:t>With employee, gives some autonomy back to the employee, and is a cornerstone from the EEOC and ADA perspective</a:t>
            </a:r>
            <a:endParaRPr lang="en-US" dirty="0"/>
          </a:p>
        </p:txBody>
      </p:sp>
      <p:sp>
        <p:nvSpPr>
          <p:cNvPr id="8" name="Content Placeholder 7"/>
          <p:cNvSpPr>
            <a:spLocks noGrp="1"/>
          </p:cNvSpPr>
          <p:nvPr>
            <p:ph sz="half" idx="2"/>
          </p:nvPr>
        </p:nvSpPr>
        <p:spPr>
          <a:xfrm>
            <a:off x="629841" y="1735115"/>
            <a:ext cx="3868340" cy="2763441"/>
          </a:xfrm>
        </p:spPr>
        <p:txBody>
          <a:bodyPr>
            <a:normAutofit fontScale="85000" lnSpcReduction="10000"/>
          </a:bodyPr>
          <a:lstStyle/>
          <a:p>
            <a:r>
              <a:rPr lang="en-US" b="1" dirty="0" smtClean="0"/>
              <a:t>Order/perform the JDA</a:t>
            </a:r>
          </a:p>
          <a:p>
            <a:r>
              <a:rPr lang="en-US" b="1" dirty="0" smtClean="0"/>
              <a:t>Interpret restrictions as they relate to essential functions from JDA</a:t>
            </a:r>
          </a:p>
          <a:p>
            <a:r>
              <a:rPr lang="en-US" b="1" dirty="0" smtClean="0"/>
              <a:t>Simulate work tasks clinically-work conditioning according to JDA</a:t>
            </a:r>
          </a:p>
          <a:p>
            <a:r>
              <a:rPr lang="en-US" b="1" dirty="0" smtClean="0"/>
              <a:t>Over-see and teach during transitional work process</a:t>
            </a:r>
          </a:p>
          <a:p>
            <a:pPr lvl="1"/>
            <a:r>
              <a:rPr lang="en-US" b="1" dirty="0" smtClean="0"/>
              <a:t>Job Coaching of problematic job functions</a:t>
            </a:r>
          </a:p>
          <a:p>
            <a:pPr lvl="1"/>
            <a:r>
              <a:rPr lang="en-US" b="1" dirty="0" smtClean="0"/>
              <a:t>Reporting back to CM and MD</a:t>
            </a:r>
          </a:p>
          <a:p>
            <a:pPr lvl="1"/>
            <a:r>
              <a:rPr lang="en-US" b="1" dirty="0" smtClean="0"/>
              <a:t>Communicating with Safety</a:t>
            </a:r>
            <a:endParaRPr lang="en-US" b="1" dirty="0"/>
          </a:p>
        </p:txBody>
      </p:sp>
      <p:pic>
        <p:nvPicPr>
          <p:cNvPr id="9"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3114" y="205384"/>
            <a:ext cx="2243018" cy="1262825"/>
          </a:xfrm>
          <a:prstGeom prst="rect">
            <a:avLst/>
          </a:prstGeom>
        </p:spPr>
      </p:pic>
    </p:spTree>
    <p:extLst>
      <p:ext uri="{BB962C8B-B14F-4D97-AF65-F5344CB8AC3E}">
        <p14:creationId xmlns:p14="http://schemas.microsoft.com/office/powerpoint/2010/main" val="3986395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8397" y="201999"/>
            <a:ext cx="7886700" cy="994172"/>
          </a:xfrm>
        </p:spPr>
        <p:txBody>
          <a:bodyPr>
            <a:normAutofit/>
          </a:bodyPr>
          <a:lstStyle/>
          <a:p>
            <a:r>
              <a:rPr lang="en-US" dirty="0"/>
              <a:t>Bad </a:t>
            </a:r>
            <a:r>
              <a:rPr lang="en-US" dirty="0" smtClean="0"/>
              <a:t>JDA-Too Little</a:t>
            </a:r>
            <a:endParaRPr lang="en-US" dirty="0"/>
          </a:p>
        </p:txBody>
      </p:sp>
      <p:sp>
        <p:nvSpPr>
          <p:cNvPr id="6" name="Subtitle 5"/>
          <p:cNvSpPr>
            <a:spLocks noGrp="1"/>
          </p:cNvSpPr>
          <p:nvPr>
            <p:ph sz="half" idx="1"/>
          </p:nvPr>
        </p:nvSpPr>
        <p:spPr>
          <a:xfrm>
            <a:off x="132261" y="1391195"/>
            <a:ext cx="4596494" cy="2606040"/>
          </a:xfrm>
        </p:spPr>
        <p:txBody>
          <a:bodyPr>
            <a:normAutofit/>
          </a:bodyPr>
          <a:lstStyle/>
          <a:p>
            <a:r>
              <a:rPr lang="en-US" b="1" dirty="0"/>
              <a:t>Physical Demands</a:t>
            </a:r>
            <a:r>
              <a:rPr lang="en-US" dirty="0"/>
              <a:t>: operator must lift and carry up to 50 </a:t>
            </a:r>
            <a:r>
              <a:rPr lang="en-US" dirty="0" err="1" smtClean="0"/>
              <a:t>lbs</a:t>
            </a:r>
            <a:endParaRPr lang="en-US" dirty="0" smtClean="0"/>
          </a:p>
          <a:p>
            <a:r>
              <a:rPr lang="en-US" b="1" dirty="0" smtClean="0"/>
              <a:t>Physical Demands</a:t>
            </a:r>
            <a:r>
              <a:rPr lang="en-US" dirty="0" smtClean="0"/>
              <a:t>: operator must be able to meet the essential functions of the job</a:t>
            </a:r>
          </a:p>
          <a:p>
            <a:r>
              <a:rPr lang="en-US" b="1" dirty="0" smtClean="0"/>
              <a:t>Physical Demands</a:t>
            </a:r>
            <a:r>
              <a:rPr lang="en-US" dirty="0" smtClean="0"/>
              <a:t>: employee must be able to lift 40lbs occasionally (and no definition of what occasionally means)</a:t>
            </a:r>
            <a:endParaRPr lang="en-US"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96568" y="1122385"/>
            <a:ext cx="3078752" cy="3258892"/>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4077" y="55859"/>
            <a:ext cx="1722484" cy="688994"/>
          </a:xfrm>
          <a:prstGeom prst="rect">
            <a:avLst/>
          </a:prstGeom>
          <a:solidFill>
            <a:schemeClr val="accent1"/>
          </a:solidFill>
        </p:spPr>
      </p:pic>
    </p:spTree>
    <p:extLst>
      <p:ext uri="{BB962C8B-B14F-4D97-AF65-F5344CB8AC3E}">
        <p14:creationId xmlns:p14="http://schemas.microsoft.com/office/powerpoint/2010/main" val="780497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568711"/>
          </a:xfrm>
        </p:spPr>
        <p:txBody>
          <a:bodyPr>
            <a:normAutofit fontScale="90000"/>
          </a:bodyPr>
          <a:lstStyle/>
          <a:p>
            <a:r>
              <a:rPr lang="en-US" dirty="0"/>
              <a:t>Bad Job Demands </a:t>
            </a:r>
            <a:r>
              <a:rPr lang="en-US" dirty="0" smtClean="0"/>
              <a:t>Analysis-Too Much</a:t>
            </a:r>
            <a:endParaRPr lang="en-US"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8651" y="925114"/>
            <a:ext cx="8016512" cy="403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6821" y="55858"/>
            <a:ext cx="1722484" cy="688994"/>
          </a:xfrm>
          <a:prstGeom prst="rect">
            <a:avLst/>
          </a:prstGeom>
          <a:solidFill>
            <a:schemeClr val="accent1"/>
          </a:solidFill>
        </p:spPr>
      </p:pic>
    </p:spTree>
    <p:extLst>
      <p:ext uri="{BB962C8B-B14F-4D97-AF65-F5344CB8AC3E}">
        <p14:creationId xmlns:p14="http://schemas.microsoft.com/office/powerpoint/2010/main" val="3859690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3691"/>
            <a:ext cx="8105503" cy="509452"/>
          </a:xfrm>
        </p:spPr>
        <p:txBody>
          <a:bodyPr>
            <a:normAutofit/>
          </a:bodyPr>
          <a:lstStyle/>
          <a:p>
            <a:pPr algn="ctr"/>
            <a:r>
              <a:rPr lang="en-US" sz="1800" dirty="0"/>
              <a:t>Good Job Demands </a:t>
            </a:r>
            <a:r>
              <a:rPr lang="en-US" sz="1800" dirty="0" smtClean="0"/>
              <a:t>Analysis</a:t>
            </a:r>
            <a:endParaRPr lang="en-US" sz="1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730" y="653143"/>
            <a:ext cx="4474797" cy="389980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527" y="915897"/>
            <a:ext cx="4123070" cy="354506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5336" y="4460966"/>
            <a:ext cx="1722484" cy="688994"/>
          </a:xfrm>
          <a:prstGeom prst="rect">
            <a:avLst/>
          </a:prstGeom>
          <a:solidFill>
            <a:schemeClr val="accent1"/>
          </a:solidFill>
        </p:spPr>
      </p:pic>
    </p:spTree>
    <p:extLst>
      <p:ext uri="{BB962C8B-B14F-4D97-AF65-F5344CB8AC3E}">
        <p14:creationId xmlns:p14="http://schemas.microsoft.com/office/powerpoint/2010/main" val="2069684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0600" cy="857250"/>
          </a:xfrm>
        </p:spPr>
        <p:txBody>
          <a:bodyPr>
            <a:normAutofit/>
          </a:bodyPr>
          <a:lstStyle/>
          <a:p>
            <a:pPr algn="ctr"/>
            <a:r>
              <a:rPr lang="en-US" sz="1800" dirty="0"/>
              <a:t>Application Of JDAs-A Bridge Between Health Care and </a:t>
            </a:r>
            <a:r>
              <a:rPr lang="en-US" sz="1800" dirty="0" smtClean="0"/>
              <a:t>the Workplace</a:t>
            </a:r>
            <a:endParaRPr lang="en-US" sz="1800" dirty="0"/>
          </a:p>
        </p:txBody>
      </p:sp>
      <p:sp>
        <p:nvSpPr>
          <p:cNvPr id="3" name="Content Placeholder 2"/>
          <p:cNvSpPr>
            <a:spLocks noGrp="1"/>
          </p:cNvSpPr>
          <p:nvPr>
            <p:ph sz="half" idx="1"/>
          </p:nvPr>
        </p:nvSpPr>
        <p:spPr>
          <a:xfrm>
            <a:off x="628650" y="1369219"/>
            <a:ext cx="3886200" cy="1050131"/>
          </a:xfrm>
        </p:spPr>
        <p:txBody>
          <a:bodyPr>
            <a:normAutofit fontScale="62500" lnSpcReduction="20000"/>
          </a:bodyPr>
          <a:lstStyle/>
          <a:p>
            <a:r>
              <a:rPr lang="en-US" dirty="0"/>
              <a:t>JDAs as a part of a comprehensive program, have Predictive Value- </a:t>
            </a:r>
            <a:r>
              <a:rPr lang="en-US" dirty="0" err="1"/>
              <a:t>Franche</a:t>
            </a:r>
            <a:r>
              <a:rPr lang="en-US" dirty="0"/>
              <a:t> et al, a systemic review of literature related to workplace-based return to work interventions, </a:t>
            </a:r>
            <a:r>
              <a:rPr lang="en-US" b="1" dirty="0"/>
              <a:t>concluded that there is strong evidence that work disability is reduced by work accommodation offers and contact between health care provider and the </a:t>
            </a:r>
            <a:r>
              <a:rPr lang="en-US" b="1" dirty="0" smtClean="0"/>
              <a:t>workplace</a:t>
            </a:r>
            <a:endParaRPr lang="en-US" b="1"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645390" y="2671060"/>
            <a:ext cx="1852719" cy="190565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0552" y="4608373"/>
            <a:ext cx="1219201" cy="487680"/>
          </a:xfrm>
          <a:prstGeom prst="rect">
            <a:avLst/>
          </a:prstGeom>
          <a:solidFill>
            <a:schemeClr val="accent1"/>
          </a:solidFill>
        </p:spPr>
      </p:pic>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5353" y="1008661"/>
            <a:ext cx="3505199" cy="3815184"/>
          </a:xfrm>
          <a:prstGeom prst="rect">
            <a:avLst/>
          </a:prstGeom>
          <a:ln>
            <a:noFill/>
          </a:ln>
        </p:spPr>
      </p:pic>
    </p:spTree>
    <p:extLst>
      <p:ext uri="{BB962C8B-B14F-4D97-AF65-F5344CB8AC3E}">
        <p14:creationId xmlns:p14="http://schemas.microsoft.com/office/powerpoint/2010/main" val="2485838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388" y="266701"/>
            <a:ext cx="8187587" cy="781049"/>
          </a:xfrm>
        </p:spPr>
        <p:txBody>
          <a:bodyPr>
            <a:normAutofit/>
          </a:bodyPr>
          <a:lstStyle/>
          <a:p>
            <a:pPr algn="ctr"/>
            <a:r>
              <a:rPr lang="en-US" sz="2400" dirty="0"/>
              <a:t>When and How To Get A Job Demands Analysis</a:t>
            </a:r>
          </a:p>
        </p:txBody>
      </p:sp>
      <p:sp>
        <p:nvSpPr>
          <p:cNvPr id="11" name="Text Placeholder 10"/>
          <p:cNvSpPr>
            <a:spLocks noGrp="1"/>
          </p:cNvSpPr>
          <p:nvPr>
            <p:ph type="body" idx="1"/>
          </p:nvPr>
        </p:nvSpPr>
        <p:spPr>
          <a:xfrm>
            <a:off x="629842" y="845344"/>
            <a:ext cx="3868340" cy="617934"/>
          </a:xfrm>
        </p:spPr>
        <p:txBody>
          <a:bodyPr/>
          <a:lstStyle/>
          <a:p>
            <a:r>
              <a:rPr lang="en-US" dirty="0"/>
              <a:t>When</a:t>
            </a:r>
          </a:p>
        </p:txBody>
      </p:sp>
      <p:sp>
        <p:nvSpPr>
          <p:cNvPr id="12" name="Content Placeholder 11"/>
          <p:cNvSpPr>
            <a:spLocks noGrp="1"/>
          </p:cNvSpPr>
          <p:nvPr>
            <p:ph sz="half" idx="2"/>
          </p:nvPr>
        </p:nvSpPr>
        <p:spPr>
          <a:xfrm>
            <a:off x="603350" y="1463278"/>
            <a:ext cx="3868340" cy="1201171"/>
          </a:xfrm>
        </p:spPr>
        <p:txBody>
          <a:bodyPr>
            <a:normAutofit fontScale="77500" lnSpcReduction="20000"/>
          </a:bodyPr>
          <a:lstStyle/>
          <a:p>
            <a:r>
              <a:rPr lang="en-US" dirty="0" smtClean="0"/>
              <a:t>Post-Claim-at the </a:t>
            </a:r>
            <a:r>
              <a:rPr lang="en-US" dirty="0"/>
              <a:t>beginning of the case to use at later stages of recovery </a:t>
            </a:r>
            <a:r>
              <a:rPr lang="en-US" dirty="0" smtClean="0"/>
              <a:t>process</a:t>
            </a:r>
          </a:p>
          <a:p>
            <a:pPr lvl="1"/>
            <a:r>
              <a:rPr lang="en-US" dirty="0" smtClean="0"/>
              <a:t>Do it with or without MD order</a:t>
            </a:r>
          </a:p>
          <a:p>
            <a:r>
              <a:rPr lang="en-US" dirty="0" smtClean="0"/>
              <a:t>Pre Claim-as a part of a Injury Prevention Program</a:t>
            </a:r>
          </a:p>
          <a:p>
            <a:pPr lvl="1"/>
            <a:r>
              <a:rPr lang="en-US" dirty="0" smtClean="0"/>
              <a:t>No MD order needed</a:t>
            </a:r>
            <a:endParaRPr lang="en-US" dirty="0"/>
          </a:p>
          <a:p>
            <a:endParaRPr lang="en-US" dirty="0"/>
          </a:p>
        </p:txBody>
      </p:sp>
      <p:sp>
        <p:nvSpPr>
          <p:cNvPr id="13" name="Text Placeholder 12"/>
          <p:cNvSpPr>
            <a:spLocks noGrp="1"/>
          </p:cNvSpPr>
          <p:nvPr>
            <p:ph type="body" sz="quarter" idx="3"/>
          </p:nvPr>
        </p:nvSpPr>
        <p:spPr>
          <a:xfrm>
            <a:off x="4629149" y="845344"/>
            <a:ext cx="3887391" cy="617934"/>
          </a:xfrm>
        </p:spPr>
        <p:txBody>
          <a:bodyPr/>
          <a:lstStyle/>
          <a:p>
            <a:r>
              <a:rPr lang="en-US" dirty="0" smtClean="0"/>
              <a:t>How</a:t>
            </a:r>
            <a:endParaRPr lang="en-US" dirty="0"/>
          </a:p>
        </p:txBody>
      </p:sp>
      <p:sp>
        <p:nvSpPr>
          <p:cNvPr id="14" name="Content Placeholder 13"/>
          <p:cNvSpPr>
            <a:spLocks noGrp="1"/>
          </p:cNvSpPr>
          <p:nvPr>
            <p:ph sz="quarter" idx="4"/>
          </p:nvPr>
        </p:nvSpPr>
        <p:spPr>
          <a:xfrm>
            <a:off x="4587307" y="1331200"/>
            <a:ext cx="3887391" cy="1478348"/>
          </a:xfrm>
        </p:spPr>
        <p:txBody>
          <a:bodyPr>
            <a:normAutofit lnSpcReduction="10000"/>
          </a:bodyPr>
          <a:lstStyle/>
          <a:p>
            <a:r>
              <a:rPr lang="en-US" dirty="0" smtClean="0"/>
              <a:t>Contact an ergonomically trained </a:t>
            </a:r>
            <a:r>
              <a:rPr lang="en-US" dirty="0"/>
              <a:t>PT, OT, ATC, EP, PTA to do the JDA</a:t>
            </a:r>
          </a:p>
          <a:p>
            <a:r>
              <a:rPr lang="en-US" dirty="0" smtClean="0"/>
              <a:t>Schedule a walk through</a:t>
            </a:r>
          </a:p>
          <a:p>
            <a:r>
              <a:rPr lang="en-US" dirty="0" smtClean="0"/>
              <a:t>Review proposal and start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301" y="2735869"/>
            <a:ext cx="3500438" cy="185737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909778"/>
            <a:ext cx="2340864" cy="156133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8303" y="4571347"/>
            <a:ext cx="1430383" cy="572153"/>
          </a:xfrm>
          <a:prstGeom prst="rect">
            <a:avLst/>
          </a:prstGeom>
          <a:solidFill>
            <a:schemeClr val="accent1"/>
          </a:solidFill>
        </p:spPr>
      </p:pic>
    </p:spTree>
    <p:extLst>
      <p:ext uri="{BB962C8B-B14F-4D97-AF65-F5344CB8AC3E}">
        <p14:creationId xmlns:p14="http://schemas.microsoft.com/office/powerpoint/2010/main" val="1004676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673214"/>
          </a:xfrm>
        </p:spPr>
        <p:txBody>
          <a:bodyPr/>
          <a:lstStyle/>
          <a:p>
            <a:pPr algn="ctr"/>
            <a:r>
              <a:rPr lang="en-US" dirty="0"/>
              <a:t>Ergonomic Analysis</a:t>
            </a:r>
          </a:p>
        </p:txBody>
      </p:sp>
      <p:sp>
        <p:nvSpPr>
          <p:cNvPr id="3" name="Content Placeholder 2"/>
          <p:cNvSpPr>
            <a:spLocks noGrp="1"/>
          </p:cNvSpPr>
          <p:nvPr>
            <p:ph type="body" idx="1"/>
          </p:nvPr>
        </p:nvSpPr>
        <p:spPr>
          <a:xfrm>
            <a:off x="704851" y="1410125"/>
            <a:ext cx="3868340" cy="326571"/>
          </a:xfrm>
        </p:spPr>
        <p:txBody>
          <a:bodyPr>
            <a:normAutofit fontScale="92500" lnSpcReduction="10000"/>
          </a:bodyPr>
          <a:lstStyle/>
          <a:p>
            <a:r>
              <a:rPr lang="en-US" dirty="0"/>
              <a:t>Index Score -Risk of Injury</a:t>
            </a:r>
          </a:p>
          <a:p>
            <a:endParaRPr lang="en-US" dirty="0"/>
          </a:p>
        </p:txBody>
      </p:sp>
      <p:sp>
        <p:nvSpPr>
          <p:cNvPr id="5" name="Content Placeholder 4"/>
          <p:cNvSpPr>
            <a:spLocks noGrp="1"/>
          </p:cNvSpPr>
          <p:nvPr>
            <p:ph sz="half" idx="2"/>
          </p:nvPr>
        </p:nvSpPr>
        <p:spPr>
          <a:xfrm>
            <a:off x="648892" y="1407879"/>
            <a:ext cx="3868340" cy="2763441"/>
          </a:xfrm>
        </p:spPr>
        <p:txBody>
          <a:bodyPr/>
          <a:lstStyle/>
          <a:p>
            <a:r>
              <a:rPr lang="en-US" dirty="0"/>
              <a:t>Job or task specific rating of injury possibility</a:t>
            </a:r>
          </a:p>
          <a:p>
            <a:r>
              <a:rPr lang="en-US" dirty="0"/>
              <a:t>Rapid Entire Body Assessment (REBA)</a:t>
            </a:r>
          </a:p>
          <a:p>
            <a:r>
              <a:rPr lang="en-US" dirty="0"/>
              <a:t>Rapid Upper Limb Assessment (RULA)</a:t>
            </a:r>
          </a:p>
          <a:p>
            <a:r>
              <a:rPr lang="en-US" dirty="0"/>
              <a:t>NIOSH Lifting Index</a:t>
            </a:r>
          </a:p>
          <a:p>
            <a:r>
              <a:rPr lang="en-US" dirty="0"/>
              <a:t>WISHA Lifting Calculator</a:t>
            </a:r>
          </a:p>
          <a:p>
            <a:endParaRPr lang="en-US" dirty="0"/>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904066" y="1197412"/>
            <a:ext cx="3429000" cy="2571750"/>
          </a:xfrm>
        </p:spPr>
      </p:pic>
      <p:sp>
        <p:nvSpPr>
          <p:cNvPr id="11" name="TextBox 10"/>
          <p:cNvSpPr txBox="1"/>
          <p:nvPr/>
        </p:nvSpPr>
        <p:spPr>
          <a:xfrm>
            <a:off x="1994969" y="4311183"/>
            <a:ext cx="5156445" cy="346249"/>
          </a:xfrm>
          <a:prstGeom prst="rect">
            <a:avLst/>
          </a:prstGeom>
          <a:noFill/>
        </p:spPr>
        <p:txBody>
          <a:bodyPr wrap="square" lIns="68580" tIns="34290" rIns="68580" bIns="34290" rtlCol="0">
            <a:spAutoFit/>
          </a:bodyPr>
          <a:lstStyle/>
          <a:p>
            <a:r>
              <a:rPr lang="en-US" b="1" dirty="0"/>
              <a:t>Higher Scores Are Away from COG and Power Zones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7874" y="4421125"/>
            <a:ext cx="1430383" cy="572153"/>
          </a:xfrm>
          <a:prstGeom prst="rect">
            <a:avLst/>
          </a:prstGeom>
          <a:solidFill>
            <a:schemeClr val="accent1"/>
          </a:solidFill>
        </p:spPr>
      </p:pic>
    </p:spTree>
    <p:extLst>
      <p:ext uri="{BB962C8B-B14F-4D97-AF65-F5344CB8AC3E}">
        <p14:creationId xmlns:p14="http://schemas.microsoft.com/office/powerpoint/2010/main" val="1498030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of Return to Work, if not returned in previous quarter.</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831" r="38916"/>
          <a:stretch/>
        </p:blipFill>
        <p:spPr bwMode="auto">
          <a:xfrm>
            <a:off x="1371600" y="1119198"/>
            <a:ext cx="5791200" cy="4024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4870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EA Versus JDA</a:t>
            </a:r>
          </a:p>
        </p:txBody>
      </p:sp>
      <p:sp>
        <p:nvSpPr>
          <p:cNvPr id="6" name="Text Placeholder 5"/>
          <p:cNvSpPr>
            <a:spLocks noGrp="1"/>
          </p:cNvSpPr>
          <p:nvPr>
            <p:ph type="body" idx="1"/>
          </p:nvPr>
        </p:nvSpPr>
        <p:spPr>
          <a:xfrm>
            <a:off x="629842" y="1260872"/>
            <a:ext cx="3868340" cy="437300"/>
          </a:xfrm>
        </p:spPr>
        <p:txBody>
          <a:bodyPr/>
          <a:lstStyle/>
          <a:p>
            <a:r>
              <a:rPr lang="en-US" dirty="0"/>
              <a:t>Ergonomic Analysis</a:t>
            </a:r>
          </a:p>
        </p:txBody>
      </p:sp>
      <p:sp>
        <p:nvSpPr>
          <p:cNvPr id="7" name="Content Placeholder 6"/>
          <p:cNvSpPr>
            <a:spLocks noGrp="1"/>
          </p:cNvSpPr>
          <p:nvPr>
            <p:ph sz="half" idx="2"/>
          </p:nvPr>
        </p:nvSpPr>
        <p:spPr>
          <a:xfrm>
            <a:off x="629842" y="1839618"/>
            <a:ext cx="3868340" cy="2763441"/>
          </a:xfrm>
        </p:spPr>
        <p:txBody>
          <a:bodyPr>
            <a:normAutofit fontScale="70000" lnSpcReduction="20000"/>
          </a:bodyPr>
          <a:lstStyle/>
          <a:p>
            <a:r>
              <a:rPr lang="en-US" dirty="0"/>
              <a:t>Standardized public risk assessment tool</a:t>
            </a:r>
          </a:p>
          <a:p>
            <a:r>
              <a:rPr lang="en-US" dirty="0"/>
              <a:t>Used for risk </a:t>
            </a:r>
            <a:r>
              <a:rPr lang="en-US" dirty="0" smtClean="0"/>
              <a:t>mitigation</a:t>
            </a:r>
          </a:p>
          <a:p>
            <a:pPr lvl="1"/>
            <a:r>
              <a:rPr lang="en-US" dirty="0" smtClean="0"/>
              <a:t>NIOSH lifting scores of 2.0 or above have a higher incidence of LBP according to Waters et al</a:t>
            </a:r>
          </a:p>
          <a:p>
            <a:pPr lvl="1"/>
            <a:r>
              <a:rPr lang="en-US" dirty="0" smtClean="0"/>
              <a:t>1,728 nurses were followed and engineering controls were implemented to help with patient handling injuries. Overall</a:t>
            </a:r>
            <a:r>
              <a:rPr lang="en-US" dirty="0"/>
              <a:t>, the eight facilities experienced decreases of 32% in all injuries, 62% in all lost work days, 6% in all restricted work days, and 55% in total workers’ compensation costs.</a:t>
            </a:r>
          </a:p>
          <a:p>
            <a:r>
              <a:rPr lang="en-US" dirty="0"/>
              <a:t>Index scored injury risk based upon body position, weight lifted, frequency of tasks, and couplings</a:t>
            </a:r>
          </a:p>
          <a:p>
            <a:pPr lvl="1"/>
            <a:r>
              <a:rPr lang="en-US" dirty="0"/>
              <a:t>REBA, RULA, NIOSH Lifting Equation, WISHA Lifting Calculator</a:t>
            </a:r>
          </a:p>
        </p:txBody>
      </p:sp>
      <p:sp>
        <p:nvSpPr>
          <p:cNvPr id="8" name="Text Placeholder 7"/>
          <p:cNvSpPr>
            <a:spLocks noGrp="1"/>
          </p:cNvSpPr>
          <p:nvPr>
            <p:ph type="body" sz="quarter" idx="3"/>
          </p:nvPr>
        </p:nvSpPr>
        <p:spPr>
          <a:xfrm>
            <a:off x="4629150" y="1260872"/>
            <a:ext cx="3887391" cy="437300"/>
          </a:xfrm>
        </p:spPr>
        <p:txBody>
          <a:bodyPr/>
          <a:lstStyle/>
          <a:p>
            <a:r>
              <a:rPr lang="en-US" dirty="0"/>
              <a:t>Job Demands Analysis</a:t>
            </a:r>
          </a:p>
        </p:txBody>
      </p:sp>
      <p:sp>
        <p:nvSpPr>
          <p:cNvPr id="9" name="Content Placeholder 8"/>
          <p:cNvSpPr>
            <a:spLocks noGrp="1"/>
          </p:cNvSpPr>
          <p:nvPr>
            <p:ph sz="quarter" idx="4"/>
          </p:nvPr>
        </p:nvSpPr>
        <p:spPr>
          <a:xfrm>
            <a:off x="4629150" y="1793898"/>
            <a:ext cx="3887391" cy="2763441"/>
          </a:xfrm>
        </p:spPr>
        <p:txBody>
          <a:bodyPr/>
          <a:lstStyle/>
          <a:p>
            <a:r>
              <a:rPr lang="en-US" dirty="0"/>
              <a:t>Gives a Physical Demand Level of The Job</a:t>
            </a:r>
          </a:p>
          <a:p>
            <a:r>
              <a:rPr lang="en-US" dirty="0"/>
              <a:t>Rates physical demands for work tasks-reaching, lifting, climbing, etc</a:t>
            </a:r>
          </a:p>
          <a:p>
            <a:r>
              <a:rPr lang="en-US" dirty="0"/>
              <a:t>Used for safe, compliant job placement following injury or in applicant stage</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051" y="95925"/>
            <a:ext cx="1430383" cy="572153"/>
          </a:xfrm>
          <a:prstGeom prst="rect">
            <a:avLst/>
          </a:prstGeom>
          <a:solidFill>
            <a:schemeClr val="accent1"/>
          </a:solidFill>
        </p:spPr>
      </p:pic>
    </p:spTree>
    <p:extLst>
      <p:ext uri="{BB962C8B-B14F-4D97-AF65-F5344CB8AC3E}">
        <p14:creationId xmlns:p14="http://schemas.microsoft.com/office/powerpoint/2010/main" val="4162507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pPr algn="ctr"/>
            <a:r>
              <a:rPr lang="en-US" dirty="0" smtClean="0"/>
              <a:t>Ergonomic Job Design</a:t>
            </a:r>
            <a:endParaRPr lang="en-US" dirty="0"/>
          </a:p>
        </p:txBody>
      </p:sp>
      <p:pic>
        <p:nvPicPr>
          <p:cNvPr id="7" name="Picture 3" descr="C:\Users\jlindsey\AppData\Local\Microsoft\Windows\Temporary Internet Files\Content.IE5\V5H66JL6\User[1].png"/>
          <p:cNvPicPr>
            <a:picLocks noGrp="1" noChangeAspect="1" noChangeArrowheads="1"/>
          </p:cNvPicPr>
          <p:nvPr>
            <p:ph sz="half" idx="2"/>
          </p:nvPr>
        </p:nvPicPr>
        <p:blipFill>
          <a:blip r:embed="rId2"/>
          <a:stretch>
            <a:fillRect/>
          </a:stretch>
        </p:blipFill>
        <p:spPr bwMode="auto">
          <a:xfrm>
            <a:off x="1700847" y="1441062"/>
            <a:ext cx="777242" cy="1143002"/>
          </a:xfrm>
          <a:prstGeom prst="rect">
            <a:avLst/>
          </a:prstGeom>
          <a:noFill/>
        </p:spPr>
      </p:pic>
      <p:grpSp>
        <p:nvGrpSpPr>
          <p:cNvPr id="8" name="Group 7"/>
          <p:cNvGrpSpPr/>
          <p:nvPr/>
        </p:nvGrpSpPr>
        <p:grpSpPr>
          <a:xfrm>
            <a:off x="494478" y="2510175"/>
            <a:ext cx="3125438" cy="1968203"/>
            <a:chOff x="2966485" y="3030278"/>
            <a:chExt cx="2916878" cy="1640958"/>
          </a:xfrm>
        </p:grpSpPr>
        <p:sp>
          <p:nvSpPr>
            <p:cNvPr id="9" name="Rectangle 8"/>
            <p:cNvSpPr/>
            <p:nvPr/>
          </p:nvSpPr>
          <p:spPr>
            <a:xfrm>
              <a:off x="3997847" y="3030278"/>
              <a:ext cx="861231" cy="776177"/>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Low Risk of Injury-$$$</a:t>
              </a:r>
              <a:endParaRPr lang="en-US" sz="1200" dirty="0">
                <a:solidFill>
                  <a:schemeClr val="tx1"/>
                </a:solidFill>
              </a:endParaRPr>
            </a:p>
          </p:txBody>
        </p:sp>
        <p:sp>
          <p:nvSpPr>
            <p:cNvPr id="10" name="Rectangle 9"/>
            <p:cNvSpPr/>
            <p:nvPr/>
          </p:nvSpPr>
          <p:spPr>
            <a:xfrm>
              <a:off x="3508744" y="3030278"/>
              <a:ext cx="489098" cy="118021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4852040" y="3033816"/>
              <a:ext cx="489098" cy="118021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508745" y="3806455"/>
              <a:ext cx="1832357" cy="404038"/>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Moderate Risk of Injury-Waste</a:t>
              </a:r>
            </a:p>
          </p:txBody>
        </p:sp>
        <p:sp>
          <p:nvSpPr>
            <p:cNvPr id="13" name="Rectangle 12"/>
            <p:cNvSpPr/>
            <p:nvPr/>
          </p:nvSpPr>
          <p:spPr>
            <a:xfrm>
              <a:off x="2966485" y="3030280"/>
              <a:ext cx="542261" cy="163741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341102" y="3033823"/>
              <a:ext cx="542261" cy="163741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062177" y="4199860"/>
              <a:ext cx="2785730" cy="46783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High Risk of Injury-Waste</a:t>
              </a:r>
            </a:p>
          </p:txBody>
        </p:sp>
      </p:gr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561" y="1593604"/>
            <a:ext cx="2047875" cy="291465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4834" y="114445"/>
            <a:ext cx="1430383" cy="572153"/>
          </a:xfrm>
          <a:prstGeom prst="rect">
            <a:avLst/>
          </a:prstGeom>
          <a:solidFill>
            <a:schemeClr val="accent1"/>
          </a:solidFill>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8909" y="1225866"/>
            <a:ext cx="2251710" cy="1376045"/>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5720" y="2912941"/>
            <a:ext cx="2164899" cy="1541009"/>
          </a:xfrm>
          <a:prstGeom prst="rect">
            <a:avLst/>
          </a:prstGeom>
        </p:spPr>
      </p:pic>
    </p:spTree>
    <p:extLst>
      <p:ext uri="{BB962C8B-B14F-4D97-AF65-F5344CB8AC3E}">
        <p14:creationId xmlns:p14="http://schemas.microsoft.com/office/powerpoint/2010/main" val="3421225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9841" y="273844"/>
            <a:ext cx="7886700" cy="773906"/>
          </a:xfrm>
        </p:spPr>
        <p:txBody>
          <a:bodyPr>
            <a:normAutofit fontScale="90000"/>
          </a:bodyPr>
          <a:lstStyle/>
          <a:p>
            <a:pPr algn="ctr"/>
            <a:r>
              <a:rPr lang="en-US" dirty="0" smtClean="0"/>
              <a:t>Work Conditioning and Transitional Work </a:t>
            </a:r>
            <a:endParaRPr lang="en-US" dirty="0"/>
          </a:p>
        </p:txBody>
      </p:sp>
      <p:sp>
        <p:nvSpPr>
          <p:cNvPr id="3" name="Text Placeholder 2"/>
          <p:cNvSpPr>
            <a:spLocks noGrp="1"/>
          </p:cNvSpPr>
          <p:nvPr>
            <p:ph type="body" idx="1"/>
          </p:nvPr>
        </p:nvSpPr>
        <p:spPr>
          <a:xfrm>
            <a:off x="629841" y="1047750"/>
            <a:ext cx="3868340" cy="533400"/>
          </a:xfrm>
        </p:spPr>
        <p:txBody>
          <a:bodyPr>
            <a:normAutofit fontScale="40000" lnSpcReduction="20000"/>
          </a:bodyPr>
          <a:lstStyle/>
          <a:p>
            <a:endParaRPr lang="en-US" dirty="0" smtClean="0"/>
          </a:p>
          <a:p>
            <a:endParaRPr lang="en-US" dirty="0"/>
          </a:p>
          <a:p>
            <a:r>
              <a:rPr lang="en-US" sz="3800" dirty="0" smtClean="0"/>
              <a:t>WC</a:t>
            </a:r>
            <a:endParaRPr lang="en-US" sz="3800" dirty="0"/>
          </a:p>
          <a:p>
            <a:endParaRPr lang="en-US" dirty="0"/>
          </a:p>
        </p:txBody>
      </p:sp>
      <p:sp>
        <p:nvSpPr>
          <p:cNvPr id="4" name="Content Placeholder 3"/>
          <p:cNvSpPr>
            <a:spLocks noGrp="1"/>
          </p:cNvSpPr>
          <p:nvPr>
            <p:ph sz="half" idx="2"/>
          </p:nvPr>
        </p:nvSpPr>
        <p:spPr>
          <a:xfrm>
            <a:off x="629841" y="1569839"/>
            <a:ext cx="3868340" cy="2763441"/>
          </a:xfrm>
        </p:spPr>
        <p:txBody>
          <a:bodyPr>
            <a:normAutofit fontScale="85000" lnSpcReduction="10000"/>
          </a:bodyPr>
          <a:lstStyle/>
          <a:p>
            <a:r>
              <a:rPr lang="en-US" dirty="0"/>
              <a:t>Clinical Based</a:t>
            </a:r>
          </a:p>
          <a:p>
            <a:r>
              <a:rPr lang="en-US" dirty="0"/>
              <a:t>Fear Avoidance Assessment</a:t>
            </a:r>
          </a:p>
          <a:p>
            <a:r>
              <a:rPr lang="en-US" dirty="0" err="1"/>
              <a:t>Catastrophization</a:t>
            </a:r>
            <a:r>
              <a:rPr lang="en-US" dirty="0"/>
              <a:t> Assessment</a:t>
            </a:r>
          </a:p>
          <a:p>
            <a:r>
              <a:rPr lang="en-US" dirty="0"/>
              <a:t>ROM, MMT, Posture, Functional Ability</a:t>
            </a:r>
          </a:p>
          <a:p>
            <a:r>
              <a:rPr lang="en-US" dirty="0"/>
              <a:t>Material Handling Ability</a:t>
            </a:r>
          </a:p>
          <a:p>
            <a:r>
              <a:rPr lang="en-US" dirty="0"/>
              <a:t>Non-Material Handling Ability</a:t>
            </a:r>
          </a:p>
          <a:p>
            <a:r>
              <a:rPr lang="en-US" dirty="0"/>
              <a:t>Weekly Assessments</a:t>
            </a:r>
          </a:p>
          <a:p>
            <a:r>
              <a:rPr lang="en-US" dirty="0"/>
              <a:t>Program that includes process based and work task based work task circuits</a:t>
            </a:r>
          </a:p>
          <a:p>
            <a:r>
              <a:rPr lang="en-US" dirty="0"/>
              <a:t>5 days/week, 4 hours per day</a:t>
            </a:r>
          </a:p>
          <a:p>
            <a:endParaRPr lang="en-US" dirty="0"/>
          </a:p>
        </p:txBody>
      </p:sp>
      <p:sp>
        <p:nvSpPr>
          <p:cNvPr id="7" name="Text Placeholder 6"/>
          <p:cNvSpPr>
            <a:spLocks noGrp="1"/>
          </p:cNvSpPr>
          <p:nvPr>
            <p:ph type="body" sz="quarter" idx="3"/>
          </p:nvPr>
        </p:nvSpPr>
        <p:spPr>
          <a:xfrm>
            <a:off x="4650530" y="1314450"/>
            <a:ext cx="3887391" cy="564356"/>
          </a:xfrm>
        </p:spPr>
        <p:txBody>
          <a:bodyPr>
            <a:normAutofit fontScale="40000" lnSpcReduction="20000"/>
          </a:bodyPr>
          <a:lstStyle/>
          <a:p>
            <a:endParaRPr lang="en-US" dirty="0" smtClean="0"/>
          </a:p>
          <a:p>
            <a:r>
              <a:rPr lang="en-US" sz="5000" dirty="0" smtClean="0"/>
              <a:t>Transitional </a:t>
            </a:r>
            <a:r>
              <a:rPr lang="en-US" sz="5000" dirty="0"/>
              <a:t>Work</a:t>
            </a:r>
          </a:p>
          <a:p>
            <a:endParaRPr lang="en-US" sz="6000" dirty="0"/>
          </a:p>
        </p:txBody>
      </p:sp>
      <p:sp>
        <p:nvSpPr>
          <p:cNvPr id="8" name="Content Placeholder 7"/>
          <p:cNvSpPr>
            <a:spLocks noGrp="1"/>
          </p:cNvSpPr>
          <p:nvPr>
            <p:ph sz="quarter" idx="4"/>
          </p:nvPr>
        </p:nvSpPr>
        <p:spPr>
          <a:xfrm>
            <a:off x="4629150" y="1596628"/>
            <a:ext cx="3887391" cy="2763441"/>
          </a:xfrm>
        </p:spPr>
        <p:txBody>
          <a:bodyPr>
            <a:normAutofit fontScale="85000" lnSpcReduction="20000"/>
          </a:bodyPr>
          <a:lstStyle/>
          <a:p>
            <a:r>
              <a:rPr lang="en-US" dirty="0"/>
              <a:t>On-site at work</a:t>
            </a:r>
          </a:p>
          <a:p>
            <a:r>
              <a:rPr lang="en-US" dirty="0"/>
              <a:t>Based on JDA and MD restrictions</a:t>
            </a:r>
          </a:p>
          <a:p>
            <a:r>
              <a:rPr lang="en-US" dirty="0"/>
              <a:t>Identifies tasks that need to be transferred or modified</a:t>
            </a:r>
          </a:p>
          <a:p>
            <a:r>
              <a:rPr lang="en-US" dirty="0"/>
              <a:t>Job Coaching with employee on work technique</a:t>
            </a:r>
          </a:p>
          <a:p>
            <a:r>
              <a:rPr lang="en-US" dirty="0"/>
              <a:t>Written reports to MD, CM regarding tolerance</a:t>
            </a:r>
          </a:p>
          <a:p>
            <a:r>
              <a:rPr lang="en-US" dirty="0"/>
              <a:t>Work Conditioning may a part of this process</a:t>
            </a:r>
          </a:p>
          <a:p>
            <a:r>
              <a:rPr lang="en-US" dirty="0"/>
              <a:t>Goal is return to full job duties with time frame determined by ATP upon recommendation from PT/ATC/PTA</a:t>
            </a:r>
          </a:p>
          <a:p>
            <a:endParaRPr lang="en-US" dirty="0"/>
          </a:p>
        </p:txBody>
      </p:sp>
      <p:sp>
        <p:nvSpPr>
          <p:cNvPr id="2" name="TextBox 1"/>
          <p:cNvSpPr txBox="1"/>
          <p:nvPr/>
        </p:nvSpPr>
        <p:spPr>
          <a:xfrm>
            <a:off x="1143000" y="4552950"/>
            <a:ext cx="6324600" cy="381000"/>
          </a:xfrm>
          <a:prstGeom prst="rect">
            <a:avLst/>
          </a:prstGeom>
          <a:noFill/>
        </p:spPr>
        <p:txBody>
          <a:bodyPr wrap="square" rtlCol="0">
            <a:spAutoFit/>
          </a:bodyPr>
          <a:lstStyle/>
          <a:p>
            <a:pPr algn="ctr"/>
            <a:r>
              <a:rPr lang="en-US" dirty="0" smtClean="0"/>
              <a:t>Why not let MD write work restrictions and go on?</a:t>
            </a:r>
            <a:endParaRPr lang="en-US" dirty="0"/>
          </a:p>
        </p:txBody>
      </p:sp>
    </p:spTree>
    <p:extLst>
      <p:ext uri="{BB962C8B-B14F-4D97-AF65-F5344CB8AC3E}">
        <p14:creationId xmlns:p14="http://schemas.microsoft.com/office/powerpoint/2010/main" val="41938606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 y="13157"/>
            <a:ext cx="8770841" cy="748272"/>
          </a:xfrm>
        </p:spPr>
        <p:txBody>
          <a:bodyPr>
            <a:normAutofit/>
          </a:bodyPr>
          <a:lstStyle/>
          <a:p>
            <a:pPr algn="ctr"/>
            <a:r>
              <a:rPr lang="en-US" sz="2000" dirty="0" smtClean="0"/>
              <a:t>Functional Capacity Evaluation Versus Medical Evaluation for RW</a:t>
            </a:r>
            <a:endParaRPr lang="en-US" sz="2000" dirty="0"/>
          </a:p>
        </p:txBody>
      </p:sp>
      <p:sp>
        <p:nvSpPr>
          <p:cNvPr id="3" name="Text Placeholder 2"/>
          <p:cNvSpPr>
            <a:spLocks noGrp="1"/>
          </p:cNvSpPr>
          <p:nvPr>
            <p:ph type="body" idx="1"/>
          </p:nvPr>
        </p:nvSpPr>
        <p:spPr>
          <a:xfrm>
            <a:off x="411259" y="623847"/>
            <a:ext cx="2335429" cy="555172"/>
          </a:xfrm>
        </p:spPr>
        <p:txBody>
          <a:bodyPr>
            <a:normAutofit fontScale="32500" lnSpcReduction="20000"/>
          </a:bodyPr>
          <a:lstStyle/>
          <a:p>
            <a:endParaRPr lang="en-US" dirty="0" smtClean="0"/>
          </a:p>
          <a:p>
            <a:endParaRPr lang="en-US" dirty="0" smtClean="0"/>
          </a:p>
          <a:p>
            <a:r>
              <a:rPr lang="en-US" sz="4500" u="sng" dirty="0"/>
              <a:t>Predictive Value FCE </a:t>
            </a:r>
          </a:p>
          <a:p>
            <a:endParaRPr lang="en-US" dirty="0"/>
          </a:p>
        </p:txBody>
      </p:sp>
      <p:sp>
        <p:nvSpPr>
          <p:cNvPr id="4" name="Content Placeholder 3"/>
          <p:cNvSpPr>
            <a:spLocks noGrp="1"/>
          </p:cNvSpPr>
          <p:nvPr>
            <p:ph sz="half" idx="2"/>
          </p:nvPr>
        </p:nvSpPr>
        <p:spPr>
          <a:xfrm>
            <a:off x="411259" y="1163501"/>
            <a:ext cx="4086922" cy="1941654"/>
          </a:xfrm>
        </p:spPr>
        <p:txBody>
          <a:bodyPr>
            <a:normAutofit fontScale="92500"/>
          </a:bodyPr>
          <a:lstStyle/>
          <a:p>
            <a:r>
              <a:rPr lang="en-US" sz="1425" dirty="0"/>
              <a:t>Alberta WCB, 2 year historic cohort study </a:t>
            </a:r>
          </a:p>
          <a:p>
            <a:r>
              <a:rPr lang="en-US" sz="1425" dirty="0" err="1"/>
              <a:t>Isernhagen</a:t>
            </a:r>
            <a:r>
              <a:rPr lang="en-US" sz="1425" dirty="0"/>
              <a:t> Work Systems FCE </a:t>
            </a:r>
          </a:p>
          <a:p>
            <a:r>
              <a:rPr lang="en-US" sz="1425" dirty="0"/>
              <a:t>246 exams, 226 with 1 year follow up data </a:t>
            </a:r>
          </a:p>
          <a:p>
            <a:r>
              <a:rPr lang="en-US" sz="1425" dirty="0"/>
              <a:t>4% passed all evaluation tasks (none re-injured) </a:t>
            </a:r>
          </a:p>
          <a:p>
            <a:pPr lvl="1"/>
            <a:r>
              <a:rPr lang="en-US" sz="1425" dirty="0"/>
              <a:t>11 of 246 patients </a:t>
            </a:r>
          </a:p>
          <a:p>
            <a:r>
              <a:rPr lang="en-US" sz="1425" dirty="0"/>
              <a:t>Better performance on FCE correlated with  INCREASED chance of re-injury with RTW </a:t>
            </a:r>
          </a:p>
          <a:p>
            <a:r>
              <a:rPr lang="en-US" sz="1425" dirty="0"/>
              <a:t>Overall low predictive value of re-injury</a:t>
            </a:r>
          </a:p>
        </p:txBody>
      </p:sp>
      <p:sp>
        <p:nvSpPr>
          <p:cNvPr id="5" name="Text Placeholder 4"/>
          <p:cNvSpPr>
            <a:spLocks noGrp="1"/>
          </p:cNvSpPr>
          <p:nvPr>
            <p:ph type="body" sz="quarter" idx="3"/>
          </p:nvPr>
        </p:nvSpPr>
        <p:spPr>
          <a:xfrm>
            <a:off x="4686026" y="800346"/>
            <a:ext cx="4217891" cy="540195"/>
          </a:xfrm>
        </p:spPr>
        <p:txBody>
          <a:bodyPr>
            <a:normAutofit fontScale="25000" lnSpcReduction="20000"/>
          </a:bodyPr>
          <a:lstStyle/>
          <a:p>
            <a:endParaRPr lang="en-US" dirty="0" smtClean="0"/>
          </a:p>
          <a:p>
            <a:endParaRPr lang="en-US" sz="2700" dirty="0"/>
          </a:p>
          <a:p>
            <a:endParaRPr lang="en-US" sz="7200" u="sng" dirty="0"/>
          </a:p>
          <a:p>
            <a:endParaRPr lang="en-US" sz="7200" u="sng" dirty="0"/>
          </a:p>
          <a:p>
            <a:endParaRPr lang="en-US" sz="6000" u="sng" dirty="0"/>
          </a:p>
          <a:p>
            <a:r>
              <a:rPr lang="en-US" sz="6000" u="sng" dirty="0"/>
              <a:t>Predictive Value Medical Assessment Only</a:t>
            </a:r>
          </a:p>
          <a:p>
            <a:endParaRPr lang="en-US" sz="7200" dirty="0"/>
          </a:p>
        </p:txBody>
      </p:sp>
      <p:sp>
        <p:nvSpPr>
          <p:cNvPr id="6" name="Content Placeholder 5"/>
          <p:cNvSpPr>
            <a:spLocks noGrp="1"/>
          </p:cNvSpPr>
          <p:nvPr>
            <p:ph sz="quarter" idx="4"/>
          </p:nvPr>
        </p:nvSpPr>
        <p:spPr>
          <a:xfrm>
            <a:off x="4632987" y="1156786"/>
            <a:ext cx="3887391" cy="2493740"/>
          </a:xfrm>
        </p:spPr>
        <p:txBody>
          <a:bodyPr>
            <a:normAutofit fontScale="70000" lnSpcReduction="20000"/>
          </a:bodyPr>
          <a:lstStyle/>
          <a:p>
            <a:r>
              <a:rPr lang="en-US" dirty="0" smtClean="0"/>
              <a:t>154 Chronic Pain Cases, comparing physician medical evaluation to predict sitting and standing tolerances to a capacity test</a:t>
            </a:r>
          </a:p>
          <a:p>
            <a:r>
              <a:rPr lang="en-US" dirty="0" smtClean="0"/>
              <a:t>Expert physician prediction showed poor correlation (under rating the patient’s ability) to covertly observed sitting and standing tolerances, raising doubt about the validity of using physician evaluation to establish work restrictions in patients with chronic back pain</a:t>
            </a:r>
          </a:p>
          <a:p>
            <a:r>
              <a:rPr lang="en-US" b="1" dirty="0" smtClean="0"/>
              <a:t>ADA and EEOC Compliance QUESTIONABLE with this method because Job Ability </a:t>
            </a:r>
            <a:r>
              <a:rPr lang="en-US" b="1" dirty="0"/>
              <a:t> </a:t>
            </a:r>
            <a:r>
              <a:rPr lang="en-US" b="1" dirty="0" smtClean="0"/>
              <a:t>and Physical Demands of the Job have not been assessed</a:t>
            </a:r>
            <a:endParaRPr lang="en-US" b="1" dirty="0"/>
          </a:p>
        </p:txBody>
      </p:sp>
      <p:pic>
        <p:nvPicPr>
          <p:cNvPr id="10"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3503036"/>
            <a:ext cx="2594269" cy="145021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257550"/>
            <a:ext cx="1931276" cy="1680211"/>
          </a:xfrm>
          <a:prstGeom prst="rect">
            <a:avLst/>
          </a:prstGeom>
        </p:spPr>
      </p:pic>
    </p:spTree>
    <p:extLst>
      <p:ext uri="{BB962C8B-B14F-4D97-AF65-F5344CB8AC3E}">
        <p14:creationId xmlns:p14="http://schemas.microsoft.com/office/powerpoint/2010/main" val="1798180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03000" y="1504950"/>
            <a:ext cx="3739685" cy="2346796"/>
          </a:xfrm>
          <a:prstGeom prst="rect">
            <a:avLst/>
          </a:prstGeom>
          <a:noFill/>
        </p:spPr>
        <p:txBody>
          <a:bodyPr wrap="square" rtlCol="0">
            <a:spAutoFit/>
          </a:bodyPr>
          <a:lstStyle/>
          <a:p>
            <a:pPr marL="214313" indent="-214313">
              <a:buFont typeface="Arial" panose="020B0604020202020204" pitchFamily="34" charset="0"/>
              <a:buChar char="•"/>
            </a:pPr>
            <a:r>
              <a:rPr lang="en-US" sz="1200" b="1" dirty="0"/>
              <a:t>Injured population at times does not want to return to work</a:t>
            </a:r>
          </a:p>
          <a:p>
            <a:pPr marL="557213" lvl="1" indent="-214313">
              <a:buFont typeface="Arial" panose="020B0604020202020204" pitchFamily="34" charset="0"/>
              <a:buChar char="•"/>
            </a:pPr>
            <a:r>
              <a:rPr lang="en-US" sz="1200" b="1" dirty="0"/>
              <a:t>Poor co-worker and supervisor relationships</a:t>
            </a:r>
          </a:p>
          <a:p>
            <a:pPr marL="557213" lvl="1" indent="-214313">
              <a:buFont typeface="Arial" panose="020B0604020202020204" pitchFamily="34" charset="0"/>
              <a:buChar char="•"/>
            </a:pPr>
            <a:r>
              <a:rPr lang="en-US" sz="1200" b="1" dirty="0"/>
              <a:t>Fear/</a:t>
            </a:r>
            <a:r>
              <a:rPr lang="en-US" sz="1200" b="1" dirty="0" err="1"/>
              <a:t>Catastrophization</a:t>
            </a:r>
            <a:endParaRPr lang="en-US" sz="1200" b="1" dirty="0"/>
          </a:p>
          <a:p>
            <a:pPr marL="557213" lvl="1" indent="-214313">
              <a:buFont typeface="Arial" panose="020B0604020202020204" pitchFamily="34" charset="0"/>
              <a:buChar char="•"/>
            </a:pPr>
            <a:r>
              <a:rPr lang="en-US" sz="1200" b="1" dirty="0"/>
              <a:t>Financial Incentive</a:t>
            </a:r>
          </a:p>
          <a:p>
            <a:pPr marL="214313" indent="-214313">
              <a:buFont typeface="Arial" panose="020B0604020202020204" pitchFamily="34" charset="0"/>
              <a:buChar char="•"/>
            </a:pPr>
            <a:r>
              <a:rPr lang="en-US" sz="1200" b="1" dirty="0"/>
              <a:t>1,440 Chronic Pain Disabled Patients, On Disability</a:t>
            </a:r>
          </a:p>
          <a:p>
            <a:pPr marL="214313" indent="-214313">
              <a:buFont typeface="Arial" panose="020B0604020202020204" pitchFamily="34" charset="0"/>
              <a:buChar char="•"/>
            </a:pPr>
            <a:r>
              <a:rPr lang="en-US" sz="1200" b="1" dirty="0"/>
              <a:t>Signed up for Functional Restoration Program, and </a:t>
            </a:r>
            <a:r>
              <a:rPr lang="en-US" sz="1600" b="1" dirty="0"/>
              <a:t>allowed to quit if they wanted</a:t>
            </a:r>
          </a:p>
          <a:p>
            <a:pPr marL="214313" indent="-214313">
              <a:buFont typeface="Arial" panose="020B0604020202020204" pitchFamily="34" charset="0"/>
              <a:buChar char="•"/>
            </a:pPr>
            <a:r>
              <a:rPr lang="en-US" sz="1200" b="1" dirty="0"/>
              <a:t>1,137 completed the program</a:t>
            </a:r>
          </a:p>
          <a:p>
            <a:pPr marL="214313" indent="-214313">
              <a:buFont typeface="Arial" panose="020B0604020202020204" pitchFamily="34" charset="0"/>
              <a:buChar char="•"/>
            </a:pPr>
            <a:r>
              <a:rPr lang="en-US" sz="1200" b="1" dirty="0"/>
              <a:t>Completions-90% went back to work; and 81% were still at work a year later</a:t>
            </a:r>
          </a:p>
          <a:p>
            <a:pPr marL="214313" indent="-214313">
              <a:buFont typeface="Arial" panose="020B0604020202020204" pitchFamily="34" charset="0"/>
              <a:buChar char="•"/>
            </a:pPr>
            <a:endParaRPr lang="en-US" sz="1050" b="1" dirty="0"/>
          </a:p>
        </p:txBody>
      </p:sp>
      <p:sp>
        <p:nvSpPr>
          <p:cNvPr id="8" name="Title 7"/>
          <p:cNvSpPr>
            <a:spLocks noGrp="1"/>
          </p:cNvSpPr>
          <p:nvPr>
            <p:ph type="title"/>
          </p:nvPr>
        </p:nvSpPr>
        <p:spPr>
          <a:xfrm>
            <a:off x="432707" y="266701"/>
            <a:ext cx="8392886" cy="994172"/>
          </a:xfrm>
        </p:spPr>
        <p:txBody>
          <a:bodyPr>
            <a:normAutofit/>
          </a:bodyPr>
          <a:lstStyle/>
          <a:p>
            <a:pPr algn="ctr"/>
            <a:r>
              <a:rPr lang="en-US" sz="1800" dirty="0"/>
              <a:t>Non-Injured Work Capacity Tests Versus Injured Work Capacity Tests</a:t>
            </a:r>
          </a:p>
        </p:txBody>
      </p:sp>
      <p:sp>
        <p:nvSpPr>
          <p:cNvPr id="9" name="Text Placeholder 8"/>
          <p:cNvSpPr>
            <a:spLocks noGrp="1"/>
          </p:cNvSpPr>
          <p:nvPr>
            <p:ph type="body" idx="1"/>
          </p:nvPr>
        </p:nvSpPr>
        <p:spPr>
          <a:xfrm>
            <a:off x="486636" y="904566"/>
            <a:ext cx="3868340" cy="489551"/>
          </a:xfrm>
        </p:spPr>
        <p:txBody>
          <a:bodyPr>
            <a:normAutofit fontScale="85000" lnSpcReduction="10000"/>
          </a:bodyPr>
          <a:lstStyle/>
          <a:p>
            <a:r>
              <a:rPr lang="en-US" u="sng" dirty="0" smtClean="0"/>
              <a:t>Pre-Employment Work </a:t>
            </a:r>
            <a:r>
              <a:rPr lang="en-US" u="sng" dirty="0"/>
              <a:t>C</a:t>
            </a:r>
            <a:r>
              <a:rPr lang="en-US" u="sng" dirty="0" smtClean="0"/>
              <a:t>apacity Tests</a:t>
            </a:r>
            <a:endParaRPr lang="en-US" u="sng" dirty="0"/>
          </a:p>
        </p:txBody>
      </p:sp>
      <p:sp>
        <p:nvSpPr>
          <p:cNvPr id="11" name="Text Placeholder 10"/>
          <p:cNvSpPr>
            <a:spLocks noGrp="1"/>
          </p:cNvSpPr>
          <p:nvPr>
            <p:ph type="body" sz="quarter" idx="3"/>
          </p:nvPr>
        </p:nvSpPr>
        <p:spPr>
          <a:xfrm>
            <a:off x="4629148" y="801370"/>
            <a:ext cx="3887391" cy="617934"/>
          </a:xfrm>
        </p:spPr>
        <p:txBody>
          <a:bodyPr>
            <a:normAutofit/>
          </a:bodyPr>
          <a:lstStyle/>
          <a:p>
            <a:r>
              <a:rPr lang="en-US" sz="1600" u="sng" dirty="0" smtClean="0"/>
              <a:t>Importance of Effort and “Want To”</a:t>
            </a:r>
            <a:endParaRPr lang="en-US" sz="1600" u="sng" dirty="0"/>
          </a:p>
        </p:txBody>
      </p:sp>
      <p:sp>
        <p:nvSpPr>
          <p:cNvPr id="13" name="Content Placeholder 11"/>
          <p:cNvSpPr>
            <a:spLocks noGrp="1"/>
          </p:cNvSpPr>
          <p:nvPr>
            <p:ph sz="quarter" idx="4"/>
          </p:nvPr>
        </p:nvSpPr>
        <p:spPr>
          <a:xfrm>
            <a:off x="467585" y="1532458"/>
            <a:ext cx="3887391" cy="2763441"/>
          </a:xfrm>
        </p:spPr>
        <p:txBody>
          <a:bodyPr>
            <a:normAutofit fontScale="55000" lnSpcReduction="20000"/>
          </a:bodyPr>
          <a:lstStyle/>
          <a:p>
            <a:r>
              <a:rPr lang="en-US" sz="2175" dirty="0"/>
              <a:t>This paper summarizes a series of studies on the effectiveness of ergonomically based functional screening tests for post offer pre-placement of applicants for physically demanding jobs, and their relationship to reducing worker compensation injuries. </a:t>
            </a:r>
          </a:p>
          <a:p>
            <a:r>
              <a:rPr lang="en-US" sz="2175" dirty="0"/>
              <a:t>A meta-analysis “indicated that new-hires who passed the battery had a 47% lower worker compensation injury rate and 21% higher retention.” </a:t>
            </a:r>
          </a:p>
          <a:p>
            <a:r>
              <a:rPr lang="en-US" sz="2175" dirty="0"/>
              <a:t>Of the 175 pre/post-implementation studies indicated “a 41% reduction in worker compensation injuries associated with implementation of ergonomically based physical ability tests.”</a:t>
            </a:r>
          </a:p>
          <a:p>
            <a:r>
              <a:rPr lang="en-US" sz="2175" dirty="0"/>
              <a:t>WCT/FCEs are predictive of retention and less incidence of injury </a:t>
            </a:r>
          </a:p>
          <a:p>
            <a:pPr marL="0" indent="0">
              <a:buNone/>
            </a:pPr>
            <a:endParaRPr lang="en-US" dirty="0"/>
          </a:p>
        </p:txBody>
      </p:sp>
      <p:sp>
        <p:nvSpPr>
          <p:cNvPr id="14" name="TextBox 13"/>
          <p:cNvSpPr txBox="1"/>
          <p:nvPr/>
        </p:nvSpPr>
        <p:spPr>
          <a:xfrm>
            <a:off x="1066800" y="4434240"/>
            <a:ext cx="7239000" cy="584775"/>
          </a:xfrm>
          <a:prstGeom prst="rect">
            <a:avLst/>
          </a:prstGeom>
          <a:noFill/>
        </p:spPr>
        <p:txBody>
          <a:bodyPr wrap="square" rtlCol="0">
            <a:spAutoFit/>
          </a:bodyPr>
          <a:lstStyle/>
          <a:p>
            <a:pPr algn="ctr"/>
            <a:r>
              <a:rPr lang="en-US" sz="1600" b="1" dirty="0"/>
              <a:t>WCT/FCE have their deficiencies, but the tests along with JDAs are a requirement in some form with the accommodations and selection process</a:t>
            </a:r>
          </a:p>
        </p:txBody>
      </p:sp>
    </p:spTree>
    <p:extLst>
      <p:ext uri="{BB962C8B-B14F-4D97-AF65-F5344CB8AC3E}">
        <p14:creationId xmlns:p14="http://schemas.microsoft.com/office/powerpoint/2010/main" val="35514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2671" y="433219"/>
            <a:ext cx="7886700" cy="892662"/>
          </a:xfrm>
        </p:spPr>
        <p:txBody>
          <a:bodyPr>
            <a:normAutofit/>
          </a:bodyPr>
          <a:lstStyle/>
          <a:p>
            <a:r>
              <a:rPr lang="en-US" sz="3200" dirty="0" smtClean="0"/>
              <a:t>Can We Afford Not To Bridge The Gap?</a:t>
            </a:r>
            <a:endParaRPr lang="en-US" sz="3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657350"/>
            <a:ext cx="5715000" cy="267890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7898" y="4506034"/>
            <a:ext cx="1430383" cy="572153"/>
          </a:xfrm>
          <a:prstGeom prst="rect">
            <a:avLst/>
          </a:prstGeom>
          <a:solidFill>
            <a:schemeClr val="accent1"/>
          </a:solidFill>
        </p:spPr>
      </p:pic>
    </p:spTree>
    <p:extLst>
      <p:ext uri="{BB962C8B-B14F-4D97-AF65-F5344CB8AC3E}">
        <p14:creationId xmlns:p14="http://schemas.microsoft.com/office/powerpoint/2010/main" val="552224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715" y="197374"/>
            <a:ext cx="7337959" cy="536444"/>
          </a:xfrm>
        </p:spPr>
        <p:txBody>
          <a:bodyPr>
            <a:normAutofit fontScale="90000"/>
          </a:bodyPr>
          <a:lstStyle/>
          <a:p>
            <a:r>
              <a:rPr lang="en-US" dirty="0"/>
              <a:t>Bridging The </a:t>
            </a:r>
            <a:r>
              <a:rPr lang="en-US" dirty="0" smtClean="0"/>
              <a:t>Gap-Value of Stay At Work </a:t>
            </a:r>
            <a:endParaRPr lang="en-US" dirty="0"/>
          </a:p>
        </p:txBody>
      </p:sp>
      <p:sp>
        <p:nvSpPr>
          <p:cNvPr id="5" name="Text Placeholder 4"/>
          <p:cNvSpPr>
            <a:spLocks noGrp="1"/>
          </p:cNvSpPr>
          <p:nvPr>
            <p:ph type="body" idx="1"/>
          </p:nvPr>
        </p:nvSpPr>
        <p:spPr>
          <a:xfrm>
            <a:off x="610790" y="1034619"/>
            <a:ext cx="4294313" cy="334846"/>
          </a:xfrm>
        </p:spPr>
        <p:txBody>
          <a:bodyPr>
            <a:normAutofit fontScale="92500" lnSpcReduction="10000"/>
          </a:bodyPr>
          <a:lstStyle/>
          <a:p>
            <a:r>
              <a:rPr lang="en-US" dirty="0" smtClean="0"/>
              <a:t>Low Back Sprain, No Surgery (off work)</a:t>
            </a:r>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206505797"/>
              </p:ext>
            </p:extLst>
          </p:nvPr>
        </p:nvGraphicFramePr>
        <p:xfrm>
          <a:off x="610790" y="1449620"/>
          <a:ext cx="3868342" cy="1127760"/>
        </p:xfrm>
        <a:graphic>
          <a:graphicData uri="http://schemas.openxmlformats.org/drawingml/2006/table">
            <a:tbl>
              <a:tblPr firstRow="1" bandRow="1">
                <a:tableStyleId>{5C22544A-7EE6-4342-B048-85BDC9FD1C3A}</a:tableStyleId>
              </a:tblPr>
              <a:tblGrid>
                <a:gridCol w="1934171">
                  <a:extLst>
                    <a:ext uri="{9D8B030D-6E8A-4147-A177-3AD203B41FA5}">
                      <a16:colId xmlns:a16="http://schemas.microsoft.com/office/drawing/2014/main" xmlns="" val="2538673410"/>
                    </a:ext>
                  </a:extLst>
                </a:gridCol>
                <a:gridCol w="1934171">
                  <a:extLst>
                    <a:ext uri="{9D8B030D-6E8A-4147-A177-3AD203B41FA5}">
                      <a16:colId xmlns:a16="http://schemas.microsoft.com/office/drawing/2014/main" xmlns="" val="1160253044"/>
                    </a:ext>
                  </a:extLst>
                </a:gridCol>
              </a:tblGrid>
              <a:tr h="278130">
                <a:tc>
                  <a:txBody>
                    <a:bodyPr/>
                    <a:lstStyle/>
                    <a:p>
                      <a:r>
                        <a:rPr lang="en-US" sz="1400" b="0" dirty="0">
                          <a:solidFill>
                            <a:schemeClr val="tx1"/>
                          </a:solidFill>
                        </a:rPr>
                        <a:t>Direct</a:t>
                      </a:r>
                      <a:r>
                        <a:rPr lang="en-US" sz="1400" b="0" baseline="0" dirty="0">
                          <a:solidFill>
                            <a:schemeClr val="tx1"/>
                          </a:solidFill>
                        </a:rPr>
                        <a:t> Medical Costs</a:t>
                      </a:r>
                      <a:endParaRPr lang="en-US" sz="1400" b="0" dirty="0">
                        <a:solidFill>
                          <a:schemeClr val="tx1"/>
                        </a:solidFill>
                      </a:endParaRPr>
                    </a:p>
                  </a:txBody>
                  <a:tcPr marL="68580" marR="68580" marT="34290" marB="34290">
                    <a:solidFill>
                      <a:schemeClr val="accent1">
                        <a:lumMod val="40000"/>
                        <a:lumOff val="60000"/>
                      </a:schemeClr>
                    </a:solidFill>
                  </a:tcPr>
                </a:tc>
                <a:tc>
                  <a:txBody>
                    <a:bodyPr/>
                    <a:lstStyle/>
                    <a:p>
                      <a:r>
                        <a:rPr lang="en-US" sz="1400" b="0" dirty="0" smtClean="0">
                          <a:solidFill>
                            <a:schemeClr val="tx1"/>
                          </a:solidFill>
                        </a:rPr>
                        <a:t>$7,217.00</a:t>
                      </a:r>
                      <a:endParaRPr lang="en-US" sz="1400" b="0" dirty="0">
                        <a:solidFill>
                          <a:schemeClr val="tx1"/>
                        </a:solidFill>
                      </a:endParaRPr>
                    </a:p>
                  </a:txBody>
                  <a:tcPr marL="68580" marR="68580" marT="34290" marB="34290">
                    <a:solidFill>
                      <a:schemeClr val="accent1">
                        <a:lumMod val="40000"/>
                        <a:lumOff val="60000"/>
                      </a:schemeClr>
                    </a:solidFill>
                  </a:tcPr>
                </a:tc>
                <a:extLst>
                  <a:ext uri="{0D108BD9-81ED-4DB2-BD59-A6C34878D82A}">
                    <a16:rowId xmlns:a16="http://schemas.microsoft.com/office/drawing/2014/main" xmlns="" val="1429816253"/>
                  </a:ext>
                </a:extLst>
              </a:tr>
              <a:tr h="278130">
                <a:tc>
                  <a:txBody>
                    <a:bodyPr/>
                    <a:lstStyle/>
                    <a:p>
                      <a:r>
                        <a:rPr lang="en-US" sz="1400" dirty="0" smtClean="0"/>
                        <a:t>Indemnity </a:t>
                      </a:r>
                      <a:r>
                        <a:rPr lang="en-US" sz="1400" dirty="0"/>
                        <a:t>Costs</a:t>
                      </a:r>
                    </a:p>
                  </a:txBody>
                  <a:tcPr marL="68580" marR="68580" marT="34290" marB="34290"/>
                </a:tc>
                <a:tc>
                  <a:txBody>
                    <a:bodyPr/>
                    <a:lstStyle/>
                    <a:p>
                      <a:r>
                        <a:rPr lang="en-US" sz="1400" dirty="0" smtClean="0"/>
                        <a:t>$8,115.00</a:t>
                      </a:r>
                    </a:p>
                  </a:txBody>
                  <a:tcPr marL="68580" marR="68580" marT="34290" marB="34290"/>
                </a:tc>
                <a:extLst>
                  <a:ext uri="{0D108BD9-81ED-4DB2-BD59-A6C34878D82A}">
                    <a16:rowId xmlns:a16="http://schemas.microsoft.com/office/drawing/2014/main" xmlns="" val="2556030339"/>
                  </a:ext>
                </a:extLst>
              </a:tr>
              <a:tr h="278130">
                <a:tc>
                  <a:txBody>
                    <a:bodyPr/>
                    <a:lstStyle/>
                    <a:p>
                      <a:r>
                        <a:rPr lang="en-US" sz="1400" dirty="0" smtClean="0"/>
                        <a:t>Administrative</a:t>
                      </a:r>
                      <a:r>
                        <a:rPr lang="en-US" sz="1400" baseline="0" dirty="0" smtClean="0"/>
                        <a:t> Expense</a:t>
                      </a:r>
                      <a:endParaRPr lang="en-US" sz="1400" dirty="0"/>
                    </a:p>
                  </a:txBody>
                  <a:tcPr marL="68580" marR="68580" marT="34290" marB="34290"/>
                </a:tc>
                <a:tc>
                  <a:txBody>
                    <a:bodyPr/>
                    <a:lstStyle/>
                    <a:p>
                      <a:r>
                        <a:rPr lang="en-US" sz="1400" dirty="0" smtClean="0"/>
                        <a:t>$1,158.00</a:t>
                      </a:r>
                    </a:p>
                  </a:txBody>
                  <a:tcPr marL="68580" marR="68580" marT="34290" marB="34290"/>
                </a:tc>
                <a:extLst>
                  <a:ext uri="{0D108BD9-81ED-4DB2-BD59-A6C34878D82A}">
                    <a16:rowId xmlns:a16="http://schemas.microsoft.com/office/drawing/2014/main" xmlns="" val="624505415"/>
                  </a:ext>
                </a:extLst>
              </a:tr>
              <a:tr h="278130">
                <a:tc>
                  <a:txBody>
                    <a:bodyPr/>
                    <a:lstStyle/>
                    <a:p>
                      <a:r>
                        <a:rPr lang="en-US" sz="1400" dirty="0"/>
                        <a:t>Total Cost</a:t>
                      </a:r>
                    </a:p>
                  </a:txBody>
                  <a:tcPr marL="68580" marR="68580" marT="34290" marB="34290"/>
                </a:tc>
                <a:tc>
                  <a:txBody>
                    <a:bodyPr/>
                    <a:lstStyle/>
                    <a:p>
                      <a:r>
                        <a:rPr lang="en-US" sz="1400" dirty="0" smtClean="0"/>
                        <a:t>$16,490</a:t>
                      </a:r>
                      <a:endParaRPr lang="en-US" sz="1400" dirty="0"/>
                    </a:p>
                  </a:txBody>
                  <a:tcPr marL="68580" marR="68580" marT="34290" marB="34290"/>
                </a:tc>
                <a:extLst>
                  <a:ext uri="{0D108BD9-81ED-4DB2-BD59-A6C34878D82A}">
                    <a16:rowId xmlns:a16="http://schemas.microsoft.com/office/drawing/2014/main" xmlns="" val="3462492588"/>
                  </a:ext>
                </a:extLst>
              </a:tr>
            </a:tbl>
          </a:graphicData>
        </a:graphic>
      </p:graphicFrame>
      <p:sp>
        <p:nvSpPr>
          <p:cNvPr id="7" name="Text Placeholder 6"/>
          <p:cNvSpPr>
            <a:spLocks noGrp="1"/>
          </p:cNvSpPr>
          <p:nvPr>
            <p:ph type="body" sz="quarter" idx="3"/>
          </p:nvPr>
        </p:nvSpPr>
        <p:spPr>
          <a:xfrm>
            <a:off x="601265" y="2584811"/>
            <a:ext cx="3887391" cy="417705"/>
          </a:xfrm>
        </p:spPr>
        <p:txBody>
          <a:bodyPr>
            <a:normAutofit fontScale="85000" lnSpcReduction="10000"/>
          </a:bodyPr>
          <a:lstStyle/>
          <a:p>
            <a:r>
              <a:rPr lang="en-US" dirty="0" smtClean="0"/>
              <a:t>Low Back Sprain, No Surgery (at work)</a:t>
            </a:r>
            <a:endParaRPr lang="en-US" dirty="0"/>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1532400019"/>
              </p:ext>
            </p:extLst>
          </p:nvPr>
        </p:nvGraphicFramePr>
        <p:xfrm>
          <a:off x="610790" y="3183610"/>
          <a:ext cx="3887392" cy="1127760"/>
        </p:xfrm>
        <a:graphic>
          <a:graphicData uri="http://schemas.openxmlformats.org/drawingml/2006/table">
            <a:tbl>
              <a:tblPr firstRow="1" bandRow="1">
                <a:tableStyleId>{5C22544A-7EE6-4342-B048-85BDC9FD1C3A}</a:tableStyleId>
              </a:tblPr>
              <a:tblGrid>
                <a:gridCol w="1943696">
                  <a:extLst>
                    <a:ext uri="{9D8B030D-6E8A-4147-A177-3AD203B41FA5}">
                      <a16:colId xmlns:a16="http://schemas.microsoft.com/office/drawing/2014/main" xmlns="" val="4100449390"/>
                    </a:ext>
                  </a:extLst>
                </a:gridCol>
                <a:gridCol w="1943696">
                  <a:extLst>
                    <a:ext uri="{9D8B030D-6E8A-4147-A177-3AD203B41FA5}">
                      <a16:colId xmlns:a16="http://schemas.microsoft.com/office/drawing/2014/main" xmlns="" val="2034395660"/>
                    </a:ext>
                  </a:extLst>
                </a:gridCol>
              </a:tblGrid>
              <a:tr h="278130">
                <a:tc>
                  <a:txBody>
                    <a:bodyPr/>
                    <a:lstStyle/>
                    <a:p>
                      <a:r>
                        <a:rPr lang="en-US" sz="1400" b="1" dirty="0">
                          <a:solidFill>
                            <a:schemeClr val="tx1"/>
                          </a:solidFill>
                        </a:rPr>
                        <a:t>Direct Medical Costs</a:t>
                      </a:r>
                    </a:p>
                  </a:txBody>
                  <a:tcPr marL="68580" marR="68580" marT="34290" marB="34290">
                    <a:solidFill>
                      <a:schemeClr val="accent1">
                        <a:lumMod val="40000"/>
                        <a:lumOff val="60000"/>
                      </a:schemeClr>
                    </a:solidFill>
                  </a:tcPr>
                </a:tc>
                <a:tc>
                  <a:txBody>
                    <a:bodyPr/>
                    <a:lstStyle/>
                    <a:p>
                      <a:r>
                        <a:rPr lang="en-US" sz="1400" b="1" dirty="0">
                          <a:solidFill>
                            <a:schemeClr val="tx1"/>
                          </a:solidFill>
                        </a:rPr>
                        <a:t>$</a:t>
                      </a:r>
                      <a:r>
                        <a:rPr lang="en-US" sz="1400" b="1" dirty="0" smtClean="0">
                          <a:solidFill>
                            <a:schemeClr val="tx1"/>
                          </a:solidFill>
                        </a:rPr>
                        <a:t>2,856.00</a:t>
                      </a:r>
                      <a:endParaRPr lang="en-US" sz="1400" b="1" dirty="0">
                        <a:solidFill>
                          <a:schemeClr val="tx1"/>
                        </a:solidFill>
                      </a:endParaRPr>
                    </a:p>
                  </a:txBody>
                  <a:tcPr marL="68580" marR="68580" marT="34290" marB="34290">
                    <a:solidFill>
                      <a:schemeClr val="accent1">
                        <a:lumMod val="40000"/>
                        <a:lumOff val="60000"/>
                      </a:schemeClr>
                    </a:solidFill>
                  </a:tcPr>
                </a:tc>
                <a:extLst>
                  <a:ext uri="{0D108BD9-81ED-4DB2-BD59-A6C34878D82A}">
                    <a16:rowId xmlns:a16="http://schemas.microsoft.com/office/drawing/2014/main" xmlns="" val="2176464915"/>
                  </a:ext>
                </a:extLst>
              </a:tr>
              <a:tr h="278130">
                <a:tc>
                  <a:txBody>
                    <a:bodyPr/>
                    <a:lstStyle/>
                    <a:p>
                      <a:r>
                        <a:rPr lang="en-US" sz="1400" b="1" dirty="0" smtClean="0"/>
                        <a:t>Indemnity </a:t>
                      </a:r>
                      <a:r>
                        <a:rPr lang="en-US" sz="1400" b="1" dirty="0"/>
                        <a:t>Costs</a:t>
                      </a:r>
                    </a:p>
                  </a:txBody>
                  <a:tcPr marL="68580" marR="68580" marT="34290" marB="34290">
                    <a:solidFill>
                      <a:schemeClr val="accent1">
                        <a:lumMod val="40000"/>
                        <a:lumOff val="60000"/>
                      </a:schemeClr>
                    </a:solidFill>
                  </a:tcPr>
                </a:tc>
                <a:tc>
                  <a:txBody>
                    <a:bodyPr/>
                    <a:lstStyle/>
                    <a:p>
                      <a:r>
                        <a:rPr lang="en-US" sz="1400" b="1" dirty="0" smtClean="0"/>
                        <a:t>$0.00</a:t>
                      </a:r>
                      <a:endParaRPr lang="en-US" sz="1400" b="1" dirty="0"/>
                    </a:p>
                  </a:txBody>
                  <a:tcPr marL="68580" marR="68580" marT="34290" marB="34290">
                    <a:solidFill>
                      <a:schemeClr val="accent1">
                        <a:lumMod val="40000"/>
                        <a:lumOff val="60000"/>
                      </a:schemeClr>
                    </a:solidFill>
                  </a:tcPr>
                </a:tc>
                <a:extLst>
                  <a:ext uri="{0D108BD9-81ED-4DB2-BD59-A6C34878D82A}">
                    <a16:rowId xmlns:a16="http://schemas.microsoft.com/office/drawing/2014/main" xmlns="" val="3439286101"/>
                  </a:ext>
                </a:extLst>
              </a:tr>
              <a:tr h="278130">
                <a:tc>
                  <a:txBody>
                    <a:bodyPr/>
                    <a:lstStyle/>
                    <a:p>
                      <a:r>
                        <a:rPr lang="en-US" sz="1400" b="1" dirty="0" smtClean="0"/>
                        <a:t>Administrative Costs</a:t>
                      </a:r>
                      <a:endParaRPr lang="en-US" sz="1400" b="1" dirty="0"/>
                    </a:p>
                  </a:txBody>
                  <a:tcPr marL="68580" marR="68580" marT="34290" marB="34290">
                    <a:solidFill>
                      <a:schemeClr val="accent1">
                        <a:lumMod val="40000"/>
                        <a:lumOff val="60000"/>
                      </a:schemeClr>
                    </a:solidFill>
                  </a:tcPr>
                </a:tc>
                <a:tc>
                  <a:txBody>
                    <a:bodyPr/>
                    <a:lstStyle/>
                    <a:p>
                      <a:r>
                        <a:rPr lang="en-US" sz="1400" b="1" dirty="0" smtClean="0"/>
                        <a:t>$239.00</a:t>
                      </a:r>
                      <a:endParaRPr lang="en-US" sz="1400" b="1" dirty="0"/>
                    </a:p>
                  </a:txBody>
                  <a:tcPr marL="68580" marR="68580" marT="34290" marB="34290">
                    <a:solidFill>
                      <a:schemeClr val="accent1">
                        <a:lumMod val="40000"/>
                        <a:lumOff val="60000"/>
                      </a:schemeClr>
                    </a:solidFill>
                  </a:tcPr>
                </a:tc>
                <a:extLst>
                  <a:ext uri="{0D108BD9-81ED-4DB2-BD59-A6C34878D82A}">
                    <a16:rowId xmlns:a16="http://schemas.microsoft.com/office/drawing/2014/main" xmlns="" val="1592378658"/>
                  </a:ext>
                </a:extLst>
              </a:tr>
              <a:tr h="278130">
                <a:tc>
                  <a:txBody>
                    <a:bodyPr/>
                    <a:lstStyle/>
                    <a:p>
                      <a:r>
                        <a:rPr lang="en-US" sz="1400" b="1" dirty="0"/>
                        <a:t>Total Cost</a:t>
                      </a:r>
                    </a:p>
                  </a:txBody>
                  <a:tcPr marL="68580" marR="68580" marT="34290" marB="34290"/>
                </a:tc>
                <a:tc>
                  <a:txBody>
                    <a:bodyPr/>
                    <a:lstStyle/>
                    <a:p>
                      <a:r>
                        <a:rPr lang="en-US" sz="1400" b="1" dirty="0" smtClean="0"/>
                        <a:t>$3,095</a:t>
                      </a:r>
                      <a:endParaRPr lang="en-US" sz="1400" b="1" dirty="0"/>
                    </a:p>
                  </a:txBody>
                  <a:tcPr marL="68580" marR="68580" marT="34290" marB="34290"/>
                </a:tc>
                <a:extLst>
                  <a:ext uri="{0D108BD9-81ED-4DB2-BD59-A6C34878D82A}">
                    <a16:rowId xmlns:a16="http://schemas.microsoft.com/office/drawing/2014/main" xmlns="" val="302251442"/>
                  </a:ext>
                </a:extLst>
              </a:tr>
            </a:tbl>
          </a:graphicData>
        </a:graphic>
      </p:graphicFrame>
      <p:sp>
        <p:nvSpPr>
          <p:cNvPr id="2" name="TextBox 1"/>
          <p:cNvSpPr txBox="1"/>
          <p:nvPr/>
        </p:nvSpPr>
        <p:spPr>
          <a:xfrm>
            <a:off x="990600" y="4552801"/>
            <a:ext cx="6622868" cy="315471"/>
          </a:xfrm>
          <a:prstGeom prst="rect">
            <a:avLst/>
          </a:prstGeom>
          <a:noFill/>
        </p:spPr>
        <p:txBody>
          <a:bodyPr wrap="square" lIns="68580" tIns="34290" rIns="68580" bIns="34290" rtlCol="0">
            <a:spAutoFit/>
          </a:bodyPr>
          <a:lstStyle/>
          <a:p>
            <a:r>
              <a:rPr lang="en-US" sz="1600" dirty="0" smtClean="0"/>
              <a:t>Source: </a:t>
            </a:r>
            <a:r>
              <a:rPr lang="en-US" sz="1600" b="1" dirty="0" smtClean="0"/>
              <a:t>Office Of Disability Guidelines, </a:t>
            </a:r>
            <a:r>
              <a:rPr lang="en-US" sz="1600" dirty="0" smtClean="0"/>
              <a:t>review of 5 million work injury claims</a:t>
            </a:r>
            <a:endParaRPr lang="en-US" sz="1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1382" y="1067201"/>
            <a:ext cx="2274080" cy="3405445"/>
          </a:xfrm>
          <a:prstGeom prst="rect">
            <a:avLst/>
          </a:prstGeom>
        </p:spPr>
      </p:pic>
    </p:spTree>
    <p:extLst>
      <p:ext uri="{BB962C8B-B14F-4D97-AF65-F5344CB8AC3E}">
        <p14:creationId xmlns:p14="http://schemas.microsoft.com/office/powerpoint/2010/main" val="14969976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48051" y="1725216"/>
            <a:ext cx="3575549" cy="2689111"/>
          </a:xfrm>
        </p:spPr>
      </p:pic>
      <p:sp>
        <p:nvSpPr>
          <p:cNvPr id="6" name="TextBox 5"/>
          <p:cNvSpPr txBox="1"/>
          <p:nvPr/>
        </p:nvSpPr>
        <p:spPr>
          <a:xfrm>
            <a:off x="1304851" y="4107554"/>
            <a:ext cx="2455817" cy="346249"/>
          </a:xfrm>
          <a:prstGeom prst="rect">
            <a:avLst/>
          </a:prstGeom>
          <a:noFill/>
        </p:spPr>
        <p:txBody>
          <a:bodyPr wrap="square" lIns="68580" tIns="34290" rIns="68580" bIns="34290" rtlCol="0">
            <a:spAutoFit/>
          </a:bodyPr>
          <a:lstStyle/>
          <a:p>
            <a:pPr algn="ctr"/>
            <a:r>
              <a:rPr lang="en-US" dirty="0" smtClean="0"/>
              <a:t>Job Analysis</a:t>
            </a:r>
            <a:endParaRPr lang="en-US" dirty="0"/>
          </a:p>
        </p:txBody>
      </p:sp>
      <p:sp>
        <p:nvSpPr>
          <p:cNvPr id="7" name="TextBox 6"/>
          <p:cNvSpPr txBox="1"/>
          <p:nvPr/>
        </p:nvSpPr>
        <p:spPr>
          <a:xfrm>
            <a:off x="1688375" y="1872671"/>
            <a:ext cx="1887583" cy="346249"/>
          </a:xfrm>
          <a:prstGeom prst="rect">
            <a:avLst/>
          </a:prstGeom>
          <a:noFill/>
        </p:spPr>
        <p:txBody>
          <a:bodyPr wrap="square" lIns="68580" tIns="34290" rIns="68580" bIns="34290" rtlCol="0">
            <a:spAutoFit/>
          </a:bodyPr>
          <a:lstStyle/>
          <a:p>
            <a:pPr algn="ctr"/>
            <a:r>
              <a:rPr lang="en-US" dirty="0" smtClean="0"/>
              <a:t>Post-Claim</a:t>
            </a:r>
            <a:endParaRPr lang="en-US" dirty="0"/>
          </a:p>
        </p:txBody>
      </p:sp>
      <p:sp>
        <p:nvSpPr>
          <p:cNvPr id="8" name="TextBox 7"/>
          <p:cNvSpPr txBox="1"/>
          <p:nvPr/>
        </p:nvSpPr>
        <p:spPr>
          <a:xfrm>
            <a:off x="969713" y="3069772"/>
            <a:ext cx="795608" cy="284693"/>
          </a:xfrm>
          <a:prstGeom prst="rect">
            <a:avLst/>
          </a:prstGeom>
          <a:noFill/>
        </p:spPr>
        <p:txBody>
          <a:bodyPr wrap="square" lIns="68580" tIns="34290" rIns="68580" bIns="34290" rtlCol="0">
            <a:spAutoFit/>
          </a:bodyPr>
          <a:lstStyle/>
          <a:p>
            <a:pPr algn="ctr"/>
            <a:r>
              <a:rPr lang="en-US" sz="1400" dirty="0" smtClean="0"/>
              <a:t>FFD/FCE</a:t>
            </a:r>
            <a:endParaRPr lang="en-US" sz="1400" dirty="0"/>
          </a:p>
        </p:txBody>
      </p:sp>
      <p:sp>
        <p:nvSpPr>
          <p:cNvPr id="9" name="TextBox 8"/>
          <p:cNvSpPr txBox="1"/>
          <p:nvPr/>
        </p:nvSpPr>
        <p:spPr>
          <a:xfrm>
            <a:off x="1827166" y="3063241"/>
            <a:ext cx="708659" cy="284693"/>
          </a:xfrm>
          <a:prstGeom prst="rect">
            <a:avLst/>
          </a:prstGeom>
          <a:noFill/>
        </p:spPr>
        <p:txBody>
          <a:bodyPr wrap="square" lIns="68580" tIns="34290" rIns="68580" bIns="34290" rtlCol="0">
            <a:spAutoFit/>
          </a:bodyPr>
          <a:lstStyle/>
          <a:p>
            <a:pPr algn="ctr"/>
            <a:r>
              <a:rPr lang="en-US" sz="1400" dirty="0" smtClean="0"/>
              <a:t>JDA/EA</a:t>
            </a:r>
            <a:endParaRPr lang="en-US" sz="1400" dirty="0"/>
          </a:p>
        </p:txBody>
      </p:sp>
      <p:sp>
        <p:nvSpPr>
          <p:cNvPr id="10" name="TextBox 9"/>
          <p:cNvSpPr txBox="1"/>
          <p:nvPr/>
        </p:nvSpPr>
        <p:spPr>
          <a:xfrm>
            <a:off x="2532760" y="3069772"/>
            <a:ext cx="747643" cy="284693"/>
          </a:xfrm>
          <a:prstGeom prst="rect">
            <a:avLst/>
          </a:prstGeom>
          <a:noFill/>
        </p:spPr>
        <p:txBody>
          <a:bodyPr wrap="square" lIns="68580" tIns="34290" rIns="68580" bIns="34290" rtlCol="0">
            <a:spAutoFit/>
          </a:bodyPr>
          <a:lstStyle/>
          <a:p>
            <a:pPr algn="ctr"/>
            <a:r>
              <a:rPr lang="en-US" sz="1400" dirty="0" smtClean="0"/>
              <a:t>RW/SW</a:t>
            </a:r>
            <a:endParaRPr lang="en-US" sz="1400" dirty="0"/>
          </a:p>
        </p:txBody>
      </p:sp>
      <p:sp>
        <p:nvSpPr>
          <p:cNvPr id="11" name="TextBox 10"/>
          <p:cNvSpPr txBox="1"/>
          <p:nvPr/>
        </p:nvSpPr>
        <p:spPr>
          <a:xfrm>
            <a:off x="3377516" y="3085258"/>
            <a:ext cx="618448" cy="284693"/>
          </a:xfrm>
          <a:prstGeom prst="rect">
            <a:avLst/>
          </a:prstGeom>
          <a:noFill/>
        </p:spPr>
        <p:txBody>
          <a:bodyPr wrap="square" lIns="68580" tIns="34290" rIns="68580" bIns="34290" rtlCol="0">
            <a:spAutoFit/>
          </a:bodyPr>
          <a:lstStyle/>
          <a:p>
            <a:pPr algn="ctr"/>
            <a:r>
              <a:rPr lang="en-US" sz="1400" dirty="0" smtClean="0"/>
              <a:t>JC/WC</a:t>
            </a:r>
            <a:endParaRPr lang="en-US" sz="1400" dirty="0"/>
          </a:p>
        </p:txBody>
      </p:sp>
      <p:pic>
        <p:nvPicPr>
          <p:cNvPr id="12"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96575" y="1665514"/>
            <a:ext cx="3718775" cy="2796829"/>
          </a:xfrm>
        </p:spPr>
      </p:pic>
      <p:sp>
        <p:nvSpPr>
          <p:cNvPr id="13" name="TextBox 12"/>
          <p:cNvSpPr txBox="1"/>
          <p:nvPr/>
        </p:nvSpPr>
        <p:spPr>
          <a:xfrm>
            <a:off x="5694588" y="1872671"/>
            <a:ext cx="1887583" cy="346249"/>
          </a:xfrm>
          <a:prstGeom prst="rect">
            <a:avLst/>
          </a:prstGeom>
          <a:noFill/>
        </p:spPr>
        <p:txBody>
          <a:bodyPr wrap="square" lIns="68580" tIns="34290" rIns="68580" bIns="34290" rtlCol="0">
            <a:spAutoFit/>
          </a:bodyPr>
          <a:lstStyle/>
          <a:p>
            <a:pPr algn="ctr"/>
            <a:r>
              <a:rPr lang="en-US" dirty="0" smtClean="0"/>
              <a:t>Pre-Claim</a:t>
            </a:r>
            <a:endParaRPr lang="en-US" dirty="0"/>
          </a:p>
        </p:txBody>
      </p:sp>
      <p:sp>
        <p:nvSpPr>
          <p:cNvPr id="14" name="TextBox 13"/>
          <p:cNvSpPr txBox="1"/>
          <p:nvPr/>
        </p:nvSpPr>
        <p:spPr>
          <a:xfrm>
            <a:off x="5092471" y="3085258"/>
            <a:ext cx="620486" cy="284693"/>
          </a:xfrm>
          <a:prstGeom prst="rect">
            <a:avLst/>
          </a:prstGeom>
          <a:noFill/>
        </p:spPr>
        <p:txBody>
          <a:bodyPr wrap="square" lIns="68580" tIns="34290" rIns="68580" bIns="34290" rtlCol="0">
            <a:spAutoFit/>
          </a:bodyPr>
          <a:lstStyle/>
          <a:p>
            <a:pPr algn="ctr"/>
            <a:r>
              <a:rPr lang="en-US" sz="1400" dirty="0" smtClean="0"/>
              <a:t>POETS</a:t>
            </a:r>
            <a:endParaRPr lang="en-US" sz="1400" dirty="0"/>
          </a:p>
        </p:txBody>
      </p:sp>
      <p:sp>
        <p:nvSpPr>
          <p:cNvPr id="15" name="TextBox 14"/>
          <p:cNvSpPr txBox="1"/>
          <p:nvPr/>
        </p:nvSpPr>
        <p:spPr>
          <a:xfrm>
            <a:off x="5860324" y="3085258"/>
            <a:ext cx="708659" cy="284693"/>
          </a:xfrm>
          <a:prstGeom prst="rect">
            <a:avLst/>
          </a:prstGeom>
          <a:noFill/>
        </p:spPr>
        <p:txBody>
          <a:bodyPr wrap="square" lIns="68580" tIns="34290" rIns="68580" bIns="34290" rtlCol="0">
            <a:spAutoFit/>
          </a:bodyPr>
          <a:lstStyle/>
          <a:p>
            <a:pPr algn="ctr"/>
            <a:r>
              <a:rPr lang="en-US" sz="1400" dirty="0" smtClean="0"/>
              <a:t>JDA/EA</a:t>
            </a:r>
            <a:endParaRPr lang="en-US" sz="1400" dirty="0"/>
          </a:p>
        </p:txBody>
      </p:sp>
      <p:sp>
        <p:nvSpPr>
          <p:cNvPr id="16" name="TextBox 15"/>
          <p:cNvSpPr txBox="1"/>
          <p:nvPr/>
        </p:nvSpPr>
        <p:spPr>
          <a:xfrm>
            <a:off x="6768192" y="3087681"/>
            <a:ext cx="515983" cy="284693"/>
          </a:xfrm>
          <a:prstGeom prst="rect">
            <a:avLst/>
          </a:prstGeom>
          <a:noFill/>
        </p:spPr>
        <p:txBody>
          <a:bodyPr wrap="square" lIns="68580" tIns="34290" rIns="68580" bIns="34290" rtlCol="0">
            <a:spAutoFit/>
          </a:bodyPr>
          <a:lstStyle/>
          <a:p>
            <a:pPr algn="ctr"/>
            <a:r>
              <a:rPr lang="en-US" sz="1400" dirty="0" smtClean="0"/>
              <a:t>MI</a:t>
            </a:r>
            <a:endParaRPr lang="en-US" sz="1400" dirty="0"/>
          </a:p>
        </p:txBody>
      </p:sp>
      <p:sp>
        <p:nvSpPr>
          <p:cNvPr id="17" name="TextBox 16"/>
          <p:cNvSpPr txBox="1"/>
          <p:nvPr/>
        </p:nvSpPr>
        <p:spPr>
          <a:xfrm>
            <a:off x="7467259" y="3089367"/>
            <a:ext cx="747849" cy="284693"/>
          </a:xfrm>
          <a:prstGeom prst="rect">
            <a:avLst/>
          </a:prstGeom>
          <a:noFill/>
        </p:spPr>
        <p:txBody>
          <a:bodyPr wrap="square" lIns="68580" tIns="34290" rIns="68580" bIns="34290" rtlCol="0">
            <a:spAutoFit/>
          </a:bodyPr>
          <a:lstStyle/>
          <a:p>
            <a:pPr algn="ctr"/>
            <a:r>
              <a:rPr lang="en-US" sz="1400" dirty="0" smtClean="0"/>
              <a:t>HC</a:t>
            </a:r>
            <a:endParaRPr lang="en-US" sz="1400" dirty="0"/>
          </a:p>
        </p:txBody>
      </p:sp>
      <p:sp>
        <p:nvSpPr>
          <p:cNvPr id="18" name="TextBox 17"/>
          <p:cNvSpPr txBox="1"/>
          <p:nvPr/>
        </p:nvSpPr>
        <p:spPr>
          <a:xfrm>
            <a:off x="5432865" y="4116094"/>
            <a:ext cx="2455817" cy="346249"/>
          </a:xfrm>
          <a:prstGeom prst="rect">
            <a:avLst/>
          </a:prstGeom>
          <a:noFill/>
        </p:spPr>
        <p:txBody>
          <a:bodyPr wrap="square" lIns="68580" tIns="34290" rIns="68580" bIns="34290" rtlCol="0">
            <a:spAutoFit/>
          </a:bodyPr>
          <a:lstStyle/>
          <a:p>
            <a:pPr algn="ctr"/>
            <a:r>
              <a:rPr lang="en-US" dirty="0" smtClean="0"/>
              <a:t>Job Analysis</a:t>
            </a:r>
            <a:endParaRPr lang="en-US"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4835" y="95358"/>
            <a:ext cx="1430383" cy="572153"/>
          </a:xfrm>
          <a:prstGeom prst="rect">
            <a:avLst/>
          </a:prstGeom>
          <a:solidFill>
            <a:schemeClr val="accent1"/>
          </a:solidFill>
        </p:spPr>
      </p:pic>
    </p:spTree>
    <p:extLst>
      <p:ext uri="{BB962C8B-B14F-4D97-AF65-F5344CB8AC3E}">
        <p14:creationId xmlns:p14="http://schemas.microsoft.com/office/powerpoint/2010/main" val="13770203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0"/>
            <a:ext cx="2512967" cy="522991"/>
          </a:xfrm>
        </p:spPr>
        <p:txBody>
          <a:bodyPr>
            <a:normAutofit fontScale="90000"/>
          </a:bodyPr>
          <a:lstStyle/>
          <a:p>
            <a:r>
              <a:rPr lang="en-US" dirty="0"/>
              <a:t>References</a:t>
            </a:r>
          </a:p>
        </p:txBody>
      </p:sp>
      <p:sp>
        <p:nvSpPr>
          <p:cNvPr id="7" name="Content Placeholder 6"/>
          <p:cNvSpPr>
            <a:spLocks noGrp="1"/>
          </p:cNvSpPr>
          <p:nvPr>
            <p:ph idx="1"/>
          </p:nvPr>
        </p:nvSpPr>
        <p:spPr>
          <a:xfrm>
            <a:off x="628650" y="522991"/>
            <a:ext cx="7886700" cy="4506209"/>
          </a:xfrm>
        </p:spPr>
        <p:txBody>
          <a:bodyPr>
            <a:noAutofit/>
          </a:bodyPr>
          <a:lstStyle/>
          <a:p>
            <a:r>
              <a:rPr lang="en-US" altLang="en-US" sz="1050" dirty="0">
                <a:latin typeface="Arial" panose="020B0604020202020204" pitchFamily="34" charset="0"/>
                <a:hlinkClick r:id="rId2"/>
              </a:rPr>
              <a:t>https://www.eeoc.gov//facts/ada17.html</a:t>
            </a:r>
            <a:endParaRPr lang="en-US" altLang="en-US" sz="1050" dirty="0">
              <a:latin typeface="Arial" panose="020B0604020202020204" pitchFamily="34" charset="0"/>
            </a:endParaRPr>
          </a:p>
          <a:p>
            <a:r>
              <a:rPr lang="en-US" altLang="en-US" sz="1050" dirty="0">
                <a:latin typeface="Arial" panose="020B0604020202020204" pitchFamily="34" charset="0"/>
              </a:rPr>
              <a:t>http://www.franczek.com/frontcenter-EEOC_Settlement_ADA.html</a:t>
            </a:r>
          </a:p>
          <a:p>
            <a:r>
              <a:rPr lang="en-US" altLang="en-US" sz="1050" dirty="0">
                <a:latin typeface="Arial" panose="020B0604020202020204" pitchFamily="34" charset="0"/>
                <a:hlinkClick r:id="rId3"/>
              </a:rPr>
              <a:t>https://www.mcmahonberger.com/eeoc-settles-disability-discrimination-lawsuit-over-100-return-to-work-leave-policy/</a:t>
            </a:r>
            <a:endParaRPr lang="en-US" altLang="en-US" sz="1050" dirty="0">
              <a:latin typeface="Arial" panose="020B0604020202020204" pitchFamily="34" charset="0"/>
            </a:endParaRPr>
          </a:p>
          <a:p>
            <a:r>
              <a:rPr lang="en-US" altLang="en-US" sz="1050" dirty="0">
                <a:latin typeface="Arial" panose="020B0604020202020204" pitchFamily="34" charset="0"/>
              </a:rPr>
              <a:t>https://blogs.cdc.gov/niosh-science-blog/2008/09/22/lifting/</a:t>
            </a:r>
          </a:p>
          <a:p>
            <a:r>
              <a:rPr lang="en-US" altLang="en-US" sz="1050" u="sng" dirty="0">
                <a:latin typeface="Arial" panose="020B0604020202020204" pitchFamily="34" charset="0"/>
              </a:rPr>
              <a:t>Guide to the Evaluation of Functional Ability-How to Request, Interpret, and Apply Functional Capacity Evaluations</a:t>
            </a:r>
            <a:r>
              <a:rPr lang="en-US" altLang="en-US" sz="1050" dirty="0">
                <a:latin typeface="Arial" panose="020B0604020202020204" pitchFamily="34" charset="0"/>
              </a:rPr>
              <a:t>-Elizabeth Genovese, MD; Jill S. </a:t>
            </a:r>
            <a:r>
              <a:rPr lang="en-US" altLang="en-US" sz="1050" dirty="0" err="1">
                <a:latin typeface="Arial" panose="020B0604020202020204" pitchFamily="34" charset="0"/>
              </a:rPr>
              <a:t>Galper</a:t>
            </a:r>
            <a:r>
              <a:rPr lang="en-US" altLang="en-US" sz="1050" dirty="0">
                <a:latin typeface="Arial" panose="020B0604020202020204" pitchFamily="34" charset="0"/>
              </a:rPr>
              <a:t>, PT</a:t>
            </a:r>
          </a:p>
          <a:p>
            <a:r>
              <a:rPr lang="en-US" altLang="en-US" sz="1050" u="sng" dirty="0">
                <a:latin typeface="Arial" panose="020B0604020202020204" pitchFamily="34" charset="0"/>
              </a:rPr>
              <a:t>Source: National Council on Compensation Insurance (2018). </a:t>
            </a:r>
            <a:r>
              <a:rPr lang="en-US" altLang="en-US" sz="1050" i="1" dirty="0">
                <a:latin typeface="Arial" panose="020B0604020202020204" pitchFamily="34" charset="0"/>
              </a:rPr>
              <a:t>Average total incurred costs per claim by part of body, nature of injury, and cause of injury - Using the WCSP Data as of the 2nd report for accident years 2015-2016 and states where NCCI provides ratemaking services, excluding Texas.</a:t>
            </a:r>
          </a:p>
          <a:p>
            <a:r>
              <a:rPr lang="en-US" altLang="en-US" sz="1050" u="sng" dirty="0">
                <a:latin typeface="Arial" panose="020B0604020202020204" pitchFamily="34" charset="0"/>
              </a:rPr>
              <a:t>ODG by MCG </a:t>
            </a:r>
            <a:r>
              <a:rPr lang="en-US" altLang="en-US" sz="1050" dirty="0">
                <a:latin typeface="Arial" panose="020B0604020202020204" pitchFamily="34" charset="0"/>
              </a:rPr>
              <a:t>- </a:t>
            </a:r>
            <a:r>
              <a:rPr lang="en-US" sz="1050" u="sng" dirty="0">
                <a:hlinkClick r:id="rId4"/>
              </a:rPr>
              <a:t>https://www.youtube.com/watch?v=CyiuuhtlnJM&amp;t=1s</a:t>
            </a:r>
            <a:endParaRPr lang="en-US" altLang="en-US" sz="1050" u="sng" dirty="0">
              <a:latin typeface="Arial" panose="020B0604020202020204" pitchFamily="34" charset="0"/>
            </a:endParaRPr>
          </a:p>
          <a:p>
            <a:r>
              <a:rPr lang="en-US" altLang="en-US" sz="1050" i="1" dirty="0">
                <a:latin typeface="Arial" panose="020B0604020202020204" pitchFamily="34" charset="0"/>
              </a:rPr>
              <a:t>Waters TR, et al </a:t>
            </a:r>
            <a:r>
              <a:rPr lang="en-US" altLang="en-US" sz="1050" u="sng" dirty="0">
                <a:latin typeface="Arial" panose="020B0604020202020204" pitchFamily="34" charset="0"/>
              </a:rPr>
              <a:t>Applications for the revised NIOSH lifting equation. </a:t>
            </a:r>
            <a:r>
              <a:rPr lang="en-US" altLang="en-US" sz="1050" dirty="0">
                <a:latin typeface="Arial" panose="020B0604020202020204" pitchFamily="34" charset="0"/>
              </a:rPr>
              <a:t>DHHS (NIOSH) Pub.No.94-10. US Department of Health and Human Services, Centers for Disease Control and Prevention, NIOSH. Cincinnati, OH, 1994</a:t>
            </a:r>
            <a:endParaRPr lang="en-US" sz="1050" dirty="0"/>
          </a:p>
          <a:p>
            <a:r>
              <a:rPr lang="en-US" sz="1050" dirty="0"/>
              <a:t> </a:t>
            </a:r>
            <a:r>
              <a:rPr lang="en-US" sz="1050" u="sng" dirty="0"/>
              <a:t>Employers Must Begin Interactive Process for Return to Work Sooner Than Thought </a:t>
            </a:r>
            <a:r>
              <a:rPr lang="en-US" sz="1050" b="1" dirty="0"/>
              <a:t>(12/4/2014). </a:t>
            </a:r>
            <a:r>
              <a:rPr lang="en-US" sz="1050" dirty="0"/>
              <a:t>EEOC's Aaron </a:t>
            </a:r>
            <a:r>
              <a:rPr lang="en-US" sz="1050" dirty="0" err="1"/>
              <a:t>Konopasky</a:t>
            </a:r>
            <a:r>
              <a:rPr lang="en-US" sz="1050" dirty="0"/>
              <a:t>, JD and Jennifer Christian, MD Provide Guidance on When Employers Must Start Discussion Regarding Return to Work Accommodations </a:t>
            </a:r>
          </a:p>
          <a:p>
            <a:r>
              <a:rPr lang="en-US" sz="1050" u="sng" dirty="0"/>
              <a:t>Sitting and standing tolerance in patients with chronic back pain: comparison between physician prediction and covert observation</a:t>
            </a:r>
            <a:r>
              <a:rPr lang="en-US" sz="1050" u="sng" baseline="30000" dirty="0"/>
              <a:t> </a:t>
            </a:r>
            <a:r>
              <a:rPr lang="en-US" sz="1050" u="sng" dirty="0"/>
              <a:t> </a:t>
            </a:r>
            <a:r>
              <a:rPr lang="en-US" sz="1050" b="1" dirty="0"/>
              <a:t>- </a:t>
            </a:r>
            <a:r>
              <a:rPr lang="en-US" sz="1050" dirty="0"/>
              <a:t>Presented as a poster at the American Academy of Physical Medicine and Rehabilitation’s annual assembly, November 2002, Orlando, FL. Jason P Brokaw MD; </a:t>
            </a:r>
            <a:r>
              <a:rPr lang="en-US" sz="1050" baseline="30000" dirty="0"/>
              <a:t> </a:t>
            </a:r>
            <a:r>
              <a:rPr lang="en-US" sz="1050" dirty="0"/>
              <a:t>William C Walker MD, David X </a:t>
            </a:r>
            <a:r>
              <a:rPr lang="en-US" sz="1050" dirty="0" err="1"/>
              <a:t>Cifu</a:t>
            </a:r>
            <a:r>
              <a:rPr lang="en-US" sz="1050" dirty="0"/>
              <a:t> MD, </a:t>
            </a:r>
            <a:r>
              <a:rPr lang="en-US" sz="1050" baseline="30000" dirty="0"/>
              <a:t> and </a:t>
            </a:r>
            <a:r>
              <a:rPr lang="en-US" sz="1050" dirty="0"/>
              <a:t>Marie Gardner PhD</a:t>
            </a:r>
          </a:p>
          <a:p>
            <a:r>
              <a:rPr lang="en-US" sz="1050" u="sng" dirty="0"/>
              <a:t>The Prognostic Value of Functional Capacity Evaluation in Patients with Chronic Low Back Pain, Part 2 </a:t>
            </a:r>
            <a:r>
              <a:rPr lang="en-US" sz="1050" i="1" dirty="0"/>
              <a:t>Spine </a:t>
            </a:r>
            <a:r>
              <a:rPr lang="en-US" sz="1050" dirty="0"/>
              <a:t>2004; 29(8): 920-924 Gross, </a:t>
            </a:r>
            <a:r>
              <a:rPr lang="en-US" sz="1050" dirty="0" err="1"/>
              <a:t>Battie</a:t>
            </a:r>
            <a:r>
              <a:rPr lang="en-US" sz="1050" dirty="0"/>
              <a:t>, &amp; Cassidy</a:t>
            </a:r>
          </a:p>
          <a:p>
            <a:r>
              <a:rPr lang="en-US" sz="1050" u="sng" dirty="0"/>
              <a:t>FAILURE TO COMPLETE A FUNCTIONAL RESTORATION PROGRAM 5 FOR CHRONIC MUSCULOSKELETAL DISORDERS: A PROSPECTIVE ONE-YEAR OUTCOME STUDY  </a:t>
            </a:r>
            <a:r>
              <a:rPr lang="en-US" sz="1050" dirty="0"/>
              <a:t>Timothy Proctor, Ph.D.; Tom Mayer, MD; Brian Theodore, PHD Candidate, Robert J </a:t>
            </a:r>
            <a:r>
              <a:rPr lang="en-US" sz="1050" dirty="0" err="1"/>
              <a:t>Gatchel</a:t>
            </a:r>
            <a:r>
              <a:rPr lang="en-US" sz="1050" dirty="0"/>
              <a:t> Ph.D.</a:t>
            </a:r>
            <a:endParaRPr lang="en-US" dirty="0"/>
          </a:p>
          <a:p>
            <a:r>
              <a:rPr lang="en-US" sz="1050" u="sng" dirty="0"/>
              <a:t>A study of the effectiveness of ergonomically-based functional screening tests and their relationship to reducing worker compensation injuries </a:t>
            </a:r>
            <a:r>
              <a:rPr lang="en-US" sz="1050" dirty="0"/>
              <a:t>, Anderson and Briggs</a:t>
            </a:r>
            <a:endParaRPr lang="en-US" sz="1050" u="sng" dirty="0"/>
          </a:p>
          <a:p>
            <a:endParaRPr lang="en-US" sz="1050" dirty="0"/>
          </a:p>
          <a:p>
            <a:endParaRPr lang="en-US" sz="1050" dirty="0"/>
          </a:p>
          <a:p>
            <a:endParaRPr lang="en-US" sz="1200" dirty="0"/>
          </a:p>
          <a:p>
            <a:endParaRPr lang="en-US" altLang="en-US" sz="1200" dirty="0">
              <a:latin typeface="Arial" panose="020B0604020202020204" pitchFamily="34" charset="0"/>
            </a:endParaRPr>
          </a:p>
          <a:p>
            <a:endParaRPr lang="en-US" sz="1200"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3618" y="34597"/>
            <a:ext cx="1430383" cy="572153"/>
          </a:xfrm>
          <a:prstGeom prst="rect">
            <a:avLst/>
          </a:prstGeom>
          <a:solidFill>
            <a:schemeClr val="accent1"/>
          </a:solidFill>
        </p:spPr>
      </p:pic>
    </p:spTree>
    <p:extLst>
      <p:ext uri="{BB962C8B-B14F-4D97-AF65-F5344CB8AC3E}">
        <p14:creationId xmlns:p14="http://schemas.microsoft.com/office/powerpoint/2010/main" val="3761866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2" y="3631148"/>
            <a:ext cx="8111143" cy="1322670"/>
          </a:xfrm>
          <a:prstGeom prst="rect">
            <a:avLst/>
          </a:prstGeom>
        </p:spPr>
        <p:txBody>
          <a:bodyPr wrap="square" lIns="68580" tIns="34290" rIns="68580" bIns="34290">
            <a:spAutoFit/>
          </a:bodyPr>
          <a:lstStyle/>
          <a:p>
            <a:pPr algn="ctr">
              <a:lnSpc>
                <a:spcPct val="115000"/>
              </a:lnSpc>
            </a:pPr>
            <a:r>
              <a:rPr lang="en-US" sz="9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Dan Headrick PT, CEAS III, ASTYM, BS</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9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Physical Therapist, Level I and III Certified Ergonomic Assessment Specialist, ASTYM Certified</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9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Industrial Specialist</a:t>
            </a:r>
            <a:r>
              <a:rPr lang="en-US" sz="900" dirty="0">
                <a:latin typeface="Calibri" panose="020F0502020204030204" pitchFamily="34" charset="0"/>
                <a:ea typeface="Times New Roman" panose="02020603050405020304" pitchFamily="18" charset="0"/>
                <a:cs typeface="Times New Roman" panose="02020603050405020304" pitchFamily="18" charset="0"/>
              </a:rPr>
              <a:t>, </a:t>
            </a:r>
            <a:r>
              <a:rPr lang="en-US" sz="9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STAR Physical Therapy</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9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CP (615) 476-0037</a:t>
            </a:r>
          </a:p>
          <a:p>
            <a:pPr algn="ctr">
              <a:lnSpc>
                <a:spcPct val="115000"/>
              </a:lnSpc>
            </a:pPr>
            <a:r>
              <a:rPr lang="en-US" sz="900" dirty="0">
                <a:solidFill>
                  <a:srgbClr val="000000"/>
                </a:solidFill>
                <a:latin typeface="Tahoma" panose="020B0604030504040204" pitchFamily="34" charset="0"/>
                <a:ea typeface="Calibri" panose="020F0502020204030204" pitchFamily="34" charset="0"/>
                <a:cs typeface="Times New Roman" panose="02020603050405020304" pitchFamily="18" charset="0"/>
              </a:rPr>
              <a:t>E-mail </a:t>
            </a:r>
            <a:r>
              <a:rPr lang="en-US" sz="900" dirty="0">
                <a:solidFill>
                  <a:srgbClr val="000000"/>
                </a:solidFill>
                <a:latin typeface="Tahoma" panose="020B0604030504040204" pitchFamily="34" charset="0"/>
                <a:ea typeface="Calibri" panose="020F0502020204030204" pitchFamily="34" charset="0"/>
                <a:cs typeface="Times New Roman" panose="02020603050405020304" pitchFamily="18" charset="0"/>
                <a:hlinkClick r:id="rId2"/>
              </a:rPr>
              <a:t>Dan.Headrick@STARpt.com</a:t>
            </a:r>
            <a:endParaRPr lang="en-US" sz="900" dirty="0">
              <a:solidFill>
                <a:srgbClr val="000000"/>
              </a:solidFill>
              <a:latin typeface="Tahoma" panose="020B0604030504040204" pitchFamily="34" charset="0"/>
              <a:ea typeface="Calibri" panose="020F0502020204030204" pitchFamily="34" charset="0"/>
              <a:cs typeface="Times New Roman" panose="02020603050405020304" pitchFamily="18" charset="0"/>
            </a:endParaRPr>
          </a:p>
          <a:p>
            <a:pPr algn="ctr">
              <a:lnSpc>
                <a:spcPct val="115000"/>
              </a:lnSpc>
            </a:pPr>
            <a:r>
              <a:rPr lang="en-US" sz="900" dirty="0">
                <a:solidFill>
                  <a:srgbClr val="000000"/>
                </a:solidFill>
                <a:latin typeface="Tahoma" panose="020B0604030504040204" pitchFamily="34" charset="0"/>
                <a:ea typeface="Calibri" panose="020F0502020204030204" pitchFamily="34" charset="0"/>
                <a:cs typeface="Times New Roman" panose="02020603050405020304" pitchFamily="18" charset="0"/>
              </a:rPr>
              <a:t>Twitter:@</a:t>
            </a:r>
            <a:r>
              <a:rPr lang="en-US" sz="900" dirty="0" err="1">
                <a:solidFill>
                  <a:srgbClr val="000000"/>
                </a:solidFill>
                <a:latin typeface="Tahoma" panose="020B0604030504040204" pitchFamily="34" charset="0"/>
                <a:ea typeface="Calibri" panose="020F0502020204030204" pitchFamily="34" charset="0"/>
                <a:cs typeface="Times New Roman" panose="02020603050405020304" pitchFamily="18" charset="0"/>
              </a:rPr>
              <a:t>DanHeadrickPT</a:t>
            </a:r>
            <a:endParaRPr lang="en-US" sz="900" dirty="0">
              <a:solidFill>
                <a:srgbClr val="000000"/>
              </a:solidFill>
              <a:latin typeface="Tahoma" panose="020B0604030504040204" pitchFamily="34" charset="0"/>
              <a:ea typeface="Calibri" panose="020F0502020204030204" pitchFamily="34" charset="0"/>
              <a:cs typeface="Times New Roman" panose="02020603050405020304" pitchFamily="18" charset="0"/>
            </a:endParaRPr>
          </a:p>
          <a:p>
            <a:pPr algn="ctr">
              <a:lnSpc>
                <a:spcPct val="115000"/>
              </a:lnSpc>
            </a:pPr>
            <a:r>
              <a:rPr lang="en-US" sz="900" dirty="0">
                <a:solidFill>
                  <a:srgbClr val="000000"/>
                </a:solidFill>
                <a:latin typeface="Tahoma" panose="020B0604030504040204" pitchFamily="34" charset="0"/>
                <a:ea typeface="Calibri" panose="020F0502020204030204" pitchFamily="34" charset="0"/>
                <a:cs typeface="Times New Roman" panose="02020603050405020304" pitchFamily="18" charset="0"/>
              </a:rPr>
              <a:t>Twitter:@starpt4u</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900" i="1" dirty="0">
                <a:solidFill>
                  <a:srgbClr val="000000"/>
                </a:solidFill>
                <a:latin typeface="Tahoma" panose="020B0604030504040204" pitchFamily="34" charset="0"/>
                <a:ea typeface="Times New Roman" panose="02020603050405020304" pitchFamily="18" charset="0"/>
              </a:rPr>
              <a:t> </a:t>
            </a:r>
            <a:r>
              <a:rPr lang="en-US" sz="900" i="1" dirty="0" smtClean="0">
                <a:solidFill>
                  <a:srgbClr val="000000"/>
                </a:solidFill>
                <a:latin typeface="Tahoma" panose="020B0604030504040204" pitchFamily="34" charset="0"/>
                <a:ea typeface="Times New Roman" panose="02020603050405020304" pitchFamily="18" charset="0"/>
              </a:rPr>
              <a:t>       Joshua </a:t>
            </a:r>
            <a:r>
              <a:rPr lang="en-US" sz="900" i="1" dirty="0">
                <a:solidFill>
                  <a:srgbClr val="000000"/>
                </a:solidFill>
                <a:latin typeface="Tahoma" panose="020B0604030504040204" pitchFamily="34" charset="0"/>
                <a:ea typeface="Times New Roman" panose="02020603050405020304" pitchFamily="18" charset="0"/>
              </a:rPr>
              <a:t>1:9 "Be Strong and courageous. Do not be afraid or discouraged, for the Lord your God will be with you wherever you go."</a:t>
            </a:r>
            <a:endParaRPr lang="en-US" sz="900" dirty="0">
              <a:latin typeface="Times New Roman" panose="02020603050405020304" pitchFamily="18" charset="0"/>
              <a:ea typeface="Times New Roman" panose="02020603050405020304" pitchFamily="18" charset="0"/>
            </a:endParaRPr>
          </a:p>
        </p:txBody>
      </p:sp>
      <p:pic>
        <p:nvPicPr>
          <p:cNvPr id="5" name="Picture 2" descr="C:\Users\dan.headrick\Documents\Closing Documents 2017\JPEG STAR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9642" y="169818"/>
            <a:ext cx="2259449" cy="4379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9923" y="994747"/>
            <a:ext cx="3511296" cy="2340864"/>
          </a:xfrm>
          <a:prstGeom prst="rect">
            <a:avLst/>
          </a:prstGeom>
        </p:spPr>
      </p:pic>
      <p:sp>
        <p:nvSpPr>
          <p:cNvPr id="4" name="TextBox 3"/>
          <p:cNvSpPr txBox="1"/>
          <p:nvPr/>
        </p:nvSpPr>
        <p:spPr>
          <a:xfrm>
            <a:off x="953589" y="156754"/>
            <a:ext cx="5982788" cy="700192"/>
          </a:xfrm>
          <a:prstGeom prst="rect">
            <a:avLst/>
          </a:prstGeom>
          <a:noFill/>
        </p:spPr>
        <p:txBody>
          <a:bodyPr wrap="square" lIns="68580" tIns="34290" rIns="68580" bIns="34290" rtlCol="0">
            <a:spAutoFit/>
          </a:bodyPr>
          <a:lstStyle/>
          <a:p>
            <a:pPr algn="ctr"/>
            <a:r>
              <a:rPr lang="en-US" sz="4100" b="1" dirty="0"/>
              <a:t>Questions</a:t>
            </a:r>
          </a:p>
        </p:txBody>
      </p:sp>
    </p:spTree>
    <p:extLst>
      <p:ext uri="{BB962C8B-B14F-4D97-AF65-F5344CB8AC3E}">
        <p14:creationId xmlns:p14="http://schemas.microsoft.com/office/powerpoint/2010/main" val="2211028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a:xfrm>
            <a:off x="457200" y="895350"/>
            <a:ext cx="8229600" cy="3657600"/>
          </a:xfrm>
        </p:spPr>
        <p:txBody>
          <a:bodyPr>
            <a:normAutofit fontScale="70000" lnSpcReduction="20000"/>
          </a:bodyPr>
          <a:lstStyle/>
          <a:p>
            <a:pPr marL="0" indent="0">
              <a:buNone/>
            </a:pPr>
            <a:r>
              <a:rPr lang="en-US" dirty="0" smtClean="0"/>
              <a:t>As </a:t>
            </a:r>
            <a:r>
              <a:rPr lang="en-US" dirty="0"/>
              <a:t>a result of changes to </a:t>
            </a:r>
            <a:r>
              <a:rPr lang="en-US" sz="3400" b="1" dirty="0">
                <a:solidFill>
                  <a:srgbClr val="FF0000"/>
                </a:solidFill>
              </a:rPr>
              <a:t>Social Security </a:t>
            </a:r>
            <a:r>
              <a:rPr lang="en-US" dirty="0"/>
              <a:t>enacted in 1983, </a:t>
            </a:r>
            <a:r>
              <a:rPr lang="en-US" sz="3400" b="1" dirty="0" smtClean="0">
                <a:solidFill>
                  <a:srgbClr val="FF0000"/>
                </a:solidFill>
              </a:rPr>
              <a:t>benefits</a:t>
            </a:r>
            <a:r>
              <a:rPr lang="en-US" dirty="0" smtClean="0"/>
              <a:t> </a:t>
            </a:r>
            <a:r>
              <a:rPr lang="en-US" dirty="0"/>
              <a:t>are now expected to be </a:t>
            </a:r>
            <a:r>
              <a:rPr lang="en-US" sz="3400" b="1" dirty="0">
                <a:solidFill>
                  <a:srgbClr val="FF0000"/>
                </a:solidFill>
              </a:rPr>
              <a:t>payable</a:t>
            </a:r>
            <a:r>
              <a:rPr lang="en-US" dirty="0"/>
              <a:t> in full on a timely basis </a:t>
            </a:r>
            <a:r>
              <a:rPr lang="en-US" sz="3400" b="1" dirty="0">
                <a:solidFill>
                  <a:srgbClr val="FF0000"/>
                </a:solidFill>
              </a:rPr>
              <a:t>until</a:t>
            </a:r>
            <a:r>
              <a:rPr lang="en-US" dirty="0">
                <a:solidFill>
                  <a:srgbClr val="FF0000"/>
                </a:solidFill>
              </a:rPr>
              <a:t> </a:t>
            </a:r>
            <a:r>
              <a:rPr lang="en-US" sz="2800" b="1" dirty="0">
                <a:solidFill>
                  <a:srgbClr val="FF0000"/>
                </a:solidFill>
              </a:rPr>
              <a:t>2037</a:t>
            </a:r>
            <a:r>
              <a:rPr lang="en-US" dirty="0"/>
              <a:t>, when the trust fund reserves are projected to become </a:t>
            </a:r>
            <a:r>
              <a:rPr lang="en-US" sz="1700" dirty="0"/>
              <a:t>exhausted</a:t>
            </a:r>
            <a:r>
              <a:rPr lang="en-US" sz="1900" dirty="0"/>
              <a:t>.</a:t>
            </a:r>
            <a:r>
              <a:rPr lang="en-US" sz="1900" baseline="30000" dirty="0">
                <a:hlinkClick r:id="rId2"/>
              </a:rPr>
              <a:t>1</a:t>
            </a:r>
            <a:r>
              <a:rPr lang="en-US" dirty="0"/>
              <a:t> At the point where the reserves are used up, continuing taxes are expected to be </a:t>
            </a:r>
            <a:r>
              <a:rPr lang="en-US" sz="3400" b="1" dirty="0">
                <a:solidFill>
                  <a:srgbClr val="FF0000"/>
                </a:solidFill>
              </a:rPr>
              <a:t>enough to pay </a:t>
            </a:r>
            <a:r>
              <a:rPr lang="en-US" sz="2800" b="1" dirty="0">
                <a:solidFill>
                  <a:srgbClr val="FF0000"/>
                </a:solidFill>
              </a:rPr>
              <a:t>76 percent </a:t>
            </a:r>
            <a:r>
              <a:rPr lang="en-US" dirty="0"/>
              <a:t>of scheduled benefits. Thus, the Congress will need to make changes to the scheduled benefits and revenue sources for the program in the future. </a:t>
            </a:r>
            <a:endParaRPr lang="en-US" dirty="0" smtClean="0"/>
          </a:p>
          <a:p>
            <a:pPr marL="0" indent="0">
              <a:buNone/>
            </a:pPr>
            <a:r>
              <a:rPr lang="en-US" dirty="0" smtClean="0"/>
              <a:t>The </a:t>
            </a:r>
            <a:r>
              <a:rPr lang="en-US" dirty="0"/>
              <a:t>Social Security Board of Trustees project that changes equivalent to an immediate</a:t>
            </a:r>
            <a:r>
              <a:rPr lang="en-US" sz="3100" b="1" dirty="0"/>
              <a:t> </a:t>
            </a:r>
            <a:endParaRPr lang="en-US" sz="3100" b="1" dirty="0" smtClean="0"/>
          </a:p>
          <a:p>
            <a:pPr marL="0" indent="0">
              <a:buNone/>
            </a:pPr>
            <a:r>
              <a:rPr lang="en-US" sz="3100" b="1" dirty="0" smtClean="0">
                <a:solidFill>
                  <a:srgbClr val="FF0000"/>
                </a:solidFill>
              </a:rPr>
              <a:t>reduction</a:t>
            </a:r>
            <a:r>
              <a:rPr lang="en-US" sz="3100" b="1" dirty="0" smtClean="0"/>
              <a:t> </a:t>
            </a:r>
            <a:r>
              <a:rPr lang="en-US" dirty="0"/>
              <a:t>in benefits of about </a:t>
            </a:r>
            <a:r>
              <a:rPr lang="en-US" sz="3100" b="1" dirty="0">
                <a:solidFill>
                  <a:srgbClr val="FF0000"/>
                </a:solidFill>
              </a:rPr>
              <a:t>13 percent</a:t>
            </a:r>
            <a:r>
              <a:rPr lang="en-US" dirty="0">
                <a:solidFill>
                  <a:srgbClr val="FF0000"/>
                </a:solidFill>
              </a:rPr>
              <a:t>, </a:t>
            </a:r>
            <a:r>
              <a:rPr lang="en-US" sz="3400" b="1" dirty="0"/>
              <a:t>or</a:t>
            </a:r>
            <a:r>
              <a:rPr lang="en-US" dirty="0"/>
              <a:t> an immediate </a:t>
            </a:r>
            <a:endParaRPr lang="en-US" dirty="0" smtClean="0"/>
          </a:p>
          <a:p>
            <a:pPr marL="0" indent="0">
              <a:buNone/>
            </a:pPr>
            <a:r>
              <a:rPr lang="en-US" sz="3100" b="1" dirty="0" smtClean="0">
                <a:solidFill>
                  <a:srgbClr val="FF0000"/>
                </a:solidFill>
              </a:rPr>
              <a:t>increase</a:t>
            </a:r>
            <a:r>
              <a:rPr lang="en-US" dirty="0" smtClean="0"/>
              <a:t> </a:t>
            </a:r>
            <a:r>
              <a:rPr lang="en-US" dirty="0"/>
              <a:t>in the combined payroll </a:t>
            </a:r>
            <a:r>
              <a:rPr lang="en-US" sz="3100" b="1" dirty="0">
                <a:solidFill>
                  <a:srgbClr val="FF0000"/>
                </a:solidFill>
              </a:rPr>
              <a:t>tax</a:t>
            </a:r>
            <a:r>
              <a:rPr lang="en-US" dirty="0">
                <a:solidFill>
                  <a:srgbClr val="FF0000"/>
                </a:solidFill>
              </a:rPr>
              <a:t> </a:t>
            </a:r>
            <a:r>
              <a:rPr lang="en-US" dirty="0"/>
              <a:t>rate from 12.4 percent </a:t>
            </a:r>
            <a:r>
              <a:rPr lang="en-US" sz="3100" b="1" dirty="0">
                <a:solidFill>
                  <a:srgbClr val="FF0000"/>
                </a:solidFill>
              </a:rPr>
              <a:t>to 14.4 percent</a:t>
            </a:r>
            <a:r>
              <a:rPr lang="en-US" sz="3400" b="1" dirty="0">
                <a:solidFill>
                  <a:srgbClr val="FF0000"/>
                </a:solidFill>
              </a:rPr>
              <a:t>, </a:t>
            </a:r>
            <a:r>
              <a:rPr lang="en-US" dirty="0"/>
              <a:t>or some combination of these changes, would be sufficient to allow full payment of the scheduled benefits for </a:t>
            </a:r>
            <a:r>
              <a:rPr lang="en-US" sz="1900" dirty="0"/>
              <a:t>the next 75 years</a:t>
            </a:r>
            <a:r>
              <a:rPr lang="en-US" sz="1900" dirty="0" smtClean="0"/>
              <a:t>.</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Goss, Stephen C., “The Future Financial Status of the Social Security Program” </a:t>
            </a:r>
            <a:r>
              <a:rPr lang="en-US" u="sng" dirty="0" smtClean="0"/>
              <a:t>Social Security Bulletin, Vol 70, No. 3, 2010</a:t>
            </a:r>
            <a:endParaRPr lang="en-US" dirty="0"/>
          </a:p>
        </p:txBody>
      </p:sp>
    </p:spTree>
    <p:extLst>
      <p:ext uri="{BB962C8B-B14F-4D97-AF65-F5344CB8AC3E}">
        <p14:creationId xmlns:p14="http://schemas.microsoft.com/office/powerpoint/2010/main" val="1776716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38350"/>
            <a:ext cx="7620000" cy="1981200"/>
          </a:xfrm>
        </p:spPr>
        <p:txBody>
          <a:bodyPr/>
          <a:lstStyle/>
          <a:p>
            <a:pPr marL="0" indent="0" algn="ctr">
              <a:buNone/>
            </a:pPr>
            <a:r>
              <a:rPr lang="en-US" dirty="0"/>
              <a:t>Connect permanently disabled injured workers with public institutions and monetary resources to acquire the knowledge, skills and abilities they need to return to meaningful employment.</a:t>
            </a:r>
          </a:p>
          <a:p>
            <a:pPr marL="0" indent="0">
              <a:buNone/>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09550"/>
            <a:ext cx="4876800" cy="1503726"/>
          </a:xfrm>
          <a:prstGeom prst="rect">
            <a:avLst/>
          </a:prstGeom>
        </p:spPr>
      </p:pic>
    </p:spTree>
    <p:extLst>
      <p:ext uri="{BB962C8B-B14F-4D97-AF65-F5344CB8AC3E}">
        <p14:creationId xmlns:p14="http://schemas.microsoft.com/office/powerpoint/2010/main" val="1798817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38350"/>
            <a:ext cx="7620000" cy="1981200"/>
          </a:xfrm>
        </p:spPr>
        <p:txBody>
          <a:bodyPr/>
          <a:lstStyle/>
          <a:p>
            <a:pPr marL="0" indent="0">
              <a:buNone/>
            </a:pPr>
            <a:r>
              <a:rPr lang="en-US" dirty="0" smtClean="0"/>
              <a:t>Finding employment for people who lose their job because of their work injury.</a:t>
            </a:r>
          </a:p>
          <a:p>
            <a:pPr marL="0" indent="0">
              <a:buNone/>
            </a:pPr>
            <a:endParaRPr lang="en-US" dirty="0"/>
          </a:p>
          <a:p>
            <a:pPr marL="0" indent="0">
              <a:buNone/>
            </a:pPr>
            <a:r>
              <a:rPr lang="en-US" dirty="0" smtClean="0"/>
              <a:t>	1. Get a new job.</a:t>
            </a:r>
          </a:p>
          <a:p>
            <a:pPr marL="0" indent="0">
              <a:buNone/>
            </a:pPr>
            <a:r>
              <a:rPr lang="en-US" dirty="0" smtClean="0"/>
              <a:t>	2. Obtain new skills to start a new career.</a:t>
            </a:r>
          </a:p>
          <a:p>
            <a:pPr marL="0" indent="0">
              <a:buNone/>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09550"/>
            <a:ext cx="4876800" cy="1503726"/>
          </a:xfrm>
          <a:prstGeom prst="rect">
            <a:avLst/>
          </a:prstGeom>
        </p:spPr>
      </p:pic>
    </p:spTree>
    <p:extLst>
      <p:ext uri="{BB962C8B-B14F-4D97-AF65-F5344CB8AC3E}">
        <p14:creationId xmlns:p14="http://schemas.microsoft.com/office/powerpoint/2010/main" val="1985746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merican Job Center Tennesse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3350"/>
            <a:ext cx="6457950" cy="15430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962150"/>
            <a:ext cx="7543800" cy="2533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593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merican Job Center Tennesse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3350"/>
            <a:ext cx="6457950" cy="15430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457200" y="1733550"/>
            <a:ext cx="7620000" cy="3048000"/>
          </a:xfrm>
        </p:spPr>
        <p:txBody>
          <a:bodyPr/>
          <a:lstStyle/>
          <a:p>
            <a:r>
              <a:rPr lang="en-US" dirty="0" smtClean="0"/>
              <a:t>Free Access to computers, phones and fax machines</a:t>
            </a:r>
          </a:p>
          <a:p>
            <a:r>
              <a:rPr lang="en-US" dirty="0" smtClean="0"/>
              <a:t>On-Site recruiting events</a:t>
            </a:r>
          </a:p>
          <a:p>
            <a:r>
              <a:rPr lang="en-US" dirty="0" smtClean="0"/>
              <a:t>Resume writing workshops</a:t>
            </a:r>
          </a:p>
          <a:p>
            <a:r>
              <a:rPr lang="en-US" dirty="0" smtClean="0"/>
              <a:t>Interviewing skills</a:t>
            </a:r>
          </a:p>
          <a:p>
            <a:r>
              <a:rPr lang="en-US" dirty="0" smtClean="0"/>
              <a:t>Job Search</a:t>
            </a:r>
          </a:p>
          <a:p>
            <a:r>
              <a:rPr lang="en-US" dirty="0" smtClean="0"/>
              <a:t>Training</a:t>
            </a:r>
          </a:p>
          <a:p>
            <a:r>
              <a:rPr lang="en-US" dirty="0" smtClean="0"/>
              <a:t>Certifications</a:t>
            </a:r>
          </a:p>
          <a:p>
            <a:r>
              <a:rPr lang="en-US" dirty="0" smtClean="0"/>
              <a:t>Career Coaches</a:t>
            </a:r>
            <a:endParaRPr lang="en-US" dirty="0"/>
          </a:p>
        </p:txBody>
      </p:sp>
    </p:spTree>
    <p:extLst>
      <p:ext uri="{BB962C8B-B14F-4D97-AF65-F5344CB8AC3E}">
        <p14:creationId xmlns:p14="http://schemas.microsoft.com/office/powerpoint/2010/main" val="3536229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 &amp; Education</a:t>
            </a: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5776"/>
          <a:stretch/>
        </p:blipFill>
        <p:spPr bwMode="auto">
          <a:xfrm>
            <a:off x="647700" y="1657350"/>
            <a:ext cx="7848600" cy="205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009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 &amp; Education</a:t>
            </a: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3301" b="55776"/>
          <a:stretch/>
        </p:blipFill>
        <p:spPr bwMode="auto">
          <a:xfrm>
            <a:off x="647700" y="1657350"/>
            <a:ext cx="2095500" cy="205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39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19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Search</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70101"/>
            <a:ext cx="5867400" cy="4096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1621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 &amp; Education</a:t>
            </a: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5776"/>
          <a:stretch/>
        </p:blipFill>
        <p:spPr bwMode="auto">
          <a:xfrm>
            <a:off x="647700" y="1657350"/>
            <a:ext cx="7848600" cy="205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84086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 &amp; Education</a:t>
            </a: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83" r="50000" b="55776"/>
          <a:stretch/>
        </p:blipFill>
        <p:spPr bwMode="auto">
          <a:xfrm>
            <a:off x="2600696" y="1657350"/>
            <a:ext cx="1971304" cy="205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690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19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Careers</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70101"/>
            <a:ext cx="5867400" cy="4096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316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p:txBody>
          <a:bodyPr/>
          <a:lstStyle/>
          <a:p>
            <a:pPr marL="0" indent="0" algn="ctr">
              <a:buNone/>
            </a:pPr>
            <a:r>
              <a:rPr lang="en-US" u="sng" dirty="0" smtClean="0"/>
              <a:t>2016 </a:t>
            </a:r>
          </a:p>
          <a:p>
            <a:pPr marL="0" indent="0">
              <a:buNone/>
            </a:pPr>
            <a:endParaRPr lang="en-US" dirty="0" smtClean="0"/>
          </a:p>
          <a:p>
            <a:pPr marL="0" indent="0" algn="ctr">
              <a:buNone/>
            </a:pPr>
            <a:r>
              <a:rPr lang="en-US" dirty="0">
                <a:solidFill>
                  <a:srgbClr val="C8141E"/>
                </a:solidFill>
              </a:rPr>
              <a:t>$</a:t>
            </a:r>
            <a:r>
              <a:rPr lang="en-US" dirty="0" smtClean="0">
                <a:solidFill>
                  <a:srgbClr val="C8141E"/>
                </a:solidFill>
              </a:rPr>
              <a:t>301,039,000 SSDI paid to Tennesseans</a:t>
            </a:r>
            <a:endParaRPr lang="en-US" dirty="0">
              <a:solidFill>
                <a:srgbClr val="C8141E"/>
              </a:solidFill>
            </a:endParaRPr>
          </a:p>
          <a:p>
            <a:pPr algn="ctr"/>
            <a:endParaRPr lang="en-US" dirty="0"/>
          </a:p>
          <a:p>
            <a:pPr marL="0" indent="0" algn="ctr">
              <a:buNone/>
            </a:pPr>
            <a:r>
              <a:rPr lang="en-US" dirty="0"/>
              <a:t>$</a:t>
            </a:r>
            <a:r>
              <a:rPr lang="en-US" dirty="0" smtClean="0"/>
              <a:t>1,140.86 average per month per disabled worker</a:t>
            </a:r>
          </a:p>
          <a:p>
            <a:pPr marL="0" indent="0" algn="ctr">
              <a:buNone/>
            </a:pPr>
            <a:endParaRPr lang="en-US" dirty="0"/>
          </a:p>
          <a:p>
            <a:pPr marL="0" indent="0" algn="ctr">
              <a:buNone/>
            </a:pPr>
            <a:r>
              <a:rPr lang="en-US" dirty="0" smtClean="0"/>
              <a:t>31.7% because of a musculoskeletal injury.</a:t>
            </a:r>
          </a:p>
          <a:p>
            <a:pPr marL="0" indent="0" algn="ctr">
              <a:buNone/>
            </a:pPr>
            <a:endParaRPr lang="en-US" dirty="0" smtClean="0"/>
          </a:p>
        </p:txBody>
      </p:sp>
      <p:sp>
        <p:nvSpPr>
          <p:cNvPr id="4" name="TextBox 3"/>
          <p:cNvSpPr txBox="1"/>
          <p:nvPr/>
        </p:nvSpPr>
        <p:spPr>
          <a:xfrm>
            <a:off x="3200400" y="4324350"/>
            <a:ext cx="3733800" cy="307777"/>
          </a:xfrm>
          <a:prstGeom prst="rect">
            <a:avLst/>
          </a:prstGeom>
          <a:noFill/>
        </p:spPr>
        <p:txBody>
          <a:bodyPr wrap="square" rtlCol="0">
            <a:spAutoFit/>
          </a:bodyPr>
          <a:lstStyle/>
          <a:p>
            <a:r>
              <a:rPr lang="en-US" sz="1400" i="1" dirty="0" smtClean="0"/>
              <a:t>Social Security Administration</a:t>
            </a:r>
            <a:endParaRPr lang="en-US" sz="1400" i="1" dirty="0"/>
          </a:p>
        </p:txBody>
      </p:sp>
    </p:spTree>
    <p:extLst>
      <p:ext uri="{BB962C8B-B14F-4D97-AF65-F5344CB8AC3E}">
        <p14:creationId xmlns:p14="http://schemas.microsoft.com/office/powerpoint/2010/main" val="3751589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 &amp; Education</a:t>
            </a: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789" t="1" r="25605" b="58158"/>
          <a:stretch/>
        </p:blipFill>
        <p:spPr bwMode="auto">
          <a:xfrm>
            <a:off x="4476996" y="1657350"/>
            <a:ext cx="2009651" cy="1940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1508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19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Readiness Certificates</a:t>
            </a:r>
            <a:endParaRPr lang="en-US" dirty="0"/>
          </a:p>
        </p:txBody>
      </p:sp>
      <p:sp>
        <p:nvSpPr>
          <p:cNvPr id="3" name="Content Placeholder 2"/>
          <p:cNvSpPr>
            <a:spLocks noGrp="1"/>
          </p:cNvSpPr>
          <p:nvPr>
            <p:ph idx="1"/>
          </p:nvPr>
        </p:nvSpPr>
        <p:spPr/>
        <p:txBody>
          <a:bodyPr/>
          <a:lstStyle/>
          <a:p>
            <a:r>
              <a:rPr lang="en-US" dirty="0" smtClean="0"/>
              <a:t>Reading for Information</a:t>
            </a:r>
          </a:p>
          <a:p>
            <a:r>
              <a:rPr lang="en-US" dirty="0" smtClean="0"/>
              <a:t>Applied Mathematics</a:t>
            </a:r>
          </a:p>
          <a:p>
            <a:r>
              <a:rPr lang="en-US" dirty="0" smtClean="0"/>
              <a:t>Locating Information </a:t>
            </a:r>
          </a:p>
        </p:txBody>
      </p:sp>
    </p:spTree>
    <p:extLst>
      <p:ext uri="{BB962C8B-B14F-4D97-AF65-F5344CB8AC3E}">
        <p14:creationId xmlns:p14="http://schemas.microsoft.com/office/powerpoint/2010/main" val="1973363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Readiness Certificates</a:t>
            </a:r>
            <a:endParaRPr lang="en-US" dirty="0"/>
          </a:p>
        </p:txBody>
      </p:sp>
      <p:sp>
        <p:nvSpPr>
          <p:cNvPr id="3" name="Content Placeholder 2"/>
          <p:cNvSpPr>
            <a:spLocks noGrp="1"/>
          </p:cNvSpPr>
          <p:nvPr>
            <p:ph idx="1"/>
          </p:nvPr>
        </p:nvSpPr>
        <p:spPr/>
        <p:txBody>
          <a:bodyPr/>
          <a:lstStyle/>
          <a:p>
            <a:r>
              <a:rPr lang="en-US" dirty="0" smtClean="0"/>
              <a:t>Helps get past baseline applicant screening</a:t>
            </a:r>
          </a:p>
        </p:txBody>
      </p:sp>
    </p:spTree>
    <p:extLst>
      <p:ext uri="{BB962C8B-B14F-4D97-AF65-F5344CB8AC3E}">
        <p14:creationId xmlns:p14="http://schemas.microsoft.com/office/powerpoint/2010/main" val="4234796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Readiness Certificates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66825"/>
            <a:ext cx="639127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67000" y="4610108"/>
            <a:ext cx="3733800" cy="307777"/>
          </a:xfrm>
          <a:prstGeom prst="rect">
            <a:avLst/>
          </a:prstGeom>
          <a:noFill/>
        </p:spPr>
        <p:txBody>
          <a:bodyPr wrap="square" rtlCol="0">
            <a:spAutoFit/>
          </a:bodyPr>
          <a:lstStyle/>
          <a:p>
            <a:r>
              <a:rPr lang="en-US" sz="1400" i="1" dirty="0" smtClean="0"/>
              <a:t>Oklahoma Workforce Development</a:t>
            </a:r>
            <a:endParaRPr lang="en-US" sz="1400" i="1" dirty="0"/>
          </a:p>
        </p:txBody>
      </p:sp>
    </p:spTree>
    <p:extLst>
      <p:ext uri="{BB962C8B-B14F-4D97-AF65-F5344CB8AC3E}">
        <p14:creationId xmlns:p14="http://schemas.microsoft.com/office/powerpoint/2010/main" val="2168855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Readiness Certificates</a:t>
            </a:r>
            <a:endParaRPr lang="en-US" dirty="0"/>
          </a:p>
        </p:txBody>
      </p:sp>
      <p:sp>
        <p:nvSpPr>
          <p:cNvPr id="3" name="Content Placeholder 2"/>
          <p:cNvSpPr>
            <a:spLocks noGrp="1"/>
          </p:cNvSpPr>
          <p:nvPr>
            <p:ph idx="1"/>
          </p:nvPr>
        </p:nvSpPr>
        <p:spPr/>
        <p:txBody>
          <a:bodyPr/>
          <a:lstStyle/>
          <a:p>
            <a:r>
              <a:rPr lang="en-US" dirty="0" smtClean="0"/>
              <a:t>Myworkkeys.com </a:t>
            </a:r>
          </a:p>
        </p:txBody>
      </p:sp>
    </p:spTree>
    <p:extLst>
      <p:ext uri="{BB962C8B-B14F-4D97-AF65-F5344CB8AC3E}">
        <p14:creationId xmlns:p14="http://schemas.microsoft.com/office/powerpoint/2010/main" val="1542100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Readiness Certificates</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71550"/>
            <a:ext cx="5400675" cy="40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4461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Paying for Training</a:t>
            </a:r>
            <a:endParaRPr lang="en-US" dirty="0"/>
          </a:p>
        </p:txBody>
      </p:sp>
      <p:sp>
        <p:nvSpPr>
          <p:cNvPr id="3" name="Content Placeholder 2"/>
          <p:cNvSpPr>
            <a:spLocks noGrp="1"/>
          </p:cNvSpPr>
          <p:nvPr>
            <p:ph idx="1"/>
          </p:nvPr>
        </p:nvSpPr>
        <p:spPr/>
        <p:txBody>
          <a:bodyPr/>
          <a:lstStyle/>
          <a:p>
            <a:r>
              <a:rPr lang="en-US" dirty="0" smtClean="0"/>
              <a:t>American Job Center Scholarships </a:t>
            </a:r>
          </a:p>
          <a:p>
            <a:pPr lvl="1"/>
            <a:r>
              <a:rPr lang="en-US" dirty="0" smtClean="0"/>
              <a:t>Workforce Investment Opportunities Act</a:t>
            </a:r>
          </a:p>
          <a:p>
            <a:endParaRPr lang="en-US" dirty="0" smtClean="0"/>
          </a:p>
          <a:p>
            <a:r>
              <a:rPr lang="en-US" dirty="0" smtClean="0"/>
              <a:t>SNAP Employment and Training</a:t>
            </a:r>
          </a:p>
          <a:p>
            <a:endParaRPr lang="en-US" dirty="0" smtClean="0"/>
          </a:p>
          <a:p>
            <a:r>
              <a:rPr lang="en-US" dirty="0" smtClean="0"/>
              <a:t>TN Student Assistance Corporation</a:t>
            </a:r>
          </a:p>
          <a:p>
            <a:pPr lvl="1"/>
            <a:r>
              <a:rPr lang="en-US" dirty="0" smtClean="0"/>
              <a:t>Hope, TN Promise, TN Reconnect</a:t>
            </a:r>
          </a:p>
          <a:p>
            <a:endParaRPr lang="en-US" dirty="0"/>
          </a:p>
          <a:p>
            <a:r>
              <a:rPr lang="en-US" dirty="0" smtClean="0"/>
              <a:t>Registered Apprenticeships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2114550"/>
            <a:ext cx="2743200" cy="845847"/>
          </a:xfrm>
          <a:prstGeom prst="rect">
            <a:avLst/>
          </a:prstGeom>
        </p:spPr>
      </p:pic>
    </p:spTree>
    <p:extLst>
      <p:ext uri="{BB962C8B-B14F-4D97-AF65-F5344CB8AC3E}">
        <p14:creationId xmlns:p14="http://schemas.microsoft.com/office/powerpoint/2010/main" val="3805525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38350"/>
            <a:ext cx="7620000" cy="2438400"/>
          </a:xfrm>
        </p:spPr>
        <p:txBody>
          <a:bodyPr/>
          <a:lstStyle/>
          <a:p>
            <a:pPr marL="0" indent="0" algn="ctr">
              <a:buNone/>
            </a:pPr>
            <a:r>
              <a:rPr lang="en-US" dirty="0" smtClean="0"/>
              <a:t>Return to Work Assistance applies to all workplace injuries</a:t>
            </a:r>
          </a:p>
          <a:p>
            <a:pPr marL="0" indent="0" algn="ctr">
              <a:buNone/>
            </a:pPr>
            <a:endParaRPr lang="en-US" dirty="0"/>
          </a:p>
          <a:p>
            <a:pPr marL="0" indent="0">
              <a:buNone/>
            </a:pPr>
            <a:r>
              <a:rPr lang="en-US" dirty="0" smtClean="0"/>
              <a:t>Pre-MMI</a:t>
            </a:r>
          </a:p>
          <a:p>
            <a:pPr marL="0" indent="0">
              <a:buNone/>
            </a:pPr>
            <a:r>
              <a:rPr lang="en-US" dirty="0" smtClean="0"/>
              <a:t>Post-MMI</a:t>
            </a:r>
          </a:p>
          <a:p>
            <a:pPr marL="0" indent="0" algn="ctr">
              <a:buNone/>
            </a:pPr>
            <a:endParaRPr lang="en-US" dirty="0" smtClean="0"/>
          </a:p>
          <a:p>
            <a:pPr marL="0" indent="0" algn="ctr">
              <a:buNone/>
            </a:pPr>
            <a:endParaRPr lang="en-US" dirty="0" smtClean="0"/>
          </a:p>
          <a:p>
            <a:pPr marL="0" indent="0">
              <a:buNone/>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09550"/>
            <a:ext cx="4876800" cy="1503726"/>
          </a:xfrm>
          <a:prstGeom prst="rect">
            <a:avLst/>
          </a:prstGeom>
        </p:spPr>
      </p:pic>
    </p:spTree>
    <p:extLst>
      <p:ext uri="{BB962C8B-B14F-4D97-AF65-F5344CB8AC3E}">
        <p14:creationId xmlns:p14="http://schemas.microsoft.com/office/powerpoint/2010/main" val="2637616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38350"/>
            <a:ext cx="7620000" cy="2438400"/>
          </a:xfrm>
        </p:spPr>
        <p:txBody>
          <a:bodyPr/>
          <a:lstStyle/>
          <a:p>
            <a:pPr marL="0" indent="0" algn="ctr">
              <a:buNone/>
            </a:pPr>
            <a:r>
              <a:rPr lang="en-US" dirty="0" smtClean="0"/>
              <a:t>Scholarship applies to those who qualify</a:t>
            </a:r>
          </a:p>
          <a:p>
            <a:pPr marL="0" indent="0" algn="ctr">
              <a:buNone/>
            </a:pPr>
            <a:endParaRPr lang="en-US" dirty="0"/>
          </a:p>
          <a:p>
            <a:pPr marL="0" indent="0">
              <a:buNone/>
            </a:pPr>
            <a:r>
              <a:rPr lang="en-US" dirty="0" smtClean="0"/>
              <a:t>Injured after July 1, 2018</a:t>
            </a:r>
          </a:p>
          <a:p>
            <a:pPr marL="0" indent="0">
              <a:buNone/>
            </a:pPr>
            <a:r>
              <a:rPr lang="en-US" dirty="0" smtClean="0"/>
              <a:t>Permanent Impairment</a:t>
            </a:r>
          </a:p>
          <a:p>
            <a:pPr marL="0" indent="0">
              <a:buNone/>
            </a:pPr>
            <a:r>
              <a:rPr lang="en-US" dirty="0" smtClean="0"/>
              <a:t>Receive Resulting Award</a:t>
            </a:r>
          </a:p>
          <a:p>
            <a:pPr marL="0" indent="0">
              <a:buNone/>
            </a:pPr>
            <a:r>
              <a:rPr lang="en-US" dirty="0" smtClean="0"/>
              <a:t>Apply within 90 of receipt of payment</a:t>
            </a:r>
          </a:p>
          <a:p>
            <a:pPr marL="0" indent="0">
              <a:buNone/>
            </a:pPr>
            <a:endParaRPr lang="en-US" dirty="0" smtClean="0"/>
          </a:p>
          <a:p>
            <a:pPr marL="0" indent="0" algn="ctr">
              <a:buNone/>
            </a:pPr>
            <a:endParaRPr lang="en-US" dirty="0" smtClean="0"/>
          </a:p>
          <a:p>
            <a:pPr marL="0" indent="0" algn="ctr">
              <a:buNone/>
            </a:pPr>
            <a:endParaRPr lang="en-US" dirty="0" smtClean="0"/>
          </a:p>
          <a:p>
            <a:pPr marL="0" indent="0">
              <a:buNone/>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09550"/>
            <a:ext cx="4876800" cy="1503726"/>
          </a:xfrm>
          <a:prstGeom prst="rect">
            <a:avLst/>
          </a:prstGeom>
        </p:spPr>
      </p:pic>
    </p:spTree>
    <p:extLst>
      <p:ext uri="{BB962C8B-B14F-4D97-AF65-F5344CB8AC3E}">
        <p14:creationId xmlns:p14="http://schemas.microsoft.com/office/powerpoint/2010/main" val="3345819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38350"/>
            <a:ext cx="7620000" cy="2438400"/>
          </a:xfrm>
        </p:spPr>
        <p:txBody>
          <a:bodyPr/>
          <a:lstStyle/>
          <a:p>
            <a:pPr marL="0" indent="0" algn="ctr">
              <a:buNone/>
            </a:pPr>
            <a:r>
              <a:rPr lang="en-US" dirty="0" smtClean="0"/>
              <a:t>Fund Allocation Committee selection criteria</a:t>
            </a:r>
          </a:p>
          <a:p>
            <a:pPr marL="0" indent="0" algn="ctr">
              <a:buNone/>
            </a:pPr>
            <a:endParaRPr lang="en-US" dirty="0"/>
          </a:p>
          <a:p>
            <a:pPr marL="0" indent="0">
              <a:buNone/>
            </a:pPr>
            <a:r>
              <a:rPr lang="en-US" dirty="0" smtClean="0"/>
              <a:t>Likelihood of successful matriculation</a:t>
            </a:r>
          </a:p>
          <a:p>
            <a:pPr marL="0" indent="0">
              <a:buNone/>
            </a:pPr>
            <a:r>
              <a:rPr lang="en-US" dirty="0" smtClean="0"/>
              <a:t>Data from Jobs4TN and American Job Centers</a:t>
            </a:r>
          </a:p>
          <a:p>
            <a:pPr marL="0" indent="0">
              <a:buNone/>
            </a:pPr>
            <a:r>
              <a:rPr lang="en-US" dirty="0" smtClean="0"/>
              <a:t>In-Demand Careers</a:t>
            </a:r>
          </a:p>
          <a:p>
            <a:pPr marL="0" indent="0">
              <a:buNone/>
            </a:pPr>
            <a:endParaRPr lang="en-US" dirty="0" smtClean="0"/>
          </a:p>
          <a:p>
            <a:pPr marL="0" indent="0" algn="ctr">
              <a:buNone/>
            </a:pPr>
            <a:endParaRPr lang="en-US" dirty="0" smtClean="0"/>
          </a:p>
          <a:p>
            <a:pPr marL="0" indent="0" algn="ctr">
              <a:buNone/>
            </a:pPr>
            <a:endParaRPr lang="en-US" dirty="0" smtClean="0"/>
          </a:p>
          <a:p>
            <a:pPr marL="0" indent="0">
              <a:buNone/>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09550"/>
            <a:ext cx="4876800" cy="1503726"/>
          </a:xfrm>
          <a:prstGeom prst="rect">
            <a:avLst/>
          </a:prstGeom>
        </p:spPr>
      </p:pic>
    </p:spTree>
    <p:extLst>
      <p:ext uri="{BB962C8B-B14F-4D97-AF65-F5344CB8AC3E}">
        <p14:creationId xmlns:p14="http://schemas.microsoft.com/office/powerpoint/2010/main" val="4150009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p:txBody>
          <a:bodyPr/>
          <a:lstStyle/>
          <a:p>
            <a:pPr marL="0" indent="0" algn="ctr">
              <a:buNone/>
            </a:pPr>
            <a:r>
              <a:rPr lang="en-US" u="sng" dirty="0" smtClean="0"/>
              <a:t>2016 </a:t>
            </a:r>
          </a:p>
          <a:p>
            <a:pPr marL="0" indent="0">
              <a:buNone/>
            </a:pPr>
            <a:endParaRPr lang="en-US" dirty="0" smtClean="0"/>
          </a:p>
          <a:p>
            <a:pPr marL="0" indent="0" algn="ctr">
              <a:buNone/>
            </a:pPr>
            <a:r>
              <a:rPr lang="en-US" dirty="0"/>
              <a:t>$</a:t>
            </a:r>
            <a:r>
              <a:rPr lang="en-US" dirty="0" smtClean="0"/>
              <a:t>301,039,000 SSDI paid to Tennesseans</a:t>
            </a:r>
          </a:p>
          <a:p>
            <a:pPr marL="0" indent="0" algn="ctr">
              <a:buNone/>
            </a:pPr>
            <a:endParaRPr lang="en-US" dirty="0"/>
          </a:p>
          <a:p>
            <a:pPr marL="0" indent="0" algn="ctr">
              <a:buNone/>
            </a:pPr>
            <a:r>
              <a:rPr lang="en-US" dirty="0" smtClean="0"/>
              <a:t>301 times what Dr. Evil wanted </a:t>
            </a:r>
          </a:p>
          <a:p>
            <a:pPr marL="0" indent="0" algn="ctr">
              <a:buNone/>
            </a:pPr>
            <a:r>
              <a:rPr lang="en-US" dirty="0" smtClean="0"/>
              <a:t>in exchange for not blowing up the world</a:t>
            </a:r>
            <a:endParaRPr lang="en-US" dirty="0"/>
          </a:p>
          <a:p>
            <a:pPr algn="ct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448050"/>
            <a:ext cx="18478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995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38350"/>
            <a:ext cx="7620000" cy="2438400"/>
          </a:xfrm>
        </p:spPr>
        <p:txBody>
          <a:bodyPr/>
          <a:lstStyle/>
          <a:p>
            <a:pPr marL="0" indent="0" algn="ctr">
              <a:buNone/>
            </a:pPr>
            <a:r>
              <a:rPr lang="en-US" dirty="0" smtClean="0"/>
              <a:t>TN School of Choice</a:t>
            </a:r>
          </a:p>
          <a:p>
            <a:pPr marL="0" indent="0">
              <a:buNone/>
            </a:pPr>
            <a:endParaRPr lang="en-US" dirty="0" smtClean="0"/>
          </a:p>
          <a:p>
            <a:pPr marL="0" indent="0">
              <a:buNone/>
            </a:pPr>
            <a:r>
              <a:rPr lang="en-US" dirty="0" smtClean="0"/>
              <a:t>TN College of Applied Technology</a:t>
            </a:r>
          </a:p>
          <a:p>
            <a:pPr marL="0" indent="0">
              <a:buNone/>
            </a:pPr>
            <a:r>
              <a:rPr lang="en-US" dirty="0" smtClean="0"/>
              <a:t>TN Community College</a:t>
            </a:r>
          </a:p>
          <a:p>
            <a:pPr marL="0" indent="0">
              <a:buNone/>
            </a:pPr>
            <a:r>
              <a:rPr lang="en-US" dirty="0" smtClean="0"/>
              <a:t>TN University</a:t>
            </a:r>
          </a:p>
          <a:p>
            <a:pPr marL="0" indent="0" algn="ctr">
              <a:buNone/>
            </a:pPr>
            <a:endParaRPr lang="en-US" dirty="0" smtClean="0"/>
          </a:p>
          <a:p>
            <a:pPr marL="0" indent="0" algn="ctr">
              <a:buNone/>
            </a:pPr>
            <a:endParaRPr lang="en-US" dirty="0" smtClean="0"/>
          </a:p>
          <a:p>
            <a:pPr marL="0" indent="0">
              <a:buNone/>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09550"/>
            <a:ext cx="4876800" cy="1503726"/>
          </a:xfrm>
          <a:prstGeom prst="rect">
            <a:avLst/>
          </a:prstGeom>
        </p:spPr>
      </p:pic>
    </p:spTree>
    <p:extLst>
      <p:ext uri="{BB962C8B-B14F-4D97-AF65-F5344CB8AC3E}">
        <p14:creationId xmlns:p14="http://schemas.microsoft.com/office/powerpoint/2010/main" val="1886826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38350"/>
            <a:ext cx="7620000" cy="2438400"/>
          </a:xfrm>
        </p:spPr>
        <p:txBody>
          <a:bodyPr/>
          <a:lstStyle/>
          <a:p>
            <a:pPr marL="0" indent="0" algn="ctr">
              <a:buNone/>
            </a:pPr>
            <a:r>
              <a:rPr lang="en-US" dirty="0" smtClean="0"/>
              <a:t>Continued Services</a:t>
            </a:r>
          </a:p>
          <a:p>
            <a:pPr marL="0" indent="0">
              <a:buNone/>
            </a:pPr>
            <a:endParaRPr lang="en-US" dirty="0" smtClean="0"/>
          </a:p>
          <a:p>
            <a:pPr marL="0" indent="0">
              <a:buNone/>
            </a:pPr>
            <a:r>
              <a:rPr lang="en-US" dirty="0" smtClean="0"/>
              <a:t>Annual Enrollment</a:t>
            </a:r>
          </a:p>
          <a:p>
            <a:pPr marL="0" indent="0">
              <a:buNone/>
            </a:pPr>
            <a:r>
              <a:rPr lang="en-US" dirty="0" smtClean="0"/>
              <a:t>Up to $20,000.00</a:t>
            </a:r>
          </a:p>
          <a:p>
            <a:pPr marL="0" indent="0">
              <a:buNone/>
            </a:pPr>
            <a:r>
              <a:rPr lang="en-US" dirty="0" smtClean="0"/>
              <a:t>Follow-up 1 year after employment</a:t>
            </a:r>
          </a:p>
          <a:p>
            <a:pPr marL="0" indent="0" algn="ctr">
              <a:buNone/>
            </a:pPr>
            <a:endParaRPr lang="en-US" dirty="0" smtClean="0"/>
          </a:p>
          <a:p>
            <a:pPr marL="0" indent="0" algn="ctr">
              <a:buNone/>
            </a:pPr>
            <a:endParaRPr lang="en-US" dirty="0" smtClean="0"/>
          </a:p>
          <a:p>
            <a:pPr marL="0" indent="0">
              <a:buNone/>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09550"/>
            <a:ext cx="4876800" cy="1503726"/>
          </a:xfrm>
          <a:prstGeom prst="rect">
            <a:avLst/>
          </a:prstGeom>
        </p:spPr>
      </p:pic>
    </p:spTree>
    <p:extLst>
      <p:ext uri="{BB962C8B-B14F-4D97-AF65-F5344CB8AC3E}">
        <p14:creationId xmlns:p14="http://schemas.microsoft.com/office/powerpoint/2010/main" val="2243458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3276"/>
            <a:ext cx="7620000" cy="2763474"/>
          </a:xfrm>
        </p:spPr>
        <p:txBody>
          <a:bodyPr/>
          <a:lstStyle/>
          <a:p>
            <a:pPr marL="0" indent="0" algn="ctr">
              <a:buNone/>
            </a:pPr>
            <a:r>
              <a:rPr lang="en-US" dirty="0" smtClean="0"/>
              <a:t>Need Your Help</a:t>
            </a:r>
          </a:p>
          <a:p>
            <a:pPr marL="0" indent="0" algn="ctr">
              <a:buNone/>
            </a:pPr>
            <a:endParaRPr lang="en-US" dirty="0"/>
          </a:p>
          <a:p>
            <a:pPr marL="0" indent="0">
              <a:buNone/>
            </a:pPr>
            <a:r>
              <a:rPr lang="en-US" dirty="0" smtClean="0"/>
              <a:t>Communication</a:t>
            </a:r>
          </a:p>
          <a:p>
            <a:pPr marL="0" indent="0">
              <a:buNone/>
            </a:pPr>
            <a:r>
              <a:rPr lang="en-US" dirty="0" smtClean="0"/>
              <a:t>Enrollment</a:t>
            </a:r>
          </a:p>
          <a:p>
            <a:pPr marL="0" indent="0">
              <a:buNone/>
            </a:pPr>
            <a:r>
              <a:rPr lang="en-US" dirty="0" smtClean="0"/>
              <a:t>Encouragement</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09550"/>
            <a:ext cx="4876800" cy="1503726"/>
          </a:xfrm>
          <a:prstGeom prst="rect">
            <a:avLst/>
          </a:prstGeom>
        </p:spPr>
      </p:pic>
    </p:spTree>
    <p:extLst>
      <p:ext uri="{BB962C8B-B14F-4D97-AF65-F5344CB8AC3E}">
        <p14:creationId xmlns:p14="http://schemas.microsoft.com/office/powerpoint/2010/main" val="966686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86400" y="1924050"/>
            <a:ext cx="5181600" cy="2095500"/>
          </a:xfrm>
        </p:spPr>
        <p:txBody>
          <a:bodyPr/>
          <a:lstStyle/>
          <a:p>
            <a:r>
              <a:rPr lang="en-US" sz="6000" dirty="0" smtClean="0"/>
              <a:t>2019</a:t>
            </a:r>
            <a:endParaRPr lang="en-US" sz="5400" dirty="0"/>
          </a:p>
        </p:txBody>
      </p:sp>
    </p:spTree>
    <p:extLst>
      <p:ext uri="{BB962C8B-B14F-4D97-AF65-F5344CB8AC3E}">
        <p14:creationId xmlns:p14="http://schemas.microsoft.com/office/powerpoint/2010/main" val="140700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p:txBody>
          <a:bodyPr/>
          <a:lstStyle/>
          <a:p>
            <a:pPr marL="0" indent="0" algn="ctr">
              <a:buNone/>
            </a:pPr>
            <a:r>
              <a:rPr lang="en-US" u="sng" dirty="0" smtClean="0"/>
              <a:t>2016 </a:t>
            </a:r>
          </a:p>
          <a:p>
            <a:pPr marL="0" indent="0">
              <a:buNone/>
            </a:pPr>
            <a:endParaRPr lang="en-US" dirty="0" smtClean="0"/>
          </a:p>
          <a:p>
            <a:pPr marL="0" indent="0" algn="ctr">
              <a:buNone/>
            </a:pPr>
            <a:r>
              <a:rPr lang="en-US" dirty="0"/>
              <a:t>$</a:t>
            </a:r>
            <a:r>
              <a:rPr lang="en-US" dirty="0" smtClean="0"/>
              <a:t>301,039,000 SSDI paid to Tennesseans</a:t>
            </a:r>
            <a:endParaRPr lang="en-US" dirty="0"/>
          </a:p>
          <a:p>
            <a:pPr algn="ctr"/>
            <a:endParaRPr lang="en-US" dirty="0"/>
          </a:p>
          <a:p>
            <a:pPr marL="0" indent="0" algn="ctr">
              <a:buNone/>
            </a:pPr>
            <a:r>
              <a:rPr lang="en-US" dirty="0">
                <a:solidFill>
                  <a:srgbClr val="C8141E"/>
                </a:solidFill>
              </a:rPr>
              <a:t>$</a:t>
            </a:r>
            <a:r>
              <a:rPr lang="en-US" dirty="0" smtClean="0">
                <a:solidFill>
                  <a:srgbClr val="C8141E"/>
                </a:solidFill>
              </a:rPr>
              <a:t>1,140.86 average per month per disabled worker</a:t>
            </a:r>
          </a:p>
          <a:p>
            <a:pPr marL="0" indent="0" algn="ctr">
              <a:buNone/>
            </a:pPr>
            <a:endParaRPr lang="en-US" dirty="0"/>
          </a:p>
          <a:p>
            <a:pPr marL="0" indent="0" algn="ctr">
              <a:buNone/>
            </a:pPr>
            <a:r>
              <a:rPr lang="en-US" dirty="0" smtClean="0"/>
              <a:t>31.7% because of a musculoskeletal injury.</a:t>
            </a:r>
          </a:p>
          <a:p>
            <a:pPr marL="0" indent="0" algn="ctr">
              <a:buNone/>
            </a:pPr>
            <a:endParaRPr lang="en-US" dirty="0" smtClean="0"/>
          </a:p>
        </p:txBody>
      </p:sp>
      <p:sp>
        <p:nvSpPr>
          <p:cNvPr id="4" name="TextBox 3"/>
          <p:cNvSpPr txBox="1"/>
          <p:nvPr/>
        </p:nvSpPr>
        <p:spPr>
          <a:xfrm>
            <a:off x="3200400" y="4324350"/>
            <a:ext cx="3733800" cy="307777"/>
          </a:xfrm>
          <a:prstGeom prst="rect">
            <a:avLst/>
          </a:prstGeom>
          <a:noFill/>
        </p:spPr>
        <p:txBody>
          <a:bodyPr wrap="square" rtlCol="0">
            <a:spAutoFit/>
          </a:bodyPr>
          <a:lstStyle/>
          <a:p>
            <a:r>
              <a:rPr lang="en-US" sz="1400" i="1" dirty="0" smtClean="0"/>
              <a:t>Social Security Administration</a:t>
            </a:r>
            <a:endParaRPr lang="en-US" sz="1400" i="1" dirty="0"/>
          </a:p>
        </p:txBody>
      </p:sp>
    </p:spTree>
    <p:extLst>
      <p:ext uri="{BB962C8B-B14F-4D97-AF65-F5344CB8AC3E}">
        <p14:creationId xmlns:p14="http://schemas.microsoft.com/office/powerpoint/2010/main" val="3237909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algn="ctr"/>
            <a:endParaRPr lang="en-US" dirty="0" smtClean="0"/>
          </a:p>
          <a:p>
            <a:pPr algn="ctr"/>
            <a:endParaRPr lang="en-US" dirty="0" smtClean="0"/>
          </a:p>
          <a:p>
            <a:pPr marL="0" indent="0" algn="ctr">
              <a:buNone/>
            </a:pPr>
            <a:r>
              <a:rPr lang="en-US" dirty="0" smtClean="0">
                <a:solidFill>
                  <a:srgbClr val="C8141E"/>
                </a:solidFill>
              </a:rPr>
              <a:t>$1,140.86 average per month per disabled worker</a:t>
            </a:r>
          </a:p>
          <a:p>
            <a:pPr marL="0" indent="0" algn="ctr">
              <a:buNone/>
            </a:pPr>
            <a:endParaRPr lang="en-US" dirty="0" smtClean="0"/>
          </a:p>
          <a:p>
            <a:pPr marL="0" indent="0" algn="ctr">
              <a:buNone/>
            </a:pPr>
            <a:r>
              <a:rPr lang="en-US" dirty="0" smtClean="0"/>
              <a:t>Minimum wage </a:t>
            </a:r>
          </a:p>
          <a:p>
            <a:pPr marL="0" indent="0" algn="ctr">
              <a:buNone/>
            </a:pPr>
            <a:r>
              <a:rPr lang="en-US" dirty="0" smtClean="0"/>
              <a:t>$7.25 x 40 hours x 4.3 weeks = $1247 per month</a:t>
            </a:r>
            <a:endParaRPr lang="en-US" dirty="0"/>
          </a:p>
        </p:txBody>
      </p:sp>
      <p:pic>
        <p:nvPicPr>
          <p:cNvPr id="3074" name="Picture 2" descr="Image result for minimum w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819150"/>
            <a:ext cx="3425825" cy="171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458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owerPoint A">
  <a:themeElements>
    <a:clrScheme name="Blue Gray">
      <a:dk1>
        <a:sysClr val="windowText" lastClr="000000"/>
      </a:dk1>
      <a:lt1>
        <a:sysClr val="window" lastClr="FFFFFF"/>
      </a:lt1>
      <a:dk2>
        <a:srgbClr val="1B365D"/>
      </a:dk2>
      <a:lt2>
        <a:srgbClr val="BFBFBF"/>
      </a:lt2>
      <a:accent1>
        <a:srgbClr val="0D1A2E"/>
      </a:accent1>
      <a:accent2>
        <a:srgbClr val="A09384"/>
      </a:accent2>
      <a:accent3>
        <a:srgbClr val="BFBFBF"/>
      </a:accent3>
      <a:accent4>
        <a:srgbClr val="FF0F00"/>
      </a:accent4>
      <a:accent5>
        <a:srgbClr val="000000"/>
      </a:accent5>
      <a:accent6>
        <a:srgbClr val="EAE7E4"/>
      </a:accent6>
      <a:hlink>
        <a:srgbClr val="142845"/>
      </a:hlink>
      <a:folHlink>
        <a:srgbClr val="497E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16695</TotalTime>
  <Words>3537</Words>
  <Application>Microsoft Office PowerPoint</Application>
  <PresentationFormat>On-screen Show (16:9)</PresentationFormat>
  <Paragraphs>558</Paragraphs>
  <Slides>73</Slides>
  <Notes>1</Notes>
  <HiddenSlides>0</HiddenSlides>
  <MMClips>0</MMClips>
  <ScaleCrop>false</ScaleCrop>
  <HeadingPairs>
    <vt:vector size="4" baseType="variant">
      <vt:variant>
        <vt:lpstr>Theme</vt:lpstr>
      </vt:variant>
      <vt:variant>
        <vt:i4>2</vt:i4>
      </vt:variant>
      <vt:variant>
        <vt:lpstr>Slide Titles</vt:lpstr>
      </vt:variant>
      <vt:variant>
        <vt:i4>73</vt:i4>
      </vt:variant>
    </vt:vector>
  </HeadingPairs>
  <TitlesOfParts>
    <vt:vector size="75" baseType="lpstr">
      <vt:lpstr>PowerPoint A</vt:lpstr>
      <vt:lpstr>1_PowerPoint B</vt:lpstr>
      <vt:lpstr>Stay-At-Work Return-to-Work Keys to Reducing Workers’ Compensation Injury Costs</vt:lpstr>
      <vt:lpstr>PowerPoint Presentation</vt:lpstr>
      <vt:lpstr>Ellsberg Paradox</vt:lpstr>
      <vt:lpstr>Probability of Return to Work, if not returned in previous quarter.</vt:lpstr>
      <vt:lpstr>Statistics</vt:lpstr>
      <vt:lpstr>Statistics</vt:lpstr>
      <vt:lpstr>Statistics</vt:lpstr>
      <vt:lpstr>Statistics</vt:lpstr>
      <vt:lpstr>Statistics</vt:lpstr>
      <vt:lpstr>Statistics</vt:lpstr>
      <vt:lpstr>Statistics</vt:lpstr>
      <vt:lpstr>PowerPoint Presentation</vt:lpstr>
      <vt:lpstr>Statistics</vt:lpstr>
      <vt:lpstr>Statistics</vt:lpstr>
      <vt:lpstr>Statistics</vt:lpstr>
      <vt:lpstr>PowerPoint Presentation</vt:lpstr>
      <vt:lpstr>PowerPoint Presentation</vt:lpstr>
      <vt:lpstr>PowerPoint Presentation</vt:lpstr>
      <vt:lpstr>Post-Claim Cost Reduction Strategies</vt:lpstr>
      <vt:lpstr>Objectives</vt:lpstr>
      <vt:lpstr>Dan Headrick PT, CEAS III, ASTYM, BS </vt:lpstr>
      <vt:lpstr>What do you think?</vt:lpstr>
      <vt:lpstr>Best Practices</vt:lpstr>
      <vt:lpstr>Best Practices</vt:lpstr>
      <vt:lpstr>Job Analysis</vt:lpstr>
      <vt:lpstr>What HR says to me when I ask for a Job Demands Analysis</vt:lpstr>
      <vt:lpstr>Job Description Versus Job Demands Analysis</vt:lpstr>
      <vt:lpstr>Job Demands Analysis (JDA)</vt:lpstr>
      <vt:lpstr>Dictionary Of Occupational Titles (DOT), FCE Processes-Blankenship, Matheson</vt:lpstr>
      <vt:lpstr>EEOC Considerations-Employer/Evaluator Level</vt:lpstr>
      <vt:lpstr>RW/SW Accommodative Process-4 Steps</vt:lpstr>
      <vt:lpstr>Consequences of RW decisions without Accommodative Process</vt:lpstr>
      <vt:lpstr>JDAs can relieve pressure</vt:lpstr>
      <vt:lpstr>Bad JDA-Too Little</vt:lpstr>
      <vt:lpstr>Bad Job Demands Analysis-Too Much</vt:lpstr>
      <vt:lpstr>Good Job Demands Analysis</vt:lpstr>
      <vt:lpstr>Application Of JDAs-A Bridge Between Health Care and the Workplace</vt:lpstr>
      <vt:lpstr>When and How To Get A Job Demands Analysis</vt:lpstr>
      <vt:lpstr>Ergonomic Analysis</vt:lpstr>
      <vt:lpstr>EA Versus JDA</vt:lpstr>
      <vt:lpstr>Ergonomic Job Design</vt:lpstr>
      <vt:lpstr>Work Conditioning and Transitional Work </vt:lpstr>
      <vt:lpstr>Functional Capacity Evaluation Versus Medical Evaluation for RW</vt:lpstr>
      <vt:lpstr>Non-Injured Work Capacity Tests Versus Injured Work Capacity Tests</vt:lpstr>
      <vt:lpstr>Can We Afford Not To Bridge The Gap?</vt:lpstr>
      <vt:lpstr>Bridging The Gap-Value of Stay At Work </vt:lpstr>
      <vt:lpstr>Best Practices</vt:lpstr>
      <vt:lpstr>References</vt:lpstr>
      <vt:lpstr>PowerPoint Presentation</vt:lpstr>
      <vt:lpstr>PowerPoint Presentation</vt:lpstr>
      <vt:lpstr>PowerPoint Presentation</vt:lpstr>
      <vt:lpstr>PowerPoint Presentation</vt:lpstr>
      <vt:lpstr>PowerPoint Presentation</vt:lpstr>
      <vt:lpstr>Jobs &amp; Education</vt:lpstr>
      <vt:lpstr>Jobs &amp; Education</vt:lpstr>
      <vt:lpstr>Job Search</vt:lpstr>
      <vt:lpstr>Jobs &amp; Education</vt:lpstr>
      <vt:lpstr>Jobs &amp; Education</vt:lpstr>
      <vt:lpstr>Exploring Careers</vt:lpstr>
      <vt:lpstr>Jobs &amp; Education</vt:lpstr>
      <vt:lpstr>Career Readiness Certificates</vt:lpstr>
      <vt:lpstr>Career Readiness Certificates</vt:lpstr>
      <vt:lpstr>Career Readiness Certificates</vt:lpstr>
      <vt:lpstr>Career Readiness Certificates</vt:lpstr>
      <vt:lpstr>Career Readiness Certificates</vt:lpstr>
      <vt:lpstr>Paying for Training</vt:lpstr>
      <vt:lpstr>PowerPoint Presentation</vt:lpstr>
      <vt:lpstr>PowerPoint Presentation</vt:lpstr>
      <vt:lpstr>PowerPoint Presentation</vt:lpstr>
      <vt:lpstr>PowerPoint Presentation</vt:lpstr>
      <vt:lpstr>PowerPoint Presentation</vt:lpstr>
      <vt:lpstr>PowerPoint Presentation</vt:lpstr>
      <vt:lpstr>2019</vt:lpstr>
    </vt:vector>
  </TitlesOfParts>
  <Company>State of Tennessee: Finance &amp;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TENNESSEE</dc:title>
  <dc:creator>Molly Wehlage</dc:creator>
  <cp:lastModifiedBy>B.Jeff Francis</cp:lastModifiedBy>
  <cp:revision>162</cp:revision>
  <cp:lastPrinted>2016-08-26T11:50:09Z</cp:lastPrinted>
  <dcterms:created xsi:type="dcterms:W3CDTF">2015-04-17T19:12:23Z</dcterms:created>
  <dcterms:modified xsi:type="dcterms:W3CDTF">2019-05-22T15:56:50Z</dcterms:modified>
</cp:coreProperties>
</file>