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notesMasterIdLst>
    <p:notesMasterId r:id="rId25"/>
  </p:notesMasterIdLst>
  <p:handoutMasterIdLst>
    <p:handoutMasterId r:id="rId26"/>
  </p:handoutMasterIdLst>
  <p:sldIdLst>
    <p:sldId id="373" r:id="rId4"/>
    <p:sldId id="321" r:id="rId5"/>
    <p:sldId id="368" r:id="rId6"/>
    <p:sldId id="367" r:id="rId7"/>
    <p:sldId id="354" r:id="rId8"/>
    <p:sldId id="355" r:id="rId9"/>
    <p:sldId id="356" r:id="rId10"/>
    <p:sldId id="357" r:id="rId11"/>
    <p:sldId id="358" r:id="rId12"/>
    <p:sldId id="359" r:id="rId13"/>
    <p:sldId id="360" r:id="rId14"/>
    <p:sldId id="370" r:id="rId15"/>
    <p:sldId id="369" r:id="rId16"/>
    <p:sldId id="372" r:id="rId17"/>
    <p:sldId id="366" r:id="rId18"/>
    <p:sldId id="365" r:id="rId19"/>
    <p:sldId id="361" r:id="rId20"/>
    <p:sldId id="362" r:id="rId21"/>
    <p:sldId id="323" r:id="rId22"/>
    <p:sldId id="344" r:id="rId23"/>
    <p:sldId id="322" r:id="rId24"/>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79" autoAdjust="0"/>
    <p:restoredTop sz="94660"/>
  </p:normalViewPr>
  <p:slideViewPr>
    <p:cSldViewPr>
      <p:cViewPr>
        <p:scale>
          <a:sx n="118" d="100"/>
          <a:sy n="118" d="100"/>
        </p:scale>
        <p:origin x="-1434" y="-570"/>
      </p:cViewPr>
      <p:guideLst>
        <p:guide orient="horz" pos="1620"/>
        <p:guide pos="2880"/>
      </p:guideLst>
    </p:cSldViewPr>
  </p:slideViewPr>
  <p:notesTextViewPr>
    <p:cViewPr>
      <p:scale>
        <a:sx n="1" d="1"/>
        <a:sy n="1" d="1"/>
      </p:scale>
      <p:origin x="0" y="0"/>
    </p:cViewPr>
  </p:notesTextViewPr>
  <p:notesViewPr>
    <p:cSldViewPr>
      <p:cViewPr varScale="1">
        <p:scale>
          <a:sx n="47" d="100"/>
          <a:sy n="47" d="100"/>
        </p:scale>
        <p:origin x="2693" y="43"/>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1" y="8521701"/>
            <a:ext cx="5486399" cy="773087"/>
          </a:xfrm>
          <a:prstGeom prst="rect">
            <a:avLst/>
          </a:prstGeom>
        </p:spPr>
        <p:txBody>
          <a:bodyPr vert="horz" lIns="93177" tIns="46589" rIns="93177" bIns="46589" rtlCol="0" anchor="b"/>
          <a:lstStyle>
            <a:lvl1pPr algn="l">
              <a:defRPr sz="1200"/>
            </a:lvl1pPr>
          </a:lstStyle>
          <a:p>
            <a:r>
              <a:rPr lang="en-US" sz="800" dirty="0">
                <a:solidFill>
                  <a:srgbClr val="000000"/>
                </a:solidFill>
              </a:rPr>
              <a:t>©2019 Wimberly Lawson Wright Daves &amp; Jones, PLLC. This publication is intended for general information purposes only and does not constitute legal advice. Readers may consult with any of the attorneys at Wimberly Lawson Wright Daves &amp; Jones, PLLC to determine how laws, suggestions and illustrations apply to specific situations.</a:t>
            </a:r>
            <a:endParaRPr lang="en-US" sz="800" dirty="0"/>
          </a:p>
        </p:txBody>
      </p:sp>
      <p:sp>
        <p:nvSpPr>
          <p:cNvPr id="5" name="Slide Number Placeholder 4"/>
          <p:cNvSpPr>
            <a:spLocks noGrp="1"/>
          </p:cNvSpPr>
          <p:nvPr>
            <p:ph type="sldNum" sz="quarter" idx="3"/>
          </p:nvPr>
        </p:nvSpPr>
        <p:spPr>
          <a:xfrm>
            <a:off x="6153573" y="8829968"/>
            <a:ext cx="855204" cy="464820"/>
          </a:xfrm>
          <a:prstGeom prst="rect">
            <a:avLst/>
          </a:prstGeom>
        </p:spPr>
        <p:txBody>
          <a:bodyPr vert="horz" lIns="93177" tIns="46589" rIns="93177" bIns="46589" rtlCol="0" anchor="b"/>
          <a:lstStyle>
            <a:lvl1pPr algn="r">
              <a:defRPr sz="1200"/>
            </a:lvl1pPr>
          </a:lstStyle>
          <a:p>
            <a:fld id="{61D0DDC6-6BCF-435D-99D7-F77E9A6A4108}" type="slidenum">
              <a:rPr lang="en-US" smtClean="0"/>
              <a:t>‹#›</a:t>
            </a:fld>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938" y="-92642"/>
            <a:ext cx="3271520" cy="102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963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FD9B2BD1-FA1E-4871-A4BE-18C27E38E45A}" type="datetimeFigureOut">
              <a:rPr lang="en-US" smtClean="0"/>
              <a:t>5/23/2019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77" tIns="46589" rIns="93177" bIns="46589" rtlCol="0" anchor="b"/>
          <a:lstStyle>
            <a:lvl1pPr algn="r">
              <a:defRPr sz="1200"/>
            </a:lvl1pPr>
          </a:lstStyle>
          <a:p>
            <a:fld id="{C99A7CAA-15D0-4B32-B0F5-D3AD7D7DF8BB}" type="slidenum">
              <a:rPr lang="en-US" smtClean="0"/>
              <a:t>‹#›</a:t>
            </a:fld>
            <a:endParaRPr lang="en-US" dirty="0"/>
          </a:p>
        </p:txBody>
      </p:sp>
    </p:spTree>
    <p:extLst>
      <p:ext uri="{BB962C8B-B14F-4D97-AF65-F5344CB8AC3E}">
        <p14:creationId xmlns:p14="http://schemas.microsoft.com/office/powerpoint/2010/main" val="607135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7.emf"/></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CDD610-E6F0-4E4B-8FAF-1AB5D4D401CE}" type="datetime1">
              <a:rPr lang="en-US" smtClean="0"/>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1E374C-2290-406F-8561-078B67A894F6}" type="slidenum">
              <a:rPr lang="en-US" smtClean="0"/>
              <a:t>‹#›</a:t>
            </a:fld>
            <a:endParaRPr lang="en-US" dirty="0"/>
          </a:p>
        </p:txBody>
      </p:sp>
    </p:spTree>
    <p:extLst>
      <p:ext uri="{BB962C8B-B14F-4D97-AF65-F5344CB8AC3E}">
        <p14:creationId xmlns:p14="http://schemas.microsoft.com/office/powerpoint/2010/main" val="1115889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3D0FE6-002D-4E08-A0AE-831B45FAE97E}" type="datetime1">
              <a:rPr lang="en-US" smtClean="0"/>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1E374C-2290-406F-8561-078B67A894F6}" type="slidenum">
              <a:rPr lang="en-US" smtClean="0"/>
              <a:t>‹#›</a:t>
            </a:fld>
            <a:endParaRPr lang="en-US" dirty="0"/>
          </a:p>
        </p:txBody>
      </p:sp>
    </p:spTree>
    <p:extLst>
      <p:ext uri="{BB962C8B-B14F-4D97-AF65-F5344CB8AC3E}">
        <p14:creationId xmlns:p14="http://schemas.microsoft.com/office/powerpoint/2010/main" val="2694520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B4FB83-D692-4781-BDA6-597659A591B7}" type="datetime1">
              <a:rPr lang="en-US" smtClean="0"/>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1E374C-2290-406F-8561-078B67A894F6}" type="slidenum">
              <a:rPr lang="en-US" smtClean="0"/>
              <a:t>‹#›</a:t>
            </a:fld>
            <a:endParaRPr lang="en-US" dirty="0"/>
          </a:p>
        </p:txBody>
      </p:sp>
    </p:spTree>
    <p:extLst>
      <p:ext uri="{BB962C8B-B14F-4D97-AF65-F5344CB8AC3E}">
        <p14:creationId xmlns:p14="http://schemas.microsoft.com/office/powerpoint/2010/main" val="3619619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413195-CCAF-4422-9CFD-C8481D7B129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69968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3CFA1B-34B3-4834-B662-B824056331A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51643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56F3BF-4461-449B-9EBE-8DF5E65D690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70356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475B67F-C55B-4826-8931-9E0B96236E8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43623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74581E0-C2F5-4B0A-BCCC-1D039411B48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34224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A3A129C-CE31-4FC5-993A-8C2B92842F7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555558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391E1FE-5EA6-4D6A-800A-BA70341DF7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8824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31E455-EFE0-4EDA-943F-D44640A3286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27867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34ED60-60DB-4AB4-85F9-5CD364F77EAC}" type="datetime1">
              <a:rPr lang="en-US" smtClean="0"/>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1E374C-2290-406F-8561-078B67A894F6}" type="slidenum">
              <a:rPr lang="en-US" smtClean="0"/>
              <a:t>‹#›</a:t>
            </a:fld>
            <a:endParaRPr lang="en-US" dirty="0"/>
          </a:p>
        </p:txBody>
      </p:sp>
    </p:spTree>
    <p:extLst>
      <p:ext uri="{BB962C8B-B14F-4D97-AF65-F5344CB8AC3E}">
        <p14:creationId xmlns:p14="http://schemas.microsoft.com/office/powerpoint/2010/main" val="24661931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D3E925-4A5A-4A7E-AD15-A11CFA1845C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94922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CF006C-312F-452A-94C1-7B7F2633DD2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91057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71451"/>
            <a:ext cx="2076450" cy="442317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171451"/>
            <a:ext cx="6076950" cy="442317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B63D60F-22E4-471D-94F6-13552E26276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59968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 100">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30907" b="67803"/>
          <a:stretch/>
        </p:blipFill>
        <p:spPr>
          <a:xfrm>
            <a:off x="0" y="3562387"/>
            <a:ext cx="9144000" cy="1581151"/>
          </a:xfrm>
          <a:prstGeom prst="rect">
            <a:avLst/>
          </a:prstGeom>
        </p:spPr>
      </p:pic>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04" b="67803"/>
          <a:stretch/>
        </p:blipFill>
        <p:spPr>
          <a:xfrm>
            <a:off x="0" y="0"/>
            <a:ext cx="9144000" cy="3714750"/>
          </a:xfrm>
          <a:prstGeom prst="rect">
            <a:avLst/>
          </a:prstGeom>
        </p:spPr>
      </p:pic>
      <p:sp>
        <p:nvSpPr>
          <p:cNvPr id="2" name="Title 1"/>
          <p:cNvSpPr>
            <a:spLocks noGrp="1"/>
          </p:cNvSpPr>
          <p:nvPr>
            <p:ph type="title"/>
          </p:nvPr>
        </p:nvSpPr>
        <p:spPr>
          <a:xfrm>
            <a:off x="228600" y="3409950"/>
            <a:ext cx="8686800" cy="857250"/>
          </a:xfrm>
        </p:spPr>
        <p:txBody>
          <a:bodyPr>
            <a:normAutofit/>
          </a:bodyPr>
          <a:lstStyle>
            <a:lvl1pPr>
              <a:defRPr sz="4000">
                <a:solidFill>
                  <a:srgbClr val="303134"/>
                </a:solidFill>
                <a:latin typeface="PermianSlabSerifTypeface" panose="02000000000000000000" pitchFamily="50" charset="0"/>
              </a:defRPr>
            </a:lvl1pPr>
          </a:lstStyle>
          <a:p>
            <a:r>
              <a:rPr lang="en-US" dirty="0" smtClean="0"/>
              <a:t>Click to edit Master title style</a:t>
            </a:r>
            <a:endParaRPr lang="en-US" dirty="0"/>
          </a:p>
        </p:txBody>
      </p:sp>
      <p:sp>
        <p:nvSpPr>
          <p:cNvPr id="7" name="Text Placeholder 13"/>
          <p:cNvSpPr>
            <a:spLocks noGrp="1"/>
          </p:cNvSpPr>
          <p:nvPr>
            <p:ph type="body" sz="quarter" idx="12" hasCustomPrompt="1"/>
          </p:nvPr>
        </p:nvSpPr>
        <p:spPr>
          <a:xfrm>
            <a:off x="228600" y="4171950"/>
            <a:ext cx="8686800" cy="552450"/>
          </a:xfrm>
        </p:spPr>
        <p:txBody>
          <a:bodyPr anchor="ctr">
            <a:normAutofit/>
          </a:bodyPr>
          <a:lstStyle>
            <a:lvl1pPr marL="0" indent="0" algn="ctr">
              <a:buNone/>
              <a:defRPr sz="2800">
                <a:solidFill>
                  <a:schemeClr val="tx1">
                    <a:lumMod val="50000"/>
                    <a:lumOff val="50000"/>
                  </a:schemeClr>
                </a:solidFill>
                <a:effectLst/>
                <a:latin typeface="PermianSlabSerifTypeface" pitchFamily="50" charset="0"/>
              </a:defRPr>
            </a:lvl1pPr>
          </a:lstStyle>
          <a:p>
            <a:pPr lvl="0"/>
            <a:r>
              <a:rPr lang="en-US" dirty="0" smtClean="0"/>
              <a:t>Sub-Title</a:t>
            </a:r>
            <a:endParaRPr lang="en-US" dirty="0"/>
          </a:p>
        </p:txBody>
      </p:sp>
      <p:sp>
        <p:nvSpPr>
          <p:cNvPr id="8" name="Text Placeholder 11"/>
          <p:cNvSpPr>
            <a:spLocks noGrp="1"/>
          </p:cNvSpPr>
          <p:nvPr>
            <p:ph type="body" sz="quarter" idx="11" hasCustomPrompt="1"/>
          </p:nvPr>
        </p:nvSpPr>
        <p:spPr>
          <a:xfrm>
            <a:off x="0" y="4800600"/>
            <a:ext cx="9144000" cy="342900"/>
          </a:xfrm>
        </p:spPr>
        <p:txBody>
          <a:bodyPr anchor="ctr">
            <a:normAutofit/>
          </a:bodyPr>
          <a:lstStyle>
            <a:lvl1pPr marL="0" indent="0" algn="ctr">
              <a:buNone/>
              <a:defRPr sz="1100" baseline="0">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US" dirty="0" smtClean="0"/>
              <a:t>Name, Position | Date</a:t>
            </a:r>
            <a:endParaRPr lang="en-US" dirty="0"/>
          </a:p>
        </p:txBody>
      </p:sp>
    </p:spTree>
    <p:extLst>
      <p:ext uri="{BB962C8B-B14F-4D97-AF65-F5344CB8AC3E}">
        <p14:creationId xmlns:p14="http://schemas.microsoft.com/office/powerpoint/2010/main" val="243256066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ub-Title">
    <p:bg>
      <p:bgPr>
        <a:solidFill>
          <a:srgbClr val="E0ECEA"/>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398" y="2725002"/>
            <a:ext cx="2390094" cy="2082370"/>
          </a:xfrm>
          <a:prstGeom prst="rect">
            <a:avLst/>
          </a:prstGeom>
        </p:spPr>
      </p:pic>
      <p:sp>
        <p:nvSpPr>
          <p:cNvPr id="5" name="Rectangle 4"/>
          <p:cNvSpPr/>
          <p:nvPr userDrawn="1"/>
        </p:nvSpPr>
        <p:spPr>
          <a:xfrm>
            <a:off x="2743200" y="2906078"/>
            <a:ext cx="6400800" cy="168021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7" name="Title 1"/>
          <p:cNvSpPr>
            <a:spLocks noGrp="1"/>
          </p:cNvSpPr>
          <p:nvPr>
            <p:ph type="ctrTitle"/>
          </p:nvPr>
        </p:nvSpPr>
        <p:spPr>
          <a:xfrm>
            <a:off x="2971800" y="2971800"/>
            <a:ext cx="6019800" cy="1543050"/>
          </a:xfrm>
        </p:spPr>
        <p:txBody>
          <a:bodyPr/>
          <a:lstStyle>
            <a:lvl1pPr algn="r">
              <a:defRPr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74491777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Body - TN Mark">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t="30907" b="67803"/>
          <a:stretch/>
        </p:blipFill>
        <p:spPr>
          <a:xfrm>
            <a:off x="0" y="2952751"/>
            <a:ext cx="9144000" cy="2190750"/>
          </a:xfrm>
          <a:prstGeom prst="rect">
            <a:avLst/>
          </a:prstGeom>
        </p:spPr>
      </p:pic>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t="10454"/>
          <a:stretch/>
        </p:blipFill>
        <p:spPr>
          <a:xfrm>
            <a:off x="0" y="2"/>
            <a:ext cx="9144000" cy="3118689"/>
          </a:xfrm>
          <a:prstGeom prst="rect">
            <a:avLst/>
          </a:prstGeom>
        </p:spPr>
      </p:pic>
      <p:sp>
        <p:nvSpPr>
          <p:cNvPr id="2" name="Title 1"/>
          <p:cNvSpPr>
            <a:spLocks noGrp="1"/>
          </p:cNvSpPr>
          <p:nvPr>
            <p:ph type="title"/>
          </p:nvPr>
        </p:nvSpPr>
        <p:spPr>
          <a:xfrm>
            <a:off x="152400" y="2071688"/>
            <a:ext cx="8839200" cy="619125"/>
          </a:xfrm>
        </p:spPr>
        <p:txBody>
          <a:bodyPr>
            <a:noAutofit/>
          </a:bodyPr>
          <a:lstStyle>
            <a:lvl1pPr algn="l">
              <a:defRPr sz="3200" b="1">
                <a:solidFill>
                  <a:srgbClr val="58595E"/>
                </a:solidFill>
                <a:effectLst/>
                <a:latin typeface="PermianSlabSerifTypeface"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2690810"/>
            <a:ext cx="8839200" cy="2338389"/>
          </a:xfrm>
        </p:spPr>
        <p:txBody>
          <a:bodyPr>
            <a:normAutofit/>
          </a:bodyPr>
          <a:lstStyle>
            <a:lvl1pPr>
              <a:buClr>
                <a:schemeClr val="bg2"/>
              </a:buClr>
              <a:defRPr sz="24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1pPr>
            <a:lvl2pPr>
              <a:buClr>
                <a:schemeClr val="bg2"/>
              </a:buClr>
              <a:defRPr sz="20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2pPr>
            <a:lvl3pPr>
              <a:buClr>
                <a:schemeClr val="bg2"/>
              </a:buClr>
              <a:defRPr sz="18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3pPr>
            <a:lvl4pPr>
              <a:buClr>
                <a:schemeClr val="bg2"/>
              </a:buClr>
              <a:defRPr sz="16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4pPr>
            <a:lvl5pPr>
              <a:buClr>
                <a:schemeClr val="bg2"/>
              </a:buClr>
              <a:defRPr sz="1600">
                <a:solidFill>
                  <a:schemeClr val="tx1">
                    <a:lumMod val="85000"/>
                    <a:lumOff val="15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58287" y="4476750"/>
            <a:ext cx="685714" cy="685714"/>
          </a:xfrm>
          <a:prstGeom prst="rect">
            <a:avLst/>
          </a:prstGeom>
          <a:noFill/>
          <a:ln>
            <a:noFill/>
          </a:ln>
        </p:spPr>
      </p:pic>
    </p:spTree>
    <p:extLst>
      <p:ext uri="{BB962C8B-B14F-4D97-AF65-F5344CB8AC3E}">
        <p14:creationId xmlns:p14="http://schemas.microsoft.com/office/powerpoint/2010/main" val="267503923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Body - TN Mark">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52400" y="857250"/>
            <a:ext cx="8839200" cy="4171950"/>
          </a:xfrm>
        </p:spPr>
        <p:txBody>
          <a:bodyPr>
            <a:normAutofit/>
          </a:bodyPr>
          <a:lstStyle>
            <a:lvl1pPr>
              <a:buClr>
                <a:schemeClr val="tx1">
                  <a:lumMod val="50000"/>
                  <a:lumOff val="5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tx1">
                  <a:lumMod val="50000"/>
                  <a:lumOff val="5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tx1">
                  <a:lumMod val="50000"/>
                  <a:lumOff val="5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tx1">
                  <a:lumMod val="50000"/>
                  <a:lumOff val="5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tx1">
                  <a:lumMod val="50000"/>
                  <a:lumOff val="5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8287" y="4476750"/>
            <a:ext cx="685714" cy="685714"/>
          </a:xfrm>
          <a:prstGeom prst="rect">
            <a:avLst/>
          </a:prstGeom>
          <a:noFill/>
          <a:ln>
            <a:noFill/>
          </a:ln>
        </p:spPr>
      </p:pic>
    </p:spTree>
    <p:extLst>
      <p:ext uri="{BB962C8B-B14F-4D97-AF65-F5344CB8AC3E}">
        <p14:creationId xmlns:p14="http://schemas.microsoft.com/office/powerpoint/2010/main" val="111418527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Body">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895365"/>
            <a:ext cx="8763000" cy="3718847"/>
          </a:xfrm>
        </p:spPr>
        <p:txBody>
          <a:bodyPr>
            <a:normAutofit/>
          </a:bodyPr>
          <a:lstStyle>
            <a:lvl1pPr>
              <a:buClr>
                <a:schemeClr val="tx1">
                  <a:lumMod val="50000"/>
                  <a:lumOff val="5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tx1">
                  <a:lumMod val="50000"/>
                  <a:lumOff val="5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tx1">
                  <a:lumMod val="50000"/>
                  <a:lumOff val="5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tx1">
                  <a:lumMod val="50000"/>
                  <a:lumOff val="5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tx1">
                  <a:lumMod val="50000"/>
                  <a:lumOff val="5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4614201"/>
            <a:ext cx="9144000" cy="529300"/>
          </a:xfrm>
          <a:prstGeom prst="rect">
            <a:avLst/>
          </a:prstGeom>
          <a:solidFill>
            <a:srgbClr val="58595E"/>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prstClr val="white"/>
              </a:solidFill>
            </a:endParaRPr>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prstClr val="white"/>
                </a:solidFill>
              </a:rPr>
              <a:pPr/>
              <a:t>‹#›</a:t>
            </a:fld>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467" y="4202907"/>
            <a:ext cx="926535" cy="807244"/>
          </a:xfrm>
          <a:prstGeom prst="rect">
            <a:avLst/>
          </a:prstGeom>
        </p:spPr>
      </p:pic>
    </p:spTree>
    <p:extLst>
      <p:ext uri="{BB962C8B-B14F-4D97-AF65-F5344CB8AC3E}">
        <p14:creationId xmlns:p14="http://schemas.microsoft.com/office/powerpoint/2010/main" val="361078537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1_Body">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895365"/>
            <a:ext cx="8763000" cy="3718847"/>
          </a:xfrm>
        </p:spPr>
        <p:txBody>
          <a:bodyPr>
            <a:normAutofit/>
          </a:bodyPr>
          <a:lstStyle>
            <a:lvl1pPr>
              <a:buClr>
                <a:srgbClr val="2DCCD3"/>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2DCCD3"/>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2DCCD3"/>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2DCCD3"/>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2DCCD3"/>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4614201"/>
            <a:ext cx="9144000" cy="529300"/>
          </a:xfrm>
          <a:prstGeom prst="rect">
            <a:avLst/>
          </a:prstGeom>
          <a:solidFill>
            <a:srgbClr val="58595E"/>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prstClr val="white"/>
              </a:solidFill>
            </a:endParaRPr>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prstClr val="white"/>
                </a:solidFill>
              </a:rPr>
              <a:pPr/>
              <a:t>‹#›</a:t>
            </a:fld>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467" y="4202907"/>
            <a:ext cx="926535" cy="807244"/>
          </a:xfrm>
          <a:prstGeom prst="rect">
            <a:avLst/>
          </a:prstGeom>
        </p:spPr>
      </p:pic>
      <p:sp>
        <p:nvSpPr>
          <p:cNvPr id="9" name="Rectangle 8"/>
          <p:cNvSpPr/>
          <p:nvPr userDrawn="1"/>
        </p:nvSpPr>
        <p:spPr>
          <a:xfrm>
            <a:off x="0" y="742951"/>
            <a:ext cx="9144000" cy="66675"/>
          </a:xfrm>
          <a:prstGeom prst="rect">
            <a:avLst/>
          </a:prstGeom>
          <a:solidFill>
            <a:srgbClr val="2DCCD3"/>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Tree>
    <p:extLst>
      <p:ext uri="{BB962C8B-B14F-4D97-AF65-F5344CB8AC3E}">
        <p14:creationId xmlns:p14="http://schemas.microsoft.com/office/powerpoint/2010/main" val="2158176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2_Body">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895365"/>
            <a:ext cx="8763000" cy="3718847"/>
          </a:xfrm>
        </p:spPr>
        <p:txBody>
          <a:bodyPr>
            <a:normAutofit/>
          </a:bodyPr>
          <a:lstStyle>
            <a:lvl1pPr>
              <a:buClr>
                <a:srgbClr val="FBC6B8"/>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BC6B8"/>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BC6B8"/>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BC6B8"/>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BC6B8"/>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4614201"/>
            <a:ext cx="9144000" cy="529300"/>
          </a:xfrm>
          <a:prstGeom prst="rect">
            <a:avLst/>
          </a:prstGeom>
          <a:solidFill>
            <a:srgbClr val="58595E"/>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prstClr val="white"/>
              </a:solidFill>
            </a:endParaRPr>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prstClr val="white"/>
                </a:solidFill>
              </a:rPr>
              <a:pPr/>
              <a:t>‹#›</a:t>
            </a:fld>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467" y="4202907"/>
            <a:ext cx="926535" cy="807244"/>
          </a:xfrm>
          <a:prstGeom prst="rect">
            <a:avLst/>
          </a:prstGeom>
        </p:spPr>
      </p:pic>
      <p:sp>
        <p:nvSpPr>
          <p:cNvPr id="14" name="Rectangle 13"/>
          <p:cNvSpPr/>
          <p:nvPr userDrawn="1"/>
        </p:nvSpPr>
        <p:spPr>
          <a:xfrm>
            <a:off x="0" y="742951"/>
            <a:ext cx="9144000" cy="66675"/>
          </a:xfrm>
          <a:prstGeom prst="rect">
            <a:avLst/>
          </a:prstGeom>
          <a:solidFill>
            <a:srgbClr val="FBC6B8"/>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Tree>
    <p:extLst>
      <p:ext uri="{BB962C8B-B14F-4D97-AF65-F5344CB8AC3E}">
        <p14:creationId xmlns:p14="http://schemas.microsoft.com/office/powerpoint/2010/main" val="3343373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458FB3-3C7A-4D66-9C8E-0190965A7AB0}" type="datetime1">
              <a:rPr lang="en-US" smtClean="0"/>
              <a:t>5/23/2019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1E374C-2290-406F-8561-078B67A894F6}" type="slidenum">
              <a:rPr lang="en-US" smtClean="0"/>
              <a:t>‹#›</a:t>
            </a:fld>
            <a:endParaRPr lang="en-US" dirty="0"/>
          </a:p>
        </p:txBody>
      </p:sp>
    </p:spTree>
    <p:extLst>
      <p:ext uri="{BB962C8B-B14F-4D97-AF65-F5344CB8AC3E}">
        <p14:creationId xmlns:p14="http://schemas.microsoft.com/office/powerpoint/2010/main" val="41372902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_Body">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895365"/>
            <a:ext cx="8763000" cy="3718847"/>
          </a:xfrm>
        </p:spPr>
        <p:txBody>
          <a:bodyPr>
            <a:normAutofit/>
          </a:bodyPr>
          <a:lstStyle>
            <a:lvl1pPr>
              <a:buClr>
                <a:schemeClr val="tx1">
                  <a:lumMod val="50000"/>
                  <a:lumOff val="50000"/>
                </a:schemeClr>
              </a:buClr>
              <a:defRPr sz="2400">
                <a:latin typeface="Open Sans" panose="020B0606030504020204" pitchFamily="34" charset="0"/>
                <a:ea typeface="Open Sans" panose="020B0606030504020204" pitchFamily="34" charset="0"/>
                <a:cs typeface="Open Sans" panose="020B0606030504020204" pitchFamily="34" charset="0"/>
              </a:defRPr>
            </a:lvl1pPr>
            <a:lvl2pPr>
              <a:buClr>
                <a:schemeClr val="tx1">
                  <a:lumMod val="50000"/>
                  <a:lumOff val="50000"/>
                </a:schemeClr>
              </a:buClr>
              <a:defRPr sz="2000">
                <a:latin typeface="Open Sans" panose="020B0606030504020204" pitchFamily="34" charset="0"/>
                <a:ea typeface="Open Sans" panose="020B0606030504020204" pitchFamily="34" charset="0"/>
                <a:cs typeface="Open Sans" panose="020B0606030504020204" pitchFamily="34" charset="0"/>
              </a:defRPr>
            </a:lvl2pPr>
            <a:lvl3pPr>
              <a:buClr>
                <a:schemeClr val="tx1">
                  <a:lumMod val="50000"/>
                  <a:lumOff val="50000"/>
                </a:schemeClr>
              </a:buClr>
              <a:defRPr sz="1800">
                <a:latin typeface="Open Sans" panose="020B0606030504020204" pitchFamily="34" charset="0"/>
                <a:ea typeface="Open Sans" panose="020B0606030504020204" pitchFamily="34" charset="0"/>
                <a:cs typeface="Open Sans" panose="020B0606030504020204" pitchFamily="34" charset="0"/>
              </a:defRPr>
            </a:lvl3pPr>
            <a:lvl4pPr>
              <a:buClr>
                <a:schemeClr val="tx1">
                  <a:lumMod val="50000"/>
                  <a:lumOff val="50000"/>
                </a:schemeClr>
              </a:buClr>
              <a:defRPr sz="1600">
                <a:latin typeface="Open Sans" panose="020B0606030504020204" pitchFamily="34" charset="0"/>
                <a:ea typeface="Open Sans" panose="020B0606030504020204" pitchFamily="34" charset="0"/>
                <a:cs typeface="Open Sans" panose="020B0606030504020204" pitchFamily="34" charset="0"/>
              </a:defRPr>
            </a:lvl4pPr>
            <a:lvl5pPr>
              <a:buClr>
                <a:schemeClr val="tx1">
                  <a:lumMod val="50000"/>
                  <a:lumOff val="50000"/>
                </a:schemeClr>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4614201"/>
            <a:ext cx="9144000" cy="529300"/>
          </a:xfrm>
          <a:prstGeom prst="rect">
            <a:avLst/>
          </a:prstGeom>
          <a:solidFill>
            <a:srgbClr val="58595E"/>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prstClr val="white"/>
              </a:solidFill>
            </a:endParaRPr>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prstClr val="white"/>
                </a:solidFill>
              </a:rPr>
              <a:pPr/>
              <a:t>‹#›</a:t>
            </a:fld>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467" y="4202907"/>
            <a:ext cx="926535" cy="807244"/>
          </a:xfrm>
          <a:prstGeom prst="rect">
            <a:avLst/>
          </a:prstGeom>
        </p:spPr>
      </p:pic>
      <p:sp>
        <p:nvSpPr>
          <p:cNvPr id="11" name="Rectangle 10"/>
          <p:cNvSpPr/>
          <p:nvPr userDrawn="1"/>
        </p:nvSpPr>
        <p:spPr>
          <a:xfrm>
            <a:off x="0" y="742951"/>
            <a:ext cx="9144000" cy="6667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Tree>
    <p:extLst>
      <p:ext uri="{BB962C8B-B14F-4D97-AF65-F5344CB8AC3E}">
        <p14:creationId xmlns:p14="http://schemas.microsoft.com/office/powerpoint/2010/main" val="232917714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4_Body">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28600" y="895365"/>
            <a:ext cx="8763000" cy="3718847"/>
          </a:xfrm>
        </p:spPr>
        <p:txBody>
          <a:bodyPr>
            <a:normAutofit/>
          </a:bodyPr>
          <a:lstStyle>
            <a:lvl1pPr>
              <a:buClr>
                <a:srgbClr val="E6D395"/>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E6D395"/>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E6D395"/>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E6D395"/>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E6D395"/>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9"/>
          <p:cNvSpPr/>
          <p:nvPr userDrawn="1"/>
        </p:nvSpPr>
        <p:spPr>
          <a:xfrm>
            <a:off x="0" y="4614201"/>
            <a:ext cx="9144000" cy="529300"/>
          </a:xfrm>
          <a:prstGeom prst="rect">
            <a:avLst/>
          </a:prstGeom>
          <a:solidFill>
            <a:srgbClr val="58595E"/>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12" name="Footer Placeholder 4"/>
          <p:cNvSpPr>
            <a:spLocks noGrp="1"/>
          </p:cNvSpPr>
          <p:nvPr>
            <p:ph type="ftr" sz="quarter" idx="11"/>
          </p:nvPr>
        </p:nvSpPr>
        <p:spPr>
          <a:xfrm>
            <a:off x="3124200" y="4781550"/>
            <a:ext cx="2895600" cy="273844"/>
          </a:xfr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endParaRPr lang="en-US" dirty="0">
              <a:solidFill>
                <a:prstClr val="white"/>
              </a:solidFill>
            </a:endParaRPr>
          </a:p>
        </p:txBody>
      </p:sp>
      <p:sp>
        <p:nvSpPr>
          <p:cNvPr id="13" name="Slide Number Placeholder 5"/>
          <p:cNvSpPr>
            <a:spLocks noGrp="1"/>
          </p:cNvSpPr>
          <p:nvPr>
            <p:ph type="sldNum" sz="quarter" idx="12"/>
          </p:nvPr>
        </p:nvSpPr>
        <p:spPr>
          <a:xfrm>
            <a:off x="6858000" y="4781550"/>
            <a:ext cx="2133600" cy="273844"/>
          </a:xfrm>
          <a:prstGeom prst="rect">
            <a:avLst/>
          </a:prstGeom>
        </p:spPr>
        <p:txBody>
          <a:bodyPr anchor="b"/>
          <a:lstStyle>
            <a:lvl1pPr>
              <a:defRPr sz="10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5C76A076-0EB6-4ACF-BC93-AE169B35ECF5}" type="slidenum">
              <a:rPr lang="en-US" smtClean="0">
                <a:solidFill>
                  <a:prstClr val="white"/>
                </a:solidFill>
              </a:rPr>
              <a:pPr/>
              <a:t>‹#›</a:t>
            </a:fld>
            <a:endParaRPr lang="en-US" dirty="0">
              <a:solidFill>
                <a:prstClr val="white"/>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467" y="4202907"/>
            <a:ext cx="926535" cy="807244"/>
          </a:xfrm>
          <a:prstGeom prst="rect">
            <a:avLst/>
          </a:prstGeom>
        </p:spPr>
      </p:pic>
      <p:sp>
        <p:nvSpPr>
          <p:cNvPr id="14" name="Rectangle 13"/>
          <p:cNvSpPr/>
          <p:nvPr userDrawn="1"/>
        </p:nvSpPr>
        <p:spPr>
          <a:xfrm>
            <a:off x="0" y="742951"/>
            <a:ext cx="9144000" cy="66675"/>
          </a:xfrm>
          <a:prstGeom prst="rect">
            <a:avLst/>
          </a:prstGeom>
          <a:solidFill>
            <a:srgbClr val="E6D395"/>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Tree>
    <p:extLst>
      <p:ext uri="{BB962C8B-B14F-4D97-AF65-F5344CB8AC3E}">
        <p14:creationId xmlns:p14="http://schemas.microsoft.com/office/powerpoint/2010/main" val="241869513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Body - TN Mark">
    <p:bg>
      <p:bgPr>
        <a:solidFill>
          <a:srgbClr val="E0ECEA"/>
        </a:solidFill>
        <a:effectLst/>
      </p:bgPr>
    </p:bg>
    <p:spTree>
      <p:nvGrpSpPr>
        <p:cNvPr id="1" name=""/>
        <p:cNvGrpSpPr/>
        <p:nvPr/>
      </p:nvGrpSpPr>
      <p:grpSpPr>
        <a:xfrm>
          <a:off x="0" y="0"/>
          <a:ext cx="0" cy="0"/>
          <a:chOff x="0" y="0"/>
          <a:chExt cx="0" cy="0"/>
        </a:xfrm>
      </p:grpSpPr>
      <p:sp>
        <p:nvSpPr>
          <p:cNvPr id="7" name="Rectangle 6"/>
          <p:cNvSpPr/>
          <p:nvPr userDrawn="1"/>
        </p:nvSpPr>
        <p:spPr>
          <a:xfrm>
            <a:off x="0" y="133351"/>
            <a:ext cx="9144000" cy="609600"/>
          </a:xfrm>
          <a:prstGeom prst="rect">
            <a:avLst/>
          </a:prstGeom>
          <a:solidFill>
            <a:srgbClr val="1B487B"/>
          </a:solidFill>
          <a:ln>
            <a:noFill/>
          </a:ln>
        </p:spPr>
        <p:style>
          <a:lnRef idx="2">
            <a:schemeClr val="accent1">
              <a:shade val="50000"/>
            </a:schemeClr>
          </a:lnRef>
          <a:fillRef idx="1">
            <a:schemeClr val="accent1"/>
          </a:fillRef>
          <a:effectRef idx="0">
            <a:schemeClr val="accent1"/>
          </a:effectRef>
          <a:fontRef idx="minor">
            <a:schemeClr val="lt1"/>
          </a:fontRef>
        </p:style>
        <p:txBody>
          <a:bodyPr lIns="91364" tIns="45682" rIns="91364" bIns="45682" rtlCol="0" anchor="ctr"/>
          <a:lstStyle/>
          <a:p>
            <a:pPr algn="ctr" defTabSz="913545"/>
            <a:endParaRPr lang="en-US">
              <a:solidFill>
                <a:prstClr val="white"/>
              </a:solidFill>
            </a:endParaRPr>
          </a:p>
        </p:txBody>
      </p:sp>
      <p:sp>
        <p:nvSpPr>
          <p:cNvPr id="2" name="Title 1"/>
          <p:cNvSpPr>
            <a:spLocks noGrp="1"/>
          </p:cNvSpPr>
          <p:nvPr>
            <p:ph type="title"/>
          </p:nvPr>
        </p:nvSpPr>
        <p:spPr>
          <a:xfrm>
            <a:off x="152400" y="133352"/>
            <a:ext cx="8839200" cy="619125"/>
          </a:xfrm>
        </p:spPr>
        <p:txBody>
          <a:bodyPr>
            <a:noAutofit/>
          </a:bodyPr>
          <a:lstStyle>
            <a:lvl1pPr algn="l">
              <a:defRPr sz="3200" b="1">
                <a:solidFill>
                  <a:schemeClr val="bg1"/>
                </a:solidFill>
                <a:effectLst>
                  <a:outerShdw blurRad="38100" dist="38100" dir="2700000" algn="tl">
                    <a:srgbClr val="000000">
                      <a:alpha val="43137"/>
                    </a:srgbClr>
                  </a:outerShdw>
                </a:effectLst>
                <a:latin typeface="PermianSlabSerifTypeface" pitchFamily="50" charset="0"/>
              </a:defRPr>
            </a:lvl1pPr>
          </a:lstStyle>
          <a:p>
            <a:r>
              <a:rPr lang="en-US" smtClean="0"/>
              <a:t>Click to edit Master 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8287" y="4476750"/>
            <a:ext cx="685714" cy="685714"/>
          </a:xfrm>
          <a:prstGeom prst="rect">
            <a:avLst/>
          </a:prstGeom>
          <a:noFill/>
          <a:ln>
            <a:noFill/>
          </a:ln>
        </p:spPr>
      </p:pic>
      <p:sp>
        <p:nvSpPr>
          <p:cNvPr id="6" name="Content Placeholder 2"/>
          <p:cNvSpPr>
            <a:spLocks noGrp="1"/>
          </p:cNvSpPr>
          <p:nvPr>
            <p:ph idx="1"/>
          </p:nvPr>
        </p:nvSpPr>
        <p:spPr>
          <a:xfrm>
            <a:off x="228600" y="895365"/>
            <a:ext cx="4191000" cy="3718847"/>
          </a:xfrm>
        </p:spPr>
        <p:txBody>
          <a:bodyPr>
            <a:normAutofit/>
          </a:bodyPr>
          <a:lstStyle>
            <a:lvl1pPr>
              <a:buClr>
                <a:srgbClr val="FF0F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F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F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F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idx="13"/>
          </p:nvPr>
        </p:nvSpPr>
        <p:spPr>
          <a:xfrm>
            <a:off x="4724400" y="895365"/>
            <a:ext cx="4191000" cy="3718847"/>
          </a:xfrm>
        </p:spPr>
        <p:txBody>
          <a:bodyPr>
            <a:normAutofit/>
          </a:bodyPr>
          <a:lstStyle>
            <a:lvl1pPr>
              <a:buClr>
                <a:srgbClr val="FF0000"/>
              </a:buClr>
              <a:defRPr sz="2400">
                <a:latin typeface="Open Sans" panose="020B0606030504020204" pitchFamily="34" charset="0"/>
                <a:ea typeface="Open Sans" panose="020B0606030504020204" pitchFamily="34" charset="0"/>
                <a:cs typeface="Open Sans" panose="020B0606030504020204" pitchFamily="34" charset="0"/>
              </a:defRPr>
            </a:lvl1pPr>
            <a:lvl2pPr>
              <a:buClr>
                <a:srgbClr val="FF0000"/>
              </a:buClr>
              <a:defRPr sz="2000">
                <a:latin typeface="Open Sans" panose="020B0606030504020204" pitchFamily="34" charset="0"/>
                <a:ea typeface="Open Sans" panose="020B0606030504020204" pitchFamily="34" charset="0"/>
                <a:cs typeface="Open Sans" panose="020B0606030504020204" pitchFamily="34" charset="0"/>
              </a:defRPr>
            </a:lvl2pPr>
            <a:lvl3pPr>
              <a:buClr>
                <a:srgbClr val="FF0000"/>
              </a:buClr>
              <a:defRPr sz="1800">
                <a:latin typeface="Open Sans" panose="020B0606030504020204" pitchFamily="34" charset="0"/>
                <a:ea typeface="Open Sans" panose="020B0606030504020204" pitchFamily="34" charset="0"/>
                <a:cs typeface="Open Sans" panose="020B0606030504020204" pitchFamily="34" charset="0"/>
              </a:defRPr>
            </a:lvl3pPr>
            <a:lvl4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4pPr>
            <a:lvl5pPr>
              <a:buClr>
                <a:srgbClr val="FF0000"/>
              </a:buClr>
              <a:defRPr sz="1600">
                <a:latin typeface="Open Sans" panose="020B0606030504020204" pitchFamily="34" charset="0"/>
                <a:ea typeface="Open Sans" panose="020B0606030504020204" pitchFamily="34" charset="0"/>
                <a:cs typeface="Open Sans" panose="020B0606030504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0577582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Blank">
    <p:bg>
      <p:bgPr>
        <a:solidFill>
          <a:srgbClr val="E0ECEA"/>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337798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7552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30F62D-034D-4CFF-909A-4461FD6AD6A2}" type="datetime1">
              <a:rPr lang="en-US" smtClean="0"/>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1E374C-2290-406F-8561-078B67A894F6}" type="slidenum">
              <a:rPr lang="en-US" smtClean="0"/>
              <a:t>‹#›</a:t>
            </a:fld>
            <a:endParaRPr lang="en-US" dirty="0"/>
          </a:p>
        </p:txBody>
      </p:sp>
    </p:spTree>
    <p:extLst>
      <p:ext uri="{BB962C8B-B14F-4D97-AF65-F5344CB8AC3E}">
        <p14:creationId xmlns:p14="http://schemas.microsoft.com/office/powerpoint/2010/main" val="1859800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AA16D5-1587-4A76-941B-4053650465E9}" type="datetime1">
              <a:rPr lang="en-US" smtClean="0"/>
              <a:t>5/23/2019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71E374C-2290-406F-8561-078B67A894F6}" type="slidenum">
              <a:rPr lang="en-US" smtClean="0"/>
              <a:t>‹#›</a:t>
            </a:fld>
            <a:endParaRPr lang="en-US" dirty="0"/>
          </a:p>
        </p:txBody>
      </p:sp>
    </p:spTree>
    <p:extLst>
      <p:ext uri="{BB962C8B-B14F-4D97-AF65-F5344CB8AC3E}">
        <p14:creationId xmlns:p14="http://schemas.microsoft.com/office/powerpoint/2010/main" val="593637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EBA414-DCB8-4236-9BAB-E0ADF8E241FE}" type="datetime1">
              <a:rPr lang="en-US" smtClean="0"/>
              <a:t>5/23/2019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71E374C-2290-406F-8561-078B67A894F6}" type="slidenum">
              <a:rPr lang="en-US" smtClean="0"/>
              <a:t>‹#›</a:t>
            </a:fld>
            <a:endParaRPr lang="en-US" dirty="0"/>
          </a:p>
        </p:txBody>
      </p:sp>
    </p:spTree>
    <p:extLst>
      <p:ext uri="{BB962C8B-B14F-4D97-AF65-F5344CB8AC3E}">
        <p14:creationId xmlns:p14="http://schemas.microsoft.com/office/powerpoint/2010/main" val="1714629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A08AAE-282B-48AD-AEAF-BE2D74C595C0}" type="datetime1">
              <a:rPr lang="en-US" smtClean="0"/>
              <a:t>5/23/2019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71E374C-2290-406F-8561-078B67A894F6}" type="slidenum">
              <a:rPr lang="en-US" smtClean="0"/>
              <a:t>‹#›</a:t>
            </a:fld>
            <a:endParaRPr lang="en-US" dirty="0"/>
          </a:p>
        </p:txBody>
      </p:sp>
    </p:spTree>
    <p:extLst>
      <p:ext uri="{BB962C8B-B14F-4D97-AF65-F5344CB8AC3E}">
        <p14:creationId xmlns:p14="http://schemas.microsoft.com/office/powerpoint/2010/main" val="770494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DE3D62-59B9-45B4-98D2-E844C99A8F54}" type="datetime1">
              <a:rPr lang="en-US" smtClean="0"/>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1E374C-2290-406F-8561-078B67A894F6}" type="slidenum">
              <a:rPr lang="en-US" smtClean="0"/>
              <a:t>‹#›</a:t>
            </a:fld>
            <a:endParaRPr lang="en-US" dirty="0"/>
          </a:p>
        </p:txBody>
      </p:sp>
    </p:spTree>
    <p:extLst>
      <p:ext uri="{BB962C8B-B14F-4D97-AF65-F5344CB8AC3E}">
        <p14:creationId xmlns:p14="http://schemas.microsoft.com/office/powerpoint/2010/main" val="2460749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A98FAA-8A7A-470B-916A-E450F2AB6794}" type="datetime1">
              <a:rPr lang="en-US" smtClean="0"/>
              <a:t>5/23/2019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1E374C-2290-406F-8561-078B67A894F6}" type="slidenum">
              <a:rPr lang="en-US" smtClean="0"/>
              <a:t>‹#›</a:t>
            </a:fld>
            <a:endParaRPr lang="en-US" dirty="0"/>
          </a:p>
        </p:txBody>
      </p:sp>
    </p:spTree>
    <p:extLst>
      <p:ext uri="{BB962C8B-B14F-4D97-AF65-F5344CB8AC3E}">
        <p14:creationId xmlns:p14="http://schemas.microsoft.com/office/powerpoint/2010/main" val="832246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AA5A891-04BF-46E5-B91A-482781D80E4F}" type="datetime1">
              <a:rPr lang="en-US" smtClean="0"/>
              <a:t>5/23/2019</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71E374C-2290-406F-8561-078B67A894F6}" type="slidenum">
              <a:rPr lang="en-US" smtClean="0"/>
              <a:t>‹#›</a:t>
            </a:fld>
            <a:endParaRPr lang="en-US" dirty="0"/>
          </a:p>
        </p:txBody>
      </p:sp>
    </p:spTree>
    <p:extLst>
      <p:ext uri="{BB962C8B-B14F-4D97-AF65-F5344CB8AC3E}">
        <p14:creationId xmlns:p14="http://schemas.microsoft.com/office/powerpoint/2010/main" val="14695651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76" y="2382"/>
            <a:ext cx="9140825" cy="514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81000" y="17145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dirty="0">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1424346-379D-40DA-8058-797B029A5A39}"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0728576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64" tIns="45682" rIns="91364" bIns="4568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64" tIns="45682" rIns="91364" bIns="4568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124200" y="4812507"/>
            <a:ext cx="2895600" cy="273844"/>
          </a:xfrm>
          <a:prstGeom prst="rect">
            <a:avLst/>
          </a:prstGeom>
        </p:spPr>
        <p:txBody>
          <a:bodyPr vert="horz" lIns="91364" tIns="45682" rIns="91364" bIns="45682" rtlCol="0" anchor="b"/>
          <a:lstStyle>
            <a:lvl1pPr algn="ct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913545"/>
            <a:endParaRPr lang="en-US">
              <a:solidFill>
                <a:srgbClr val="666666"/>
              </a:solidFill>
            </a:endParaRPr>
          </a:p>
        </p:txBody>
      </p:sp>
      <p:sp>
        <p:nvSpPr>
          <p:cNvPr id="7" name="Slide Number Placeholder 5"/>
          <p:cNvSpPr>
            <a:spLocks noGrp="1"/>
          </p:cNvSpPr>
          <p:nvPr>
            <p:ph type="sldNum" sz="quarter" idx="4"/>
          </p:nvPr>
        </p:nvSpPr>
        <p:spPr>
          <a:xfrm>
            <a:off x="6858000" y="4807746"/>
            <a:ext cx="2133600" cy="273844"/>
          </a:xfrm>
          <a:prstGeom prst="rect">
            <a:avLst/>
          </a:prstGeom>
        </p:spPr>
        <p:txBody>
          <a:bodyPr lIns="91364" tIns="45682" rIns="91364" bIns="45682" anchor="b"/>
          <a:lstStyle>
            <a:lvl1pPr algn="r">
              <a:defRPr sz="1000" i="1">
                <a:solidFill>
                  <a:schemeClr val="accent5"/>
                </a:solidFill>
                <a:latin typeface="Open Sans" panose="020B0606030504020204" pitchFamily="34" charset="0"/>
                <a:ea typeface="Open Sans" panose="020B0606030504020204" pitchFamily="34" charset="0"/>
                <a:cs typeface="Open Sans" panose="020B0606030504020204" pitchFamily="34" charset="0"/>
              </a:defRPr>
            </a:lvl1pPr>
          </a:lstStyle>
          <a:p>
            <a:pPr defTabSz="913545"/>
            <a:fld id="{5C76A076-0EB6-4ACF-BC93-AE169B35ECF5}" type="slidenum">
              <a:rPr lang="en-US" smtClean="0">
                <a:solidFill>
                  <a:srgbClr val="666666"/>
                </a:solidFill>
              </a:rPr>
              <a:pPr defTabSz="913545"/>
              <a:t>‹#›</a:t>
            </a:fld>
            <a:endParaRPr lang="en-US" dirty="0">
              <a:solidFill>
                <a:srgbClr val="666666"/>
              </a:solidFill>
            </a:endParaRPr>
          </a:p>
        </p:txBody>
      </p:sp>
    </p:spTree>
    <p:extLst>
      <p:ext uri="{BB962C8B-B14F-4D97-AF65-F5344CB8AC3E}">
        <p14:creationId xmlns:p14="http://schemas.microsoft.com/office/powerpoint/2010/main" val="3911049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iming>
    <p:tnLst>
      <p:par>
        <p:cTn id="1" dur="indefinite" restart="never" nodeType="tmRoot"/>
      </p:par>
    </p:tnLst>
  </p:timing>
  <p:txStyles>
    <p:titleStyle>
      <a:lvl1pPr algn="ctr" defTabSz="913545" rtl="0" eaLnBrk="1" latinLnBrk="0" hangingPunct="1">
        <a:spcBef>
          <a:spcPct val="0"/>
        </a:spcBef>
        <a:buNone/>
        <a:defRPr sz="4400" kern="1200">
          <a:solidFill>
            <a:schemeClr val="tx1"/>
          </a:solidFill>
          <a:latin typeface="+mj-lt"/>
          <a:ea typeface="+mj-ea"/>
          <a:cs typeface="+mj-cs"/>
        </a:defRPr>
      </a:lvl1pPr>
    </p:titleStyle>
    <p:bodyStyle>
      <a:lvl1pPr marL="342560" indent="-342560" algn="l" defTabSz="91354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265" indent="-285484" algn="l" defTabSz="91354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1918" indent="-228372" algn="l" defTabSz="91354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8680" indent="-228372" algn="l" defTabSz="9135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5461" indent="-228372" algn="l" defTabSz="9135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2206" indent="-228372" algn="l" defTabSz="9135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8988" indent="-228372" algn="l" defTabSz="9135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5751" indent="-228372" algn="l" defTabSz="9135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2514" indent="-228372" algn="l" defTabSz="91354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545" rtl="0" eaLnBrk="1" latinLnBrk="0" hangingPunct="1">
        <a:defRPr sz="1800" kern="1200">
          <a:solidFill>
            <a:schemeClr val="tx1"/>
          </a:solidFill>
          <a:latin typeface="+mn-lt"/>
          <a:ea typeface="+mn-ea"/>
          <a:cs typeface="+mn-cs"/>
        </a:defRPr>
      </a:lvl1pPr>
      <a:lvl2pPr marL="456746" algn="l" defTabSz="913545" rtl="0" eaLnBrk="1" latinLnBrk="0" hangingPunct="1">
        <a:defRPr sz="1800" kern="1200">
          <a:solidFill>
            <a:schemeClr val="tx1"/>
          </a:solidFill>
          <a:latin typeface="+mn-lt"/>
          <a:ea typeface="+mn-ea"/>
          <a:cs typeface="+mn-cs"/>
        </a:defRPr>
      </a:lvl2pPr>
      <a:lvl3pPr marL="913545" algn="l" defTabSz="913545" rtl="0" eaLnBrk="1" latinLnBrk="0" hangingPunct="1">
        <a:defRPr sz="1800" kern="1200">
          <a:solidFill>
            <a:schemeClr val="tx1"/>
          </a:solidFill>
          <a:latin typeface="+mn-lt"/>
          <a:ea typeface="+mn-ea"/>
          <a:cs typeface="+mn-cs"/>
        </a:defRPr>
      </a:lvl3pPr>
      <a:lvl4pPr marL="1370308" algn="l" defTabSz="913545" rtl="0" eaLnBrk="1" latinLnBrk="0" hangingPunct="1">
        <a:defRPr sz="1800" kern="1200">
          <a:solidFill>
            <a:schemeClr val="tx1"/>
          </a:solidFill>
          <a:latin typeface="+mn-lt"/>
          <a:ea typeface="+mn-ea"/>
          <a:cs typeface="+mn-cs"/>
        </a:defRPr>
      </a:lvl4pPr>
      <a:lvl5pPr marL="1827089" algn="l" defTabSz="913545" rtl="0" eaLnBrk="1" latinLnBrk="0" hangingPunct="1">
        <a:defRPr sz="1800" kern="1200">
          <a:solidFill>
            <a:schemeClr val="tx1"/>
          </a:solidFill>
          <a:latin typeface="+mn-lt"/>
          <a:ea typeface="+mn-ea"/>
          <a:cs typeface="+mn-cs"/>
        </a:defRPr>
      </a:lvl5pPr>
      <a:lvl6pPr marL="2283834" algn="l" defTabSz="913545" rtl="0" eaLnBrk="1" latinLnBrk="0" hangingPunct="1">
        <a:defRPr sz="1800" kern="1200">
          <a:solidFill>
            <a:schemeClr val="tx1"/>
          </a:solidFill>
          <a:latin typeface="+mn-lt"/>
          <a:ea typeface="+mn-ea"/>
          <a:cs typeface="+mn-cs"/>
        </a:defRPr>
      </a:lvl6pPr>
      <a:lvl7pPr marL="2740580" algn="l" defTabSz="913545" rtl="0" eaLnBrk="1" latinLnBrk="0" hangingPunct="1">
        <a:defRPr sz="1800" kern="1200">
          <a:solidFill>
            <a:schemeClr val="tx1"/>
          </a:solidFill>
          <a:latin typeface="+mn-lt"/>
          <a:ea typeface="+mn-ea"/>
          <a:cs typeface="+mn-cs"/>
        </a:defRPr>
      </a:lvl7pPr>
      <a:lvl8pPr marL="3197360" algn="l" defTabSz="913545" rtl="0" eaLnBrk="1" latinLnBrk="0" hangingPunct="1">
        <a:defRPr sz="1800" kern="1200">
          <a:solidFill>
            <a:schemeClr val="tx1"/>
          </a:solidFill>
          <a:latin typeface="+mn-lt"/>
          <a:ea typeface="+mn-ea"/>
          <a:cs typeface="+mn-cs"/>
        </a:defRPr>
      </a:lvl8pPr>
      <a:lvl9pPr marL="3654128" algn="l" defTabSz="9135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409825"/>
            <a:ext cx="8839200" cy="619125"/>
          </a:xfrm>
        </p:spPr>
        <p:txBody>
          <a:bodyPr/>
          <a:lstStyle/>
          <a:p>
            <a:pPr algn="ctr"/>
            <a:r>
              <a:rPr lang="en-US" sz="5400" dirty="0" smtClean="0">
                <a:solidFill>
                  <a:srgbClr val="FF0000"/>
                </a:solidFill>
              </a:rPr>
              <a:t>2019 Case Law Update</a:t>
            </a:r>
            <a:endParaRPr lang="en-US" sz="5400" dirty="0">
              <a:solidFill>
                <a:schemeClr val="tx1"/>
              </a:solidFill>
            </a:endParaRPr>
          </a:p>
        </p:txBody>
      </p:sp>
      <p:sp>
        <p:nvSpPr>
          <p:cNvPr id="4" name="Content Placeholder 3"/>
          <p:cNvSpPr>
            <a:spLocks noGrp="1"/>
          </p:cNvSpPr>
          <p:nvPr>
            <p:ph idx="1"/>
          </p:nvPr>
        </p:nvSpPr>
        <p:spPr>
          <a:xfrm>
            <a:off x="152400" y="3028950"/>
            <a:ext cx="8839200" cy="2251128"/>
          </a:xfrm>
        </p:spPr>
        <p:txBody>
          <a:bodyPr>
            <a:normAutofit/>
          </a:bodyPr>
          <a:lstStyle/>
          <a:p>
            <a:pPr marL="0" indent="0" algn="ctr">
              <a:buNone/>
            </a:pPr>
            <a:endParaRPr lang="en-US" b="1" dirty="0" smtClean="0"/>
          </a:p>
          <a:p>
            <a:pPr marL="0" lvl="0" indent="0" algn="ctr">
              <a:buNone/>
            </a:pPr>
            <a:r>
              <a:rPr lang="en-US" b="1" dirty="0" smtClean="0">
                <a:solidFill>
                  <a:srgbClr val="0070C0"/>
                </a:solidFill>
                <a:latin typeface="PermianSlabSerifTypeface" pitchFamily="50" charset="0"/>
              </a:rPr>
              <a:t>Presenter: </a:t>
            </a:r>
            <a:r>
              <a:rPr lang="en-US" b="1" dirty="0" smtClean="0">
                <a:solidFill>
                  <a:srgbClr val="0070C0"/>
                </a:solidFill>
                <a:latin typeface="PermianSlabSerifTypeface" pitchFamily="50" charset="0"/>
              </a:rPr>
              <a:t>Fredrick R. Baker, Attorney, </a:t>
            </a:r>
            <a:r>
              <a:rPr lang="en-US" b="1" dirty="0" err="1" smtClean="0">
                <a:solidFill>
                  <a:srgbClr val="0070C0"/>
                </a:solidFill>
                <a:latin typeface="PermianSlabSerifTypeface" pitchFamily="50" charset="0"/>
              </a:rPr>
              <a:t>Wimberly</a:t>
            </a:r>
            <a:r>
              <a:rPr lang="en-US" b="1" dirty="0" smtClean="0">
                <a:solidFill>
                  <a:srgbClr val="0070C0"/>
                </a:solidFill>
                <a:latin typeface="PermianSlabSerifTypeface" pitchFamily="50" charset="0"/>
              </a:rPr>
              <a:t>, Lawson, Wright, </a:t>
            </a:r>
            <a:r>
              <a:rPr lang="en-US" b="1" dirty="0" err="1" smtClean="0">
                <a:solidFill>
                  <a:srgbClr val="0070C0"/>
                </a:solidFill>
                <a:latin typeface="PermianSlabSerifTypeface" pitchFamily="50" charset="0"/>
              </a:rPr>
              <a:t>Daves</a:t>
            </a:r>
            <a:r>
              <a:rPr lang="en-US" b="1" dirty="0" smtClean="0">
                <a:solidFill>
                  <a:srgbClr val="0070C0"/>
                </a:solidFill>
                <a:latin typeface="PermianSlabSerifTypeface" pitchFamily="50" charset="0"/>
              </a:rPr>
              <a:t>, &amp; Jones</a:t>
            </a:r>
            <a:endParaRPr lang="en-US" b="1" dirty="0">
              <a:solidFill>
                <a:srgbClr val="0070C0"/>
              </a:solidFill>
            </a:endParaRPr>
          </a:p>
        </p:txBody>
      </p:sp>
    </p:spTree>
    <p:extLst>
      <p:ext uri="{BB962C8B-B14F-4D97-AF65-F5344CB8AC3E}">
        <p14:creationId xmlns:p14="http://schemas.microsoft.com/office/powerpoint/2010/main" val="3972141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459732-6D62-4BE8-8CC1-40640F0FD31F}"/>
              </a:ext>
            </a:extLst>
          </p:cNvPr>
          <p:cNvSpPr>
            <a:spLocks noGrp="1"/>
          </p:cNvSpPr>
          <p:nvPr>
            <p:ph type="title"/>
          </p:nvPr>
        </p:nvSpPr>
        <p:spPr/>
        <p:txBody>
          <a:bodyPr>
            <a:normAutofit fontScale="90000"/>
          </a:bodyPr>
          <a:lstStyle/>
          <a:p>
            <a:r>
              <a:rPr lang="en-US" b="1" i="1" dirty="0"/>
              <a:t>Memphis Light Gas &amp; Water Division </a:t>
            </a:r>
            <a:br>
              <a:rPr lang="en-US" b="1" i="1" dirty="0"/>
            </a:br>
            <a:r>
              <a:rPr lang="en-US" b="1" i="1" dirty="0"/>
              <a:t>v. Watson</a:t>
            </a:r>
          </a:p>
        </p:txBody>
      </p:sp>
      <p:sp>
        <p:nvSpPr>
          <p:cNvPr id="3" name="Content Placeholder 2">
            <a:extLst>
              <a:ext uri="{FF2B5EF4-FFF2-40B4-BE49-F238E27FC236}">
                <a16:creationId xmlns:a16="http://schemas.microsoft.com/office/drawing/2014/main" xmlns="" id="{6FDC0C69-6F09-4A06-95F4-AAFC02E7D08A}"/>
              </a:ext>
            </a:extLst>
          </p:cNvPr>
          <p:cNvSpPr>
            <a:spLocks noGrp="1"/>
          </p:cNvSpPr>
          <p:nvPr>
            <p:ph idx="1"/>
          </p:nvPr>
        </p:nvSpPr>
        <p:spPr>
          <a:xfrm>
            <a:off x="457200" y="1276350"/>
            <a:ext cx="8229600" cy="3280172"/>
          </a:xfrm>
        </p:spPr>
        <p:txBody>
          <a:bodyPr>
            <a:normAutofit fontScale="92500" lnSpcReduction="20000"/>
          </a:bodyPr>
          <a:lstStyle/>
          <a:p>
            <a:pPr>
              <a:spcBef>
                <a:spcPts val="1200"/>
              </a:spcBef>
            </a:pPr>
            <a:r>
              <a:rPr lang="en-US" dirty="0"/>
              <a:t>Tennessee Court of Appeals, February 13, 2019</a:t>
            </a:r>
          </a:p>
          <a:p>
            <a:pPr>
              <a:spcBef>
                <a:spcPts val="1200"/>
              </a:spcBef>
            </a:pPr>
            <a:r>
              <a:rPr lang="en-US" u="sng" dirty="0"/>
              <a:t>Facts</a:t>
            </a:r>
            <a:r>
              <a:rPr lang="en-US" dirty="0"/>
              <a:t>:  Employee suffered personal injuries when a dog attacked her while she was reading meters. Employer paid approximately $30,000 in TTD, PPD, and medical benefits under workers’ compensation, plus approximately $10,000 in NCM expenses. Employee recovered $80,000 in third party settlement. </a:t>
            </a:r>
          </a:p>
        </p:txBody>
      </p:sp>
      <p:sp>
        <p:nvSpPr>
          <p:cNvPr id="4" name="Slide Number Placeholder 3">
            <a:extLst>
              <a:ext uri="{FF2B5EF4-FFF2-40B4-BE49-F238E27FC236}">
                <a16:creationId xmlns:a16="http://schemas.microsoft.com/office/drawing/2014/main" xmlns="" id="{F27D181E-3C67-463C-9CAC-4ABAF440D8A8}"/>
              </a:ext>
            </a:extLst>
          </p:cNvPr>
          <p:cNvSpPr>
            <a:spLocks noGrp="1"/>
          </p:cNvSpPr>
          <p:nvPr>
            <p:ph type="sldNum" sz="quarter" idx="12"/>
          </p:nvPr>
        </p:nvSpPr>
        <p:spPr/>
        <p:txBody>
          <a:bodyPr/>
          <a:lstStyle/>
          <a:p>
            <a:fld id="{471E374C-2290-406F-8561-078B67A894F6}"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94685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0BD1A4-9316-4629-8389-16D0683DCBE5}"/>
              </a:ext>
            </a:extLst>
          </p:cNvPr>
          <p:cNvSpPr>
            <a:spLocks noGrp="1"/>
          </p:cNvSpPr>
          <p:nvPr>
            <p:ph type="title"/>
          </p:nvPr>
        </p:nvSpPr>
        <p:spPr/>
        <p:txBody>
          <a:bodyPr>
            <a:normAutofit fontScale="90000"/>
          </a:bodyPr>
          <a:lstStyle/>
          <a:p>
            <a:r>
              <a:rPr lang="en-US" b="1" i="1" dirty="0"/>
              <a:t>Memphis Light Gas &amp; Water Division </a:t>
            </a:r>
            <a:br>
              <a:rPr lang="en-US" b="1" i="1" dirty="0"/>
            </a:br>
            <a:r>
              <a:rPr lang="en-US" b="1" i="1" dirty="0"/>
              <a:t>v. Watson</a:t>
            </a:r>
            <a:endParaRPr lang="en-US" dirty="0"/>
          </a:p>
        </p:txBody>
      </p:sp>
      <p:sp>
        <p:nvSpPr>
          <p:cNvPr id="3" name="Content Placeholder 2">
            <a:extLst>
              <a:ext uri="{FF2B5EF4-FFF2-40B4-BE49-F238E27FC236}">
                <a16:creationId xmlns:a16="http://schemas.microsoft.com/office/drawing/2014/main" xmlns="" id="{31EBF115-6D1A-4DDF-9A76-1BB0C9618866}"/>
              </a:ext>
            </a:extLst>
          </p:cNvPr>
          <p:cNvSpPr>
            <a:spLocks noGrp="1"/>
          </p:cNvSpPr>
          <p:nvPr>
            <p:ph idx="1"/>
          </p:nvPr>
        </p:nvSpPr>
        <p:spPr>
          <a:xfrm>
            <a:off x="457200" y="1314451"/>
            <a:ext cx="8229600" cy="3280172"/>
          </a:xfrm>
        </p:spPr>
        <p:txBody>
          <a:bodyPr/>
          <a:lstStyle/>
          <a:p>
            <a:pPr>
              <a:spcBef>
                <a:spcPts val="1800"/>
              </a:spcBef>
            </a:pPr>
            <a:r>
              <a:rPr lang="en-US" u="sng" dirty="0"/>
              <a:t>Issue</a:t>
            </a:r>
            <a:r>
              <a:rPr lang="en-US" dirty="0"/>
              <a:t>:  Are nurse case management expenses recoverable as part of an employer's workers' compensation subrogation lien under Tennessee Code Annotated § 50-6-112?</a:t>
            </a:r>
          </a:p>
          <a:p>
            <a:pPr>
              <a:spcBef>
                <a:spcPts val="1800"/>
              </a:spcBef>
            </a:pPr>
            <a:r>
              <a:rPr lang="en-US" u="sng" dirty="0"/>
              <a:t>Holding</a:t>
            </a:r>
            <a:r>
              <a:rPr lang="en-US" dirty="0"/>
              <a:t>:  No.</a:t>
            </a:r>
          </a:p>
        </p:txBody>
      </p:sp>
      <p:sp>
        <p:nvSpPr>
          <p:cNvPr id="4" name="Slide Number Placeholder 3">
            <a:extLst>
              <a:ext uri="{FF2B5EF4-FFF2-40B4-BE49-F238E27FC236}">
                <a16:creationId xmlns:a16="http://schemas.microsoft.com/office/drawing/2014/main" xmlns="" id="{2DA09ADC-9399-4525-BF23-2EB3305BE6C3}"/>
              </a:ext>
            </a:extLst>
          </p:cNvPr>
          <p:cNvSpPr>
            <a:spLocks noGrp="1"/>
          </p:cNvSpPr>
          <p:nvPr>
            <p:ph type="sldNum" sz="quarter" idx="12"/>
          </p:nvPr>
        </p:nvSpPr>
        <p:spPr/>
        <p:txBody>
          <a:bodyPr/>
          <a:lstStyle/>
          <a:p>
            <a:fld id="{471E374C-2290-406F-8561-078B67A894F6}"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2984529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Hardin v. W.A. Kendall &amp; Co., Inc.</a:t>
            </a:r>
          </a:p>
        </p:txBody>
      </p:sp>
      <p:sp>
        <p:nvSpPr>
          <p:cNvPr id="3" name="Content Placeholder 2"/>
          <p:cNvSpPr>
            <a:spLocks noGrp="1"/>
          </p:cNvSpPr>
          <p:nvPr>
            <p:ph idx="1"/>
          </p:nvPr>
        </p:nvSpPr>
        <p:spPr>
          <a:xfrm>
            <a:off x="609600" y="1143001"/>
            <a:ext cx="8077200" cy="3451622"/>
          </a:xfrm>
        </p:spPr>
        <p:txBody>
          <a:bodyPr>
            <a:normAutofit fontScale="85000" lnSpcReduction="20000"/>
          </a:bodyPr>
          <a:lstStyle/>
          <a:p>
            <a:pPr>
              <a:lnSpc>
                <a:spcPct val="110000"/>
              </a:lnSpc>
              <a:spcBef>
                <a:spcPts val="600"/>
              </a:spcBef>
            </a:pPr>
            <a:r>
              <a:rPr lang="en-US" dirty="0"/>
              <a:t>Court of Workers’ Compensation Claims </a:t>
            </a:r>
          </a:p>
          <a:p>
            <a:pPr marL="0" indent="0">
              <a:spcBef>
                <a:spcPts val="600"/>
              </a:spcBef>
              <a:buNone/>
              <a:tabLst>
                <a:tab pos="457200" algn="l"/>
                <a:tab pos="914400" algn="l"/>
                <a:tab pos="1371600" algn="l"/>
              </a:tabLst>
            </a:pPr>
            <a:r>
              <a:rPr lang="en-US" dirty="0"/>
              <a:t>	-	Compensation Hearing Order: 				February 13, 2019</a:t>
            </a:r>
          </a:p>
          <a:p>
            <a:pPr marL="0" indent="0">
              <a:spcBef>
                <a:spcPts val="600"/>
              </a:spcBef>
              <a:buNone/>
              <a:tabLst>
                <a:tab pos="457200" algn="l"/>
                <a:tab pos="914400" algn="l"/>
                <a:tab pos="1371600" algn="l"/>
              </a:tabLst>
            </a:pPr>
            <a:r>
              <a:rPr lang="en-US" dirty="0"/>
              <a:t>	-	Order on Attorney Fees &amp; Expenses: 			March 13, 2019</a:t>
            </a:r>
          </a:p>
          <a:p>
            <a:pPr marL="0" indent="0">
              <a:lnSpc>
                <a:spcPct val="110000"/>
              </a:lnSpc>
              <a:spcBef>
                <a:spcPts val="1200"/>
              </a:spcBef>
              <a:buNone/>
            </a:pPr>
            <a:r>
              <a:rPr lang="en-US" u="sng" dirty="0"/>
              <a:t>Facts</a:t>
            </a:r>
            <a:r>
              <a:rPr lang="en-US" dirty="0"/>
              <a:t>:  Employee was groundskeeper who was injured while operating a wood-chipper. Employer argued that willful misconduct barred recovery. </a:t>
            </a:r>
            <a:endParaRPr lang="en-US" u="sng" dirty="0"/>
          </a:p>
          <a:p>
            <a:pPr marL="0" indent="0">
              <a:buNone/>
            </a:pPr>
            <a:endParaRPr lang="en-US" u="sng" dirty="0"/>
          </a:p>
        </p:txBody>
      </p:sp>
      <p:sp>
        <p:nvSpPr>
          <p:cNvPr id="4" name="Slide Number Placeholder 3"/>
          <p:cNvSpPr>
            <a:spLocks noGrp="1"/>
          </p:cNvSpPr>
          <p:nvPr>
            <p:ph type="sldNum" sz="quarter" idx="12"/>
          </p:nvPr>
        </p:nvSpPr>
        <p:spPr/>
        <p:txBody>
          <a:bodyPr/>
          <a:lstStyle/>
          <a:p>
            <a:fld id="{471E374C-2290-406F-8561-078B67A894F6}" type="slidenum">
              <a:rPr lang="en-US" smtClean="0"/>
              <a:t>12</a:t>
            </a:fld>
            <a:endParaRPr lang="en-US" dirty="0"/>
          </a:p>
        </p:txBody>
      </p:sp>
    </p:spTree>
    <p:extLst>
      <p:ext uri="{BB962C8B-B14F-4D97-AF65-F5344CB8AC3E}">
        <p14:creationId xmlns:p14="http://schemas.microsoft.com/office/powerpoint/2010/main" val="828108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Hardin v. W.A. Kendall &amp; Co., Inc.</a:t>
            </a:r>
            <a:endParaRPr lang="en-US" dirty="0"/>
          </a:p>
        </p:txBody>
      </p:sp>
      <p:sp>
        <p:nvSpPr>
          <p:cNvPr id="3" name="Content Placeholder 2"/>
          <p:cNvSpPr>
            <a:spLocks noGrp="1"/>
          </p:cNvSpPr>
          <p:nvPr>
            <p:ph idx="1"/>
          </p:nvPr>
        </p:nvSpPr>
        <p:spPr/>
        <p:txBody>
          <a:bodyPr/>
          <a:lstStyle/>
          <a:p>
            <a:pPr>
              <a:spcBef>
                <a:spcPts val="1800"/>
              </a:spcBef>
            </a:pPr>
            <a:r>
              <a:rPr lang="en-US" u="sng" dirty="0"/>
              <a:t>Issue #1</a:t>
            </a:r>
            <a:r>
              <a:rPr lang="en-US" dirty="0"/>
              <a:t>:  Does willful misconduct defense bar compensability of the claim? </a:t>
            </a:r>
          </a:p>
          <a:p>
            <a:pPr>
              <a:spcBef>
                <a:spcPts val="1800"/>
              </a:spcBef>
            </a:pPr>
            <a:r>
              <a:rPr lang="en-US" u="sng" dirty="0"/>
              <a:t>Holding #1</a:t>
            </a:r>
            <a:r>
              <a:rPr lang="en-US" dirty="0"/>
              <a:t>:  No, even if rule violations could be proven, Employee had a valid excuse for violations.</a:t>
            </a:r>
            <a:endParaRPr lang="en-US" u="sng" dirty="0"/>
          </a:p>
        </p:txBody>
      </p:sp>
      <p:sp>
        <p:nvSpPr>
          <p:cNvPr id="4" name="Slide Number Placeholder 3"/>
          <p:cNvSpPr>
            <a:spLocks noGrp="1"/>
          </p:cNvSpPr>
          <p:nvPr>
            <p:ph type="sldNum" sz="quarter" idx="12"/>
          </p:nvPr>
        </p:nvSpPr>
        <p:spPr/>
        <p:txBody>
          <a:bodyPr/>
          <a:lstStyle/>
          <a:p>
            <a:fld id="{471E374C-2290-406F-8561-078B67A894F6}" type="slidenum">
              <a:rPr lang="en-US" smtClean="0"/>
              <a:t>13</a:t>
            </a:fld>
            <a:endParaRPr lang="en-US" dirty="0"/>
          </a:p>
        </p:txBody>
      </p:sp>
    </p:spTree>
    <p:extLst>
      <p:ext uri="{BB962C8B-B14F-4D97-AF65-F5344CB8AC3E}">
        <p14:creationId xmlns:p14="http://schemas.microsoft.com/office/powerpoint/2010/main" val="3675156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Hardin v. W.A. Kendall &amp; Co., Inc.</a:t>
            </a:r>
            <a:endParaRPr lang="en-US" dirty="0"/>
          </a:p>
        </p:txBody>
      </p:sp>
      <p:sp>
        <p:nvSpPr>
          <p:cNvPr id="3" name="Content Placeholder 2"/>
          <p:cNvSpPr>
            <a:spLocks noGrp="1"/>
          </p:cNvSpPr>
          <p:nvPr>
            <p:ph idx="1"/>
          </p:nvPr>
        </p:nvSpPr>
        <p:spPr>
          <a:xfrm>
            <a:off x="500744" y="1063229"/>
            <a:ext cx="8220891" cy="3451622"/>
          </a:xfrm>
        </p:spPr>
        <p:txBody>
          <a:bodyPr>
            <a:normAutofit fontScale="92500" lnSpcReduction="20000"/>
          </a:bodyPr>
          <a:lstStyle/>
          <a:p>
            <a:pPr>
              <a:spcBef>
                <a:spcPts val="1200"/>
              </a:spcBef>
            </a:pPr>
            <a:r>
              <a:rPr lang="en-US" u="sng" dirty="0"/>
              <a:t>Issue #2</a:t>
            </a:r>
            <a:r>
              <a:rPr lang="en-US" dirty="0"/>
              <a:t>:  Should Employer be ordered to </a:t>
            </a:r>
            <a:br>
              <a:rPr lang="en-US" dirty="0"/>
            </a:br>
            <a:r>
              <a:rPr lang="en-US" dirty="0"/>
              <a:t>pay attorney’s fees and expenses under </a:t>
            </a:r>
            <a:br>
              <a:rPr lang="en-US" dirty="0"/>
            </a:br>
            <a:r>
              <a:rPr lang="en-US" dirty="0"/>
              <a:t>TCA § 50-6-226(d)(1)(B)? </a:t>
            </a:r>
          </a:p>
          <a:p>
            <a:pPr>
              <a:spcBef>
                <a:spcPts val="1200"/>
              </a:spcBef>
            </a:pPr>
            <a:r>
              <a:rPr lang="en-US" u="sng" dirty="0"/>
              <a:t>Holding #2</a:t>
            </a:r>
            <a:r>
              <a:rPr lang="en-US" dirty="0"/>
              <a:t>:  Yes, Court found Employer’s actions at the time of the denial to be erroneous, incorrect, and inconsistent with the facts. Court awarded fees in the amount of $232,182.27 and expenses of $9,095.50.</a:t>
            </a:r>
            <a:endParaRPr lang="en-US" u="sng" dirty="0"/>
          </a:p>
        </p:txBody>
      </p:sp>
      <p:sp>
        <p:nvSpPr>
          <p:cNvPr id="4" name="Slide Number Placeholder 3"/>
          <p:cNvSpPr>
            <a:spLocks noGrp="1"/>
          </p:cNvSpPr>
          <p:nvPr>
            <p:ph type="sldNum" sz="quarter" idx="12"/>
          </p:nvPr>
        </p:nvSpPr>
        <p:spPr/>
        <p:txBody>
          <a:bodyPr/>
          <a:lstStyle/>
          <a:p>
            <a:fld id="{471E374C-2290-406F-8561-078B67A894F6}" type="slidenum">
              <a:rPr lang="en-US" smtClean="0"/>
              <a:t>14</a:t>
            </a:fld>
            <a:endParaRPr lang="en-US" dirty="0"/>
          </a:p>
        </p:txBody>
      </p:sp>
    </p:spTree>
    <p:extLst>
      <p:ext uri="{BB962C8B-B14F-4D97-AF65-F5344CB8AC3E}">
        <p14:creationId xmlns:p14="http://schemas.microsoft.com/office/powerpoint/2010/main" val="3586678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Sandoval v. Williamson</a:t>
            </a:r>
          </a:p>
        </p:txBody>
      </p:sp>
      <p:sp>
        <p:nvSpPr>
          <p:cNvPr id="3" name="Content Placeholder 2"/>
          <p:cNvSpPr>
            <a:spLocks noGrp="1"/>
          </p:cNvSpPr>
          <p:nvPr>
            <p:ph idx="1"/>
          </p:nvPr>
        </p:nvSpPr>
        <p:spPr>
          <a:xfrm>
            <a:off x="457200" y="1077925"/>
            <a:ext cx="8229600" cy="3394472"/>
          </a:xfrm>
        </p:spPr>
        <p:txBody>
          <a:bodyPr>
            <a:normAutofit fontScale="85000" lnSpcReduction="20000"/>
          </a:bodyPr>
          <a:lstStyle/>
          <a:p>
            <a:pPr>
              <a:lnSpc>
                <a:spcPct val="110000"/>
              </a:lnSpc>
              <a:spcBef>
                <a:spcPts val="1200"/>
              </a:spcBef>
            </a:pPr>
            <a:r>
              <a:rPr lang="en-US" dirty="0"/>
              <a:t>Tennessee Special Workers’ Compensation Panel, March 28, 2019</a:t>
            </a:r>
          </a:p>
          <a:p>
            <a:pPr>
              <a:lnSpc>
                <a:spcPct val="110000"/>
              </a:lnSpc>
              <a:spcBef>
                <a:spcPts val="1200"/>
              </a:spcBef>
            </a:pPr>
            <a:r>
              <a:rPr lang="en-US" u="sng" dirty="0"/>
              <a:t>Facts</a:t>
            </a:r>
            <a:r>
              <a:rPr lang="en-US" dirty="0"/>
              <a:t>:  Employee was an undocumented immigrant with a work injury. Original award was settled. Employee failed to return to work at the end of the period of compensation, and Employee sought additional benefits. Employer denied same under TCA § 50-6-207(3)(F). </a:t>
            </a:r>
            <a:endParaRPr lang="en-US" u="sng" dirty="0"/>
          </a:p>
        </p:txBody>
      </p:sp>
      <p:sp>
        <p:nvSpPr>
          <p:cNvPr id="4" name="Slide Number Placeholder 3"/>
          <p:cNvSpPr>
            <a:spLocks noGrp="1"/>
          </p:cNvSpPr>
          <p:nvPr>
            <p:ph type="sldNum" sz="quarter" idx="12"/>
          </p:nvPr>
        </p:nvSpPr>
        <p:spPr/>
        <p:txBody>
          <a:bodyPr/>
          <a:lstStyle/>
          <a:p>
            <a:fld id="{471E374C-2290-406F-8561-078B67A894F6}" type="slidenum">
              <a:rPr lang="en-US" smtClean="0"/>
              <a:t>15</a:t>
            </a:fld>
            <a:endParaRPr lang="en-US" dirty="0"/>
          </a:p>
        </p:txBody>
      </p:sp>
    </p:spTree>
    <p:extLst>
      <p:ext uri="{BB962C8B-B14F-4D97-AF65-F5344CB8AC3E}">
        <p14:creationId xmlns:p14="http://schemas.microsoft.com/office/powerpoint/2010/main" val="1427526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Sandoval v. Williamson</a:t>
            </a:r>
            <a:endParaRPr lang="en-US" dirty="0"/>
          </a:p>
        </p:txBody>
      </p:sp>
      <p:sp>
        <p:nvSpPr>
          <p:cNvPr id="3" name="Content Placeholder 2"/>
          <p:cNvSpPr>
            <a:spLocks noGrp="1"/>
          </p:cNvSpPr>
          <p:nvPr>
            <p:ph idx="1"/>
          </p:nvPr>
        </p:nvSpPr>
        <p:spPr>
          <a:xfrm>
            <a:off x="457200" y="1087722"/>
            <a:ext cx="8229600" cy="3394472"/>
          </a:xfrm>
        </p:spPr>
        <p:txBody>
          <a:bodyPr>
            <a:normAutofit fontScale="85000" lnSpcReduction="20000"/>
          </a:bodyPr>
          <a:lstStyle/>
          <a:p>
            <a:pPr>
              <a:lnSpc>
                <a:spcPct val="110000"/>
              </a:lnSpc>
              <a:spcBef>
                <a:spcPts val="1200"/>
              </a:spcBef>
            </a:pPr>
            <a:r>
              <a:rPr lang="en-US" u="sng" dirty="0"/>
              <a:t>Issue</a:t>
            </a:r>
            <a:r>
              <a:rPr lang="en-US" dirty="0"/>
              <a:t>:  Is TCA § 50-6-207(3)(F) constitutional?</a:t>
            </a:r>
          </a:p>
          <a:p>
            <a:pPr>
              <a:lnSpc>
                <a:spcPct val="110000"/>
              </a:lnSpc>
              <a:spcBef>
                <a:spcPts val="1200"/>
              </a:spcBef>
            </a:pPr>
            <a:r>
              <a:rPr lang="en-US" u="sng" dirty="0"/>
              <a:t>Holding</a:t>
            </a:r>
            <a:r>
              <a:rPr lang="en-US" dirty="0"/>
              <a:t>:  Yes. Even though a similar provision under the “old law” was held unconstitutional in </a:t>
            </a:r>
            <a:r>
              <a:rPr lang="en-US" i="1" dirty="0"/>
              <a:t>Martinez v. Lawhon</a:t>
            </a:r>
            <a:r>
              <a:rPr lang="en-US" dirty="0"/>
              <a:t> in 2016, the provision in </a:t>
            </a:r>
            <a:br>
              <a:rPr lang="en-US" dirty="0"/>
            </a:br>
            <a:r>
              <a:rPr lang="en-US" dirty="0"/>
              <a:t>TCA § 50-6-207(3)(F) is constitutional because it does not punish employers for willfully hiring unauthorized workers, it does not establish a State immigration policy, and does not conflict with Federal law.</a:t>
            </a:r>
            <a:endParaRPr lang="en-US" u="sng" dirty="0"/>
          </a:p>
        </p:txBody>
      </p:sp>
      <p:sp>
        <p:nvSpPr>
          <p:cNvPr id="4" name="Slide Number Placeholder 3"/>
          <p:cNvSpPr>
            <a:spLocks noGrp="1"/>
          </p:cNvSpPr>
          <p:nvPr>
            <p:ph type="sldNum" sz="quarter" idx="12"/>
          </p:nvPr>
        </p:nvSpPr>
        <p:spPr/>
        <p:txBody>
          <a:bodyPr/>
          <a:lstStyle/>
          <a:p>
            <a:fld id="{471E374C-2290-406F-8561-078B67A894F6}" type="slidenum">
              <a:rPr lang="en-US" smtClean="0"/>
              <a:t>16</a:t>
            </a:fld>
            <a:endParaRPr lang="en-US" dirty="0"/>
          </a:p>
        </p:txBody>
      </p:sp>
    </p:spTree>
    <p:extLst>
      <p:ext uri="{BB962C8B-B14F-4D97-AF65-F5344CB8AC3E}">
        <p14:creationId xmlns:p14="http://schemas.microsoft.com/office/powerpoint/2010/main" val="1725615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73A5E7-E703-491B-A3C9-0F2EAFF1F6FE}"/>
              </a:ext>
            </a:extLst>
          </p:cNvPr>
          <p:cNvSpPr>
            <a:spLocks noGrp="1"/>
          </p:cNvSpPr>
          <p:nvPr>
            <p:ph type="title"/>
          </p:nvPr>
        </p:nvSpPr>
        <p:spPr/>
        <p:txBody>
          <a:bodyPr>
            <a:normAutofit fontScale="90000"/>
          </a:bodyPr>
          <a:lstStyle/>
          <a:p>
            <a:r>
              <a:rPr lang="en-US" b="1" i="1" dirty="0"/>
              <a:t>Mitchell v. Bunge North America, Inc. </a:t>
            </a:r>
          </a:p>
        </p:txBody>
      </p:sp>
      <p:sp>
        <p:nvSpPr>
          <p:cNvPr id="3" name="Content Placeholder 2">
            <a:extLst>
              <a:ext uri="{FF2B5EF4-FFF2-40B4-BE49-F238E27FC236}">
                <a16:creationId xmlns:a16="http://schemas.microsoft.com/office/drawing/2014/main" xmlns="" id="{06731FFA-31ED-4B9D-96B3-F6F3BEF5F038}"/>
              </a:ext>
            </a:extLst>
          </p:cNvPr>
          <p:cNvSpPr>
            <a:spLocks noGrp="1"/>
          </p:cNvSpPr>
          <p:nvPr>
            <p:ph idx="1"/>
          </p:nvPr>
        </p:nvSpPr>
        <p:spPr>
          <a:xfrm>
            <a:off x="457200" y="1123950"/>
            <a:ext cx="8229600" cy="3451622"/>
          </a:xfrm>
        </p:spPr>
        <p:txBody>
          <a:bodyPr>
            <a:normAutofit fontScale="85000" lnSpcReduction="20000"/>
          </a:bodyPr>
          <a:lstStyle/>
          <a:p>
            <a:pPr>
              <a:lnSpc>
                <a:spcPct val="110000"/>
              </a:lnSpc>
              <a:spcBef>
                <a:spcPts val="1200"/>
              </a:spcBef>
            </a:pPr>
            <a:r>
              <a:rPr lang="en-US" dirty="0"/>
              <a:t>WCAB, April 16, 2019</a:t>
            </a:r>
          </a:p>
          <a:p>
            <a:pPr>
              <a:lnSpc>
                <a:spcPct val="110000"/>
              </a:lnSpc>
              <a:spcBef>
                <a:spcPts val="1200"/>
              </a:spcBef>
            </a:pPr>
            <a:r>
              <a:rPr lang="en-US" u="sng" dirty="0"/>
              <a:t>Facts</a:t>
            </a:r>
            <a:r>
              <a:rPr lang="en-US" dirty="0"/>
              <a:t>:  The employee was a supervisor at a grain processing facility, who suffered a heart attack and died while at work. The employee’s surviving spouse brought a claim for death benefits, asserting the employee’s heart attack was due to work-related physical exertion, environmental exposures, and mental stress. </a:t>
            </a:r>
          </a:p>
        </p:txBody>
      </p:sp>
      <p:sp>
        <p:nvSpPr>
          <p:cNvPr id="4" name="Slide Number Placeholder 3">
            <a:extLst>
              <a:ext uri="{FF2B5EF4-FFF2-40B4-BE49-F238E27FC236}">
                <a16:creationId xmlns:a16="http://schemas.microsoft.com/office/drawing/2014/main" xmlns="" id="{30FB54E2-502C-4687-A18F-4B804965F29C}"/>
              </a:ext>
            </a:extLst>
          </p:cNvPr>
          <p:cNvSpPr>
            <a:spLocks noGrp="1"/>
          </p:cNvSpPr>
          <p:nvPr>
            <p:ph type="sldNum" sz="quarter" idx="12"/>
          </p:nvPr>
        </p:nvSpPr>
        <p:spPr/>
        <p:txBody>
          <a:bodyPr/>
          <a:lstStyle/>
          <a:p>
            <a:fld id="{471E374C-2290-406F-8561-078B67A894F6}"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28527468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954437-268B-4570-B91D-4BB877D98E4E}"/>
              </a:ext>
            </a:extLst>
          </p:cNvPr>
          <p:cNvSpPr>
            <a:spLocks noGrp="1"/>
          </p:cNvSpPr>
          <p:nvPr>
            <p:ph type="title"/>
          </p:nvPr>
        </p:nvSpPr>
        <p:spPr/>
        <p:txBody>
          <a:bodyPr>
            <a:normAutofit fontScale="90000"/>
          </a:bodyPr>
          <a:lstStyle/>
          <a:p>
            <a:r>
              <a:rPr lang="en-US" b="1" i="1" dirty="0"/>
              <a:t>Mitchell v. Bunge North America, Inc. </a:t>
            </a:r>
            <a:endParaRPr lang="en-US" dirty="0"/>
          </a:p>
        </p:txBody>
      </p:sp>
      <p:sp>
        <p:nvSpPr>
          <p:cNvPr id="3" name="Content Placeholder 2">
            <a:extLst>
              <a:ext uri="{FF2B5EF4-FFF2-40B4-BE49-F238E27FC236}">
                <a16:creationId xmlns:a16="http://schemas.microsoft.com/office/drawing/2014/main" xmlns="" id="{173AA289-A1E8-48B2-A2AD-A2DB96C66F0E}"/>
              </a:ext>
            </a:extLst>
          </p:cNvPr>
          <p:cNvSpPr>
            <a:spLocks noGrp="1"/>
          </p:cNvSpPr>
          <p:nvPr>
            <p:ph idx="1"/>
          </p:nvPr>
        </p:nvSpPr>
        <p:spPr>
          <a:xfrm>
            <a:off x="457200" y="1371601"/>
            <a:ext cx="8229600" cy="3223022"/>
          </a:xfrm>
        </p:spPr>
        <p:txBody>
          <a:bodyPr/>
          <a:lstStyle/>
          <a:p>
            <a:pPr>
              <a:spcBef>
                <a:spcPts val="1800"/>
              </a:spcBef>
            </a:pPr>
            <a:r>
              <a:rPr lang="en-US" u="sng" dirty="0"/>
              <a:t>Issue</a:t>
            </a:r>
            <a:r>
              <a:rPr lang="en-US" dirty="0"/>
              <a:t>:  Was the heart attack compensable? </a:t>
            </a:r>
          </a:p>
          <a:p>
            <a:pPr>
              <a:spcBef>
                <a:spcPts val="1800"/>
              </a:spcBef>
            </a:pPr>
            <a:r>
              <a:rPr lang="en-US" u="sng" dirty="0"/>
              <a:t>Holding</a:t>
            </a:r>
            <a:r>
              <a:rPr lang="en-US" dirty="0"/>
              <a:t>:  No, the evidence failed to establish that either a work-related physical stressor or mental stressor was the primary cause of Employee’s heart attack. </a:t>
            </a:r>
          </a:p>
        </p:txBody>
      </p:sp>
      <p:sp>
        <p:nvSpPr>
          <p:cNvPr id="4" name="Slide Number Placeholder 3">
            <a:extLst>
              <a:ext uri="{FF2B5EF4-FFF2-40B4-BE49-F238E27FC236}">
                <a16:creationId xmlns:a16="http://schemas.microsoft.com/office/drawing/2014/main" xmlns="" id="{710D90E4-8A4B-46AC-854C-90A087BA9F7D}"/>
              </a:ext>
            </a:extLst>
          </p:cNvPr>
          <p:cNvSpPr>
            <a:spLocks noGrp="1"/>
          </p:cNvSpPr>
          <p:nvPr>
            <p:ph type="sldNum" sz="quarter" idx="12"/>
          </p:nvPr>
        </p:nvSpPr>
        <p:spPr/>
        <p:txBody>
          <a:bodyPr/>
          <a:lstStyle/>
          <a:p>
            <a:fld id="{471E374C-2290-406F-8561-078B67A894F6}"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2848593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FCC358-F62B-4466-9ABB-4ACEA4C2EB7A}"/>
              </a:ext>
            </a:extLst>
          </p:cNvPr>
          <p:cNvSpPr>
            <a:spLocks noGrp="1"/>
          </p:cNvSpPr>
          <p:nvPr>
            <p:ph type="title"/>
          </p:nvPr>
        </p:nvSpPr>
        <p:spPr/>
        <p:txBody>
          <a:bodyPr/>
          <a:lstStyle/>
          <a:p>
            <a:r>
              <a:rPr lang="en-US" b="1" i="1" dirty="0"/>
              <a:t>Linsey v. Acadia Healthcare Co.</a:t>
            </a:r>
            <a:endParaRPr lang="en-US" b="1" dirty="0"/>
          </a:p>
        </p:txBody>
      </p:sp>
      <p:sp>
        <p:nvSpPr>
          <p:cNvPr id="3" name="Content Placeholder 2">
            <a:extLst>
              <a:ext uri="{FF2B5EF4-FFF2-40B4-BE49-F238E27FC236}">
                <a16:creationId xmlns:a16="http://schemas.microsoft.com/office/drawing/2014/main" xmlns="" id="{836E7223-B857-413E-A2EC-0903B701237A}"/>
              </a:ext>
            </a:extLst>
          </p:cNvPr>
          <p:cNvSpPr>
            <a:spLocks noGrp="1"/>
          </p:cNvSpPr>
          <p:nvPr>
            <p:ph idx="1"/>
          </p:nvPr>
        </p:nvSpPr>
        <p:spPr>
          <a:xfrm>
            <a:off x="228600" y="1091804"/>
            <a:ext cx="8763000" cy="3394472"/>
          </a:xfrm>
        </p:spPr>
        <p:txBody>
          <a:bodyPr>
            <a:normAutofit fontScale="92500" lnSpcReduction="20000"/>
          </a:bodyPr>
          <a:lstStyle/>
          <a:p>
            <a:pPr>
              <a:spcBef>
                <a:spcPts val="1200"/>
              </a:spcBef>
            </a:pPr>
            <a:r>
              <a:rPr lang="en-US" dirty="0"/>
              <a:t>WCAB, May 13, 2019</a:t>
            </a:r>
          </a:p>
          <a:p>
            <a:pPr>
              <a:spcBef>
                <a:spcPts val="1200"/>
              </a:spcBef>
            </a:pPr>
            <a:r>
              <a:rPr lang="en-US" u="sng" dirty="0"/>
              <a:t>Facts</a:t>
            </a:r>
            <a:r>
              <a:rPr lang="en-US" dirty="0"/>
              <a:t>:  Secretary in a hospital was attacked by a patient. Authorized treatment provided for back and shoulder, but not for alleged mental injury. More than one year after Employer made its last voluntary payment, Employee filed PBD seeking benefits for her alleged mental injury. Employer argued that statute of limitations expired.</a:t>
            </a:r>
          </a:p>
        </p:txBody>
      </p:sp>
      <p:sp>
        <p:nvSpPr>
          <p:cNvPr id="4" name="Slide Number Placeholder 3">
            <a:extLst>
              <a:ext uri="{FF2B5EF4-FFF2-40B4-BE49-F238E27FC236}">
                <a16:creationId xmlns:a16="http://schemas.microsoft.com/office/drawing/2014/main" xmlns="" id="{414DBD14-1C81-488A-84D5-99D06D5A28E6}"/>
              </a:ext>
            </a:extLst>
          </p:cNvPr>
          <p:cNvSpPr>
            <a:spLocks noGrp="1"/>
          </p:cNvSpPr>
          <p:nvPr>
            <p:ph type="sldNum" sz="quarter" idx="12"/>
          </p:nvPr>
        </p:nvSpPr>
        <p:spPr/>
        <p:txBody>
          <a:bodyPr/>
          <a:lstStyle/>
          <a:p>
            <a:fld id="{471E374C-2290-406F-8561-078B67A894F6}" type="slidenum">
              <a:rPr lang="en-US" smtClean="0"/>
              <a:t>19</a:t>
            </a:fld>
            <a:endParaRPr lang="en-US" dirty="0"/>
          </a:p>
        </p:txBody>
      </p:sp>
    </p:spTree>
    <p:extLst>
      <p:ext uri="{BB962C8B-B14F-4D97-AF65-F5344CB8AC3E}">
        <p14:creationId xmlns:p14="http://schemas.microsoft.com/office/powerpoint/2010/main" val="3984851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81000" y="1371601"/>
            <a:ext cx="8534400" cy="2002631"/>
          </a:xfrm>
        </p:spPr>
        <p:txBody>
          <a:bodyPr/>
          <a:lstStyle/>
          <a:p>
            <a:pPr eaLnBrk="1" hangingPunct="1"/>
            <a:r>
              <a:rPr lang="en-US" sz="6000" b="1" dirty="0">
                <a:latin typeface="Arial" panose="020B0604020202020204" pitchFamily="34" charset="0"/>
                <a:cs typeface="Arial" panose="020B0604020202020204" pitchFamily="34" charset="0"/>
              </a:rPr>
              <a:t>Case Law Update</a:t>
            </a:r>
            <a:endParaRPr lang="en-US" altLang="en-US" sz="6000" dirty="0"/>
          </a:p>
        </p:txBody>
      </p:sp>
      <p:sp>
        <p:nvSpPr>
          <p:cNvPr id="3075" name="Rectangle 3"/>
          <p:cNvSpPr>
            <a:spLocks noGrp="1" noChangeArrowheads="1"/>
          </p:cNvSpPr>
          <p:nvPr>
            <p:ph type="subTitle" idx="1"/>
          </p:nvPr>
        </p:nvSpPr>
        <p:spPr>
          <a:xfrm>
            <a:off x="1371600" y="3600450"/>
            <a:ext cx="6400800" cy="914400"/>
          </a:xfrm>
        </p:spPr>
        <p:txBody>
          <a:bodyPr/>
          <a:lstStyle/>
          <a:p>
            <a:r>
              <a:rPr lang="en-US" i="1" dirty="0"/>
              <a:t>Presented by:</a:t>
            </a:r>
          </a:p>
          <a:p>
            <a:r>
              <a:rPr lang="en-US" i="1" dirty="0"/>
              <a:t>Fredrick R. Baker, Esq.</a:t>
            </a:r>
          </a:p>
          <a:p>
            <a:pPr eaLnBrk="1" hangingPunct="1"/>
            <a:endParaRPr lang="en-US" altLang="en-US" dirty="0"/>
          </a:p>
        </p:txBody>
      </p:sp>
    </p:spTree>
    <p:extLst>
      <p:ext uri="{BB962C8B-B14F-4D97-AF65-F5344CB8AC3E}">
        <p14:creationId xmlns:p14="http://schemas.microsoft.com/office/powerpoint/2010/main" val="4123724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36D4F1-5C7B-43E5-9F09-7C1E1B25EA37}"/>
              </a:ext>
            </a:extLst>
          </p:cNvPr>
          <p:cNvSpPr>
            <a:spLocks noGrp="1"/>
          </p:cNvSpPr>
          <p:nvPr>
            <p:ph type="title"/>
          </p:nvPr>
        </p:nvSpPr>
        <p:spPr/>
        <p:txBody>
          <a:bodyPr/>
          <a:lstStyle/>
          <a:p>
            <a:r>
              <a:rPr lang="en-US" b="1" i="1" dirty="0"/>
              <a:t>Linsey v. Acadia Healthcare Co.</a:t>
            </a:r>
            <a:endParaRPr lang="en-US" dirty="0"/>
          </a:p>
        </p:txBody>
      </p:sp>
      <p:sp>
        <p:nvSpPr>
          <p:cNvPr id="3" name="Content Placeholder 2">
            <a:extLst>
              <a:ext uri="{FF2B5EF4-FFF2-40B4-BE49-F238E27FC236}">
                <a16:creationId xmlns:a16="http://schemas.microsoft.com/office/drawing/2014/main" xmlns="" id="{85C90011-5D45-493E-9385-753615B00AC3}"/>
              </a:ext>
            </a:extLst>
          </p:cNvPr>
          <p:cNvSpPr>
            <a:spLocks noGrp="1"/>
          </p:cNvSpPr>
          <p:nvPr>
            <p:ph idx="1"/>
          </p:nvPr>
        </p:nvSpPr>
        <p:spPr/>
        <p:txBody>
          <a:bodyPr/>
          <a:lstStyle/>
          <a:p>
            <a:pPr>
              <a:spcBef>
                <a:spcPts val="1800"/>
              </a:spcBef>
            </a:pPr>
            <a:r>
              <a:rPr lang="en-US" u="sng" dirty="0"/>
              <a:t>Issue</a:t>
            </a:r>
            <a:r>
              <a:rPr lang="en-US" dirty="0"/>
              <a:t>:  Does the Discovery Rule excuse Employee’s failure to file PBD within one year of the last voluntary payment? </a:t>
            </a:r>
          </a:p>
          <a:p>
            <a:pPr>
              <a:spcBef>
                <a:spcPts val="1800"/>
              </a:spcBef>
            </a:pPr>
            <a:r>
              <a:rPr lang="en-US" u="sng" dirty="0"/>
              <a:t>Holding</a:t>
            </a:r>
            <a:r>
              <a:rPr lang="en-US" dirty="0"/>
              <a:t>:  No, statute of limitations barred Employee’s claim for an alleged work-related mental injury.  </a:t>
            </a:r>
          </a:p>
        </p:txBody>
      </p:sp>
      <p:sp>
        <p:nvSpPr>
          <p:cNvPr id="4" name="Slide Number Placeholder 3">
            <a:extLst>
              <a:ext uri="{FF2B5EF4-FFF2-40B4-BE49-F238E27FC236}">
                <a16:creationId xmlns:a16="http://schemas.microsoft.com/office/drawing/2014/main" xmlns="" id="{D75B2E62-0875-4F3E-9A23-BCDCAB63D61D}"/>
              </a:ext>
            </a:extLst>
          </p:cNvPr>
          <p:cNvSpPr>
            <a:spLocks noGrp="1"/>
          </p:cNvSpPr>
          <p:nvPr>
            <p:ph type="sldNum" sz="quarter" idx="12"/>
          </p:nvPr>
        </p:nvSpPr>
        <p:spPr/>
        <p:txBody>
          <a:bodyPr/>
          <a:lstStyle/>
          <a:p>
            <a:fld id="{471E374C-2290-406F-8561-078B67A894F6}" type="slidenum">
              <a:rPr lang="en-US" smtClean="0"/>
              <a:t>20</a:t>
            </a:fld>
            <a:endParaRPr lang="en-US" dirty="0"/>
          </a:p>
        </p:txBody>
      </p:sp>
    </p:spTree>
    <p:extLst>
      <p:ext uri="{BB962C8B-B14F-4D97-AF65-F5344CB8AC3E}">
        <p14:creationId xmlns:p14="http://schemas.microsoft.com/office/powerpoint/2010/main" val="1767356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943101"/>
            <a:ext cx="7772400" cy="2002631"/>
          </a:xfrm>
        </p:spPr>
        <p:txBody>
          <a:bodyPr/>
          <a:lstStyle/>
          <a:p>
            <a:pPr eaLnBrk="1" hangingPunct="1"/>
            <a:r>
              <a:rPr lang="en-US" altLang="en-US" sz="2800" b="1" dirty="0">
                <a:latin typeface="Calibri" panose="020F0502020204030204" pitchFamily="34" charset="0"/>
              </a:rPr>
              <a:t>Fredrick R. Baker, Esq.</a:t>
            </a:r>
            <a:br>
              <a:rPr lang="en-US" altLang="en-US" sz="2800" b="1" dirty="0">
                <a:latin typeface="Calibri" panose="020F0502020204030204" pitchFamily="34" charset="0"/>
              </a:rPr>
            </a:br>
            <a:r>
              <a:rPr lang="en-US" altLang="en-US" sz="2000" b="1" dirty="0">
                <a:latin typeface="Calibri" panose="020F0502020204030204" pitchFamily="34" charset="0"/>
              </a:rPr>
              <a:t>Wimberly Lawson Wright Daves &amp; Jones, PLLC</a:t>
            </a:r>
            <a:br>
              <a:rPr lang="en-US" altLang="en-US" sz="2000" b="1" dirty="0">
                <a:latin typeface="Calibri" panose="020F0502020204030204" pitchFamily="34" charset="0"/>
              </a:rPr>
            </a:br>
            <a:r>
              <a:rPr lang="en-US" altLang="en-US" sz="2000" b="1" dirty="0">
                <a:latin typeface="Calibri" panose="020F0502020204030204" pitchFamily="34" charset="0"/>
              </a:rPr>
              <a:t>1420 Neal Street, Suite 201</a:t>
            </a:r>
            <a:br>
              <a:rPr lang="en-US" altLang="en-US" sz="2000" b="1" dirty="0">
                <a:latin typeface="Calibri" panose="020F0502020204030204" pitchFamily="34" charset="0"/>
              </a:rPr>
            </a:br>
            <a:r>
              <a:rPr lang="en-US" altLang="en-US" sz="2000" b="1" dirty="0">
                <a:latin typeface="Calibri" panose="020F0502020204030204" pitchFamily="34" charset="0"/>
              </a:rPr>
              <a:t>P.O. Box 655</a:t>
            </a:r>
            <a:br>
              <a:rPr lang="en-US" altLang="en-US" sz="2000" b="1" dirty="0">
                <a:latin typeface="Calibri" panose="020F0502020204030204" pitchFamily="34" charset="0"/>
              </a:rPr>
            </a:br>
            <a:r>
              <a:rPr lang="en-US" altLang="en-US" sz="2000" b="1" dirty="0">
                <a:latin typeface="Calibri" panose="020F0502020204030204" pitchFamily="34" charset="0"/>
              </a:rPr>
              <a:t>Cookeville, TN 38503-0655</a:t>
            </a:r>
            <a:br>
              <a:rPr lang="en-US" altLang="en-US" sz="2000" b="1" dirty="0">
                <a:latin typeface="Calibri" panose="020F0502020204030204" pitchFamily="34" charset="0"/>
              </a:rPr>
            </a:br>
            <a:r>
              <a:rPr lang="en-US" altLang="en-US" sz="2000" b="1" dirty="0">
                <a:latin typeface="Calibri" panose="020F0502020204030204" pitchFamily="34" charset="0"/>
              </a:rPr>
              <a:t>Phone:  931-372-9123</a:t>
            </a:r>
            <a:br>
              <a:rPr lang="en-US" altLang="en-US" sz="2000" b="1" dirty="0">
                <a:latin typeface="Calibri" panose="020F0502020204030204" pitchFamily="34" charset="0"/>
              </a:rPr>
            </a:br>
            <a:r>
              <a:rPr lang="en-US" altLang="en-US" sz="2000" b="1" dirty="0">
                <a:latin typeface="Calibri" panose="020F0502020204030204" pitchFamily="34" charset="0"/>
              </a:rPr>
              <a:t>Fax:  931-372-9181</a:t>
            </a:r>
            <a:br>
              <a:rPr lang="en-US" altLang="en-US" sz="2000" b="1" dirty="0">
                <a:latin typeface="Calibri" panose="020F0502020204030204" pitchFamily="34" charset="0"/>
              </a:rPr>
            </a:br>
            <a:r>
              <a:rPr lang="en-US" altLang="en-US" sz="2000" b="1" dirty="0">
                <a:latin typeface="Calibri" panose="020F0502020204030204" pitchFamily="34" charset="0"/>
              </a:rPr>
              <a:t>Email:  </a:t>
            </a:r>
            <a:r>
              <a:rPr lang="en-US" altLang="en-US" sz="2000" b="1" u="sng" dirty="0">
                <a:solidFill>
                  <a:srgbClr val="0000FF"/>
                </a:solidFill>
                <a:latin typeface="Calibri" panose="020F0502020204030204" pitchFamily="34" charset="0"/>
              </a:rPr>
              <a:t>fbaker@wimberlylawson.com</a:t>
            </a:r>
            <a:endParaRPr lang="en-US" altLang="en-US" sz="2000" u="sng" dirty="0">
              <a:solidFill>
                <a:srgbClr val="0000FF"/>
              </a:solidFill>
              <a:latin typeface="Calibri" panose="020F0502020204030204" pitchFamily="34" charset="0"/>
            </a:endParaRPr>
          </a:p>
        </p:txBody>
      </p:sp>
    </p:spTree>
    <p:extLst>
      <p:ext uri="{BB962C8B-B14F-4D97-AF65-F5344CB8AC3E}">
        <p14:creationId xmlns:p14="http://schemas.microsoft.com/office/powerpoint/2010/main" val="464390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9"/>
            <a:ext cx="9144000" cy="857250"/>
          </a:xfrm>
        </p:spPr>
        <p:txBody>
          <a:bodyPr>
            <a:normAutofit fontScale="90000"/>
          </a:bodyPr>
          <a:lstStyle/>
          <a:p>
            <a:r>
              <a:rPr lang="en-US" b="1" i="1" dirty="0"/>
              <a:t>Womble v. Uncle Dave’s Auto Repair, Inc.</a:t>
            </a:r>
          </a:p>
        </p:txBody>
      </p:sp>
      <p:sp>
        <p:nvSpPr>
          <p:cNvPr id="3" name="Content Placeholder 2"/>
          <p:cNvSpPr>
            <a:spLocks noGrp="1"/>
          </p:cNvSpPr>
          <p:nvPr>
            <p:ph idx="1"/>
          </p:nvPr>
        </p:nvSpPr>
        <p:spPr>
          <a:xfrm>
            <a:off x="457200" y="1143001"/>
            <a:ext cx="8229600" cy="3469481"/>
          </a:xfrm>
        </p:spPr>
        <p:txBody>
          <a:bodyPr>
            <a:normAutofit fontScale="92500" lnSpcReduction="20000"/>
          </a:bodyPr>
          <a:lstStyle/>
          <a:p>
            <a:r>
              <a:rPr lang="en-US" dirty="0"/>
              <a:t>WCAB, December 10, 2018</a:t>
            </a:r>
          </a:p>
          <a:p>
            <a:pPr>
              <a:spcBef>
                <a:spcPts val="1200"/>
              </a:spcBef>
            </a:pPr>
            <a:r>
              <a:rPr lang="en-US" u="sng" dirty="0"/>
              <a:t>Facts</a:t>
            </a:r>
            <a:r>
              <a:rPr lang="en-US" dirty="0"/>
              <a:t>:  Tow truck driver was injured while loading a disabled vehicle for towing. Employee was subsequently terminated as a result of negative publicity related to the manner in which he handled another towing job. Employer denied request for TPD benefits, based on the termination.</a:t>
            </a:r>
            <a:endParaRPr lang="en-US" u="sng" dirty="0"/>
          </a:p>
        </p:txBody>
      </p:sp>
      <p:sp>
        <p:nvSpPr>
          <p:cNvPr id="4" name="Slide Number Placeholder 3"/>
          <p:cNvSpPr>
            <a:spLocks noGrp="1"/>
          </p:cNvSpPr>
          <p:nvPr>
            <p:ph type="sldNum" sz="quarter" idx="12"/>
          </p:nvPr>
        </p:nvSpPr>
        <p:spPr/>
        <p:txBody>
          <a:bodyPr/>
          <a:lstStyle/>
          <a:p>
            <a:fld id="{471E374C-2290-406F-8561-078B67A894F6}" type="slidenum">
              <a:rPr lang="en-US" smtClean="0"/>
              <a:t>3</a:t>
            </a:fld>
            <a:endParaRPr lang="en-US" dirty="0"/>
          </a:p>
        </p:txBody>
      </p:sp>
    </p:spTree>
    <p:extLst>
      <p:ext uri="{BB962C8B-B14F-4D97-AF65-F5344CB8AC3E}">
        <p14:creationId xmlns:p14="http://schemas.microsoft.com/office/powerpoint/2010/main" val="1756473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5979"/>
            <a:ext cx="9144000" cy="857250"/>
          </a:xfrm>
        </p:spPr>
        <p:txBody>
          <a:bodyPr>
            <a:normAutofit fontScale="90000"/>
          </a:bodyPr>
          <a:lstStyle/>
          <a:p>
            <a:r>
              <a:rPr lang="en-US" b="1" i="1" dirty="0"/>
              <a:t>Womble v. Uncle Dave’s Auto Repair, Inc.</a:t>
            </a:r>
            <a:endParaRPr lang="en-US" dirty="0"/>
          </a:p>
        </p:txBody>
      </p:sp>
      <p:sp>
        <p:nvSpPr>
          <p:cNvPr id="3" name="Content Placeholder 2"/>
          <p:cNvSpPr>
            <a:spLocks noGrp="1"/>
          </p:cNvSpPr>
          <p:nvPr>
            <p:ph idx="1"/>
          </p:nvPr>
        </p:nvSpPr>
        <p:spPr/>
        <p:txBody>
          <a:bodyPr>
            <a:normAutofit lnSpcReduction="10000"/>
          </a:bodyPr>
          <a:lstStyle/>
          <a:p>
            <a:r>
              <a:rPr lang="en-US" u="sng" dirty="0"/>
              <a:t>Issue</a:t>
            </a:r>
            <a:r>
              <a:rPr lang="en-US" dirty="0"/>
              <a:t>:  Is Employee entitled to TPD benefits?</a:t>
            </a:r>
          </a:p>
          <a:p>
            <a:pPr>
              <a:spcBef>
                <a:spcPts val="1800"/>
              </a:spcBef>
            </a:pPr>
            <a:r>
              <a:rPr lang="en-US" u="sng" dirty="0"/>
              <a:t>Holding</a:t>
            </a:r>
            <a:r>
              <a:rPr lang="en-US" dirty="0"/>
              <a:t>:  Yes. Employer could not establish that Employee’s violation of Employer’s policy played any role in the termination. Since Employee had already been terminated, Employer’s ability to accommodate light duty restrictions was no longer relevant. </a:t>
            </a:r>
            <a:endParaRPr lang="en-US" u="sng" dirty="0"/>
          </a:p>
        </p:txBody>
      </p:sp>
      <p:sp>
        <p:nvSpPr>
          <p:cNvPr id="4" name="Slide Number Placeholder 3"/>
          <p:cNvSpPr>
            <a:spLocks noGrp="1"/>
          </p:cNvSpPr>
          <p:nvPr>
            <p:ph type="sldNum" sz="quarter" idx="12"/>
          </p:nvPr>
        </p:nvSpPr>
        <p:spPr/>
        <p:txBody>
          <a:bodyPr/>
          <a:lstStyle/>
          <a:p>
            <a:fld id="{471E374C-2290-406F-8561-078B67A894F6}" type="slidenum">
              <a:rPr lang="en-US" smtClean="0"/>
              <a:t>4</a:t>
            </a:fld>
            <a:endParaRPr lang="en-US" dirty="0"/>
          </a:p>
        </p:txBody>
      </p:sp>
    </p:spTree>
    <p:extLst>
      <p:ext uri="{BB962C8B-B14F-4D97-AF65-F5344CB8AC3E}">
        <p14:creationId xmlns:p14="http://schemas.microsoft.com/office/powerpoint/2010/main" val="86306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CD2687-6575-459A-9C14-0CB8C79967A4}"/>
              </a:ext>
            </a:extLst>
          </p:cNvPr>
          <p:cNvSpPr>
            <a:spLocks noGrp="1"/>
          </p:cNvSpPr>
          <p:nvPr>
            <p:ph type="title"/>
          </p:nvPr>
        </p:nvSpPr>
        <p:spPr/>
        <p:txBody>
          <a:bodyPr>
            <a:normAutofit/>
          </a:bodyPr>
          <a:lstStyle/>
          <a:p>
            <a:r>
              <a:rPr lang="en-US" b="1" i="1" dirty="0"/>
              <a:t>Travis v. Carter Express, Inc.</a:t>
            </a:r>
          </a:p>
        </p:txBody>
      </p:sp>
      <p:sp>
        <p:nvSpPr>
          <p:cNvPr id="3" name="Content Placeholder 2">
            <a:extLst>
              <a:ext uri="{FF2B5EF4-FFF2-40B4-BE49-F238E27FC236}">
                <a16:creationId xmlns:a16="http://schemas.microsoft.com/office/drawing/2014/main" xmlns="" id="{664993E9-78AA-4EF3-9598-5C6B0CFF6759}"/>
              </a:ext>
            </a:extLst>
          </p:cNvPr>
          <p:cNvSpPr>
            <a:spLocks noGrp="1"/>
          </p:cNvSpPr>
          <p:nvPr>
            <p:ph idx="1"/>
          </p:nvPr>
        </p:nvSpPr>
        <p:spPr>
          <a:xfrm>
            <a:off x="457200" y="1063229"/>
            <a:ext cx="8229600" cy="3531394"/>
          </a:xfrm>
        </p:spPr>
        <p:txBody>
          <a:bodyPr>
            <a:normAutofit fontScale="77500" lnSpcReduction="20000"/>
          </a:bodyPr>
          <a:lstStyle/>
          <a:p>
            <a:pPr>
              <a:lnSpc>
                <a:spcPct val="120000"/>
              </a:lnSpc>
            </a:pPr>
            <a:r>
              <a:rPr lang="en-US" dirty="0"/>
              <a:t>WCAB, December 21, 2018</a:t>
            </a:r>
          </a:p>
          <a:p>
            <a:pPr>
              <a:lnSpc>
                <a:spcPct val="110000"/>
              </a:lnSpc>
              <a:spcBef>
                <a:spcPts val="1200"/>
              </a:spcBef>
            </a:pPr>
            <a:r>
              <a:rPr lang="en-US" u="sng" dirty="0"/>
              <a:t>Facts</a:t>
            </a:r>
            <a:r>
              <a:rPr lang="en-US" dirty="0"/>
              <a:t>:  The employee, a truck driver, alleged he sustained an injury to his right shoulder while opening a trailer door within the course of his employment. The employer denied the claim for Tennessee workers’ compensation benefits, asserting the employee had, as a condition of his employment, entered into a binding agreement to file any workers’ compensation claims in the State of Indiana.</a:t>
            </a:r>
          </a:p>
        </p:txBody>
      </p:sp>
      <p:sp>
        <p:nvSpPr>
          <p:cNvPr id="4" name="Slide Number Placeholder 3">
            <a:extLst>
              <a:ext uri="{FF2B5EF4-FFF2-40B4-BE49-F238E27FC236}">
                <a16:creationId xmlns:a16="http://schemas.microsoft.com/office/drawing/2014/main" xmlns="" id="{6C36C811-8334-4A7B-8B38-D539630E6D2A}"/>
              </a:ext>
            </a:extLst>
          </p:cNvPr>
          <p:cNvSpPr>
            <a:spLocks noGrp="1"/>
          </p:cNvSpPr>
          <p:nvPr>
            <p:ph type="sldNum" sz="quarter" idx="12"/>
          </p:nvPr>
        </p:nvSpPr>
        <p:spPr/>
        <p:txBody>
          <a:bodyPr/>
          <a:lstStyle/>
          <a:p>
            <a:fld id="{471E374C-2290-406F-8561-078B67A894F6}"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3893182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5C2988-161D-47D5-8E34-679BE4FB0122}"/>
              </a:ext>
            </a:extLst>
          </p:cNvPr>
          <p:cNvSpPr>
            <a:spLocks noGrp="1"/>
          </p:cNvSpPr>
          <p:nvPr>
            <p:ph type="title"/>
          </p:nvPr>
        </p:nvSpPr>
        <p:spPr/>
        <p:txBody>
          <a:bodyPr/>
          <a:lstStyle/>
          <a:p>
            <a:r>
              <a:rPr lang="en-US" b="1" i="1" dirty="0"/>
              <a:t>Travis v. Carter Express, Inc.</a:t>
            </a:r>
            <a:endParaRPr lang="en-US" dirty="0"/>
          </a:p>
        </p:txBody>
      </p:sp>
      <p:sp>
        <p:nvSpPr>
          <p:cNvPr id="3" name="Content Placeholder 2">
            <a:extLst>
              <a:ext uri="{FF2B5EF4-FFF2-40B4-BE49-F238E27FC236}">
                <a16:creationId xmlns:a16="http://schemas.microsoft.com/office/drawing/2014/main" xmlns="" id="{BE4CF8BB-A0C8-4068-8917-549E76EF1E90}"/>
              </a:ext>
            </a:extLst>
          </p:cNvPr>
          <p:cNvSpPr>
            <a:spLocks noGrp="1"/>
          </p:cNvSpPr>
          <p:nvPr>
            <p:ph idx="1"/>
          </p:nvPr>
        </p:nvSpPr>
        <p:spPr/>
        <p:txBody>
          <a:bodyPr/>
          <a:lstStyle/>
          <a:p>
            <a:r>
              <a:rPr lang="en-US" u="sng" dirty="0"/>
              <a:t>Issue</a:t>
            </a:r>
            <a:r>
              <a:rPr lang="en-US" dirty="0"/>
              <a:t>:  Whether a forum selection agreement between an employer and employee that </a:t>
            </a:r>
            <a:br>
              <a:rPr lang="en-US" dirty="0"/>
            </a:br>
            <a:r>
              <a:rPr lang="en-US" dirty="0"/>
              <a:t>was executed </a:t>
            </a:r>
            <a:r>
              <a:rPr lang="en-US" u="sng" dirty="0"/>
              <a:t>before</a:t>
            </a:r>
            <a:r>
              <a:rPr lang="en-US" dirty="0"/>
              <a:t> an employee’s injury is binding?</a:t>
            </a:r>
          </a:p>
          <a:p>
            <a:pPr>
              <a:spcBef>
                <a:spcPts val="1800"/>
              </a:spcBef>
            </a:pPr>
            <a:r>
              <a:rPr lang="en-US" u="sng" dirty="0"/>
              <a:t>Holding</a:t>
            </a:r>
            <a:r>
              <a:rPr lang="en-US" dirty="0"/>
              <a:t>:  No.</a:t>
            </a:r>
          </a:p>
        </p:txBody>
      </p:sp>
      <p:sp>
        <p:nvSpPr>
          <p:cNvPr id="4" name="Slide Number Placeholder 3">
            <a:extLst>
              <a:ext uri="{FF2B5EF4-FFF2-40B4-BE49-F238E27FC236}">
                <a16:creationId xmlns:a16="http://schemas.microsoft.com/office/drawing/2014/main" xmlns="" id="{CCAFA2F5-370C-4BB1-AC8C-F31EC88D9249}"/>
              </a:ext>
            </a:extLst>
          </p:cNvPr>
          <p:cNvSpPr>
            <a:spLocks noGrp="1"/>
          </p:cNvSpPr>
          <p:nvPr>
            <p:ph type="sldNum" sz="quarter" idx="12"/>
          </p:nvPr>
        </p:nvSpPr>
        <p:spPr/>
        <p:txBody>
          <a:bodyPr/>
          <a:lstStyle/>
          <a:p>
            <a:fld id="{471E374C-2290-406F-8561-078B67A894F6}"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917501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B79783-7152-4BD8-A537-4D5E1A173554}"/>
              </a:ext>
            </a:extLst>
          </p:cNvPr>
          <p:cNvSpPr>
            <a:spLocks noGrp="1"/>
          </p:cNvSpPr>
          <p:nvPr>
            <p:ph type="title"/>
          </p:nvPr>
        </p:nvSpPr>
        <p:spPr/>
        <p:txBody>
          <a:bodyPr/>
          <a:lstStyle/>
          <a:p>
            <a:r>
              <a:rPr lang="en-US" b="1" i="1" dirty="0"/>
              <a:t>Chaney v. Team Technologies, Inc.</a:t>
            </a:r>
          </a:p>
        </p:txBody>
      </p:sp>
      <p:sp>
        <p:nvSpPr>
          <p:cNvPr id="3" name="Content Placeholder 2">
            <a:extLst>
              <a:ext uri="{FF2B5EF4-FFF2-40B4-BE49-F238E27FC236}">
                <a16:creationId xmlns:a16="http://schemas.microsoft.com/office/drawing/2014/main" xmlns="" id="{2B0815C4-2D20-4AB0-9630-E8374F5AC7DF}"/>
              </a:ext>
            </a:extLst>
          </p:cNvPr>
          <p:cNvSpPr>
            <a:spLocks noGrp="1"/>
          </p:cNvSpPr>
          <p:nvPr>
            <p:ph idx="1"/>
          </p:nvPr>
        </p:nvSpPr>
        <p:spPr>
          <a:xfrm>
            <a:off x="457200" y="1063229"/>
            <a:ext cx="8229600" cy="3394472"/>
          </a:xfrm>
        </p:spPr>
        <p:txBody>
          <a:bodyPr>
            <a:normAutofit fontScale="70000" lnSpcReduction="20000"/>
          </a:bodyPr>
          <a:lstStyle/>
          <a:p>
            <a:pPr>
              <a:lnSpc>
                <a:spcPct val="120000"/>
              </a:lnSpc>
            </a:pPr>
            <a:r>
              <a:rPr lang="en-US" dirty="0"/>
              <a:t>Tennessee Supreme Court, January 31, 2019</a:t>
            </a:r>
          </a:p>
          <a:p>
            <a:pPr>
              <a:lnSpc>
                <a:spcPct val="120000"/>
              </a:lnSpc>
              <a:spcBef>
                <a:spcPts val="1200"/>
              </a:spcBef>
            </a:pPr>
            <a:r>
              <a:rPr lang="en-US" u="sng" dirty="0"/>
              <a:t>Facts</a:t>
            </a:r>
            <a:r>
              <a:rPr lang="en-US" dirty="0"/>
              <a:t>:  An employee collapsed at work because of a medical condition unrelated to employment. The employer knew of the employee’s need for immediate medical assistance. The employer had acquired an </a:t>
            </a:r>
            <a:br>
              <a:rPr lang="en-US" dirty="0"/>
            </a:br>
            <a:r>
              <a:rPr lang="en-US" dirty="0"/>
              <a:t>AED but did not use it while awaiting the arrival of emergency medical responders. Medical responders assisted the employee, but she suffered a brain injury because of oxygen deprivation.</a:t>
            </a:r>
          </a:p>
        </p:txBody>
      </p:sp>
      <p:sp>
        <p:nvSpPr>
          <p:cNvPr id="4" name="Slide Number Placeholder 3">
            <a:extLst>
              <a:ext uri="{FF2B5EF4-FFF2-40B4-BE49-F238E27FC236}">
                <a16:creationId xmlns:a16="http://schemas.microsoft.com/office/drawing/2014/main" xmlns="" id="{A3E719A6-24F0-412D-B280-6A287EA1B80B}"/>
              </a:ext>
            </a:extLst>
          </p:cNvPr>
          <p:cNvSpPr>
            <a:spLocks noGrp="1"/>
          </p:cNvSpPr>
          <p:nvPr>
            <p:ph type="sldNum" sz="quarter" idx="12"/>
          </p:nvPr>
        </p:nvSpPr>
        <p:spPr/>
        <p:txBody>
          <a:bodyPr/>
          <a:lstStyle/>
          <a:p>
            <a:fld id="{471E374C-2290-406F-8561-078B67A894F6}" type="slidenum">
              <a:rPr lang="en-US" smtClean="0">
                <a:solidFill>
                  <a:prstClr val="black">
                    <a:tint val="75000"/>
                  </a:prstClr>
                </a:solidFill>
              </a:rPr>
              <a:pPr/>
              <a:t>7</a:t>
            </a:fld>
            <a:endParaRPr lang="en-US" dirty="0">
              <a:solidFill>
                <a:prstClr val="black">
                  <a:tint val="75000"/>
                </a:prstClr>
              </a:solidFill>
            </a:endParaRPr>
          </a:p>
        </p:txBody>
      </p:sp>
    </p:spTree>
    <p:extLst>
      <p:ext uri="{BB962C8B-B14F-4D97-AF65-F5344CB8AC3E}">
        <p14:creationId xmlns:p14="http://schemas.microsoft.com/office/powerpoint/2010/main" val="2538963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87A252-9E67-434F-AC1A-9DEEB3AD3037}"/>
              </a:ext>
            </a:extLst>
          </p:cNvPr>
          <p:cNvSpPr>
            <a:spLocks noGrp="1"/>
          </p:cNvSpPr>
          <p:nvPr>
            <p:ph type="title"/>
          </p:nvPr>
        </p:nvSpPr>
        <p:spPr/>
        <p:txBody>
          <a:bodyPr/>
          <a:lstStyle/>
          <a:p>
            <a:r>
              <a:rPr lang="en-US" b="1" i="1" dirty="0"/>
              <a:t>Chaney v. Team Technologies, Inc.</a:t>
            </a:r>
            <a:endParaRPr lang="en-US" dirty="0"/>
          </a:p>
        </p:txBody>
      </p:sp>
      <p:sp>
        <p:nvSpPr>
          <p:cNvPr id="3" name="Content Placeholder 2">
            <a:extLst>
              <a:ext uri="{FF2B5EF4-FFF2-40B4-BE49-F238E27FC236}">
                <a16:creationId xmlns:a16="http://schemas.microsoft.com/office/drawing/2014/main" xmlns="" id="{45D20976-501D-4BE6-B32C-28894AD64FBE}"/>
              </a:ext>
            </a:extLst>
          </p:cNvPr>
          <p:cNvSpPr>
            <a:spLocks noGrp="1"/>
          </p:cNvSpPr>
          <p:nvPr>
            <p:ph idx="1"/>
          </p:nvPr>
        </p:nvSpPr>
        <p:spPr>
          <a:xfrm>
            <a:off x="304800" y="1203314"/>
            <a:ext cx="8534400" cy="3394472"/>
          </a:xfrm>
        </p:spPr>
        <p:txBody>
          <a:bodyPr>
            <a:normAutofit fontScale="62500" lnSpcReduction="20000"/>
          </a:bodyPr>
          <a:lstStyle/>
          <a:p>
            <a:pPr>
              <a:lnSpc>
                <a:spcPct val="120000"/>
              </a:lnSpc>
              <a:spcBef>
                <a:spcPts val="1200"/>
              </a:spcBef>
            </a:pPr>
            <a:r>
              <a:rPr lang="en-US" u="sng" dirty="0"/>
              <a:t>Issue #1</a:t>
            </a:r>
            <a:r>
              <a:rPr lang="en-US" dirty="0"/>
              <a:t>:  Does an employer have a duty to render reasonable emergency medical assistance? </a:t>
            </a:r>
          </a:p>
          <a:p>
            <a:pPr>
              <a:lnSpc>
                <a:spcPct val="120000"/>
              </a:lnSpc>
              <a:spcBef>
                <a:spcPts val="1200"/>
              </a:spcBef>
            </a:pPr>
            <a:r>
              <a:rPr lang="en-US" u="sng" dirty="0"/>
              <a:t>Holding #1</a:t>
            </a:r>
            <a:r>
              <a:rPr lang="en-US" dirty="0"/>
              <a:t>:  Yes, an injury that is caused by an employer’s failure to provide reasonable medical assistance arises out </a:t>
            </a:r>
            <a:br>
              <a:rPr lang="en-US" dirty="0"/>
            </a:br>
            <a:r>
              <a:rPr lang="en-US" dirty="0"/>
              <a:t>of and in the course of employment when an employee becomes helpless at work because of illness or other cause unrelated to employment, the employee needs medical assistance to prevent further injury, the employer knows of the employee’s helplessness, and the employer can provide reasonable medical assistance but does not do so.</a:t>
            </a:r>
          </a:p>
        </p:txBody>
      </p:sp>
      <p:sp>
        <p:nvSpPr>
          <p:cNvPr id="4" name="Slide Number Placeholder 3">
            <a:extLst>
              <a:ext uri="{FF2B5EF4-FFF2-40B4-BE49-F238E27FC236}">
                <a16:creationId xmlns:a16="http://schemas.microsoft.com/office/drawing/2014/main" xmlns="" id="{731399E2-AE10-47ED-9813-A0A57DC307DB}"/>
              </a:ext>
            </a:extLst>
          </p:cNvPr>
          <p:cNvSpPr>
            <a:spLocks noGrp="1"/>
          </p:cNvSpPr>
          <p:nvPr>
            <p:ph type="sldNum" sz="quarter" idx="12"/>
          </p:nvPr>
        </p:nvSpPr>
        <p:spPr/>
        <p:txBody>
          <a:bodyPr/>
          <a:lstStyle/>
          <a:p>
            <a:fld id="{471E374C-2290-406F-8561-078B67A894F6}"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1806303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84427F-D5C3-4681-8100-D9729227FFCB}"/>
              </a:ext>
            </a:extLst>
          </p:cNvPr>
          <p:cNvSpPr>
            <a:spLocks noGrp="1"/>
          </p:cNvSpPr>
          <p:nvPr>
            <p:ph type="title"/>
          </p:nvPr>
        </p:nvSpPr>
        <p:spPr/>
        <p:txBody>
          <a:bodyPr/>
          <a:lstStyle/>
          <a:p>
            <a:r>
              <a:rPr lang="en-US" b="1" i="1" dirty="0"/>
              <a:t>Chaney v. Team Technologies, Inc.</a:t>
            </a:r>
            <a:endParaRPr lang="en-US" dirty="0"/>
          </a:p>
        </p:txBody>
      </p:sp>
      <p:sp>
        <p:nvSpPr>
          <p:cNvPr id="3" name="Content Placeholder 2">
            <a:extLst>
              <a:ext uri="{FF2B5EF4-FFF2-40B4-BE49-F238E27FC236}">
                <a16:creationId xmlns:a16="http://schemas.microsoft.com/office/drawing/2014/main" xmlns="" id="{DBA8379E-86A9-4A2F-9197-56AEE692DFE6}"/>
              </a:ext>
            </a:extLst>
          </p:cNvPr>
          <p:cNvSpPr>
            <a:spLocks noGrp="1"/>
          </p:cNvSpPr>
          <p:nvPr>
            <p:ph idx="1"/>
          </p:nvPr>
        </p:nvSpPr>
        <p:spPr>
          <a:xfrm>
            <a:off x="533400" y="1323329"/>
            <a:ext cx="8077200" cy="3223022"/>
          </a:xfrm>
        </p:spPr>
        <p:txBody>
          <a:bodyPr>
            <a:normAutofit lnSpcReduction="10000"/>
          </a:bodyPr>
          <a:lstStyle/>
          <a:p>
            <a:pPr>
              <a:spcBef>
                <a:spcPts val="1800"/>
              </a:spcBef>
            </a:pPr>
            <a:r>
              <a:rPr lang="en-US" u="sng" dirty="0"/>
              <a:t>Issue #2</a:t>
            </a:r>
            <a:r>
              <a:rPr lang="en-US" dirty="0"/>
              <a:t>:  Given that Team Technologies had a duty to provide reasonable medical assistance to Chaney, did Team Technologies have a duty to use an AED to assist Chaney after she experienced a medical emergency.</a:t>
            </a:r>
          </a:p>
          <a:p>
            <a:pPr>
              <a:spcBef>
                <a:spcPts val="1800"/>
              </a:spcBef>
            </a:pPr>
            <a:r>
              <a:rPr lang="en-US" u="sng" dirty="0"/>
              <a:t>Holding #2</a:t>
            </a:r>
            <a:r>
              <a:rPr lang="en-US" dirty="0"/>
              <a:t>:  No.</a:t>
            </a:r>
          </a:p>
        </p:txBody>
      </p:sp>
      <p:sp>
        <p:nvSpPr>
          <p:cNvPr id="4" name="Slide Number Placeholder 3">
            <a:extLst>
              <a:ext uri="{FF2B5EF4-FFF2-40B4-BE49-F238E27FC236}">
                <a16:creationId xmlns:a16="http://schemas.microsoft.com/office/drawing/2014/main" xmlns="" id="{6B53E114-6565-48C3-A7EA-77426F945394}"/>
              </a:ext>
            </a:extLst>
          </p:cNvPr>
          <p:cNvSpPr>
            <a:spLocks noGrp="1"/>
          </p:cNvSpPr>
          <p:nvPr>
            <p:ph type="sldNum" sz="quarter" idx="12"/>
          </p:nvPr>
        </p:nvSpPr>
        <p:spPr/>
        <p:txBody>
          <a:bodyPr/>
          <a:lstStyle/>
          <a:p>
            <a:fld id="{471E374C-2290-406F-8561-078B67A894F6}"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9818411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owerPoint B">
  <a:themeElements>
    <a:clrScheme name="Brand Colors">
      <a:dk1>
        <a:sysClr val="windowText" lastClr="000000"/>
      </a:dk1>
      <a:lt1>
        <a:sysClr val="window" lastClr="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634</TotalTime>
  <Words>963</Words>
  <Application>Microsoft Office PowerPoint</Application>
  <PresentationFormat>On-screen Show (16:9)</PresentationFormat>
  <Paragraphs>81</Paragraphs>
  <Slides>21</Slides>
  <Notes>0</Notes>
  <HiddenSlides>0</HiddenSlides>
  <MMClips>0</MMClip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Office Theme</vt:lpstr>
      <vt:lpstr>Default Design</vt:lpstr>
      <vt:lpstr>1_PowerPoint B</vt:lpstr>
      <vt:lpstr>2019 Case Law Update</vt:lpstr>
      <vt:lpstr>Case Law Update</vt:lpstr>
      <vt:lpstr>Womble v. Uncle Dave’s Auto Repair, Inc.</vt:lpstr>
      <vt:lpstr>Womble v. Uncle Dave’s Auto Repair, Inc.</vt:lpstr>
      <vt:lpstr>Travis v. Carter Express, Inc.</vt:lpstr>
      <vt:lpstr>Travis v. Carter Express, Inc.</vt:lpstr>
      <vt:lpstr>Chaney v. Team Technologies, Inc.</vt:lpstr>
      <vt:lpstr>Chaney v. Team Technologies, Inc.</vt:lpstr>
      <vt:lpstr>Chaney v. Team Technologies, Inc.</vt:lpstr>
      <vt:lpstr>Memphis Light Gas &amp; Water Division  v. Watson</vt:lpstr>
      <vt:lpstr>Memphis Light Gas &amp; Water Division  v. Watson</vt:lpstr>
      <vt:lpstr>Hardin v. W.A. Kendall &amp; Co., Inc.</vt:lpstr>
      <vt:lpstr>Hardin v. W.A. Kendall &amp; Co., Inc.</vt:lpstr>
      <vt:lpstr>Hardin v. W.A. Kendall &amp; Co., Inc.</vt:lpstr>
      <vt:lpstr>Sandoval v. Williamson</vt:lpstr>
      <vt:lpstr>Sandoval v. Williamson</vt:lpstr>
      <vt:lpstr>Mitchell v. Bunge North America, Inc. </vt:lpstr>
      <vt:lpstr>Mitchell v. Bunge North America, Inc. </vt:lpstr>
      <vt:lpstr>Linsey v. Acadia Healthcare Co.</vt:lpstr>
      <vt:lpstr>Linsey v. Acadia Healthcare Co.</vt:lpstr>
      <vt:lpstr>Fredrick R. Baker, Esq. Wimberly Lawson Wright Daves &amp; Jones, PLLC 1420 Neal Street, Suite 201 P.O. Box 655 Cookeville, TN 38503-0655 Phone:  931-372-9123 Fax:  931-372-9181 Email:  fbaker@wimberlylawson.com</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bcopeland</dc:creator>
  <cp:lastModifiedBy>B.Jeff Francis</cp:lastModifiedBy>
  <cp:revision>103</cp:revision>
  <cp:lastPrinted>2019-05-22T20:06:33Z</cp:lastPrinted>
  <dcterms:created xsi:type="dcterms:W3CDTF">2013-07-24T19:36:55Z</dcterms:created>
  <dcterms:modified xsi:type="dcterms:W3CDTF">2019-05-23T16:39:13Z</dcterms:modified>
</cp:coreProperties>
</file>