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02" r:id="rId2"/>
  </p:sldMasterIdLst>
  <p:notesMasterIdLst>
    <p:notesMasterId r:id="rId21"/>
  </p:notesMasterIdLst>
  <p:sldIdLst>
    <p:sldId id="2129" r:id="rId3"/>
    <p:sldId id="2043" r:id="rId4"/>
    <p:sldId id="2063" r:id="rId5"/>
    <p:sldId id="2060" r:id="rId6"/>
    <p:sldId id="2111" r:id="rId7"/>
    <p:sldId id="2112" r:id="rId8"/>
    <p:sldId id="2113" r:id="rId9"/>
    <p:sldId id="2126" r:id="rId10"/>
    <p:sldId id="2114" r:id="rId11"/>
    <p:sldId id="2115" r:id="rId12"/>
    <p:sldId id="2116" r:id="rId13"/>
    <p:sldId id="2117" r:id="rId14"/>
    <p:sldId id="2122" r:id="rId15"/>
    <p:sldId id="2124" r:id="rId16"/>
    <p:sldId id="2059" r:id="rId17"/>
    <p:sldId id="2118" r:id="rId18"/>
    <p:sldId id="2119" r:id="rId19"/>
    <p:sldId id="2128" r:id="rId20"/>
  </p:sldIdLst>
  <p:sldSz cx="24377650" cy="13716000"/>
  <p:notesSz cx="7010400" cy="92964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08">
          <p15:clr>
            <a:srgbClr val="A4A3A4"/>
          </p15:clr>
        </p15:guide>
        <p15:guide id="2" orient="horz" pos="8134">
          <p15:clr>
            <a:srgbClr val="A4A3A4"/>
          </p15:clr>
        </p15:guide>
        <p15:guide id="3" pos="14258">
          <p15:clr>
            <a:srgbClr val="A4A3A4"/>
          </p15:clr>
        </p15:guide>
        <p15:guide id="4" pos="7682">
          <p15:clr>
            <a:srgbClr val="A4A3A4"/>
          </p15:clr>
        </p15:guide>
        <p15:guide id="5" pos="11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F5"/>
    <a:srgbClr val="9B4A8B"/>
    <a:srgbClr val="25CAA0"/>
    <a:srgbClr val="159781"/>
    <a:srgbClr val="187F97"/>
    <a:srgbClr val="20A9CA"/>
    <a:srgbClr val="19B49B"/>
    <a:srgbClr val="4B5050"/>
    <a:srgbClr val="041B31"/>
    <a:srgbClr val="275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7" autoAdjust="0"/>
    <p:restoredTop sz="86134" autoAdjust="0"/>
  </p:normalViewPr>
  <p:slideViewPr>
    <p:cSldViewPr snapToGrid="0" snapToObjects="1">
      <p:cViewPr>
        <p:scale>
          <a:sx n="53" d="100"/>
          <a:sy n="53" d="100"/>
        </p:scale>
        <p:origin x="-888" y="-72"/>
      </p:cViewPr>
      <p:guideLst>
        <p:guide orient="horz" pos="508"/>
        <p:guide orient="horz" pos="8134"/>
        <p:guide pos="14258"/>
        <p:guide pos="7682"/>
        <p:guide pos="11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7" b="67803"/>
          <a:stretch/>
        </p:blipFill>
        <p:spPr>
          <a:xfrm>
            <a:off x="0" y="7874003"/>
            <a:ext cx="24377650" cy="584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4"/>
          <a:stretch/>
        </p:blipFill>
        <p:spPr>
          <a:xfrm>
            <a:off x="0" y="7"/>
            <a:ext cx="24377650" cy="8316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5524503"/>
            <a:ext cx="23565062" cy="1651000"/>
          </a:xfrm>
        </p:spPr>
        <p:txBody>
          <a:bodyPr>
            <a:noAutofit/>
          </a:bodyPr>
          <a:lstStyle>
            <a:lvl1pPr algn="l">
              <a:defRPr sz="8500" b="1">
                <a:solidFill>
                  <a:srgbClr val="58595E"/>
                </a:solidFill>
                <a:effectLst/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294" y="7175495"/>
            <a:ext cx="23565062" cy="6235704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6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53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43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43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558" y="11938000"/>
            <a:ext cx="1828094" cy="1828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29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ody - TN Mark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5603"/>
            <a:ext cx="24377650" cy="16256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355607"/>
            <a:ext cx="23565062" cy="1651000"/>
          </a:xfrm>
        </p:spPr>
        <p:txBody>
          <a:bodyPr>
            <a:noAutofit/>
          </a:bodyPr>
          <a:lstStyle>
            <a:lvl1pPr algn="l">
              <a:defRPr sz="8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294" y="2286000"/>
            <a:ext cx="23565062" cy="11125200"/>
          </a:xfrm>
        </p:spPr>
        <p:txBody>
          <a:bodyPr>
            <a:normAutofit/>
          </a:bodyPr>
          <a:lstStyle>
            <a:lvl1pPr>
              <a:buClr>
                <a:schemeClr val="tx1">
                  <a:lumMod val="50000"/>
                  <a:lumOff val="50000"/>
                </a:schemeClr>
              </a:buClr>
              <a:defRPr sz="6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5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4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4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4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558" y="11938000"/>
            <a:ext cx="1828094" cy="1828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7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5603"/>
            <a:ext cx="24377650" cy="16256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355607"/>
            <a:ext cx="23565062" cy="1651000"/>
          </a:xfrm>
        </p:spPr>
        <p:txBody>
          <a:bodyPr>
            <a:noAutofit/>
          </a:bodyPr>
          <a:lstStyle>
            <a:lvl1pPr algn="l">
              <a:defRPr sz="8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387641"/>
            <a:ext cx="23361915" cy="9916925"/>
          </a:xfrm>
        </p:spPr>
        <p:txBody>
          <a:bodyPr>
            <a:normAutofit/>
          </a:bodyPr>
          <a:lstStyle>
            <a:lvl1pPr>
              <a:buClr>
                <a:schemeClr val="tx1">
                  <a:lumMod val="50000"/>
                  <a:lumOff val="50000"/>
                </a:schemeClr>
              </a:buClr>
              <a:defRPr sz="6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5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4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4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4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304536"/>
            <a:ext cx="24377650" cy="1411467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50800"/>
            <a:ext cx="7719589" cy="730251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283238" y="12750800"/>
            <a:ext cx="5688118" cy="730251"/>
          </a:xfrm>
          <a:prstGeom prst="rect">
            <a:avLst/>
          </a:prstGeom>
        </p:spPr>
        <p:txBody>
          <a:bodyPr anchor="b"/>
          <a:lstStyle>
            <a:lvl1pPr>
              <a:defRPr sz="2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6" y="11207752"/>
            <a:ext cx="2470117" cy="21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4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5603"/>
            <a:ext cx="24377650" cy="16256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355607"/>
            <a:ext cx="23565062" cy="1651000"/>
          </a:xfrm>
        </p:spPr>
        <p:txBody>
          <a:bodyPr>
            <a:noAutofit/>
          </a:bodyPr>
          <a:lstStyle>
            <a:lvl1pPr algn="l">
              <a:defRPr sz="8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387641"/>
            <a:ext cx="23361915" cy="9916925"/>
          </a:xfrm>
        </p:spPr>
        <p:txBody>
          <a:bodyPr>
            <a:normAutofit/>
          </a:bodyPr>
          <a:lstStyle>
            <a:lvl1pPr>
              <a:buClr>
                <a:srgbClr val="2DCCD3"/>
              </a:buClr>
              <a:defRPr sz="6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2DCCD3"/>
              </a:buClr>
              <a:defRPr sz="5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2DCCD3"/>
              </a:buClr>
              <a:defRPr sz="4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2DCCD3"/>
              </a:buClr>
              <a:defRPr sz="4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2DCCD3"/>
              </a:buClr>
              <a:defRPr sz="4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304536"/>
            <a:ext cx="24377650" cy="1411467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50800"/>
            <a:ext cx="7719589" cy="730251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283238" y="12750800"/>
            <a:ext cx="5688118" cy="730251"/>
          </a:xfrm>
          <a:prstGeom prst="rect">
            <a:avLst/>
          </a:prstGeom>
        </p:spPr>
        <p:txBody>
          <a:bodyPr anchor="b"/>
          <a:lstStyle>
            <a:lvl1pPr>
              <a:defRPr sz="2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6" y="11207752"/>
            <a:ext cx="2470117" cy="215265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81204"/>
            <a:ext cx="24377650" cy="17780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4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5603"/>
            <a:ext cx="24377650" cy="16256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355607"/>
            <a:ext cx="23565062" cy="1651000"/>
          </a:xfrm>
        </p:spPr>
        <p:txBody>
          <a:bodyPr>
            <a:noAutofit/>
          </a:bodyPr>
          <a:lstStyle>
            <a:lvl1pPr algn="l">
              <a:defRPr sz="8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387641"/>
            <a:ext cx="23361915" cy="9916925"/>
          </a:xfrm>
        </p:spPr>
        <p:txBody>
          <a:bodyPr>
            <a:normAutofit/>
          </a:bodyPr>
          <a:lstStyle>
            <a:lvl1pPr>
              <a:buClr>
                <a:srgbClr val="FBC6B8"/>
              </a:buClr>
              <a:defRPr sz="6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BC6B8"/>
              </a:buClr>
              <a:defRPr sz="5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BC6B8"/>
              </a:buClr>
              <a:defRPr sz="4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BC6B8"/>
              </a:buClr>
              <a:defRPr sz="4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BC6B8"/>
              </a:buClr>
              <a:defRPr sz="4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304536"/>
            <a:ext cx="24377650" cy="1411467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50800"/>
            <a:ext cx="7719589" cy="730251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283238" y="12750800"/>
            <a:ext cx="5688118" cy="730251"/>
          </a:xfrm>
          <a:prstGeom prst="rect">
            <a:avLst/>
          </a:prstGeom>
        </p:spPr>
        <p:txBody>
          <a:bodyPr anchor="b"/>
          <a:lstStyle>
            <a:lvl1pPr>
              <a:defRPr sz="2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6" y="11207752"/>
            <a:ext cx="2470117" cy="215265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981204"/>
            <a:ext cx="24377650" cy="177800"/>
          </a:xfrm>
          <a:prstGeom prst="rect">
            <a:avLst/>
          </a:prstGeom>
          <a:solidFill>
            <a:srgbClr val="FBC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6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5603"/>
            <a:ext cx="24377650" cy="16256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355607"/>
            <a:ext cx="23565062" cy="1651000"/>
          </a:xfrm>
        </p:spPr>
        <p:txBody>
          <a:bodyPr>
            <a:noAutofit/>
          </a:bodyPr>
          <a:lstStyle>
            <a:lvl1pPr algn="l">
              <a:defRPr sz="8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387641"/>
            <a:ext cx="23361915" cy="9916925"/>
          </a:xfrm>
        </p:spPr>
        <p:txBody>
          <a:bodyPr>
            <a:normAutofit/>
          </a:bodyPr>
          <a:lstStyle>
            <a:lvl1pPr>
              <a:buClr>
                <a:schemeClr val="tx1">
                  <a:lumMod val="50000"/>
                  <a:lumOff val="50000"/>
                </a:schemeClr>
              </a:buClr>
              <a:defRPr sz="6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5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4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4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4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304536"/>
            <a:ext cx="24377650" cy="1411467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50800"/>
            <a:ext cx="7719589" cy="730251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283238" y="12750800"/>
            <a:ext cx="5688118" cy="730251"/>
          </a:xfrm>
          <a:prstGeom prst="rect">
            <a:avLst/>
          </a:prstGeom>
        </p:spPr>
        <p:txBody>
          <a:bodyPr anchor="b"/>
          <a:lstStyle>
            <a:lvl1pPr>
              <a:defRPr sz="2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6" y="11207752"/>
            <a:ext cx="2470117" cy="215265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981204"/>
            <a:ext cx="24377650" cy="177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5603"/>
            <a:ext cx="24377650" cy="16256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355607"/>
            <a:ext cx="23565062" cy="1651000"/>
          </a:xfrm>
        </p:spPr>
        <p:txBody>
          <a:bodyPr>
            <a:noAutofit/>
          </a:bodyPr>
          <a:lstStyle>
            <a:lvl1pPr algn="l">
              <a:defRPr sz="8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387641"/>
            <a:ext cx="23361915" cy="9916925"/>
          </a:xfrm>
        </p:spPr>
        <p:txBody>
          <a:bodyPr>
            <a:normAutofit/>
          </a:bodyPr>
          <a:lstStyle>
            <a:lvl1pPr>
              <a:buClr>
                <a:srgbClr val="E6D395"/>
              </a:buClr>
              <a:defRPr sz="6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E6D395"/>
              </a:buClr>
              <a:defRPr sz="5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E6D395"/>
              </a:buClr>
              <a:defRPr sz="4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E6D395"/>
              </a:buClr>
              <a:defRPr sz="4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E6D395"/>
              </a:buClr>
              <a:defRPr sz="4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304536"/>
            <a:ext cx="24377650" cy="1411467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50800"/>
            <a:ext cx="7719589" cy="730251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283238" y="12750800"/>
            <a:ext cx="5688118" cy="730251"/>
          </a:xfrm>
          <a:prstGeom prst="rect">
            <a:avLst/>
          </a:prstGeom>
        </p:spPr>
        <p:txBody>
          <a:bodyPr anchor="b"/>
          <a:lstStyle>
            <a:lvl1pPr>
              <a:defRPr sz="2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6" y="11207752"/>
            <a:ext cx="2470117" cy="215265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981204"/>
            <a:ext cx="24377650" cy="177800"/>
          </a:xfrm>
          <a:prstGeom prst="rect">
            <a:avLst/>
          </a:prstGeom>
          <a:solidFill>
            <a:srgbClr val="E6D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9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- TN Mark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5603"/>
            <a:ext cx="24377650" cy="16256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355607"/>
            <a:ext cx="23565062" cy="1651000"/>
          </a:xfrm>
        </p:spPr>
        <p:txBody>
          <a:bodyPr>
            <a:noAutofit/>
          </a:bodyPr>
          <a:lstStyle>
            <a:lvl1pPr algn="l">
              <a:defRPr sz="8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558" y="11938000"/>
            <a:ext cx="1828094" cy="18285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441" y="2387641"/>
            <a:ext cx="11173090" cy="991692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6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5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4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4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4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2595119" y="2387641"/>
            <a:ext cx="11173090" cy="9916925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6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5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4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4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4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5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2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6677483" y="4255439"/>
            <a:ext cx="3461551" cy="375059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235772" y="4255439"/>
            <a:ext cx="3461551" cy="375059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0461224" y="4255439"/>
            <a:ext cx="3461551" cy="375059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8252671" y="4077201"/>
            <a:ext cx="3461551" cy="375059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3038901" y="4077201"/>
            <a:ext cx="3461551" cy="375059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957596" y="4077201"/>
            <a:ext cx="3461551" cy="375059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2743826" y="4077201"/>
            <a:ext cx="3461551" cy="375059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938916" y="4077197"/>
            <a:ext cx="3461551" cy="375059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847170" y="3962391"/>
            <a:ext cx="6813553" cy="681532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7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3"/>
          <p:cNvSpPr>
            <a:spLocks noGrp="1"/>
          </p:cNvSpPr>
          <p:nvPr>
            <p:ph type="pic" sz="quarter" idx="43"/>
          </p:nvPr>
        </p:nvSpPr>
        <p:spPr>
          <a:xfrm>
            <a:off x="5246217" y="6126945"/>
            <a:ext cx="3032076" cy="277840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44"/>
          </p:nvPr>
        </p:nvSpPr>
        <p:spPr>
          <a:xfrm>
            <a:off x="8278293" y="6126945"/>
            <a:ext cx="3032076" cy="277840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45"/>
          </p:nvPr>
        </p:nvSpPr>
        <p:spPr>
          <a:xfrm>
            <a:off x="2214141" y="6126945"/>
            <a:ext cx="3032076" cy="277840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46"/>
          </p:nvPr>
        </p:nvSpPr>
        <p:spPr>
          <a:xfrm>
            <a:off x="5246217" y="8905351"/>
            <a:ext cx="3032076" cy="277840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47"/>
          </p:nvPr>
        </p:nvSpPr>
        <p:spPr>
          <a:xfrm>
            <a:off x="8278293" y="8905351"/>
            <a:ext cx="3032076" cy="277840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48"/>
          </p:nvPr>
        </p:nvSpPr>
        <p:spPr>
          <a:xfrm>
            <a:off x="2214141" y="8905351"/>
            <a:ext cx="3032076" cy="277840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49"/>
          </p:nvPr>
        </p:nvSpPr>
        <p:spPr>
          <a:xfrm>
            <a:off x="5246217" y="3348539"/>
            <a:ext cx="3032076" cy="277840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8278293" y="3348539"/>
            <a:ext cx="3032076" cy="277840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2214141" y="3348539"/>
            <a:ext cx="3032076" cy="277840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4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7" b="67803"/>
          <a:stretch/>
        </p:blipFill>
        <p:spPr>
          <a:xfrm>
            <a:off x="0" y="9499700"/>
            <a:ext cx="24377650" cy="4216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" b="67803"/>
          <a:stretch/>
        </p:blipFill>
        <p:spPr>
          <a:xfrm>
            <a:off x="0" y="0"/>
            <a:ext cx="243776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9093200"/>
            <a:ext cx="23158768" cy="2286000"/>
          </a:xfrm>
        </p:spPr>
        <p:txBody>
          <a:bodyPr>
            <a:normAutofit/>
          </a:bodyPr>
          <a:lstStyle>
            <a:lvl1pPr>
              <a:defRPr sz="10700">
                <a:solidFill>
                  <a:srgbClr val="303134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441" y="11125200"/>
            <a:ext cx="23158768" cy="1473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5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801600"/>
            <a:ext cx="2437765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9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4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3" y="7266672"/>
            <a:ext cx="6371924" cy="555298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7313295" y="7749541"/>
            <a:ext cx="17064355" cy="448056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595" tIns="121797" rIns="243595" bIns="121797" rtlCol="0" anchor="ctr"/>
          <a:lstStyle/>
          <a:p>
            <a:pPr algn="ctr" defTabSz="2435694"/>
            <a:endParaRPr lang="en-US" sz="480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922736" y="7924800"/>
            <a:ext cx="16048620" cy="41148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7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23011909" y="726168"/>
            <a:ext cx="844153" cy="844378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3034188" y="819678"/>
            <a:ext cx="792450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83" r:id="rId2"/>
    <p:sldLayoutId id="2147483901" r:id="rId3"/>
    <p:sldLayoutId id="2147483899" r:id="rId4"/>
    <p:sldLayoutId id="2147483897" r:id="rId5"/>
    <p:sldLayoutId id="2147483870" r:id="rId6"/>
    <p:sldLayoutId id="2147483900" r:id="rId7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Regular"/>
          <a:ea typeface="+mj-ea"/>
          <a:cs typeface="Lato Regular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Regular"/>
          <a:ea typeface="+mn-ea"/>
          <a:cs typeface="Lato Regular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Regular"/>
          <a:ea typeface="+mn-ea"/>
          <a:cs typeface="Lato Regular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Regular"/>
          <a:ea typeface="+mn-ea"/>
          <a:cs typeface="Lato Regular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Regular"/>
          <a:ea typeface="+mn-ea"/>
          <a:cs typeface="Lato Regular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Regular"/>
          <a:ea typeface="+mn-ea"/>
          <a:cs typeface="Lato Regular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549277"/>
            <a:ext cx="21939885" cy="2286000"/>
          </a:xfrm>
          <a:prstGeom prst="rect">
            <a:avLst/>
          </a:prstGeom>
        </p:spPr>
        <p:txBody>
          <a:bodyPr vert="horz" lIns="243595" tIns="121797" rIns="243595" bIns="1217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200403"/>
            <a:ext cx="21939885" cy="9051925"/>
          </a:xfrm>
          <a:prstGeom prst="rect">
            <a:avLst/>
          </a:prstGeom>
        </p:spPr>
        <p:txBody>
          <a:bodyPr vert="horz" lIns="243595" tIns="121797" rIns="243595" bIns="1217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031" y="12833352"/>
            <a:ext cx="7719589" cy="730251"/>
          </a:xfrm>
          <a:prstGeom prst="rect">
            <a:avLst/>
          </a:prstGeom>
        </p:spPr>
        <p:txBody>
          <a:bodyPr vert="horz" lIns="243595" tIns="121797" rIns="243595" bIns="121797" rtlCol="0" anchor="b"/>
          <a:lstStyle>
            <a:lvl1pPr algn="ctr">
              <a:defRPr sz="27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2435694"/>
            <a:endParaRPr lang="en-US">
              <a:solidFill>
                <a:srgbClr val="6666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3238" y="12820656"/>
            <a:ext cx="5688118" cy="730251"/>
          </a:xfrm>
          <a:prstGeom prst="rect">
            <a:avLst/>
          </a:prstGeom>
        </p:spPr>
        <p:txBody>
          <a:bodyPr lIns="243595" tIns="121797" rIns="243595" bIns="121797" anchor="b"/>
          <a:lstStyle>
            <a:lvl1pPr algn="r">
              <a:defRPr sz="27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2435694"/>
            <a:fld id="{5C76A076-0EB6-4ACF-BC93-AE169B35ECF5}" type="slidenum">
              <a:rPr lang="en-US" smtClean="0">
                <a:solidFill>
                  <a:srgbClr val="666666"/>
                </a:solidFill>
              </a:rPr>
              <a:pPr defTabSz="2435694"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5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iming>
    <p:tnLst>
      <p:par>
        <p:cTn id="1" dur="indefinite" restart="never" nodeType="tmRoot"/>
      </p:par>
    </p:tnLst>
  </p:timing>
  <p:txStyles>
    <p:titleStyle>
      <a:lvl1pPr algn="ctr" defTabSz="2435694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3333" indent="-913333" algn="l" defTabSz="2435694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79027" indent="-761157" algn="l" defTabSz="2435694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4582" indent="-608885" algn="l" defTabSz="2435694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2401" indent="-608885" algn="l" defTabSz="2435694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0270" indent="-608885" algn="l" defTabSz="2435694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698044" indent="-608885" algn="l" defTabSz="2435694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15916" indent="-608885" algn="l" defTabSz="2435694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33737" indent="-608885" algn="l" defTabSz="2435694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51559" indent="-608885" algn="l" defTabSz="2435694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56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7776" algn="l" defTabSz="24356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5694" algn="l" defTabSz="24356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3515" algn="l" defTabSz="24356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1385" algn="l" defTabSz="24356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89158" algn="l" defTabSz="24356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06934" algn="l" defTabSz="24356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24801" algn="l" defTabSz="24356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42636" algn="l" defTabSz="24356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6426201"/>
            <a:ext cx="23565062" cy="1651000"/>
          </a:xfrm>
        </p:spPr>
        <p:txBody>
          <a:bodyPr/>
          <a:lstStyle/>
          <a:p>
            <a:pPr algn="ctr"/>
            <a:r>
              <a:rPr lang="en-US" sz="9300" dirty="0" smtClean="0">
                <a:solidFill>
                  <a:srgbClr val="FF0000"/>
                </a:solidFill>
              </a:rPr>
              <a:t>2018 Workers’ Compensation Benchmarking Study</a:t>
            </a:r>
            <a:endParaRPr lang="en-US" sz="93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294" y="8077200"/>
            <a:ext cx="23565062" cy="6003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  <a:latin typeface="PermianSlabSerifTypeface" pitchFamily="50" charset="0"/>
              </a:rPr>
              <a:t>Presenter: </a:t>
            </a:r>
            <a:r>
              <a:rPr lang="en-US" b="1" dirty="0" smtClean="0">
                <a:solidFill>
                  <a:srgbClr val="0070C0"/>
                </a:solidFill>
                <a:latin typeface="PermianSlabSerifTypeface" pitchFamily="50" charset="0"/>
              </a:rPr>
              <a:t>Anne Kirby, RN,, Chief Compliance Officer &amp; VP of Care Management, Rising </a:t>
            </a:r>
            <a:r>
              <a:rPr lang="en-US" b="1" smtClean="0">
                <a:solidFill>
                  <a:srgbClr val="0070C0"/>
                </a:solidFill>
                <a:latin typeface="PermianSlabSerifTypeface" pitchFamily="50" charset="0"/>
              </a:rPr>
              <a:t>Medical Solutions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1705754" y="1108042"/>
            <a:ext cx="1293155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Utilizing Universal Provider Scorecards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46251" y="2204949"/>
            <a:ext cx="1063653" cy="5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218D6C-72AE-4F42-9CE2-16990E441E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26" y="12226169"/>
            <a:ext cx="6505459" cy="14120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E6205-DB9B-47DD-82FD-5FFC1B666E4A}"/>
              </a:ext>
            </a:extLst>
          </p:cNvPr>
          <p:cNvGrpSpPr/>
          <p:nvPr/>
        </p:nvGrpSpPr>
        <p:grpSpPr>
          <a:xfrm>
            <a:off x="19104" y="12007790"/>
            <a:ext cx="24377651" cy="56954"/>
            <a:chOff x="-3176" y="-1300"/>
            <a:chExt cx="20305861" cy="3402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FA5B1F3-A1C0-440A-AC23-4741CE0B46EC}"/>
                </a:ext>
              </a:extLst>
            </p:cNvPr>
            <p:cNvSpPr/>
            <p:nvPr/>
          </p:nvSpPr>
          <p:spPr>
            <a:xfrm>
              <a:off x="-3176" y="-1"/>
              <a:ext cx="4064272" cy="3389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A59BB0D-2B10-477C-B1DD-3BEBF15077D7}"/>
                </a:ext>
              </a:extLst>
            </p:cNvPr>
            <p:cNvSpPr/>
            <p:nvPr/>
          </p:nvSpPr>
          <p:spPr>
            <a:xfrm>
              <a:off x="4061096" y="-1300"/>
              <a:ext cx="4039668" cy="3389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A45E93C-802C-4A07-B894-2A7CF8F01FFF}"/>
                </a:ext>
              </a:extLst>
            </p:cNvPr>
            <p:cNvSpPr/>
            <p:nvPr/>
          </p:nvSpPr>
          <p:spPr>
            <a:xfrm>
              <a:off x="8101887" y="-1"/>
              <a:ext cx="4064272" cy="338968"/>
            </a:xfrm>
            <a:prstGeom prst="rect">
              <a:avLst/>
            </a:prstGeom>
            <a:solidFill>
              <a:srgbClr val="9B4A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solidFill>
                  <a:srgbClr val="9B4A8B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81063CA-EB03-4263-8A39-91DB82A3DC66}"/>
                </a:ext>
              </a:extLst>
            </p:cNvPr>
            <p:cNvSpPr/>
            <p:nvPr/>
          </p:nvSpPr>
          <p:spPr>
            <a:xfrm>
              <a:off x="12167651" y="-1300"/>
              <a:ext cx="4064272" cy="338968"/>
            </a:xfrm>
            <a:prstGeom prst="rect">
              <a:avLst/>
            </a:prstGeom>
            <a:solidFill>
              <a:srgbClr val="25CA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latin typeface="Lato Regular"/>
                <a:cs typeface="Lato Regular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A7222BA-E500-470D-B60B-C494A587409C}"/>
                </a:ext>
              </a:extLst>
            </p:cNvPr>
            <p:cNvSpPr/>
            <p:nvPr/>
          </p:nvSpPr>
          <p:spPr>
            <a:xfrm>
              <a:off x="16238413" y="-1"/>
              <a:ext cx="4064272" cy="338968"/>
            </a:xfrm>
            <a:prstGeom prst="rect">
              <a:avLst/>
            </a:prstGeom>
            <a:solidFill>
              <a:srgbClr val="1597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1897CD8-676F-4E34-BD35-568E4190A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42" y="4495831"/>
            <a:ext cx="12385965" cy="42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0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1705754" y="1108042"/>
            <a:ext cx="1177687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Employee Self-Reporting of Claims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46251" y="2204949"/>
            <a:ext cx="1063653" cy="5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218D6C-72AE-4F42-9CE2-16990E441E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26" y="12226169"/>
            <a:ext cx="6505459" cy="14120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E6205-DB9B-47DD-82FD-5FFC1B666E4A}"/>
              </a:ext>
            </a:extLst>
          </p:cNvPr>
          <p:cNvGrpSpPr/>
          <p:nvPr/>
        </p:nvGrpSpPr>
        <p:grpSpPr>
          <a:xfrm>
            <a:off x="19104" y="12007790"/>
            <a:ext cx="24377651" cy="56954"/>
            <a:chOff x="-3176" y="-1300"/>
            <a:chExt cx="20305861" cy="3402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FA5B1F3-A1C0-440A-AC23-4741CE0B46EC}"/>
                </a:ext>
              </a:extLst>
            </p:cNvPr>
            <p:cNvSpPr/>
            <p:nvPr/>
          </p:nvSpPr>
          <p:spPr>
            <a:xfrm>
              <a:off x="-3176" y="-1"/>
              <a:ext cx="4064272" cy="3389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A59BB0D-2B10-477C-B1DD-3BEBF15077D7}"/>
                </a:ext>
              </a:extLst>
            </p:cNvPr>
            <p:cNvSpPr/>
            <p:nvPr/>
          </p:nvSpPr>
          <p:spPr>
            <a:xfrm>
              <a:off x="4061096" y="-1300"/>
              <a:ext cx="4039668" cy="3389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A45E93C-802C-4A07-B894-2A7CF8F01FFF}"/>
                </a:ext>
              </a:extLst>
            </p:cNvPr>
            <p:cNvSpPr/>
            <p:nvPr/>
          </p:nvSpPr>
          <p:spPr>
            <a:xfrm>
              <a:off x="8101887" y="-1"/>
              <a:ext cx="4064272" cy="338968"/>
            </a:xfrm>
            <a:prstGeom prst="rect">
              <a:avLst/>
            </a:prstGeom>
            <a:solidFill>
              <a:srgbClr val="9B4A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solidFill>
                  <a:srgbClr val="9B4A8B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81063CA-EB03-4263-8A39-91DB82A3DC66}"/>
                </a:ext>
              </a:extLst>
            </p:cNvPr>
            <p:cNvSpPr/>
            <p:nvPr/>
          </p:nvSpPr>
          <p:spPr>
            <a:xfrm>
              <a:off x="12167651" y="-1300"/>
              <a:ext cx="4064272" cy="338968"/>
            </a:xfrm>
            <a:prstGeom prst="rect">
              <a:avLst/>
            </a:prstGeom>
            <a:solidFill>
              <a:srgbClr val="25CA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latin typeface="Lato Regular"/>
                <a:cs typeface="Lato Regular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A7222BA-E500-470D-B60B-C494A587409C}"/>
                </a:ext>
              </a:extLst>
            </p:cNvPr>
            <p:cNvSpPr/>
            <p:nvPr/>
          </p:nvSpPr>
          <p:spPr>
            <a:xfrm>
              <a:off x="16238413" y="-1"/>
              <a:ext cx="4064272" cy="338968"/>
            </a:xfrm>
            <a:prstGeom prst="rect">
              <a:avLst/>
            </a:prstGeom>
            <a:solidFill>
              <a:srgbClr val="1597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</p:grpSp>
      <p:pic>
        <p:nvPicPr>
          <p:cNvPr id="18" name="Picture 2" descr="Image result for TALK ICON PURPLE">
            <a:extLst>
              <a:ext uri="{FF2B5EF4-FFF2-40B4-BE49-F238E27FC236}">
                <a16:creationId xmlns:a16="http://schemas.microsoft.com/office/drawing/2014/main" xmlns="" id="{DD699F62-6528-47E5-8AD6-89333D84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213" y="2050094"/>
            <a:ext cx="9931746" cy="99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32">
            <a:extLst>
              <a:ext uri="{FF2B5EF4-FFF2-40B4-BE49-F238E27FC236}">
                <a16:creationId xmlns:a16="http://schemas.microsoft.com/office/drawing/2014/main" xmlns="" id="{8B6EB076-09AA-4F71-8850-52AA8692A6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72722" y="4306057"/>
            <a:ext cx="1609353" cy="1553846"/>
            <a:chOff x="4927" y="3038"/>
            <a:chExt cx="609" cy="588"/>
          </a:xfrm>
        </p:grpSpPr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xmlns="" id="{A766AC3B-69C6-4C6A-A7FC-6549951931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7" y="3038"/>
              <a:ext cx="487" cy="562"/>
            </a:xfrm>
            <a:custGeom>
              <a:avLst/>
              <a:gdLst>
                <a:gd name="T0" fmla="*/ 133 w 206"/>
                <a:gd name="T1" fmla="*/ 233 h 238"/>
                <a:gd name="T2" fmla="*/ 121 w 206"/>
                <a:gd name="T3" fmla="*/ 196 h 238"/>
                <a:gd name="T4" fmla="*/ 51 w 206"/>
                <a:gd name="T5" fmla="*/ 118 h 238"/>
                <a:gd name="T6" fmla="*/ 42 w 206"/>
                <a:gd name="T7" fmla="*/ 105 h 238"/>
                <a:gd name="T8" fmla="*/ 31 w 206"/>
                <a:gd name="T9" fmla="*/ 142 h 238"/>
                <a:gd name="T10" fmla="*/ 31 w 206"/>
                <a:gd name="T11" fmla="*/ 153 h 238"/>
                <a:gd name="T12" fmla="*/ 7 w 206"/>
                <a:gd name="T13" fmla="*/ 152 h 238"/>
                <a:gd name="T14" fmla="*/ 1 w 206"/>
                <a:gd name="T15" fmla="*/ 105 h 238"/>
                <a:gd name="T16" fmla="*/ 24 w 206"/>
                <a:gd name="T17" fmla="*/ 76 h 238"/>
                <a:gd name="T18" fmla="*/ 84 w 206"/>
                <a:gd name="T19" fmla="*/ 38 h 238"/>
                <a:gd name="T20" fmla="*/ 94 w 206"/>
                <a:gd name="T21" fmla="*/ 29 h 238"/>
                <a:gd name="T22" fmla="*/ 94 w 206"/>
                <a:gd name="T23" fmla="*/ 4 h 238"/>
                <a:gd name="T24" fmla="*/ 123 w 206"/>
                <a:gd name="T25" fmla="*/ 0 h 238"/>
                <a:gd name="T26" fmla="*/ 124 w 206"/>
                <a:gd name="T27" fmla="*/ 16 h 238"/>
                <a:gd name="T28" fmla="*/ 110 w 206"/>
                <a:gd name="T29" fmla="*/ 63 h 238"/>
                <a:gd name="T30" fmla="*/ 91 w 206"/>
                <a:gd name="T31" fmla="*/ 71 h 238"/>
                <a:gd name="T32" fmla="*/ 111 w 206"/>
                <a:gd name="T33" fmla="*/ 98 h 238"/>
                <a:gd name="T34" fmla="*/ 142 w 206"/>
                <a:gd name="T35" fmla="*/ 88 h 238"/>
                <a:gd name="T36" fmla="*/ 197 w 206"/>
                <a:gd name="T37" fmla="*/ 99 h 238"/>
                <a:gd name="T38" fmla="*/ 202 w 206"/>
                <a:gd name="T39" fmla="*/ 100 h 238"/>
                <a:gd name="T40" fmla="*/ 199 w 206"/>
                <a:gd name="T41" fmla="*/ 135 h 238"/>
                <a:gd name="T42" fmla="*/ 181 w 206"/>
                <a:gd name="T43" fmla="*/ 132 h 238"/>
                <a:gd name="T44" fmla="*/ 147 w 206"/>
                <a:gd name="T45" fmla="*/ 126 h 238"/>
                <a:gd name="T46" fmla="*/ 132 w 206"/>
                <a:gd name="T47" fmla="*/ 145 h 238"/>
                <a:gd name="T48" fmla="*/ 162 w 206"/>
                <a:gd name="T49" fmla="*/ 205 h 238"/>
                <a:gd name="T50" fmla="*/ 161 w 206"/>
                <a:gd name="T51" fmla="*/ 222 h 238"/>
                <a:gd name="T52" fmla="*/ 135 w 206"/>
                <a:gd name="T53" fmla="*/ 238 h 238"/>
                <a:gd name="T54" fmla="*/ 47 w 206"/>
                <a:gd name="T55" fmla="*/ 97 h 238"/>
                <a:gd name="T56" fmla="*/ 58 w 206"/>
                <a:gd name="T57" fmla="*/ 114 h 238"/>
                <a:gd name="T58" fmla="*/ 129 w 206"/>
                <a:gd name="T59" fmla="*/ 194 h 238"/>
                <a:gd name="T60" fmla="*/ 139 w 206"/>
                <a:gd name="T61" fmla="*/ 226 h 238"/>
                <a:gd name="T62" fmla="*/ 157 w 206"/>
                <a:gd name="T63" fmla="*/ 215 h 238"/>
                <a:gd name="T64" fmla="*/ 155 w 206"/>
                <a:gd name="T65" fmla="*/ 207 h 238"/>
                <a:gd name="T66" fmla="*/ 126 w 206"/>
                <a:gd name="T67" fmla="*/ 150 h 238"/>
                <a:gd name="T68" fmla="*/ 148 w 206"/>
                <a:gd name="T69" fmla="*/ 118 h 238"/>
                <a:gd name="T70" fmla="*/ 182 w 206"/>
                <a:gd name="T71" fmla="*/ 124 h 238"/>
                <a:gd name="T72" fmla="*/ 193 w 206"/>
                <a:gd name="T73" fmla="*/ 126 h 238"/>
                <a:gd name="T74" fmla="*/ 195 w 206"/>
                <a:gd name="T75" fmla="*/ 106 h 238"/>
                <a:gd name="T76" fmla="*/ 140 w 206"/>
                <a:gd name="T77" fmla="*/ 96 h 238"/>
                <a:gd name="T78" fmla="*/ 116 w 206"/>
                <a:gd name="T79" fmla="*/ 105 h 238"/>
                <a:gd name="T80" fmla="*/ 78 w 206"/>
                <a:gd name="T81" fmla="*/ 68 h 238"/>
                <a:gd name="T82" fmla="*/ 107 w 206"/>
                <a:gd name="T83" fmla="*/ 56 h 238"/>
                <a:gd name="T84" fmla="*/ 116 w 206"/>
                <a:gd name="T85" fmla="*/ 16 h 238"/>
                <a:gd name="T86" fmla="*/ 102 w 206"/>
                <a:gd name="T87" fmla="*/ 8 h 238"/>
                <a:gd name="T88" fmla="*/ 102 w 206"/>
                <a:gd name="T89" fmla="*/ 28 h 238"/>
                <a:gd name="T90" fmla="*/ 86 w 206"/>
                <a:gd name="T91" fmla="*/ 46 h 238"/>
                <a:gd name="T92" fmla="*/ 29 w 206"/>
                <a:gd name="T93" fmla="*/ 82 h 238"/>
                <a:gd name="T94" fmla="*/ 9 w 206"/>
                <a:gd name="T95" fmla="*/ 105 h 238"/>
                <a:gd name="T96" fmla="*/ 9 w 206"/>
                <a:gd name="T97" fmla="*/ 144 h 238"/>
                <a:gd name="T98" fmla="*/ 23 w 206"/>
                <a:gd name="T99" fmla="*/ 145 h 238"/>
                <a:gd name="T100" fmla="*/ 23 w 206"/>
                <a:gd name="T101" fmla="*/ 128 h 238"/>
                <a:gd name="T102" fmla="*/ 45 w 206"/>
                <a:gd name="T103" fmla="*/ 9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38">
                  <a:moveTo>
                    <a:pt x="135" y="238"/>
                  </a:moveTo>
                  <a:cubicBezTo>
                    <a:pt x="133" y="233"/>
                    <a:pt x="133" y="233"/>
                    <a:pt x="133" y="233"/>
                  </a:cubicBezTo>
                  <a:cubicBezTo>
                    <a:pt x="132" y="229"/>
                    <a:pt x="131" y="226"/>
                    <a:pt x="130" y="222"/>
                  </a:cubicBezTo>
                  <a:cubicBezTo>
                    <a:pt x="127" y="213"/>
                    <a:pt x="124" y="205"/>
                    <a:pt x="121" y="196"/>
                  </a:cubicBezTo>
                  <a:cubicBezTo>
                    <a:pt x="119" y="187"/>
                    <a:pt x="114" y="180"/>
                    <a:pt x="107" y="176"/>
                  </a:cubicBezTo>
                  <a:cubicBezTo>
                    <a:pt x="84" y="162"/>
                    <a:pt x="65" y="142"/>
                    <a:pt x="51" y="118"/>
                  </a:cubicBezTo>
                  <a:cubicBezTo>
                    <a:pt x="49" y="114"/>
                    <a:pt x="46" y="110"/>
                    <a:pt x="44" y="107"/>
                  </a:cubicBezTo>
                  <a:cubicBezTo>
                    <a:pt x="43" y="106"/>
                    <a:pt x="43" y="106"/>
                    <a:pt x="42" y="105"/>
                  </a:cubicBezTo>
                  <a:cubicBezTo>
                    <a:pt x="33" y="111"/>
                    <a:pt x="29" y="117"/>
                    <a:pt x="30" y="127"/>
                  </a:cubicBezTo>
                  <a:cubicBezTo>
                    <a:pt x="31" y="132"/>
                    <a:pt x="31" y="137"/>
                    <a:pt x="31" y="142"/>
                  </a:cubicBezTo>
                  <a:cubicBezTo>
                    <a:pt x="31" y="144"/>
                    <a:pt x="31" y="146"/>
                    <a:pt x="31" y="149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4" y="153"/>
                    <a:pt x="11" y="153"/>
                    <a:pt x="7" y="152"/>
                  </a:cubicBezTo>
                  <a:cubicBezTo>
                    <a:pt x="4" y="152"/>
                    <a:pt x="1" y="148"/>
                    <a:pt x="1" y="145"/>
                  </a:cubicBezTo>
                  <a:cubicBezTo>
                    <a:pt x="0" y="131"/>
                    <a:pt x="0" y="118"/>
                    <a:pt x="1" y="105"/>
                  </a:cubicBezTo>
                  <a:cubicBezTo>
                    <a:pt x="1" y="97"/>
                    <a:pt x="5" y="91"/>
                    <a:pt x="12" y="85"/>
                  </a:cubicBezTo>
                  <a:cubicBezTo>
                    <a:pt x="16" y="82"/>
                    <a:pt x="20" y="79"/>
                    <a:pt x="24" y="76"/>
                  </a:cubicBezTo>
                  <a:cubicBezTo>
                    <a:pt x="37" y="67"/>
                    <a:pt x="49" y="57"/>
                    <a:pt x="62" y="48"/>
                  </a:cubicBezTo>
                  <a:cubicBezTo>
                    <a:pt x="69" y="44"/>
                    <a:pt x="76" y="41"/>
                    <a:pt x="84" y="38"/>
                  </a:cubicBezTo>
                  <a:cubicBezTo>
                    <a:pt x="85" y="38"/>
                    <a:pt x="87" y="37"/>
                    <a:pt x="88" y="37"/>
                  </a:cubicBezTo>
                  <a:cubicBezTo>
                    <a:pt x="93" y="35"/>
                    <a:pt x="94" y="33"/>
                    <a:pt x="94" y="29"/>
                  </a:cubicBezTo>
                  <a:cubicBezTo>
                    <a:pt x="94" y="23"/>
                    <a:pt x="94" y="17"/>
                    <a:pt x="94" y="11"/>
                  </a:cubicBezTo>
                  <a:cubicBezTo>
                    <a:pt x="94" y="9"/>
                    <a:pt x="94" y="6"/>
                    <a:pt x="94" y="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8"/>
                    <a:pt x="123" y="12"/>
                    <a:pt x="124" y="16"/>
                  </a:cubicBezTo>
                  <a:cubicBezTo>
                    <a:pt x="124" y="25"/>
                    <a:pt x="124" y="35"/>
                    <a:pt x="124" y="45"/>
                  </a:cubicBezTo>
                  <a:cubicBezTo>
                    <a:pt x="123" y="51"/>
                    <a:pt x="121" y="58"/>
                    <a:pt x="110" y="63"/>
                  </a:cubicBezTo>
                  <a:cubicBezTo>
                    <a:pt x="104" y="65"/>
                    <a:pt x="99" y="67"/>
                    <a:pt x="93" y="70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13" y="97"/>
                    <a:pt x="116" y="95"/>
                    <a:pt x="118" y="93"/>
                  </a:cubicBezTo>
                  <a:cubicBezTo>
                    <a:pt x="125" y="88"/>
                    <a:pt x="133" y="86"/>
                    <a:pt x="142" y="88"/>
                  </a:cubicBezTo>
                  <a:cubicBezTo>
                    <a:pt x="154" y="90"/>
                    <a:pt x="166" y="93"/>
                    <a:pt x="178" y="95"/>
                  </a:cubicBezTo>
                  <a:cubicBezTo>
                    <a:pt x="184" y="96"/>
                    <a:pt x="190" y="97"/>
                    <a:pt x="197" y="99"/>
                  </a:cubicBezTo>
                  <a:cubicBezTo>
                    <a:pt x="198" y="99"/>
                    <a:pt x="199" y="99"/>
                    <a:pt x="200" y="99"/>
                  </a:cubicBezTo>
                  <a:cubicBezTo>
                    <a:pt x="201" y="100"/>
                    <a:pt x="202" y="100"/>
                    <a:pt x="202" y="100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88" y="133"/>
                    <a:pt x="184" y="132"/>
                    <a:pt x="181" y="132"/>
                  </a:cubicBezTo>
                  <a:cubicBezTo>
                    <a:pt x="176" y="131"/>
                    <a:pt x="171" y="130"/>
                    <a:pt x="166" y="129"/>
                  </a:cubicBezTo>
                  <a:cubicBezTo>
                    <a:pt x="160" y="128"/>
                    <a:pt x="153" y="127"/>
                    <a:pt x="147" y="126"/>
                  </a:cubicBezTo>
                  <a:cubicBezTo>
                    <a:pt x="141" y="125"/>
                    <a:pt x="136" y="127"/>
                    <a:pt x="133" y="132"/>
                  </a:cubicBezTo>
                  <a:cubicBezTo>
                    <a:pt x="130" y="137"/>
                    <a:pt x="130" y="141"/>
                    <a:pt x="132" y="145"/>
                  </a:cubicBezTo>
                  <a:cubicBezTo>
                    <a:pt x="134" y="148"/>
                    <a:pt x="136" y="151"/>
                    <a:pt x="138" y="153"/>
                  </a:cubicBezTo>
                  <a:cubicBezTo>
                    <a:pt x="152" y="168"/>
                    <a:pt x="157" y="186"/>
                    <a:pt x="162" y="205"/>
                  </a:cubicBezTo>
                  <a:cubicBezTo>
                    <a:pt x="163" y="207"/>
                    <a:pt x="164" y="210"/>
                    <a:pt x="165" y="213"/>
                  </a:cubicBezTo>
                  <a:cubicBezTo>
                    <a:pt x="166" y="216"/>
                    <a:pt x="164" y="220"/>
                    <a:pt x="161" y="222"/>
                  </a:cubicBezTo>
                  <a:cubicBezTo>
                    <a:pt x="156" y="225"/>
                    <a:pt x="151" y="229"/>
                    <a:pt x="145" y="232"/>
                  </a:cubicBezTo>
                  <a:lnTo>
                    <a:pt x="135" y="238"/>
                  </a:lnTo>
                  <a:close/>
                  <a:moveTo>
                    <a:pt x="45" y="94"/>
                  </a:moveTo>
                  <a:cubicBezTo>
                    <a:pt x="47" y="97"/>
                    <a:pt x="47" y="97"/>
                    <a:pt x="47" y="97"/>
                  </a:cubicBezTo>
                  <a:cubicBezTo>
                    <a:pt x="48" y="99"/>
                    <a:pt x="49" y="101"/>
                    <a:pt x="50" y="102"/>
                  </a:cubicBezTo>
                  <a:cubicBezTo>
                    <a:pt x="53" y="106"/>
                    <a:pt x="56" y="110"/>
                    <a:pt x="58" y="114"/>
                  </a:cubicBezTo>
                  <a:cubicBezTo>
                    <a:pt x="71" y="137"/>
                    <a:pt x="89" y="156"/>
                    <a:pt x="111" y="170"/>
                  </a:cubicBezTo>
                  <a:cubicBezTo>
                    <a:pt x="120" y="175"/>
                    <a:pt x="126" y="183"/>
                    <a:pt x="129" y="194"/>
                  </a:cubicBezTo>
                  <a:cubicBezTo>
                    <a:pt x="131" y="202"/>
                    <a:pt x="134" y="211"/>
                    <a:pt x="137" y="219"/>
                  </a:cubicBezTo>
                  <a:cubicBezTo>
                    <a:pt x="138" y="221"/>
                    <a:pt x="139" y="224"/>
                    <a:pt x="139" y="226"/>
                  </a:cubicBezTo>
                  <a:cubicBezTo>
                    <a:pt x="141" y="225"/>
                    <a:pt x="141" y="225"/>
                    <a:pt x="141" y="225"/>
                  </a:cubicBezTo>
                  <a:cubicBezTo>
                    <a:pt x="146" y="222"/>
                    <a:pt x="152" y="219"/>
                    <a:pt x="157" y="215"/>
                  </a:cubicBezTo>
                  <a:cubicBezTo>
                    <a:pt x="157" y="215"/>
                    <a:pt x="157" y="215"/>
                    <a:pt x="157" y="215"/>
                  </a:cubicBezTo>
                  <a:cubicBezTo>
                    <a:pt x="156" y="212"/>
                    <a:pt x="155" y="209"/>
                    <a:pt x="155" y="207"/>
                  </a:cubicBezTo>
                  <a:cubicBezTo>
                    <a:pt x="150" y="189"/>
                    <a:pt x="145" y="172"/>
                    <a:pt x="132" y="158"/>
                  </a:cubicBezTo>
                  <a:cubicBezTo>
                    <a:pt x="130" y="156"/>
                    <a:pt x="128" y="153"/>
                    <a:pt x="126" y="150"/>
                  </a:cubicBezTo>
                  <a:cubicBezTo>
                    <a:pt x="121" y="143"/>
                    <a:pt x="121" y="135"/>
                    <a:pt x="126" y="128"/>
                  </a:cubicBezTo>
                  <a:cubicBezTo>
                    <a:pt x="131" y="120"/>
                    <a:pt x="139" y="116"/>
                    <a:pt x="148" y="118"/>
                  </a:cubicBezTo>
                  <a:cubicBezTo>
                    <a:pt x="155" y="119"/>
                    <a:pt x="161" y="120"/>
                    <a:pt x="168" y="121"/>
                  </a:cubicBezTo>
                  <a:cubicBezTo>
                    <a:pt x="172" y="122"/>
                    <a:pt x="177" y="123"/>
                    <a:pt x="182" y="124"/>
                  </a:cubicBezTo>
                  <a:cubicBezTo>
                    <a:pt x="186" y="124"/>
                    <a:pt x="189" y="125"/>
                    <a:pt x="192" y="125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7" y="107"/>
                    <a:pt x="197" y="107"/>
                    <a:pt x="197" y="107"/>
                  </a:cubicBezTo>
                  <a:cubicBezTo>
                    <a:pt x="196" y="107"/>
                    <a:pt x="196" y="106"/>
                    <a:pt x="195" y="106"/>
                  </a:cubicBezTo>
                  <a:cubicBezTo>
                    <a:pt x="189" y="105"/>
                    <a:pt x="182" y="104"/>
                    <a:pt x="176" y="103"/>
                  </a:cubicBezTo>
                  <a:cubicBezTo>
                    <a:pt x="164" y="100"/>
                    <a:pt x="152" y="98"/>
                    <a:pt x="140" y="96"/>
                  </a:cubicBezTo>
                  <a:cubicBezTo>
                    <a:pt x="134" y="94"/>
                    <a:pt x="128" y="96"/>
                    <a:pt x="123" y="100"/>
                  </a:cubicBezTo>
                  <a:cubicBezTo>
                    <a:pt x="120" y="101"/>
                    <a:pt x="118" y="103"/>
                    <a:pt x="116" y="105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6" y="60"/>
                    <a:pt x="101" y="58"/>
                    <a:pt x="107" y="56"/>
                  </a:cubicBezTo>
                  <a:cubicBezTo>
                    <a:pt x="113" y="53"/>
                    <a:pt x="115" y="50"/>
                    <a:pt x="116" y="45"/>
                  </a:cubicBezTo>
                  <a:cubicBezTo>
                    <a:pt x="116" y="35"/>
                    <a:pt x="116" y="25"/>
                    <a:pt x="116" y="16"/>
                  </a:cubicBezTo>
                  <a:cubicBezTo>
                    <a:pt x="115" y="13"/>
                    <a:pt x="115" y="11"/>
                    <a:pt x="115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10"/>
                    <a:pt x="102" y="11"/>
                  </a:cubicBezTo>
                  <a:cubicBezTo>
                    <a:pt x="102" y="17"/>
                    <a:pt x="102" y="23"/>
                    <a:pt x="102" y="28"/>
                  </a:cubicBezTo>
                  <a:cubicBezTo>
                    <a:pt x="102" y="36"/>
                    <a:pt x="99" y="41"/>
                    <a:pt x="91" y="44"/>
                  </a:cubicBezTo>
                  <a:cubicBezTo>
                    <a:pt x="89" y="45"/>
                    <a:pt x="88" y="45"/>
                    <a:pt x="86" y="46"/>
                  </a:cubicBezTo>
                  <a:cubicBezTo>
                    <a:pt x="79" y="48"/>
                    <a:pt x="72" y="51"/>
                    <a:pt x="66" y="55"/>
                  </a:cubicBezTo>
                  <a:cubicBezTo>
                    <a:pt x="54" y="64"/>
                    <a:pt x="41" y="73"/>
                    <a:pt x="29" y="82"/>
                  </a:cubicBezTo>
                  <a:cubicBezTo>
                    <a:pt x="25" y="85"/>
                    <a:pt x="21" y="89"/>
                    <a:pt x="17" y="92"/>
                  </a:cubicBezTo>
                  <a:cubicBezTo>
                    <a:pt x="12" y="96"/>
                    <a:pt x="9" y="100"/>
                    <a:pt x="9" y="105"/>
                  </a:cubicBezTo>
                  <a:cubicBezTo>
                    <a:pt x="8" y="118"/>
                    <a:pt x="8" y="131"/>
                    <a:pt x="9" y="144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12" y="145"/>
                    <a:pt x="15" y="145"/>
                    <a:pt x="17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3" y="144"/>
                    <a:pt x="23" y="142"/>
                    <a:pt x="23" y="141"/>
                  </a:cubicBezTo>
                  <a:cubicBezTo>
                    <a:pt x="23" y="137"/>
                    <a:pt x="23" y="132"/>
                    <a:pt x="23" y="128"/>
                  </a:cubicBezTo>
                  <a:cubicBezTo>
                    <a:pt x="20" y="109"/>
                    <a:pt x="32" y="101"/>
                    <a:pt x="42" y="96"/>
                  </a:cubicBezTo>
                  <a:lnTo>
                    <a:pt x="45" y="94"/>
                  </a:lnTo>
                  <a:close/>
                </a:path>
              </a:pathLst>
            </a:custGeom>
            <a:solidFill>
              <a:srgbClr val="9B4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xmlns="" id="{44B3341A-3D7C-40E4-9016-E762DF671C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7" y="3038"/>
              <a:ext cx="153" cy="153"/>
            </a:xfrm>
            <a:custGeom>
              <a:avLst/>
              <a:gdLst>
                <a:gd name="T0" fmla="*/ 33 w 65"/>
                <a:gd name="T1" fmla="*/ 65 h 65"/>
                <a:gd name="T2" fmla="*/ 0 w 65"/>
                <a:gd name="T3" fmla="*/ 33 h 65"/>
                <a:gd name="T4" fmla="*/ 33 w 65"/>
                <a:gd name="T5" fmla="*/ 0 h 65"/>
                <a:gd name="T6" fmla="*/ 65 w 65"/>
                <a:gd name="T7" fmla="*/ 33 h 65"/>
                <a:gd name="T8" fmla="*/ 33 w 65"/>
                <a:gd name="T9" fmla="*/ 65 h 65"/>
                <a:gd name="T10" fmla="*/ 33 w 65"/>
                <a:gd name="T11" fmla="*/ 8 h 65"/>
                <a:gd name="T12" fmla="*/ 8 w 65"/>
                <a:gd name="T13" fmla="*/ 33 h 65"/>
                <a:gd name="T14" fmla="*/ 33 w 65"/>
                <a:gd name="T15" fmla="*/ 57 h 65"/>
                <a:gd name="T16" fmla="*/ 57 w 65"/>
                <a:gd name="T17" fmla="*/ 33 h 65"/>
                <a:gd name="T18" fmla="*/ 33 w 65"/>
                <a:gd name="T1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cubicBezTo>
                    <a:pt x="15" y="65"/>
                    <a:pt x="0" y="51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5" y="15"/>
                    <a:pt x="65" y="33"/>
                  </a:cubicBezTo>
                  <a:cubicBezTo>
                    <a:pt x="65" y="51"/>
                    <a:pt x="51" y="65"/>
                    <a:pt x="33" y="65"/>
                  </a:cubicBezTo>
                  <a:close/>
                  <a:moveTo>
                    <a:pt x="33" y="8"/>
                  </a:moveTo>
                  <a:cubicBezTo>
                    <a:pt x="19" y="8"/>
                    <a:pt x="8" y="19"/>
                    <a:pt x="8" y="33"/>
                  </a:cubicBezTo>
                  <a:cubicBezTo>
                    <a:pt x="8" y="46"/>
                    <a:pt x="19" y="57"/>
                    <a:pt x="33" y="57"/>
                  </a:cubicBezTo>
                  <a:cubicBezTo>
                    <a:pt x="46" y="57"/>
                    <a:pt x="57" y="46"/>
                    <a:pt x="57" y="33"/>
                  </a:cubicBezTo>
                  <a:cubicBezTo>
                    <a:pt x="57" y="19"/>
                    <a:pt x="46" y="8"/>
                    <a:pt x="33" y="8"/>
                  </a:cubicBezTo>
                  <a:close/>
                </a:path>
              </a:pathLst>
            </a:custGeom>
            <a:solidFill>
              <a:srgbClr val="9B4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xmlns="" id="{6B77D842-39A1-4150-BF2B-5DB845B58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3515"/>
              <a:ext cx="234" cy="111"/>
            </a:xfrm>
            <a:custGeom>
              <a:avLst/>
              <a:gdLst>
                <a:gd name="T0" fmla="*/ 40 w 99"/>
                <a:gd name="T1" fmla="*/ 47 h 47"/>
                <a:gd name="T2" fmla="*/ 23 w 99"/>
                <a:gd name="T3" fmla="*/ 46 h 47"/>
                <a:gd name="T4" fmla="*/ 6 w 99"/>
                <a:gd name="T5" fmla="*/ 46 h 47"/>
                <a:gd name="T6" fmla="*/ 3 w 99"/>
                <a:gd name="T7" fmla="*/ 46 h 47"/>
                <a:gd name="T8" fmla="*/ 2 w 99"/>
                <a:gd name="T9" fmla="*/ 44 h 47"/>
                <a:gd name="T10" fmla="*/ 2 w 99"/>
                <a:gd name="T11" fmla="*/ 42 h 47"/>
                <a:gd name="T12" fmla="*/ 0 w 99"/>
                <a:gd name="T13" fmla="*/ 39 h 47"/>
                <a:gd name="T14" fmla="*/ 18 w 99"/>
                <a:gd name="T15" fmla="*/ 29 h 47"/>
                <a:gd name="T16" fmla="*/ 60 w 99"/>
                <a:gd name="T17" fmla="*/ 4 h 47"/>
                <a:gd name="T18" fmla="*/ 74 w 99"/>
                <a:gd name="T19" fmla="*/ 1 h 47"/>
                <a:gd name="T20" fmla="*/ 95 w 99"/>
                <a:gd name="T21" fmla="*/ 15 h 47"/>
                <a:gd name="T22" fmla="*/ 87 w 99"/>
                <a:gd name="T23" fmla="*/ 40 h 47"/>
                <a:gd name="T24" fmla="*/ 68 w 99"/>
                <a:gd name="T25" fmla="*/ 46 h 47"/>
                <a:gd name="T26" fmla="*/ 40 w 99"/>
                <a:gd name="T27" fmla="*/ 47 h 47"/>
                <a:gd name="T28" fmla="*/ 17 w 99"/>
                <a:gd name="T29" fmla="*/ 38 h 47"/>
                <a:gd name="T30" fmla="*/ 23 w 99"/>
                <a:gd name="T31" fmla="*/ 38 h 47"/>
                <a:gd name="T32" fmla="*/ 40 w 99"/>
                <a:gd name="T33" fmla="*/ 39 h 47"/>
                <a:gd name="T34" fmla="*/ 67 w 99"/>
                <a:gd name="T35" fmla="*/ 38 h 47"/>
                <a:gd name="T36" fmla="*/ 83 w 99"/>
                <a:gd name="T37" fmla="*/ 33 h 47"/>
                <a:gd name="T38" fmla="*/ 88 w 99"/>
                <a:gd name="T39" fmla="*/ 17 h 47"/>
                <a:gd name="T40" fmla="*/ 75 w 99"/>
                <a:gd name="T41" fmla="*/ 9 h 47"/>
                <a:gd name="T42" fmla="*/ 75 w 99"/>
                <a:gd name="T43" fmla="*/ 9 h 47"/>
                <a:gd name="T44" fmla="*/ 64 w 99"/>
                <a:gd name="T45" fmla="*/ 11 h 47"/>
                <a:gd name="T46" fmla="*/ 22 w 99"/>
                <a:gd name="T47" fmla="*/ 36 h 47"/>
                <a:gd name="T48" fmla="*/ 17 w 99"/>
                <a:gd name="T49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47">
                  <a:moveTo>
                    <a:pt x="40" y="47"/>
                  </a:moveTo>
                  <a:cubicBezTo>
                    <a:pt x="34" y="47"/>
                    <a:pt x="29" y="47"/>
                    <a:pt x="23" y="46"/>
                  </a:cubicBezTo>
                  <a:cubicBezTo>
                    <a:pt x="17" y="46"/>
                    <a:pt x="12" y="46"/>
                    <a:pt x="6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2" y="43"/>
                    <a:pt x="2" y="4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31" y="21"/>
                    <a:pt x="46" y="12"/>
                    <a:pt x="60" y="4"/>
                  </a:cubicBezTo>
                  <a:cubicBezTo>
                    <a:pt x="64" y="2"/>
                    <a:pt x="68" y="1"/>
                    <a:pt x="74" y="1"/>
                  </a:cubicBezTo>
                  <a:cubicBezTo>
                    <a:pt x="84" y="0"/>
                    <a:pt x="92" y="5"/>
                    <a:pt x="95" y="15"/>
                  </a:cubicBezTo>
                  <a:cubicBezTo>
                    <a:pt x="99" y="24"/>
                    <a:pt x="95" y="35"/>
                    <a:pt x="87" y="40"/>
                  </a:cubicBezTo>
                  <a:cubicBezTo>
                    <a:pt x="82" y="42"/>
                    <a:pt x="75" y="46"/>
                    <a:pt x="68" y="46"/>
                  </a:cubicBezTo>
                  <a:cubicBezTo>
                    <a:pt x="60" y="46"/>
                    <a:pt x="51" y="47"/>
                    <a:pt x="40" y="47"/>
                  </a:cubicBezTo>
                  <a:close/>
                  <a:moveTo>
                    <a:pt x="17" y="38"/>
                  </a:moveTo>
                  <a:cubicBezTo>
                    <a:pt x="19" y="38"/>
                    <a:pt x="21" y="38"/>
                    <a:pt x="23" y="38"/>
                  </a:cubicBezTo>
                  <a:cubicBezTo>
                    <a:pt x="29" y="39"/>
                    <a:pt x="34" y="39"/>
                    <a:pt x="40" y="39"/>
                  </a:cubicBezTo>
                  <a:cubicBezTo>
                    <a:pt x="51" y="39"/>
                    <a:pt x="59" y="38"/>
                    <a:pt x="67" y="38"/>
                  </a:cubicBezTo>
                  <a:cubicBezTo>
                    <a:pt x="72" y="38"/>
                    <a:pt x="77" y="36"/>
                    <a:pt x="83" y="33"/>
                  </a:cubicBezTo>
                  <a:cubicBezTo>
                    <a:pt x="88" y="30"/>
                    <a:pt x="90" y="23"/>
                    <a:pt x="88" y="17"/>
                  </a:cubicBezTo>
                  <a:cubicBezTo>
                    <a:pt x="86" y="12"/>
                    <a:pt x="81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0" y="9"/>
                    <a:pt x="66" y="10"/>
                    <a:pt x="64" y="11"/>
                  </a:cubicBezTo>
                  <a:cubicBezTo>
                    <a:pt x="50" y="19"/>
                    <a:pt x="36" y="27"/>
                    <a:pt x="22" y="36"/>
                  </a:cubicBezTo>
                  <a:lnTo>
                    <a:pt x="17" y="38"/>
                  </a:lnTo>
                  <a:close/>
                </a:path>
              </a:pathLst>
            </a:custGeom>
            <a:solidFill>
              <a:srgbClr val="88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47">
            <a:extLst>
              <a:ext uri="{FF2B5EF4-FFF2-40B4-BE49-F238E27FC236}">
                <a16:creationId xmlns:a16="http://schemas.microsoft.com/office/drawing/2014/main" xmlns="" id="{2E363D0A-1D4E-469B-B53F-24828329AD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995577" y="4808094"/>
            <a:ext cx="1038509" cy="1366604"/>
            <a:chOff x="809" y="1394"/>
            <a:chExt cx="459" cy="604"/>
          </a:xfrm>
        </p:grpSpPr>
        <p:sp>
          <p:nvSpPr>
            <p:cNvPr id="24" name="Rectangle 48">
              <a:extLst>
                <a:ext uri="{FF2B5EF4-FFF2-40B4-BE49-F238E27FC236}">
                  <a16:creationId xmlns:a16="http://schemas.microsoft.com/office/drawing/2014/main" xmlns="" id="{8A3E61B2-32C8-41EE-AE0F-CFD1C6A33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" y="1736"/>
              <a:ext cx="312" cy="19"/>
            </a:xfrm>
            <a:prstGeom prst="rect">
              <a:avLst/>
            </a:prstGeom>
            <a:solidFill>
              <a:srgbClr val="88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xmlns="" id="{74C576A9-00F6-4479-857D-AD54C2ADF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" y="1791"/>
              <a:ext cx="312" cy="19"/>
            </a:xfrm>
            <a:prstGeom prst="rect">
              <a:avLst/>
            </a:prstGeom>
            <a:solidFill>
              <a:srgbClr val="88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xmlns="" id="{521F0A1D-D2C4-4942-8A48-251DFA022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" y="1845"/>
              <a:ext cx="312" cy="19"/>
            </a:xfrm>
            <a:prstGeom prst="rect">
              <a:avLst/>
            </a:prstGeom>
            <a:solidFill>
              <a:srgbClr val="88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xmlns="" id="{CFCE32D2-FF21-43C8-9D24-A8CC8F501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" y="1590"/>
              <a:ext cx="19" cy="106"/>
            </a:xfrm>
            <a:prstGeom prst="rect">
              <a:avLst/>
            </a:prstGeom>
            <a:solidFill>
              <a:srgbClr val="9B4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xmlns="" id="{B855BB16-9BC2-4B6B-9B9D-E5E7E3724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" y="1635"/>
              <a:ext cx="111" cy="19"/>
            </a:xfrm>
            <a:prstGeom prst="rect">
              <a:avLst/>
            </a:prstGeom>
            <a:solidFill>
              <a:srgbClr val="9B4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xmlns="" id="{BEAC36E5-F9D7-4A42-95BB-F28E4C9EC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1422"/>
              <a:ext cx="459" cy="576"/>
            </a:xfrm>
            <a:custGeom>
              <a:avLst/>
              <a:gdLst>
                <a:gd name="T0" fmla="*/ 459 w 459"/>
                <a:gd name="T1" fmla="*/ 576 h 576"/>
                <a:gd name="T2" fmla="*/ 0 w 459"/>
                <a:gd name="T3" fmla="*/ 576 h 576"/>
                <a:gd name="T4" fmla="*/ 0 w 459"/>
                <a:gd name="T5" fmla="*/ 0 h 576"/>
                <a:gd name="T6" fmla="*/ 76 w 459"/>
                <a:gd name="T7" fmla="*/ 0 h 576"/>
                <a:gd name="T8" fmla="*/ 76 w 459"/>
                <a:gd name="T9" fmla="*/ 19 h 576"/>
                <a:gd name="T10" fmla="*/ 19 w 459"/>
                <a:gd name="T11" fmla="*/ 19 h 576"/>
                <a:gd name="T12" fmla="*/ 19 w 459"/>
                <a:gd name="T13" fmla="*/ 558 h 576"/>
                <a:gd name="T14" fmla="*/ 440 w 459"/>
                <a:gd name="T15" fmla="*/ 558 h 576"/>
                <a:gd name="T16" fmla="*/ 440 w 459"/>
                <a:gd name="T17" fmla="*/ 19 h 576"/>
                <a:gd name="T18" fmla="*/ 386 w 459"/>
                <a:gd name="T19" fmla="*/ 19 h 576"/>
                <a:gd name="T20" fmla="*/ 386 w 459"/>
                <a:gd name="T21" fmla="*/ 0 h 576"/>
                <a:gd name="T22" fmla="*/ 459 w 459"/>
                <a:gd name="T23" fmla="*/ 0 h 576"/>
                <a:gd name="T24" fmla="*/ 459 w 459"/>
                <a:gd name="T2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9" h="576">
                  <a:moveTo>
                    <a:pt x="459" y="576"/>
                  </a:moveTo>
                  <a:lnTo>
                    <a:pt x="0" y="57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19"/>
                  </a:lnTo>
                  <a:lnTo>
                    <a:pt x="19" y="19"/>
                  </a:lnTo>
                  <a:lnTo>
                    <a:pt x="19" y="558"/>
                  </a:lnTo>
                  <a:lnTo>
                    <a:pt x="440" y="558"/>
                  </a:lnTo>
                  <a:lnTo>
                    <a:pt x="440" y="19"/>
                  </a:lnTo>
                  <a:lnTo>
                    <a:pt x="386" y="19"/>
                  </a:lnTo>
                  <a:lnTo>
                    <a:pt x="386" y="0"/>
                  </a:lnTo>
                  <a:lnTo>
                    <a:pt x="459" y="0"/>
                  </a:lnTo>
                  <a:lnTo>
                    <a:pt x="459" y="576"/>
                  </a:lnTo>
                  <a:close/>
                </a:path>
              </a:pathLst>
            </a:custGeom>
            <a:solidFill>
              <a:srgbClr val="9B4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xmlns="" id="{7F8E1877-AF89-48DD-BD53-27954AB5A5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6" y="1394"/>
              <a:ext cx="328" cy="83"/>
            </a:xfrm>
            <a:custGeom>
              <a:avLst/>
              <a:gdLst>
                <a:gd name="T0" fmla="*/ 128 w 139"/>
                <a:gd name="T1" fmla="*/ 35 h 35"/>
                <a:gd name="T2" fmla="*/ 11 w 139"/>
                <a:gd name="T3" fmla="*/ 35 h 35"/>
                <a:gd name="T4" fmla="*/ 0 w 139"/>
                <a:gd name="T5" fmla="*/ 23 h 35"/>
                <a:gd name="T6" fmla="*/ 0 w 139"/>
                <a:gd name="T7" fmla="*/ 12 h 35"/>
                <a:gd name="T8" fmla="*/ 11 w 139"/>
                <a:gd name="T9" fmla="*/ 0 h 35"/>
                <a:gd name="T10" fmla="*/ 128 w 139"/>
                <a:gd name="T11" fmla="*/ 0 h 35"/>
                <a:gd name="T12" fmla="*/ 139 w 139"/>
                <a:gd name="T13" fmla="*/ 12 h 35"/>
                <a:gd name="T14" fmla="*/ 139 w 139"/>
                <a:gd name="T15" fmla="*/ 23 h 35"/>
                <a:gd name="T16" fmla="*/ 128 w 139"/>
                <a:gd name="T17" fmla="*/ 35 h 35"/>
                <a:gd name="T18" fmla="*/ 11 w 139"/>
                <a:gd name="T19" fmla="*/ 8 h 35"/>
                <a:gd name="T20" fmla="*/ 8 w 139"/>
                <a:gd name="T21" fmla="*/ 12 h 35"/>
                <a:gd name="T22" fmla="*/ 8 w 139"/>
                <a:gd name="T23" fmla="*/ 23 h 35"/>
                <a:gd name="T24" fmla="*/ 11 w 139"/>
                <a:gd name="T25" fmla="*/ 27 h 35"/>
                <a:gd name="T26" fmla="*/ 128 w 139"/>
                <a:gd name="T27" fmla="*/ 27 h 35"/>
                <a:gd name="T28" fmla="*/ 131 w 139"/>
                <a:gd name="T29" fmla="*/ 23 h 35"/>
                <a:gd name="T30" fmla="*/ 131 w 139"/>
                <a:gd name="T31" fmla="*/ 12 h 35"/>
                <a:gd name="T32" fmla="*/ 128 w 139"/>
                <a:gd name="T33" fmla="*/ 8 h 35"/>
                <a:gd name="T34" fmla="*/ 11 w 139"/>
                <a:gd name="T35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35">
                  <a:moveTo>
                    <a:pt x="128" y="35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5" y="35"/>
                    <a:pt x="0" y="30"/>
                    <a:pt x="0" y="2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4" y="0"/>
                    <a:pt x="139" y="5"/>
                    <a:pt x="139" y="12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30"/>
                    <a:pt x="134" y="35"/>
                    <a:pt x="128" y="35"/>
                  </a:cubicBezTo>
                  <a:close/>
                  <a:moveTo>
                    <a:pt x="11" y="8"/>
                  </a:moveTo>
                  <a:cubicBezTo>
                    <a:pt x="9" y="8"/>
                    <a:pt x="8" y="10"/>
                    <a:pt x="8" y="1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9" y="27"/>
                    <a:pt x="11" y="27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0" y="27"/>
                    <a:pt x="131" y="25"/>
                    <a:pt x="131" y="23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31" y="10"/>
                    <a:pt x="130" y="8"/>
                    <a:pt x="128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88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46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1705754" y="1108042"/>
            <a:ext cx="1349901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Leveraging Data &amp; Advanced Technology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46251" y="2204949"/>
            <a:ext cx="1063653" cy="5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218D6C-72AE-4F42-9CE2-16990E441E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26" y="12226169"/>
            <a:ext cx="6505459" cy="14120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E6205-DB9B-47DD-82FD-5FFC1B666E4A}"/>
              </a:ext>
            </a:extLst>
          </p:cNvPr>
          <p:cNvGrpSpPr/>
          <p:nvPr/>
        </p:nvGrpSpPr>
        <p:grpSpPr>
          <a:xfrm>
            <a:off x="19104" y="12007790"/>
            <a:ext cx="24377651" cy="56954"/>
            <a:chOff x="-3176" y="-1300"/>
            <a:chExt cx="20305861" cy="3402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FA5B1F3-A1C0-440A-AC23-4741CE0B46EC}"/>
                </a:ext>
              </a:extLst>
            </p:cNvPr>
            <p:cNvSpPr/>
            <p:nvPr/>
          </p:nvSpPr>
          <p:spPr>
            <a:xfrm>
              <a:off x="-3176" y="-1"/>
              <a:ext cx="4064272" cy="3389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A59BB0D-2B10-477C-B1DD-3BEBF15077D7}"/>
                </a:ext>
              </a:extLst>
            </p:cNvPr>
            <p:cNvSpPr/>
            <p:nvPr/>
          </p:nvSpPr>
          <p:spPr>
            <a:xfrm>
              <a:off x="4061096" y="-1300"/>
              <a:ext cx="4039668" cy="3389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A45E93C-802C-4A07-B894-2A7CF8F01FFF}"/>
                </a:ext>
              </a:extLst>
            </p:cNvPr>
            <p:cNvSpPr/>
            <p:nvPr/>
          </p:nvSpPr>
          <p:spPr>
            <a:xfrm>
              <a:off x="8101887" y="-1"/>
              <a:ext cx="4064272" cy="338968"/>
            </a:xfrm>
            <a:prstGeom prst="rect">
              <a:avLst/>
            </a:prstGeom>
            <a:solidFill>
              <a:srgbClr val="9B4A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solidFill>
                  <a:srgbClr val="9B4A8B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81063CA-EB03-4263-8A39-91DB82A3DC66}"/>
                </a:ext>
              </a:extLst>
            </p:cNvPr>
            <p:cNvSpPr/>
            <p:nvPr/>
          </p:nvSpPr>
          <p:spPr>
            <a:xfrm>
              <a:off x="12167651" y="-1300"/>
              <a:ext cx="4064272" cy="338968"/>
            </a:xfrm>
            <a:prstGeom prst="rect">
              <a:avLst/>
            </a:prstGeom>
            <a:solidFill>
              <a:srgbClr val="25CA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latin typeface="Lato Regular"/>
                <a:cs typeface="Lato Regular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A7222BA-E500-470D-B60B-C494A587409C}"/>
                </a:ext>
              </a:extLst>
            </p:cNvPr>
            <p:cNvSpPr/>
            <p:nvPr/>
          </p:nvSpPr>
          <p:spPr>
            <a:xfrm>
              <a:off x="16238413" y="-1"/>
              <a:ext cx="4064272" cy="338968"/>
            </a:xfrm>
            <a:prstGeom prst="rect">
              <a:avLst/>
            </a:prstGeom>
            <a:solidFill>
              <a:srgbClr val="1597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</p:grpSp>
      <p:pic>
        <p:nvPicPr>
          <p:cNvPr id="31" name="Picture 2" descr="Related image">
            <a:extLst>
              <a:ext uri="{FF2B5EF4-FFF2-40B4-BE49-F238E27FC236}">
                <a16:creationId xmlns:a16="http://schemas.microsoft.com/office/drawing/2014/main" xmlns="" id="{ABD3097E-B6A4-425F-9B3F-24261B375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21395" r="21200" b="26512"/>
          <a:stretch/>
        </p:blipFill>
        <p:spPr bwMode="auto">
          <a:xfrm rot="10800000">
            <a:off x="7750359" y="2600625"/>
            <a:ext cx="8176825" cy="81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6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1705754" y="1108042"/>
            <a:ext cx="1964146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Using Diverse Tools to Improve Stakeholder Communication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46251" y="2204949"/>
            <a:ext cx="1063653" cy="5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218D6C-72AE-4F42-9CE2-16990E441E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26" y="12226169"/>
            <a:ext cx="6505459" cy="14120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E6205-DB9B-47DD-82FD-5FFC1B666E4A}"/>
              </a:ext>
            </a:extLst>
          </p:cNvPr>
          <p:cNvGrpSpPr/>
          <p:nvPr/>
        </p:nvGrpSpPr>
        <p:grpSpPr>
          <a:xfrm>
            <a:off x="19104" y="12007790"/>
            <a:ext cx="24377651" cy="56954"/>
            <a:chOff x="-3176" y="-1300"/>
            <a:chExt cx="20305861" cy="3402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FA5B1F3-A1C0-440A-AC23-4741CE0B46EC}"/>
                </a:ext>
              </a:extLst>
            </p:cNvPr>
            <p:cNvSpPr/>
            <p:nvPr/>
          </p:nvSpPr>
          <p:spPr>
            <a:xfrm>
              <a:off x="-3176" y="-1"/>
              <a:ext cx="4064272" cy="3389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A59BB0D-2B10-477C-B1DD-3BEBF15077D7}"/>
                </a:ext>
              </a:extLst>
            </p:cNvPr>
            <p:cNvSpPr/>
            <p:nvPr/>
          </p:nvSpPr>
          <p:spPr>
            <a:xfrm>
              <a:off x="4061096" y="-1300"/>
              <a:ext cx="4039668" cy="3389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A45E93C-802C-4A07-B894-2A7CF8F01FFF}"/>
                </a:ext>
              </a:extLst>
            </p:cNvPr>
            <p:cNvSpPr/>
            <p:nvPr/>
          </p:nvSpPr>
          <p:spPr>
            <a:xfrm>
              <a:off x="8101887" y="-1"/>
              <a:ext cx="4064272" cy="338968"/>
            </a:xfrm>
            <a:prstGeom prst="rect">
              <a:avLst/>
            </a:prstGeom>
            <a:solidFill>
              <a:srgbClr val="9B4A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solidFill>
                  <a:srgbClr val="9B4A8B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81063CA-EB03-4263-8A39-91DB82A3DC66}"/>
                </a:ext>
              </a:extLst>
            </p:cNvPr>
            <p:cNvSpPr/>
            <p:nvPr/>
          </p:nvSpPr>
          <p:spPr>
            <a:xfrm>
              <a:off x="12167651" y="-1300"/>
              <a:ext cx="4064272" cy="338968"/>
            </a:xfrm>
            <a:prstGeom prst="rect">
              <a:avLst/>
            </a:prstGeom>
            <a:solidFill>
              <a:srgbClr val="25CA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latin typeface="Lato Regular"/>
                <a:cs typeface="Lato Regular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A7222BA-E500-470D-B60B-C494A587409C}"/>
                </a:ext>
              </a:extLst>
            </p:cNvPr>
            <p:cNvSpPr/>
            <p:nvPr/>
          </p:nvSpPr>
          <p:spPr>
            <a:xfrm>
              <a:off x="16238413" y="-1"/>
              <a:ext cx="4064272" cy="338968"/>
            </a:xfrm>
            <a:prstGeom prst="rect">
              <a:avLst/>
            </a:prstGeom>
            <a:solidFill>
              <a:srgbClr val="1597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</p:grpSp>
      <p:sp>
        <p:nvSpPr>
          <p:cNvPr id="19" name="순서도: 추출 17">
            <a:extLst>
              <a:ext uri="{FF2B5EF4-FFF2-40B4-BE49-F238E27FC236}">
                <a16:creationId xmlns:a16="http://schemas.microsoft.com/office/drawing/2014/main" xmlns="" id="{BDC972FA-148D-4368-820F-5FD91ED96AFE}"/>
              </a:ext>
            </a:extLst>
          </p:cNvPr>
          <p:cNvSpPr>
            <a:spLocks noChangeAspect="1"/>
          </p:cNvSpPr>
          <p:nvPr/>
        </p:nvSpPr>
        <p:spPr>
          <a:xfrm rot="12634188">
            <a:off x="11164710" y="3794611"/>
            <a:ext cx="3287231" cy="2877074"/>
          </a:xfrm>
          <a:prstGeom prst="flowChartExtra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ko-KR" altLang="en-US" sz="2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0" name="순서도: 병합 56">
            <a:extLst>
              <a:ext uri="{FF2B5EF4-FFF2-40B4-BE49-F238E27FC236}">
                <a16:creationId xmlns:a16="http://schemas.microsoft.com/office/drawing/2014/main" xmlns="" id="{DA3C7210-9BA8-4ADC-A3A4-67DF2F64FD9B}"/>
              </a:ext>
            </a:extLst>
          </p:cNvPr>
          <p:cNvSpPr>
            <a:spLocks noChangeAspect="1"/>
          </p:cNvSpPr>
          <p:nvPr/>
        </p:nvSpPr>
        <p:spPr>
          <a:xfrm rot="12634188">
            <a:off x="12641392" y="4769001"/>
            <a:ext cx="3287231" cy="2877074"/>
          </a:xfrm>
          <a:prstGeom prst="flowChartMerge">
            <a:avLst/>
          </a:prstGeom>
          <a:solidFill>
            <a:srgbClr val="9B4A8B"/>
          </a:solidFill>
          <a:ln w="3175" cap="flat" cmpd="sng" algn="ctr">
            <a:noFill/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ko-KR" altLang="en-US" sz="2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1" name="순서도: 추출 54">
            <a:extLst>
              <a:ext uri="{FF2B5EF4-FFF2-40B4-BE49-F238E27FC236}">
                <a16:creationId xmlns:a16="http://schemas.microsoft.com/office/drawing/2014/main" xmlns="" id="{D087253F-2168-4F5C-9283-09913EA2E9B4}"/>
              </a:ext>
            </a:extLst>
          </p:cNvPr>
          <p:cNvSpPr>
            <a:spLocks noChangeAspect="1"/>
          </p:cNvSpPr>
          <p:nvPr/>
        </p:nvSpPr>
        <p:spPr>
          <a:xfrm rot="12634188">
            <a:off x="11113169" y="7356195"/>
            <a:ext cx="3287231" cy="2877074"/>
          </a:xfrm>
          <a:prstGeom prst="flowChartExtract">
            <a:avLst/>
          </a:prstGeom>
          <a:solidFill>
            <a:srgbClr val="159781"/>
          </a:solidFill>
          <a:ln w="317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ko-KR" altLang="en-US" sz="2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2" name="순서도: 추출 17">
            <a:extLst>
              <a:ext uri="{FF2B5EF4-FFF2-40B4-BE49-F238E27FC236}">
                <a16:creationId xmlns:a16="http://schemas.microsoft.com/office/drawing/2014/main" xmlns="" id="{F7072E17-983F-4BEC-BD4E-299B568CEF49}"/>
              </a:ext>
            </a:extLst>
          </p:cNvPr>
          <p:cNvSpPr>
            <a:spLocks noChangeAspect="1"/>
          </p:cNvSpPr>
          <p:nvPr/>
        </p:nvSpPr>
        <p:spPr>
          <a:xfrm rot="12634188" flipH="1" flipV="1">
            <a:off x="9538800" y="6514192"/>
            <a:ext cx="3288210" cy="2877714"/>
          </a:xfrm>
          <a:prstGeom prst="flowChartExtract">
            <a:avLst/>
          </a:prstGeom>
          <a:solidFill>
            <a:srgbClr val="187F97"/>
          </a:solidFill>
          <a:ln w="3175" cap="flat" cmpd="sng" algn="ctr">
            <a:noFill/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ko-KR" altLang="en-US" sz="2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3" name="순서도: 병합 56">
            <a:extLst>
              <a:ext uri="{FF2B5EF4-FFF2-40B4-BE49-F238E27FC236}">
                <a16:creationId xmlns:a16="http://schemas.microsoft.com/office/drawing/2014/main" xmlns="" id="{F3F6EB8D-B943-4E19-9D28-35697CBD04E5}"/>
              </a:ext>
            </a:extLst>
          </p:cNvPr>
          <p:cNvSpPr/>
          <p:nvPr/>
        </p:nvSpPr>
        <p:spPr>
          <a:xfrm rot="12634188" flipH="1" flipV="1">
            <a:off x="8061676" y="5539516"/>
            <a:ext cx="3288210" cy="2877714"/>
          </a:xfrm>
          <a:prstGeom prst="flowChartMerge">
            <a:avLst/>
          </a:prstGeom>
          <a:solidFill>
            <a:srgbClr val="9B4A8B"/>
          </a:solidFill>
          <a:ln w="3175" cap="flat" cmpd="sng" algn="ctr">
            <a:noFill/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ko-KR" altLang="en-US" sz="2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4" name="순서도: 추출 54">
            <a:extLst>
              <a:ext uri="{FF2B5EF4-FFF2-40B4-BE49-F238E27FC236}">
                <a16:creationId xmlns:a16="http://schemas.microsoft.com/office/drawing/2014/main" xmlns="" id="{A4117AEB-5A96-4FC0-B3AE-A050B18A91B1}"/>
              </a:ext>
            </a:extLst>
          </p:cNvPr>
          <p:cNvSpPr>
            <a:spLocks noChangeAspect="1"/>
          </p:cNvSpPr>
          <p:nvPr/>
        </p:nvSpPr>
        <p:spPr>
          <a:xfrm rot="12634188" flipH="1" flipV="1">
            <a:off x="9590239" y="2951747"/>
            <a:ext cx="3288210" cy="2877714"/>
          </a:xfrm>
          <a:prstGeom prst="flowChartExtract">
            <a:avLst/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ko-KR" altLang="en-US" sz="2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11" name="Freeform 128">
            <a:extLst>
              <a:ext uri="{FF2B5EF4-FFF2-40B4-BE49-F238E27FC236}">
                <a16:creationId xmlns:a16="http://schemas.microsoft.com/office/drawing/2014/main" xmlns="" id="{7127B256-8A60-41D9-AC35-F120E3FD5D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44151" y="4337054"/>
            <a:ext cx="1105400" cy="909289"/>
          </a:xfrm>
          <a:custGeom>
            <a:avLst/>
            <a:gdLst>
              <a:gd name="T0" fmla="*/ 60431965 w 609"/>
              <a:gd name="T1" fmla="*/ 54199644 h 524"/>
              <a:gd name="T2" fmla="*/ 60431965 w 609"/>
              <a:gd name="T3" fmla="*/ 46791299 h 524"/>
              <a:gd name="T4" fmla="*/ 67678707 w 609"/>
              <a:gd name="T5" fmla="*/ 27554619 h 524"/>
              <a:gd name="T6" fmla="*/ 66772909 w 609"/>
              <a:gd name="T7" fmla="*/ 26645025 h 524"/>
              <a:gd name="T8" fmla="*/ 65867111 w 609"/>
              <a:gd name="T9" fmla="*/ 26645025 h 524"/>
              <a:gd name="T10" fmla="*/ 64961313 w 609"/>
              <a:gd name="T11" fmla="*/ 25735070 h 524"/>
              <a:gd name="T12" fmla="*/ 64055516 w 609"/>
              <a:gd name="T13" fmla="*/ 25735070 h 524"/>
              <a:gd name="T14" fmla="*/ 63149718 w 609"/>
              <a:gd name="T15" fmla="*/ 24825476 h 524"/>
              <a:gd name="T16" fmla="*/ 61338122 w 609"/>
              <a:gd name="T17" fmla="*/ 24825476 h 524"/>
              <a:gd name="T18" fmla="*/ 60431965 w 609"/>
              <a:gd name="T19" fmla="*/ 24825476 h 524"/>
              <a:gd name="T20" fmla="*/ 59526167 w 609"/>
              <a:gd name="T21" fmla="*/ 23005566 h 524"/>
              <a:gd name="T22" fmla="*/ 58620369 w 609"/>
              <a:gd name="T23" fmla="*/ 21055868 h 524"/>
              <a:gd name="T24" fmla="*/ 57714571 w 609"/>
              <a:gd name="T25" fmla="*/ 19236319 h 524"/>
              <a:gd name="T26" fmla="*/ 56808774 w 609"/>
              <a:gd name="T27" fmla="*/ 17416769 h 524"/>
              <a:gd name="T28" fmla="*/ 21998871 w 609"/>
              <a:gd name="T29" fmla="*/ 17416769 h 524"/>
              <a:gd name="T30" fmla="*/ 21093073 w 609"/>
              <a:gd name="T31" fmla="*/ 19236319 h 524"/>
              <a:gd name="T32" fmla="*/ 20187276 w 609"/>
              <a:gd name="T33" fmla="*/ 21055868 h 524"/>
              <a:gd name="T34" fmla="*/ 19281478 w 609"/>
              <a:gd name="T35" fmla="*/ 23005566 h 524"/>
              <a:gd name="T36" fmla="*/ 18375680 w 609"/>
              <a:gd name="T37" fmla="*/ 24825476 h 524"/>
              <a:gd name="T38" fmla="*/ 17469523 w 609"/>
              <a:gd name="T39" fmla="*/ 24825476 h 524"/>
              <a:gd name="T40" fmla="*/ 15657927 w 609"/>
              <a:gd name="T41" fmla="*/ 24825476 h 524"/>
              <a:gd name="T42" fmla="*/ 14622627 w 609"/>
              <a:gd name="T43" fmla="*/ 25735070 h 524"/>
              <a:gd name="T44" fmla="*/ 13716829 w 609"/>
              <a:gd name="T45" fmla="*/ 25735070 h 524"/>
              <a:gd name="T46" fmla="*/ 12811031 w 609"/>
              <a:gd name="T47" fmla="*/ 26645025 h 524"/>
              <a:gd name="T48" fmla="*/ 11905233 w 609"/>
              <a:gd name="T49" fmla="*/ 26645025 h 524"/>
              <a:gd name="T50" fmla="*/ 10999436 w 609"/>
              <a:gd name="T51" fmla="*/ 27554619 h 524"/>
              <a:gd name="T52" fmla="*/ 18375680 w 609"/>
              <a:gd name="T53" fmla="*/ 46791299 h 524"/>
              <a:gd name="T54" fmla="*/ 18375680 w 609"/>
              <a:gd name="T55" fmla="*/ 54199644 h 524"/>
              <a:gd name="T56" fmla="*/ 12811031 w 609"/>
              <a:gd name="T57" fmla="*/ 18326364 h 524"/>
              <a:gd name="T58" fmla="*/ 65867111 w 609"/>
              <a:gd name="T59" fmla="*/ 18326364 h 524"/>
              <a:gd name="T60" fmla="*/ 60431965 w 609"/>
              <a:gd name="T61" fmla="*/ 54199644 h 524"/>
              <a:gd name="T62" fmla="*/ 25622062 w 609"/>
              <a:gd name="T63" fmla="*/ 45881344 h 524"/>
              <a:gd name="T64" fmla="*/ 36621498 w 609"/>
              <a:gd name="T65" fmla="*/ 33013628 h 524"/>
              <a:gd name="T66" fmla="*/ 42186147 w 609"/>
              <a:gd name="T67" fmla="*/ 33013628 h 524"/>
              <a:gd name="T68" fmla="*/ 53056080 w 609"/>
              <a:gd name="T69" fmla="*/ 45881344 h 524"/>
              <a:gd name="T70" fmla="*/ 53961878 w 609"/>
              <a:gd name="T71" fmla="*/ 47700893 h 524"/>
              <a:gd name="T72" fmla="*/ 47620933 w 609"/>
              <a:gd name="T73" fmla="*/ 50560546 h 524"/>
              <a:gd name="T74" fmla="*/ 43091945 w 609"/>
              <a:gd name="T75" fmla="*/ 44971389 h 524"/>
              <a:gd name="T76" fmla="*/ 39339251 w 609"/>
              <a:gd name="T77" fmla="*/ 67976954 h 524"/>
              <a:gd name="T78" fmla="*/ 35715700 w 609"/>
              <a:gd name="T79" fmla="*/ 44971389 h 524"/>
              <a:gd name="T80" fmla="*/ 31186711 w 609"/>
              <a:gd name="T81" fmla="*/ 50560546 h 524"/>
              <a:gd name="T82" fmla="*/ 24716265 w 609"/>
              <a:gd name="T83" fmla="*/ 47700893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Freeform 40">
            <a:extLst>
              <a:ext uri="{FF2B5EF4-FFF2-40B4-BE49-F238E27FC236}">
                <a16:creationId xmlns:a16="http://schemas.microsoft.com/office/drawing/2014/main" xmlns="" id="{FE29531B-3993-4283-82B0-410FCFD21D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61486" y="4351876"/>
            <a:ext cx="987373" cy="957811"/>
          </a:xfrm>
          <a:custGeom>
            <a:avLst/>
            <a:gdLst>
              <a:gd name="T0" fmla="*/ 72192291 w 587"/>
              <a:gd name="T1" fmla="*/ 61832672 h 567"/>
              <a:gd name="T2" fmla="*/ 72192291 w 587"/>
              <a:gd name="T3" fmla="*/ 61832672 h 567"/>
              <a:gd name="T4" fmla="*/ 53950255 w 587"/>
              <a:gd name="T5" fmla="*/ 61832672 h 567"/>
              <a:gd name="T6" fmla="*/ 48386931 w 587"/>
              <a:gd name="T7" fmla="*/ 61832672 h 567"/>
              <a:gd name="T8" fmla="*/ 48386931 w 587"/>
              <a:gd name="T9" fmla="*/ 68224410 h 567"/>
              <a:gd name="T10" fmla="*/ 53950255 w 587"/>
              <a:gd name="T11" fmla="*/ 72920786 h 567"/>
              <a:gd name="T12" fmla="*/ 53950255 w 587"/>
              <a:gd name="T13" fmla="*/ 73833840 h 567"/>
              <a:gd name="T14" fmla="*/ 21864833 w 587"/>
              <a:gd name="T15" fmla="*/ 73833840 h 567"/>
              <a:gd name="T16" fmla="*/ 21864833 w 587"/>
              <a:gd name="T17" fmla="*/ 72920786 h 567"/>
              <a:gd name="T18" fmla="*/ 26522098 w 587"/>
              <a:gd name="T19" fmla="*/ 68224410 h 567"/>
              <a:gd name="T20" fmla="*/ 26522098 w 587"/>
              <a:gd name="T21" fmla="*/ 61832672 h 567"/>
              <a:gd name="T22" fmla="*/ 21864833 w 587"/>
              <a:gd name="T23" fmla="*/ 61832672 h 567"/>
              <a:gd name="T24" fmla="*/ 3622437 w 587"/>
              <a:gd name="T25" fmla="*/ 61832672 h 567"/>
              <a:gd name="T26" fmla="*/ 0 w 587"/>
              <a:gd name="T27" fmla="*/ 58180095 h 567"/>
              <a:gd name="T28" fmla="*/ 0 w 587"/>
              <a:gd name="T29" fmla="*/ 9262007 h 567"/>
              <a:gd name="T30" fmla="*/ 3622437 w 587"/>
              <a:gd name="T31" fmla="*/ 5609430 h 567"/>
              <a:gd name="T32" fmla="*/ 30144895 w 587"/>
              <a:gd name="T33" fmla="*/ 5609430 h 567"/>
              <a:gd name="T34" fmla="*/ 30144895 w 587"/>
              <a:gd name="T35" fmla="*/ 10175061 h 567"/>
              <a:gd name="T36" fmla="*/ 4528137 w 587"/>
              <a:gd name="T37" fmla="*/ 10175061 h 567"/>
              <a:gd name="T38" fmla="*/ 4528137 w 587"/>
              <a:gd name="T39" fmla="*/ 51657611 h 567"/>
              <a:gd name="T40" fmla="*/ 70380892 w 587"/>
              <a:gd name="T41" fmla="*/ 51657611 h 567"/>
              <a:gd name="T42" fmla="*/ 70380892 w 587"/>
              <a:gd name="T43" fmla="*/ 10175061 h 567"/>
              <a:gd name="T44" fmla="*/ 44764493 w 587"/>
              <a:gd name="T45" fmla="*/ 10175061 h 567"/>
              <a:gd name="T46" fmla="*/ 44764493 w 587"/>
              <a:gd name="T47" fmla="*/ 5609430 h 567"/>
              <a:gd name="T48" fmla="*/ 72192291 w 587"/>
              <a:gd name="T49" fmla="*/ 5609430 h 567"/>
              <a:gd name="T50" fmla="*/ 75814728 w 587"/>
              <a:gd name="T51" fmla="*/ 9262007 h 567"/>
              <a:gd name="T52" fmla="*/ 75814728 w 587"/>
              <a:gd name="T53" fmla="*/ 58180095 h 567"/>
              <a:gd name="T54" fmla="*/ 72192291 w 587"/>
              <a:gd name="T55" fmla="*/ 61832672 h 567"/>
              <a:gd name="T56" fmla="*/ 50327458 w 587"/>
              <a:gd name="T57" fmla="*/ 21263175 h 567"/>
              <a:gd name="T58" fmla="*/ 50327458 w 587"/>
              <a:gd name="T59" fmla="*/ 21263175 h 567"/>
              <a:gd name="T60" fmla="*/ 48386931 w 587"/>
              <a:gd name="T61" fmla="*/ 24002337 h 567"/>
              <a:gd name="T62" fmla="*/ 40236356 w 587"/>
              <a:gd name="T63" fmla="*/ 32351290 h 567"/>
              <a:gd name="T64" fmla="*/ 37519259 w 587"/>
              <a:gd name="T65" fmla="*/ 33264343 h 567"/>
              <a:gd name="T66" fmla="*/ 35707860 w 587"/>
              <a:gd name="T67" fmla="*/ 32351290 h 567"/>
              <a:gd name="T68" fmla="*/ 26522098 w 587"/>
              <a:gd name="T69" fmla="*/ 24002337 h 567"/>
              <a:gd name="T70" fmla="*/ 25616758 w 587"/>
              <a:gd name="T71" fmla="*/ 21263175 h 567"/>
              <a:gd name="T72" fmla="*/ 29239196 w 587"/>
              <a:gd name="T73" fmla="*/ 17610598 h 567"/>
              <a:gd name="T74" fmla="*/ 31955934 w 587"/>
              <a:gd name="T75" fmla="*/ 18523652 h 567"/>
              <a:gd name="T76" fmla="*/ 33767333 w 587"/>
              <a:gd name="T77" fmla="*/ 21263175 h 567"/>
              <a:gd name="T78" fmla="*/ 33767333 w 587"/>
              <a:gd name="T79" fmla="*/ 3782961 h 567"/>
              <a:gd name="T80" fmla="*/ 37519259 w 587"/>
              <a:gd name="T81" fmla="*/ 0 h 567"/>
              <a:gd name="T82" fmla="*/ 41141696 w 587"/>
              <a:gd name="T83" fmla="*/ 3782961 h 567"/>
              <a:gd name="T84" fmla="*/ 41141696 w 587"/>
              <a:gd name="T85" fmla="*/ 21263175 h 567"/>
              <a:gd name="T86" fmla="*/ 43858794 w 587"/>
              <a:gd name="T87" fmla="*/ 18523652 h 567"/>
              <a:gd name="T88" fmla="*/ 46575532 w 587"/>
              <a:gd name="T89" fmla="*/ 17610598 h 567"/>
              <a:gd name="T90" fmla="*/ 50327458 w 587"/>
              <a:gd name="T91" fmla="*/ 2126317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74" y="474"/>
                  <a:pt x="374" y="474"/>
                  <a:pt x="374" y="474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05" y="523"/>
                  <a:pt x="205" y="523"/>
                  <a:pt x="205" y="523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33" y="43"/>
                  <a:pt x="233" y="43"/>
                  <a:pt x="233" y="43"/>
                </a:cubicBezTo>
                <a:cubicBezTo>
                  <a:pt x="233" y="78"/>
                  <a:pt x="233" y="78"/>
                  <a:pt x="233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396"/>
                  <a:pt x="35" y="396"/>
                  <a:pt x="35" y="396"/>
                </a:cubicBezTo>
                <a:cubicBezTo>
                  <a:pt x="544" y="396"/>
                  <a:pt x="544" y="396"/>
                  <a:pt x="544" y="396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6" y="50"/>
                  <a:pt x="586" y="71"/>
                </a:cubicBezTo>
                <a:cubicBezTo>
                  <a:pt x="586" y="446"/>
                  <a:pt x="586" y="446"/>
                  <a:pt x="586" y="446"/>
                </a:cubicBezTo>
                <a:cubicBezTo>
                  <a:pt x="586" y="460"/>
                  <a:pt x="572" y="474"/>
                  <a:pt x="558" y="474"/>
                </a:cubicBezTo>
                <a:close/>
                <a:moveTo>
                  <a:pt x="389" y="163"/>
                </a:moveTo>
                <a:lnTo>
                  <a:pt x="389" y="163"/>
                </a:lnTo>
                <a:cubicBezTo>
                  <a:pt x="389" y="170"/>
                  <a:pt x="382" y="177"/>
                  <a:pt x="374" y="184"/>
                </a:cubicBezTo>
                <a:cubicBezTo>
                  <a:pt x="311" y="248"/>
                  <a:pt x="311" y="248"/>
                  <a:pt x="311" y="248"/>
                </a:cubicBezTo>
                <a:cubicBezTo>
                  <a:pt x="304" y="255"/>
                  <a:pt x="297" y="255"/>
                  <a:pt x="290" y="255"/>
                </a:cubicBezTo>
                <a:cubicBezTo>
                  <a:pt x="283" y="255"/>
                  <a:pt x="276" y="255"/>
                  <a:pt x="276" y="248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198" y="177"/>
                  <a:pt x="198" y="170"/>
                  <a:pt x="198" y="163"/>
                </a:cubicBezTo>
                <a:cubicBezTo>
                  <a:pt x="198" y="149"/>
                  <a:pt x="212" y="135"/>
                  <a:pt x="226" y="135"/>
                </a:cubicBezTo>
                <a:cubicBezTo>
                  <a:pt x="233" y="135"/>
                  <a:pt x="240" y="135"/>
                  <a:pt x="247" y="142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15"/>
                  <a:pt x="276" y="0"/>
                  <a:pt x="290" y="0"/>
                </a:cubicBezTo>
                <a:cubicBezTo>
                  <a:pt x="311" y="0"/>
                  <a:pt x="318" y="15"/>
                  <a:pt x="318" y="29"/>
                </a:cubicBezTo>
                <a:cubicBezTo>
                  <a:pt x="318" y="163"/>
                  <a:pt x="318" y="163"/>
                  <a:pt x="318" y="16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46" y="135"/>
                  <a:pt x="353" y="135"/>
                  <a:pt x="360" y="135"/>
                </a:cubicBezTo>
                <a:cubicBezTo>
                  <a:pt x="374" y="135"/>
                  <a:pt x="389" y="149"/>
                  <a:pt x="389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Freeform 143">
            <a:extLst>
              <a:ext uri="{FF2B5EF4-FFF2-40B4-BE49-F238E27FC236}">
                <a16:creationId xmlns:a16="http://schemas.microsoft.com/office/drawing/2014/main" xmlns="" id="{A6E743B7-975B-469D-8932-08105F940F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645877" y="6155167"/>
            <a:ext cx="942104" cy="877626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4" name="Freeform 76">
            <a:extLst>
              <a:ext uri="{FF2B5EF4-FFF2-40B4-BE49-F238E27FC236}">
                <a16:creationId xmlns:a16="http://schemas.microsoft.com/office/drawing/2014/main" xmlns="" id="{BC7C5C59-A389-481B-B3D3-610740F33B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71771" y="7641511"/>
            <a:ext cx="543256" cy="1186122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3" name="Freeform 58">
            <a:extLst>
              <a:ext uri="{FF2B5EF4-FFF2-40B4-BE49-F238E27FC236}">
                <a16:creationId xmlns:a16="http://schemas.microsoft.com/office/drawing/2014/main" xmlns="" id="{A3F0525A-60BA-426D-B35C-A6CD50DCFB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39464" y="6292158"/>
            <a:ext cx="839645" cy="590969"/>
          </a:xfrm>
          <a:custGeom>
            <a:avLst/>
            <a:gdLst>
              <a:gd name="T0" fmla="*/ 30 w 582"/>
              <a:gd name="T1" fmla="*/ 35 h 362"/>
              <a:gd name="T2" fmla="*/ 30 w 582"/>
              <a:gd name="T3" fmla="*/ 35 h 362"/>
              <a:gd name="T4" fmla="*/ 264 w 582"/>
              <a:gd name="T5" fmla="*/ 158 h 362"/>
              <a:gd name="T6" fmla="*/ 290 w 582"/>
              <a:gd name="T7" fmla="*/ 167 h 362"/>
              <a:gd name="T8" fmla="*/ 317 w 582"/>
              <a:gd name="T9" fmla="*/ 158 h 362"/>
              <a:gd name="T10" fmla="*/ 550 w 582"/>
              <a:gd name="T11" fmla="*/ 35 h 362"/>
              <a:gd name="T12" fmla="*/ 550 w 582"/>
              <a:gd name="T13" fmla="*/ 0 h 362"/>
              <a:gd name="T14" fmla="*/ 30 w 582"/>
              <a:gd name="T15" fmla="*/ 0 h 362"/>
              <a:gd name="T16" fmla="*/ 30 w 582"/>
              <a:gd name="T17" fmla="*/ 35 h 362"/>
              <a:gd name="T18" fmla="*/ 554 w 582"/>
              <a:gd name="T19" fmla="*/ 97 h 362"/>
              <a:gd name="T20" fmla="*/ 554 w 582"/>
              <a:gd name="T21" fmla="*/ 97 h 362"/>
              <a:gd name="T22" fmla="*/ 317 w 582"/>
              <a:gd name="T23" fmla="*/ 220 h 362"/>
              <a:gd name="T24" fmla="*/ 290 w 582"/>
              <a:gd name="T25" fmla="*/ 229 h 362"/>
              <a:gd name="T26" fmla="*/ 264 w 582"/>
              <a:gd name="T27" fmla="*/ 220 h 362"/>
              <a:gd name="T28" fmla="*/ 26 w 582"/>
              <a:gd name="T29" fmla="*/ 97 h 362"/>
              <a:gd name="T30" fmla="*/ 13 w 582"/>
              <a:gd name="T31" fmla="*/ 105 h 362"/>
              <a:gd name="T32" fmla="*/ 13 w 582"/>
              <a:gd name="T33" fmla="*/ 330 h 362"/>
              <a:gd name="T34" fmla="*/ 44 w 582"/>
              <a:gd name="T35" fmla="*/ 361 h 362"/>
              <a:gd name="T36" fmla="*/ 537 w 582"/>
              <a:gd name="T37" fmla="*/ 361 h 362"/>
              <a:gd name="T38" fmla="*/ 567 w 582"/>
              <a:gd name="T39" fmla="*/ 330 h 362"/>
              <a:gd name="T40" fmla="*/ 567 w 582"/>
              <a:gd name="T41" fmla="*/ 105 h 362"/>
              <a:gd name="T42" fmla="*/ 554 w 582"/>
              <a:gd name="T43" fmla="*/ 97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2" h="362">
                <a:moveTo>
                  <a:pt x="30" y="35"/>
                </a:moveTo>
                <a:lnTo>
                  <a:pt x="30" y="35"/>
                </a:lnTo>
                <a:cubicBezTo>
                  <a:pt x="44" y="44"/>
                  <a:pt x="255" y="154"/>
                  <a:pt x="264" y="158"/>
                </a:cubicBezTo>
                <a:cubicBezTo>
                  <a:pt x="268" y="162"/>
                  <a:pt x="281" y="167"/>
                  <a:pt x="290" y="167"/>
                </a:cubicBezTo>
                <a:cubicBezTo>
                  <a:pt x="299" y="167"/>
                  <a:pt x="312" y="162"/>
                  <a:pt x="317" y="158"/>
                </a:cubicBezTo>
                <a:cubicBezTo>
                  <a:pt x="325" y="154"/>
                  <a:pt x="537" y="44"/>
                  <a:pt x="550" y="35"/>
                </a:cubicBezTo>
                <a:cubicBezTo>
                  <a:pt x="563" y="26"/>
                  <a:pt x="581" y="0"/>
                  <a:pt x="55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0"/>
                  <a:pt x="17" y="26"/>
                  <a:pt x="30" y="35"/>
                </a:cubicBezTo>
                <a:close/>
                <a:moveTo>
                  <a:pt x="554" y="97"/>
                </a:moveTo>
                <a:lnTo>
                  <a:pt x="554" y="97"/>
                </a:lnTo>
                <a:cubicBezTo>
                  <a:pt x="541" y="105"/>
                  <a:pt x="330" y="215"/>
                  <a:pt x="317" y="220"/>
                </a:cubicBezTo>
                <a:cubicBezTo>
                  <a:pt x="308" y="229"/>
                  <a:pt x="299" y="229"/>
                  <a:pt x="290" y="229"/>
                </a:cubicBezTo>
                <a:cubicBezTo>
                  <a:pt x="281" y="229"/>
                  <a:pt x="272" y="229"/>
                  <a:pt x="264" y="220"/>
                </a:cubicBezTo>
                <a:cubicBezTo>
                  <a:pt x="250" y="215"/>
                  <a:pt x="39" y="105"/>
                  <a:pt x="26" y="97"/>
                </a:cubicBezTo>
                <a:cubicBezTo>
                  <a:pt x="13" y="92"/>
                  <a:pt x="13" y="97"/>
                  <a:pt x="13" y="105"/>
                </a:cubicBezTo>
                <a:cubicBezTo>
                  <a:pt x="13" y="110"/>
                  <a:pt x="13" y="330"/>
                  <a:pt x="13" y="330"/>
                </a:cubicBezTo>
                <a:cubicBezTo>
                  <a:pt x="13" y="343"/>
                  <a:pt x="30" y="361"/>
                  <a:pt x="44" y="361"/>
                </a:cubicBezTo>
                <a:cubicBezTo>
                  <a:pt x="537" y="361"/>
                  <a:pt x="537" y="361"/>
                  <a:pt x="537" y="361"/>
                </a:cubicBezTo>
                <a:cubicBezTo>
                  <a:pt x="550" y="361"/>
                  <a:pt x="567" y="343"/>
                  <a:pt x="567" y="330"/>
                </a:cubicBezTo>
                <a:cubicBezTo>
                  <a:pt x="567" y="330"/>
                  <a:pt x="567" y="110"/>
                  <a:pt x="567" y="105"/>
                </a:cubicBezTo>
                <a:cubicBezTo>
                  <a:pt x="567" y="97"/>
                  <a:pt x="567" y="92"/>
                  <a:pt x="554" y="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81C104F0-E7E9-4222-8A9C-B277C7C756B9}"/>
              </a:ext>
            </a:extLst>
          </p:cNvPr>
          <p:cNvGrpSpPr>
            <a:grpSpLocks noChangeAspect="1"/>
          </p:cNvGrpSpPr>
          <p:nvPr/>
        </p:nvGrpSpPr>
        <p:grpSpPr>
          <a:xfrm>
            <a:off x="10313860" y="7760087"/>
            <a:ext cx="1174125" cy="1043937"/>
            <a:chOff x="7613897" y="5518130"/>
            <a:chExt cx="917567" cy="755514"/>
          </a:xfrm>
        </p:grpSpPr>
        <p:sp>
          <p:nvSpPr>
            <p:cNvPr id="126" name="Freeform 889">
              <a:extLst>
                <a:ext uri="{FF2B5EF4-FFF2-40B4-BE49-F238E27FC236}">
                  <a16:creationId xmlns:a16="http://schemas.microsoft.com/office/drawing/2014/main" xmlns="" id="{DDC1EFDF-65DD-4C9A-8277-E4E74271A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897" y="5765890"/>
              <a:ext cx="917567" cy="507754"/>
            </a:xfrm>
            <a:custGeom>
              <a:avLst/>
              <a:gdLst>
                <a:gd name="T0" fmla="*/ 963 w 1324"/>
                <a:gd name="T1" fmla="*/ 251 h 734"/>
                <a:gd name="T2" fmla="*/ 963 w 1324"/>
                <a:gd name="T3" fmla="*/ 0 h 734"/>
                <a:gd name="T4" fmla="*/ 0 w 1324"/>
                <a:gd name="T5" fmla="*/ 0 h 734"/>
                <a:gd name="T6" fmla="*/ 0 w 1324"/>
                <a:gd name="T7" fmla="*/ 733 h 734"/>
                <a:gd name="T8" fmla="*/ 963 w 1324"/>
                <a:gd name="T9" fmla="*/ 733 h 734"/>
                <a:gd name="T10" fmla="*/ 963 w 1324"/>
                <a:gd name="T11" fmla="*/ 493 h 734"/>
                <a:gd name="T12" fmla="*/ 1323 w 1324"/>
                <a:gd name="T13" fmla="*/ 614 h 734"/>
                <a:gd name="T14" fmla="*/ 1323 w 1324"/>
                <a:gd name="T15" fmla="*/ 121 h 734"/>
                <a:gd name="T16" fmla="*/ 963 w 1324"/>
                <a:gd name="T17" fmla="*/ 2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4" h="734">
                  <a:moveTo>
                    <a:pt x="963" y="251"/>
                  </a:moveTo>
                  <a:lnTo>
                    <a:pt x="963" y="0"/>
                  </a:lnTo>
                  <a:lnTo>
                    <a:pt x="0" y="0"/>
                  </a:lnTo>
                  <a:lnTo>
                    <a:pt x="0" y="733"/>
                  </a:lnTo>
                  <a:lnTo>
                    <a:pt x="963" y="733"/>
                  </a:lnTo>
                  <a:lnTo>
                    <a:pt x="963" y="493"/>
                  </a:lnTo>
                  <a:lnTo>
                    <a:pt x="1323" y="614"/>
                  </a:lnTo>
                  <a:lnTo>
                    <a:pt x="1323" y="121"/>
                  </a:lnTo>
                  <a:lnTo>
                    <a:pt x="963" y="251"/>
                  </a:lnTo>
                </a:path>
              </a:pathLst>
            </a:custGeom>
            <a:noFill/>
            <a:ln w="63500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Freeform 890">
              <a:extLst>
                <a:ext uri="{FF2B5EF4-FFF2-40B4-BE49-F238E27FC236}">
                  <a16:creationId xmlns:a16="http://schemas.microsoft.com/office/drawing/2014/main" xmlns="" id="{5AF36B51-BA89-4113-815C-C6923D862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477" y="5518130"/>
              <a:ext cx="250802" cy="250818"/>
            </a:xfrm>
            <a:custGeom>
              <a:avLst/>
              <a:gdLst>
                <a:gd name="T0" fmla="*/ 360 w 361"/>
                <a:gd name="T1" fmla="*/ 180 h 361"/>
                <a:gd name="T2" fmla="*/ 360 w 361"/>
                <a:gd name="T3" fmla="*/ 180 h 361"/>
                <a:gd name="T4" fmla="*/ 180 w 361"/>
                <a:gd name="T5" fmla="*/ 360 h 361"/>
                <a:gd name="T6" fmla="*/ 0 w 361"/>
                <a:gd name="T7" fmla="*/ 180 h 361"/>
                <a:gd name="T8" fmla="*/ 180 w 361"/>
                <a:gd name="T9" fmla="*/ 0 h 361"/>
                <a:gd name="T10" fmla="*/ 360 w 361"/>
                <a:gd name="T11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361">
                  <a:moveTo>
                    <a:pt x="360" y="180"/>
                  </a:moveTo>
                  <a:lnTo>
                    <a:pt x="360" y="180"/>
                  </a:lnTo>
                  <a:cubicBezTo>
                    <a:pt x="360" y="281"/>
                    <a:pt x="281" y="360"/>
                    <a:pt x="180" y="360"/>
                  </a:cubicBezTo>
                  <a:cubicBezTo>
                    <a:pt x="80" y="360"/>
                    <a:pt x="0" y="281"/>
                    <a:pt x="0" y="180"/>
                  </a:cubicBezTo>
                  <a:cubicBezTo>
                    <a:pt x="0" y="80"/>
                    <a:pt x="80" y="0"/>
                    <a:pt x="180" y="0"/>
                  </a:cubicBezTo>
                  <a:cubicBezTo>
                    <a:pt x="281" y="0"/>
                    <a:pt x="360" y="80"/>
                    <a:pt x="360" y="180"/>
                  </a:cubicBezTo>
                </a:path>
              </a:pathLst>
            </a:custGeom>
            <a:noFill/>
            <a:ln w="63500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891">
              <a:extLst>
                <a:ext uri="{FF2B5EF4-FFF2-40B4-BE49-F238E27FC236}">
                  <a16:creationId xmlns:a16="http://schemas.microsoft.com/office/drawing/2014/main" xmlns="" id="{CD4850D8-2E45-4FF9-9223-CD1F8A8C2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279" y="5518130"/>
              <a:ext cx="250802" cy="250818"/>
            </a:xfrm>
            <a:custGeom>
              <a:avLst/>
              <a:gdLst>
                <a:gd name="T0" fmla="*/ 361 w 362"/>
                <a:gd name="T1" fmla="*/ 180 h 361"/>
                <a:gd name="T2" fmla="*/ 361 w 362"/>
                <a:gd name="T3" fmla="*/ 180 h 361"/>
                <a:gd name="T4" fmla="*/ 181 w 362"/>
                <a:gd name="T5" fmla="*/ 360 h 361"/>
                <a:gd name="T6" fmla="*/ 0 w 362"/>
                <a:gd name="T7" fmla="*/ 180 h 361"/>
                <a:gd name="T8" fmla="*/ 181 w 362"/>
                <a:gd name="T9" fmla="*/ 0 h 361"/>
                <a:gd name="T10" fmla="*/ 361 w 362"/>
                <a:gd name="T11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2" h="361">
                  <a:moveTo>
                    <a:pt x="361" y="180"/>
                  </a:moveTo>
                  <a:lnTo>
                    <a:pt x="361" y="180"/>
                  </a:lnTo>
                  <a:cubicBezTo>
                    <a:pt x="361" y="281"/>
                    <a:pt x="281" y="360"/>
                    <a:pt x="181" y="360"/>
                  </a:cubicBezTo>
                  <a:cubicBezTo>
                    <a:pt x="80" y="360"/>
                    <a:pt x="0" y="281"/>
                    <a:pt x="0" y="180"/>
                  </a:cubicBezTo>
                  <a:cubicBezTo>
                    <a:pt x="0" y="80"/>
                    <a:pt x="80" y="0"/>
                    <a:pt x="181" y="0"/>
                  </a:cubicBezTo>
                  <a:cubicBezTo>
                    <a:pt x="281" y="0"/>
                    <a:pt x="361" y="80"/>
                    <a:pt x="361" y="180"/>
                  </a:cubicBezTo>
                </a:path>
              </a:pathLst>
            </a:custGeom>
            <a:noFill/>
            <a:ln w="63500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892">
              <a:extLst>
                <a:ext uri="{FF2B5EF4-FFF2-40B4-BE49-F238E27FC236}">
                  <a16:creationId xmlns:a16="http://schemas.microsoft.com/office/drawing/2014/main" xmlns="" id="{FE373B65-CB4E-4A9B-8E7E-F2EA85B4D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1877" y="6025883"/>
              <a:ext cx="250802" cy="306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021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1705754" y="1108042"/>
            <a:ext cx="2126402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Advance a Culture of Advocacy Throughout Med </a:t>
            </a:r>
            <a:r>
              <a:rPr lang="en-US" sz="5800" dirty="0" err="1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Mgmt</a:t>
            </a:r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 Programs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46251" y="2204949"/>
            <a:ext cx="1063653" cy="5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218D6C-72AE-4F42-9CE2-16990E441E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26" y="12226169"/>
            <a:ext cx="6505459" cy="14120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E6205-DB9B-47DD-82FD-5FFC1B666E4A}"/>
              </a:ext>
            </a:extLst>
          </p:cNvPr>
          <p:cNvGrpSpPr/>
          <p:nvPr/>
        </p:nvGrpSpPr>
        <p:grpSpPr>
          <a:xfrm>
            <a:off x="19104" y="12007790"/>
            <a:ext cx="24377651" cy="56954"/>
            <a:chOff x="-3176" y="-1300"/>
            <a:chExt cx="20305861" cy="3402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FA5B1F3-A1C0-440A-AC23-4741CE0B46EC}"/>
                </a:ext>
              </a:extLst>
            </p:cNvPr>
            <p:cNvSpPr/>
            <p:nvPr/>
          </p:nvSpPr>
          <p:spPr>
            <a:xfrm>
              <a:off x="-3176" y="-1"/>
              <a:ext cx="4064272" cy="3389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A59BB0D-2B10-477C-B1DD-3BEBF15077D7}"/>
                </a:ext>
              </a:extLst>
            </p:cNvPr>
            <p:cNvSpPr/>
            <p:nvPr/>
          </p:nvSpPr>
          <p:spPr>
            <a:xfrm>
              <a:off x="4061096" y="-1300"/>
              <a:ext cx="4039668" cy="3389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A45E93C-802C-4A07-B894-2A7CF8F01FFF}"/>
                </a:ext>
              </a:extLst>
            </p:cNvPr>
            <p:cNvSpPr/>
            <p:nvPr/>
          </p:nvSpPr>
          <p:spPr>
            <a:xfrm>
              <a:off x="8101887" y="-1"/>
              <a:ext cx="4064272" cy="338968"/>
            </a:xfrm>
            <a:prstGeom prst="rect">
              <a:avLst/>
            </a:prstGeom>
            <a:solidFill>
              <a:srgbClr val="9B4A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solidFill>
                  <a:srgbClr val="9B4A8B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81063CA-EB03-4263-8A39-91DB82A3DC66}"/>
                </a:ext>
              </a:extLst>
            </p:cNvPr>
            <p:cNvSpPr/>
            <p:nvPr/>
          </p:nvSpPr>
          <p:spPr>
            <a:xfrm>
              <a:off x="12167651" y="-1300"/>
              <a:ext cx="4064272" cy="338968"/>
            </a:xfrm>
            <a:prstGeom prst="rect">
              <a:avLst/>
            </a:prstGeom>
            <a:solidFill>
              <a:srgbClr val="25CA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latin typeface="Lato Regular"/>
                <a:cs typeface="Lato Regular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A7222BA-E500-470D-B60B-C494A587409C}"/>
                </a:ext>
              </a:extLst>
            </p:cNvPr>
            <p:cNvSpPr/>
            <p:nvPr/>
          </p:nvSpPr>
          <p:spPr>
            <a:xfrm>
              <a:off x="16238413" y="-1"/>
              <a:ext cx="4064272" cy="338968"/>
            </a:xfrm>
            <a:prstGeom prst="rect">
              <a:avLst/>
            </a:prstGeom>
            <a:solidFill>
              <a:srgbClr val="1597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</p:grpSp>
      <p:sp>
        <p:nvSpPr>
          <p:cNvPr id="27" name="Freeform 357">
            <a:extLst>
              <a:ext uri="{FF2B5EF4-FFF2-40B4-BE49-F238E27FC236}">
                <a16:creationId xmlns:a16="http://schemas.microsoft.com/office/drawing/2014/main" xmlns="" id="{8F0A7321-ACA5-48B5-BFFA-FD59739CF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271" y="3069004"/>
            <a:ext cx="4365707" cy="3722008"/>
          </a:xfrm>
          <a:custGeom>
            <a:avLst/>
            <a:gdLst>
              <a:gd name="T0" fmla="*/ 4502 w 5292"/>
              <a:gd name="T1" fmla="*/ 0 h 4513"/>
              <a:gd name="T2" fmla="*/ 4502 w 5292"/>
              <a:gd name="T3" fmla="*/ 0 h 4513"/>
              <a:gd name="T4" fmla="*/ 4502 w 5292"/>
              <a:gd name="T5" fmla="*/ 0 h 4513"/>
              <a:gd name="T6" fmla="*/ 4502 w 5292"/>
              <a:gd name="T7" fmla="*/ 0 h 4513"/>
              <a:gd name="T8" fmla="*/ 0 w 5292"/>
              <a:gd name="T9" fmla="*/ 4512 h 4513"/>
              <a:gd name="T10" fmla="*/ 749 w 5292"/>
              <a:gd name="T11" fmla="*/ 3734 h 4513"/>
              <a:gd name="T12" fmla="*/ 1500 w 5292"/>
              <a:gd name="T13" fmla="*/ 4512 h 4513"/>
              <a:gd name="T14" fmla="*/ 4502 w 5292"/>
              <a:gd name="T15" fmla="*/ 1502 h 4513"/>
              <a:gd name="T16" fmla="*/ 4502 w 5292"/>
              <a:gd name="T17" fmla="*/ 1502 h 4513"/>
              <a:gd name="T18" fmla="*/ 5291 w 5292"/>
              <a:gd name="T19" fmla="*/ 751 h 4513"/>
              <a:gd name="T20" fmla="*/ 4502 w 5292"/>
              <a:gd name="T21" fmla="*/ 0 h 4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92" h="4513">
                <a:moveTo>
                  <a:pt x="4502" y="0"/>
                </a:moveTo>
                <a:lnTo>
                  <a:pt x="4502" y="0"/>
                </a:lnTo>
                <a:lnTo>
                  <a:pt x="4502" y="0"/>
                </a:lnTo>
                <a:lnTo>
                  <a:pt x="4502" y="0"/>
                </a:lnTo>
                <a:cubicBezTo>
                  <a:pt x="2023" y="0"/>
                  <a:pt x="0" y="2022"/>
                  <a:pt x="0" y="4512"/>
                </a:cubicBezTo>
                <a:cubicBezTo>
                  <a:pt x="749" y="3734"/>
                  <a:pt x="749" y="3734"/>
                  <a:pt x="749" y="3734"/>
                </a:cubicBezTo>
                <a:cubicBezTo>
                  <a:pt x="1500" y="4512"/>
                  <a:pt x="1500" y="4512"/>
                  <a:pt x="1500" y="4512"/>
                </a:cubicBezTo>
                <a:cubicBezTo>
                  <a:pt x="1500" y="2851"/>
                  <a:pt x="2849" y="1502"/>
                  <a:pt x="4502" y="1502"/>
                </a:cubicBezTo>
                <a:lnTo>
                  <a:pt x="4502" y="1502"/>
                </a:lnTo>
                <a:cubicBezTo>
                  <a:pt x="5291" y="751"/>
                  <a:pt x="5291" y="751"/>
                  <a:pt x="5291" y="751"/>
                </a:cubicBezTo>
                <a:cubicBezTo>
                  <a:pt x="4502" y="0"/>
                  <a:pt x="4502" y="0"/>
                  <a:pt x="450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28" name="Freeform 366">
            <a:extLst>
              <a:ext uri="{FF2B5EF4-FFF2-40B4-BE49-F238E27FC236}">
                <a16:creationId xmlns:a16="http://schemas.microsoft.com/office/drawing/2014/main" xmlns="" id="{D17EF5A6-CC94-4524-9147-D44607B64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273" y="6150667"/>
            <a:ext cx="3714486" cy="4358714"/>
          </a:xfrm>
          <a:custGeom>
            <a:avLst/>
            <a:gdLst>
              <a:gd name="T0" fmla="*/ 0 w 4503"/>
              <a:gd name="T1" fmla="*/ 778 h 5282"/>
              <a:gd name="T2" fmla="*/ 0 w 4503"/>
              <a:gd name="T3" fmla="*/ 778 h 5282"/>
              <a:gd name="T4" fmla="*/ 0 w 4503"/>
              <a:gd name="T5" fmla="*/ 778 h 5282"/>
              <a:gd name="T6" fmla="*/ 0 w 4503"/>
              <a:gd name="T7" fmla="*/ 778 h 5282"/>
              <a:gd name="T8" fmla="*/ 4502 w 4503"/>
              <a:gd name="T9" fmla="*/ 5281 h 5282"/>
              <a:gd name="T10" fmla="*/ 3723 w 4503"/>
              <a:gd name="T11" fmla="*/ 4531 h 5282"/>
              <a:gd name="T12" fmla="*/ 4502 w 4503"/>
              <a:gd name="T13" fmla="*/ 3780 h 5282"/>
              <a:gd name="T14" fmla="*/ 1500 w 4503"/>
              <a:gd name="T15" fmla="*/ 778 h 5282"/>
              <a:gd name="T16" fmla="*/ 1500 w 4503"/>
              <a:gd name="T17" fmla="*/ 778 h 5282"/>
              <a:gd name="T18" fmla="*/ 749 w 4503"/>
              <a:gd name="T19" fmla="*/ 0 h 5282"/>
              <a:gd name="T20" fmla="*/ 0 w 4503"/>
              <a:gd name="T21" fmla="*/ 778 h 5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03" h="5282">
                <a:moveTo>
                  <a:pt x="0" y="778"/>
                </a:moveTo>
                <a:lnTo>
                  <a:pt x="0" y="778"/>
                </a:lnTo>
                <a:lnTo>
                  <a:pt x="0" y="778"/>
                </a:lnTo>
                <a:lnTo>
                  <a:pt x="0" y="778"/>
                </a:lnTo>
                <a:cubicBezTo>
                  <a:pt x="0" y="3257"/>
                  <a:pt x="2023" y="5281"/>
                  <a:pt x="4502" y="5281"/>
                </a:cubicBezTo>
                <a:cubicBezTo>
                  <a:pt x="3723" y="4531"/>
                  <a:pt x="3723" y="4531"/>
                  <a:pt x="3723" y="4531"/>
                </a:cubicBezTo>
                <a:cubicBezTo>
                  <a:pt x="4502" y="3780"/>
                  <a:pt x="4502" y="3780"/>
                  <a:pt x="4502" y="3780"/>
                </a:cubicBezTo>
                <a:cubicBezTo>
                  <a:pt x="2849" y="3780"/>
                  <a:pt x="1500" y="2431"/>
                  <a:pt x="1500" y="778"/>
                </a:cubicBezTo>
                <a:lnTo>
                  <a:pt x="1500" y="778"/>
                </a:lnTo>
                <a:cubicBezTo>
                  <a:pt x="749" y="0"/>
                  <a:pt x="749" y="0"/>
                  <a:pt x="749" y="0"/>
                </a:cubicBezTo>
                <a:cubicBezTo>
                  <a:pt x="0" y="778"/>
                  <a:pt x="0" y="778"/>
                  <a:pt x="0" y="778"/>
                </a:cubicBezTo>
              </a:path>
            </a:pathLst>
          </a:custGeom>
          <a:solidFill>
            <a:srgbClr val="187F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29" name="Freeform 375">
            <a:extLst>
              <a:ext uri="{FF2B5EF4-FFF2-40B4-BE49-F238E27FC236}">
                <a16:creationId xmlns:a16="http://schemas.microsoft.com/office/drawing/2014/main" xmlns="" id="{C28FBD01-EDCB-48F6-8F65-03C641713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818" y="6791010"/>
            <a:ext cx="4365707" cy="3714729"/>
          </a:xfrm>
          <a:custGeom>
            <a:avLst/>
            <a:gdLst>
              <a:gd name="T0" fmla="*/ 779 w 5292"/>
              <a:gd name="T1" fmla="*/ 4503 h 4504"/>
              <a:gd name="T2" fmla="*/ 779 w 5292"/>
              <a:gd name="T3" fmla="*/ 4503 h 4504"/>
              <a:gd name="T4" fmla="*/ 779 w 5292"/>
              <a:gd name="T5" fmla="*/ 4503 h 4504"/>
              <a:gd name="T6" fmla="*/ 779 w 5292"/>
              <a:gd name="T7" fmla="*/ 4503 h 4504"/>
              <a:gd name="T8" fmla="*/ 5291 w 5292"/>
              <a:gd name="T9" fmla="*/ 0 h 4504"/>
              <a:gd name="T10" fmla="*/ 4542 w 5292"/>
              <a:gd name="T11" fmla="*/ 779 h 4504"/>
              <a:gd name="T12" fmla="*/ 3791 w 5292"/>
              <a:gd name="T13" fmla="*/ 0 h 4504"/>
              <a:gd name="T14" fmla="*/ 779 w 5292"/>
              <a:gd name="T15" fmla="*/ 3002 h 4504"/>
              <a:gd name="T16" fmla="*/ 779 w 5292"/>
              <a:gd name="T17" fmla="*/ 3002 h 4504"/>
              <a:gd name="T18" fmla="*/ 0 w 5292"/>
              <a:gd name="T19" fmla="*/ 3753 h 4504"/>
              <a:gd name="T20" fmla="*/ 779 w 5292"/>
              <a:gd name="T21" fmla="*/ 4503 h 4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92" h="4504">
                <a:moveTo>
                  <a:pt x="779" y="4503"/>
                </a:moveTo>
                <a:lnTo>
                  <a:pt x="779" y="4503"/>
                </a:lnTo>
                <a:lnTo>
                  <a:pt x="779" y="4503"/>
                </a:lnTo>
                <a:lnTo>
                  <a:pt x="779" y="4503"/>
                </a:lnTo>
                <a:cubicBezTo>
                  <a:pt x="3269" y="4503"/>
                  <a:pt x="5291" y="2479"/>
                  <a:pt x="5291" y="0"/>
                </a:cubicBezTo>
                <a:cubicBezTo>
                  <a:pt x="4542" y="779"/>
                  <a:pt x="4542" y="779"/>
                  <a:pt x="4542" y="779"/>
                </a:cubicBezTo>
                <a:cubicBezTo>
                  <a:pt x="3791" y="0"/>
                  <a:pt x="3791" y="0"/>
                  <a:pt x="3791" y="0"/>
                </a:cubicBezTo>
                <a:cubicBezTo>
                  <a:pt x="3791" y="1653"/>
                  <a:pt x="2442" y="3002"/>
                  <a:pt x="779" y="3002"/>
                </a:cubicBezTo>
                <a:lnTo>
                  <a:pt x="779" y="3002"/>
                </a:lnTo>
                <a:cubicBezTo>
                  <a:pt x="0" y="3753"/>
                  <a:pt x="0" y="3753"/>
                  <a:pt x="0" y="3753"/>
                </a:cubicBezTo>
                <a:cubicBezTo>
                  <a:pt x="779" y="4503"/>
                  <a:pt x="779" y="4503"/>
                  <a:pt x="779" y="4503"/>
                </a:cubicBezTo>
              </a:path>
            </a:pathLst>
          </a:custGeom>
          <a:solidFill>
            <a:srgbClr val="15978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30" name="Freeform 384">
            <a:extLst>
              <a:ext uri="{FF2B5EF4-FFF2-40B4-BE49-F238E27FC236}">
                <a16:creationId xmlns:a16="http://schemas.microsoft.com/office/drawing/2014/main" xmlns="" id="{5C1F800F-170D-47EB-9C2D-C1DE9A140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2760" y="3069002"/>
            <a:ext cx="3721765" cy="4365991"/>
          </a:xfrm>
          <a:custGeom>
            <a:avLst/>
            <a:gdLst>
              <a:gd name="T0" fmla="*/ 4512 w 4513"/>
              <a:gd name="T1" fmla="*/ 4512 h 5292"/>
              <a:gd name="T2" fmla="*/ 4512 w 4513"/>
              <a:gd name="T3" fmla="*/ 4512 h 5292"/>
              <a:gd name="T4" fmla="*/ 4512 w 4513"/>
              <a:gd name="T5" fmla="*/ 4512 h 5292"/>
              <a:gd name="T6" fmla="*/ 4512 w 4513"/>
              <a:gd name="T7" fmla="*/ 4512 h 5292"/>
              <a:gd name="T8" fmla="*/ 0 w 4513"/>
              <a:gd name="T9" fmla="*/ 0 h 5292"/>
              <a:gd name="T10" fmla="*/ 789 w 4513"/>
              <a:gd name="T11" fmla="*/ 751 h 5292"/>
              <a:gd name="T12" fmla="*/ 0 w 4513"/>
              <a:gd name="T13" fmla="*/ 1502 h 5292"/>
              <a:gd name="T14" fmla="*/ 3012 w 4513"/>
              <a:gd name="T15" fmla="*/ 4512 h 5292"/>
              <a:gd name="T16" fmla="*/ 3012 w 4513"/>
              <a:gd name="T17" fmla="*/ 4512 h 5292"/>
              <a:gd name="T18" fmla="*/ 3763 w 4513"/>
              <a:gd name="T19" fmla="*/ 5291 h 5292"/>
              <a:gd name="T20" fmla="*/ 4512 w 4513"/>
              <a:gd name="T21" fmla="*/ 4512 h 5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13" h="5292">
                <a:moveTo>
                  <a:pt x="4512" y="4512"/>
                </a:moveTo>
                <a:lnTo>
                  <a:pt x="4512" y="4512"/>
                </a:lnTo>
                <a:lnTo>
                  <a:pt x="4512" y="4512"/>
                </a:lnTo>
                <a:lnTo>
                  <a:pt x="4512" y="4512"/>
                </a:lnTo>
                <a:cubicBezTo>
                  <a:pt x="4512" y="2022"/>
                  <a:pt x="2490" y="0"/>
                  <a:pt x="0" y="0"/>
                </a:cubicBezTo>
                <a:cubicBezTo>
                  <a:pt x="789" y="751"/>
                  <a:pt x="789" y="751"/>
                  <a:pt x="789" y="751"/>
                </a:cubicBezTo>
                <a:cubicBezTo>
                  <a:pt x="0" y="1502"/>
                  <a:pt x="0" y="1502"/>
                  <a:pt x="0" y="1502"/>
                </a:cubicBezTo>
                <a:cubicBezTo>
                  <a:pt x="1663" y="1502"/>
                  <a:pt x="3012" y="2851"/>
                  <a:pt x="3012" y="4512"/>
                </a:cubicBezTo>
                <a:lnTo>
                  <a:pt x="3012" y="4512"/>
                </a:lnTo>
                <a:cubicBezTo>
                  <a:pt x="3763" y="5291"/>
                  <a:pt x="3763" y="5291"/>
                  <a:pt x="3763" y="5291"/>
                </a:cubicBezTo>
                <a:cubicBezTo>
                  <a:pt x="4512" y="4512"/>
                  <a:pt x="4512" y="4512"/>
                  <a:pt x="4512" y="451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xmlns="" id="{9D154C78-AF4C-4808-8BA0-BBB4BA40C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9720" y="5722600"/>
            <a:ext cx="1802388" cy="1773396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rgbClr val="9B4A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8" name="Freeform 116">
            <a:extLst>
              <a:ext uri="{FF2B5EF4-FFF2-40B4-BE49-F238E27FC236}">
                <a16:creationId xmlns:a16="http://schemas.microsoft.com/office/drawing/2014/main" xmlns="" id="{E7AB5C15-E5A8-4CC4-864F-88495DB7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960" y="6596667"/>
            <a:ext cx="615654" cy="620705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9" name="Freeform 116">
            <a:extLst>
              <a:ext uri="{FF2B5EF4-FFF2-40B4-BE49-F238E27FC236}">
                <a16:creationId xmlns:a16="http://schemas.microsoft.com/office/drawing/2014/main" xmlns="" id="{212C969B-A503-4382-95B4-9C87394940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394206" y="6396768"/>
            <a:ext cx="662695" cy="620705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0" name="Freeform 116">
            <a:extLst>
              <a:ext uri="{FF2B5EF4-FFF2-40B4-BE49-F238E27FC236}">
                <a16:creationId xmlns:a16="http://schemas.microsoft.com/office/drawing/2014/main" xmlns="" id="{E573B931-EB81-4D79-A88F-6E1B7BCF1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5520" y="3358606"/>
            <a:ext cx="615654" cy="620705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1" name="Freeform 116">
            <a:extLst>
              <a:ext uri="{FF2B5EF4-FFF2-40B4-BE49-F238E27FC236}">
                <a16:creationId xmlns:a16="http://schemas.microsoft.com/office/drawing/2014/main" xmlns="" id="{32980E2F-F09A-4042-8CF7-B6D663FAB1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533531" y="9576503"/>
            <a:ext cx="662695" cy="620705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7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251"/>
          <p:cNvSpPr>
            <a:spLocks noChangeArrowheads="1"/>
          </p:cNvSpPr>
          <p:nvPr/>
        </p:nvSpPr>
        <p:spPr bwMode="auto">
          <a:xfrm flipH="1">
            <a:off x="5429861" y="7374890"/>
            <a:ext cx="3073966" cy="379392"/>
          </a:xfrm>
          <a:custGeom>
            <a:avLst/>
            <a:gdLst>
              <a:gd name="T0" fmla="*/ 4848 w 4849"/>
              <a:gd name="T1" fmla="*/ 429 h 430"/>
              <a:gd name="T2" fmla="*/ 0 w 4849"/>
              <a:gd name="T3" fmla="*/ 429 h 430"/>
              <a:gd name="T4" fmla="*/ 0 w 4849"/>
              <a:gd name="T5" fmla="*/ 0 h 430"/>
              <a:gd name="T6" fmla="*/ 4848 w 4849"/>
              <a:gd name="T7" fmla="*/ 0 h 430"/>
              <a:gd name="T8" fmla="*/ 4848 w 4849"/>
              <a:gd name="T9" fmla="*/ 429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9" h="430">
                <a:moveTo>
                  <a:pt x="4848" y="429"/>
                </a:moveTo>
                <a:lnTo>
                  <a:pt x="0" y="429"/>
                </a:lnTo>
                <a:lnTo>
                  <a:pt x="0" y="0"/>
                </a:lnTo>
                <a:lnTo>
                  <a:pt x="4848" y="0"/>
                </a:lnTo>
                <a:lnTo>
                  <a:pt x="4848" y="429"/>
                </a:lnTo>
              </a:path>
            </a:pathLst>
          </a:custGeom>
          <a:solidFill>
            <a:srgbClr val="20A9CA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Lato Regular"/>
                <a:cs typeface="Lato Regular"/>
              </a:rPr>
              <a:t>ALIGN</a:t>
            </a:r>
          </a:p>
        </p:txBody>
      </p:sp>
      <p:sp>
        <p:nvSpPr>
          <p:cNvPr id="136" name="Freeform 257"/>
          <p:cNvSpPr>
            <a:spLocks noChangeArrowheads="1"/>
          </p:cNvSpPr>
          <p:nvPr/>
        </p:nvSpPr>
        <p:spPr bwMode="auto">
          <a:xfrm>
            <a:off x="1657660" y="6608282"/>
            <a:ext cx="1372765" cy="449795"/>
          </a:xfrm>
          <a:custGeom>
            <a:avLst/>
            <a:gdLst>
              <a:gd name="T0" fmla="*/ 0 w 1552"/>
              <a:gd name="T1" fmla="*/ 0 h 513"/>
              <a:gd name="T2" fmla="*/ 1551 w 1552"/>
              <a:gd name="T3" fmla="*/ 0 h 513"/>
              <a:gd name="T4" fmla="*/ 775 w 1552"/>
              <a:gd name="T5" fmla="*/ 512 h 513"/>
              <a:gd name="T6" fmla="*/ 0 w 1552"/>
              <a:gd name="T7" fmla="*/ 0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2" h="513">
                <a:moveTo>
                  <a:pt x="0" y="0"/>
                </a:moveTo>
                <a:lnTo>
                  <a:pt x="1551" y="0"/>
                </a:lnTo>
                <a:lnTo>
                  <a:pt x="775" y="512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lt1"/>
              </a:solidFill>
              <a:latin typeface="Lato Regular"/>
            </a:endParaRPr>
          </a:p>
        </p:txBody>
      </p:sp>
      <p:sp>
        <p:nvSpPr>
          <p:cNvPr id="144" name="Freeform 265"/>
          <p:cNvSpPr>
            <a:spLocks noChangeArrowheads="1"/>
          </p:cNvSpPr>
          <p:nvPr/>
        </p:nvSpPr>
        <p:spPr bwMode="auto">
          <a:xfrm>
            <a:off x="21529295" y="6608282"/>
            <a:ext cx="1368855" cy="449795"/>
          </a:xfrm>
          <a:custGeom>
            <a:avLst/>
            <a:gdLst>
              <a:gd name="T0" fmla="*/ 0 w 1550"/>
              <a:gd name="T1" fmla="*/ 0 h 513"/>
              <a:gd name="T2" fmla="*/ 1549 w 1550"/>
              <a:gd name="T3" fmla="*/ 0 h 513"/>
              <a:gd name="T4" fmla="*/ 774 w 1550"/>
              <a:gd name="T5" fmla="*/ 512 h 513"/>
              <a:gd name="T6" fmla="*/ 0 w 1550"/>
              <a:gd name="T7" fmla="*/ 0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0" h="513">
                <a:moveTo>
                  <a:pt x="0" y="0"/>
                </a:moveTo>
                <a:lnTo>
                  <a:pt x="1549" y="0"/>
                </a:lnTo>
                <a:lnTo>
                  <a:pt x="774" y="512"/>
                </a:lnTo>
                <a:lnTo>
                  <a:pt x="0" y="0"/>
                </a:lnTo>
              </a:path>
            </a:pathLst>
          </a:custGeom>
          <a:solidFill>
            <a:srgbClr val="1597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lt1"/>
              </a:solidFill>
              <a:latin typeface="Lato Regular"/>
            </a:endParaRPr>
          </a:p>
        </p:txBody>
      </p:sp>
      <p:sp>
        <p:nvSpPr>
          <p:cNvPr id="152" name="Freeform 273"/>
          <p:cNvSpPr>
            <a:spLocks noChangeArrowheads="1"/>
          </p:cNvSpPr>
          <p:nvPr/>
        </p:nvSpPr>
        <p:spPr bwMode="auto">
          <a:xfrm>
            <a:off x="6282731" y="6608282"/>
            <a:ext cx="1372765" cy="449795"/>
          </a:xfrm>
          <a:custGeom>
            <a:avLst/>
            <a:gdLst>
              <a:gd name="T0" fmla="*/ 0 w 1551"/>
              <a:gd name="T1" fmla="*/ 0 h 513"/>
              <a:gd name="T2" fmla="*/ 1550 w 1551"/>
              <a:gd name="T3" fmla="*/ 0 h 513"/>
              <a:gd name="T4" fmla="*/ 775 w 1551"/>
              <a:gd name="T5" fmla="*/ 512 h 513"/>
              <a:gd name="T6" fmla="*/ 0 w 1551"/>
              <a:gd name="T7" fmla="*/ 0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1" h="513">
                <a:moveTo>
                  <a:pt x="0" y="0"/>
                </a:moveTo>
                <a:lnTo>
                  <a:pt x="1550" y="0"/>
                </a:lnTo>
                <a:lnTo>
                  <a:pt x="775" y="512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lt1"/>
              </a:solidFill>
              <a:latin typeface="Lato Regular"/>
            </a:endParaRPr>
          </a:p>
        </p:txBody>
      </p:sp>
      <p:sp>
        <p:nvSpPr>
          <p:cNvPr id="160" name="Freeform 281"/>
          <p:cNvSpPr>
            <a:spLocks noChangeArrowheads="1"/>
          </p:cNvSpPr>
          <p:nvPr/>
        </p:nvSpPr>
        <p:spPr bwMode="auto">
          <a:xfrm>
            <a:off x="16341919" y="6608282"/>
            <a:ext cx="1368855" cy="449795"/>
          </a:xfrm>
          <a:custGeom>
            <a:avLst/>
            <a:gdLst>
              <a:gd name="T0" fmla="*/ 0 w 1550"/>
              <a:gd name="T1" fmla="*/ 0 h 513"/>
              <a:gd name="T2" fmla="*/ 1549 w 1550"/>
              <a:gd name="T3" fmla="*/ 0 h 513"/>
              <a:gd name="T4" fmla="*/ 775 w 1550"/>
              <a:gd name="T5" fmla="*/ 512 h 513"/>
              <a:gd name="T6" fmla="*/ 0 w 1550"/>
              <a:gd name="T7" fmla="*/ 0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0" h="513">
                <a:moveTo>
                  <a:pt x="0" y="0"/>
                </a:moveTo>
                <a:lnTo>
                  <a:pt x="1549" y="0"/>
                </a:lnTo>
                <a:lnTo>
                  <a:pt x="775" y="512"/>
                </a:lnTo>
                <a:lnTo>
                  <a:pt x="0" y="0"/>
                </a:lnTo>
              </a:path>
            </a:pathLst>
          </a:custGeom>
          <a:solidFill>
            <a:srgbClr val="25CA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lt1"/>
              </a:solidFill>
              <a:latin typeface="Lato Regular"/>
            </a:endParaRPr>
          </a:p>
        </p:txBody>
      </p:sp>
      <p:sp>
        <p:nvSpPr>
          <p:cNvPr id="168" name="Freeform 289"/>
          <p:cNvSpPr>
            <a:spLocks noChangeArrowheads="1"/>
          </p:cNvSpPr>
          <p:nvPr/>
        </p:nvSpPr>
        <p:spPr bwMode="auto">
          <a:xfrm>
            <a:off x="11503776" y="6553524"/>
            <a:ext cx="1372765" cy="449795"/>
          </a:xfrm>
          <a:custGeom>
            <a:avLst/>
            <a:gdLst>
              <a:gd name="T0" fmla="*/ 0 w 1552"/>
              <a:gd name="T1" fmla="*/ 0 h 513"/>
              <a:gd name="T2" fmla="*/ 1551 w 1552"/>
              <a:gd name="T3" fmla="*/ 0 h 513"/>
              <a:gd name="T4" fmla="*/ 775 w 1552"/>
              <a:gd name="T5" fmla="*/ 512 h 513"/>
              <a:gd name="T6" fmla="*/ 0 w 1552"/>
              <a:gd name="T7" fmla="*/ 0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2" h="513">
                <a:moveTo>
                  <a:pt x="0" y="0"/>
                </a:moveTo>
                <a:lnTo>
                  <a:pt x="1551" y="0"/>
                </a:lnTo>
                <a:lnTo>
                  <a:pt x="775" y="512"/>
                </a:lnTo>
                <a:lnTo>
                  <a:pt x="0" y="0"/>
                </a:lnTo>
              </a:path>
            </a:pathLst>
          </a:custGeom>
          <a:solidFill>
            <a:srgbClr val="9B4A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rgbClr val="9B4A8B"/>
              </a:solidFill>
              <a:latin typeface="Lato Regular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807061" y="5065143"/>
            <a:ext cx="3073966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400"/>
              </a:lnSpc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Not your mother’s medical management</a:t>
            </a:r>
          </a:p>
        </p:txBody>
      </p:sp>
      <p:sp>
        <p:nvSpPr>
          <p:cNvPr id="184" name="Rectangle 1"/>
          <p:cNvSpPr>
            <a:spLocks/>
          </p:cNvSpPr>
          <p:nvPr/>
        </p:nvSpPr>
        <p:spPr bwMode="auto">
          <a:xfrm>
            <a:off x="1705754" y="1108042"/>
            <a:ext cx="507401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Key Take </a:t>
            </a:r>
            <a:r>
              <a:rPr lang="en-US" sz="5800" dirty="0" err="1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Aways</a:t>
            </a:r>
            <a:endParaRPr lang="en-US" sz="5800" dirty="0">
              <a:solidFill>
                <a:schemeClr val="tx2"/>
              </a:solidFill>
              <a:latin typeface="Lato Regular"/>
              <a:ea typeface="ＭＳ Ｐゴシック" charset="0"/>
              <a:cs typeface="Lato Regular"/>
              <a:sym typeface="Bebas Neue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1746251" y="2204949"/>
            <a:ext cx="1063653" cy="5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7" name="Freeform 251"/>
          <p:cNvSpPr>
            <a:spLocks noChangeArrowheads="1"/>
          </p:cNvSpPr>
          <p:nvPr/>
        </p:nvSpPr>
        <p:spPr bwMode="auto">
          <a:xfrm flipH="1">
            <a:off x="15488269" y="7374890"/>
            <a:ext cx="3073966" cy="379392"/>
          </a:xfrm>
          <a:custGeom>
            <a:avLst/>
            <a:gdLst>
              <a:gd name="T0" fmla="*/ 4848 w 4849"/>
              <a:gd name="T1" fmla="*/ 429 h 430"/>
              <a:gd name="T2" fmla="*/ 0 w 4849"/>
              <a:gd name="T3" fmla="*/ 429 h 430"/>
              <a:gd name="T4" fmla="*/ 0 w 4849"/>
              <a:gd name="T5" fmla="*/ 0 h 430"/>
              <a:gd name="T6" fmla="*/ 4848 w 4849"/>
              <a:gd name="T7" fmla="*/ 0 h 430"/>
              <a:gd name="T8" fmla="*/ 4848 w 4849"/>
              <a:gd name="T9" fmla="*/ 429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9" h="430">
                <a:moveTo>
                  <a:pt x="4848" y="429"/>
                </a:moveTo>
                <a:lnTo>
                  <a:pt x="0" y="429"/>
                </a:lnTo>
                <a:lnTo>
                  <a:pt x="0" y="0"/>
                </a:lnTo>
                <a:lnTo>
                  <a:pt x="4848" y="0"/>
                </a:lnTo>
                <a:lnTo>
                  <a:pt x="4848" y="429"/>
                </a:lnTo>
              </a:path>
            </a:pathLst>
          </a:custGeom>
          <a:solidFill>
            <a:srgbClr val="25CAA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Lato Regular"/>
                <a:cs typeface="Lato Regular"/>
              </a:rPr>
              <a:t>ENGAGE</a:t>
            </a:r>
          </a:p>
        </p:txBody>
      </p:sp>
      <p:sp>
        <p:nvSpPr>
          <p:cNvPr id="188" name="Freeform 251"/>
          <p:cNvSpPr>
            <a:spLocks noChangeArrowheads="1"/>
          </p:cNvSpPr>
          <p:nvPr/>
        </p:nvSpPr>
        <p:spPr bwMode="auto">
          <a:xfrm flipH="1">
            <a:off x="807061" y="7374890"/>
            <a:ext cx="3073966" cy="379392"/>
          </a:xfrm>
          <a:custGeom>
            <a:avLst/>
            <a:gdLst>
              <a:gd name="T0" fmla="*/ 4848 w 4849"/>
              <a:gd name="T1" fmla="*/ 429 h 430"/>
              <a:gd name="T2" fmla="*/ 0 w 4849"/>
              <a:gd name="T3" fmla="*/ 429 h 430"/>
              <a:gd name="T4" fmla="*/ 0 w 4849"/>
              <a:gd name="T5" fmla="*/ 0 h 430"/>
              <a:gd name="T6" fmla="*/ 4848 w 4849"/>
              <a:gd name="T7" fmla="*/ 0 h 430"/>
              <a:gd name="T8" fmla="*/ 4848 w 4849"/>
              <a:gd name="T9" fmla="*/ 429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9" h="430">
                <a:moveTo>
                  <a:pt x="4848" y="429"/>
                </a:moveTo>
                <a:lnTo>
                  <a:pt x="0" y="429"/>
                </a:lnTo>
                <a:lnTo>
                  <a:pt x="0" y="0"/>
                </a:lnTo>
                <a:lnTo>
                  <a:pt x="4848" y="0"/>
                </a:lnTo>
                <a:lnTo>
                  <a:pt x="4848" y="429"/>
                </a:lnTo>
              </a:path>
            </a:pathLst>
          </a:custGeom>
          <a:solidFill>
            <a:srgbClr val="187F97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Lato Regular"/>
                <a:cs typeface="Lato Regular"/>
              </a:rPr>
              <a:t>EVOLVE</a:t>
            </a:r>
          </a:p>
        </p:txBody>
      </p:sp>
      <p:sp>
        <p:nvSpPr>
          <p:cNvPr id="190" name="Freeform 251"/>
          <p:cNvSpPr>
            <a:spLocks noChangeArrowheads="1"/>
          </p:cNvSpPr>
          <p:nvPr/>
        </p:nvSpPr>
        <p:spPr bwMode="auto">
          <a:xfrm flipH="1">
            <a:off x="20663519" y="7374890"/>
            <a:ext cx="3073966" cy="379392"/>
          </a:xfrm>
          <a:custGeom>
            <a:avLst/>
            <a:gdLst>
              <a:gd name="T0" fmla="*/ 4848 w 4849"/>
              <a:gd name="T1" fmla="*/ 429 h 430"/>
              <a:gd name="T2" fmla="*/ 0 w 4849"/>
              <a:gd name="T3" fmla="*/ 429 h 430"/>
              <a:gd name="T4" fmla="*/ 0 w 4849"/>
              <a:gd name="T5" fmla="*/ 0 h 430"/>
              <a:gd name="T6" fmla="*/ 4848 w 4849"/>
              <a:gd name="T7" fmla="*/ 0 h 430"/>
              <a:gd name="T8" fmla="*/ 4848 w 4849"/>
              <a:gd name="T9" fmla="*/ 429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9" h="430">
                <a:moveTo>
                  <a:pt x="4848" y="429"/>
                </a:moveTo>
                <a:lnTo>
                  <a:pt x="0" y="429"/>
                </a:lnTo>
                <a:lnTo>
                  <a:pt x="0" y="0"/>
                </a:lnTo>
                <a:lnTo>
                  <a:pt x="4848" y="0"/>
                </a:lnTo>
                <a:lnTo>
                  <a:pt x="4848" y="429"/>
                </a:lnTo>
              </a:path>
            </a:pathLst>
          </a:custGeom>
          <a:solidFill>
            <a:srgbClr val="159781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Lato Regular"/>
                <a:cs typeface="Lato Regular"/>
              </a:rPr>
              <a:t>MEASURE</a:t>
            </a:r>
          </a:p>
        </p:txBody>
      </p:sp>
      <p:sp>
        <p:nvSpPr>
          <p:cNvPr id="191" name="Freeform 251"/>
          <p:cNvSpPr>
            <a:spLocks noChangeArrowheads="1"/>
          </p:cNvSpPr>
          <p:nvPr/>
        </p:nvSpPr>
        <p:spPr bwMode="auto">
          <a:xfrm flipH="1">
            <a:off x="10655919" y="7374890"/>
            <a:ext cx="3073966" cy="379392"/>
          </a:xfrm>
          <a:custGeom>
            <a:avLst/>
            <a:gdLst>
              <a:gd name="T0" fmla="*/ 4848 w 4849"/>
              <a:gd name="T1" fmla="*/ 429 h 430"/>
              <a:gd name="T2" fmla="*/ 0 w 4849"/>
              <a:gd name="T3" fmla="*/ 429 h 430"/>
              <a:gd name="T4" fmla="*/ 0 w 4849"/>
              <a:gd name="T5" fmla="*/ 0 h 430"/>
              <a:gd name="T6" fmla="*/ 4848 w 4849"/>
              <a:gd name="T7" fmla="*/ 0 h 430"/>
              <a:gd name="T8" fmla="*/ 4848 w 4849"/>
              <a:gd name="T9" fmla="*/ 429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9" h="430">
                <a:moveTo>
                  <a:pt x="4848" y="429"/>
                </a:moveTo>
                <a:lnTo>
                  <a:pt x="0" y="429"/>
                </a:lnTo>
                <a:lnTo>
                  <a:pt x="0" y="0"/>
                </a:lnTo>
                <a:lnTo>
                  <a:pt x="4848" y="0"/>
                </a:lnTo>
                <a:lnTo>
                  <a:pt x="4848" y="429"/>
                </a:lnTo>
              </a:path>
            </a:pathLst>
          </a:custGeom>
          <a:solidFill>
            <a:srgbClr val="9B4A8B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Lato Regular"/>
                <a:cs typeface="Lato Regular"/>
              </a:rPr>
              <a:t>INTEGRATE</a:t>
            </a:r>
          </a:p>
        </p:txBody>
      </p:sp>
      <p:sp>
        <p:nvSpPr>
          <p:cNvPr id="208" name="Freeform 133"/>
          <p:cNvSpPr>
            <a:spLocks noChangeArrowheads="1"/>
          </p:cNvSpPr>
          <p:nvPr/>
        </p:nvSpPr>
        <p:spPr bwMode="auto">
          <a:xfrm>
            <a:off x="11525601" y="3348973"/>
            <a:ext cx="1306796" cy="1158592"/>
          </a:xfrm>
          <a:custGeom>
            <a:avLst/>
            <a:gdLst>
              <a:gd name="T0" fmla="*/ 97 w 622"/>
              <a:gd name="T1" fmla="*/ 181 h 552"/>
              <a:gd name="T2" fmla="*/ 97 w 622"/>
              <a:gd name="T3" fmla="*/ 181 h 552"/>
              <a:gd name="T4" fmla="*/ 185 w 622"/>
              <a:gd name="T5" fmla="*/ 207 h 552"/>
              <a:gd name="T6" fmla="*/ 194 w 622"/>
              <a:gd name="T7" fmla="*/ 207 h 552"/>
              <a:gd name="T8" fmla="*/ 242 w 622"/>
              <a:gd name="T9" fmla="*/ 163 h 552"/>
              <a:gd name="T10" fmla="*/ 242 w 622"/>
              <a:gd name="T11" fmla="*/ 155 h 552"/>
              <a:gd name="T12" fmla="*/ 220 w 622"/>
              <a:gd name="T13" fmla="*/ 124 h 552"/>
              <a:gd name="T14" fmla="*/ 339 w 622"/>
              <a:gd name="T15" fmla="*/ 0 h 552"/>
              <a:gd name="T16" fmla="*/ 251 w 622"/>
              <a:gd name="T17" fmla="*/ 0 h 552"/>
              <a:gd name="T18" fmla="*/ 137 w 622"/>
              <a:gd name="T19" fmla="*/ 62 h 552"/>
              <a:gd name="T20" fmla="*/ 88 w 622"/>
              <a:gd name="T21" fmla="*/ 97 h 552"/>
              <a:gd name="T22" fmla="*/ 71 w 622"/>
              <a:gd name="T23" fmla="*/ 137 h 552"/>
              <a:gd name="T24" fmla="*/ 31 w 622"/>
              <a:gd name="T25" fmla="*/ 150 h 552"/>
              <a:gd name="T26" fmla="*/ 5 w 622"/>
              <a:gd name="T27" fmla="*/ 172 h 552"/>
              <a:gd name="T28" fmla="*/ 5 w 622"/>
              <a:gd name="T29" fmla="*/ 185 h 552"/>
              <a:gd name="T30" fmla="*/ 49 w 622"/>
              <a:gd name="T31" fmla="*/ 234 h 552"/>
              <a:gd name="T32" fmla="*/ 66 w 622"/>
              <a:gd name="T33" fmla="*/ 234 h 552"/>
              <a:gd name="T34" fmla="*/ 88 w 622"/>
              <a:gd name="T35" fmla="*/ 216 h 552"/>
              <a:gd name="T36" fmla="*/ 97 w 622"/>
              <a:gd name="T37" fmla="*/ 181 h 552"/>
              <a:gd name="T38" fmla="*/ 273 w 622"/>
              <a:gd name="T39" fmla="*/ 194 h 552"/>
              <a:gd name="T40" fmla="*/ 273 w 622"/>
              <a:gd name="T41" fmla="*/ 194 h 552"/>
              <a:gd name="T42" fmla="*/ 264 w 622"/>
              <a:gd name="T43" fmla="*/ 194 h 552"/>
              <a:gd name="T44" fmla="*/ 220 w 622"/>
              <a:gd name="T45" fmla="*/ 234 h 552"/>
              <a:gd name="T46" fmla="*/ 216 w 622"/>
              <a:gd name="T47" fmla="*/ 247 h 552"/>
              <a:gd name="T48" fmla="*/ 476 w 622"/>
              <a:gd name="T49" fmla="*/ 538 h 552"/>
              <a:gd name="T50" fmla="*/ 498 w 622"/>
              <a:gd name="T51" fmla="*/ 538 h 552"/>
              <a:gd name="T52" fmla="*/ 528 w 622"/>
              <a:gd name="T53" fmla="*/ 511 h 552"/>
              <a:gd name="T54" fmla="*/ 528 w 622"/>
              <a:gd name="T55" fmla="*/ 489 h 552"/>
              <a:gd name="T56" fmla="*/ 273 w 622"/>
              <a:gd name="T57" fmla="*/ 194 h 552"/>
              <a:gd name="T58" fmla="*/ 616 w 622"/>
              <a:gd name="T59" fmla="*/ 71 h 552"/>
              <a:gd name="T60" fmla="*/ 616 w 622"/>
              <a:gd name="T61" fmla="*/ 71 h 552"/>
              <a:gd name="T62" fmla="*/ 603 w 622"/>
              <a:gd name="T63" fmla="*/ 67 h 552"/>
              <a:gd name="T64" fmla="*/ 573 w 622"/>
              <a:gd name="T65" fmla="*/ 111 h 552"/>
              <a:gd name="T66" fmla="*/ 511 w 622"/>
              <a:gd name="T67" fmla="*/ 124 h 552"/>
              <a:gd name="T68" fmla="*/ 498 w 622"/>
              <a:gd name="T69" fmla="*/ 71 h 552"/>
              <a:gd name="T70" fmla="*/ 524 w 622"/>
              <a:gd name="T71" fmla="*/ 23 h 552"/>
              <a:gd name="T72" fmla="*/ 511 w 622"/>
              <a:gd name="T73" fmla="*/ 9 h 552"/>
              <a:gd name="T74" fmla="*/ 427 w 622"/>
              <a:gd name="T75" fmla="*/ 80 h 552"/>
              <a:gd name="T76" fmla="*/ 401 w 622"/>
              <a:gd name="T77" fmla="*/ 185 h 552"/>
              <a:gd name="T78" fmla="*/ 357 w 622"/>
              <a:gd name="T79" fmla="*/ 229 h 552"/>
              <a:gd name="T80" fmla="*/ 401 w 622"/>
              <a:gd name="T81" fmla="*/ 278 h 552"/>
              <a:gd name="T82" fmla="*/ 449 w 622"/>
              <a:gd name="T83" fmla="*/ 229 h 552"/>
              <a:gd name="T84" fmla="*/ 511 w 622"/>
              <a:gd name="T85" fmla="*/ 212 h 552"/>
              <a:gd name="T86" fmla="*/ 608 w 622"/>
              <a:gd name="T87" fmla="*/ 172 h 552"/>
              <a:gd name="T88" fmla="*/ 616 w 622"/>
              <a:gd name="T89" fmla="*/ 71 h 552"/>
              <a:gd name="T90" fmla="*/ 88 w 622"/>
              <a:gd name="T91" fmla="*/ 493 h 552"/>
              <a:gd name="T92" fmla="*/ 88 w 622"/>
              <a:gd name="T93" fmla="*/ 493 h 552"/>
              <a:gd name="T94" fmla="*/ 88 w 622"/>
              <a:gd name="T95" fmla="*/ 516 h 552"/>
              <a:gd name="T96" fmla="*/ 115 w 622"/>
              <a:gd name="T97" fmla="*/ 546 h 552"/>
              <a:gd name="T98" fmla="*/ 141 w 622"/>
              <a:gd name="T99" fmla="*/ 542 h 552"/>
              <a:gd name="T100" fmla="*/ 291 w 622"/>
              <a:gd name="T101" fmla="*/ 392 h 552"/>
              <a:gd name="T102" fmla="*/ 242 w 622"/>
              <a:gd name="T103" fmla="*/ 340 h 552"/>
              <a:gd name="T104" fmla="*/ 88 w 622"/>
              <a:gd name="T105" fmla="*/ 493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2" h="552">
                <a:moveTo>
                  <a:pt x="97" y="181"/>
                </a:moveTo>
                <a:lnTo>
                  <a:pt x="97" y="181"/>
                </a:lnTo>
                <a:cubicBezTo>
                  <a:pt x="128" y="155"/>
                  <a:pt x="150" y="172"/>
                  <a:pt x="185" y="207"/>
                </a:cubicBezTo>
                <a:cubicBezTo>
                  <a:pt x="185" y="212"/>
                  <a:pt x="194" y="207"/>
                  <a:pt x="194" y="207"/>
                </a:cubicBezTo>
                <a:cubicBezTo>
                  <a:pt x="198" y="203"/>
                  <a:pt x="238" y="163"/>
                  <a:pt x="242" y="163"/>
                </a:cubicBezTo>
                <a:cubicBezTo>
                  <a:pt x="242" y="163"/>
                  <a:pt x="247" y="159"/>
                  <a:pt x="242" y="155"/>
                </a:cubicBezTo>
                <a:cubicBezTo>
                  <a:pt x="238" y="150"/>
                  <a:pt x="229" y="137"/>
                  <a:pt x="220" y="124"/>
                </a:cubicBezTo>
                <a:cubicBezTo>
                  <a:pt x="163" y="53"/>
                  <a:pt x="374" y="0"/>
                  <a:pt x="339" y="0"/>
                </a:cubicBezTo>
                <a:cubicBezTo>
                  <a:pt x="326" y="0"/>
                  <a:pt x="260" y="0"/>
                  <a:pt x="251" y="0"/>
                </a:cubicBezTo>
                <a:cubicBezTo>
                  <a:pt x="212" y="5"/>
                  <a:pt x="159" y="45"/>
                  <a:pt x="137" y="62"/>
                </a:cubicBezTo>
                <a:cubicBezTo>
                  <a:pt x="102" y="84"/>
                  <a:pt x="88" y="97"/>
                  <a:pt x="88" y="97"/>
                </a:cubicBezTo>
                <a:cubicBezTo>
                  <a:pt x="80" y="106"/>
                  <a:pt x="84" y="124"/>
                  <a:pt x="71" y="137"/>
                </a:cubicBezTo>
                <a:cubicBezTo>
                  <a:pt x="53" y="155"/>
                  <a:pt x="40" y="141"/>
                  <a:pt x="31" y="150"/>
                </a:cubicBezTo>
                <a:cubicBezTo>
                  <a:pt x="27" y="155"/>
                  <a:pt x="9" y="168"/>
                  <a:pt x="5" y="172"/>
                </a:cubicBezTo>
                <a:cubicBezTo>
                  <a:pt x="5" y="172"/>
                  <a:pt x="0" y="181"/>
                  <a:pt x="5" y="185"/>
                </a:cubicBezTo>
                <a:cubicBezTo>
                  <a:pt x="5" y="185"/>
                  <a:pt x="44" y="229"/>
                  <a:pt x="49" y="234"/>
                </a:cubicBezTo>
                <a:cubicBezTo>
                  <a:pt x="53" y="238"/>
                  <a:pt x="62" y="238"/>
                  <a:pt x="66" y="234"/>
                </a:cubicBezTo>
                <a:cubicBezTo>
                  <a:pt x="71" y="229"/>
                  <a:pt x="84" y="216"/>
                  <a:pt x="88" y="216"/>
                </a:cubicBezTo>
                <a:cubicBezTo>
                  <a:pt x="88" y="212"/>
                  <a:pt x="88" y="190"/>
                  <a:pt x="97" y="181"/>
                </a:cubicBezTo>
                <a:close/>
                <a:moveTo>
                  <a:pt x="273" y="194"/>
                </a:moveTo>
                <a:lnTo>
                  <a:pt x="273" y="194"/>
                </a:lnTo>
                <a:cubicBezTo>
                  <a:pt x="273" y="190"/>
                  <a:pt x="269" y="190"/>
                  <a:pt x="264" y="194"/>
                </a:cubicBezTo>
                <a:cubicBezTo>
                  <a:pt x="220" y="234"/>
                  <a:pt x="220" y="234"/>
                  <a:pt x="220" y="234"/>
                </a:cubicBezTo>
                <a:cubicBezTo>
                  <a:pt x="216" y="234"/>
                  <a:pt x="216" y="243"/>
                  <a:pt x="216" y="247"/>
                </a:cubicBezTo>
                <a:cubicBezTo>
                  <a:pt x="476" y="538"/>
                  <a:pt x="476" y="538"/>
                  <a:pt x="476" y="538"/>
                </a:cubicBezTo>
                <a:cubicBezTo>
                  <a:pt x="480" y="542"/>
                  <a:pt x="489" y="542"/>
                  <a:pt x="498" y="538"/>
                </a:cubicBezTo>
                <a:cubicBezTo>
                  <a:pt x="528" y="511"/>
                  <a:pt x="528" y="511"/>
                  <a:pt x="528" y="511"/>
                </a:cubicBezTo>
                <a:cubicBezTo>
                  <a:pt x="533" y="507"/>
                  <a:pt x="533" y="498"/>
                  <a:pt x="528" y="489"/>
                </a:cubicBezTo>
                <a:lnTo>
                  <a:pt x="273" y="194"/>
                </a:lnTo>
                <a:close/>
                <a:moveTo>
                  <a:pt x="616" y="71"/>
                </a:moveTo>
                <a:lnTo>
                  <a:pt x="616" y="71"/>
                </a:lnTo>
                <a:cubicBezTo>
                  <a:pt x="616" y="53"/>
                  <a:pt x="608" y="58"/>
                  <a:pt x="603" y="67"/>
                </a:cubicBezTo>
                <a:cubicBezTo>
                  <a:pt x="599" y="71"/>
                  <a:pt x="581" y="97"/>
                  <a:pt x="573" y="111"/>
                </a:cubicBezTo>
                <a:cubicBezTo>
                  <a:pt x="564" y="124"/>
                  <a:pt x="546" y="150"/>
                  <a:pt x="511" y="124"/>
                </a:cubicBezTo>
                <a:cubicBezTo>
                  <a:pt x="476" y="97"/>
                  <a:pt x="489" y="80"/>
                  <a:pt x="498" y="71"/>
                </a:cubicBezTo>
                <a:cubicBezTo>
                  <a:pt x="502" y="58"/>
                  <a:pt x="520" y="27"/>
                  <a:pt x="524" y="23"/>
                </a:cubicBezTo>
                <a:cubicBezTo>
                  <a:pt x="528" y="18"/>
                  <a:pt x="524" y="5"/>
                  <a:pt x="511" y="9"/>
                </a:cubicBezTo>
                <a:cubicBezTo>
                  <a:pt x="502" y="14"/>
                  <a:pt x="436" y="40"/>
                  <a:pt x="427" y="80"/>
                </a:cubicBezTo>
                <a:cubicBezTo>
                  <a:pt x="414" y="119"/>
                  <a:pt x="432" y="155"/>
                  <a:pt x="401" y="185"/>
                </a:cubicBezTo>
                <a:cubicBezTo>
                  <a:pt x="357" y="229"/>
                  <a:pt x="357" y="229"/>
                  <a:pt x="357" y="229"/>
                </a:cubicBezTo>
                <a:cubicBezTo>
                  <a:pt x="401" y="278"/>
                  <a:pt x="401" y="278"/>
                  <a:pt x="401" y="278"/>
                </a:cubicBezTo>
                <a:cubicBezTo>
                  <a:pt x="449" y="229"/>
                  <a:pt x="449" y="229"/>
                  <a:pt x="449" y="229"/>
                </a:cubicBezTo>
                <a:cubicBezTo>
                  <a:pt x="462" y="216"/>
                  <a:pt x="489" y="207"/>
                  <a:pt x="511" y="212"/>
                </a:cubicBezTo>
                <a:cubicBezTo>
                  <a:pt x="564" y="225"/>
                  <a:pt x="590" y="203"/>
                  <a:pt x="608" y="172"/>
                </a:cubicBezTo>
                <a:cubicBezTo>
                  <a:pt x="621" y="146"/>
                  <a:pt x="621" y="84"/>
                  <a:pt x="616" y="71"/>
                </a:cubicBezTo>
                <a:close/>
                <a:moveTo>
                  <a:pt x="88" y="493"/>
                </a:moveTo>
                <a:lnTo>
                  <a:pt x="88" y="493"/>
                </a:lnTo>
                <a:cubicBezTo>
                  <a:pt x="80" y="498"/>
                  <a:pt x="80" y="511"/>
                  <a:pt x="88" y="516"/>
                </a:cubicBezTo>
                <a:cubicBezTo>
                  <a:pt x="115" y="546"/>
                  <a:pt x="115" y="546"/>
                  <a:pt x="115" y="546"/>
                </a:cubicBezTo>
                <a:cubicBezTo>
                  <a:pt x="123" y="551"/>
                  <a:pt x="132" y="551"/>
                  <a:pt x="141" y="542"/>
                </a:cubicBezTo>
                <a:cubicBezTo>
                  <a:pt x="291" y="392"/>
                  <a:pt x="291" y="392"/>
                  <a:pt x="291" y="392"/>
                </a:cubicBezTo>
                <a:cubicBezTo>
                  <a:pt x="242" y="340"/>
                  <a:pt x="242" y="340"/>
                  <a:pt x="242" y="340"/>
                </a:cubicBezTo>
                <a:lnTo>
                  <a:pt x="88" y="493"/>
                </a:lnTo>
                <a:close/>
              </a:path>
            </a:pathLst>
          </a:custGeom>
          <a:solidFill>
            <a:srgbClr val="9B4A8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358F19B-5FEB-4D44-9116-E0BA40E9AD76}"/>
              </a:ext>
            </a:extLst>
          </p:cNvPr>
          <p:cNvSpPr txBox="1"/>
          <p:nvPr/>
        </p:nvSpPr>
        <p:spPr>
          <a:xfrm>
            <a:off x="5464749" y="5065143"/>
            <a:ext cx="3073966" cy="1293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Align &amp; improve claim outcomes w/ Triple Aim principles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9671E27-293B-42D1-B1F1-10BB884C19BA}"/>
              </a:ext>
            </a:extLst>
          </p:cNvPr>
          <p:cNvSpPr txBox="1"/>
          <p:nvPr/>
        </p:nvSpPr>
        <p:spPr>
          <a:xfrm>
            <a:off x="10420350" y="5065143"/>
            <a:ext cx="3676649" cy="1293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Integrate biopsychosocial &amp; mental health resources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3EABE63-C09C-4FAC-90D8-86CB8EF34885}"/>
              </a:ext>
            </a:extLst>
          </p:cNvPr>
          <p:cNvSpPr txBox="1"/>
          <p:nvPr/>
        </p:nvSpPr>
        <p:spPr>
          <a:xfrm>
            <a:off x="10023191" y="8002858"/>
            <a:ext cx="5197759" cy="4889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2" indent="-342900">
              <a:lnSpc>
                <a:spcPts val="3400"/>
              </a:lnSpc>
              <a:spcAft>
                <a:spcPts val="500"/>
              </a:spcAft>
              <a:buClr>
                <a:srgbClr val="9B4A8B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Leverage EAP programs, cognitive behavioral health, &amp; mindfulness solutions as part of an integrated medical management strategy </a:t>
            </a:r>
          </a:p>
          <a:p>
            <a:pPr marL="342900" lvl="2" indent="-342900">
              <a:lnSpc>
                <a:spcPts val="3400"/>
              </a:lnSpc>
              <a:spcAft>
                <a:spcPts val="500"/>
              </a:spcAft>
              <a:buClr>
                <a:srgbClr val="9B4A8B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Educate claims &amp; medical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management professionals about mental health conditions &amp;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solutions, as well as known &amp; unconscious bias toward mental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health issues </a:t>
            </a:r>
          </a:p>
          <a:p>
            <a:pPr marL="342900" lvl="2" indent="-34290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54E90FC-6A1B-48D2-8C26-46B77119E659}"/>
              </a:ext>
            </a:extLst>
          </p:cNvPr>
          <p:cNvSpPr txBox="1"/>
          <p:nvPr/>
        </p:nvSpPr>
        <p:spPr>
          <a:xfrm>
            <a:off x="15504099" y="5065143"/>
            <a:ext cx="3073966" cy="1293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Enhance worker education &amp; engagement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965D8CF-0CF4-4FE0-A871-51A739324A8F}"/>
              </a:ext>
            </a:extLst>
          </p:cNvPr>
          <p:cNvSpPr txBox="1"/>
          <p:nvPr/>
        </p:nvSpPr>
        <p:spPr>
          <a:xfrm>
            <a:off x="20663519" y="5065143"/>
            <a:ext cx="3073966" cy="857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Measure what you say is important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EBFF9B4-D64E-4809-BF57-162560FCB601}"/>
              </a:ext>
            </a:extLst>
          </p:cNvPr>
          <p:cNvSpPr txBox="1"/>
          <p:nvPr/>
        </p:nvSpPr>
        <p:spPr>
          <a:xfrm>
            <a:off x="4689191" y="8002858"/>
            <a:ext cx="5197759" cy="4588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2" indent="-34290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>
                <a:srgbClr val="20A9CA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Incorporate employee wellness</a:t>
            </a:r>
          </a:p>
          <a:p>
            <a:pPr marL="342900" lvl="2" indent="-34290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>
                <a:srgbClr val="20A9CA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Enhance employer education around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employee advocacy &amp; communication</a:t>
            </a:r>
          </a:p>
          <a:p>
            <a:pPr marL="342900" lvl="2" indent="-34290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>
                <a:srgbClr val="20A9CA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Integrate benefits delivery programs</a:t>
            </a:r>
          </a:p>
          <a:p>
            <a:pPr marL="342900" lvl="2" indent="-34290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>
                <a:srgbClr val="20A9CA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Focus on outcomes management &amp; </a:t>
            </a:r>
            <a:b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best practices</a:t>
            </a:r>
          </a:p>
          <a:p>
            <a:pPr marL="342900" lvl="2" indent="-34290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>
                <a:srgbClr val="20A9CA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Emphasize patient functional outcomes -- ranked as # 1 criterion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 good claims outcome in 2017 study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44F10C7-EAEE-4443-BB43-18FE8DDA0E52}"/>
              </a:ext>
            </a:extLst>
          </p:cNvPr>
          <p:cNvSpPr txBox="1"/>
          <p:nvPr/>
        </p:nvSpPr>
        <p:spPr>
          <a:xfrm>
            <a:off x="19869150" y="8002858"/>
            <a:ext cx="4610100" cy="5332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2" indent="-342900">
              <a:lnSpc>
                <a:spcPts val="3400"/>
              </a:lnSpc>
              <a:spcAft>
                <a:spcPts val="500"/>
              </a:spcAft>
              <a:buClr>
                <a:srgbClr val="15978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Change success metrics from “volume” to value”</a:t>
            </a:r>
          </a:p>
          <a:p>
            <a:pPr marL="342900" lvl="2" indent="-342900">
              <a:lnSpc>
                <a:spcPts val="3400"/>
              </a:lnSpc>
              <a:spcAft>
                <a:spcPts val="500"/>
              </a:spcAft>
              <a:buClr>
                <a:srgbClr val="15978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truly  drive program results focused on quality &amp; outcomes,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must stop measuring success based on volume discounts &amp; percentage of savings metrics </a:t>
            </a:r>
          </a:p>
          <a:p>
            <a:pPr marL="342900" lvl="2" indent="-342900">
              <a:lnSpc>
                <a:spcPts val="3400"/>
              </a:lnSpc>
              <a:spcAft>
                <a:spcPts val="500"/>
              </a:spcAft>
              <a:buClr>
                <a:srgbClr val="15978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Patient-centered metrics must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 incorporated, including satisfaction, improvements in function &amp; productivity, &amp; reduced total cost of risk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5B6EE2C-CFAA-46F2-A52D-AA6CC4B1F987}"/>
              </a:ext>
            </a:extLst>
          </p:cNvPr>
          <p:cNvSpPr txBox="1"/>
          <p:nvPr/>
        </p:nvSpPr>
        <p:spPr>
          <a:xfrm>
            <a:off x="14899991" y="8002858"/>
            <a:ext cx="5197759" cy="4460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2" indent="-342900">
              <a:lnSpc>
                <a:spcPts val="3400"/>
              </a:lnSpc>
              <a:spcAft>
                <a:spcPts val="500"/>
              </a:spcAft>
              <a:buClr>
                <a:srgbClr val="25CAA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Arm workers to be educated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health consumers</a:t>
            </a:r>
          </a:p>
          <a:p>
            <a:pPr marL="342900" lvl="2" indent="-342900">
              <a:lnSpc>
                <a:spcPts val="3400"/>
              </a:lnSpc>
              <a:spcAft>
                <a:spcPts val="500"/>
              </a:spcAft>
              <a:buClr>
                <a:srgbClr val="25CAA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Educate them on role of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evidence-based medicine &amp; the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critical function of stay-at-work / return-to-work in their recovery</a:t>
            </a:r>
          </a:p>
          <a:p>
            <a:pPr marL="342900" lvl="2" indent="-342900">
              <a:lnSpc>
                <a:spcPts val="3400"/>
              </a:lnSpc>
              <a:spcAft>
                <a:spcPts val="500"/>
              </a:spcAft>
              <a:buClr>
                <a:srgbClr val="25CAA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Leverage telehealth, telephonic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case management and/or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technology solutions focused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consumer health education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F06E5D2-A7C2-4E90-88CA-0473B4BCA547}"/>
              </a:ext>
            </a:extLst>
          </p:cNvPr>
          <p:cNvSpPr txBox="1"/>
          <p:nvPr/>
        </p:nvSpPr>
        <p:spPr>
          <a:xfrm>
            <a:off x="231491" y="8002858"/>
            <a:ext cx="5197759" cy="3581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2" indent="-34290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>
                <a:srgbClr val="187F97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Claims execs are shedding the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confines of traditional thinking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offset continued growth of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medical costs</a:t>
            </a:r>
          </a:p>
          <a:p>
            <a:pPr marL="342900" lvl="2" indent="-342900">
              <a:lnSpc>
                <a:spcPts val="3400"/>
              </a:lnSpc>
              <a:spcAft>
                <a:spcPts val="500"/>
              </a:spcAft>
              <a:buClr>
                <a:srgbClr val="187F97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Study confirms industry’s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expansion into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worker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</a:p>
          <a:p>
            <a:pPr marL="342900" lvl="2" indent="-34290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Picture 21" descr="Bar chart">
            <a:extLst>
              <a:ext uri="{FF2B5EF4-FFF2-40B4-BE49-F238E27FC236}">
                <a16:creationId xmlns:a16="http://schemas.microsoft.com/office/drawing/2014/main" xmlns="" id="{CC64D579-5047-42E4-8BC9-19CC69671C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17933" y="3427047"/>
            <a:ext cx="1656367" cy="1462931"/>
          </a:xfrm>
          <a:prstGeom prst="rect">
            <a:avLst/>
          </a:prstGeom>
        </p:spPr>
      </p:pic>
      <p:sp>
        <p:nvSpPr>
          <p:cNvPr id="74" name="Freeform 54">
            <a:extLst>
              <a:ext uri="{FF2B5EF4-FFF2-40B4-BE49-F238E27FC236}">
                <a16:creationId xmlns:a16="http://schemas.microsoft.com/office/drawing/2014/main" xmlns="" id="{B21C46EA-C5D6-4195-B014-153E2226B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8721" y="3519464"/>
            <a:ext cx="1462931" cy="1200440"/>
          </a:xfrm>
          <a:custGeom>
            <a:avLst/>
            <a:gdLst>
              <a:gd name="T0" fmla="*/ 621 w 622"/>
              <a:gd name="T1" fmla="*/ 546 h 547"/>
              <a:gd name="T2" fmla="*/ 621 w 622"/>
              <a:gd name="T3" fmla="*/ 546 h 547"/>
              <a:gd name="T4" fmla="*/ 612 w 622"/>
              <a:gd name="T5" fmla="*/ 418 h 547"/>
              <a:gd name="T6" fmla="*/ 528 w 622"/>
              <a:gd name="T7" fmla="*/ 366 h 547"/>
              <a:gd name="T8" fmla="*/ 467 w 622"/>
              <a:gd name="T9" fmla="*/ 295 h 547"/>
              <a:gd name="T10" fmla="*/ 489 w 622"/>
              <a:gd name="T11" fmla="*/ 247 h 547"/>
              <a:gd name="T12" fmla="*/ 506 w 622"/>
              <a:gd name="T13" fmla="*/ 207 h 547"/>
              <a:gd name="T14" fmla="*/ 498 w 622"/>
              <a:gd name="T15" fmla="*/ 190 h 547"/>
              <a:gd name="T16" fmla="*/ 502 w 622"/>
              <a:gd name="T17" fmla="*/ 154 h 547"/>
              <a:gd name="T18" fmla="*/ 432 w 622"/>
              <a:gd name="T19" fmla="*/ 79 h 547"/>
              <a:gd name="T20" fmla="*/ 357 w 622"/>
              <a:gd name="T21" fmla="*/ 154 h 547"/>
              <a:gd name="T22" fmla="*/ 361 w 622"/>
              <a:gd name="T23" fmla="*/ 190 h 547"/>
              <a:gd name="T24" fmla="*/ 352 w 622"/>
              <a:gd name="T25" fmla="*/ 207 h 547"/>
              <a:gd name="T26" fmla="*/ 370 w 622"/>
              <a:gd name="T27" fmla="*/ 247 h 547"/>
              <a:gd name="T28" fmla="*/ 392 w 622"/>
              <a:gd name="T29" fmla="*/ 295 h 547"/>
              <a:gd name="T30" fmla="*/ 365 w 622"/>
              <a:gd name="T31" fmla="*/ 348 h 547"/>
              <a:gd name="T32" fmla="*/ 480 w 622"/>
              <a:gd name="T33" fmla="*/ 454 h 547"/>
              <a:gd name="T34" fmla="*/ 480 w 622"/>
              <a:gd name="T35" fmla="*/ 546 h 547"/>
              <a:gd name="T36" fmla="*/ 621 w 622"/>
              <a:gd name="T37" fmla="*/ 546 h 547"/>
              <a:gd name="T38" fmla="*/ 317 w 622"/>
              <a:gd name="T39" fmla="*/ 383 h 547"/>
              <a:gd name="T40" fmla="*/ 317 w 622"/>
              <a:gd name="T41" fmla="*/ 383 h 547"/>
              <a:gd name="T42" fmla="*/ 238 w 622"/>
              <a:gd name="T43" fmla="*/ 291 h 547"/>
              <a:gd name="T44" fmla="*/ 264 w 622"/>
              <a:gd name="T45" fmla="*/ 220 h 547"/>
              <a:gd name="T46" fmla="*/ 286 w 622"/>
              <a:gd name="T47" fmla="*/ 172 h 547"/>
              <a:gd name="T48" fmla="*/ 277 w 622"/>
              <a:gd name="T49" fmla="*/ 150 h 547"/>
              <a:gd name="T50" fmla="*/ 282 w 622"/>
              <a:gd name="T51" fmla="*/ 97 h 547"/>
              <a:gd name="T52" fmla="*/ 185 w 622"/>
              <a:gd name="T53" fmla="*/ 0 h 547"/>
              <a:gd name="T54" fmla="*/ 88 w 622"/>
              <a:gd name="T55" fmla="*/ 97 h 547"/>
              <a:gd name="T56" fmla="*/ 93 w 622"/>
              <a:gd name="T57" fmla="*/ 150 h 547"/>
              <a:gd name="T58" fmla="*/ 84 w 622"/>
              <a:gd name="T59" fmla="*/ 172 h 547"/>
              <a:gd name="T60" fmla="*/ 106 w 622"/>
              <a:gd name="T61" fmla="*/ 220 h 547"/>
              <a:gd name="T62" fmla="*/ 132 w 622"/>
              <a:gd name="T63" fmla="*/ 291 h 547"/>
              <a:gd name="T64" fmla="*/ 53 w 622"/>
              <a:gd name="T65" fmla="*/ 383 h 547"/>
              <a:gd name="T66" fmla="*/ 0 w 622"/>
              <a:gd name="T67" fmla="*/ 432 h 547"/>
              <a:gd name="T68" fmla="*/ 0 w 622"/>
              <a:gd name="T69" fmla="*/ 546 h 547"/>
              <a:gd name="T70" fmla="*/ 432 w 622"/>
              <a:gd name="T71" fmla="*/ 546 h 547"/>
              <a:gd name="T72" fmla="*/ 432 w 622"/>
              <a:gd name="T73" fmla="*/ 462 h 547"/>
              <a:gd name="T74" fmla="*/ 317 w 622"/>
              <a:gd name="T75" fmla="*/ 383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22" h="547">
                <a:moveTo>
                  <a:pt x="621" y="546"/>
                </a:moveTo>
                <a:lnTo>
                  <a:pt x="621" y="546"/>
                </a:lnTo>
                <a:cubicBezTo>
                  <a:pt x="621" y="546"/>
                  <a:pt x="616" y="427"/>
                  <a:pt x="612" y="418"/>
                </a:cubicBezTo>
                <a:cubicBezTo>
                  <a:pt x="599" y="396"/>
                  <a:pt x="577" y="388"/>
                  <a:pt x="528" y="366"/>
                </a:cubicBezTo>
                <a:cubicBezTo>
                  <a:pt x="484" y="348"/>
                  <a:pt x="467" y="330"/>
                  <a:pt x="467" y="295"/>
                </a:cubicBezTo>
                <a:cubicBezTo>
                  <a:pt x="467" y="277"/>
                  <a:pt x="484" y="282"/>
                  <a:pt x="489" y="247"/>
                </a:cubicBezTo>
                <a:cubicBezTo>
                  <a:pt x="493" y="229"/>
                  <a:pt x="502" y="247"/>
                  <a:pt x="506" y="207"/>
                </a:cubicBezTo>
                <a:cubicBezTo>
                  <a:pt x="506" y="194"/>
                  <a:pt x="498" y="190"/>
                  <a:pt x="498" y="190"/>
                </a:cubicBezTo>
                <a:cubicBezTo>
                  <a:pt x="498" y="190"/>
                  <a:pt x="502" y="167"/>
                  <a:pt x="502" y="154"/>
                </a:cubicBezTo>
                <a:cubicBezTo>
                  <a:pt x="506" y="132"/>
                  <a:pt x="493" y="79"/>
                  <a:pt x="432" y="79"/>
                </a:cubicBezTo>
                <a:cubicBezTo>
                  <a:pt x="365" y="79"/>
                  <a:pt x="357" y="132"/>
                  <a:pt x="357" y="154"/>
                </a:cubicBezTo>
                <a:cubicBezTo>
                  <a:pt x="357" y="167"/>
                  <a:pt x="361" y="190"/>
                  <a:pt x="361" y="190"/>
                </a:cubicBezTo>
                <a:cubicBezTo>
                  <a:pt x="361" y="190"/>
                  <a:pt x="352" y="194"/>
                  <a:pt x="352" y="207"/>
                </a:cubicBezTo>
                <a:cubicBezTo>
                  <a:pt x="357" y="247"/>
                  <a:pt x="370" y="229"/>
                  <a:pt x="370" y="247"/>
                </a:cubicBezTo>
                <a:cubicBezTo>
                  <a:pt x="379" y="282"/>
                  <a:pt x="392" y="277"/>
                  <a:pt x="392" y="295"/>
                </a:cubicBezTo>
                <a:cubicBezTo>
                  <a:pt x="392" y="322"/>
                  <a:pt x="383" y="335"/>
                  <a:pt x="365" y="348"/>
                </a:cubicBezTo>
                <a:cubicBezTo>
                  <a:pt x="467" y="401"/>
                  <a:pt x="480" y="410"/>
                  <a:pt x="480" y="454"/>
                </a:cubicBezTo>
                <a:cubicBezTo>
                  <a:pt x="480" y="546"/>
                  <a:pt x="480" y="546"/>
                  <a:pt x="480" y="546"/>
                </a:cubicBezTo>
                <a:lnTo>
                  <a:pt x="621" y="546"/>
                </a:lnTo>
                <a:close/>
                <a:moveTo>
                  <a:pt x="317" y="383"/>
                </a:moveTo>
                <a:lnTo>
                  <a:pt x="317" y="383"/>
                </a:lnTo>
                <a:cubicBezTo>
                  <a:pt x="255" y="357"/>
                  <a:pt x="238" y="339"/>
                  <a:pt x="238" y="291"/>
                </a:cubicBezTo>
                <a:cubicBezTo>
                  <a:pt x="238" y="264"/>
                  <a:pt x="255" y="273"/>
                  <a:pt x="264" y="220"/>
                </a:cubicBezTo>
                <a:cubicBezTo>
                  <a:pt x="264" y="203"/>
                  <a:pt x="282" y="220"/>
                  <a:pt x="286" y="172"/>
                </a:cubicBezTo>
                <a:cubicBezTo>
                  <a:pt x="286" y="154"/>
                  <a:pt x="277" y="150"/>
                  <a:pt x="277" y="150"/>
                </a:cubicBezTo>
                <a:cubicBezTo>
                  <a:pt x="277" y="150"/>
                  <a:pt x="282" y="119"/>
                  <a:pt x="282" y="97"/>
                </a:cubicBezTo>
                <a:cubicBezTo>
                  <a:pt x="286" y="71"/>
                  <a:pt x="269" y="0"/>
                  <a:pt x="185" y="0"/>
                </a:cubicBezTo>
                <a:cubicBezTo>
                  <a:pt x="101" y="0"/>
                  <a:pt x="84" y="71"/>
                  <a:pt x="88" y="97"/>
                </a:cubicBezTo>
                <a:cubicBezTo>
                  <a:pt x="88" y="119"/>
                  <a:pt x="93" y="150"/>
                  <a:pt x="93" y="150"/>
                </a:cubicBezTo>
                <a:cubicBezTo>
                  <a:pt x="93" y="150"/>
                  <a:pt x="84" y="154"/>
                  <a:pt x="84" y="172"/>
                </a:cubicBezTo>
                <a:cubicBezTo>
                  <a:pt x="88" y="220"/>
                  <a:pt x="101" y="203"/>
                  <a:pt x="106" y="220"/>
                </a:cubicBezTo>
                <a:cubicBezTo>
                  <a:pt x="115" y="273"/>
                  <a:pt x="132" y="264"/>
                  <a:pt x="132" y="291"/>
                </a:cubicBezTo>
                <a:cubicBezTo>
                  <a:pt x="132" y="339"/>
                  <a:pt x="115" y="357"/>
                  <a:pt x="53" y="383"/>
                </a:cubicBezTo>
                <a:cubicBezTo>
                  <a:pt x="35" y="392"/>
                  <a:pt x="0" y="405"/>
                  <a:pt x="0" y="432"/>
                </a:cubicBezTo>
                <a:cubicBezTo>
                  <a:pt x="0" y="546"/>
                  <a:pt x="0" y="546"/>
                  <a:pt x="0" y="546"/>
                </a:cubicBezTo>
                <a:cubicBezTo>
                  <a:pt x="432" y="546"/>
                  <a:pt x="432" y="546"/>
                  <a:pt x="432" y="546"/>
                </a:cubicBezTo>
                <a:cubicBezTo>
                  <a:pt x="432" y="546"/>
                  <a:pt x="432" y="480"/>
                  <a:pt x="432" y="462"/>
                </a:cubicBezTo>
                <a:cubicBezTo>
                  <a:pt x="432" y="436"/>
                  <a:pt x="379" y="410"/>
                  <a:pt x="317" y="383"/>
                </a:cubicBezTo>
                <a:close/>
              </a:path>
            </a:pathLst>
          </a:custGeom>
          <a:solidFill>
            <a:srgbClr val="25CAA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Freeform 55">
            <a:extLst>
              <a:ext uri="{FF2B5EF4-FFF2-40B4-BE49-F238E27FC236}">
                <a16:creationId xmlns:a16="http://schemas.microsoft.com/office/drawing/2014/main" xmlns="" id="{68DA450E-FD8A-48B8-935D-B05305340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467" y="3312551"/>
            <a:ext cx="1063522" cy="1195014"/>
          </a:xfrm>
          <a:custGeom>
            <a:avLst/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rgbClr val="187F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6" name="Freeform 57">
            <a:extLst>
              <a:ext uri="{FF2B5EF4-FFF2-40B4-BE49-F238E27FC236}">
                <a16:creationId xmlns:a16="http://schemas.microsoft.com/office/drawing/2014/main" xmlns="" id="{50409AE9-79C3-413B-B653-FC00BA832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731" y="3366070"/>
            <a:ext cx="1299090" cy="1253338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5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1705754" y="1108042"/>
            <a:ext cx="16350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Q&amp;A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46251" y="2204949"/>
            <a:ext cx="1063653" cy="5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218D6C-72AE-4F42-9CE2-16990E441E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26" y="12226169"/>
            <a:ext cx="6505459" cy="14120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E6205-DB9B-47DD-82FD-5FFC1B666E4A}"/>
              </a:ext>
            </a:extLst>
          </p:cNvPr>
          <p:cNvGrpSpPr/>
          <p:nvPr/>
        </p:nvGrpSpPr>
        <p:grpSpPr>
          <a:xfrm>
            <a:off x="19104" y="12007790"/>
            <a:ext cx="24377651" cy="56954"/>
            <a:chOff x="-3176" y="-1300"/>
            <a:chExt cx="20305861" cy="3402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FA5B1F3-A1C0-440A-AC23-4741CE0B46EC}"/>
                </a:ext>
              </a:extLst>
            </p:cNvPr>
            <p:cNvSpPr/>
            <p:nvPr/>
          </p:nvSpPr>
          <p:spPr>
            <a:xfrm>
              <a:off x="-3176" y="-1"/>
              <a:ext cx="4064272" cy="3389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A59BB0D-2B10-477C-B1DD-3BEBF15077D7}"/>
                </a:ext>
              </a:extLst>
            </p:cNvPr>
            <p:cNvSpPr/>
            <p:nvPr/>
          </p:nvSpPr>
          <p:spPr>
            <a:xfrm>
              <a:off x="4061096" y="-1300"/>
              <a:ext cx="4039668" cy="3389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A45E93C-802C-4A07-B894-2A7CF8F01FFF}"/>
                </a:ext>
              </a:extLst>
            </p:cNvPr>
            <p:cNvSpPr/>
            <p:nvPr/>
          </p:nvSpPr>
          <p:spPr>
            <a:xfrm>
              <a:off x="8101887" y="-1"/>
              <a:ext cx="4064272" cy="338968"/>
            </a:xfrm>
            <a:prstGeom prst="rect">
              <a:avLst/>
            </a:prstGeom>
            <a:solidFill>
              <a:srgbClr val="9B4A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solidFill>
                  <a:srgbClr val="9B4A8B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81063CA-EB03-4263-8A39-91DB82A3DC66}"/>
                </a:ext>
              </a:extLst>
            </p:cNvPr>
            <p:cNvSpPr/>
            <p:nvPr/>
          </p:nvSpPr>
          <p:spPr>
            <a:xfrm>
              <a:off x="12167651" y="-1300"/>
              <a:ext cx="4064272" cy="338968"/>
            </a:xfrm>
            <a:prstGeom prst="rect">
              <a:avLst/>
            </a:prstGeom>
            <a:solidFill>
              <a:srgbClr val="25CA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latin typeface="Lato Regular"/>
                <a:cs typeface="Lato Regular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A7222BA-E500-470D-B60B-C494A587409C}"/>
                </a:ext>
              </a:extLst>
            </p:cNvPr>
            <p:cNvSpPr/>
            <p:nvPr/>
          </p:nvSpPr>
          <p:spPr>
            <a:xfrm>
              <a:off x="16238413" y="-1"/>
              <a:ext cx="4064272" cy="338968"/>
            </a:xfrm>
            <a:prstGeom prst="rect">
              <a:avLst/>
            </a:prstGeom>
            <a:solidFill>
              <a:srgbClr val="1597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35F034-AF59-4FB0-92AB-175E6B6F5430}"/>
              </a:ext>
            </a:extLst>
          </p:cNvPr>
          <p:cNvSpPr txBox="1"/>
          <p:nvPr/>
        </p:nvSpPr>
        <p:spPr>
          <a:xfrm>
            <a:off x="19105" y="3587641"/>
            <a:ext cx="24377650" cy="1146591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 algn="ctr">
              <a:spcBef>
                <a:spcPct val="0"/>
              </a:spcBef>
              <a:buClr>
                <a:srgbClr val="CC0000"/>
              </a:buClr>
            </a:pPr>
            <a:endParaRPr lang="en-US" altLang="en-US" sz="5400" dirty="0">
              <a:solidFill>
                <a:srgbClr val="9B4A8B"/>
              </a:solidFill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>
                <a:srgbClr val="CC0000"/>
              </a:buClr>
            </a:pPr>
            <a:endParaRPr lang="en-US" altLang="en-US" sz="5400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en-US" sz="5400" dirty="0">
              <a:cs typeface="Calibri" panose="020F050202020403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C01DAC14-6B40-47F6-9488-79B0A270A3E4}"/>
              </a:ext>
            </a:extLst>
          </p:cNvPr>
          <p:cNvSpPr>
            <a:spLocks/>
          </p:cNvSpPr>
          <p:nvPr/>
        </p:nvSpPr>
        <p:spPr bwMode="auto">
          <a:xfrm>
            <a:off x="9303585" y="5225274"/>
            <a:ext cx="550150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8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Questions?</a:t>
            </a:r>
          </a:p>
        </p:txBody>
      </p:sp>
      <p:sp>
        <p:nvSpPr>
          <p:cNvPr id="19" name="Freeform 78">
            <a:extLst>
              <a:ext uri="{FF2B5EF4-FFF2-40B4-BE49-F238E27FC236}">
                <a16:creationId xmlns:a16="http://schemas.microsoft.com/office/drawing/2014/main" xmlns="" id="{BC3F39AE-D196-486C-B31D-E80B1278E68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967699" y="4864812"/>
            <a:ext cx="984423" cy="720923"/>
          </a:xfrm>
          <a:custGeom>
            <a:avLst/>
            <a:gdLst>
              <a:gd name="T0" fmla="*/ 92 w 560"/>
              <a:gd name="T1" fmla="*/ 0 h 410"/>
              <a:gd name="T2" fmla="*/ 92 w 560"/>
              <a:gd name="T3" fmla="*/ 0 h 410"/>
              <a:gd name="T4" fmla="*/ 0 w 560"/>
              <a:gd name="T5" fmla="*/ 92 h 410"/>
              <a:gd name="T6" fmla="*/ 92 w 560"/>
              <a:gd name="T7" fmla="*/ 185 h 410"/>
              <a:gd name="T8" fmla="*/ 0 w 560"/>
              <a:gd name="T9" fmla="*/ 365 h 410"/>
              <a:gd name="T10" fmla="*/ 0 w 560"/>
              <a:gd name="T11" fmla="*/ 409 h 410"/>
              <a:gd name="T12" fmla="*/ 92 w 560"/>
              <a:gd name="T13" fmla="*/ 0 h 410"/>
              <a:gd name="T14" fmla="*/ 352 w 560"/>
              <a:gd name="T15" fmla="*/ 0 h 410"/>
              <a:gd name="T16" fmla="*/ 352 w 560"/>
              <a:gd name="T17" fmla="*/ 0 h 410"/>
              <a:gd name="T18" fmla="*/ 260 w 560"/>
              <a:gd name="T19" fmla="*/ 92 h 410"/>
              <a:gd name="T20" fmla="*/ 352 w 560"/>
              <a:gd name="T21" fmla="*/ 185 h 410"/>
              <a:gd name="T22" fmla="*/ 260 w 560"/>
              <a:gd name="T23" fmla="*/ 365 h 410"/>
              <a:gd name="T24" fmla="*/ 260 w 560"/>
              <a:gd name="T25" fmla="*/ 409 h 410"/>
              <a:gd name="T26" fmla="*/ 352 w 560"/>
              <a:gd name="T27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60" h="410">
                <a:moveTo>
                  <a:pt x="92" y="0"/>
                </a:moveTo>
                <a:lnTo>
                  <a:pt x="92" y="0"/>
                </a:lnTo>
                <a:cubicBezTo>
                  <a:pt x="40" y="0"/>
                  <a:pt x="0" y="44"/>
                  <a:pt x="0" y="92"/>
                </a:cubicBezTo>
                <a:cubicBezTo>
                  <a:pt x="0" y="145"/>
                  <a:pt x="40" y="185"/>
                  <a:pt x="92" y="185"/>
                </a:cubicBezTo>
                <a:cubicBezTo>
                  <a:pt x="180" y="185"/>
                  <a:pt x="119" y="365"/>
                  <a:pt x="0" y="365"/>
                </a:cubicBezTo>
                <a:cubicBezTo>
                  <a:pt x="0" y="409"/>
                  <a:pt x="0" y="409"/>
                  <a:pt x="0" y="409"/>
                </a:cubicBezTo>
                <a:cubicBezTo>
                  <a:pt x="216" y="409"/>
                  <a:pt x="299" y="0"/>
                  <a:pt x="92" y="0"/>
                </a:cubicBezTo>
                <a:close/>
                <a:moveTo>
                  <a:pt x="352" y="0"/>
                </a:moveTo>
                <a:lnTo>
                  <a:pt x="352" y="0"/>
                </a:lnTo>
                <a:cubicBezTo>
                  <a:pt x="299" y="0"/>
                  <a:pt x="260" y="44"/>
                  <a:pt x="260" y="92"/>
                </a:cubicBezTo>
                <a:cubicBezTo>
                  <a:pt x="260" y="145"/>
                  <a:pt x="299" y="185"/>
                  <a:pt x="352" y="185"/>
                </a:cubicBezTo>
                <a:cubicBezTo>
                  <a:pt x="440" y="185"/>
                  <a:pt x="379" y="365"/>
                  <a:pt x="260" y="365"/>
                </a:cubicBezTo>
                <a:cubicBezTo>
                  <a:pt x="260" y="409"/>
                  <a:pt x="260" y="409"/>
                  <a:pt x="260" y="409"/>
                </a:cubicBezTo>
                <a:cubicBezTo>
                  <a:pt x="475" y="409"/>
                  <a:pt x="559" y="0"/>
                  <a:pt x="3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78">
            <a:extLst>
              <a:ext uri="{FF2B5EF4-FFF2-40B4-BE49-F238E27FC236}">
                <a16:creationId xmlns:a16="http://schemas.microsoft.com/office/drawing/2014/main" xmlns="" id="{1FA130A7-8B3C-4122-9A37-71341738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7768" y="6321279"/>
            <a:ext cx="984423" cy="720923"/>
          </a:xfrm>
          <a:custGeom>
            <a:avLst/>
            <a:gdLst>
              <a:gd name="T0" fmla="*/ 92 w 560"/>
              <a:gd name="T1" fmla="*/ 0 h 410"/>
              <a:gd name="T2" fmla="*/ 92 w 560"/>
              <a:gd name="T3" fmla="*/ 0 h 410"/>
              <a:gd name="T4" fmla="*/ 0 w 560"/>
              <a:gd name="T5" fmla="*/ 92 h 410"/>
              <a:gd name="T6" fmla="*/ 92 w 560"/>
              <a:gd name="T7" fmla="*/ 185 h 410"/>
              <a:gd name="T8" fmla="*/ 0 w 560"/>
              <a:gd name="T9" fmla="*/ 365 h 410"/>
              <a:gd name="T10" fmla="*/ 0 w 560"/>
              <a:gd name="T11" fmla="*/ 409 h 410"/>
              <a:gd name="T12" fmla="*/ 92 w 560"/>
              <a:gd name="T13" fmla="*/ 0 h 410"/>
              <a:gd name="T14" fmla="*/ 352 w 560"/>
              <a:gd name="T15" fmla="*/ 0 h 410"/>
              <a:gd name="T16" fmla="*/ 352 w 560"/>
              <a:gd name="T17" fmla="*/ 0 h 410"/>
              <a:gd name="T18" fmla="*/ 260 w 560"/>
              <a:gd name="T19" fmla="*/ 92 h 410"/>
              <a:gd name="T20" fmla="*/ 352 w 560"/>
              <a:gd name="T21" fmla="*/ 185 h 410"/>
              <a:gd name="T22" fmla="*/ 260 w 560"/>
              <a:gd name="T23" fmla="*/ 365 h 410"/>
              <a:gd name="T24" fmla="*/ 260 w 560"/>
              <a:gd name="T25" fmla="*/ 409 h 410"/>
              <a:gd name="T26" fmla="*/ 352 w 560"/>
              <a:gd name="T27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60" h="410">
                <a:moveTo>
                  <a:pt x="92" y="0"/>
                </a:moveTo>
                <a:lnTo>
                  <a:pt x="92" y="0"/>
                </a:lnTo>
                <a:cubicBezTo>
                  <a:pt x="40" y="0"/>
                  <a:pt x="0" y="44"/>
                  <a:pt x="0" y="92"/>
                </a:cubicBezTo>
                <a:cubicBezTo>
                  <a:pt x="0" y="145"/>
                  <a:pt x="40" y="185"/>
                  <a:pt x="92" y="185"/>
                </a:cubicBezTo>
                <a:cubicBezTo>
                  <a:pt x="180" y="185"/>
                  <a:pt x="119" y="365"/>
                  <a:pt x="0" y="365"/>
                </a:cubicBezTo>
                <a:cubicBezTo>
                  <a:pt x="0" y="409"/>
                  <a:pt x="0" y="409"/>
                  <a:pt x="0" y="409"/>
                </a:cubicBezTo>
                <a:cubicBezTo>
                  <a:pt x="216" y="409"/>
                  <a:pt x="299" y="0"/>
                  <a:pt x="92" y="0"/>
                </a:cubicBezTo>
                <a:close/>
                <a:moveTo>
                  <a:pt x="352" y="0"/>
                </a:moveTo>
                <a:lnTo>
                  <a:pt x="352" y="0"/>
                </a:lnTo>
                <a:cubicBezTo>
                  <a:pt x="299" y="0"/>
                  <a:pt x="260" y="44"/>
                  <a:pt x="260" y="92"/>
                </a:cubicBezTo>
                <a:cubicBezTo>
                  <a:pt x="260" y="145"/>
                  <a:pt x="299" y="185"/>
                  <a:pt x="352" y="185"/>
                </a:cubicBezTo>
                <a:cubicBezTo>
                  <a:pt x="440" y="185"/>
                  <a:pt x="379" y="365"/>
                  <a:pt x="260" y="365"/>
                </a:cubicBezTo>
                <a:cubicBezTo>
                  <a:pt x="260" y="409"/>
                  <a:pt x="260" y="409"/>
                  <a:pt x="260" y="409"/>
                </a:cubicBezTo>
                <a:cubicBezTo>
                  <a:pt x="475" y="409"/>
                  <a:pt x="559" y="0"/>
                  <a:pt x="3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1705754" y="1108042"/>
            <a:ext cx="243015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Closing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46251" y="2204949"/>
            <a:ext cx="1063653" cy="5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218D6C-72AE-4F42-9CE2-16990E441E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26" y="12226169"/>
            <a:ext cx="6505459" cy="14120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E6205-DB9B-47DD-82FD-5FFC1B666E4A}"/>
              </a:ext>
            </a:extLst>
          </p:cNvPr>
          <p:cNvGrpSpPr/>
          <p:nvPr/>
        </p:nvGrpSpPr>
        <p:grpSpPr>
          <a:xfrm>
            <a:off x="19104" y="12007790"/>
            <a:ext cx="24377651" cy="56954"/>
            <a:chOff x="-3176" y="-1300"/>
            <a:chExt cx="20305861" cy="3402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FA5B1F3-A1C0-440A-AC23-4741CE0B46EC}"/>
                </a:ext>
              </a:extLst>
            </p:cNvPr>
            <p:cNvSpPr/>
            <p:nvPr/>
          </p:nvSpPr>
          <p:spPr>
            <a:xfrm>
              <a:off x="-3176" y="-1"/>
              <a:ext cx="4064272" cy="3389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A59BB0D-2B10-477C-B1DD-3BEBF15077D7}"/>
                </a:ext>
              </a:extLst>
            </p:cNvPr>
            <p:cNvSpPr/>
            <p:nvPr/>
          </p:nvSpPr>
          <p:spPr>
            <a:xfrm>
              <a:off x="4061096" y="-1300"/>
              <a:ext cx="4039668" cy="3389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A45E93C-802C-4A07-B894-2A7CF8F01FFF}"/>
                </a:ext>
              </a:extLst>
            </p:cNvPr>
            <p:cNvSpPr/>
            <p:nvPr/>
          </p:nvSpPr>
          <p:spPr>
            <a:xfrm>
              <a:off x="8101887" y="-1"/>
              <a:ext cx="4064272" cy="338968"/>
            </a:xfrm>
            <a:prstGeom prst="rect">
              <a:avLst/>
            </a:prstGeom>
            <a:solidFill>
              <a:srgbClr val="9B4A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solidFill>
                  <a:srgbClr val="9B4A8B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81063CA-EB03-4263-8A39-91DB82A3DC66}"/>
                </a:ext>
              </a:extLst>
            </p:cNvPr>
            <p:cNvSpPr/>
            <p:nvPr/>
          </p:nvSpPr>
          <p:spPr>
            <a:xfrm>
              <a:off x="12167651" y="-1300"/>
              <a:ext cx="4064272" cy="338968"/>
            </a:xfrm>
            <a:prstGeom prst="rect">
              <a:avLst/>
            </a:prstGeom>
            <a:solidFill>
              <a:srgbClr val="25CA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latin typeface="Lato Regular"/>
                <a:cs typeface="Lato Regular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A7222BA-E500-470D-B60B-C494A587409C}"/>
                </a:ext>
              </a:extLst>
            </p:cNvPr>
            <p:cNvSpPr/>
            <p:nvPr/>
          </p:nvSpPr>
          <p:spPr>
            <a:xfrm>
              <a:off x="16238413" y="-1"/>
              <a:ext cx="4064272" cy="338968"/>
            </a:xfrm>
            <a:prstGeom prst="rect">
              <a:avLst/>
            </a:prstGeom>
            <a:solidFill>
              <a:srgbClr val="1597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</p:grpSp>
      <p:pic>
        <p:nvPicPr>
          <p:cNvPr id="17" name="Content Placeholder 6">
            <a:extLst>
              <a:ext uri="{FF2B5EF4-FFF2-40B4-BE49-F238E27FC236}">
                <a16:creationId xmlns:a16="http://schemas.microsoft.com/office/drawing/2014/main" xmlns="" id="{BA0899BD-3D4B-4724-BDCB-8DF82285298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23" y="4303232"/>
            <a:ext cx="5408528" cy="72260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7A2442A-0F49-46B6-BFBA-9127925447CB}"/>
              </a:ext>
            </a:extLst>
          </p:cNvPr>
          <p:cNvSpPr/>
          <p:nvPr/>
        </p:nvSpPr>
        <p:spPr>
          <a:xfrm>
            <a:off x="5259473" y="3079402"/>
            <a:ext cx="5307080" cy="7046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5DA07F6-8FD5-470D-856B-862750BF606B}"/>
              </a:ext>
            </a:extLst>
          </p:cNvPr>
          <p:cNvSpPr txBox="1"/>
          <p:nvPr/>
        </p:nvSpPr>
        <p:spPr>
          <a:xfrm>
            <a:off x="5240423" y="3079402"/>
            <a:ext cx="532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B4A8B"/>
                </a:solidFill>
                <a:latin typeface="Lato Regular"/>
                <a:cs typeface="Lato Regular"/>
              </a:rPr>
              <a:t>Copy Requests</a:t>
            </a:r>
            <a:endParaRPr lang="id-ID" sz="3200" b="1" dirty="0">
              <a:solidFill>
                <a:srgbClr val="9B4A8B"/>
              </a:solidFill>
              <a:latin typeface="Lato Regular"/>
              <a:cs typeface="Lato Regular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9D83D3D-7248-4B30-AE52-C40C29EE98E1}"/>
              </a:ext>
            </a:extLst>
          </p:cNvPr>
          <p:cNvSpPr/>
          <p:nvPr/>
        </p:nvSpPr>
        <p:spPr>
          <a:xfrm>
            <a:off x="14280314" y="4088680"/>
            <a:ext cx="5307080" cy="61221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FBB3F25-F2D0-4E46-BE0B-E87A80048B35}"/>
              </a:ext>
            </a:extLst>
          </p:cNvPr>
          <p:cNvSpPr txBox="1"/>
          <p:nvPr/>
        </p:nvSpPr>
        <p:spPr>
          <a:xfrm>
            <a:off x="14280315" y="4108238"/>
            <a:ext cx="5229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0A9CA"/>
                </a:solidFill>
                <a:latin typeface="Lato Regular"/>
                <a:cs typeface="Lato Regular"/>
              </a:rPr>
              <a:t>2019 Study Focus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968B350-1F81-46C1-91F4-E1244A617CD9}"/>
              </a:ext>
            </a:extLst>
          </p:cNvPr>
          <p:cNvSpPr txBox="1"/>
          <p:nvPr/>
        </p:nvSpPr>
        <p:spPr>
          <a:xfrm>
            <a:off x="14362712" y="4845919"/>
            <a:ext cx="5154791" cy="5059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199"/>
              </a:spcAft>
            </a:pPr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Lato Light"/>
              </a:rPr>
              <a:t>Surveying Frontline Staff </a:t>
            </a:r>
            <a:br>
              <a:rPr lang="en-US" sz="3000" b="1" dirty="0">
                <a:solidFill>
                  <a:schemeClr val="bg1">
                    <a:lumMod val="50000"/>
                  </a:schemeClr>
                </a:solidFill>
                <a:latin typeface="Lato Light"/>
              </a:rPr>
            </a:br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Lato Light"/>
              </a:rPr>
              <a:t>for First Time Ever</a:t>
            </a:r>
            <a:endParaRPr lang="id-ID" sz="3000" b="1" dirty="0">
              <a:solidFill>
                <a:schemeClr val="bg1">
                  <a:lumMod val="50000"/>
                </a:schemeClr>
              </a:solidFill>
              <a:latin typeface="Lato Light"/>
            </a:endParaRPr>
          </a:p>
          <a:p>
            <a:pPr marL="457200" indent="-457200">
              <a:lnSpc>
                <a:spcPts val="3733"/>
              </a:lnSpc>
              <a:spcAft>
                <a:spcPts val="3199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Lato Light"/>
              </a:rPr>
              <a:t>Will compare frontline perspectives to the views </a:t>
            </a:r>
            <a:br>
              <a:rPr lang="en-US" sz="3000" dirty="0">
                <a:solidFill>
                  <a:schemeClr val="bg1">
                    <a:lumMod val="50000"/>
                  </a:schemeClr>
                </a:solidFill>
                <a:latin typeface="Lato Light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Lato Light"/>
              </a:rPr>
              <a:t>of 1,800 past claims execs</a:t>
            </a:r>
          </a:p>
          <a:p>
            <a:pPr marL="457200" indent="-457200">
              <a:lnSpc>
                <a:spcPts val="3733"/>
              </a:lnSpc>
              <a:spcAft>
                <a:spcPts val="3199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Lato Light"/>
              </a:rPr>
              <a:t>Will validate operational alignment &amp; highlight opportunities to advance the entire industry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58258E0-771F-4238-9C82-82A835F0A67F}"/>
              </a:ext>
            </a:extLst>
          </p:cNvPr>
          <p:cNvSpPr/>
          <p:nvPr/>
        </p:nvSpPr>
        <p:spPr>
          <a:xfrm>
            <a:off x="14280312" y="10210799"/>
            <a:ext cx="5307082" cy="17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latin typeface="Lato Regular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EA239901-FAAC-49D7-9DDC-6CE54DF8C625}"/>
              </a:ext>
            </a:extLst>
          </p:cNvPr>
          <p:cNvSpPr/>
          <p:nvPr/>
        </p:nvSpPr>
        <p:spPr>
          <a:xfrm>
            <a:off x="5259473" y="3778474"/>
            <a:ext cx="5307080" cy="158712"/>
          </a:xfrm>
          <a:prstGeom prst="rect">
            <a:avLst/>
          </a:prstGeom>
          <a:solidFill>
            <a:srgbClr val="9B4A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rgbClr val="9B4A8B"/>
              </a:solidFill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734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1705754" y="1108042"/>
            <a:ext cx="338746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Thank You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46251" y="2204949"/>
            <a:ext cx="1063653" cy="5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58896" y="4090051"/>
            <a:ext cx="14098384" cy="3886126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>
              <a:spcBef>
                <a:spcPct val="0"/>
              </a:spcBef>
            </a:pPr>
            <a:r>
              <a:rPr lang="en-US" sz="54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ANNE KIRBY</a:t>
            </a:r>
            <a:endParaRPr lang="en-US" altLang="en-US" sz="54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5400" dirty="0">
                <a:cs typeface="Calibri" panose="020F0502020204030204" pitchFamily="34" charset="0"/>
              </a:rPr>
              <a:t>Chief Compliance Officer &amp; </a:t>
            </a:r>
            <a:br>
              <a:rPr lang="en-US" altLang="en-US" sz="5400" dirty="0">
                <a:cs typeface="Calibri" panose="020F0502020204030204" pitchFamily="34" charset="0"/>
              </a:rPr>
            </a:br>
            <a:r>
              <a:rPr lang="en-US" altLang="en-US" sz="5400" dirty="0">
                <a:cs typeface="Calibri" panose="020F0502020204030204" pitchFamily="34" charset="0"/>
              </a:rPr>
              <a:t>Vice President of Care Management</a:t>
            </a:r>
          </a:p>
          <a:p>
            <a:pPr>
              <a:spcBef>
                <a:spcPct val="0"/>
              </a:spcBef>
            </a:pPr>
            <a:r>
              <a:rPr lang="en-US" altLang="en-US" sz="5400" dirty="0">
                <a:cs typeface="Calibri" panose="020F0502020204030204" pitchFamily="34" charset="0"/>
              </a:rPr>
              <a:t>Rising Medical Solutions</a:t>
            </a:r>
          </a:p>
          <a:p>
            <a:pPr>
              <a:spcBef>
                <a:spcPct val="0"/>
              </a:spcBef>
            </a:pPr>
            <a:r>
              <a:rPr lang="en-US" altLang="en-US" sz="54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endParaRPr lang="en-US" altLang="en-US" sz="54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5400" dirty="0">
                <a:cs typeface="Calibri" panose="020F0502020204030204" pitchFamily="34" charset="0"/>
              </a:rPr>
              <a:t>e: Anne.Kirby@RisingMS.com</a:t>
            </a:r>
          </a:p>
          <a:p>
            <a:pPr>
              <a:spcBef>
                <a:spcPct val="0"/>
              </a:spcBef>
            </a:pPr>
            <a:r>
              <a:rPr lang="en-US" sz="5400" dirty="0">
                <a:cs typeface="Calibri" panose="020F0502020204030204" pitchFamily="34" charset="0"/>
              </a:rPr>
              <a:t>t: 312.224.5937</a:t>
            </a:r>
            <a:r>
              <a:rPr lang="en-US" dirty="0"/>
              <a:t> </a:t>
            </a:r>
            <a:endParaRPr lang="en-US" altLang="en-US" sz="5400" dirty="0"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2FF458F-40B3-440F-B1F8-FBB6D7485905}"/>
              </a:ext>
            </a:extLst>
          </p:cNvPr>
          <p:cNvSpPr/>
          <p:nvPr/>
        </p:nvSpPr>
        <p:spPr>
          <a:xfrm>
            <a:off x="9858896" y="8035830"/>
            <a:ext cx="13982006" cy="45719"/>
          </a:xfrm>
          <a:prstGeom prst="rect">
            <a:avLst/>
          </a:prstGeom>
          <a:solidFill>
            <a:srgbClr val="9B4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>
            <a:spLocks/>
          </p:cNvSpPr>
          <p:nvPr/>
        </p:nvSpPr>
        <p:spPr>
          <a:xfrm rot="16200000">
            <a:off x="5329182" y="-5332413"/>
            <a:ext cx="13716000" cy="24380827"/>
          </a:xfrm>
          <a:prstGeom prst="rect">
            <a:avLst/>
          </a:prstGeom>
          <a:solidFill>
            <a:schemeClr val="accent3">
              <a:lumMod val="5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3918" y="6668795"/>
            <a:ext cx="23425324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5881688" algn="l"/>
              </a:tabLst>
            </a:pPr>
            <a:r>
              <a:rPr lang="en-US" sz="8800" b="1" dirty="0">
                <a:solidFill>
                  <a:schemeClr val="bg1"/>
                </a:solidFill>
                <a:latin typeface="Lato Regular"/>
                <a:cs typeface="Lato Regular"/>
              </a:rPr>
              <a:t>2018 WORK COMP BENCHMARKING STUDY</a:t>
            </a:r>
          </a:p>
        </p:txBody>
      </p:sp>
      <p:sp>
        <p:nvSpPr>
          <p:cNvPr id="98" name="Freeform 277"/>
          <p:cNvSpPr>
            <a:spLocks noChangeArrowheads="1"/>
          </p:cNvSpPr>
          <p:nvPr/>
        </p:nvSpPr>
        <p:spPr bwMode="auto">
          <a:xfrm>
            <a:off x="11270367" y="4967360"/>
            <a:ext cx="1830566" cy="1459238"/>
          </a:xfrm>
          <a:custGeom>
            <a:avLst/>
            <a:gdLst>
              <a:gd name="T0" fmla="*/ 599 w 609"/>
              <a:gd name="T1" fmla="*/ 9 h 486"/>
              <a:gd name="T2" fmla="*/ 599 w 609"/>
              <a:gd name="T3" fmla="*/ 9 h 486"/>
              <a:gd name="T4" fmla="*/ 454 w 609"/>
              <a:gd name="T5" fmla="*/ 238 h 486"/>
              <a:gd name="T6" fmla="*/ 432 w 609"/>
              <a:gd name="T7" fmla="*/ 243 h 486"/>
              <a:gd name="T8" fmla="*/ 361 w 609"/>
              <a:gd name="T9" fmla="*/ 177 h 486"/>
              <a:gd name="T10" fmla="*/ 339 w 609"/>
              <a:gd name="T11" fmla="*/ 181 h 486"/>
              <a:gd name="T12" fmla="*/ 242 w 609"/>
              <a:gd name="T13" fmla="*/ 326 h 486"/>
              <a:gd name="T14" fmla="*/ 216 w 609"/>
              <a:gd name="T15" fmla="*/ 331 h 486"/>
              <a:gd name="T16" fmla="*/ 172 w 609"/>
              <a:gd name="T17" fmla="*/ 291 h 486"/>
              <a:gd name="T18" fmla="*/ 146 w 609"/>
              <a:gd name="T19" fmla="*/ 291 h 486"/>
              <a:gd name="T20" fmla="*/ 5 w 609"/>
              <a:gd name="T21" fmla="*/ 467 h 486"/>
              <a:gd name="T22" fmla="*/ 14 w 609"/>
              <a:gd name="T23" fmla="*/ 485 h 486"/>
              <a:gd name="T24" fmla="*/ 608 w 609"/>
              <a:gd name="T25" fmla="*/ 485 h 486"/>
              <a:gd name="T26" fmla="*/ 608 w 609"/>
              <a:gd name="T27" fmla="*/ 9 h 486"/>
              <a:gd name="T28" fmla="*/ 599 w 609"/>
              <a:gd name="T29" fmla="*/ 9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9" h="486">
                <a:moveTo>
                  <a:pt x="599" y="9"/>
                </a:moveTo>
                <a:lnTo>
                  <a:pt x="599" y="9"/>
                </a:lnTo>
                <a:cubicBezTo>
                  <a:pt x="454" y="238"/>
                  <a:pt x="454" y="238"/>
                  <a:pt x="454" y="238"/>
                </a:cubicBezTo>
                <a:cubicBezTo>
                  <a:pt x="449" y="247"/>
                  <a:pt x="441" y="251"/>
                  <a:pt x="432" y="243"/>
                </a:cubicBezTo>
                <a:cubicBezTo>
                  <a:pt x="361" y="177"/>
                  <a:pt x="361" y="177"/>
                  <a:pt x="361" y="177"/>
                </a:cubicBezTo>
                <a:cubicBezTo>
                  <a:pt x="357" y="172"/>
                  <a:pt x="344" y="172"/>
                  <a:pt x="339" y="181"/>
                </a:cubicBezTo>
                <a:cubicBezTo>
                  <a:pt x="242" y="326"/>
                  <a:pt x="242" y="326"/>
                  <a:pt x="242" y="326"/>
                </a:cubicBezTo>
                <a:cubicBezTo>
                  <a:pt x="238" y="335"/>
                  <a:pt x="225" y="339"/>
                  <a:pt x="216" y="331"/>
                </a:cubicBezTo>
                <a:cubicBezTo>
                  <a:pt x="172" y="291"/>
                  <a:pt x="172" y="291"/>
                  <a:pt x="172" y="291"/>
                </a:cubicBezTo>
                <a:cubicBezTo>
                  <a:pt x="163" y="282"/>
                  <a:pt x="154" y="282"/>
                  <a:pt x="146" y="291"/>
                </a:cubicBezTo>
                <a:cubicBezTo>
                  <a:pt x="5" y="467"/>
                  <a:pt x="5" y="467"/>
                  <a:pt x="5" y="467"/>
                </a:cubicBezTo>
                <a:cubicBezTo>
                  <a:pt x="0" y="476"/>
                  <a:pt x="0" y="485"/>
                  <a:pt x="14" y="485"/>
                </a:cubicBezTo>
                <a:cubicBezTo>
                  <a:pt x="608" y="485"/>
                  <a:pt x="608" y="485"/>
                  <a:pt x="608" y="485"/>
                </a:cubicBezTo>
                <a:cubicBezTo>
                  <a:pt x="608" y="9"/>
                  <a:pt x="608" y="9"/>
                  <a:pt x="608" y="9"/>
                </a:cubicBezTo>
                <a:cubicBezTo>
                  <a:pt x="608" y="0"/>
                  <a:pt x="603" y="0"/>
                  <a:pt x="599" y="9"/>
                </a:cubicBezTo>
              </a:path>
            </a:pathLst>
          </a:custGeom>
          <a:solidFill>
            <a:srgbClr val="9B4A8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690520" y="8856756"/>
            <a:ext cx="1507726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tabLst>
                <a:tab pos="5881688" algn="l"/>
              </a:tabLst>
              <a:defRPr sz="8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sz="5400" dirty="0"/>
              <a:t>Advancing Medical Performance Management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9104" y="8360606"/>
            <a:ext cx="24377651" cy="179538"/>
            <a:chOff x="-3176" y="-1300"/>
            <a:chExt cx="20305861" cy="340267"/>
          </a:xfrm>
        </p:grpSpPr>
        <p:sp>
          <p:nvSpPr>
            <p:cNvPr id="102" name="Rectangle 101"/>
            <p:cNvSpPr/>
            <p:nvPr/>
          </p:nvSpPr>
          <p:spPr>
            <a:xfrm>
              <a:off x="-3176" y="-1"/>
              <a:ext cx="4064272" cy="3389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061096" y="-1300"/>
              <a:ext cx="4039668" cy="3389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8101887" y="-1"/>
              <a:ext cx="4064272" cy="338968"/>
            </a:xfrm>
            <a:prstGeom prst="rect">
              <a:avLst/>
            </a:prstGeom>
            <a:solidFill>
              <a:srgbClr val="9B4A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solidFill>
                  <a:srgbClr val="9B4A8B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2167651" y="-1300"/>
              <a:ext cx="4064272" cy="338968"/>
            </a:xfrm>
            <a:prstGeom prst="rect">
              <a:avLst/>
            </a:prstGeom>
            <a:solidFill>
              <a:srgbClr val="25CA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latin typeface="Lato Regular"/>
                <a:cs typeface="Lato Regular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6238413" y="-1"/>
              <a:ext cx="4064272" cy="338968"/>
            </a:xfrm>
            <a:prstGeom prst="rect">
              <a:avLst/>
            </a:prstGeom>
            <a:solidFill>
              <a:srgbClr val="1597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1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1705754" y="1108042"/>
            <a:ext cx="405886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ANNE KIRBY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46251" y="2204949"/>
            <a:ext cx="1063653" cy="5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58896" y="4090051"/>
            <a:ext cx="14098384" cy="3886126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5400" dirty="0">
                <a:cs typeface="Calibri" panose="020F0502020204030204" pitchFamily="34" charset="0"/>
              </a:rPr>
              <a:t>Chief Compliance Officer &amp; </a:t>
            </a:r>
            <a:br>
              <a:rPr lang="en-US" altLang="en-US" sz="5400" dirty="0">
                <a:cs typeface="Calibri" panose="020F0502020204030204" pitchFamily="34" charset="0"/>
              </a:rPr>
            </a:br>
            <a:r>
              <a:rPr lang="en-US" altLang="en-US" sz="5400" dirty="0">
                <a:cs typeface="Calibri" panose="020F0502020204030204" pitchFamily="34" charset="0"/>
              </a:rPr>
              <a:t>Vice President of Care Management </a:t>
            </a:r>
          </a:p>
          <a:p>
            <a:pPr>
              <a:spcBef>
                <a:spcPct val="0"/>
              </a:spcBef>
            </a:pPr>
            <a:endParaRPr lang="en-US" altLang="en-US" sz="54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9B4A8B"/>
                </a:solidFill>
                <a:cs typeface="Calibri" panose="020F0502020204030204" pitchFamily="34" charset="0"/>
              </a:rPr>
              <a:t/>
            </a:r>
            <a:br>
              <a:rPr lang="en-US" altLang="en-US" sz="5400" dirty="0">
                <a:solidFill>
                  <a:srgbClr val="9B4A8B"/>
                </a:solidFill>
                <a:cs typeface="Calibri" panose="020F0502020204030204" pitchFamily="34" charset="0"/>
              </a:rPr>
            </a:br>
            <a:r>
              <a:rPr lang="en-US" altLang="en-US" sz="5400" dirty="0">
                <a:solidFill>
                  <a:srgbClr val="9B4A8B"/>
                </a:solidFill>
                <a:cs typeface="Calibri" panose="020F0502020204030204" pitchFamily="34" charset="0"/>
              </a:rPr>
              <a:t/>
            </a:r>
            <a:br>
              <a:rPr lang="en-US" altLang="en-US" sz="5400" dirty="0">
                <a:solidFill>
                  <a:srgbClr val="9B4A8B"/>
                </a:solidFill>
                <a:cs typeface="Calibri" panose="020F0502020204030204" pitchFamily="34" charset="0"/>
              </a:rPr>
            </a:br>
            <a:r>
              <a:rPr lang="en-US" altLang="en-US" sz="5400" dirty="0">
                <a:cs typeface="Calibri" panose="020F0502020204030204" pitchFamily="34" charset="0"/>
              </a:rPr>
              <a:t>Rising Medical Solutions</a:t>
            </a:r>
          </a:p>
          <a:p>
            <a:pPr>
              <a:spcBef>
                <a:spcPct val="0"/>
              </a:spcBef>
            </a:pPr>
            <a:r>
              <a:rPr lang="en-US" altLang="en-US" sz="5400" dirty="0">
                <a:cs typeface="Calibri" panose="020F0502020204030204" pitchFamily="34" charset="0"/>
              </a:rPr>
              <a:t>Study Publisher Since 2013 Program Inception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4E4C7B54-BF10-4890-BACA-3D984EF2C95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3" r="11953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2FF458F-40B3-440F-B1F8-FBB6D7485905}"/>
              </a:ext>
            </a:extLst>
          </p:cNvPr>
          <p:cNvSpPr/>
          <p:nvPr/>
        </p:nvSpPr>
        <p:spPr>
          <a:xfrm>
            <a:off x="9858896" y="6797580"/>
            <a:ext cx="13982006" cy="45719"/>
          </a:xfrm>
          <a:prstGeom prst="rect">
            <a:avLst/>
          </a:prstGeom>
          <a:solidFill>
            <a:srgbClr val="9B4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1705754" y="1108042"/>
            <a:ext cx="208239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Research Program Overview – Work Comp Benchmarking Study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46251" y="2204949"/>
            <a:ext cx="1063653" cy="5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12386170" y="6025758"/>
            <a:ext cx="5662072" cy="2165572"/>
          </a:xfrm>
          <a:prstGeom prst="trapezoid">
            <a:avLst>
              <a:gd name="adj" fmla="val 6515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rapezoid 68"/>
          <p:cNvSpPr/>
          <p:nvPr/>
        </p:nvSpPr>
        <p:spPr>
          <a:xfrm>
            <a:off x="6579425" y="6025758"/>
            <a:ext cx="5662072" cy="2165572"/>
          </a:xfrm>
          <a:prstGeom prst="trapezoid">
            <a:avLst>
              <a:gd name="adj" fmla="val 65153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3830721" y="3827556"/>
            <a:ext cx="2774956" cy="2140393"/>
          </a:xfrm>
          <a:prstGeom prst="triangle">
            <a:avLst/>
          </a:prstGeom>
          <a:solidFill>
            <a:schemeClr val="accent2"/>
          </a:solidFill>
          <a:ln w="28575" cmpd="sng"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70"/>
          <p:cNvSpPr/>
          <p:nvPr/>
        </p:nvSpPr>
        <p:spPr>
          <a:xfrm>
            <a:off x="8037791" y="3827556"/>
            <a:ext cx="2774956" cy="2140393"/>
          </a:xfrm>
          <a:prstGeom prst="triangle">
            <a:avLst/>
          </a:prstGeom>
          <a:noFill/>
          <a:ln w="38100" cmpd="sng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10325700" y="2314596"/>
            <a:ext cx="3787033" cy="378703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36046"/>
              <a:gd name="adj5" fmla="val 125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683900" y="4280872"/>
            <a:ext cx="3159753" cy="1107953"/>
          </a:xfrm>
          <a:prstGeom prst="rect">
            <a:avLst/>
          </a:prstGeom>
        </p:spPr>
        <p:txBody>
          <a:bodyPr wrap="none" lIns="243797" tIns="121899" rIns="243797" bIns="121899">
            <a:spAutoFit/>
          </a:bodyPr>
          <a:lstStyle/>
          <a:p>
            <a:pPr algn="ctr"/>
            <a:r>
              <a:rPr lang="en-US" sz="2800" b="1" dirty="0">
                <a:latin typeface="Lato Regular"/>
                <a:cs typeface="Lato Regular"/>
              </a:rPr>
              <a:t>IMPROVEMENT</a:t>
            </a:r>
          </a:p>
          <a:p>
            <a:pPr algn="ctr"/>
            <a:r>
              <a:rPr lang="en-US" sz="2800" b="1" dirty="0">
                <a:latin typeface="Lato Regular"/>
                <a:cs typeface="Lato Regular"/>
              </a:rPr>
              <a:t>POTENTIAL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2911749" y="6597972"/>
            <a:ext cx="4655483" cy="1107953"/>
          </a:xfrm>
          <a:prstGeom prst="rect">
            <a:avLst/>
          </a:prstGeom>
        </p:spPr>
        <p:txBody>
          <a:bodyPr wrap="none" lIns="243797" tIns="121899" rIns="243797" bIns="121899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Lato Regular"/>
                <a:cs typeface="Lato Regular"/>
              </a:rPr>
              <a:t>LEADING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Lato Regular"/>
                <a:cs typeface="Lato Regular"/>
              </a:rPr>
              <a:t>CLAIMS ORGANIZATION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665994" y="6597972"/>
            <a:ext cx="3293765" cy="1107953"/>
          </a:xfrm>
          <a:prstGeom prst="rect">
            <a:avLst/>
          </a:prstGeom>
        </p:spPr>
        <p:txBody>
          <a:bodyPr wrap="none" lIns="243797" tIns="121899" rIns="243797" bIns="121899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Lato Regular"/>
                <a:cs typeface="Lato Regular"/>
              </a:rPr>
              <a:t>COMPARE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Lato Regular"/>
                <a:cs typeface="Lato Regular"/>
              </a:rPr>
              <a:t>BEST PRACTICES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473740" y="9225215"/>
            <a:ext cx="1943017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4F7B34B-C5AA-4B0B-B12B-D962B595AC84}"/>
              </a:ext>
            </a:extLst>
          </p:cNvPr>
          <p:cNvSpPr/>
          <p:nvPr/>
        </p:nvSpPr>
        <p:spPr>
          <a:xfrm>
            <a:off x="263532" y="10062736"/>
            <a:ext cx="4399826" cy="317046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5B6E8A1-5A94-4715-AD24-C74DD37AD11F}"/>
              </a:ext>
            </a:extLst>
          </p:cNvPr>
          <p:cNvSpPr txBox="1"/>
          <p:nvPr/>
        </p:nvSpPr>
        <p:spPr>
          <a:xfrm>
            <a:off x="263532" y="10449386"/>
            <a:ext cx="439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87F97"/>
                </a:solidFill>
                <a:latin typeface="Lato Regular"/>
                <a:cs typeface="Lato Regular"/>
              </a:rPr>
              <a:t>Largest</a:t>
            </a:r>
            <a:endParaRPr lang="id-ID" sz="3200" b="1" dirty="0">
              <a:solidFill>
                <a:srgbClr val="187F97"/>
              </a:solidFill>
              <a:latin typeface="Lato Regular"/>
              <a:cs typeface="Lato Regular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8DEC9F0-7716-48FC-976D-88E047BD6664}"/>
              </a:ext>
            </a:extLst>
          </p:cNvPr>
          <p:cNvSpPr txBox="1"/>
          <p:nvPr/>
        </p:nvSpPr>
        <p:spPr>
          <a:xfrm>
            <a:off x="263530" y="11037989"/>
            <a:ext cx="4399828" cy="1423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199"/>
              </a:spcAft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survey of claims execs</a:t>
            </a:r>
            <a:br>
              <a:rPr lang="en-US" sz="3000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in the industry,</a:t>
            </a:r>
            <a:br>
              <a:rPr lang="en-US" sz="3000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1800+ participants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D70B996-D555-467E-8317-6F69AB19CF55}"/>
              </a:ext>
            </a:extLst>
          </p:cNvPr>
          <p:cNvSpPr/>
          <p:nvPr/>
        </p:nvSpPr>
        <p:spPr>
          <a:xfrm>
            <a:off x="263532" y="13233201"/>
            <a:ext cx="4399826" cy="166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latin typeface="Lato Regular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EB63AE2D-C2FA-4201-B294-96DD95CCC154}"/>
              </a:ext>
            </a:extLst>
          </p:cNvPr>
          <p:cNvSpPr/>
          <p:nvPr/>
        </p:nvSpPr>
        <p:spPr>
          <a:xfrm>
            <a:off x="5212515" y="10022632"/>
            <a:ext cx="4399826" cy="317046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3FC5729-B459-4D1C-BD38-D7C85B6CDE54}"/>
              </a:ext>
            </a:extLst>
          </p:cNvPr>
          <p:cNvSpPr txBox="1"/>
          <p:nvPr/>
        </p:nvSpPr>
        <p:spPr>
          <a:xfrm>
            <a:off x="5212515" y="10409282"/>
            <a:ext cx="439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0A9CA"/>
                </a:solidFill>
                <a:latin typeface="Lato Regular"/>
                <a:cs typeface="Lato Regular"/>
              </a:rPr>
              <a:t>Focuses</a:t>
            </a:r>
            <a:endParaRPr lang="id-ID" sz="3200" b="1" dirty="0">
              <a:solidFill>
                <a:srgbClr val="20A9CA"/>
              </a:solidFill>
              <a:latin typeface="Lato Regular"/>
              <a:cs typeface="Lato Regular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00FE954-CEEF-4EBF-8D58-5B282D76CA65}"/>
              </a:ext>
            </a:extLst>
          </p:cNvPr>
          <p:cNvSpPr txBox="1"/>
          <p:nvPr/>
        </p:nvSpPr>
        <p:spPr>
          <a:xfrm>
            <a:off x="5212513" y="10997885"/>
            <a:ext cx="4399828" cy="1391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199"/>
              </a:spcAft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on operational challenges, solutions &amp; emerging trends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B6BF65BD-0D76-4867-83CC-A78479CB71EC}"/>
              </a:ext>
            </a:extLst>
          </p:cNvPr>
          <p:cNvSpPr/>
          <p:nvPr/>
        </p:nvSpPr>
        <p:spPr>
          <a:xfrm>
            <a:off x="5212515" y="13193097"/>
            <a:ext cx="4399826" cy="166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latin typeface="Lato Regular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8CAF2A42-660C-4DC8-AE35-638A62DCBCDD}"/>
              </a:ext>
            </a:extLst>
          </p:cNvPr>
          <p:cNvSpPr/>
          <p:nvPr/>
        </p:nvSpPr>
        <p:spPr>
          <a:xfrm>
            <a:off x="10041191" y="10038674"/>
            <a:ext cx="4399826" cy="317046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81A2523-CFD4-4BBA-8773-7A407F38E36D}"/>
              </a:ext>
            </a:extLst>
          </p:cNvPr>
          <p:cNvSpPr txBox="1"/>
          <p:nvPr/>
        </p:nvSpPr>
        <p:spPr>
          <a:xfrm>
            <a:off x="10041191" y="10425324"/>
            <a:ext cx="439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B4A8B"/>
                </a:solidFill>
                <a:latin typeface="Lato Regular"/>
                <a:cs typeface="Lato Regular"/>
              </a:rPr>
              <a:t>Validates</a:t>
            </a:r>
            <a:endParaRPr lang="id-ID" sz="3200" b="1" dirty="0">
              <a:solidFill>
                <a:srgbClr val="9B4A8B"/>
              </a:solidFill>
              <a:latin typeface="Lato Regular"/>
              <a:cs typeface="Lato Regular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CCDD58A2-FE56-4435-9746-9C60EEAAC9DB}"/>
              </a:ext>
            </a:extLst>
          </p:cNvPr>
          <p:cNvSpPr txBox="1"/>
          <p:nvPr/>
        </p:nvSpPr>
        <p:spPr>
          <a:xfrm>
            <a:off x="10041189" y="11013927"/>
            <a:ext cx="4399828" cy="1391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199"/>
              </a:spcAft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claims differentiators of higher performing orgs vs. lower performers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01A0073E-FB4F-4D64-8A2B-1BE1FA9EA237}"/>
              </a:ext>
            </a:extLst>
          </p:cNvPr>
          <p:cNvSpPr/>
          <p:nvPr/>
        </p:nvSpPr>
        <p:spPr>
          <a:xfrm>
            <a:off x="10041191" y="13209139"/>
            <a:ext cx="4399826" cy="166997"/>
          </a:xfrm>
          <a:prstGeom prst="rect">
            <a:avLst/>
          </a:prstGeom>
          <a:solidFill>
            <a:srgbClr val="9B4A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rgbClr val="9B4A8B"/>
              </a:solidFill>
              <a:latin typeface="Lato Regular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3F7B4919-CD80-4AB0-B098-CE0FC11A86DE}"/>
              </a:ext>
            </a:extLst>
          </p:cNvPr>
          <p:cNvSpPr/>
          <p:nvPr/>
        </p:nvSpPr>
        <p:spPr>
          <a:xfrm>
            <a:off x="14901950" y="10022632"/>
            <a:ext cx="4399826" cy="317046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1F62307-CF8F-412C-AE34-F83A47ED492C}"/>
              </a:ext>
            </a:extLst>
          </p:cNvPr>
          <p:cNvSpPr txBox="1"/>
          <p:nvPr/>
        </p:nvSpPr>
        <p:spPr>
          <a:xfrm>
            <a:off x="14901950" y="10409282"/>
            <a:ext cx="439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5CAA0"/>
                </a:solidFill>
                <a:latin typeface="Lato Regular"/>
                <a:cs typeface="Lato Regular"/>
              </a:rPr>
              <a:t>Provides</a:t>
            </a:r>
            <a:endParaRPr lang="id-ID" sz="3200" b="1" dirty="0">
              <a:solidFill>
                <a:srgbClr val="25CAA0"/>
              </a:solidFill>
              <a:latin typeface="Lato Regular"/>
              <a:cs typeface="Lato Regular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D3B46D25-FEAE-4D8D-A4A8-9E6D38D728C9}"/>
              </a:ext>
            </a:extLst>
          </p:cNvPr>
          <p:cNvSpPr txBox="1"/>
          <p:nvPr/>
        </p:nvSpPr>
        <p:spPr>
          <a:xfrm>
            <a:off x="14901948" y="10997885"/>
            <a:ext cx="4399828" cy="1391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199"/>
              </a:spcAft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operations assessment tool for claims </a:t>
            </a:r>
            <a:br>
              <a:rPr lang="en-US" sz="3000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leadership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20AFE9DB-5850-47B6-BA22-3758D7905E5E}"/>
              </a:ext>
            </a:extLst>
          </p:cNvPr>
          <p:cNvSpPr/>
          <p:nvPr/>
        </p:nvSpPr>
        <p:spPr>
          <a:xfrm>
            <a:off x="14901950" y="13193097"/>
            <a:ext cx="4399826" cy="166997"/>
          </a:xfrm>
          <a:prstGeom prst="rect">
            <a:avLst/>
          </a:prstGeom>
          <a:solidFill>
            <a:schemeClr val="accent2"/>
          </a:solidFill>
          <a:ln w="28575" cmpd="sng"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132E296A-62C2-403A-A9F7-459A08F21A06}"/>
              </a:ext>
            </a:extLst>
          </p:cNvPr>
          <p:cNvSpPr/>
          <p:nvPr/>
        </p:nvSpPr>
        <p:spPr>
          <a:xfrm>
            <a:off x="19794788" y="10022632"/>
            <a:ext cx="4399826" cy="317046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D100B88-99D0-41DF-9223-5A7B40213AD1}"/>
              </a:ext>
            </a:extLst>
          </p:cNvPr>
          <p:cNvSpPr txBox="1"/>
          <p:nvPr/>
        </p:nvSpPr>
        <p:spPr>
          <a:xfrm>
            <a:off x="19794788" y="10409282"/>
            <a:ext cx="439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59781"/>
                </a:solidFill>
                <a:latin typeface="Lato Regular"/>
                <a:cs typeface="Lato Regular"/>
              </a:rPr>
              <a:t>Advocates</a:t>
            </a:r>
            <a:endParaRPr lang="id-ID" sz="3200" b="1" dirty="0">
              <a:solidFill>
                <a:srgbClr val="159781"/>
              </a:solidFill>
              <a:latin typeface="Lato Regular"/>
              <a:cs typeface="Lato Regular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43FF3760-6FA8-46A3-8869-3E8691815359}"/>
              </a:ext>
            </a:extLst>
          </p:cNvPr>
          <p:cNvSpPr txBox="1"/>
          <p:nvPr/>
        </p:nvSpPr>
        <p:spPr>
          <a:xfrm>
            <a:off x="19794786" y="10997885"/>
            <a:ext cx="4399828" cy="1391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199"/>
              </a:spcAft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for claims management advancement in the industry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D1F652BA-2738-48DF-9E80-B43D12FBD2C8}"/>
              </a:ext>
            </a:extLst>
          </p:cNvPr>
          <p:cNvSpPr/>
          <p:nvPr/>
        </p:nvSpPr>
        <p:spPr>
          <a:xfrm>
            <a:off x="19794788" y="13193097"/>
            <a:ext cx="4399826" cy="166997"/>
          </a:xfrm>
          <a:prstGeom prst="rect">
            <a:avLst/>
          </a:prstGeom>
          <a:solidFill>
            <a:srgbClr val="1597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183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1705754" y="1108042"/>
            <a:ext cx="1039855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2018 Study Focus &amp; Differences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46251" y="2204949"/>
            <a:ext cx="1063653" cy="5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4026" y="3650094"/>
            <a:ext cx="9671959" cy="3886126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>
              <a:spcBef>
                <a:spcPct val="0"/>
              </a:spcBef>
              <a:buClr>
                <a:srgbClr val="CC0000"/>
              </a:buClr>
            </a:pPr>
            <a:r>
              <a:rPr lang="en-US" altLang="en-US" sz="5400" dirty="0">
                <a:solidFill>
                  <a:srgbClr val="9B4A8B"/>
                </a:solidFill>
                <a:cs typeface="Calibri" panose="020F0502020204030204" pitchFamily="34" charset="0"/>
              </a:rPr>
              <a:t>Published in Dec 2018</a:t>
            </a:r>
          </a:p>
          <a:p>
            <a:pPr>
              <a:spcBef>
                <a:spcPct val="0"/>
              </a:spcBef>
              <a:buClr>
                <a:srgbClr val="CC0000"/>
              </a:buClr>
            </a:pPr>
            <a:endParaRPr lang="en-US" altLang="en-US" sz="7200" dirty="0">
              <a:solidFill>
                <a:srgbClr val="9B4A8B"/>
              </a:solidFill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CC0000"/>
              </a:buClr>
            </a:pPr>
            <a:r>
              <a:rPr lang="en-US" altLang="en-US" sz="5400" dirty="0">
                <a:solidFill>
                  <a:srgbClr val="9B4A8B"/>
                </a:solidFill>
                <a:cs typeface="Calibri" panose="020F0502020204030204" pitchFamily="34" charset="0"/>
              </a:rPr>
              <a:t>Focused solely on Medical Performance Management</a:t>
            </a:r>
          </a:p>
          <a:p>
            <a:pPr>
              <a:spcBef>
                <a:spcPct val="0"/>
              </a:spcBef>
              <a:buClr>
                <a:srgbClr val="CC0000"/>
              </a:buClr>
            </a:pPr>
            <a:endParaRPr lang="en-US" altLang="en-US" sz="7200" dirty="0">
              <a:solidFill>
                <a:srgbClr val="9B4A8B"/>
              </a:solidFill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CC0000"/>
              </a:buClr>
            </a:pPr>
            <a:r>
              <a:rPr lang="en-US" altLang="en-US" sz="5400" dirty="0">
                <a:solidFill>
                  <a:srgbClr val="9B4A8B"/>
                </a:solidFill>
                <a:cs typeface="Calibri" panose="020F0502020204030204" pitchFamily="34" charset="0"/>
              </a:rPr>
              <a:t>Utilized qualitative, focus group research with 40 claims &amp; medical executives</a:t>
            </a:r>
          </a:p>
          <a:p>
            <a:pPr>
              <a:spcBef>
                <a:spcPct val="0"/>
              </a:spcBef>
            </a:pPr>
            <a:endParaRPr lang="en-US" altLang="en-US" sz="5400" dirty="0">
              <a:solidFill>
                <a:srgbClr val="19B49B"/>
              </a:solidFill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3D16C32-029D-4166-92C9-776DF43D7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9706" y="2946077"/>
            <a:ext cx="8442503" cy="8475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218D6C-72AE-4F42-9CE2-16990E441E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26" y="12226169"/>
            <a:ext cx="6505459" cy="14120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E6205-DB9B-47DD-82FD-5FFC1B666E4A}"/>
              </a:ext>
            </a:extLst>
          </p:cNvPr>
          <p:cNvGrpSpPr/>
          <p:nvPr/>
        </p:nvGrpSpPr>
        <p:grpSpPr>
          <a:xfrm>
            <a:off x="19104" y="12007790"/>
            <a:ext cx="24377651" cy="56954"/>
            <a:chOff x="-3176" y="-1300"/>
            <a:chExt cx="20305861" cy="3402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FA5B1F3-A1C0-440A-AC23-4741CE0B46EC}"/>
                </a:ext>
              </a:extLst>
            </p:cNvPr>
            <p:cNvSpPr/>
            <p:nvPr/>
          </p:nvSpPr>
          <p:spPr>
            <a:xfrm>
              <a:off x="-3176" y="-1"/>
              <a:ext cx="4064272" cy="3389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A59BB0D-2B10-477C-B1DD-3BEBF15077D7}"/>
                </a:ext>
              </a:extLst>
            </p:cNvPr>
            <p:cNvSpPr/>
            <p:nvPr/>
          </p:nvSpPr>
          <p:spPr>
            <a:xfrm>
              <a:off x="4061096" y="-1300"/>
              <a:ext cx="4039668" cy="3389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A45E93C-802C-4A07-B894-2A7CF8F01FFF}"/>
                </a:ext>
              </a:extLst>
            </p:cNvPr>
            <p:cNvSpPr/>
            <p:nvPr/>
          </p:nvSpPr>
          <p:spPr>
            <a:xfrm>
              <a:off x="8101887" y="-1"/>
              <a:ext cx="4064272" cy="338968"/>
            </a:xfrm>
            <a:prstGeom prst="rect">
              <a:avLst/>
            </a:prstGeom>
            <a:solidFill>
              <a:srgbClr val="9B4A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solidFill>
                  <a:srgbClr val="9B4A8B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81063CA-EB03-4263-8A39-91DB82A3DC66}"/>
                </a:ext>
              </a:extLst>
            </p:cNvPr>
            <p:cNvSpPr/>
            <p:nvPr/>
          </p:nvSpPr>
          <p:spPr>
            <a:xfrm>
              <a:off x="12167651" y="-1300"/>
              <a:ext cx="4064272" cy="338968"/>
            </a:xfrm>
            <a:prstGeom prst="rect">
              <a:avLst/>
            </a:prstGeom>
            <a:solidFill>
              <a:srgbClr val="25CA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latin typeface="Lato Regular"/>
                <a:cs typeface="Lato Regular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A7222BA-E500-470D-B60B-C494A587409C}"/>
                </a:ext>
              </a:extLst>
            </p:cNvPr>
            <p:cNvSpPr/>
            <p:nvPr/>
          </p:nvSpPr>
          <p:spPr>
            <a:xfrm>
              <a:off x="16238413" y="-1"/>
              <a:ext cx="4064272" cy="338968"/>
            </a:xfrm>
            <a:prstGeom prst="rect">
              <a:avLst/>
            </a:prstGeom>
            <a:solidFill>
              <a:srgbClr val="1597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8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1705754" y="1046487"/>
            <a:ext cx="153853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Solutions</a:t>
            </a:r>
            <a:r>
              <a:rPr lang="en-US" sz="66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 to the Medical Severity Dilemma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46251" y="2204949"/>
            <a:ext cx="1063653" cy="5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6251" y="4983783"/>
            <a:ext cx="8977167" cy="3205473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>
              <a:spcBef>
                <a:spcPct val="0"/>
              </a:spcBef>
              <a:buClr>
                <a:srgbClr val="CC0000"/>
              </a:buClr>
            </a:pPr>
            <a:r>
              <a:rPr lang="en-US" altLang="en-US" sz="6000" dirty="0">
                <a:solidFill>
                  <a:srgbClr val="9B4A8B"/>
                </a:solidFill>
                <a:cs typeface="Calibri" panose="020F0502020204030204" pitchFamily="34" charset="0"/>
              </a:rPr>
              <a:t>Institute for Health Improvement (IHI) </a:t>
            </a:r>
            <a:br>
              <a:rPr lang="en-US" altLang="en-US" sz="6000" dirty="0">
                <a:solidFill>
                  <a:srgbClr val="9B4A8B"/>
                </a:solidFill>
                <a:cs typeface="Calibri" panose="020F0502020204030204" pitchFamily="34" charset="0"/>
              </a:rPr>
            </a:br>
            <a:r>
              <a:rPr lang="en-US" altLang="en-US" sz="6000" dirty="0">
                <a:solidFill>
                  <a:srgbClr val="9B4A8B"/>
                </a:solidFill>
                <a:cs typeface="Calibri" panose="020F0502020204030204" pitchFamily="34" charset="0"/>
              </a:rPr>
              <a:t>Triple Aim</a:t>
            </a:r>
            <a:endParaRPr lang="en-US" altLang="en-US" sz="60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6000" dirty="0">
              <a:solidFill>
                <a:srgbClr val="19B49B"/>
              </a:solidFill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218D6C-72AE-4F42-9CE2-16990E441E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26" y="12226169"/>
            <a:ext cx="6505459" cy="14120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E6205-DB9B-47DD-82FD-5FFC1B666E4A}"/>
              </a:ext>
            </a:extLst>
          </p:cNvPr>
          <p:cNvGrpSpPr/>
          <p:nvPr/>
        </p:nvGrpSpPr>
        <p:grpSpPr>
          <a:xfrm>
            <a:off x="19104" y="12007790"/>
            <a:ext cx="24377651" cy="56954"/>
            <a:chOff x="-3176" y="-1300"/>
            <a:chExt cx="20305861" cy="3402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FA5B1F3-A1C0-440A-AC23-4741CE0B46EC}"/>
                </a:ext>
              </a:extLst>
            </p:cNvPr>
            <p:cNvSpPr/>
            <p:nvPr/>
          </p:nvSpPr>
          <p:spPr>
            <a:xfrm>
              <a:off x="-3176" y="-1"/>
              <a:ext cx="4064272" cy="3389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A59BB0D-2B10-477C-B1DD-3BEBF15077D7}"/>
                </a:ext>
              </a:extLst>
            </p:cNvPr>
            <p:cNvSpPr/>
            <p:nvPr/>
          </p:nvSpPr>
          <p:spPr>
            <a:xfrm>
              <a:off x="4061096" y="-1300"/>
              <a:ext cx="4039668" cy="3389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A45E93C-802C-4A07-B894-2A7CF8F01FFF}"/>
                </a:ext>
              </a:extLst>
            </p:cNvPr>
            <p:cNvSpPr/>
            <p:nvPr/>
          </p:nvSpPr>
          <p:spPr>
            <a:xfrm>
              <a:off x="8101887" y="-1"/>
              <a:ext cx="4064272" cy="338968"/>
            </a:xfrm>
            <a:prstGeom prst="rect">
              <a:avLst/>
            </a:prstGeom>
            <a:solidFill>
              <a:srgbClr val="9B4A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solidFill>
                  <a:srgbClr val="9B4A8B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81063CA-EB03-4263-8A39-91DB82A3DC66}"/>
                </a:ext>
              </a:extLst>
            </p:cNvPr>
            <p:cNvSpPr/>
            <p:nvPr/>
          </p:nvSpPr>
          <p:spPr>
            <a:xfrm>
              <a:off x="12167651" y="-1300"/>
              <a:ext cx="4064272" cy="338968"/>
            </a:xfrm>
            <a:prstGeom prst="rect">
              <a:avLst/>
            </a:prstGeom>
            <a:solidFill>
              <a:srgbClr val="25CA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latin typeface="Lato Regular"/>
                <a:cs typeface="Lato Regular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A7222BA-E500-470D-B60B-C494A587409C}"/>
                </a:ext>
              </a:extLst>
            </p:cNvPr>
            <p:cNvSpPr/>
            <p:nvPr/>
          </p:nvSpPr>
          <p:spPr>
            <a:xfrm>
              <a:off x="16238413" y="-1"/>
              <a:ext cx="4064272" cy="338968"/>
            </a:xfrm>
            <a:prstGeom prst="rect">
              <a:avLst/>
            </a:prstGeom>
            <a:solidFill>
              <a:srgbClr val="1597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1CFED6A-EC5E-4B54-A401-4C7DB1B90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04"/>
          <a:stretch/>
        </p:blipFill>
        <p:spPr>
          <a:xfrm>
            <a:off x="11111357" y="2064011"/>
            <a:ext cx="11271022" cy="958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8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1705754" y="1108042"/>
            <a:ext cx="1375883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Incorporating Patient-Centered Outcomes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46251" y="2719299"/>
            <a:ext cx="1063653" cy="5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218D6C-72AE-4F42-9CE2-16990E441E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26" y="12226169"/>
            <a:ext cx="6505459" cy="14120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E6205-DB9B-47DD-82FD-5FFC1B666E4A}"/>
              </a:ext>
            </a:extLst>
          </p:cNvPr>
          <p:cNvGrpSpPr/>
          <p:nvPr/>
        </p:nvGrpSpPr>
        <p:grpSpPr>
          <a:xfrm>
            <a:off x="19104" y="12007790"/>
            <a:ext cx="24377651" cy="56954"/>
            <a:chOff x="-3176" y="-1300"/>
            <a:chExt cx="20305861" cy="3402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FA5B1F3-A1C0-440A-AC23-4741CE0B46EC}"/>
                </a:ext>
              </a:extLst>
            </p:cNvPr>
            <p:cNvSpPr/>
            <p:nvPr/>
          </p:nvSpPr>
          <p:spPr>
            <a:xfrm>
              <a:off x="-3176" y="-1"/>
              <a:ext cx="4064272" cy="3389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A59BB0D-2B10-477C-B1DD-3BEBF15077D7}"/>
                </a:ext>
              </a:extLst>
            </p:cNvPr>
            <p:cNvSpPr/>
            <p:nvPr/>
          </p:nvSpPr>
          <p:spPr>
            <a:xfrm>
              <a:off x="4061096" y="-1300"/>
              <a:ext cx="4039668" cy="3389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A45E93C-802C-4A07-B894-2A7CF8F01FFF}"/>
                </a:ext>
              </a:extLst>
            </p:cNvPr>
            <p:cNvSpPr/>
            <p:nvPr/>
          </p:nvSpPr>
          <p:spPr>
            <a:xfrm>
              <a:off x="8101887" y="-1"/>
              <a:ext cx="4064272" cy="338968"/>
            </a:xfrm>
            <a:prstGeom prst="rect">
              <a:avLst/>
            </a:prstGeom>
            <a:solidFill>
              <a:srgbClr val="9B4A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solidFill>
                  <a:srgbClr val="9B4A8B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81063CA-EB03-4263-8A39-91DB82A3DC66}"/>
                </a:ext>
              </a:extLst>
            </p:cNvPr>
            <p:cNvSpPr/>
            <p:nvPr/>
          </p:nvSpPr>
          <p:spPr>
            <a:xfrm>
              <a:off x="12167651" y="-1300"/>
              <a:ext cx="4064272" cy="338968"/>
            </a:xfrm>
            <a:prstGeom prst="rect">
              <a:avLst/>
            </a:prstGeom>
            <a:solidFill>
              <a:srgbClr val="25CA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latin typeface="Lato Regular"/>
                <a:cs typeface="Lato Regular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A7222BA-E500-470D-B60B-C494A587409C}"/>
                </a:ext>
              </a:extLst>
            </p:cNvPr>
            <p:cNvSpPr/>
            <p:nvPr/>
          </p:nvSpPr>
          <p:spPr>
            <a:xfrm>
              <a:off x="16238413" y="-1"/>
              <a:ext cx="4064272" cy="338968"/>
            </a:xfrm>
            <a:prstGeom prst="rect">
              <a:avLst/>
            </a:prstGeom>
            <a:solidFill>
              <a:srgbClr val="1597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F63FD0A-EFCD-43A9-9159-48BB89C9E5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40"/>
          <a:stretch/>
        </p:blipFill>
        <p:spPr>
          <a:xfrm>
            <a:off x="5600700" y="4804655"/>
            <a:ext cx="12918412" cy="6124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35F034-AF59-4FB0-92AB-175E6B6F5430}"/>
              </a:ext>
            </a:extLst>
          </p:cNvPr>
          <p:cNvSpPr txBox="1"/>
          <p:nvPr/>
        </p:nvSpPr>
        <p:spPr>
          <a:xfrm>
            <a:off x="19105" y="10989928"/>
            <a:ext cx="24377650" cy="1146591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 algn="ctr">
              <a:spcBef>
                <a:spcPct val="0"/>
              </a:spcBef>
              <a:buClr>
                <a:srgbClr val="CC0000"/>
              </a:buClr>
            </a:pPr>
            <a:r>
              <a:rPr lang="en-US" altLang="en-US" sz="5400" dirty="0">
                <a:solidFill>
                  <a:srgbClr val="9B4A8B"/>
                </a:solidFill>
                <a:cs typeface="Calibri" panose="020F0502020204030204" pitchFamily="34" charset="0"/>
              </a:rPr>
              <a:t>Total Worker Health   |    Quality of Life   |    Functional Outcomes </a:t>
            </a:r>
          </a:p>
          <a:p>
            <a:pPr algn="ctr">
              <a:spcBef>
                <a:spcPct val="0"/>
              </a:spcBef>
              <a:buClr>
                <a:srgbClr val="CC0000"/>
              </a:buClr>
            </a:pPr>
            <a:endParaRPr lang="en-US" altLang="en-US" sz="5400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en-US" sz="5400" dirty="0"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AFDDCD1-BA64-4344-886C-6235F89F5CEE}"/>
              </a:ext>
            </a:extLst>
          </p:cNvPr>
          <p:cNvSpPr txBox="1"/>
          <p:nvPr/>
        </p:nvSpPr>
        <p:spPr>
          <a:xfrm>
            <a:off x="0" y="3567903"/>
            <a:ext cx="24377650" cy="1146591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 algn="ctr">
              <a:spcBef>
                <a:spcPct val="0"/>
              </a:spcBef>
              <a:buClr>
                <a:srgbClr val="CC0000"/>
              </a:buClr>
            </a:pPr>
            <a:r>
              <a:rPr lang="en-US" altLang="en-US" sz="4400" dirty="0">
                <a:solidFill>
                  <a:schemeClr val="tx2"/>
                </a:solidFill>
                <a:cs typeface="Calibri" panose="020F0502020204030204" pitchFamily="34" charset="0"/>
              </a:rPr>
              <a:t>One large employer’s mission is for employees to be </a:t>
            </a:r>
            <a:r>
              <a:rPr lang="en-US" altLang="en-US" sz="4400" i="1" dirty="0">
                <a:solidFill>
                  <a:schemeClr val="tx2"/>
                </a:solidFill>
                <a:cs typeface="Calibri" panose="020F0502020204030204" pitchFamily="34" charset="0"/>
              </a:rPr>
              <a:t>healthier</a:t>
            </a:r>
            <a:r>
              <a:rPr lang="en-US" altLang="en-US" sz="4400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br>
              <a:rPr lang="en-US" altLang="en-US" sz="4400" dirty="0">
                <a:solidFill>
                  <a:schemeClr val="tx2"/>
                </a:solidFill>
                <a:cs typeface="Calibri" panose="020F0502020204030204" pitchFamily="34" charset="0"/>
              </a:rPr>
            </a:br>
            <a:r>
              <a:rPr lang="en-US" altLang="en-US" sz="4400" dirty="0">
                <a:solidFill>
                  <a:schemeClr val="tx2"/>
                </a:solidFill>
                <a:cs typeface="Calibri" panose="020F0502020204030204" pitchFamily="34" charset="0"/>
              </a:rPr>
              <a:t>post-injury than they were pre-injury.</a:t>
            </a:r>
          </a:p>
          <a:p>
            <a:pPr algn="ctr">
              <a:spcBef>
                <a:spcPct val="0"/>
              </a:spcBef>
              <a:buClr>
                <a:srgbClr val="CC0000"/>
              </a:buClr>
            </a:pPr>
            <a:endParaRPr lang="en-US" altLang="en-US" sz="5400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en-US" sz="5400" dirty="0">
              <a:cs typeface="Calibri" panose="020F0502020204030204" pitchFamily="34" charset="0"/>
            </a:endParaRPr>
          </a:p>
        </p:txBody>
      </p:sp>
      <p:sp>
        <p:nvSpPr>
          <p:cNvPr id="20" name="Freeform 78">
            <a:extLst>
              <a:ext uri="{FF2B5EF4-FFF2-40B4-BE49-F238E27FC236}">
                <a16:creationId xmlns:a16="http://schemas.microsoft.com/office/drawing/2014/main" xmlns="" id="{2CEDC159-D31C-475D-8ED0-58BA7031AA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73185" y="3207333"/>
            <a:ext cx="984423" cy="720923"/>
          </a:xfrm>
          <a:custGeom>
            <a:avLst/>
            <a:gdLst>
              <a:gd name="T0" fmla="*/ 92 w 560"/>
              <a:gd name="T1" fmla="*/ 0 h 410"/>
              <a:gd name="T2" fmla="*/ 92 w 560"/>
              <a:gd name="T3" fmla="*/ 0 h 410"/>
              <a:gd name="T4" fmla="*/ 0 w 560"/>
              <a:gd name="T5" fmla="*/ 92 h 410"/>
              <a:gd name="T6" fmla="*/ 92 w 560"/>
              <a:gd name="T7" fmla="*/ 185 h 410"/>
              <a:gd name="T8" fmla="*/ 0 w 560"/>
              <a:gd name="T9" fmla="*/ 365 h 410"/>
              <a:gd name="T10" fmla="*/ 0 w 560"/>
              <a:gd name="T11" fmla="*/ 409 h 410"/>
              <a:gd name="T12" fmla="*/ 92 w 560"/>
              <a:gd name="T13" fmla="*/ 0 h 410"/>
              <a:gd name="T14" fmla="*/ 352 w 560"/>
              <a:gd name="T15" fmla="*/ 0 h 410"/>
              <a:gd name="T16" fmla="*/ 352 w 560"/>
              <a:gd name="T17" fmla="*/ 0 h 410"/>
              <a:gd name="T18" fmla="*/ 260 w 560"/>
              <a:gd name="T19" fmla="*/ 92 h 410"/>
              <a:gd name="T20" fmla="*/ 352 w 560"/>
              <a:gd name="T21" fmla="*/ 185 h 410"/>
              <a:gd name="T22" fmla="*/ 260 w 560"/>
              <a:gd name="T23" fmla="*/ 365 h 410"/>
              <a:gd name="T24" fmla="*/ 260 w 560"/>
              <a:gd name="T25" fmla="*/ 409 h 410"/>
              <a:gd name="T26" fmla="*/ 352 w 560"/>
              <a:gd name="T27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60" h="410">
                <a:moveTo>
                  <a:pt x="92" y="0"/>
                </a:moveTo>
                <a:lnTo>
                  <a:pt x="92" y="0"/>
                </a:lnTo>
                <a:cubicBezTo>
                  <a:pt x="40" y="0"/>
                  <a:pt x="0" y="44"/>
                  <a:pt x="0" y="92"/>
                </a:cubicBezTo>
                <a:cubicBezTo>
                  <a:pt x="0" y="145"/>
                  <a:pt x="40" y="185"/>
                  <a:pt x="92" y="185"/>
                </a:cubicBezTo>
                <a:cubicBezTo>
                  <a:pt x="180" y="185"/>
                  <a:pt x="119" y="365"/>
                  <a:pt x="0" y="365"/>
                </a:cubicBezTo>
                <a:cubicBezTo>
                  <a:pt x="0" y="409"/>
                  <a:pt x="0" y="409"/>
                  <a:pt x="0" y="409"/>
                </a:cubicBezTo>
                <a:cubicBezTo>
                  <a:pt x="216" y="409"/>
                  <a:pt x="299" y="0"/>
                  <a:pt x="92" y="0"/>
                </a:cubicBezTo>
                <a:close/>
                <a:moveTo>
                  <a:pt x="352" y="0"/>
                </a:moveTo>
                <a:lnTo>
                  <a:pt x="352" y="0"/>
                </a:lnTo>
                <a:cubicBezTo>
                  <a:pt x="299" y="0"/>
                  <a:pt x="260" y="44"/>
                  <a:pt x="260" y="92"/>
                </a:cubicBezTo>
                <a:cubicBezTo>
                  <a:pt x="260" y="145"/>
                  <a:pt x="299" y="185"/>
                  <a:pt x="352" y="185"/>
                </a:cubicBezTo>
                <a:cubicBezTo>
                  <a:pt x="440" y="185"/>
                  <a:pt x="379" y="365"/>
                  <a:pt x="260" y="365"/>
                </a:cubicBezTo>
                <a:cubicBezTo>
                  <a:pt x="260" y="409"/>
                  <a:pt x="260" y="409"/>
                  <a:pt x="260" y="409"/>
                </a:cubicBezTo>
                <a:cubicBezTo>
                  <a:pt x="475" y="409"/>
                  <a:pt x="559" y="0"/>
                  <a:pt x="3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78">
            <a:extLst>
              <a:ext uri="{FF2B5EF4-FFF2-40B4-BE49-F238E27FC236}">
                <a16:creationId xmlns:a16="http://schemas.microsoft.com/office/drawing/2014/main" xmlns="" id="{23C80696-2E7F-4FA2-901F-C7692483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0086" y="4425113"/>
            <a:ext cx="984423" cy="720923"/>
          </a:xfrm>
          <a:custGeom>
            <a:avLst/>
            <a:gdLst>
              <a:gd name="T0" fmla="*/ 92 w 560"/>
              <a:gd name="T1" fmla="*/ 0 h 410"/>
              <a:gd name="T2" fmla="*/ 92 w 560"/>
              <a:gd name="T3" fmla="*/ 0 h 410"/>
              <a:gd name="T4" fmla="*/ 0 w 560"/>
              <a:gd name="T5" fmla="*/ 92 h 410"/>
              <a:gd name="T6" fmla="*/ 92 w 560"/>
              <a:gd name="T7" fmla="*/ 185 h 410"/>
              <a:gd name="T8" fmla="*/ 0 w 560"/>
              <a:gd name="T9" fmla="*/ 365 h 410"/>
              <a:gd name="T10" fmla="*/ 0 w 560"/>
              <a:gd name="T11" fmla="*/ 409 h 410"/>
              <a:gd name="T12" fmla="*/ 92 w 560"/>
              <a:gd name="T13" fmla="*/ 0 h 410"/>
              <a:gd name="T14" fmla="*/ 352 w 560"/>
              <a:gd name="T15" fmla="*/ 0 h 410"/>
              <a:gd name="T16" fmla="*/ 352 w 560"/>
              <a:gd name="T17" fmla="*/ 0 h 410"/>
              <a:gd name="T18" fmla="*/ 260 w 560"/>
              <a:gd name="T19" fmla="*/ 92 h 410"/>
              <a:gd name="T20" fmla="*/ 352 w 560"/>
              <a:gd name="T21" fmla="*/ 185 h 410"/>
              <a:gd name="T22" fmla="*/ 260 w 560"/>
              <a:gd name="T23" fmla="*/ 365 h 410"/>
              <a:gd name="T24" fmla="*/ 260 w 560"/>
              <a:gd name="T25" fmla="*/ 409 h 410"/>
              <a:gd name="T26" fmla="*/ 352 w 560"/>
              <a:gd name="T27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60" h="410">
                <a:moveTo>
                  <a:pt x="92" y="0"/>
                </a:moveTo>
                <a:lnTo>
                  <a:pt x="92" y="0"/>
                </a:lnTo>
                <a:cubicBezTo>
                  <a:pt x="40" y="0"/>
                  <a:pt x="0" y="44"/>
                  <a:pt x="0" y="92"/>
                </a:cubicBezTo>
                <a:cubicBezTo>
                  <a:pt x="0" y="145"/>
                  <a:pt x="40" y="185"/>
                  <a:pt x="92" y="185"/>
                </a:cubicBezTo>
                <a:cubicBezTo>
                  <a:pt x="180" y="185"/>
                  <a:pt x="119" y="365"/>
                  <a:pt x="0" y="365"/>
                </a:cubicBezTo>
                <a:cubicBezTo>
                  <a:pt x="0" y="409"/>
                  <a:pt x="0" y="409"/>
                  <a:pt x="0" y="409"/>
                </a:cubicBezTo>
                <a:cubicBezTo>
                  <a:pt x="216" y="409"/>
                  <a:pt x="299" y="0"/>
                  <a:pt x="92" y="0"/>
                </a:cubicBezTo>
                <a:close/>
                <a:moveTo>
                  <a:pt x="352" y="0"/>
                </a:moveTo>
                <a:lnTo>
                  <a:pt x="352" y="0"/>
                </a:lnTo>
                <a:cubicBezTo>
                  <a:pt x="299" y="0"/>
                  <a:pt x="260" y="44"/>
                  <a:pt x="260" y="92"/>
                </a:cubicBezTo>
                <a:cubicBezTo>
                  <a:pt x="260" y="145"/>
                  <a:pt x="299" y="185"/>
                  <a:pt x="352" y="185"/>
                </a:cubicBezTo>
                <a:cubicBezTo>
                  <a:pt x="440" y="185"/>
                  <a:pt x="379" y="365"/>
                  <a:pt x="260" y="365"/>
                </a:cubicBezTo>
                <a:cubicBezTo>
                  <a:pt x="260" y="409"/>
                  <a:pt x="260" y="409"/>
                  <a:pt x="260" y="409"/>
                </a:cubicBezTo>
                <a:cubicBezTo>
                  <a:pt x="475" y="409"/>
                  <a:pt x="559" y="0"/>
                  <a:pt x="3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1705754" y="1108042"/>
            <a:ext cx="198673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Integrate Mental Health Programs into Med </a:t>
            </a:r>
            <a:r>
              <a:rPr lang="en-US" sz="5800" dirty="0" err="1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Mgmt</a:t>
            </a:r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 Programs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46251" y="2719299"/>
            <a:ext cx="1063653" cy="5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218D6C-72AE-4F42-9CE2-16990E441E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26" y="12226169"/>
            <a:ext cx="6505459" cy="14120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E6205-DB9B-47DD-82FD-5FFC1B666E4A}"/>
              </a:ext>
            </a:extLst>
          </p:cNvPr>
          <p:cNvGrpSpPr/>
          <p:nvPr/>
        </p:nvGrpSpPr>
        <p:grpSpPr>
          <a:xfrm>
            <a:off x="19104" y="12007790"/>
            <a:ext cx="24377651" cy="56954"/>
            <a:chOff x="-3176" y="-1300"/>
            <a:chExt cx="20305861" cy="3402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FA5B1F3-A1C0-440A-AC23-4741CE0B46EC}"/>
                </a:ext>
              </a:extLst>
            </p:cNvPr>
            <p:cNvSpPr/>
            <p:nvPr/>
          </p:nvSpPr>
          <p:spPr>
            <a:xfrm>
              <a:off x="-3176" y="-1"/>
              <a:ext cx="4064272" cy="3389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A59BB0D-2B10-477C-B1DD-3BEBF15077D7}"/>
                </a:ext>
              </a:extLst>
            </p:cNvPr>
            <p:cNvSpPr/>
            <p:nvPr/>
          </p:nvSpPr>
          <p:spPr>
            <a:xfrm>
              <a:off x="4061096" y="-1300"/>
              <a:ext cx="4039668" cy="3389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A45E93C-802C-4A07-B894-2A7CF8F01FFF}"/>
                </a:ext>
              </a:extLst>
            </p:cNvPr>
            <p:cNvSpPr/>
            <p:nvPr/>
          </p:nvSpPr>
          <p:spPr>
            <a:xfrm>
              <a:off x="8101887" y="-1"/>
              <a:ext cx="4064272" cy="338968"/>
            </a:xfrm>
            <a:prstGeom prst="rect">
              <a:avLst/>
            </a:prstGeom>
            <a:solidFill>
              <a:srgbClr val="9B4A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solidFill>
                  <a:srgbClr val="9B4A8B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81063CA-EB03-4263-8A39-91DB82A3DC66}"/>
                </a:ext>
              </a:extLst>
            </p:cNvPr>
            <p:cNvSpPr/>
            <p:nvPr/>
          </p:nvSpPr>
          <p:spPr>
            <a:xfrm>
              <a:off x="12167651" y="-1300"/>
              <a:ext cx="4064272" cy="338968"/>
            </a:xfrm>
            <a:prstGeom prst="rect">
              <a:avLst/>
            </a:prstGeom>
            <a:solidFill>
              <a:srgbClr val="25CA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latin typeface="Lato Regular"/>
                <a:cs typeface="Lato Regular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A7222BA-E500-470D-B60B-C494A587409C}"/>
                </a:ext>
              </a:extLst>
            </p:cNvPr>
            <p:cNvSpPr/>
            <p:nvPr/>
          </p:nvSpPr>
          <p:spPr>
            <a:xfrm>
              <a:off x="16238413" y="-1"/>
              <a:ext cx="4064272" cy="338968"/>
            </a:xfrm>
            <a:prstGeom prst="rect">
              <a:avLst/>
            </a:prstGeom>
            <a:solidFill>
              <a:srgbClr val="1597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904530-16F8-4D54-8736-BF1F594FD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496" y="4289899"/>
            <a:ext cx="6321922" cy="54254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E82134E-5284-431A-896F-BF9C5A908FFE}"/>
              </a:ext>
            </a:extLst>
          </p:cNvPr>
          <p:cNvSpPr/>
          <p:nvPr/>
        </p:nvSpPr>
        <p:spPr>
          <a:xfrm>
            <a:off x="12839700" y="3809323"/>
            <a:ext cx="7943850" cy="6675665"/>
          </a:xfrm>
          <a:prstGeom prst="rect">
            <a:avLst/>
          </a:prstGeom>
          <a:solidFill>
            <a:srgbClr val="F6F1F5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42C31A3-AD3D-4B1D-AC79-6FF32F5BEF86}"/>
              </a:ext>
            </a:extLst>
          </p:cNvPr>
          <p:cNvSpPr txBox="1"/>
          <p:nvPr/>
        </p:nvSpPr>
        <p:spPr>
          <a:xfrm>
            <a:off x="12839700" y="4195974"/>
            <a:ext cx="7868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B4A8B"/>
                </a:solidFill>
                <a:latin typeface="Lato Regular"/>
                <a:cs typeface="Lato Regular"/>
              </a:rPr>
              <a:t>Addressing a psychological component in a claim shouldn’t hold a negative stigma.</a:t>
            </a:r>
            <a:endParaRPr lang="id-ID" dirty="0">
              <a:solidFill>
                <a:srgbClr val="9B4A8B"/>
              </a:solidFill>
              <a:latin typeface="Lato Regular"/>
              <a:cs typeface="Lato Regular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4772322-5AC0-4E41-9B4E-FAD740B5F7E5}"/>
              </a:ext>
            </a:extLst>
          </p:cNvPr>
          <p:cNvSpPr txBox="1"/>
          <p:nvPr/>
        </p:nvSpPr>
        <p:spPr>
          <a:xfrm>
            <a:off x="12839700" y="6964778"/>
            <a:ext cx="7943850" cy="237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199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We don’t worry about if a psychological issues is compensable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or not. If psychological treatment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will get you better, we’ll get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you better.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2374F8-9E84-4678-AD2F-925B62D0F49A}"/>
              </a:ext>
            </a:extLst>
          </p:cNvPr>
          <p:cNvSpPr/>
          <p:nvPr/>
        </p:nvSpPr>
        <p:spPr>
          <a:xfrm>
            <a:off x="12839700" y="10541723"/>
            <a:ext cx="7943850" cy="121241"/>
          </a:xfrm>
          <a:prstGeom prst="rect">
            <a:avLst/>
          </a:prstGeom>
          <a:solidFill>
            <a:srgbClr val="9B4A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rgbClr val="9B4A8B"/>
              </a:solidFill>
              <a:latin typeface="Lato Regular"/>
            </a:endParaRPr>
          </a:p>
        </p:txBody>
      </p:sp>
      <p:sp>
        <p:nvSpPr>
          <p:cNvPr id="20" name="Freeform 78">
            <a:extLst>
              <a:ext uri="{FF2B5EF4-FFF2-40B4-BE49-F238E27FC236}">
                <a16:creationId xmlns:a16="http://schemas.microsoft.com/office/drawing/2014/main" xmlns="" id="{2CEDC159-D31C-475D-8ED0-58BA7031AAF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13485431" y="6786801"/>
            <a:ext cx="589431" cy="431657"/>
          </a:xfrm>
          <a:custGeom>
            <a:avLst/>
            <a:gdLst>
              <a:gd name="T0" fmla="*/ 92 w 560"/>
              <a:gd name="T1" fmla="*/ 0 h 410"/>
              <a:gd name="T2" fmla="*/ 92 w 560"/>
              <a:gd name="T3" fmla="*/ 0 h 410"/>
              <a:gd name="T4" fmla="*/ 0 w 560"/>
              <a:gd name="T5" fmla="*/ 92 h 410"/>
              <a:gd name="T6" fmla="*/ 92 w 560"/>
              <a:gd name="T7" fmla="*/ 185 h 410"/>
              <a:gd name="T8" fmla="*/ 0 w 560"/>
              <a:gd name="T9" fmla="*/ 365 h 410"/>
              <a:gd name="T10" fmla="*/ 0 w 560"/>
              <a:gd name="T11" fmla="*/ 409 h 410"/>
              <a:gd name="T12" fmla="*/ 92 w 560"/>
              <a:gd name="T13" fmla="*/ 0 h 410"/>
              <a:gd name="T14" fmla="*/ 352 w 560"/>
              <a:gd name="T15" fmla="*/ 0 h 410"/>
              <a:gd name="T16" fmla="*/ 352 w 560"/>
              <a:gd name="T17" fmla="*/ 0 h 410"/>
              <a:gd name="T18" fmla="*/ 260 w 560"/>
              <a:gd name="T19" fmla="*/ 92 h 410"/>
              <a:gd name="T20" fmla="*/ 352 w 560"/>
              <a:gd name="T21" fmla="*/ 185 h 410"/>
              <a:gd name="T22" fmla="*/ 260 w 560"/>
              <a:gd name="T23" fmla="*/ 365 h 410"/>
              <a:gd name="T24" fmla="*/ 260 w 560"/>
              <a:gd name="T25" fmla="*/ 409 h 410"/>
              <a:gd name="T26" fmla="*/ 352 w 560"/>
              <a:gd name="T27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60" h="410">
                <a:moveTo>
                  <a:pt x="92" y="0"/>
                </a:moveTo>
                <a:lnTo>
                  <a:pt x="92" y="0"/>
                </a:lnTo>
                <a:cubicBezTo>
                  <a:pt x="40" y="0"/>
                  <a:pt x="0" y="44"/>
                  <a:pt x="0" y="92"/>
                </a:cubicBezTo>
                <a:cubicBezTo>
                  <a:pt x="0" y="145"/>
                  <a:pt x="40" y="185"/>
                  <a:pt x="92" y="185"/>
                </a:cubicBezTo>
                <a:cubicBezTo>
                  <a:pt x="180" y="185"/>
                  <a:pt x="119" y="365"/>
                  <a:pt x="0" y="365"/>
                </a:cubicBezTo>
                <a:cubicBezTo>
                  <a:pt x="0" y="409"/>
                  <a:pt x="0" y="409"/>
                  <a:pt x="0" y="409"/>
                </a:cubicBezTo>
                <a:cubicBezTo>
                  <a:pt x="216" y="409"/>
                  <a:pt x="299" y="0"/>
                  <a:pt x="92" y="0"/>
                </a:cubicBezTo>
                <a:close/>
                <a:moveTo>
                  <a:pt x="352" y="0"/>
                </a:moveTo>
                <a:lnTo>
                  <a:pt x="352" y="0"/>
                </a:lnTo>
                <a:cubicBezTo>
                  <a:pt x="299" y="0"/>
                  <a:pt x="260" y="44"/>
                  <a:pt x="260" y="92"/>
                </a:cubicBezTo>
                <a:cubicBezTo>
                  <a:pt x="260" y="145"/>
                  <a:pt x="299" y="185"/>
                  <a:pt x="352" y="185"/>
                </a:cubicBezTo>
                <a:cubicBezTo>
                  <a:pt x="440" y="185"/>
                  <a:pt x="379" y="365"/>
                  <a:pt x="260" y="365"/>
                </a:cubicBezTo>
                <a:cubicBezTo>
                  <a:pt x="260" y="409"/>
                  <a:pt x="260" y="409"/>
                  <a:pt x="260" y="409"/>
                </a:cubicBezTo>
                <a:cubicBezTo>
                  <a:pt x="475" y="409"/>
                  <a:pt x="559" y="0"/>
                  <a:pt x="352" y="0"/>
                </a:cubicBezTo>
                <a:close/>
              </a:path>
            </a:pathLst>
          </a:custGeom>
          <a:solidFill>
            <a:srgbClr val="9B4A8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78">
            <a:extLst>
              <a:ext uri="{FF2B5EF4-FFF2-40B4-BE49-F238E27FC236}">
                <a16:creationId xmlns:a16="http://schemas.microsoft.com/office/drawing/2014/main" xmlns="" id="{23C80696-2E7F-4FA2-901F-C76924831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91719" y="8976764"/>
            <a:ext cx="589429" cy="431657"/>
          </a:xfrm>
          <a:custGeom>
            <a:avLst/>
            <a:gdLst>
              <a:gd name="T0" fmla="*/ 92 w 560"/>
              <a:gd name="T1" fmla="*/ 0 h 410"/>
              <a:gd name="T2" fmla="*/ 92 w 560"/>
              <a:gd name="T3" fmla="*/ 0 h 410"/>
              <a:gd name="T4" fmla="*/ 0 w 560"/>
              <a:gd name="T5" fmla="*/ 92 h 410"/>
              <a:gd name="T6" fmla="*/ 92 w 560"/>
              <a:gd name="T7" fmla="*/ 185 h 410"/>
              <a:gd name="T8" fmla="*/ 0 w 560"/>
              <a:gd name="T9" fmla="*/ 365 h 410"/>
              <a:gd name="T10" fmla="*/ 0 w 560"/>
              <a:gd name="T11" fmla="*/ 409 h 410"/>
              <a:gd name="T12" fmla="*/ 92 w 560"/>
              <a:gd name="T13" fmla="*/ 0 h 410"/>
              <a:gd name="T14" fmla="*/ 352 w 560"/>
              <a:gd name="T15" fmla="*/ 0 h 410"/>
              <a:gd name="T16" fmla="*/ 352 w 560"/>
              <a:gd name="T17" fmla="*/ 0 h 410"/>
              <a:gd name="T18" fmla="*/ 260 w 560"/>
              <a:gd name="T19" fmla="*/ 92 h 410"/>
              <a:gd name="T20" fmla="*/ 352 w 560"/>
              <a:gd name="T21" fmla="*/ 185 h 410"/>
              <a:gd name="T22" fmla="*/ 260 w 560"/>
              <a:gd name="T23" fmla="*/ 365 h 410"/>
              <a:gd name="T24" fmla="*/ 260 w 560"/>
              <a:gd name="T25" fmla="*/ 409 h 410"/>
              <a:gd name="T26" fmla="*/ 352 w 560"/>
              <a:gd name="T27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60" h="410">
                <a:moveTo>
                  <a:pt x="92" y="0"/>
                </a:moveTo>
                <a:lnTo>
                  <a:pt x="92" y="0"/>
                </a:lnTo>
                <a:cubicBezTo>
                  <a:pt x="40" y="0"/>
                  <a:pt x="0" y="44"/>
                  <a:pt x="0" y="92"/>
                </a:cubicBezTo>
                <a:cubicBezTo>
                  <a:pt x="0" y="145"/>
                  <a:pt x="40" y="185"/>
                  <a:pt x="92" y="185"/>
                </a:cubicBezTo>
                <a:cubicBezTo>
                  <a:pt x="180" y="185"/>
                  <a:pt x="119" y="365"/>
                  <a:pt x="0" y="365"/>
                </a:cubicBezTo>
                <a:cubicBezTo>
                  <a:pt x="0" y="409"/>
                  <a:pt x="0" y="409"/>
                  <a:pt x="0" y="409"/>
                </a:cubicBezTo>
                <a:cubicBezTo>
                  <a:pt x="216" y="409"/>
                  <a:pt x="299" y="0"/>
                  <a:pt x="92" y="0"/>
                </a:cubicBezTo>
                <a:close/>
                <a:moveTo>
                  <a:pt x="352" y="0"/>
                </a:moveTo>
                <a:lnTo>
                  <a:pt x="352" y="0"/>
                </a:lnTo>
                <a:cubicBezTo>
                  <a:pt x="299" y="0"/>
                  <a:pt x="260" y="44"/>
                  <a:pt x="260" y="92"/>
                </a:cubicBezTo>
                <a:cubicBezTo>
                  <a:pt x="260" y="145"/>
                  <a:pt x="299" y="185"/>
                  <a:pt x="352" y="185"/>
                </a:cubicBezTo>
                <a:cubicBezTo>
                  <a:pt x="440" y="185"/>
                  <a:pt x="379" y="365"/>
                  <a:pt x="260" y="365"/>
                </a:cubicBezTo>
                <a:cubicBezTo>
                  <a:pt x="260" y="409"/>
                  <a:pt x="260" y="409"/>
                  <a:pt x="260" y="409"/>
                </a:cubicBezTo>
                <a:cubicBezTo>
                  <a:pt x="475" y="409"/>
                  <a:pt x="559" y="0"/>
                  <a:pt x="352" y="0"/>
                </a:cubicBezTo>
                <a:close/>
              </a:path>
            </a:pathLst>
          </a:custGeom>
          <a:solidFill>
            <a:srgbClr val="9B4A8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1705754" y="1108042"/>
            <a:ext cx="1484072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800" dirty="0">
                <a:solidFill>
                  <a:schemeClr val="tx2"/>
                </a:solidFill>
                <a:latin typeface="Lato Regular"/>
                <a:ea typeface="ＭＳ Ｐゴシック" charset="0"/>
                <a:cs typeface="Lato Regular"/>
                <a:sym typeface="Bebas Neue" charset="0"/>
              </a:rPr>
              <a:t>Reducing Frictional Delays in Claims Practices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46251" y="2204949"/>
            <a:ext cx="1063653" cy="5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218D6C-72AE-4F42-9CE2-16990E441E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26" y="12226169"/>
            <a:ext cx="6505459" cy="14120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1E6205-DB9B-47DD-82FD-5FFC1B666E4A}"/>
              </a:ext>
            </a:extLst>
          </p:cNvPr>
          <p:cNvGrpSpPr/>
          <p:nvPr/>
        </p:nvGrpSpPr>
        <p:grpSpPr>
          <a:xfrm>
            <a:off x="19104" y="12007790"/>
            <a:ext cx="24377651" cy="56954"/>
            <a:chOff x="-3176" y="-1300"/>
            <a:chExt cx="20305861" cy="3402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FA5B1F3-A1C0-440A-AC23-4741CE0B46EC}"/>
                </a:ext>
              </a:extLst>
            </p:cNvPr>
            <p:cNvSpPr/>
            <p:nvPr/>
          </p:nvSpPr>
          <p:spPr>
            <a:xfrm>
              <a:off x="-3176" y="-1"/>
              <a:ext cx="4064272" cy="3389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A59BB0D-2B10-477C-B1DD-3BEBF15077D7}"/>
                </a:ext>
              </a:extLst>
            </p:cNvPr>
            <p:cNvSpPr/>
            <p:nvPr/>
          </p:nvSpPr>
          <p:spPr>
            <a:xfrm>
              <a:off x="4061096" y="-1300"/>
              <a:ext cx="4039668" cy="3389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A45E93C-802C-4A07-B894-2A7CF8F01FFF}"/>
                </a:ext>
              </a:extLst>
            </p:cNvPr>
            <p:cNvSpPr/>
            <p:nvPr/>
          </p:nvSpPr>
          <p:spPr>
            <a:xfrm>
              <a:off x="8101887" y="-1"/>
              <a:ext cx="4064272" cy="338968"/>
            </a:xfrm>
            <a:prstGeom prst="rect">
              <a:avLst/>
            </a:prstGeom>
            <a:solidFill>
              <a:srgbClr val="9B4A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solidFill>
                  <a:srgbClr val="9B4A8B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81063CA-EB03-4263-8A39-91DB82A3DC66}"/>
                </a:ext>
              </a:extLst>
            </p:cNvPr>
            <p:cNvSpPr/>
            <p:nvPr/>
          </p:nvSpPr>
          <p:spPr>
            <a:xfrm>
              <a:off x="12167651" y="-1300"/>
              <a:ext cx="4064272" cy="338968"/>
            </a:xfrm>
            <a:prstGeom prst="rect">
              <a:avLst/>
            </a:prstGeom>
            <a:solidFill>
              <a:srgbClr val="25CA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latin typeface="Lato Regular"/>
                <a:cs typeface="Lato Regular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A7222BA-E500-470D-B60B-C494A587409C}"/>
                </a:ext>
              </a:extLst>
            </p:cNvPr>
            <p:cNvSpPr/>
            <p:nvPr/>
          </p:nvSpPr>
          <p:spPr>
            <a:xfrm>
              <a:off x="16238413" y="-1"/>
              <a:ext cx="4064272" cy="338968"/>
            </a:xfrm>
            <a:prstGeom prst="rect">
              <a:avLst/>
            </a:prstGeom>
            <a:solidFill>
              <a:srgbClr val="1597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>
                <a:latin typeface="Lato Regular"/>
                <a:cs typeface="Lato Regular"/>
              </a:endParaRPr>
            </a:p>
          </p:txBody>
        </p:sp>
      </p:grpSp>
      <p:pic>
        <p:nvPicPr>
          <p:cNvPr id="16" name="Picture 12" descr="Image result for speed icon purple">
            <a:extLst>
              <a:ext uri="{FF2B5EF4-FFF2-40B4-BE49-F238E27FC236}">
                <a16:creationId xmlns:a16="http://schemas.microsoft.com/office/drawing/2014/main" xmlns="" id="{F6A2FDC7-4840-41A3-A21E-2AC4A98A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393" y="3757347"/>
            <a:ext cx="6268364" cy="626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1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theme/theme1.xml><?xml version="1.0" encoding="utf-8"?>
<a:theme xmlns:a="http://schemas.openxmlformats.org/drawingml/2006/main" name="Default Theme">
  <a:themeElements>
    <a:clrScheme name="Metrics 2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20A9CA"/>
      </a:accent1>
      <a:accent2>
        <a:srgbClr val="25CAA0"/>
      </a:accent2>
      <a:accent3>
        <a:srgbClr val="333D47"/>
      </a:accent3>
      <a:accent4>
        <a:srgbClr val="F9B347"/>
      </a:accent4>
      <a:accent5>
        <a:srgbClr val="F95B3A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28548</TotalTime>
  <Words>337</Words>
  <Application>Microsoft Office PowerPoint</Application>
  <PresentationFormat>Custom</PresentationFormat>
  <Paragraphs>91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Theme</vt:lpstr>
      <vt:lpstr>1_PowerPoint B</vt:lpstr>
      <vt:lpstr>2018 Workers’ Compensation Benchmarking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Howlin</dc:creator>
  <cp:lastModifiedBy>B.Jeff Francis</cp:lastModifiedBy>
  <cp:revision>5834</cp:revision>
  <cp:lastPrinted>2019-05-23T17:32:34Z</cp:lastPrinted>
  <dcterms:created xsi:type="dcterms:W3CDTF">2014-11-12T21:47:38Z</dcterms:created>
  <dcterms:modified xsi:type="dcterms:W3CDTF">2019-05-23T18:28:58Z</dcterms:modified>
</cp:coreProperties>
</file>