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9" r:id="rId1"/>
  </p:sldMasterIdLst>
  <p:notesMasterIdLst>
    <p:notesMasterId r:id="rId15"/>
  </p:notesMasterIdLst>
  <p:sldIdLst>
    <p:sldId id="305" r:id="rId2"/>
    <p:sldId id="259" r:id="rId3"/>
    <p:sldId id="306" r:id="rId4"/>
    <p:sldId id="307" r:id="rId5"/>
    <p:sldId id="303" r:id="rId6"/>
    <p:sldId id="308" r:id="rId7"/>
    <p:sldId id="304" r:id="rId8"/>
    <p:sldId id="302" r:id="rId9"/>
    <p:sldId id="309" r:id="rId10"/>
    <p:sldId id="310" r:id="rId11"/>
    <p:sldId id="294" r:id="rId12"/>
    <p:sldId id="28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05" autoAdjust="0"/>
    <p:restoredTop sz="94672" autoAdjust="0"/>
  </p:normalViewPr>
  <p:slideViewPr>
    <p:cSldViewPr snapToGrid="0" snapToObjects="1">
      <p:cViewPr varScale="1">
        <p:scale>
          <a:sx n="85" d="100"/>
          <a:sy n="85" d="100"/>
        </p:scale>
        <p:origin x="168" y="2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C575-F7EB-F445-9620-DE30683B7FEA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877B-0D3B-7F4B-A5B8-D4F6AADF1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what they think a penny has on front</a:t>
            </a:r>
            <a:r>
              <a:rPr lang="en-US" baseline="0" dirty="0"/>
              <a:t> side, then back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877B-0D3B-7F4B-A5B8-D4F6AADF1F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what they think a penny has on front</a:t>
            </a:r>
            <a:r>
              <a:rPr lang="en-US" baseline="0" dirty="0"/>
              <a:t> side, then back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3877B-0D3B-7F4B-A5B8-D4F6AADF1F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728701E-CAF4-4159-9B3E-41C86DFFA30D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err="1"/>
              <a:t>www.WriteCreationsGroup.com</a:t>
            </a:r>
            <a:r>
              <a:rPr lang="en-US" dirty="0"/>
              <a:t>, </a:t>
            </a:r>
            <a:r>
              <a:rPr lang="en-US" dirty="0" err="1"/>
              <a:t>team@WriteCreationsGroup.com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WriteCreationsGroup.com" TargetMode="External"/><Relationship Id="rId2" Type="http://schemas.openxmlformats.org/officeDocument/2006/relationships/hyperlink" Target="http://www.WriteCreationsGroup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channel/UCuBiIot9a7CJQT_wq0S5-Hg?view_as=subscrib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74BA-0033-F640-BF6D-9A2D9C8A0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554480"/>
            <a:ext cx="7543800" cy="1524000"/>
          </a:xfrm>
        </p:spPr>
        <p:txBody>
          <a:bodyPr/>
          <a:lstStyle/>
          <a:p>
            <a:r>
              <a:rPr lang="en-US" dirty="0"/>
              <a:t>IPARDE Booster Shot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01144-C182-A641-8267-E8B4CE10E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312920"/>
            <a:ext cx="7543800" cy="99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Susan Ragsdale, Managing Partner, Author, </a:t>
            </a:r>
          </a:p>
          <a:p>
            <a:r>
              <a:rPr lang="en-US" sz="2400" dirty="0">
                <a:latin typeface="Trebuchet MS" panose="020B0703020202090204" pitchFamily="34" charset="0"/>
              </a:rPr>
              <a:t>Write Creations Group, Inc.</a:t>
            </a:r>
          </a:p>
          <a:p>
            <a:r>
              <a:rPr lang="en-US" sz="2400" dirty="0">
                <a:latin typeface="Trebuchet MS" panose="020B0703020202090204" pitchFamily="34" charset="0"/>
              </a:rPr>
              <a:t>Terry Silver, Associate Professor, The University of Tennessee at Martin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79093-2D66-1744-9E13-22C2F971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0" y="1995170"/>
            <a:ext cx="2159044" cy="21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20DD-64AF-4E4D-BB0F-2A73E366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983E7-AC0A-C34C-B7A6-67925B0E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12" y="685800"/>
            <a:ext cx="5289196" cy="450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64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3–2–1 Exit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3: What are three things you learned</a:t>
            </a:r>
          </a:p>
          <a:p>
            <a:r>
              <a:rPr lang="en-US" dirty="0"/>
              <a:t>2: What are two things you are still curious about or want to learn more?</a:t>
            </a:r>
          </a:p>
          <a:p>
            <a:r>
              <a:rPr lang="en-US" dirty="0"/>
              <a:t>1: What is one impression you have now that you didn’t have before?</a:t>
            </a:r>
          </a:p>
          <a:p>
            <a:endParaRPr lang="en-US" dirty="0"/>
          </a:p>
        </p:txBody>
      </p:sp>
      <p:pic>
        <p:nvPicPr>
          <p:cNvPr id="7" name="Picture 6" descr="GGR--600x9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31">
            <a:off x="7420803" y="5209743"/>
            <a:ext cx="986021" cy="1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85385"/>
            <a:ext cx="7543800" cy="3582178"/>
          </a:xfrm>
        </p:spPr>
        <p:txBody>
          <a:bodyPr>
            <a:norm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www.WriteCreationsGroup.com</a:t>
            </a:r>
            <a:endParaRPr lang="en-US" dirty="0"/>
          </a:p>
          <a:p>
            <a:r>
              <a:rPr lang="en-US" dirty="0"/>
              <a:t>Facebook &amp; </a:t>
            </a:r>
            <a:r>
              <a:rPr lang="en-US" dirty="0" err="1"/>
              <a:t>Instagram</a:t>
            </a:r>
            <a:r>
              <a:rPr lang="en-US" dirty="0"/>
              <a:t>: @</a:t>
            </a:r>
            <a:r>
              <a:rPr lang="en-US" dirty="0" err="1"/>
              <a:t>WriteCreationsGroup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Write_Creations</a:t>
            </a:r>
            <a:endParaRPr lang="en-US" dirty="0"/>
          </a:p>
          <a:p>
            <a:r>
              <a:rPr lang="en-US" dirty="0"/>
              <a:t>Newsletter: sign up at </a:t>
            </a:r>
            <a:r>
              <a:rPr lang="en-US" dirty="0">
                <a:hlinkClick r:id="rId2"/>
              </a:rPr>
              <a:t>www.WriteCreationsGroup.com</a:t>
            </a:r>
            <a:endParaRPr lang="en-US" dirty="0"/>
          </a:p>
          <a:p>
            <a:r>
              <a:rPr lang="en-US" dirty="0"/>
              <a:t>Contact: 615.262.9676/</a:t>
            </a:r>
            <a:r>
              <a:rPr lang="en-US" dirty="0">
                <a:hlinkClick r:id="rId3"/>
              </a:rPr>
              <a:t>team@WriteCreationsGroup.com</a:t>
            </a:r>
            <a:endParaRPr lang="en-US" dirty="0"/>
          </a:p>
          <a:p>
            <a:r>
              <a:rPr lang="en-US" dirty="0"/>
              <a:t>YouTube: Ragsdale &amp; Saylor </a:t>
            </a:r>
            <a:r>
              <a:rPr lang="en-US" dirty="0">
                <a:hlinkClick r:id="rId4"/>
              </a:rPr>
              <a:t>https://www.youtube.com/channel/UCuBiIot9a7CJQT_wq0S5-Hg?view_as=subscriber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GGR--600x9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31">
            <a:off x="7420803" y="5209743"/>
            <a:ext cx="986021" cy="1479032"/>
          </a:xfrm>
          <a:prstGeom prst="rect">
            <a:avLst/>
          </a:prstGeom>
        </p:spPr>
      </p:pic>
      <p:pic>
        <p:nvPicPr>
          <p:cNvPr id="6" name="Picture 5" descr="WCG nam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6" y="205460"/>
            <a:ext cx="6975933" cy="10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20105" y="591652"/>
            <a:ext cx="4023896" cy="2790754"/>
          </a:xfrm>
        </p:spPr>
        <p:txBody>
          <a:bodyPr>
            <a:normAutofit/>
          </a:bodyPr>
          <a:lstStyle/>
          <a:p>
            <a:r>
              <a:rPr lang="en-US" dirty="0"/>
              <a:t>Great Group Reflections</a:t>
            </a:r>
          </a:p>
        </p:txBody>
      </p:sp>
      <p:pic>
        <p:nvPicPr>
          <p:cNvPr id="12" name="Picture Placeholder 11" descr="GGR--600x90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3" t="-2135" r="-2487" b="-1499"/>
          <a:stretch/>
        </p:blipFill>
        <p:spPr>
          <a:xfrm>
            <a:off x="851444" y="363663"/>
            <a:ext cx="3824281" cy="5691159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120104" y="3561879"/>
            <a:ext cx="4023895" cy="1435797"/>
          </a:xfrm>
        </p:spPr>
        <p:txBody>
          <a:bodyPr>
            <a:noAutofit/>
          </a:bodyPr>
          <a:lstStyle/>
          <a:p>
            <a:r>
              <a:rPr lang="en-US" sz="2400" dirty="0"/>
              <a:t>60 Compelling Challenges to</a:t>
            </a:r>
          </a:p>
          <a:p>
            <a:r>
              <a:rPr lang="en-US" sz="2400" dirty="0"/>
              <a:t>Prompt Self-Discovery &amp; </a:t>
            </a:r>
          </a:p>
          <a:p>
            <a:r>
              <a:rPr lang="en-US" sz="2400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15887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1–2–3 Newbie Entrance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1: What is one impression you have about IPARDE?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2: What are two questions you have about IPARDE?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3: What are three words to describe previous IPARDE experiences?</a:t>
            </a:r>
          </a:p>
          <a:p>
            <a:endParaRPr lang="en-US" dirty="0"/>
          </a:p>
        </p:txBody>
      </p:sp>
      <p:pic>
        <p:nvPicPr>
          <p:cNvPr id="4" name="Picture 3" descr="GGR--600x9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31">
            <a:off x="7420803" y="5209743"/>
            <a:ext cx="986021" cy="1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E361-51BB-B142-895D-A2111ED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IPARDE Word Sort Relay Race</a:t>
            </a:r>
            <a:endParaRPr lang="en-US"/>
          </a:p>
        </p:txBody>
      </p:sp>
      <p:pic>
        <p:nvPicPr>
          <p:cNvPr id="5" name="Content Placeholder 4" descr="A picture containing grass, outdoor, small, sitting&#10;&#10;Description automatically generated">
            <a:extLst>
              <a:ext uri="{FF2B5EF4-FFF2-40B4-BE49-F238E27FC236}">
                <a16:creationId xmlns:a16="http://schemas.microsoft.com/office/drawing/2014/main" id="{45E6881C-D11C-2241-B603-31C8949738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62000" y="928889"/>
            <a:ext cx="7543800" cy="3400022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8DFE8F5-EC4D-4866-9C4E-8DEAD1F12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2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E26190-2AB9-F94B-92C6-63C5CAEA9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Investigation:  </a:t>
            </a:r>
            <a:r>
              <a:rPr lang="en-US" dirty="0"/>
              <a:t>Analyzing community needs; assess participants interests/skills &amp; talents</a:t>
            </a:r>
          </a:p>
          <a:p>
            <a:pPr marL="0" indent="0">
              <a:buNone/>
            </a:pPr>
            <a:r>
              <a:rPr lang="en-US" b="1" dirty="0"/>
              <a:t>Preparation</a:t>
            </a:r>
            <a:r>
              <a:rPr lang="en-US" dirty="0"/>
              <a:t>: Collaborating with community partners to create a service-learning plan that addresses identified needs and skills</a:t>
            </a:r>
          </a:p>
          <a:p>
            <a:pPr marL="0" indent="0">
              <a:buNone/>
            </a:pPr>
            <a:r>
              <a:rPr lang="en-US" b="1" dirty="0"/>
              <a:t>Action: </a:t>
            </a:r>
            <a:r>
              <a:rPr lang="en-US" dirty="0"/>
              <a:t>Engage in meaningful and creative activities that enhances learning and provides guided practice in social responsibility</a:t>
            </a:r>
          </a:p>
          <a:p>
            <a:pPr marL="0" indent="0">
              <a:buNone/>
            </a:pPr>
            <a:r>
              <a:rPr lang="en-US" b="1" dirty="0"/>
              <a:t>Reflection: </a:t>
            </a:r>
            <a:r>
              <a:rPr lang="en-US" dirty="0"/>
              <a:t>Communicate feelings, experiences and learning</a:t>
            </a:r>
          </a:p>
          <a:p>
            <a:pPr marL="0" indent="0">
              <a:buNone/>
            </a:pPr>
            <a:r>
              <a:rPr lang="en-US" b="1" dirty="0"/>
              <a:t>Demonstration</a:t>
            </a:r>
            <a:r>
              <a:rPr lang="en-US" dirty="0"/>
              <a:t>: Showcase service-learning experience</a:t>
            </a:r>
          </a:p>
          <a:p>
            <a:pPr marL="0" indent="0">
              <a:buNone/>
            </a:pPr>
            <a:r>
              <a:rPr lang="en-US" b="1" dirty="0"/>
              <a:t>Evaluation: </a:t>
            </a:r>
            <a:r>
              <a:rPr lang="en-US" dirty="0"/>
              <a:t>Assessing learning; identifying successes and areas of improvement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0D050-F1F6-7348-B7C1-EA483125E1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836707"/>
            <a:ext cx="7162800" cy="113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31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Investigation:  Exploding the Issue</a:t>
            </a:r>
          </a:p>
        </p:txBody>
      </p:sp>
    </p:spTree>
    <p:extLst>
      <p:ext uri="{BB962C8B-B14F-4D97-AF65-F5344CB8AC3E}">
        <p14:creationId xmlns:p14="http://schemas.microsoft.com/office/powerpoint/2010/main" val="162142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56C5-78E3-E249-8B98-79D03859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0F0A-3AD2-F94B-A060-A7AE11813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water, animal, blue, monitor&#10;&#10;Description automatically generated">
            <a:extLst>
              <a:ext uri="{FF2B5EF4-FFF2-40B4-BE49-F238E27FC236}">
                <a16:creationId xmlns:a16="http://schemas.microsoft.com/office/drawing/2014/main" id="{9258C6CC-F561-EF4F-9A08-8BF9D29D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2" y="608330"/>
            <a:ext cx="7773718" cy="4493166"/>
          </a:xfrm>
          <a:prstGeom prst="rect">
            <a:avLst/>
          </a:prstGeom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22F95C35-C1D8-5641-BB37-A3CEAE5B13B3}"/>
              </a:ext>
            </a:extLst>
          </p:cNvPr>
          <p:cNvSpPr/>
          <p:nvPr/>
        </p:nvSpPr>
        <p:spPr>
          <a:xfrm>
            <a:off x="2579807" y="1684020"/>
            <a:ext cx="4257040" cy="3220720"/>
          </a:xfrm>
          <a:prstGeom prst="trapezoid">
            <a:avLst/>
          </a:prstGeom>
          <a:solidFill>
            <a:srgbClr val="2C1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2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Phase</a:t>
            </a:r>
            <a:br>
              <a:rPr lang="en-US" dirty="0"/>
            </a:br>
            <a:r>
              <a:rPr lang="en-US" dirty="0"/>
              <a:t>A–Z Round Robin</a:t>
            </a:r>
          </a:p>
        </p:txBody>
      </p:sp>
      <p:pic>
        <p:nvPicPr>
          <p:cNvPr id="4" name="Picture 3" descr="GGR--600x9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131">
            <a:off x="7420803" y="5209743"/>
            <a:ext cx="986021" cy="1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Pre/During/Post Reflection 3, 2, 1</a:t>
            </a:r>
          </a:p>
          <a:p>
            <a:r>
              <a:rPr lang="en-US" sz="3200" dirty="0"/>
              <a:t>3 Words to Describe this IPARDE Experience</a:t>
            </a:r>
          </a:p>
          <a:p>
            <a:r>
              <a:rPr lang="en-US" sz="3200" dirty="0"/>
              <a:t>2 Things You are Still Curious About</a:t>
            </a:r>
          </a:p>
          <a:p>
            <a:r>
              <a:rPr lang="en-US" sz="3200" dirty="0"/>
              <a:t>1 Impression You have Now that You Did Not Have Before Workshop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2C90-E75E-DF4D-A912-20AC1607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pic>
        <p:nvPicPr>
          <p:cNvPr id="5" name="Content Placeholder 4" descr="A picture containing indoor, table, toy, birthday&#10;&#10;Description automatically generated">
            <a:extLst>
              <a:ext uri="{FF2B5EF4-FFF2-40B4-BE49-F238E27FC236}">
                <a16:creationId xmlns:a16="http://schemas.microsoft.com/office/drawing/2014/main" id="{AB3CD02F-6375-9A40-89E0-C75251A3D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01" y="685800"/>
            <a:ext cx="4936198" cy="3886200"/>
          </a:xfrm>
        </p:spPr>
      </p:pic>
    </p:spTree>
    <p:extLst>
      <p:ext uri="{BB962C8B-B14F-4D97-AF65-F5344CB8AC3E}">
        <p14:creationId xmlns:p14="http://schemas.microsoft.com/office/powerpoint/2010/main" val="4059414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348</Words>
  <Application>Microsoft Office PowerPoint</Application>
  <PresentationFormat>On-screen Show (4:3)</PresentationFormat>
  <Paragraphs>46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IPARDE Booster Shot </vt:lpstr>
      <vt:lpstr>1–2–3 Newbie Entrance</vt:lpstr>
      <vt:lpstr>IPARDE Word Sort Relay Race</vt:lpstr>
      <vt:lpstr>PowerPoint Presentation</vt:lpstr>
      <vt:lpstr>Investigation:  Exploding the Issue</vt:lpstr>
      <vt:lpstr>Planning </vt:lpstr>
      <vt:lpstr>Action Phase A–Z Round Robin</vt:lpstr>
      <vt:lpstr>Reflective Activities</vt:lpstr>
      <vt:lpstr>Demonstration</vt:lpstr>
      <vt:lpstr>Evaluation</vt:lpstr>
      <vt:lpstr>3–2–1 Exit</vt:lpstr>
      <vt:lpstr>Stay Connected</vt:lpstr>
      <vt:lpstr>Great Group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IPARDE Booster Shot </dc:title>
  <dc:creator>Terry Silver</dc:creator>
  <cp:lastModifiedBy>Terry Silver</cp:lastModifiedBy>
  <cp:revision>3</cp:revision>
  <dcterms:created xsi:type="dcterms:W3CDTF">2020-02-04T20:48:28Z</dcterms:created>
  <dcterms:modified xsi:type="dcterms:W3CDTF">2020-02-05T17:59:05Z</dcterms:modified>
</cp:coreProperties>
</file>