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4"/>
  </p:sldMasterIdLst>
  <p:notesMasterIdLst>
    <p:notesMasterId r:id="rId34"/>
  </p:notesMasterIdLst>
  <p:sldIdLst>
    <p:sldId id="257" r:id="rId5"/>
    <p:sldId id="283" r:id="rId6"/>
    <p:sldId id="259" r:id="rId7"/>
    <p:sldId id="279" r:id="rId8"/>
    <p:sldId id="300" r:id="rId9"/>
    <p:sldId id="260" r:id="rId10"/>
    <p:sldId id="299" r:id="rId11"/>
    <p:sldId id="284" r:id="rId12"/>
    <p:sldId id="262" r:id="rId13"/>
    <p:sldId id="301" r:id="rId14"/>
    <p:sldId id="281" r:id="rId15"/>
    <p:sldId id="302" r:id="rId16"/>
    <p:sldId id="271" r:id="rId17"/>
    <p:sldId id="264" r:id="rId18"/>
    <p:sldId id="282" r:id="rId19"/>
    <p:sldId id="303" r:id="rId20"/>
    <p:sldId id="273" r:id="rId21"/>
    <p:sldId id="265" r:id="rId22"/>
    <p:sldId id="266" r:id="rId23"/>
    <p:sldId id="304" r:id="rId24"/>
    <p:sldId id="267" r:id="rId25"/>
    <p:sldId id="305" r:id="rId26"/>
    <p:sldId id="306" r:id="rId27"/>
    <p:sldId id="298" r:id="rId28"/>
    <p:sldId id="285" r:id="rId29"/>
    <p:sldId id="278" r:id="rId30"/>
    <p:sldId id="276" r:id="rId31"/>
    <p:sldId id="270" r:id="rId32"/>
    <p:sldId id="275"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6586E7B-6405-49FB-BFE0-56F89D70373F}">
          <p14:sldIdLst>
            <p14:sldId id="257"/>
            <p14:sldId id="283"/>
            <p14:sldId id="259"/>
            <p14:sldId id="279"/>
            <p14:sldId id="300"/>
            <p14:sldId id="260"/>
            <p14:sldId id="299"/>
            <p14:sldId id="284"/>
            <p14:sldId id="262"/>
            <p14:sldId id="301"/>
            <p14:sldId id="281"/>
            <p14:sldId id="302"/>
            <p14:sldId id="271"/>
            <p14:sldId id="264"/>
            <p14:sldId id="282"/>
            <p14:sldId id="303"/>
            <p14:sldId id="273"/>
            <p14:sldId id="265"/>
            <p14:sldId id="266"/>
            <p14:sldId id="304"/>
            <p14:sldId id="267"/>
            <p14:sldId id="305"/>
            <p14:sldId id="306"/>
            <p14:sldId id="298"/>
            <p14:sldId id="285"/>
            <p14:sldId id="278"/>
            <p14:sldId id="276"/>
            <p14:sldId id="270"/>
            <p14:sldId id="27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22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16DF96-4C88-4293-8F42-153F55A1B66C}" v="34" dt="2025-08-05T19:03:43.0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61" autoAdjust="0"/>
    <p:restoredTop sz="77551" autoAdjust="0"/>
  </p:normalViewPr>
  <p:slideViewPr>
    <p:cSldViewPr showGuides="1">
      <p:cViewPr varScale="1">
        <p:scale>
          <a:sx n="86" d="100"/>
          <a:sy n="86" d="100"/>
        </p:scale>
        <p:origin x="2676"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ndace Taylor" userId="000679b3-99d1-49bf-93e7-650b84270396" providerId="ADAL" clId="{C016DF96-4C88-4293-8F42-153F55A1B66C}"/>
    <pc:docChg chg="custSel modSld">
      <pc:chgData name="Candace Taylor" userId="000679b3-99d1-49bf-93e7-650b84270396" providerId="ADAL" clId="{C016DF96-4C88-4293-8F42-153F55A1B66C}" dt="2025-08-11T20:35:11.278" v="252" actId="20577"/>
      <pc:docMkLst>
        <pc:docMk/>
      </pc:docMkLst>
      <pc:sldChg chg="modSp mod modNotesTx">
        <pc:chgData name="Candace Taylor" userId="000679b3-99d1-49bf-93e7-650b84270396" providerId="ADAL" clId="{C016DF96-4C88-4293-8F42-153F55A1B66C}" dt="2025-08-05T19:37:25.162" v="216" actId="20577"/>
        <pc:sldMkLst>
          <pc:docMk/>
          <pc:sldMk cId="304405425" sldId="257"/>
        </pc:sldMkLst>
        <pc:spChg chg="mod">
          <ac:chgData name="Candace Taylor" userId="000679b3-99d1-49bf-93e7-650b84270396" providerId="ADAL" clId="{C016DF96-4C88-4293-8F42-153F55A1B66C}" dt="2025-08-05T19:36:33.611" v="168" actId="20577"/>
          <ac:spMkLst>
            <pc:docMk/>
            <pc:sldMk cId="304405425" sldId="257"/>
            <ac:spMk id="8" creationId="{81617C03-971A-A6BA-A747-A9E5CF7CFFE8}"/>
          </ac:spMkLst>
        </pc:spChg>
      </pc:sldChg>
      <pc:sldChg chg="modSp mod">
        <pc:chgData name="Candace Taylor" userId="000679b3-99d1-49bf-93e7-650b84270396" providerId="ADAL" clId="{C016DF96-4C88-4293-8F42-153F55A1B66C}" dt="2025-08-05T18:59:26.585" v="16" actId="27636"/>
        <pc:sldMkLst>
          <pc:docMk/>
          <pc:sldMk cId="3531444404" sldId="260"/>
        </pc:sldMkLst>
        <pc:spChg chg="mod">
          <ac:chgData name="Candace Taylor" userId="000679b3-99d1-49bf-93e7-650b84270396" providerId="ADAL" clId="{C016DF96-4C88-4293-8F42-153F55A1B66C}" dt="2025-08-05T18:59:26.585" v="16" actId="27636"/>
          <ac:spMkLst>
            <pc:docMk/>
            <pc:sldMk cId="3531444404" sldId="260"/>
            <ac:spMk id="3" creationId="{00000000-0000-0000-0000-000000000000}"/>
          </ac:spMkLst>
        </pc:spChg>
      </pc:sldChg>
      <pc:sldChg chg="modSp mod">
        <pc:chgData name="Candace Taylor" userId="000679b3-99d1-49bf-93e7-650b84270396" providerId="ADAL" clId="{C016DF96-4C88-4293-8F42-153F55A1B66C}" dt="2025-08-05T19:03:12.753" v="55" actId="20577"/>
        <pc:sldMkLst>
          <pc:docMk/>
          <pc:sldMk cId="1045628907" sldId="267"/>
        </pc:sldMkLst>
        <pc:spChg chg="mod">
          <ac:chgData name="Candace Taylor" userId="000679b3-99d1-49bf-93e7-650b84270396" providerId="ADAL" clId="{C016DF96-4C88-4293-8F42-153F55A1B66C}" dt="2025-08-05T19:03:12.753" v="55" actId="20577"/>
          <ac:spMkLst>
            <pc:docMk/>
            <pc:sldMk cId="1045628907" sldId="267"/>
            <ac:spMk id="3" creationId="{00000000-0000-0000-0000-000000000000}"/>
          </ac:spMkLst>
        </pc:spChg>
      </pc:sldChg>
      <pc:sldChg chg="modSp">
        <pc:chgData name="Candace Taylor" userId="000679b3-99d1-49bf-93e7-650b84270396" providerId="ADAL" clId="{C016DF96-4C88-4293-8F42-153F55A1B66C}" dt="2025-08-05T19:02:53.067" v="51" actId="20577"/>
        <pc:sldMkLst>
          <pc:docMk/>
          <pc:sldMk cId="3210843129" sldId="273"/>
        </pc:sldMkLst>
        <pc:spChg chg="mod">
          <ac:chgData name="Candace Taylor" userId="000679b3-99d1-49bf-93e7-650b84270396" providerId="ADAL" clId="{C016DF96-4C88-4293-8F42-153F55A1B66C}" dt="2025-08-05T19:02:53.067" v="51" actId="20577"/>
          <ac:spMkLst>
            <pc:docMk/>
            <pc:sldMk cId="3210843129" sldId="273"/>
            <ac:spMk id="3" creationId="{00000000-0000-0000-0000-000000000000}"/>
          </ac:spMkLst>
        </pc:spChg>
      </pc:sldChg>
      <pc:sldChg chg="modSp mod">
        <pc:chgData name="Candace Taylor" userId="000679b3-99d1-49bf-93e7-650b84270396" providerId="ADAL" clId="{C016DF96-4C88-4293-8F42-153F55A1B66C}" dt="2025-08-05T19:04:43.151" v="166" actId="20577"/>
        <pc:sldMkLst>
          <pc:docMk/>
          <pc:sldMk cId="975922940" sldId="275"/>
        </pc:sldMkLst>
        <pc:spChg chg="mod">
          <ac:chgData name="Candace Taylor" userId="000679b3-99d1-49bf-93e7-650b84270396" providerId="ADAL" clId="{C016DF96-4C88-4293-8F42-153F55A1B66C}" dt="2025-08-05T19:04:43.151" v="166" actId="20577"/>
          <ac:spMkLst>
            <pc:docMk/>
            <pc:sldMk cId="975922940" sldId="275"/>
            <ac:spMk id="8" creationId="{00000000-0000-0000-0000-000000000000}"/>
          </ac:spMkLst>
        </pc:spChg>
      </pc:sldChg>
      <pc:sldChg chg="modSp">
        <pc:chgData name="Candace Taylor" userId="000679b3-99d1-49bf-93e7-650b84270396" providerId="ADAL" clId="{C016DF96-4C88-4293-8F42-153F55A1B66C}" dt="2025-08-05T19:03:43.073" v="64" actId="20577"/>
        <pc:sldMkLst>
          <pc:docMk/>
          <pc:sldMk cId="230469955" sldId="278"/>
        </pc:sldMkLst>
        <pc:spChg chg="mod">
          <ac:chgData name="Candace Taylor" userId="000679b3-99d1-49bf-93e7-650b84270396" providerId="ADAL" clId="{C016DF96-4C88-4293-8F42-153F55A1B66C}" dt="2025-08-05T19:03:43.073" v="64" actId="20577"/>
          <ac:spMkLst>
            <pc:docMk/>
            <pc:sldMk cId="230469955" sldId="278"/>
            <ac:spMk id="3" creationId="{00000000-0000-0000-0000-000000000000}"/>
          </ac:spMkLst>
        </pc:spChg>
      </pc:sldChg>
      <pc:sldChg chg="modSp mod">
        <pc:chgData name="Candace Taylor" userId="000679b3-99d1-49bf-93e7-650b84270396" providerId="ADAL" clId="{C016DF96-4C88-4293-8F42-153F55A1B66C}" dt="2025-08-06T16:20:37.775" v="224" actId="20577"/>
        <pc:sldMkLst>
          <pc:docMk/>
          <pc:sldMk cId="1533899844" sldId="281"/>
        </pc:sldMkLst>
        <pc:graphicFrameChg chg="modGraphic">
          <ac:chgData name="Candace Taylor" userId="000679b3-99d1-49bf-93e7-650b84270396" providerId="ADAL" clId="{C016DF96-4C88-4293-8F42-153F55A1B66C}" dt="2025-08-06T16:20:37.775" v="224" actId="20577"/>
          <ac:graphicFrameMkLst>
            <pc:docMk/>
            <pc:sldMk cId="1533899844" sldId="281"/>
            <ac:graphicFrameMk id="6" creationId="{5D3AE3F5-416F-48DE-AD31-B2BF56337127}"/>
          </ac:graphicFrameMkLst>
        </pc:graphicFrameChg>
      </pc:sldChg>
      <pc:sldChg chg="modSp mod">
        <pc:chgData name="Candace Taylor" userId="000679b3-99d1-49bf-93e7-650b84270396" providerId="ADAL" clId="{C016DF96-4C88-4293-8F42-153F55A1B66C}" dt="2025-08-11T20:35:11.278" v="252" actId="20577"/>
        <pc:sldMkLst>
          <pc:docMk/>
          <pc:sldMk cId="689102481" sldId="298"/>
        </pc:sldMkLst>
        <pc:spChg chg="mod">
          <ac:chgData name="Candace Taylor" userId="000679b3-99d1-49bf-93e7-650b84270396" providerId="ADAL" clId="{C016DF96-4C88-4293-8F42-153F55A1B66C}" dt="2025-08-11T20:35:11.278" v="252" actId="20577"/>
          <ac:spMkLst>
            <pc:docMk/>
            <pc:sldMk cId="689102481" sldId="298"/>
            <ac:spMk id="4" creationId="{00000000-0000-0000-0000-000000000000}"/>
          </ac:spMkLst>
        </pc:spChg>
      </pc:sldChg>
      <pc:sldChg chg="modSp">
        <pc:chgData name="Candace Taylor" userId="000679b3-99d1-49bf-93e7-650b84270396" providerId="ADAL" clId="{C016DF96-4C88-4293-8F42-153F55A1B66C}" dt="2025-08-05T19:01:44.735" v="20" actId="20577"/>
        <pc:sldMkLst>
          <pc:docMk/>
          <pc:sldMk cId="628480893" sldId="299"/>
        </pc:sldMkLst>
        <pc:spChg chg="mod">
          <ac:chgData name="Candace Taylor" userId="000679b3-99d1-49bf-93e7-650b84270396" providerId="ADAL" clId="{C016DF96-4C88-4293-8F42-153F55A1B66C}" dt="2025-08-05T19:01:44.735" v="20" actId="20577"/>
          <ac:spMkLst>
            <pc:docMk/>
            <pc:sldMk cId="628480893" sldId="299"/>
            <ac:spMk id="3" creationId="{00000000-0000-0000-0000-000000000000}"/>
          </ac:spMkLst>
        </pc:spChg>
      </pc:sldChg>
      <pc:sldChg chg="modSp">
        <pc:chgData name="Candace Taylor" userId="000679b3-99d1-49bf-93e7-650b84270396" providerId="ADAL" clId="{C016DF96-4C88-4293-8F42-153F55A1B66C}" dt="2025-08-05T19:02:45.194" v="49" actId="20577"/>
        <pc:sldMkLst>
          <pc:docMk/>
          <pc:sldMk cId="1584075586" sldId="303"/>
        </pc:sldMkLst>
        <pc:spChg chg="mod">
          <ac:chgData name="Candace Taylor" userId="000679b3-99d1-49bf-93e7-650b84270396" providerId="ADAL" clId="{C016DF96-4C88-4293-8F42-153F55A1B66C}" dt="2025-08-05T19:02:45.194" v="49" actId="20577"/>
          <ac:spMkLst>
            <pc:docMk/>
            <pc:sldMk cId="1584075586" sldId="303"/>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5" tIns="47113" rIns="94225" bIns="47113" rtlCol="0"/>
          <a:lstStyle>
            <a:lvl1pPr algn="l">
              <a:defRPr sz="13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5" tIns="47113" rIns="94225" bIns="47113" rtlCol="0"/>
          <a:lstStyle>
            <a:lvl1pPr algn="r">
              <a:defRPr sz="1300"/>
            </a:lvl1pPr>
          </a:lstStyle>
          <a:p>
            <a:fld id="{17EDC8D0-178B-4329-A886-A10E6AC78B1F}" type="datetimeFigureOut">
              <a:rPr lang="en-US" smtClean="0"/>
              <a:t>8/11/2025</a:t>
            </a:fld>
            <a:endParaRPr lang="en-US"/>
          </a:p>
        </p:txBody>
      </p:sp>
      <p:sp>
        <p:nvSpPr>
          <p:cNvPr id="4" name="Slide Image Placeholder 3"/>
          <p:cNvSpPr>
            <a:spLocks noGrp="1" noRot="1" noChangeAspect="1"/>
          </p:cNvSpPr>
          <p:nvPr>
            <p:ph type="sldImg" idx="2"/>
          </p:nvPr>
        </p:nvSpPr>
        <p:spPr>
          <a:xfrm>
            <a:off x="1439863" y="1173163"/>
            <a:ext cx="4222750" cy="3168650"/>
          </a:xfrm>
          <a:prstGeom prst="rect">
            <a:avLst/>
          </a:prstGeom>
          <a:noFill/>
          <a:ln w="12700">
            <a:solidFill>
              <a:prstClr val="black"/>
            </a:solidFill>
          </a:ln>
        </p:spPr>
        <p:txBody>
          <a:bodyPr vert="horz" lIns="94225" tIns="47113" rIns="94225" bIns="47113"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5" tIns="47113" rIns="94225" bIns="47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5" tIns="47113" rIns="94225" bIns="47113" rtlCol="0" anchor="b"/>
          <a:lstStyle>
            <a:lvl1pPr algn="l">
              <a:defRPr sz="13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5" tIns="47113" rIns="94225" bIns="47113" rtlCol="0" anchor="b"/>
          <a:lstStyle>
            <a:lvl1pPr algn="r">
              <a:defRPr sz="1300"/>
            </a:lvl1pPr>
          </a:lstStyle>
          <a:p>
            <a:fld id="{06E2A782-B016-4A98-B2B3-A65D60992AEB}" type="slidenum">
              <a:rPr lang="en-US" smtClean="0"/>
              <a:t>‹#›</a:t>
            </a:fld>
            <a:endParaRPr lang="en-US"/>
          </a:p>
        </p:txBody>
      </p:sp>
    </p:spTree>
    <p:extLst>
      <p:ext uri="{BB962C8B-B14F-4D97-AF65-F5344CB8AC3E}">
        <p14:creationId xmlns:p14="http://schemas.microsoft.com/office/powerpoint/2010/main" val="1567191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tn.gov/volunteer-tennessee/vt-events/vt-gvsa/resources-for-gvsa-county-coordinators.html"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tn.gov/volunteer-tennessee/vt-events/vt-gvsa/resources-for-gvsa-county-coordinators.html"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t>Welcome, everyone! I’m Candace Taylor, Volunteer Tennessee’s Special Events and Training Manager and your main contact for the GVSAs. </a:t>
            </a:r>
          </a:p>
          <a:p>
            <a:endParaRPr lang="en-US" sz="1300" dirty="0"/>
          </a:p>
          <a:p>
            <a:r>
              <a:rPr lang="en-US" sz="1300" dirty="0"/>
              <a:t>If you can hear me, please let me know with a thumbs up. We are recording this webinar and sharing it on our website. That way you can access it at any time.</a:t>
            </a:r>
          </a:p>
        </p:txBody>
      </p:sp>
      <p:sp>
        <p:nvSpPr>
          <p:cNvPr id="4" name="Slide Number Placeholder 3"/>
          <p:cNvSpPr>
            <a:spLocks noGrp="1"/>
          </p:cNvSpPr>
          <p:nvPr>
            <p:ph type="sldNum" sz="quarter" idx="5"/>
          </p:nvPr>
        </p:nvSpPr>
        <p:spPr/>
        <p:txBody>
          <a:bodyPr/>
          <a:lstStyle/>
          <a:p>
            <a:fld id="{06E2A782-B016-4A98-B2B3-A65D60992AEB}" type="slidenum">
              <a:rPr lang="en-US" smtClean="0"/>
              <a:t>1</a:t>
            </a:fld>
            <a:endParaRPr lang="en-US"/>
          </a:p>
        </p:txBody>
      </p:sp>
    </p:spTree>
    <p:extLst>
      <p:ext uri="{BB962C8B-B14F-4D97-AF65-F5344CB8AC3E}">
        <p14:creationId xmlns:p14="http://schemas.microsoft.com/office/powerpoint/2010/main" val="2394289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t>So some of the criteria that County Coordinators should think about when they are thinking about how to select their honorees is the GVSA Criteria.</a:t>
            </a:r>
          </a:p>
          <a:p>
            <a:endParaRPr lang="en-US" sz="1300" dirty="0"/>
          </a:p>
          <a:p>
            <a:endParaRPr lang="en-US" sz="1300" dirty="0"/>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10</a:t>
            </a:fld>
            <a:endParaRPr lang="en-US"/>
          </a:p>
        </p:txBody>
      </p:sp>
    </p:spTree>
    <p:extLst>
      <p:ext uri="{BB962C8B-B14F-4D97-AF65-F5344CB8AC3E}">
        <p14:creationId xmlns:p14="http://schemas.microsoft.com/office/powerpoint/2010/main" val="1268323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11</a:t>
            </a:fld>
            <a:endParaRPr lang="en-US"/>
          </a:p>
        </p:txBody>
      </p:sp>
    </p:spTree>
    <p:extLst>
      <p:ext uri="{BB962C8B-B14F-4D97-AF65-F5344CB8AC3E}">
        <p14:creationId xmlns:p14="http://schemas.microsoft.com/office/powerpoint/2010/main" val="24224681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trouble identifying someone, reach out to us. </a:t>
            </a:r>
          </a:p>
        </p:txBody>
      </p:sp>
      <p:sp>
        <p:nvSpPr>
          <p:cNvPr id="4" name="Slide Number Placeholder 3"/>
          <p:cNvSpPr>
            <a:spLocks noGrp="1"/>
          </p:cNvSpPr>
          <p:nvPr>
            <p:ph type="sldNum" sz="quarter" idx="5"/>
          </p:nvPr>
        </p:nvSpPr>
        <p:spPr/>
        <p:txBody>
          <a:bodyPr/>
          <a:lstStyle/>
          <a:p>
            <a:fld id="{06E2A782-B016-4A98-B2B3-A65D60992AEB}" type="slidenum">
              <a:rPr lang="en-US" smtClean="0"/>
              <a:t>12</a:t>
            </a:fld>
            <a:endParaRPr lang="en-US"/>
          </a:p>
        </p:txBody>
      </p:sp>
    </p:spTree>
    <p:extLst>
      <p:ext uri="{BB962C8B-B14F-4D97-AF65-F5344CB8AC3E}">
        <p14:creationId xmlns:p14="http://schemas.microsoft.com/office/powerpoint/2010/main" val="212127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trouble identifying someone, reach out to us. </a:t>
            </a:r>
          </a:p>
        </p:txBody>
      </p:sp>
      <p:sp>
        <p:nvSpPr>
          <p:cNvPr id="4" name="Slide Number Placeholder 3"/>
          <p:cNvSpPr>
            <a:spLocks noGrp="1"/>
          </p:cNvSpPr>
          <p:nvPr>
            <p:ph type="sldNum" sz="quarter" idx="5"/>
          </p:nvPr>
        </p:nvSpPr>
        <p:spPr/>
        <p:txBody>
          <a:bodyPr/>
          <a:lstStyle/>
          <a:p>
            <a:fld id="{06E2A782-B016-4A98-B2B3-A65D60992AEB}" type="slidenum">
              <a:rPr lang="en-US" smtClean="0"/>
              <a:t>13</a:t>
            </a:fld>
            <a:endParaRPr lang="en-US"/>
          </a:p>
        </p:txBody>
      </p:sp>
    </p:spTree>
    <p:extLst>
      <p:ext uri="{BB962C8B-B14F-4D97-AF65-F5344CB8AC3E}">
        <p14:creationId xmlns:p14="http://schemas.microsoft.com/office/powerpoint/2010/main" val="29291817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defTabSz="942253"/>
            <a:r>
              <a:rPr lang="en-US" dirty="0"/>
              <a:t>Think about your county size? You may only need 2-3 individuals including the County Coordinator to be a part of the recognition team. If you are fairly new coordinator, I would suggest starting small.  Typically, you may not receive a lot of nominations for the first few years. </a:t>
            </a:r>
          </a:p>
          <a:p>
            <a:endParaRPr lang="en-US" dirty="0"/>
          </a:p>
          <a:p>
            <a:endParaRPr lang="en-US" dirty="0"/>
          </a:p>
          <a:p>
            <a:r>
              <a:rPr lang="en-US" dirty="0"/>
              <a:t>If you are not with a government agency, this would definitely be a great time to include them. On our website, there is a sample letter that you can use to invite community members to be a part of your process. However, I suspect you know them well enough to just call them and encourage them to participate.</a:t>
            </a:r>
          </a:p>
        </p:txBody>
      </p:sp>
      <p:sp>
        <p:nvSpPr>
          <p:cNvPr id="4" name="Slide Number Placeholder 3"/>
          <p:cNvSpPr>
            <a:spLocks noGrp="1"/>
          </p:cNvSpPr>
          <p:nvPr>
            <p:ph type="sldNum" sz="quarter" idx="5"/>
          </p:nvPr>
        </p:nvSpPr>
        <p:spPr/>
        <p:txBody>
          <a:bodyPr/>
          <a:lstStyle/>
          <a:p>
            <a:fld id="{06E2A782-B016-4A98-B2B3-A65D60992AEB}" type="slidenum">
              <a:rPr lang="en-US" smtClean="0"/>
              <a:t>14</a:t>
            </a:fld>
            <a:endParaRPr lang="en-US"/>
          </a:p>
        </p:txBody>
      </p:sp>
    </p:spTree>
    <p:extLst>
      <p:ext uri="{BB962C8B-B14F-4D97-AF65-F5344CB8AC3E}">
        <p14:creationId xmlns:p14="http://schemas.microsoft.com/office/powerpoint/2010/main" val="2723875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first tip in starting your local GVSA process is to check for existing recognition programs. We like this partnership, because essentially the work is already done. Chambers of Commerce, Leadership Programs, Community Foundations, Volunteer Centers, Newspapers – A Volunteer of the Year.</a:t>
            </a:r>
          </a:p>
          <a:p>
            <a:endParaRPr lang="en-US" dirty="0"/>
          </a:p>
          <a:p>
            <a:pPr defTabSz="942253"/>
            <a:r>
              <a:rPr lang="en-US" sz="1300" dirty="0"/>
              <a:t>Another consideration is how you want to celebrate your local process. It’s always a good idea to engage the local media. They are huge supporters of your community and can be an excellent asset in your outreach. Remember to use social media, too.</a:t>
            </a:r>
          </a:p>
          <a:p>
            <a:endParaRPr lang="en-US" dirty="0"/>
          </a:p>
          <a:p>
            <a:r>
              <a:rPr lang="en-US" dirty="0"/>
              <a:t>Guidelines and Judging Criteria – Again, tools are available for you on our website. </a:t>
            </a:r>
          </a:p>
        </p:txBody>
      </p:sp>
      <p:sp>
        <p:nvSpPr>
          <p:cNvPr id="4" name="Slide Number Placeholder 3"/>
          <p:cNvSpPr>
            <a:spLocks noGrp="1"/>
          </p:cNvSpPr>
          <p:nvPr>
            <p:ph type="sldNum" sz="quarter" idx="5"/>
          </p:nvPr>
        </p:nvSpPr>
        <p:spPr/>
        <p:txBody>
          <a:bodyPr/>
          <a:lstStyle/>
          <a:p>
            <a:fld id="{06E2A782-B016-4A98-B2B3-A65D60992AEB}" type="slidenum">
              <a:rPr lang="en-US" smtClean="0"/>
              <a:t>15</a:t>
            </a:fld>
            <a:endParaRPr lang="en-US"/>
          </a:p>
        </p:txBody>
      </p:sp>
    </p:spTree>
    <p:extLst>
      <p:ext uri="{BB962C8B-B14F-4D97-AF65-F5344CB8AC3E}">
        <p14:creationId xmlns:p14="http://schemas.microsoft.com/office/powerpoint/2010/main" val="3895773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Guidelines and Judging Criteria – Again, tools are available for you on our website. </a:t>
            </a:r>
          </a:p>
        </p:txBody>
      </p:sp>
      <p:sp>
        <p:nvSpPr>
          <p:cNvPr id="4" name="Slide Number Placeholder 3"/>
          <p:cNvSpPr>
            <a:spLocks noGrp="1"/>
          </p:cNvSpPr>
          <p:nvPr>
            <p:ph type="sldNum" sz="quarter" idx="5"/>
          </p:nvPr>
        </p:nvSpPr>
        <p:spPr/>
        <p:txBody>
          <a:bodyPr/>
          <a:lstStyle/>
          <a:p>
            <a:fld id="{06E2A782-B016-4A98-B2B3-A65D60992AEB}" type="slidenum">
              <a:rPr lang="en-US" smtClean="0"/>
              <a:t>16</a:t>
            </a:fld>
            <a:endParaRPr lang="en-US"/>
          </a:p>
        </p:txBody>
      </p:sp>
    </p:spTree>
    <p:extLst>
      <p:ext uri="{BB962C8B-B14F-4D97-AF65-F5344CB8AC3E}">
        <p14:creationId xmlns:p14="http://schemas.microsoft.com/office/powerpoint/2010/main" val="18067456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your use, we have developed a Google Form that you can use. If you want to utilize it, please let me know as soon as possible, so I can customize it for your county. You can use this to easily encourage folks to nominate folks electronically, which we all know is much easier than having to print out a form and fill it out.  The Google Form is also easier if you are planning to fully engage your local media and social media for your public call for nominations. An older one is available for you to access on our website: </a:t>
            </a:r>
            <a:r>
              <a:rPr lang="en-US" dirty="0">
                <a:hlinkClick r:id="rId3"/>
              </a:rPr>
              <a:t>Resources for GVSA County Coordinators (tn.gov)</a:t>
            </a:r>
            <a:endParaRPr lang="en-US" dirty="0"/>
          </a:p>
          <a:p>
            <a:endParaRPr lang="en-US" dirty="0"/>
          </a:p>
          <a:p>
            <a:r>
              <a:rPr lang="en-US" dirty="0"/>
              <a:t>Social Media Groups</a:t>
            </a:r>
          </a:p>
          <a:p>
            <a:endParaRPr lang="en-US" dirty="0"/>
          </a:p>
          <a:p>
            <a:r>
              <a:rPr lang="en-US" dirty="0"/>
              <a:t>You can find these hashtags and more in the County Resource Guide. Tennessee Serves is another hashtag we recommend. It is one often used by the First Lady’s office and can reach a broader audience.</a:t>
            </a:r>
          </a:p>
        </p:txBody>
      </p:sp>
      <p:sp>
        <p:nvSpPr>
          <p:cNvPr id="4" name="Slide Number Placeholder 3"/>
          <p:cNvSpPr>
            <a:spLocks noGrp="1"/>
          </p:cNvSpPr>
          <p:nvPr>
            <p:ph type="sldNum" sz="quarter" idx="5"/>
          </p:nvPr>
        </p:nvSpPr>
        <p:spPr/>
        <p:txBody>
          <a:bodyPr/>
          <a:lstStyle/>
          <a:p>
            <a:fld id="{06E2A782-B016-4A98-B2B3-A65D60992AEB}" type="slidenum">
              <a:rPr lang="en-US" smtClean="0"/>
              <a:t>17</a:t>
            </a:fld>
            <a:endParaRPr lang="en-US"/>
          </a:p>
        </p:txBody>
      </p:sp>
    </p:spTree>
    <p:extLst>
      <p:ext uri="{BB962C8B-B14F-4D97-AF65-F5344CB8AC3E}">
        <p14:creationId xmlns:p14="http://schemas.microsoft.com/office/powerpoint/2010/main" val="543560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time to pick your honorees!</a:t>
            </a:r>
          </a:p>
          <a:p>
            <a:endParaRPr lang="en-US" dirty="0"/>
          </a:p>
          <a:p>
            <a:pPr defTabSz="942253"/>
            <a:r>
              <a:rPr lang="en-US" sz="1300" dirty="0"/>
              <a:t>Some counties have a process that is a little more informal, where the county coordinator may work in conjunction with the county mayor and a couple other key organizations, and within a small group they may select honorees without a more extensive process. If that is all you have the capacity to do at least initially that is perfectly fine, but we do encourage counties to think about having a process where you engage at least a few folks on some sort of selection committee and take nominations from a wider community to select nominees.</a:t>
            </a:r>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18</a:t>
            </a:fld>
            <a:endParaRPr lang="en-US"/>
          </a:p>
        </p:txBody>
      </p:sp>
    </p:spTree>
    <p:extLst>
      <p:ext uri="{BB962C8B-B14F-4D97-AF65-F5344CB8AC3E}">
        <p14:creationId xmlns:p14="http://schemas.microsoft.com/office/powerpoint/2010/main" val="10916160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endless possibilities for hosting a local recognition for your GVSA honorees. If you don’t have an existing recognition in place, we suggest holding it anywhere from November to January. Then, the GVSA will be the culmination of your recipient’s honor.</a:t>
            </a:r>
          </a:p>
          <a:p>
            <a:endParaRPr lang="en-US" dirty="0"/>
          </a:p>
          <a:p>
            <a:r>
              <a:rPr lang="en-US" dirty="0"/>
              <a:t>The key to remember is that you want to do something that you have the capacity for and will help bring awareness to volunteerism in the community. If you are a new Coordinator and don’t have that much time and resources, you may just do a certificate or pitch a news feature in your local paper. </a:t>
            </a:r>
          </a:p>
          <a:p>
            <a:endParaRPr lang="en-US" dirty="0"/>
          </a:p>
          <a:p>
            <a:pPr defTabSz="942253"/>
            <a:r>
              <a:rPr lang="en-US" dirty="0"/>
              <a:t>You may want to host an event (dinner, luncheon, photo op at County Courthouse), but it doesn’t have to be Oscar or Grammy awards savvy. Just remember, in your GVSA campaign that typically the grander the gesture the more resources that it will take. </a:t>
            </a:r>
          </a:p>
          <a:p>
            <a:pPr defTabSz="942253"/>
            <a:endParaRPr lang="en-US" dirty="0"/>
          </a:p>
          <a:p>
            <a:pPr defTabSz="942253"/>
            <a:r>
              <a:rPr lang="en-US" dirty="0"/>
              <a:t>Whatever you decide, let us know. We also want to feature your recognitions in our newsletter and social media. </a:t>
            </a:r>
          </a:p>
          <a:p>
            <a:pPr defTabSz="942253"/>
            <a:endParaRPr lang="en-US" dirty="0"/>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19</a:t>
            </a:fld>
            <a:endParaRPr lang="en-US"/>
          </a:p>
        </p:txBody>
      </p:sp>
    </p:spTree>
    <p:extLst>
      <p:ext uri="{BB962C8B-B14F-4D97-AF65-F5344CB8AC3E}">
        <p14:creationId xmlns:p14="http://schemas.microsoft.com/office/powerpoint/2010/main" val="347655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encourage you to engage with Volunteer Tennessee in every way. By being connected, you can stay updated on all the stuff. Plus, you can share our posts about the GVSAs to increase awareness on a local level.</a:t>
            </a:r>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2</a:t>
            </a:fld>
            <a:endParaRPr lang="en-US"/>
          </a:p>
        </p:txBody>
      </p:sp>
    </p:spTree>
    <p:extLst>
      <p:ext uri="{BB962C8B-B14F-4D97-AF65-F5344CB8AC3E}">
        <p14:creationId xmlns:p14="http://schemas.microsoft.com/office/powerpoint/2010/main" val="1126950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endless possibilities for hosting a local recognition for your GVSA honorees. If you don’t have an existing recognition in place, we suggest holding it anywhere from November to January. Then, the GVSA will be the culmination of your recipient’s honor.</a:t>
            </a:r>
          </a:p>
          <a:p>
            <a:endParaRPr lang="en-US" dirty="0"/>
          </a:p>
          <a:p>
            <a:r>
              <a:rPr lang="en-US" dirty="0"/>
              <a:t>The key to remember is that you want to do something that you have the capacity for and will help bring awareness to volunteerism in the community. If you are a new Coordinator and don’t have that much time and resources, you may just do a certificate or pitch a news feature in your local paper. </a:t>
            </a:r>
          </a:p>
          <a:p>
            <a:endParaRPr lang="en-US" dirty="0"/>
          </a:p>
          <a:p>
            <a:pPr defTabSz="942253"/>
            <a:r>
              <a:rPr lang="en-US" dirty="0"/>
              <a:t>You may want to host an event (dinner, luncheon, photo op at County Courthouse), but it doesn’t have to be Oscar or Grammy awards savvy. Just remember, in your GVSA campaign that typically the grander the gesture the more resources that it will take. </a:t>
            </a:r>
          </a:p>
          <a:p>
            <a:pPr defTabSz="942253"/>
            <a:endParaRPr lang="en-US" dirty="0"/>
          </a:p>
          <a:p>
            <a:pPr defTabSz="942253"/>
            <a:r>
              <a:rPr lang="en-US" dirty="0"/>
              <a:t>Whatever you decide, let us know. We also want to feature your recognitions in our newsletter and social media. </a:t>
            </a:r>
          </a:p>
          <a:p>
            <a:pPr defTabSz="942253"/>
            <a:endParaRPr lang="en-US" dirty="0"/>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20</a:t>
            </a:fld>
            <a:endParaRPr lang="en-US"/>
          </a:p>
        </p:txBody>
      </p:sp>
    </p:spTree>
    <p:extLst>
      <p:ext uri="{BB962C8B-B14F-4D97-AF65-F5344CB8AC3E}">
        <p14:creationId xmlns:p14="http://schemas.microsoft.com/office/powerpoint/2010/main" val="37749512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attachment this year should be photos. You will be able to directly post the information in our online form. </a:t>
            </a:r>
          </a:p>
          <a:p>
            <a:endParaRPr lang="en-US" dirty="0"/>
          </a:p>
          <a:p>
            <a:r>
              <a:rPr lang="en-US" dirty="0"/>
              <a:t>This year, we are asking that you submit two honoree bio versions. The short one will be read as the honoree walks across the stage and should be 60 words or less. This needs to be the best of the best about them. The most important thing that you want to share with the world.</a:t>
            </a:r>
          </a:p>
          <a:p>
            <a:endParaRPr lang="en-US" dirty="0"/>
          </a:p>
          <a:p>
            <a:r>
              <a:rPr lang="en-US" dirty="0"/>
              <a:t>The long bio will be published in the that will be published in the Honorees Listing on our website. The word limit on this one is 125-150. This listing will be promoted with a QR code at the banquet for those who want to learn more about our honorees. These are also shared with our elected officials who want to recognize the honorees in their districts.</a:t>
            </a:r>
          </a:p>
          <a:p>
            <a:endParaRPr lang="en-US" dirty="0"/>
          </a:p>
          <a:p>
            <a:r>
              <a:rPr lang="en-US" dirty="0"/>
              <a:t>NOTE: If you submit bios longer than the word limits, we’ll edit them in fairness to other honorees. We don’t know these honorees like you do, so please stay within the word limits. We would hate to accidently edit out the most important accomplishments about your honorees because we have to cut it down.</a:t>
            </a:r>
          </a:p>
        </p:txBody>
      </p:sp>
      <p:sp>
        <p:nvSpPr>
          <p:cNvPr id="4" name="Slide Number Placeholder 3"/>
          <p:cNvSpPr>
            <a:spLocks noGrp="1"/>
          </p:cNvSpPr>
          <p:nvPr>
            <p:ph type="sldNum" sz="quarter" idx="5"/>
          </p:nvPr>
        </p:nvSpPr>
        <p:spPr/>
        <p:txBody>
          <a:bodyPr/>
          <a:lstStyle/>
          <a:p>
            <a:fld id="{06E2A782-B016-4A98-B2B3-A65D60992AEB}" type="slidenum">
              <a:rPr lang="en-US" smtClean="0"/>
              <a:t>21</a:t>
            </a:fld>
            <a:endParaRPr lang="en-US"/>
          </a:p>
        </p:txBody>
      </p:sp>
    </p:spTree>
    <p:extLst>
      <p:ext uri="{BB962C8B-B14F-4D97-AF65-F5344CB8AC3E}">
        <p14:creationId xmlns:p14="http://schemas.microsoft.com/office/powerpoint/2010/main" val="1741615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attachment this year should be photos. You will be able to directly post the information in our online form. </a:t>
            </a:r>
          </a:p>
          <a:p>
            <a:endParaRPr lang="en-US" dirty="0"/>
          </a:p>
          <a:p>
            <a:r>
              <a:rPr lang="en-US" dirty="0"/>
              <a:t>This year, we are asking that you submit two honoree bio versions. The short one will be read as the honoree walks across the stage and should be 60 words or less. This needs to be the best of the best about them. The most important thing that you want to share with the world.</a:t>
            </a:r>
          </a:p>
          <a:p>
            <a:endParaRPr lang="en-US" dirty="0"/>
          </a:p>
          <a:p>
            <a:r>
              <a:rPr lang="en-US" dirty="0"/>
              <a:t>The long bio will be published in the that will be published in the Honorees Listing on our website. The word limit on this one is 125-150. This listing will be promoted with a QR code at the banquet for those who want to learn more about our honorees. These are also shared with our elected officials who want to recognize the honorees in their districts.</a:t>
            </a:r>
          </a:p>
          <a:p>
            <a:endParaRPr lang="en-US" dirty="0"/>
          </a:p>
          <a:p>
            <a:r>
              <a:rPr lang="en-US" dirty="0"/>
              <a:t>NOTE: If you submit bios longer than the word limits, we’ll edit them in fairness to other honorees. We don’t know these honorees like you do, so please stay within the word limits. We would hate to accidently edit out the most important accomplishments about your honorees because we have to cut it down.</a:t>
            </a:r>
          </a:p>
        </p:txBody>
      </p:sp>
      <p:sp>
        <p:nvSpPr>
          <p:cNvPr id="4" name="Slide Number Placeholder 3"/>
          <p:cNvSpPr>
            <a:spLocks noGrp="1"/>
          </p:cNvSpPr>
          <p:nvPr>
            <p:ph type="sldNum" sz="quarter" idx="5"/>
          </p:nvPr>
        </p:nvSpPr>
        <p:spPr/>
        <p:txBody>
          <a:bodyPr/>
          <a:lstStyle/>
          <a:p>
            <a:fld id="{06E2A782-B016-4A98-B2B3-A65D60992AEB}" type="slidenum">
              <a:rPr lang="en-US" smtClean="0"/>
              <a:t>22</a:t>
            </a:fld>
            <a:endParaRPr lang="en-US"/>
          </a:p>
        </p:txBody>
      </p:sp>
    </p:spTree>
    <p:extLst>
      <p:ext uri="{BB962C8B-B14F-4D97-AF65-F5344CB8AC3E}">
        <p14:creationId xmlns:p14="http://schemas.microsoft.com/office/powerpoint/2010/main" val="28050312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attachment this year should be photos. You will be able to directly post the information in our online form. </a:t>
            </a:r>
          </a:p>
          <a:p>
            <a:endParaRPr lang="en-US" dirty="0"/>
          </a:p>
          <a:p>
            <a:r>
              <a:rPr lang="en-US" dirty="0"/>
              <a:t>This year, we are asking that you submit two honoree bio versions. The short one will be read as the honoree walks across the stage and should be 60 words or less. This needs to be the best of the best about them. The most important thing that you want to share with the world.</a:t>
            </a:r>
          </a:p>
          <a:p>
            <a:endParaRPr lang="en-US" dirty="0"/>
          </a:p>
          <a:p>
            <a:r>
              <a:rPr lang="en-US" dirty="0"/>
              <a:t>The long bio will be published in the that will be published in the Honorees Listing on our website. The word limit on this one is 125-150. This listing will be promoted with a QR code at the banquet for those who want to learn more about our honorees. These are also shared with our elected officials who want to recognize the honorees in their districts.</a:t>
            </a:r>
          </a:p>
          <a:p>
            <a:endParaRPr lang="en-US" dirty="0"/>
          </a:p>
          <a:p>
            <a:r>
              <a:rPr lang="en-US" dirty="0"/>
              <a:t>NOTE: If you submit bios longer than the word limits, we’ll edit them in fairness to other honorees. We don’t know these honorees like you do, so please stay within the word limits. We would hate to accidently edit out the most important accomplishments about your honorees because we have to cut it down.</a:t>
            </a:r>
          </a:p>
        </p:txBody>
      </p:sp>
      <p:sp>
        <p:nvSpPr>
          <p:cNvPr id="4" name="Slide Number Placeholder 3"/>
          <p:cNvSpPr>
            <a:spLocks noGrp="1"/>
          </p:cNvSpPr>
          <p:nvPr>
            <p:ph type="sldNum" sz="quarter" idx="5"/>
          </p:nvPr>
        </p:nvSpPr>
        <p:spPr/>
        <p:txBody>
          <a:bodyPr/>
          <a:lstStyle/>
          <a:p>
            <a:fld id="{06E2A782-B016-4A98-B2B3-A65D60992AEB}" type="slidenum">
              <a:rPr lang="en-US" smtClean="0"/>
              <a:t>23</a:t>
            </a:fld>
            <a:endParaRPr lang="en-US"/>
          </a:p>
        </p:txBody>
      </p:sp>
    </p:spTree>
    <p:extLst>
      <p:ext uri="{BB962C8B-B14F-4D97-AF65-F5344CB8AC3E}">
        <p14:creationId xmlns:p14="http://schemas.microsoft.com/office/powerpoint/2010/main" val="9513494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do not want to have to cut anyone out. Ask them to take a selfie. </a:t>
            </a:r>
          </a:p>
        </p:txBody>
      </p:sp>
      <p:sp>
        <p:nvSpPr>
          <p:cNvPr id="4" name="Slide Number Placeholder 3"/>
          <p:cNvSpPr>
            <a:spLocks noGrp="1"/>
          </p:cNvSpPr>
          <p:nvPr>
            <p:ph type="sldNum" sz="quarter" idx="5"/>
          </p:nvPr>
        </p:nvSpPr>
        <p:spPr/>
        <p:txBody>
          <a:bodyPr/>
          <a:lstStyle/>
          <a:p>
            <a:fld id="{B77F772C-7296-4473-81D8-E2BD8956AE1F}" type="slidenum">
              <a:rPr lang="en-US" smtClean="0"/>
              <a:t>25</a:t>
            </a:fld>
            <a:endParaRPr lang="en-US"/>
          </a:p>
        </p:txBody>
      </p:sp>
    </p:spTree>
    <p:extLst>
      <p:ext uri="{BB962C8B-B14F-4D97-AF65-F5344CB8AC3E}">
        <p14:creationId xmlns:p14="http://schemas.microsoft.com/office/powerpoint/2010/main" val="24114463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few slides, we will talk about the actual event. </a:t>
            </a:r>
          </a:p>
          <a:p>
            <a:endParaRPr lang="en-US" dirty="0"/>
          </a:p>
          <a:p>
            <a:pPr defTabSz="942253"/>
            <a:r>
              <a:rPr lang="en-US" i="1" dirty="0"/>
              <a:t>We encourage Coordinators to follow-up with honorees and County Mayors about attendance. </a:t>
            </a:r>
          </a:p>
          <a:p>
            <a:endParaRPr lang="en-US" dirty="0"/>
          </a:p>
          <a:p>
            <a:r>
              <a:rPr lang="en-US" dirty="0"/>
              <a:t>But, we do invite elected officials to attend. I believe we had close to 40 county and state elected officials last year. </a:t>
            </a:r>
          </a:p>
        </p:txBody>
      </p:sp>
      <p:sp>
        <p:nvSpPr>
          <p:cNvPr id="4" name="Slide Number Placeholder 3"/>
          <p:cNvSpPr>
            <a:spLocks noGrp="1"/>
          </p:cNvSpPr>
          <p:nvPr>
            <p:ph type="sldNum" sz="quarter" idx="5"/>
          </p:nvPr>
        </p:nvSpPr>
        <p:spPr/>
        <p:txBody>
          <a:bodyPr/>
          <a:lstStyle/>
          <a:p>
            <a:fld id="{06E2A782-B016-4A98-B2B3-A65D60992AEB}" type="slidenum">
              <a:rPr lang="en-US" smtClean="0"/>
              <a:t>26</a:t>
            </a:fld>
            <a:endParaRPr lang="en-US"/>
          </a:p>
        </p:txBody>
      </p:sp>
    </p:spTree>
    <p:extLst>
      <p:ext uri="{BB962C8B-B14F-4D97-AF65-F5344CB8AC3E}">
        <p14:creationId xmlns:p14="http://schemas.microsoft.com/office/powerpoint/2010/main" val="7625879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E2A782-B016-4A98-B2B3-A65D60992AEB}" type="slidenum">
              <a:rPr lang="en-US" smtClean="0"/>
              <a:t>27</a:t>
            </a:fld>
            <a:endParaRPr lang="en-US"/>
          </a:p>
        </p:txBody>
      </p:sp>
    </p:spTree>
    <p:extLst>
      <p:ext uri="{BB962C8B-B14F-4D97-AF65-F5344CB8AC3E}">
        <p14:creationId xmlns:p14="http://schemas.microsoft.com/office/powerpoint/2010/main" val="3447057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Resources for GVSA County Coordinators (tn.gov)</a:t>
            </a:r>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28</a:t>
            </a:fld>
            <a:endParaRPr lang="en-US"/>
          </a:p>
        </p:txBody>
      </p:sp>
    </p:spTree>
    <p:extLst>
      <p:ext uri="{BB962C8B-B14F-4D97-AF65-F5344CB8AC3E}">
        <p14:creationId xmlns:p14="http://schemas.microsoft.com/office/powerpoint/2010/main" val="9841021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E2A782-B016-4A98-B2B3-A65D60992AEB}" type="slidenum">
              <a:rPr lang="en-US" smtClean="0"/>
              <a:t>29</a:t>
            </a:fld>
            <a:endParaRPr lang="en-US"/>
          </a:p>
        </p:txBody>
      </p:sp>
    </p:spTree>
    <p:extLst>
      <p:ext uri="{BB962C8B-B14F-4D97-AF65-F5344CB8AC3E}">
        <p14:creationId xmlns:p14="http://schemas.microsoft.com/office/powerpoint/2010/main" val="2050592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topic today is the GVSA and we’re going to be talking about what is needed at the local level by you guys – our county coordinators. </a:t>
            </a:r>
          </a:p>
          <a:p>
            <a:r>
              <a:rPr lang="en-US" sz="1200" dirty="0"/>
              <a:t>Before we go into the details of being a county coordinator, let’s talk about Volunteer Tennessee. </a:t>
            </a:r>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3</a:t>
            </a:fld>
            <a:endParaRPr lang="en-US"/>
          </a:p>
        </p:txBody>
      </p:sp>
    </p:spTree>
    <p:extLst>
      <p:ext uri="{BB962C8B-B14F-4D97-AF65-F5344CB8AC3E}">
        <p14:creationId xmlns:p14="http://schemas.microsoft.com/office/powerpoint/2010/main" val="2090577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t>Volunteer Tennessee is the governor’s commission on volunteerism and community service and was founded in 1994. We have a 25 member bipartisan board, that is appointed by the governor. </a:t>
            </a:r>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4</a:t>
            </a:fld>
            <a:endParaRPr lang="en-US"/>
          </a:p>
        </p:txBody>
      </p:sp>
    </p:spTree>
    <p:extLst>
      <p:ext uri="{BB962C8B-B14F-4D97-AF65-F5344CB8AC3E}">
        <p14:creationId xmlns:p14="http://schemas.microsoft.com/office/powerpoint/2010/main" val="4246335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300" dirty="0"/>
          </a:p>
          <a:p>
            <a:r>
              <a:rPr lang="en-US" sz="1300" dirty="0"/>
              <a:t>We receive approximately 50% of our funding through the federal agency AmeriCorps to help address the most pressing needs in our state. </a:t>
            </a:r>
          </a:p>
          <a:p>
            <a:r>
              <a:rPr lang="en-US" sz="1300" dirty="0"/>
              <a:t> </a:t>
            </a:r>
          </a:p>
          <a:p>
            <a:pPr marL="285750" indent="-285750">
              <a:buFont typeface="Arial" panose="020B0604020202020204" pitchFamily="34" charset="0"/>
              <a:buChar char="•"/>
            </a:pPr>
            <a:r>
              <a:rPr lang="en-US" sz="1300" dirty="0"/>
              <a:t>The largest program we support at Volunteer Tennessee is AmeriCorps.. Volunteer Tennessee funds 18 AmeriCorps programs across the state. Since we were founded in 1994, we have invested over $95 million in federal funds in AmeriCorps programs.  That money has allowed more than 17,000 AmeriCorps members to serve 33 million hours in Tennessee. Easy year, over 40,000 Tennesseans are served by AmeriCorps members.</a:t>
            </a:r>
          </a:p>
          <a:p>
            <a:pPr marL="285750" indent="-285750">
              <a:buFont typeface="Arial" panose="020B0604020202020204" pitchFamily="34" charset="0"/>
              <a:buChar char="•"/>
            </a:pPr>
            <a:r>
              <a:rPr lang="en-US" sz="1300" dirty="0"/>
              <a:t>We also partner with local Volunteer Centers through the Tennessee Serves Network and grant opportunities. </a:t>
            </a:r>
          </a:p>
          <a:p>
            <a:pPr marL="285750" indent="-285750">
              <a:buFont typeface="Arial" panose="020B0604020202020204" pitchFamily="34" charset="0"/>
              <a:buChar char="•"/>
            </a:pPr>
            <a:r>
              <a:rPr lang="en-US" sz="1300" dirty="0"/>
              <a:t>The Tennessee Conference on Volunteerism and Service-Learning, which is a partnership with a variety of organizations, is one of our cornerstone events. Upcoming dates for the conference are February 16-18, 2025. If you are interested in learning more about volunteerism and service-learning, this is a fantastic event to attend!</a:t>
            </a:r>
          </a:p>
          <a:p>
            <a:pPr marL="285750" indent="-285750">
              <a:buFont typeface="Arial" panose="020B0604020202020204" pitchFamily="34" charset="0"/>
              <a:buChar char="•"/>
            </a:pPr>
            <a:r>
              <a:rPr lang="en-US" sz="1300" dirty="0"/>
              <a:t>To kick off the conference, we host the Governor’s Volunteer Stars Awards, which why we’re all here today. This year’s banquet is February 16, 2025.</a:t>
            </a:r>
          </a:p>
          <a:p>
            <a:endParaRPr lang="en-US" sz="1300" dirty="0"/>
          </a:p>
          <a:p>
            <a:r>
              <a:rPr lang="en-US" sz="1300" dirty="0"/>
              <a:t>We invite you to get involved in our programs and initiative. To learn more and stay informed sign up to the newsletter.</a:t>
            </a:r>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5</a:t>
            </a:fld>
            <a:endParaRPr lang="en-US"/>
          </a:p>
        </p:txBody>
      </p:sp>
    </p:spTree>
    <p:extLst>
      <p:ext uri="{BB962C8B-B14F-4D97-AF65-F5344CB8AC3E}">
        <p14:creationId xmlns:p14="http://schemas.microsoft.com/office/powerpoint/2010/main" val="199609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t>Now, just a brief overview of the Governors’ Volunteer Stars Awards. Since it was established in 2008, the goal has been to recognize one outstanding youth and one outstanding adult volunteer from each county in the state. In fact, we have recognized a total of over 1,300 individuals over the course of the GVSA program. In 2013, we added a business and nonprofit category, which recognizes one business and nonprofit from each of the grand regions of the state.</a:t>
            </a:r>
          </a:p>
          <a:p>
            <a:endParaRPr lang="en-US" sz="13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t>2023: 98 individuals, 63  counties, 3 businesses, 3 nonprofits.</a:t>
            </a:r>
          </a:p>
          <a:p>
            <a:endParaRPr lang="en-US" sz="1300" dirty="0"/>
          </a:p>
          <a:p>
            <a:endParaRPr lang="en-US" sz="1300" dirty="0"/>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6</a:t>
            </a:fld>
            <a:endParaRPr lang="en-US"/>
          </a:p>
        </p:txBody>
      </p:sp>
    </p:spTree>
    <p:extLst>
      <p:ext uri="{BB962C8B-B14F-4D97-AF65-F5344CB8AC3E}">
        <p14:creationId xmlns:p14="http://schemas.microsoft.com/office/powerpoint/2010/main" val="2482436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all have agreed to help identify the individual Volunteer Stars in each county, but I want to let you know how to nominate businesses and nonprofits. One of each will be selected to represent each of the three Grand Regions of Tennessee. While you’re hyping the individuals, we’d appreciate it if you’d also encourage business and nonprofit nominations.</a:t>
            </a:r>
          </a:p>
        </p:txBody>
      </p:sp>
      <p:sp>
        <p:nvSpPr>
          <p:cNvPr id="4" name="Slide Number Placeholder 3"/>
          <p:cNvSpPr>
            <a:spLocks noGrp="1"/>
          </p:cNvSpPr>
          <p:nvPr>
            <p:ph type="sldNum" sz="quarter" idx="5"/>
          </p:nvPr>
        </p:nvSpPr>
        <p:spPr/>
        <p:txBody>
          <a:bodyPr/>
          <a:lstStyle/>
          <a:p>
            <a:fld id="{06E2A782-B016-4A98-B2B3-A65D60992AEB}" type="slidenum">
              <a:rPr lang="en-US" smtClean="0"/>
              <a:t>7</a:t>
            </a:fld>
            <a:endParaRPr lang="en-US"/>
          </a:p>
        </p:txBody>
      </p:sp>
    </p:spTree>
    <p:extLst>
      <p:ext uri="{BB962C8B-B14F-4D97-AF65-F5344CB8AC3E}">
        <p14:creationId xmlns:p14="http://schemas.microsoft.com/office/powerpoint/2010/main" val="4274154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8</a:t>
            </a:fld>
            <a:endParaRPr lang="en-US"/>
          </a:p>
        </p:txBody>
      </p:sp>
    </p:spTree>
    <p:extLst>
      <p:ext uri="{BB962C8B-B14F-4D97-AF65-F5344CB8AC3E}">
        <p14:creationId xmlns:p14="http://schemas.microsoft.com/office/powerpoint/2010/main" val="11242449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t>So some of the criteria that County Coordinators should think about when they are thinking about how to select their honorees is the GVSA Criteria.</a:t>
            </a:r>
          </a:p>
          <a:p>
            <a:endParaRPr lang="en-US" sz="1300" dirty="0"/>
          </a:p>
          <a:p>
            <a:endParaRPr lang="en-US" sz="1300" dirty="0"/>
          </a:p>
          <a:p>
            <a:endParaRPr lang="en-US" dirty="0"/>
          </a:p>
        </p:txBody>
      </p:sp>
      <p:sp>
        <p:nvSpPr>
          <p:cNvPr id="4" name="Slide Number Placeholder 3"/>
          <p:cNvSpPr>
            <a:spLocks noGrp="1"/>
          </p:cNvSpPr>
          <p:nvPr>
            <p:ph type="sldNum" sz="quarter" idx="5"/>
          </p:nvPr>
        </p:nvSpPr>
        <p:spPr/>
        <p:txBody>
          <a:bodyPr/>
          <a:lstStyle/>
          <a:p>
            <a:fld id="{06E2A782-B016-4A98-B2B3-A65D60992AEB}" type="slidenum">
              <a:rPr lang="en-US" smtClean="0"/>
              <a:t>9</a:t>
            </a:fld>
            <a:endParaRPr lang="en-US"/>
          </a:p>
        </p:txBody>
      </p:sp>
    </p:spTree>
    <p:extLst>
      <p:ext uri="{BB962C8B-B14F-4D97-AF65-F5344CB8AC3E}">
        <p14:creationId xmlns:p14="http://schemas.microsoft.com/office/powerpoint/2010/main" val="550023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2534" y="1597969"/>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219200" y="3067994"/>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4283795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B46C7-70F1-A8F5-C941-CF8C91558B67}"/>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33172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359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0616" y="30480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108272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987955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3200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21926" y="1600199"/>
            <a:ext cx="4038600" cy="38100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0857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2625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1480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77342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31153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1085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reeform 2">
            <a:extLst>
              <a:ext uri="{FF2B5EF4-FFF2-40B4-BE49-F238E27FC236}">
                <a16:creationId xmlns:a16="http://schemas.microsoft.com/office/drawing/2014/main" id="{22DF6E05-F916-B7A2-4B49-77AB9FA54B02}"/>
              </a:ext>
            </a:extLst>
          </p:cNvPr>
          <p:cNvSpPr/>
          <p:nvPr/>
        </p:nvSpPr>
        <p:spPr>
          <a:xfrm>
            <a:off x="-8709" y="2743200"/>
            <a:ext cx="9152709" cy="4088674"/>
          </a:xfrm>
          <a:custGeom>
            <a:avLst/>
            <a:gdLst/>
            <a:ahLst/>
            <a:cxnLst/>
            <a:rect l="l" t="t" r="r" b="b"/>
            <a:pathLst>
              <a:path w="10058400" h="4383786">
                <a:moveTo>
                  <a:pt x="0" y="0"/>
                </a:moveTo>
                <a:lnTo>
                  <a:pt x="10058400" y="0"/>
                </a:lnTo>
                <a:lnTo>
                  <a:pt x="10058400" y="4383786"/>
                </a:lnTo>
                <a:lnTo>
                  <a:pt x="0" y="4383786"/>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6" name="Freeform 4">
            <a:extLst>
              <a:ext uri="{FF2B5EF4-FFF2-40B4-BE49-F238E27FC236}">
                <a16:creationId xmlns:a16="http://schemas.microsoft.com/office/drawing/2014/main" id="{B5841C62-FC71-ACAD-8977-0E37F88B4306}"/>
              </a:ext>
            </a:extLst>
          </p:cNvPr>
          <p:cNvSpPr/>
          <p:nvPr userDrawn="1"/>
        </p:nvSpPr>
        <p:spPr>
          <a:xfrm>
            <a:off x="8044381" y="5849637"/>
            <a:ext cx="871019" cy="862458"/>
          </a:xfrm>
          <a:custGeom>
            <a:avLst/>
            <a:gdLst/>
            <a:ahLst/>
            <a:cxnLst/>
            <a:rect l="l" t="t" r="r" b="b"/>
            <a:pathLst>
              <a:path w="958806" h="918837">
                <a:moveTo>
                  <a:pt x="0" y="0"/>
                </a:moveTo>
                <a:lnTo>
                  <a:pt x="958807" y="0"/>
                </a:lnTo>
                <a:lnTo>
                  <a:pt x="958807" y="918836"/>
                </a:lnTo>
                <a:lnTo>
                  <a:pt x="0" y="918836"/>
                </a:lnTo>
                <a:lnTo>
                  <a:pt x="0" y="0"/>
                </a:lnTo>
                <a:close/>
              </a:path>
            </a:pathLst>
          </a:custGeom>
          <a:blipFill>
            <a:blip r:embed="rId12"/>
            <a:stretch>
              <a:fillRect/>
            </a:stretch>
          </a:blipFill>
        </p:spPr>
      </p:sp>
      <p:sp>
        <p:nvSpPr>
          <p:cNvPr id="5" name="Freeform 5">
            <a:extLst>
              <a:ext uri="{FF2B5EF4-FFF2-40B4-BE49-F238E27FC236}">
                <a16:creationId xmlns:a16="http://schemas.microsoft.com/office/drawing/2014/main" id="{0914B744-3DF2-E883-BAEA-B0A6418EDE6F}"/>
              </a:ext>
            </a:extLst>
          </p:cNvPr>
          <p:cNvSpPr/>
          <p:nvPr userDrawn="1"/>
        </p:nvSpPr>
        <p:spPr>
          <a:xfrm>
            <a:off x="8064971" y="5859683"/>
            <a:ext cx="850429" cy="842365"/>
          </a:xfrm>
          <a:custGeom>
            <a:avLst/>
            <a:gdLst/>
            <a:ahLst/>
            <a:cxnLst/>
            <a:rect l="l" t="t" r="r" b="b"/>
            <a:pathLst>
              <a:path w="936140" h="897431">
                <a:moveTo>
                  <a:pt x="0" y="0"/>
                </a:moveTo>
                <a:lnTo>
                  <a:pt x="936140" y="0"/>
                </a:lnTo>
                <a:lnTo>
                  <a:pt x="936140" y="897430"/>
                </a:lnTo>
                <a:lnTo>
                  <a:pt x="0" y="897430"/>
                </a:lnTo>
                <a:lnTo>
                  <a:pt x="0" y="0"/>
                </a:lnTo>
                <a:close/>
              </a:path>
            </a:pathLst>
          </a:custGeom>
          <a:blipFill>
            <a:blip r:embed="rId13"/>
            <a:stretch>
              <a:fillRect/>
            </a:stretch>
          </a:blipFill>
        </p:spPr>
        <p:txBody>
          <a:bodyPr/>
          <a:lstStyle/>
          <a:p>
            <a:endParaRPr lang="en-US" dirty="0"/>
          </a:p>
        </p:txBody>
      </p:sp>
    </p:spTree>
    <p:extLst>
      <p:ext uri="{BB962C8B-B14F-4D97-AF65-F5344CB8AC3E}">
        <p14:creationId xmlns:p14="http://schemas.microsoft.com/office/powerpoint/2010/main" val="108838157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Lst>
  <p:txStyles>
    <p:titleStyle>
      <a:lvl1pPr algn="ctr"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tn.gov/volunteer-tennessee/vt-events/vt-gvsa/resources-for-gvsa-county-coordinators.html"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hyperlink" Target="https://www.youtube.com/volunteertnservice" TargetMode="External"/><Relationship Id="rId3" Type="http://schemas.openxmlformats.org/officeDocument/2006/relationships/hyperlink" Target="https://signup.e2ma.net/signup/1731719/1720258/?v=a" TargetMode="External"/><Relationship Id="rId7" Type="http://schemas.openxmlformats.org/officeDocument/2006/relationships/hyperlink" Target="https://twitter.com/volunteertn"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hyperlink" Target="https://www.instagram.com/volunteertennessee/" TargetMode="External"/><Relationship Id="rId5" Type="http://schemas.openxmlformats.org/officeDocument/2006/relationships/hyperlink" Target="https://www.linkedin.com/company/volunteer-tennessee/" TargetMode="External"/><Relationship Id="rId4" Type="http://schemas.openxmlformats.org/officeDocument/2006/relationships/hyperlink" Target="https://www.facebook.com/volunteertennessee"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9.svg"/><Relationship Id="rId2" Type="http://schemas.openxmlformats.org/officeDocument/2006/relationships/notesSlide" Target="../notesSlides/notesSlide24.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hyperlink" Target="https://www.romancemeetslife.com/2013/08/10-marriage-secrets-of-highly.html" TargetMode="External"/><Relationship Id="rId4" Type="http://schemas.openxmlformats.org/officeDocument/2006/relationships/image" Target="../media/image7.jp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s://www.tn.gov/volunteer-tennessee/vt-events/vt-gvsa/resources-for-gvsa-county-coordinators.html"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tn.gov/volunteer-tennessee/vt-programs.html"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https://www.tn.gov/volunteer-tennessee/vt-events/vt-gvsa.html" TargetMode="External"/><Relationship Id="rId5" Type="http://schemas.openxmlformats.org/officeDocument/2006/relationships/hyperlink" Target="https://www.tn.gov/volunteer-tennessee/vt-events/vt-tcvsl.html" TargetMode="External"/><Relationship Id="rId4" Type="http://schemas.openxmlformats.org/officeDocument/2006/relationships/hyperlink" Target="https://www.tn.gov/volunteer-tennessee/volunteer.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a:extLst>
              <a:ext uri="{FF2B5EF4-FFF2-40B4-BE49-F238E27FC236}">
                <a16:creationId xmlns:a16="http://schemas.microsoft.com/office/drawing/2014/main" id="{81617C03-971A-A6BA-A747-A9E5CF7CFFE8}"/>
              </a:ext>
            </a:extLst>
          </p:cNvPr>
          <p:cNvSpPr>
            <a:spLocks noGrp="1"/>
          </p:cNvSpPr>
          <p:nvPr>
            <p:ph type="subTitle" idx="1"/>
          </p:nvPr>
        </p:nvSpPr>
        <p:spPr>
          <a:xfrm>
            <a:off x="2241884" y="3507431"/>
            <a:ext cx="6400800" cy="1752600"/>
          </a:xfrm>
        </p:spPr>
        <p:txBody>
          <a:bodyPr>
            <a:normAutofit/>
          </a:bodyPr>
          <a:lstStyle/>
          <a:p>
            <a:r>
              <a:rPr lang="en-US" sz="4400" dirty="0">
                <a:solidFill>
                  <a:schemeClr val="accent1"/>
                </a:solidFill>
              </a:rPr>
              <a:t>2025 County Coordinators Training</a:t>
            </a:r>
          </a:p>
        </p:txBody>
      </p:sp>
      <p:pic>
        <p:nvPicPr>
          <p:cNvPr id="10" name="Picture 9" descr="Governor's Volunteer Stars Awards Logo&#10;">
            <a:extLst>
              <a:ext uri="{FF2B5EF4-FFF2-40B4-BE49-F238E27FC236}">
                <a16:creationId xmlns:a16="http://schemas.microsoft.com/office/drawing/2014/main" id="{A953C98B-285F-DAB4-E2D1-E259728A72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2400"/>
            <a:ext cx="4419600" cy="4419600"/>
          </a:xfrm>
          <a:prstGeom prst="rect">
            <a:avLst/>
          </a:prstGeom>
        </p:spPr>
      </p:pic>
    </p:spTree>
    <p:extLst>
      <p:ext uri="{BB962C8B-B14F-4D97-AF65-F5344CB8AC3E}">
        <p14:creationId xmlns:p14="http://schemas.microsoft.com/office/powerpoint/2010/main" val="304405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GVSA Criteria</a:t>
            </a:r>
          </a:p>
        </p:txBody>
      </p:sp>
      <p:sp>
        <p:nvSpPr>
          <p:cNvPr id="3" name="Content Placeholder 2"/>
          <p:cNvSpPr>
            <a:spLocks noGrp="1"/>
          </p:cNvSpPr>
          <p:nvPr>
            <p:ph idx="1"/>
          </p:nvPr>
        </p:nvSpPr>
        <p:spPr>
          <a:xfrm>
            <a:off x="762000" y="1600200"/>
            <a:ext cx="7924800" cy="4525963"/>
          </a:xfrm>
        </p:spPr>
        <p:txBody>
          <a:bodyPr>
            <a:normAutofit/>
          </a:bodyPr>
          <a:lstStyle/>
          <a:p>
            <a:r>
              <a:rPr lang="en-US" b="1" dirty="0"/>
              <a:t>Innovation: </a:t>
            </a:r>
            <a:r>
              <a:rPr lang="en-US" dirty="0"/>
              <a:t>The nominee used creative methods to solve community problems.</a:t>
            </a:r>
          </a:p>
          <a:p>
            <a:r>
              <a:rPr lang="en-US" b="1" dirty="0"/>
              <a:t>Impact: </a:t>
            </a:r>
            <a:r>
              <a:rPr lang="en-US" dirty="0"/>
              <a:t>The activity or service produced positive changes and provided an example to others</a:t>
            </a:r>
            <a:r>
              <a:rPr lang="en-US" b="1" i="1" dirty="0"/>
              <a:t>.</a:t>
            </a:r>
          </a:p>
          <a:p>
            <a:endParaRPr lang="en-US" b="1" i="1" dirty="0"/>
          </a:p>
          <a:p>
            <a:endParaRPr lang="en-US" b="1" i="1" dirty="0"/>
          </a:p>
        </p:txBody>
      </p:sp>
    </p:spTree>
    <p:extLst>
      <p:ext uri="{BB962C8B-B14F-4D97-AF65-F5344CB8AC3E}">
        <p14:creationId xmlns:p14="http://schemas.microsoft.com/office/powerpoint/2010/main" val="2194064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F8EDA-6A04-4CC5-9210-CFAF1171D8C4}"/>
              </a:ext>
            </a:extLst>
          </p:cNvPr>
          <p:cNvSpPr>
            <a:spLocks noGrp="1"/>
          </p:cNvSpPr>
          <p:nvPr>
            <p:ph type="title"/>
          </p:nvPr>
        </p:nvSpPr>
        <p:spPr>
          <a:xfrm>
            <a:off x="458750" y="0"/>
            <a:ext cx="7620000" cy="1143000"/>
          </a:xfrm>
        </p:spPr>
        <p:txBody>
          <a:bodyPr/>
          <a:lstStyle/>
          <a:p>
            <a:r>
              <a:rPr lang="en-US" dirty="0"/>
              <a:t>Timeline</a:t>
            </a:r>
          </a:p>
        </p:txBody>
      </p:sp>
      <p:graphicFrame>
        <p:nvGraphicFramePr>
          <p:cNvPr id="6" name="Table 6">
            <a:extLst>
              <a:ext uri="{FF2B5EF4-FFF2-40B4-BE49-F238E27FC236}">
                <a16:creationId xmlns:a16="http://schemas.microsoft.com/office/drawing/2014/main" id="{5D3AE3F5-416F-48DE-AD31-B2BF56337127}"/>
              </a:ext>
            </a:extLst>
          </p:cNvPr>
          <p:cNvGraphicFramePr>
            <a:graphicFrameLocks noGrp="1"/>
          </p:cNvGraphicFramePr>
          <p:nvPr>
            <p:ph idx="1"/>
            <p:extLst>
              <p:ext uri="{D42A27DB-BD31-4B8C-83A1-F6EECF244321}">
                <p14:modId xmlns:p14="http://schemas.microsoft.com/office/powerpoint/2010/main" val="371375323"/>
              </p:ext>
            </p:extLst>
          </p:nvPr>
        </p:nvGraphicFramePr>
        <p:xfrm>
          <a:off x="1447799" y="1027979"/>
          <a:ext cx="6867833" cy="3917137"/>
        </p:xfrm>
        <a:graphic>
          <a:graphicData uri="http://schemas.openxmlformats.org/drawingml/2006/table">
            <a:tbl>
              <a:tblPr firstRow="1" bandRow="1">
                <a:tableStyleId>{5C22544A-7EE6-4342-B048-85BDC9FD1C3A}</a:tableStyleId>
              </a:tblPr>
              <a:tblGrid>
                <a:gridCol w="1143001">
                  <a:extLst>
                    <a:ext uri="{9D8B030D-6E8A-4147-A177-3AD203B41FA5}">
                      <a16:colId xmlns:a16="http://schemas.microsoft.com/office/drawing/2014/main" val="3123472602"/>
                    </a:ext>
                  </a:extLst>
                </a:gridCol>
                <a:gridCol w="5724832">
                  <a:extLst>
                    <a:ext uri="{9D8B030D-6E8A-4147-A177-3AD203B41FA5}">
                      <a16:colId xmlns:a16="http://schemas.microsoft.com/office/drawing/2014/main" val="396261412"/>
                    </a:ext>
                  </a:extLst>
                </a:gridCol>
              </a:tblGrid>
              <a:tr h="410910">
                <a:tc>
                  <a:txBody>
                    <a:bodyPr/>
                    <a:lstStyle/>
                    <a:p>
                      <a:r>
                        <a:rPr lang="en-US" sz="1400" dirty="0"/>
                        <a:t>Month</a:t>
                      </a:r>
                    </a:p>
                  </a:txBody>
                  <a:tcPr/>
                </a:tc>
                <a:tc>
                  <a:txBody>
                    <a:bodyPr/>
                    <a:lstStyle/>
                    <a:p>
                      <a:r>
                        <a:rPr lang="en-US" sz="1400" dirty="0"/>
                        <a:t>Task</a:t>
                      </a:r>
                    </a:p>
                  </a:txBody>
                  <a:tcPr/>
                </a:tc>
                <a:extLst>
                  <a:ext uri="{0D108BD9-81ED-4DB2-BD59-A6C34878D82A}">
                    <a16:rowId xmlns:a16="http://schemas.microsoft.com/office/drawing/2014/main" val="4186577934"/>
                  </a:ext>
                </a:extLst>
              </a:tr>
              <a:tr h="710133">
                <a:tc>
                  <a:txBody>
                    <a:bodyPr/>
                    <a:lstStyle/>
                    <a:p>
                      <a:r>
                        <a:rPr lang="en-US" sz="1400" dirty="0"/>
                        <a:t>August</a:t>
                      </a:r>
                    </a:p>
                  </a:txBody>
                  <a:tcPr/>
                </a:tc>
                <a:tc>
                  <a:txBody>
                    <a:bodyPr/>
                    <a:lstStyle/>
                    <a:p>
                      <a:pPr marL="285750" indent="-285750">
                        <a:buFont typeface="Arial" panose="020B0604020202020204" pitchFamily="34" charset="0"/>
                        <a:buChar char="•"/>
                      </a:pPr>
                      <a:r>
                        <a:rPr lang="en-US" sz="1400" dirty="0"/>
                        <a:t>Coordinate Your Team </a:t>
                      </a:r>
                    </a:p>
                    <a:p>
                      <a:pPr marL="285750" indent="-285750">
                        <a:buFont typeface="Arial" panose="020B0604020202020204" pitchFamily="34" charset="0"/>
                        <a:buChar char="•"/>
                      </a:pPr>
                      <a:r>
                        <a:rPr lang="en-US" sz="1400" dirty="0"/>
                        <a:t>Confirm Your Plan - Guidelines and Criteria, Recognition</a:t>
                      </a:r>
                    </a:p>
                    <a:p>
                      <a:pPr marL="285750" indent="-285750">
                        <a:buFont typeface="Arial" panose="020B0604020202020204" pitchFamily="34" charset="0"/>
                        <a:buChar char="•"/>
                      </a:pPr>
                      <a:r>
                        <a:rPr lang="en-US" sz="1400" dirty="0"/>
                        <a:t>Call for Nominations</a:t>
                      </a:r>
                    </a:p>
                  </a:txBody>
                  <a:tcPr/>
                </a:tc>
                <a:extLst>
                  <a:ext uri="{0D108BD9-81ED-4DB2-BD59-A6C34878D82A}">
                    <a16:rowId xmlns:a16="http://schemas.microsoft.com/office/drawing/2014/main" val="3534808016"/>
                  </a:ext>
                </a:extLst>
              </a:tr>
              <a:tr h="344191">
                <a:tc>
                  <a:txBody>
                    <a:bodyPr/>
                    <a:lstStyle/>
                    <a:p>
                      <a:r>
                        <a:rPr lang="en-US" sz="1400" dirty="0"/>
                        <a:t>October </a:t>
                      </a:r>
                    </a:p>
                  </a:txBody>
                  <a:tcPr/>
                </a:tc>
                <a:tc>
                  <a:txBody>
                    <a:bodyPr/>
                    <a:lstStyle/>
                    <a:p>
                      <a:pPr marL="285750" indent="-285750">
                        <a:buFont typeface="Arial" panose="020B0604020202020204" pitchFamily="34" charset="0"/>
                        <a:buChar char="•"/>
                      </a:pPr>
                      <a:r>
                        <a:rPr lang="en-US" sz="1400" dirty="0"/>
                        <a:t>Select Your Honorees</a:t>
                      </a:r>
                    </a:p>
                  </a:txBody>
                  <a:tcPr/>
                </a:tc>
                <a:extLst>
                  <a:ext uri="{0D108BD9-81ED-4DB2-BD59-A6C34878D82A}">
                    <a16:rowId xmlns:a16="http://schemas.microsoft.com/office/drawing/2014/main" val="3330925522"/>
                  </a:ext>
                </a:extLst>
              </a:tr>
              <a:tr h="571236">
                <a:tc>
                  <a:txBody>
                    <a:bodyPr/>
                    <a:lstStyle/>
                    <a:p>
                      <a:r>
                        <a:rPr lang="en-US" sz="1400" dirty="0"/>
                        <a:t>November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Gather honoree information</a:t>
                      </a:r>
                    </a:p>
                    <a:p>
                      <a:pPr marL="285750" indent="-285750">
                        <a:buFont typeface="Arial" panose="020B0604020202020204" pitchFamily="34" charset="0"/>
                        <a:buChar char="•"/>
                      </a:pPr>
                      <a:r>
                        <a:rPr lang="en-US" sz="1400" b="1" dirty="0"/>
                        <a:t>Friday, Nov. 14 </a:t>
                      </a:r>
                      <a:r>
                        <a:rPr lang="en-US" sz="1400" dirty="0"/>
                        <a:t>-  Submit honoree info to Volunteer Tennessee. </a:t>
                      </a:r>
                    </a:p>
                  </a:txBody>
                  <a:tcPr/>
                </a:tc>
                <a:extLst>
                  <a:ext uri="{0D108BD9-81ED-4DB2-BD59-A6C34878D82A}">
                    <a16:rowId xmlns:a16="http://schemas.microsoft.com/office/drawing/2014/main" val="4083257746"/>
                  </a:ext>
                </a:extLst>
              </a:tr>
              <a:tr h="503011">
                <a:tc>
                  <a:txBody>
                    <a:bodyPr/>
                    <a:lstStyle/>
                    <a:p>
                      <a:r>
                        <a:rPr lang="en-US" sz="1400" dirty="0"/>
                        <a:t>December </a:t>
                      </a:r>
                    </a:p>
                  </a:txBody>
                  <a:tcPr/>
                </a:tc>
                <a:tc>
                  <a:txBody>
                    <a:bodyPr/>
                    <a:lstStyle/>
                    <a:p>
                      <a:pPr marL="285750" indent="-285750">
                        <a:buFont typeface="Arial" panose="020B0604020202020204" pitchFamily="34" charset="0"/>
                        <a:buChar char="•"/>
                      </a:pPr>
                      <a:r>
                        <a:rPr lang="en-US" sz="1400" dirty="0"/>
                        <a:t>GVSA Invitations released </a:t>
                      </a:r>
                    </a:p>
                    <a:p>
                      <a:pPr marL="285750" indent="-285750">
                        <a:buFont typeface="Arial" panose="020B0604020202020204" pitchFamily="34" charset="0"/>
                        <a:buChar char="•"/>
                      </a:pPr>
                      <a:r>
                        <a:rPr lang="en-US" sz="1400" dirty="0"/>
                        <a:t>Recognize local honorees</a:t>
                      </a:r>
                    </a:p>
                  </a:txBody>
                  <a:tcPr/>
                </a:tc>
                <a:extLst>
                  <a:ext uri="{0D108BD9-81ED-4DB2-BD59-A6C34878D82A}">
                    <a16:rowId xmlns:a16="http://schemas.microsoft.com/office/drawing/2014/main" val="1700732179"/>
                  </a:ext>
                </a:extLst>
              </a:tr>
              <a:tr h="503011">
                <a:tc>
                  <a:txBody>
                    <a:bodyPr/>
                    <a:lstStyle/>
                    <a:p>
                      <a:r>
                        <a:rPr lang="en-US" sz="1400" dirty="0"/>
                        <a:t>January</a:t>
                      </a:r>
                    </a:p>
                  </a:txBody>
                  <a:tcPr/>
                </a:tc>
                <a:tc>
                  <a:txBody>
                    <a:bodyPr/>
                    <a:lstStyle/>
                    <a:p>
                      <a:pPr marL="285750" indent="-285750">
                        <a:buFont typeface="Arial" panose="020B0604020202020204" pitchFamily="34" charset="0"/>
                        <a:buChar char="•"/>
                      </a:pPr>
                      <a:r>
                        <a:rPr lang="en-US" sz="1400" dirty="0"/>
                        <a:t>Confirm GVSA invite was received </a:t>
                      </a:r>
                    </a:p>
                    <a:p>
                      <a:pPr marL="285750" indent="-285750">
                        <a:buFont typeface="Arial" panose="020B0604020202020204" pitchFamily="34" charset="0"/>
                        <a:buChar char="•"/>
                      </a:pPr>
                      <a:r>
                        <a:rPr lang="en-US" sz="1400" dirty="0"/>
                        <a:t>RSVP to GVSA Ceremony</a:t>
                      </a:r>
                    </a:p>
                  </a:txBody>
                  <a:tcPr/>
                </a:tc>
                <a:extLst>
                  <a:ext uri="{0D108BD9-81ED-4DB2-BD59-A6C34878D82A}">
                    <a16:rowId xmlns:a16="http://schemas.microsoft.com/office/drawing/2014/main" val="3378041335"/>
                  </a:ext>
                </a:extLst>
              </a:tr>
              <a:tr h="503011">
                <a:tc>
                  <a:txBody>
                    <a:bodyPr/>
                    <a:lstStyle/>
                    <a:p>
                      <a:r>
                        <a:rPr lang="en-US" sz="1400" dirty="0"/>
                        <a:t>March</a:t>
                      </a:r>
                    </a:p>
                  </a:txBody>
                  <a:tcPr/>
                </a:tc>
                <a:tc>
                  <a:txBody>
                    <a:bodyPr/>
                    <a:lstStyle/>
                    <a:p>
                      <a:pPr marL="285750" indent="-285750">
                        <a:buFont typeface="Arial" panose="020B0604020202020204" pitchFamily="34" charset="0"/>
                        <a:buChar char="•"/>
                      </a:pPr>
                      <a:r>
                        <a:rPr lang="en-US" sz="1400" dirty="0"/>
                        <a:t>Attend GVSA Ceremony – </a:t>
                      </a:r>
                      <a:r>
                        <a:rPr lang="en-US" sz="1400" b="1" dirty="0"/>
                        <a:t>March 8, 2026</a:t>
                      </a:r>
                      <a:r>
                        <a:rPr lang="en-US" sz="1400" dirty="0"/>
                        <a:t>(Franklin, TN)</a:t>
                      </a:r>
                    </a:p>
                    <a:p>
                      <a:pPr marL="285750" indent="-285750">
                        <a:buFont typeface="Arial" panose="020B0604020202020204" pitchFamily="34" charset="0"/>
                        <a:buChar char="•"/>
                      </a:pPr>
                      <a:r>
                        <a:rPr lang="en-US" sz="1400" dirty="0"/>
                        <a:t>Complete GVSA Survey</a:t>
                      </a:r>
                    </a:p>
                  </a:txBody>
                  <a:tcPr/>
                </a:tc>
                <a:extLst>
                  <a:ext uri="{0D108BD9-81ED-4DB2-BD59-A6C34878D82A}">
                    <a16:rowId xmlns:a16="http://schemas.microsoft.com/office/drawing/2014/main" val="2344565499"/>
                  </a:ext>
                </a:extLst>
              </a:tr>
              <a:tr h="295889">
                <a:tc>
                  <a:txBody>
                    <a:bodyPr/>
                    <a:lstStyle/>
                    <a:p>
                      <a:r>
                        <a:rPr lang="en-US" sz="1400" dirty="0"/>
                        <a:t>May</a:t>
                      </a:r>
                    </a:p>
                  </a:txBody>
                  <a:tcPr/>
                </a:tc>
                <a:tc>
                  <a:txBody>
                    <a:bodyPr/>
                    <a:lstStyle/>
                    <a:p>
                      <a:pPr marL="285750" indent="-285750">
                        <a:buFont typeface="Arial" panose="020B0604020202020204" pitchFamily="34" charset="0"/>
                        <a:buChar char="•"/>
                      </a:pPr>
                      <a:r>
                        <a:rPr lang="en-US" sz="1400" dirty="0"/>
                        <a:t>Confirm County’s Participation in the next GVSA cycle</a:t>
                      </a:r>
                    </a:p>
                  </a:txBody>
                  <a:tcPr/>
                </a:tc>
                <a:extLst>
                  <a:ext uri="{0D108BD9-81ED-4DB2-BD59-A6C34878D82A}">
                    <a16:rowId xmlns:a16="http://schemas.microsoft.com/office/drawing/2014/main" val="2295465604"/>
                  </a:ext>
                </a:extLst>
              </a:tr>
            </a:tbl>
          </a:graphicData>
        </a:graphic>
      </p:graphicFrame>
    </p:spTree>
    <p:extLst>
      <p:ext uri="{BB962C8B-B14F-4D97-AF65-F5344CB8AC3E}">
        <p14:creationId xmlns:p14="http://schemas.microsoft.com/office/powerpoint/2010/main" val="1533899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County Coordinator’s Role</a:t>
            </a:r>
          </a:p>
        </p:txBody>
      </p:sp>
      <p:sp>
        <p:nvSpPr>
          <p:cNvPr id="8" name="Content Placeholder 7"/>
          <p:cNvSpPr>
            <a:spLocks noGrp="1"/>
          </p:cNvSpPr>
          <p:nvPr>
            <p:ph sz="half" idx="2"/>
          </p:nvPr>
        </p:nvSpPr>
        <p:spPr>
          <a:xfrm>
            <a:off x="762000" y="1417638"/>
            <a:ext cx="7772400" cy="4514850"/>
          </a:xfrm>
        </p:spPr>
        <p:txBody>
          <a:bodyPr>
            <a:noAutofit/>
          </a:bodyPr>
          <a:lstStyle/>
          <a:p>
            <a:r>
              <a:rPr lang="en-US" sz="3200" dirty="0"/>
              <a:t>Select qualified honorees</a:t>
            </a:r>
          </a:p>
          <a:p>
            <a:r>
              <a:rPr lang="en-US" sz="3200" dirty="0"/>
              <a:t>Ensure an open, fair and public process</a:t>
            </a:r>
          </a:p>
          <a:p>
            <a:r>
              <a:rPr lang="en-US" sz="3200" dirty="0"/>
              <a:t>Communicate with Volunteer Tennessee</a:t>
            </a:r>
          </a:p>
          <a:p>
            <a:r>
              <a:rPr lang="en-US" sz="3200" dirty="0"/>
              <a:t>No more than 5 hours/month (in following years, it should take less time).  October-November will be busier.</a:t>
            </a:r>
          </a:p>
        </p:txBody>
      </p:sp>
    </p:spTree>
    <p:extLst>
      <p:ext uri="{BB962C8B-B14F-4D97-AF65-F5344CB8AC3E}">
        <p14:creationId xmlns:p14="http://schemas.microsoft.com/office/powerpoint/2010/main" val="319029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County Coordinator’s Role</a:t>
            </a:r>
          </a:p>
        </p:txBody>
      </p:sp>
      <p:sp>
        <p:nvSpPr>
          <p:cNvPr id="10" name="Content Placeholder 9"/>
          <p:cNvSpPr>
            <a:spLocks noGrp="1"/>
          </p:cNvSpPr>
          <p:nvPr>
            <p:ph sz="quarter" idx="4"/>
          </p:nvPr>
        </p:nvSpPr>
        <p:spPr>
          <a:xfrm>
            <a:off x="762000" y="1417638"/>
            <a:ext cx="7467599" cy="3951288"/>
          </a:xfrm>
        </p:spPr>
        <p:txBody>
          <a:bodyPr>
            <a:normAutofit/>
          </a:bodyPr>
          <a:lstStyle/>
          <a:p>
            <a:r>
              <a:rPr lang="en-US" sz="3200" dirty="0"/>
              <a:t>Increase awareness of volunteerism in your area</a:t>
            </a:r>
          </a:p>
          <a:p>
            <a:r>
              <a:rPr lang="en-US" sz="3200" dirty="0"/>
              <a:t>Increase awareness  of community needs</a:t>
            </a:r>
          </a:p>
          <a:p>
            <a:r>
              <a:rPr lang="en-US" sz="3200" dirty="0"/>
              <a:t>Increased visibility of your organization in the community</a:t>
            </a:r>
          </a:p>
        </p:txBody>
      </p:sp>
    </p:spTree>
    <p:extLst>
      <p:ext uri="{BB962C8B-B14F-4D97-AF65-F5344CB8AC3E}">
        <p14:creationId xmlns:p14="http://schemas.microsoft.com/office/powerpoint/2010/main" val="391834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Choose your Team</a:t>
            </a:r>
          </a:p>
        </p:txBody>
      </p:sp>
      <p:sp>
        <p:nvSpPr>
          <p:cNvPr id="3" name="Content Placeholder 2"/>
          <p:cNvSpPr>
            <a:spLocks noGrp="1"/>
          </p:cNvSpPr>
          <p:nvPr>
            <p:ph idx="1"/>
          </p:nvPr>
        </p:nvSpPr>
        <p:spPr>
          <a:xfrm>
            <a:off x="762000" y="1446213"/>
            <a:ext cx="8077200" cy="4525963"/>
          </a:xfrm>
        </p:spPr>
        <p:txBody>
          <a:bodyPr>
            <a:normAutofit/>
          </a:bodyPr>
          <a:lstStyle/>
          <a:p>
            <a:r>
              <a:rPr lang="en-US" sz="2800" dirty="0"/>
              <a:t>What is the capacity in your county?</a:t>
            </a:r>
          </a:p>
          <a:p>
            <a:pPr lvl="1"/>
            <a:r>
              <a:rPr lang="en-US" dirty="0"/>
              <a:t>Group Size</a:t>
            </a:r>
          </a:p>
          <a:p>
            <a:pPr lvl="1"/>
            <a:r>
              <a:rPr lang="en-US" dirty="0"/>
              <a:t>Team size will depend on how you want to celebrate and how you plan to select honorees</a:t>
            </a:r>
          </a:p>
          <a:p>
            <a:r>
              <a:rPr lang="en-US" sz="2800" dirty="0"/>
              <a:t>Who in the county can help?</a:t>
            </a:r>
          </a:p>
          <a:p>
            <a:pPr lvl="1"/>
            <a:r>
              <a:rPr lang="en-US" dirty="0"/>
              <a:t>Businesses, nonprofits, government agencies</a:t>
            </a:r>
          </a:p>
        </p:txBody>
      </p:sp>
    </p:spTree>
    <p:extLst>
      <p:ext uri="{BB962C8B-B14F-4D97-AF65-F5344CB8AC3E}">
        <p14:creationId xmlns:p14="http://schemas.microsoft.com/office/powerpoint/2010/main" val="1045628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Formulate Your Plan</a:t>
            </a:r>
          </a:p>
        </p:txBody>
      </p:sp>
      <p:sp>
        <p:nvSpPr>
          <p:cNvPr id="3" name="Content Placeholder 2"/>
          <p:cNvSpPr>
            <a:spLocks noGrp="1"/>
          </p:cNvSpPr>
          <p:nvPr>
            <p:ph idx="1"/>
          </p:nvPr>
        </p:nvSpPr>
        <p:spPr>
          <a:xfrm>
            <a:off x="762000" y="1524000"/>
            <a:ext cx="7315200" cy="4572000"/>
          </a:xfrm>
        </p:spPr>
        <p:txBody>
          <a:bodyPr>
            <a:normAutofit/>
          </a:bodyPr>
          <a:lstStyle/>
          <a:p>
            <a:r>
              <a:rPr lang="en-US" sz="2800" dirty="0"/>
              <a:t>Check for Existing Recognition Programs</a:t>
            </a:r>
          </a:p>
          <a:p>
            <a:pPr lvl="1"/>
            <a:r>
              <a:rPr lang="en-US" dirty="0"/>
              <a:t>If your organization/community already conducts a volunteer recognition process, you do not have to hold a separate process for the GVSA. </a:t>
            </a:r>
          </a:p>
          <a:p>
            <a:r>
              <a:rPr lang="en-US" sz="2800" dirty="0"/>
              <a:t>Decide Your Campaign Type</a:t>
            </a:r>
          </a:p>
          <a:p>
            <a:pPr lvl="1"/>
            <a:r>
              <a:rPr lang="en-US" dirty="0"/>
              <a:t>Media, Social Media, Small, Large</a:t>
            </a:r>
          </a:p>
        </p:txBody>
      </p:sp>
    </p:spTree>
    <p:extLst>
      <p:ext uri="{BB962C8B-B14F-4D97-AF65-F5344CB8AC3E}">
        <p14:creationId xmlns:p14="http://schemas.microsoft.com/office/powerpoint/2010/main" val="4196201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Formulate Your Plan</a:t>
            </a:r>
          </a:p>
        </p:txBody>
      </p:sp>
      <p:sp>
        <p:nvSpPr>
          <p:cNvPr id="3" name="Content Placeholder 2"/>
          <p:cNvSpPr>
            <a:spLocks noGrp="1"/>
          </p:cNvSpPr>
          <p:nvPr>
            <p:ph idx="1"/>
          </p:nvPr>
        </p:nvSpPr>
        <p:spPr>
          <a:xfrm>
            <a:off x="762000" y="1417638"/>
            <a:ext cx="7620000" cy="4800600"/>
          </a:xfrm>
        </p:spPr>
        <p:txBody>
          <a:bodyPr>
            <a:normAutofit/>
          </a:bodyPr>
          <a:lstStyle/>
          <a:p>
            <a:r>
              <a:rPr lang="en-US" sz="2800" dirty="0"/>
              <a:t>Communicate. Communicate. Communicate.</a:t>
            </a:r>
          </a:p>
          <a:p>
            <a:r>
              <a:rPr lang="en-US" sz="2800" dirty="0"/>
              <a:t>Confirm your Guidelines and Judging Criteria</a:t>
            </a:r>
          </a:p>
          <a:p>
            <a:r>
              <a:rPr lang="en-US" sz="2800" dirty="0"/>
              <a:t>Utilize your </a:t>
            </a:r>
            <a:r>
              <a:rPr lang="en-US" sz="2800" dirty="0">
                <a:hlinkClick r:id="rId3"/>
              </a:rPr>
              <a:t>Resources</a:t>
            </a:r>
            <a:endParaRPr lang="en-US" sz="2800" dirty="0"/>
          </a:p>
          <a:p>
            <a:r>
              <a:rPr lang="en-US" sz="2800" dirty="0"/>
              <a:t>Set your Deadline. Remember, honorees are due to Volunteer Tennessee on </a:t>
            </a:r>
            <a:br>
              <a:rPr lang="en-US" sz="2800" dirty="0"/>
            </a:br>
            <a:r>
              <a:rPr lang="en-US" sz="2800" dirty="0">
                <a:solidFill>
                  <a:schemeClr val="accent1"/>
                </a:solidFill>
              </a:rPr>
              <a:t>Nov. 14, 2025.</a:t>
            </a:r>
          </a:p>
        </p:txBody>
      </p:sp>
    </p:spTree>
    <p:extLst>
      <p:ext uri="{BB962C8B-B14F-4D97-AF65-F5344CB8AC3E}">
        <p14:creationId xmlns:p14="http://schemas.microsoft.com/office/powerpoint/2010/main" val="1584075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Call for Nominations</a:t>
            </a:r>
          </a:p>
        </p:txBody>
      </p:sp>
      <p:sp>
        <p:nvSpPr>
          <p:cNvPr id="3" name="Content Placeholder 2"/>
          <p:cNvSpPr>
            <a:spLocks noGrp="1"/>
          </p:cNvSpPr>
          <p:nvPr>
            <p:ph idx="1"/>
          </p:nvPr>
        </p:nvSpPr>
        <p:spPr>
          <a:xfrm>
            <a:off x="685800" y="1600200"/>
            <a:ext cx="8001000" cy="4525963"/>
          </a:xfrm>
        </p:spPr>
        <p:txBody>
          <a:bodyPr>
            <a:normAutofit/>
          </a:bodyPr>
          <a:lstStyle/>
          <a:p>
            <a:r>
              <a:rPr lang="en-US" sz="2800" dirty="0"/>
              <a:t>Distribute nomination form to local organizations</a:t>
            </a:r>
          </a:p>
          <a:p>
            <a:r>
              <a:rPr lang="en-US" sz="2800" dirty="0"/>
              <a:t>Engage your local media outlets</a:t>
            </a:r>
          </a:p>
          <a:p>
            <a:r>
              <a:rPr lang="en-US" sz="2800" dirty="0"/>
              <a:t>Social Media and Websites</a:t>
            </a:r>
          </a:p>
          <a:p>
            <a:r>
              <a:rPr lang="en-US" sz="2800" dirty="0"/>
              <a:t>Use these hashtags for additional exposure </a:t>
            </a:r>
          </a:p>
          <a:p>
            <a:pPr marL="457200" lvl="1" indent="0">
              <a:buNone/>
            </a:pPr>
            <a:r>
              <a:rPr lang="en-US" dirty="0"/>
              <a:t>#VolunteerTennessee  #TennesseeServes</a:t>
            </a:r>
          </a:p>
          <a:p>
            <a:pPr marL="457200" lvl="1" indent="0">
              <a:buNone/>
            </a:pPr>
            <a:r>
              <a:rPr lang="en-US" dirty="0"/>
              <a:t>		#GVSA 	#GVSA2025</a:t>
            </a:r>
            <a:endParaRPr lang="en-US" sz="2800" dirty="0"/>
          </a:p>
          <a:p>
            <a:pPr lvl="1"/>
            <a:endParaRPr lang="en-US" dirty="0"/>
          </a:p>
        </p:txBody>
      </p:sp>
    </p:spTree>
    <p:extLst>
      <p:ext uri="{BB962C8B-B14F-4D97-AF65-F5344CB8AC3E}">
        <p14:creationId xmlns:p14="http://schemas.microsoft.com/office/powerpoint/2010/main" val="321084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Selecting Your Honorees</a:t>
            </a:r>
          </a:p>
        </p:txBody>
      </p:sp>
      <p:sp>
        <p:nvSpPr>
          <p:cNvPr id="3" name="Content Placeholder 2"/>
          <p:cNvSpPr>
            <a:spLocks noGrp="1"/>
          </p:cNvSpPr>
          <p:nvPr>
            <p:ph idx="1"/>
          </p:nvPr>
        </p:nvSpPr>
        <p:spPr>
          <a:xfrm>
            <a:off x="737419" y="1417638"/>
            <a:ext cx="7924800" cy="4525963"/>
          </a:xfrm>
        </p:spPr>
        <p:txBody>
          <a:bodyPr>
            <a:normAutofit/>
          </a:bodyPr>
          <a:lstStyle/>
          <a:p>
            <a:r>
              <a:rPr lang="en-US" sz="2800" dirty="0"/>
              <a:t>Picking a selection committee</a:t>
            </a:r>
          </a:p>
          <a:p>
            <a:r>
              <a:rPr lang="en-US" sz="2800" dirty="0"/>
              <a:t>Reviewing nominations</a:t>
            </a:r>
          </a:p>
          <a:p>
            <a:pPr lvl="1"/>
            <a:r>
              <a:rPr lang="en-US" dirty="0"/>
              <a:t>Is a majority of their volunteering in your county?</a:t>
            </a:r>
          </a:p>
          <a:p>
            <a:pPr lvl="1"/>
            <a:r>
              <a:rPr lang="en-US" dirty="0"/>
              <a:t>Do they LIVE in your county?</a:t>
            </a:r>
          </a:p>
          <a:p>
            <a:pPr lvl="1"/>
            <a:r>
              <a:rPr lang="en-US" dirty="0"/>
              <a:t>Do they meet GVSA and local criteria?</a:t>
            </a:r>
          </a:p>
          <a:p>
            <a:r>
              <a:rPr lang="en-US" sz="2800" dirty="0"/>
              <a:t>Notifying the winners</a:t>
            </a:r>
          </a:p>
        </p:txBody>
      </p:sp>
    </p:spTree>
    <p:extLst>
      <p:ext uri="{BB962C8B-B14F-4D97-AF65-F5344CB8AC3E}">
        <p14:creationId xmlns:p14="http://schemas.microsoft.com/office/powerpoint/2010/main" val="1045628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Local Recognition</a:t>
            </a:r>
          </a:p>
        </p:txBody>
      </p:sp>
      <p:sp>
        <p:nvSpPr>
          <p:cNvPr id="3" name="Content Placeholder 2"/>
          <p:cNvSpPr>
            <a:spLocks noGrp="1"/>
          </p:cNvSpPr>
          <p:nvPr>
            <p:ph idx="1"/>
          </p:nvPr>
        </p:nvSpPr>
        <p:spPr>
          <a:xfrm>
            <a:off x="762000" y="1417638"/>
            <a:ext cx="7315200" cy="5165724"/>
          </a:xfrm>
        </p:spPr>
        <p:txBody>
          <a:bodyPr>
            <a:normAutofit/>
          </a:bodyPr>
          <a:lstStyle/>
          <a:p>
            <a:r>
              <a:rPr lang="en-US" dirty="0"/>
              <a:t>Non-event recognition</a:t>
            </a:r>
          </a:p>
          <a:p>
            <a:pPr lvl="1"/>
            <a:r>
              <a:rPr lang="en-US" dirty="0"/>
              <a:t>Proclamation from the Mayor </a:t>
            </a:r>
          </a:p>
          <a:p>
            <a:pPr lvl="1"/>
            <a:r>
              <a:rPr lang="en-US" dirty="0"/>
              <a:t>Media Announcement about Winner</a:t>
            </a:r>
          </a:p>
          <a:p>
            <a:pPr lvl="1"/>
            <a:r>
              <a:rPr lang="en-US" dirty="0"/>
              <a:t>Recognition at local government meeting</a:t>
            </a:r>
          </a:p>
          <a:p>
            <a:pPr lvl="1"/>
            <a:r>
              <a:rPr lang="en-US" dirty="0"/>
              <a:t>Ordering awards/certificates</a:t>
            </a:r>
          </a:p>
          <a:p>
            <a:pPr marL="411480" lvl="1" indent="0">
              <a:buNone/>
            </a:pPr>
            <a:endParaRPr lang="en-US" dirty="0"/>
          </a:p>
          <a:p>
            <a:pPr marL="114300" indent="0">
              <a:buNone/>
            </a:pPr>
            <a:endParaRPr lang="en-US" dirty="0"/>
          </a:p>
        </p:txBody>
      </p:sp>
    </p:spTree>
    <p:extLst>
      <p:ext uri="{BB962C8B-B14F-4D97-AF65-F5344CB8AC3E}">
        <p14:creationId xmlns:p14="http://schemas.microsoft.com/office/powerpoint/2010/main" val="1045628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B52DF-B415-4CA0-8219-11BB8650822D}"/>
              </a:ext>
            </a:extLst>
          </p:cNvPr>
          <p:cNvSpPr>
            <a:spLocks noGrp="1"/>
          </p:cNvSpPr>
          <p:nvPr>
            <p:ph type="title"/>
          </p:nvPr>
        </p:nvSpPr>
        <p:spPr/>
        <p:txBody>
          <a:bodyPr/>
          <a:lstStyle/>
          <a:p>
            <a:r>
              <a:rPr lang="en-US" dirty="0"/>
              <a:t>Engage With Us!</a:t>
            </a:r>
          </a:p>
        </p:txBody>
      </p:sp>
      <p:sp>
        <p:nvSpPr>
          <p:cNvPr id="3" name="Content Placeholder 2">
            <a:extLst>
              <a:ext uri="{FF2B5EF4-FFF2-40B4-BE49-F238E27FC236}">
                <a16:creationId xmlns:a16="http://schemas.microsoft.com/office/drawing/2014/main" id="{8F364F83-957A-4A26-B350-7B78467730C6}"/>
              </a:ext>
            </a:extLst>
          </p:cNvPr>
          <p:cNvSpPr>
            <a:spLocks noGrp="1"/>
          </p:cNvSpPr>
          <p:nvPr>
            <p:ph idx="1"/>
          </p:nvPr>
        </p:nvSpPr>
        <p:spPr>
          <a:xfrm>
            <a:off x="1600200" y="1417638"/>
            <a:ext cx="5943600" cy="3535362"/>
          </a:xfrm>
        </p:spPr>
        <p:txBody>
          <a:bodyPr>
            <a:normAutofit/>
          </a:bodyPr>
          <a:lstStyle/>
          <a:p>
            <a:pPr>
              <a:spcBef>
                <a:spcPts val="600"/>
              </a:spcBef>
            </a:pPr>
            <a:r>
              <a:rPr lang="en-US" dirty="0">
                <a:hlinkClick r:id="rId3"/>
              </a:rPr>
              <a:t>Subscribe to our Newsletter</a:t>
            </a:r>
            <a:r>
              <a:rPr lang="en-US" dirty="0"/>
              <a:t>  </a:t>
            </a:r>
          </a:p>
          <a:p>
            <a:pPr>
              <a:spcBef>
                <a:spcPts val="600"/>
              </a:spcBef>
            </a:pPr>
            <a:r>
              <a:rPr lang="en-US" dirty="0">
                <a:hlinkClick r:id="rId4"/>
              </a:rPr>
              <a:t>Facebook</a:t>
            </a:r>
            <a:endParaRPr lang="en-US" dirty="0"/>
          </a:p>
          <a:p>
            <a:pPr>
              <a:spcBef>
                <a:spcPts val="600"/>
              </a:spcBef>
            </a:pPr>
            <a:r>
              <a:rPr lang="en-US" dirty="0">
                <a:hlinkClick r:id="rId5"/>
              </a:rPr>
              <a:t>LinkedIn</a:t>
            </a:r>
            <a:endParaRPr lang="en-US" dirty="0"/>
          </a:p>
          <a:p>
            <a:pPr>
              <a:spcBef>
                <a:spcPts val="600"/>
              </a:spcBef>
            </a:pPr>
            <a:r>
              <a:rPr lang="en-US" dirty="0">
                <a:hlinkClick r:id="rId6"/>
              </a:rPr>
              <a:t>Instagram</a:t>
            </a:r>
            <a:endParaRPr lang="en-US" dirty="0"/>
          </a:p>
          <a:p>
            <a:pPr>
              <a:spcBef>
                <a:spcPts val="600"/>
              </a:spcBef>
            </a:pPr>
            <a:r>
              <a:rPr lang="en-US" dirty="0">
                <a:hlinkClick r:id="rId7"/>
              </a:rPr>
              <a:t>X</a:t>
            </a:r>
            <a:endParaRPr lang="en-US" dirty="0"/>
          </a:p>
          <a:p>
            <a:pPr>
              <a:spcBef>
                <a:spcPts val="600"/>
              </a:spcBef>
            </a:pPr>
            <a:r>
              <a:rPr lang="en-US" dirty="0">
                <a:hlinkClick r:id="rId8"/>
              </a:rPr>
              <a:t>YouTube</a:t>
            </a:r>
            <a:endParaRPr lang="en-US" dirty="0"/>
          </a:p>
        </p:txBody>
      </p:sp>
    </p:spTree>
    <p:extLst>
      <p:ext uri="{BB962C8B-B14F-4D97-AF65-F5344CB8AC3E}">
        <p14:creationId xmlns:p14="http://schemas.microsoft.com/office/powerpoint/2010/main" val="3378283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Local Recognition</a:t>
            </a:r>
          </a:p>
        </p:txBody>
      </p:sp>
      <p:sp>
        <p:nvSpPr>
          <p:cNvPr id="3" name="Content Placeholder 2"/>
          <p:cNvSpPr>
            <a:spLocks noGrp="1"/>
          </p:cNvSpPr>
          <p:nvPr>
            <p:ph idx="1"/>
          </p:nvPr>
        </p:nvSpPr>
        <p:spPr>
          <a:xfrm>
            <a:off x="762000" y="1417638"/>
            <a:ext cx="7696200" cy="4221162"/>
          </a:xfrm>
        </p:spPr>
        <p:txBody>
          <a:bodyPr>
            <a:normAutofit fontScale="92500"/>
          </a:bodyPr>
          <a:lstStyle/>
          <a:p>
            <a:r>
              <a:rPr lang="en-US" dirty="0"/>
              <a:t>Event Recognition</a:t>
            </a:r>
          </a:p>
          <a:p>
            <a:pPr lvl="1"/>
            <a:r>
              <a:rPr lang="en-US" dirty="0"/>
              <a:t>Use components from the non-event ideas and combine them into an event </a:t>
            </a:r>
          </a:p>
          <a:p>
            <a:pPr lvl="1"/>
            <a:r>
              <a:rPr lang="en-US" dirty="0"/>
              <a:t>Invite County Mayor and other elected officials</a:t>
            </a:r>
          </a:p>
          <a:p>
            <a:pPr lvl="1"/>
            <a:r>
              <a:rPr lang="en-US" dirty="0"/>
              <a:t>Develop community partnerships to sponsor event</a:t>
            </a:r>
          </a:p>
          <a:p>
            <a:pPr lvl="1"/>
            <a:r>
              <a:rPr lang="en-US" dirty="0"/>
              <a:t>Include the media</a:t>
            </a:r>
          </a:p>
          <a:p>
            <a:pPr marL="114300" lvl="1" indent="0" algn="r">
              <a:buClr>
                <a:schemeClr val="accent1"/>
              </a:buClr>
              <a:buNone/>
            </a:pPr>
            <a:r>
              <a:rPr lang="en-US" sz="2200" i="1" dirty="0">
                <a:solidFill>
                  <a:srgbClr val="FF0000"/>
                </a:solidFill>
              </a:rPr>
              <a:t>Please let us know if you plan to have a local ceremony 	</a:t>
            </a:r>
          </a:p>
          <a:p>
            <a:pPr marL="114300" lvl="1" indent="0" algn="r">
              <a:buClr>
                <a:schemeClr val="accent1"/>
              </a:buClr>
              <a:buNone/>
            </a:pPr>
            <a:r>
              <a:rPr lang="en-US" sz="2200" i="1" dirty="0">
                <a:solidFill>
                  <a:srgbClr val="FF0000"/>
                </a:solidFill>
              </a:rPr>
              <a:t>or event &amp; share the pictures! We’d love to attend!</a:t>
            </a:r>
          </a:p>
          <a:p>
            <a:pPr marL="114300" indent="0">
              <a:buNone/>
            </a:pPr>
            <a:endParaRPr lang="en-US" dirty="0"/>
          </a:p>
        </p:txBody>
      </p:sp>
    </p:spTree>
    <p:extLst>
      <p:ext uri="{BB962C8B-B14F-4D97-AF65-F5344CB8AC3E}">
        <p14:creationId xmlns:p14="http://schemas.microsoft.com/office/powerpoint/2010/main" val="4270517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GVSA Honoree Submission</a:t>
            </a:r>
          </a:p>
        </p:txBody>
      </p:sp>
      <p:sp>
        <p:nvSpPr>
          <p:cNvPr id="3" name="Content Placeholder 2"/>
          <p:cNvSpPr>
            <a:spLocks noGrp="1"/>
          </p:cNvSpPr>
          <p:nvPr>
            <p:ph idx="1"/>
          </p:nvPr>
        </p:nvSpPr>
        <p:spPr>
          <a:xfrm>
            <a:off x="762000" y="1429928"/>
            <a:ext cx="7620000" cy="3733800"/>
          </a:xfrm>
        </p:spPr>
        <p:txBody>
          <a:bodyPr>
            <a:normAutofit fontScale="92500"/>
          </a:bodyPr>
          <a:lstStyle/>
          <a:p>
            <a:r>
              <a:rPr lang="en-US" dirty="0"/>
              <a:t>Submission deadline: </a:t>
            </a:r>
            <a:r>
              <a:rPr lang="en-US" dirty="0">
                <a:solidFill>
                  <a:srgbClr val="FF0000"/>
                </a:solidFill>
              </a:rPr>
              <a:t>November 14, 2025</a:t>
            </a:r>
          </a:p>
          <a:p>
            <a:r>
              <a:rPr lang="en-US" dirty="0"/>
              <a:t>Submit one adult and one youth</a:t>
            </a:r>
          </a:p>
          <a:p>
            <a:pPr lvl="1"/>
            <a:r>
              <a:rPr lang="en-US" b="1" dirty="0"/>
              <a:t>Honoree Contact</a:t>
            </a:r>
            <a:endParaRPr lang="en-US" i="1" dirty="0"/>
          </a:p>
          <a:p>
            <a:pPr lvl="1"/>
            <a:r>
              <a:rPr lang="en-US" b="1" dirty="0"/>
              <a:t>Honoree Bio – Full Version</a:t>
            </a:r>
          </a:p>
          <a:p>
            <a:pPr lvl="1"/>
            <a:r>
              <a:rPr lang="en-US" b="1" dirty="0"/>
              <a:t>Short Honoree Bio – Read at Ceremony</a:t>
            </a:r>
            <a:endParaRPr lang="en-US" dirty="0"/>
          </a:p>
          <a:p>
            <a:pPr lvl="1"/>
            <a:r>
              <a:rPr lang="en-US" b="1" dirty="0"/>
              <a:t>Photos</a:t>
            </a:r>
            <a:r>
              <a:rPr lang="en-US" dirty="0"/>
              <a:t>- one headshot &amp;  one “action”</a:t>
            </a:r>
          </a:p>
          <a:p>
            <a:pPr lvl="1"/>
            <a:r>
              <a:rPr lang="en-US" b="1" i="1" dirty="0"/>
              <a:t>Local GVSA Process</a:t>
            </a:r>
            <a:endParaRPr lang="en-US" sz="2400" b="1" dirty="0"/>
          </a:p>
        </p:txBody>
      </p:sp>
    </p:spTree>
    <p:extLst>
      <p:ext uri="{BB962C8B-B14F-4D97-AF65-F5344CB8AC3E}">
        <p14:creationId xmlns:p14="http://schemas.microsoft.com/office/powerpoint/2010/main" val="1045628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 Version</a:t>
            </a:r>
          </a:p>
        </p:txBody>
      </p:sp>
      <p:sp>
        <p:nvSpPr>
          <p:cNvPr id="3" name="Content Placeholder 2"/>
          <p:cNvSpPr>
            <a:spLocks noGrp="1"/>
          </p:cNvSpPr>
          <p:nvPr>
            <p:ph idx="1"/>
          </p:nvPr>
        </p:nvSpPr>
        <p:spPr>
          <a:xfrm>
            <a:off x="762000" y="1429928"/>
            <a:ext cx="7620000" cy="3733800"/>
          </a:xfrm>
        </p:spPr>
        <p:txBody>
          <a:bodyPr>
            <a:normAutofit lnSpcReduction="10000"/>
          </a:bodyPr>
          <a:lstStyle/>
          <a:p>
            <a:pPr marL="0" indent="0" algn="just">
              <a:buNone/>
            </a:pPr>
            <a:r>
              <a:rPr lang="en-US" sz="1800" b="1" i="0" u="none" strike="noStrike" baseline="0" dirty="0">
                <a:solidFill>
                  <a:srgbClr val="C00000"/>
                </a:solidFill>
                <a:latin typeface="Arial" panose="020B0604020202020204" pitchFamily="34" charset="0"/>
              </a:rPr>
              <a:t>Ben Marks</a:t>
            </a:r>
          </a:p>
          <a:p>
            <a:pPr marL="0" indent="0" algn="just">
              <a:buNone/>
            </a:pPr>
            <a:r>
              <a:rPr lang="en-US" sz="1800" b="1" i="0" u="none" strike="noStrike" baseline="0" dirty="0">
                <a:solidFill>
                  <a:srgbClr val="C00000"/>
                </a:solidFill>
                <a:latin typeface="Arial" panose="020B0604020202020204" pitchFamily="34" charset="0"/>
              </a:rPr>
              <a:t>Benton County Adult</a:t>
            </a:r>
          </a:p>
          <a:p>
            <a:pPr marL="0" marR="1150" indent="0" algn="just">
              <a:buNone/>
            </a:pPr>
            <a:r>
              <a:rPr lang="en-US" sz="1800" b="0" i="0" u="none" strike="noStrike" baseline="0" dirty="0">
                <a:latin typeface="Arial" panose="020B0604020202020204" pitchFamily="34" charset="0"/>
              </a:rPr>
              <a:t>As the second-generation owner of Marks Building Supply, Ben Marks has invested in his community in countless ways including Second Harvest Food Bank's Project Grow, which has generated food to provide meals for 2,000 individuals.  This  means  that  Ben’s  contributions  provided  meals  to approximately 59% of those facing hunger in Benton County. In addition to Second Harvest, Ben serves his community on many levels, donating time and goods to other local charitable organizations, serving on the school board, and jumping at every opportunity to volunteer, most recently as a consultant for a new student-lead school gardening program. Every county should be so lucky as to have a community member like Ben Marks.</a:t>
            </a:r>
          </a:p>
          <a:p>
            <a:endParaRPr lang="en-US" sz="2400" b="1" dirty="0"/>
          </a:p>
        </p:txBody>
      </p:sp>
    </p:spTree>
    <p:extLst>
      <p:ext uri="{BB962C8B-B14F-4D97-AF65-F5344CB8AC3E}">
        <p14:creationId xmlns:p14="http://schemas.microsoft.com/office/powerpoint/2010/main" val="474705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Short Version</a:t>
            </a:r>
          </a:p>
        </p:txBody>
      </p:sp>
      <p:sp>
        <p:nvSpPr>
          <p:cNvPr id="3" name="Content Placeholder 2"/>
          <p:cNvSpPr>
            <a:spLocks noGrp="1"/>
          </p:cNvSpPr>
          <p:nvPr>
            <p:ph idx="1"/>
          </p:nvPr>
        </p:nvSpPr>
        <p:spPr>
          <a:xfrm>
            <a:off x="762000" y="1429928"/>
            <a:ext cx="7620000" cy="3733800"/>
          </a:xfrm>
        </p:spPr>
        <p:txBody>
          <a:bodyPr>
            <a:normAutofit/>
          </a:bodyPr>
          <a:lstStyle/>
          <a:p>
            <a:pPr marL="0" marR="0" indent="0">
              <a:spcBef>
                <a:spcPts val="0"/>
              </a:spcBef>
              <a:spcAft>
                <a:spcPts val="0"/>
              </a:spcAft>
              <a:buNone/>
            </a:pPr>
            <a:r>
              <a:rPr lang="en-US" sz="2400" b="1" dirty="0">
                <a:solidFill>
                  <a:srgbClr val="000000"/>
                </a:solidFill>
                <a:effectLst/>
                <a:ea typeface="Times New Roman" panose="02020603050405020304" pitchFamily="18" charset="0"/>
              </a:rPr>
              <a:t>Ben Marks – </a:t>
            </a:r>
            <a:r>
              <a:rPr lang="en-US" sz="2400" dirty="0">
                <a:solidFill>
                  <a:srgbClr val="000000"/>
                </a:solidFill>
                <a:effectLst/>
                <a:ea typeface="Times New Roman" panose="02020603050405020304" pitchFamily="18" charset="0"/>
              </a:rPr>
              <a:t>Benton County Adult Honoree – Ben has invested in his community in countless ways, including Second Harvest Food Bank's Project Grow, which has provided meals for two thousand [2,000] individuals. Ben’s contributions provided meals to approximately fifty-nine percent [59%] of those facing hunger in Benton County. </a:t>
            </a:r>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2954600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Honoree Submission is Online</a:t>
            </a:r>
          </a:p>
        </p:txBody>
      </p:sp>
      <p:sp>
        <p:nvSpPr>
          <p:cNvPr id="4" name="Rectangle 3"/>
          <p:cNvSpPr/>
          <p:nvPr/>
        </p:nvSpPr>
        <p:spPr>
          <a:xfrm>
            <a:off x="762000" y="1417638"/>
            <a:ext cx="7581900" cy="3785652"/>
          </a:xfrm>
          <a:prstGeom prst="rect">
            <a:avLst/>
          </a:prstGeom>
        </p:spPr>
        <p:txBody>
          <a:bodyPr wrap="square">
            <a:spAutoFit/>
          </a:bodyPr>
          <a:lstStyle/>
          <a:p>
            <a:r>
              <a:rPr lang="en-US" sz="2400" b="1" dirty="0"/>
              <a:t>Submission links for </a:t>
            </a:r>
            <a:r>
              <a:rPr lang="en-US" sz="2400" b="1" dirty="0">
                <a:solidFill>
                  <a:schemeClr val="accent1"/>
                </a:solidFill>
              </a:rPr>
              <a:t>Individuals</a:t>
            </a:r>
            <a:endParaRPr lang="en-US" sz="2400" b="1" dirty="0"/>
          </a:p>
          <a:p>
            <a:pPr marL="342900" indent="-342900">
              <a:buFont typeface="Arial" panose="020B0604020202020204" pitchFamily="34" charset="0"/>
              <a:buChar char="•"/>
            </a:pPr>
            <a:r>
              <a:rPr lang="en-US" sz="2400" i="1" dirty="0"/>
              <a:t>Submissions should be for individuals only.  (not for sibling, married couples, groups, etc.)</a:t>
            </a:r>
          </a:p>
          <a:p>
            <a:r>
              <a:rPr lang="en-US" sz="2400" dirty="0"/>
              <a:t> </a:t>
            </a:r>
          </a:p>
          <a:p>
            <a:r>
              <a:rPr lang="en-US" sz="2400" b="1" dirty="0"/>
              <a:t>Submission links for </a:t>
            </a:r>
            <a:r>
              <a:rPr lang="en-US" sz="2400" b="1" dirty="0">
                <a:solidFill>
                  <a:schemeClr val="accent1"/>
                </a:solidFill>
              </a:rPr>
              <a:t>Businesses </a:t>
            </a:r>
            <a:r>
              <a:rPr lang="en-US" sz="2400" b="1">
                <a:solidFill>
                  <a:schemeClr val="accent1"/>
                </a:solidFill>
              </a:rPr>
              <a:t>&amp; Nonprofits</a:t>
            </a:r>
            <a:endParaRPr lang="en-US" sz="2400" dirty="0"/>
          </a:p>
          <a:p>
            <a:endParaRPr lang="en-US" dirty="0"/>
          </a:p>
          <a:p>
            <a:pPr algn="ctr"/>
            <a:r>
              <a:rPr lang="en-US" sz="2400" i="1" dirty="0">
                <a:solidFill>
                  <a:schemeClr val="accent1"/>
                </a:solidFill>
              </a:rPr>
              <a:t>Bios and photos can be uploaded </a:t>
            </a:r>
          </a:p>
          <a:p>
            <a:pPr algn="ctr"/>
            <a:r>
              <a:rPr lang="en-US" sz="2400" i="1" dirty="0">
                <a:solidFill>
                  <a:schemeClr val="accent1"/>
                </a:solidFill>
              </a:rPr>
              <a:t>directly into these form. </a:t>
            </a:r>
          </a:p>
          <a:p>
            <a:endParaRPr lang="en-US" dirty="0"/>
          </a:p>
          <a:p>
            <a:endParaRPr lang="en-US" i="1" dirty="0"/>
          </a:p>
          <a:p>
            <a:endParaRPr lang="en-US" dirty="0"/>
          </a:p>
        </p:txBody>
      </p:sp>
    </p:spTree>
    <p:extLst>
      <p:ext uri="{BB962C8B-B14F-4D97-AF65-F5344CB8AC3E}">
        <p14:creationId xmlns:p14="http://schemas.microsoft.com/office/powerpoint/2010/main" val="689102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1143000"/>
          </a:xfrm>
        </p:spPr>
        <p:txBody>
          <a:bodyPr/>
          <a:lstStyle/>
          <a:p>
            <a:r>
              <a:rPr lang="en-US" dirty="0"/>
              <a:t>Photos of Honoree</a:t>
            </a:r>
          </a:p>
        </p:txBody>
      </p:sp>
      <p:sp>
        <p:nvSpPr>
          <p:cNvPr id="4" name="Content Placeholder 3"/>
          <p:cNvSpPr>
            <a:spLocks noGrp="1"/>
          </p:cNvSpPr>
          <p:nvPr>
            <p:ph idx="1"/>
          </p:nvPr>
        </p:nvSpPr>
        <p:spPr>
          <a:xfrm>
            <a:off x="739352" y="1417638"/>
            <a:ext cx="4114800" cy="4800600"/>
          </a:xfrm>
        </p:spPr>
        <p:txBody>
          <a:bodyPr>
            <a:normAutofit/>
          </a:bodyPr>
          <a:lstStyle/>
          <a:p>
            <a:r>
              <a:rPr lang="en-US" dirty="0"/>
              <a:t>Headshots are required</a:t>
            </a:r>
          </a:p>
          <a:p>
            <a:r>
              <a:rPr lang="en-US" dirty="0"/>
              <a:t>Upload PNG or JPG </a:t>
            </a:r>
          </a:p>
          <a:p>
            <a:endParaRPr lang="en-US" sz="1200" dirty="0"/>
          </a:p>
          <a:p>
            <a:endParaRPr lang="en-US" sz="1200" dirty="0"/>
          </a:p>
          <a:p>
            <a:endParaRPr lang="en-US" sz="1200" dirty="0"/>
          </a:p>
          <a:p>
            <a:r>
              <a:rPr lang="en-US" dirty="0"/>
              <a:t>No Couple or Group Photos</a:t>
            </a:r>
          </a:p>
          <a:p>
            <a:pPr marL="114300" lvl="0" indent="0">
              <a:buNone/>
            </a:pPr>
            <a:endParaRPr lang="en-US" dirty="0"/>
          </a:p>
          <a:p>
            <a:pPr lvl="0"/>
            <a:endParaRPr lang="en-US" dirty="0"/>
          </a:p>
          <a:p>
            <a:pPr marL="114300" indent="0">
              <a:buNone/>
            </a:pPr>
            <a:endParaRPr lang="en-US" dirty="0"/>
          </a:p>
        </p:txBody>
      </p:sp>
      <p:pic>
        <p:nvPicPr>
          <p:cNvPr id="8" name="Picture 7" descr="A person sitting on a bench&#10;&#10;Description automatically generated">
            <a:extLst>
              <a:ext uri="{FF2B5EF4-FFF2-40B4-BE49-F238E27FC236}">
                <a16:creationId xmlns:a16="http://schemas.microsoft.com/office/drawing/2014/main" id="{F0907AFD-1B53-466A-B7AE-80E9654A8B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8731" y="1332583"/>
            <a:ext cx="1933044" cy="2410955"/>
          </a:xfrm>
          <a:prstGeom prst="rect">
            <a:avLst/>
          </a:prstGeom>
        </p:spPr>
      </p:pic>
      <p:pic>
        <p:nvPicPr>
          <p:cNvPr id="10" name="Picture 9" descr="A couple of people posing for the camera&#10;&#10;Description automatically generated">
            <a:extLst>
              <a:ext uri="{FF2B5EF4-FFF2-40B4-BE49-F238E27FC236}">
                <a16:creationId xmlns:a16="http://schemas.microsoft.com/office/drawing/2014/main" id="{CA7A6EAC-8E47-4A66-B2F4-A5F0EA0C2F7B}"/>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4267200" y="3917018"/>
            <a:ext cx="3013304" cy="1981014"/>
          </a:xfrm>
          <a:prstGeom prst="rect">
            <a:avLst/>
          </a:prstGeom>
        </p:spPr>
      </p:pic>
      <p:pic>
        <p:nvPicPr>
          <p:cNvPr id="5" name="Graphic 4" descr="No sign with solid fill">
            <a:extLst>
              <a:ext uri="{FF2B5EF4-FFF2-40B4-BE49-F238E27FC236}">
                <a16:creationId xmlns:a16="http://schemas.microsoft.com/office/drawing/2014/main" id="{81016279-334F-A352-1124-7A1E0537A7C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165559" y="3570058"/>
            <a:ext cx="3013304" cy="3013304"/>
          </a:xfrm>
          <a:prstGeom prst="rect">
            <a:avLst/>
          </a:prstGeom>
        </p:spPr>
      </p:pic>
    </p:spTree>
    <p:extLst>
      <p:ext uri="{BB962C8B-B14F-4D97-AF65-F5344CB8AC3E}">
        <p14:creationId xmlns:p14="http://schemas.microsoft.com/office/powerpoint/2010/main" val="1902459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GVSA Event</a:t>
            </a:r>
          </a:p>
        </p:txBody>
      </p:sp>
      <p:sp>
        <p:nvSpPr>
          <p:cNvPr id="3" name="Content Placeholder 2"/>
          <p:cNvSpPr>
            <a:spLocks noGrp="1"/>
          </p:cNvSpPr>
          <p:nvPr>
            <p:ph idx="1"/>
          </p:nvPr>
        </p:nvSpPr>
        <p:spPr>
          <a:xfrm>
            <a:off x="533400" y="1295400"/>
            <a:ext cx="8153400" cy="3886200"/>
          </a:xfrm>
        </p:spPr>
        <p:txBody>
          <a:bodyPr>
            <a:normAutofit lnSpcReduction="10000"/>
          </a:bodyPr>
          <a:lstStyle/>
          <a:p>
            <a:pPr marL="0" indent="0" algn="ctr">
              <a:buNone/>
            </a:pPr>
            <a:r>
              <a:rPr lang="en-US" b="1" dirty="0">
                <a:solidFill>
                  <a:srgbClr val="FF0000"/>
                </a:solidFill>
              </a:rPr>
              <a:t>Sunday, March 8, 2026</a:t>
            </a:r>
          </a:p>
          <a:p>
            <a:r>
              <a:rPr lang="en-US" dirty="0"/>
              <a:t>Can attend free:</a:t>
            </a:r>
          </a:p>
          <a:p>
            <a:pPr marL="0" indent="0">
              <a:buNone/>
            </a:pPr>
            <a:r>
              <a:rPr lang="en-US" dirty="0"/>
              <a:t>	Youth Honorees + 2 guests</a:t>
            </a:r>
          </a:p>
          <a:p>
            <a:pPr marL="0" indent="0">
              <a:buNone/>
            </a:pPr>
            <a:r>
              <a:rPr lang="en-US" dirty="0"/>
              <a:t>	Adult Honorees + 1 guest</a:t>
            </a:r>
          </a:p>
          <a:p>
            <a:pPr marL="0" indent="0">
              <a:buNone/>
            </a:pPr>
            <a:r>
              <a:rPr lang="en-US" dirty="0"/>
              <a:t>	County Coordinators (1)</a:t>
            </a:r>
          </a:p>
          <a:p>
            <a:pPr marL="0" indent="0">
              <a:buNone/>
            </a:pPr>
            <a:r>
              <a:rPr lang="en-US" dirty="0"/>
              <a:t>	County Mayors (1)	</a:t>
            </a:r>
          </a:p>
          <a:p>
            <a:pPr marL="0" indent="0">
              <a:buNone/>
            </a:pPr>
            <a:r>
              <a:rPr lang="en-US" dirty="0"/>
              <a:t>	State Senator &amp; Congress Members</a:t>
            </a:r>
          </a:p>
          <a:p>
            <a:endParaRPr lang="en-US" dirty="0"/>
          </a:p>
          <a:p>
            <a:endParaRPr lang="en-US" dirty="0"/>
          </a:p>
        </p:txBody>
      </p:sp>
    </p:spTree>
    <p:extLst>
      <p:ext uri="{BB962C8B-B14F-4D97-AF65-F5344CB8AC3E}">
        <p14:creationId xmlns:p14="http://schemas.microsoft.com/office/powerpoint/2010/main" val="23046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GVSA Event</a:t>
            </a:r>
          </a:p>
        </p:txBody>
      </p:sp>
      <p:sp>
        <p:nvSpPr>
          <p:cNvPr id="3" name="Content Placeholder 2"/>
          <p:cNvSpPr>
            <a:spLocks noGrp="1"/>
          </p:cNvSpPr>
          <p:nvPr>
            <p:ph idx="1"/>
          </p:nvPr>
        </p:nvSpPr>
        <p:spPr>
          <a:xfrm>
            <a:off x="533399" y="1295400"/>
            <a:ext cx="8153401" cy="4800600"/>
          </a:xfrm>
        </p:spPr>
        <p:txBody>
          <a:bodyPr>
            <a:normAutofit/>
          </a:bodyPr>
          <a:lstStyle/>
          <a:p>
            <a:r>
              <a:rPr lang="en-US" sz="2800" dirty="0"/>
              <a:t>Nominators and family/friends can purchase tickets to the events.</a:t>
            </a:r>
          </a:p>
          <a:p>
            <a:r>
              <a:rPr lang="en-US" sz="2800" dirty="0"/>
              <a:t>The emcee will recognize honorees by county, in alphabetical order. </a:t>
            </a:r>
            <a:br>
              <a:rPr lang="en-US" sz="2800" dirty="0"/>
            </a:br>
            <a:r>
              <a:rPr lang="en-US" sz="2800" dirty="0"/>
              <a:t>Honorees come to the stage, </a:t>
            </a:r>
            <a:br>
              <a:rPr lang="en-US" sz="2800" dirty="0"/>
            </a:br>
            <a:r>
              <a:rPr lang="en-US" sz="2800" dirty="0"/>
              <a:t>receive their award from </a:t>
            </a:r>
            <a:br>
              <a:rPr lang="en-US" sz="2800" dirty="0"/>
            </a:br>
            <a:r>
              <a:rPr lang="en-US" sz="2800" dirty="0"/>
              <a:t>Miss Tennessee Volunteer </a:t>
            </a:r>
            <a:br>
              <a:rPr lang="en-US" sz="2800" dirty="0"/>
            </a:br>
            <a:r>
              <a:rPr lang="en-US" sz="2800" dirty="0"/>
              <a:t>and have their photo taken.</a:t>
            </a:r>
          </a:p>
        </p:txBody>
      </p:sp>
      <p:pic>
        <p:nvPicPr>
          <p:cNvPr id="5" name="Picture 4" descr="A group of people posing for a photo&#10;&#10;Description automatically generated">
            <a:extLst>
              <a:ext uri="{FF2B5EF4-FFF2-40B4-BE49-F238E27FC236}">
                <a16:creationId xmlns:a16="http://schemas.microsoft.com/office/drawing/2014/main" id="{1066B4F2-FFFC-28A8-8CAC-7D74125667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2364" y="2895600"/>
            <a:ext cx="3048237" cy="2438400"/>
          </a:xfrm>
          <a:prstGeom prst="rect">
            <a:avLst/>
          </a:prstGeom>
        </p:spPr>
      </p:pic>
    </p:spTree>
    <p:extLst>
      <p:ext uri="{BB962C8B-B14F-4D97-AF65-F5344CB8AC3E}">
        <p14:creationId xmlns:p14="http://schemas.microsoft.com/office/powerpoint/2010/main" val="3744197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76200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dirty="0"/>
              <a:t>Other Opportunities </a:t>
            </a:r>
          </a:p>
        </p:txBody>
      </p:sp>
      <p:sp>
        <p:nvSpPr>
          <p:cNvPr id="6" name="Content Placeholder 2"/>
          <p:cNvSpPr>
            <a:spLocks noGrp="1"/>
          </p:cNvSpPr>
          <p:nvPr>
            <p:ph idx="1"/>
          </p:nvPr>
        </p:nvSpPr>
        <p:spPr>
          <a:xfrm>
            <a:off x="762000" y="1417638"/>
            <a:ext cx="7924800" cy="4525963"/>
          </a:xfrm>
        </p:spPr>
        <p:txBody>
          <a:bodyPr>
            <a:normAutofit/>
          </a:bodyPr>
          <a:lstStyle/>
          <a:p>
            <a:r>
              <a:rPr lang="en-US" dirty="0"/>
              <a:t>Additional Resources: </a:t>
            </a:r>
            <a:r>
              <a:rPr lang="en-US" dirty="0">
                <a:hlinkClick r:id="rId3"/>
              </a:rPr>
              <a:t>Resources for GVSA County Coordinators (tn.gov)</a:t>
            </a:r>
            <a:endParaRPr lang="en-US" dirty="0"/>
          </a:p>
          <a:p>
            <a:r>
              <a:rPr lang="en-US" dirty="0"/>
              <a:t>Sponsorship opportunities</a:t>
            </a:r>
          </a:p>
          <a:p>
            <a:r>
              <a:rPr lang="en-US" dirty="0"/>
              <a:t>Serve as a County Coordinator for an additional county: Benton, DeKalb, Greene, Jackson, Lake, Overton, Pickett, Smith, Warren</a:t>
            </a:r>
          </a:p>
          <a:p>
            <a:endParaRPr lang="en-US" dirty="0"/>
          </a:p>
          <a:p>
            <a:pPr marL="114300" lvl="1" indent="0">
              <a:buClr>
                <a:schemeClr val="accent1"/>
              </a:buClr>
              <a:buNone/>
            </a:pPr>
            <a:endParaRPr lang="en-US" sz="2200" dirty="0"/>
          </a:p>
          <a:p>
            <a:pPr marL="114300" indent="0">
              <a:buNone/>
            </a:pPr>
            <a:endParaRPr lang="en-US" dirty="0"/>
          </a:p>
        </p:txBody>
      </p:sp>
    </p:spTree>
    <p:extLst>
      <p:ext uri="{BB962C8B-B14F-4D97-AF65-F5344CB8AC3E}">
        <p14:creationId xmlns:p14="http://schemas.microsoft.com/office/powerpoint/2010/main" val="13813963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274638"/>
            <a:ext cx="7162800" cy="1143000"/>
          </a:xfrm>
        </p:spPr>
        <p:txBody>
          <a:bodyPr/>
          <a:lstStyle/>
          <a:p>
            <a:r>
              <a:rPr lang="en-US" dirty="0"/>
              <a:t>Questions?</a:t>
            </a:r>
          </a:p>
        </p:txBody>
      </p:sp>
      <p:sp>
        <p:nvSpPr>
          <p:cNvPr id="8" name="Rectangle 7"/>
          <p:cNvSpPr/>
          <p:nvPr/>
        </p:nvSpPr>
        <p:spPr>
          <a:xfrm>
            <a:off x="762000" y="1676400"/>
            <a:ext cx="7162800" cy="3108543"/>
          </a:xfrm>
          <a:prstGeom prst="rect">
            <a:avLst/>
          </a:prstGeom>
        </p:spPr>
        <p:txBody>
          <a:bodyPr wrap="square">
            <a:spAutoFit/>
          </a:bodyPr>
          <a:lstStyle/>
          <a:p>
            <a:pPr algn="ctr"/>
            <a:r>
              <a:rPr lang="en-US" sz="2800" dirty="0"/>
              <a:t>Please contact:</a:t>
            </a:r>
          </a:p>
          <a:p>
            <a:pPr algn="ctr"/>
            <a:r>
              <a:rPr lang="en-US" sz="2800" dirty="0"/>
              <a:t>Candace Taylor</a:t>
            </a:r>
          </a:p>
          <a:p>
            <a:pPr algn="ctr"/>
            <a:r>
              <a:rPr lang="en-US" sz="2800" dirty="0"/>
              <a:t>Training and Special Events Manager</a:t>
            </a:r>
          </a:p>
          <a:p>
            <a:pPr algn="ctr"/>
            <a:r>
              <a:rPr lang="en-US" sz="2800" dirty="0"/>
              <a:t>901-489-0000</a:t>
            </a:r>
          </a:p>
          <a:p>
            <a:pPr algn="ctr"/>
            <a:r>
              <a:rPr lang="en-US" sz="2800" dirty="0"/>
              <a:t>Candace.Taylor@tn.gov</a:t>
            </a:r>
          </a:p>
          <a:p>
            <a:pPr algn="ctr"/>
            <a:endParaRPr lang="en-US" sz="2800" dirty="0"/>
          </a:p>
          <a:p>
            <a:pPr marL="114300" indent="0" algn="ctr">
              <a:buNone/>
            </a:pPr>
            <a:endParaRPr lang="en-US" sz="2800" dirty="0"/>
          </a:p>
        </p:txBody>
      </p:sp>
    </p:spTree>
    <p:extLst>
      <p:ext uri="{BB962C8B-B14F-4D97-AF65-F5344CB8AC3E}">
        <p14:creationId xmlns:p14="http://schemas.microsoft.com/office/powerpoint/2010/main" val="975922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Agenda</a:t>
            </a:r>
          </a:p>
        </p:txBody>
      </p:sp>
      <p:sp>
        <p:nvSpPr>
          <p:cNvPr id="3" name="Content Placeholder 2"/>
          <p:cNvSpPr>
            <a:spLocks noGrp="1"/>
          </p:cNvSpPr>
          <p:nvPr>
            <p:ph idx="1"/>
          </p:nvPr>
        </p:nvSpPr>
        <p:spPr>
          <a:xfrm>
            <a:off x="762000" y="1600200"/>
            <a:ext cx="7924800" cy="3352799"/>
          </a:xfrm>
        </p:spPr>
        <p:txBody>
          <a:bodyPr>
            <a:normAutofit/>
          </a:bodyPr>
          <a:lstStyle/>
          <a:p>
            <a:r>
              <a:rPr lang="en-US" sz="2600" dirty="0"/>
              <a:t>Overview and History of Volunteer Tennessee</a:t>
            </a:r>
          </a:p>
          <a:p>
            <a:r>
              <a:rPr lang="en-US" sz="2600" dirty="0"/>
              <a:t>Governor’s Volunteer Stars Awards (GVSA)</a:t>
            </a:r>
          </a:p>
          <a:p>
            <a:pPr lvl="1"/>
            <a:r>
              <a:rPr lang="en-US" sz="2600" dirty="0"/>
              <a:t>County Coordinator Role</a:t>
            </a:r>
          </a:p>
          <a:p>
            <a:pPr lvl="1"/>
            <a:r>
              <a:rPr lang="en-US" sz="2600" dirty="0"/>
              <a:t>Processes</a:t>
            </a:r>
          </a:p>
          <a:p>
            <a:pPr lvl="1"/>
            <a:r>
              <a:rPr lang="en-US" sz="2600" dirty="0"/>
              <a:t>Important Dates and Deadlines </a:t>
            </a:r>
          </a:p>
          <a:p>
            <a:pPr lvl="1"/>
            <a:r>
              <a:rPr lang="en-US" sz="2600" dirty="0"/>
              <a:t>Resources</a:t>
            </a:r>
          </a:p>
          <a:p>
            <a:r>
              <a:rPr lang="en-US" sz="2600" dirty="0"/>
              <a:t>Q &amp; A</a:t>
            </a:r>
          </a:p>
        </p:txBody>
      </p:sp>
    </p:spTree>
    <p:extLst>
      <p:ext uri="{BB962C8B-B14F-4D97-AF65-F5344CB8AC3E}">
        <p14:creationId xmlns:p14="http://schemas.microsoft.com/office/powerpoint/2010/main" val="3687971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Volunteer Tennessee?</a:t>
            </a:r>
          </a:p>
        </p:txBody>
      </p:sp>
      <p:sp>
        <p:nvSpPr>
          <p:cNvPr id="3" name="Content Placeholder 2"/>
          <p:cNvSpPr>
            <a:spLocks noGrp="1"/>
          </p:cNvSpPr>
          <p:nvPr>
            <p:ph idx="1"/>
          </p:nvPr>
        </p:nvSpPr>
        <p:spPr>
          <a:xfrm>
            <a:off x="762000" y="1600200"/>
            <a:ext cx="7315200" cy="4525963"/>
          </a:xfrm>
        </p:spPr>
        <p:txBody>
          <a:bodyPr>
            <a:normAutofit/>
          </a:bodyPr>
          <a:lstStyle/>
          <a:p>
            <a:pPr marL="0" indent="0">
              <a:buNone/>
            </a:pPr>
            <a:r>
              <a:rPr lang="en-US" dirty="0"/>
              <a:t>The Governor’s commission that encourages volunteerism and community service to address the Volunteer State ‘s educational, public safety, environmental, and other human needs.</a:t>
            </a:r>
          </a:p>
        </p:txBody>
      </p:sp>
    </p:spTree>
    <p:extLst>
      <p:ext uri="{BB962C8B-B14F-4D97-AF65-F5344CB8AC3E}">
        <p14:creationId xmlns:p14="http://schemas.microsoft.com/office/powerpoint/2010/main" val="268752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do</a:t>
            </a:r>
          </a:p>
        </p:txBody>
      </p:sp>
      <p:sp>
        <p:nvSpPr>
          <p:cNvPr id="3" name="Content Placeholder 2"/>
          <p:cNvSpPr>
            <a:spLocks noGrp="1"/>
          </p:cNvSpPr>
          <p:nvPr>
            <p:ph idx="1"/>
          </p:nvPr>
        </p:nvSpPr>
        <p:spPr>
          <a:xfrm>
            <a:off x="761999" y="1417638"/>
            <a:ext cx="7916779" cy="4525963"/>
          </a:xfrm>
        </p:spPr>
        <p:txBody>
          <a:bodyPr>
            <a:normAutofit/>
          </a:bodyPr>
          <a:lstStyle/>
          <a:p>
            <a:r>
              <a:rPr lang="en-US" dirty="0"/>
              <a:t>Oversee </a:t>
            </a:r>
            <a:r>
              <a:rPr lang="en-US" dirty="0">
                <a:hlinkClick r:id="rId3"/>
              </a:rPr>
              <a:t>AmeriCorps</a:t>
            </a:r>
            <a:r>
              <a:rPr lang="en-US" dirty="0"/>
              <a:t> programs</a:t>
            </a:r>
          </a:p>
          <a:p>
            <a:r>
              <a:rPr lang="en-US" dirty="0"/>
              <a:t>Manage the </a:t>
            </a:r>
            <a:r>
              <a:rPr lang="en-US" dirty="0">
                <a:hlinkClick r:id="rId4"/>
              </a:rPr>
              <a:t>Tennessee Serves Network </a:t>
            </a:r>
            <a:endParaRPr lang="en-US" dirty="0"/>
          </a:p>
          <a:p>
            <a:r>
              <a:rPr lang="en-US" dirty="0"/>
              <a:t>Promote </a:t>
            </a:r>
            <a:r>
              <a:rPr lang="en-US" dirty="0">
                <a:hlinkClick r:id="rId5"/>
              </a:rPr>
              <a:t>service-learning</a:t>
            </a:r>
            <a:r>
              <a:rPr lang="en-US" dirty="0"/>
              <a:t> opportunities</a:t>
            </a:r>
          </a:p>
          <a:p>
            <a:r>
              <a:rPr lang="en-US" dirty="0"/>
              <a:t>Celebrate </a:t>
            </a:r>
            <a:r>
              <a:rPr lang="en-US" dirty="0">
                <a:hlinkClick r:id="rId6"/>
              </a:rPr>
              <a:t>volunteerism</a:t>
            </a:r>
            <a:r>
              <a:rPr lang="en-US" dirty="0"/>
              <a:t> </a:t>
            </a:r>
          </a:p>
          <a:p>
            <a:r>
              <a:rPr lang="en-US" dirty="0"/>
              <a:t>Foster community service initiatives and partnerships </a:t>
            </a:r>
          </a:p>
          <a:p>
            <a:endParaRPr lang="en-US" dirty="0"/>
          </a:p>
        </p:txBody>
      </p:sp>
    </p:spTree>
    <p:extLst>
      <p:ext uri="{BB962C8B-B14F-4D97-AF65-F5344CB8AC3E}">
        <p14:creationId xmlns:p14="http://schemas.microsoft.com/office/powerpoint/2010/main" val="82970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Governor’s Volunteer Stars Awards (GVSA)</a:t>
            </a:r>
          </a:p>
        </p:txBody>
      </p:sp>
      <p:sp>
        <p:nvSpPr>
          <p:cNvPr id="3" name="Content Placeholder 2"/>
          <p:cNvSpPr>
            <a:spLocks noGrp="1"/>
          </p:cNvSpPr>
          <p:nvPr>
            <p:ph idx="1"/>
          </p:nvPr>
        </p:nvSpPr>
        <p:spPr>
          <a:xfrm>
            <a:off x="762000" y="1828800"/>
            <a:ext cx="7772400" cy="3200400"/>
          </a:xfrm>
        </p:spPr>
        <p:txBody>
          <a:bodyPr>
            <a:normAutofit fontScale="92500"/>
          </a:bodyPr>
          <a:lstStyle/>
          <a:p>
            <a:r>
              <a:rPr lang="en-US" dirty="0"/>
              <a:t>1 adult volunteer and 1 youth volunteer (under 25) from each county in Tennessee.</a:t>
            </a:r>
          </a:p>
          <a:p>
            <a:r>
              <a:rPr lang="en-US" dirty="0"/>
              <a:t>3 business and 3 nonprofits - 1 from each region of the state.</a:t>
            </a:r>
          </a:p>
          <a:p>
            <a:r>
              <a:rPr lang="en-US" dirty="0"/>
              <a:t>2025 GVSA Celebration is </a:t>
            </a:r>
            <a:r>
              <a:rPr lang="en-US" b="1" dirty="0">
                <a:solidFill>
                  <a:schemeClr val="accent1"/>
                </a:solidFill>
              </a:rPr>
              <a:t>March 8, 2026</a:t>
            </a:r>
            <a:endParaRPr lang="en-US" dirty="0">
              <a:solidFill>
                <a:schemeClr val="accent1"/>
              </a:solidFill>
            </a:endParaRPr>
          </a:p>
          <a:p>
            <a:pPr marL="114300" indent="0">
              <a:buNone/>
            </a:pPr>
            <a:endParaRPr lang="en-US" dirty="0"/>
          </a:p>
        </p:txBody>
      </p:sp>
    </p:spTree>
    <p:extLst>
      <p:ext uri="{BB962C8B-B14F-4D97-AF65-F5344CB8AC3E}">
        <p14:creationId xmlns:p14="http://schemas.microsoft.com/office/powerpoint/2010/main" val="3531444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&amp; Nonprofit Awards</a:t>
            </a:r>
          </a:p>
        </p:txBody>
      </p:sp>
      <p:sp>
        <p:nvSpPr>
          <p:cNvPr id="3" name="Content Placeholder 2"/>
          <p:cNvSpPr>
            <a:spLocks noGrp="1"/>
          </p:cNvSpPr>
          <p:nvPr>
            <p:ph idx="1"/>
          </p:nvPr>
        </p:nvSpPr>
        <p:spPr>
          <a:xfrm>
            <a:off x="762000" y="1828800"/>
            <a:ext cx="7315200" cy="4572000"/>
          </a:xfrm>
        </p:spPr>
        <p:txBody>
          <a:bodyPr>
            <a:normAutofit/>
          </a:bodyPr>
          <a:lstStyle/>
          <a:p>
            <a:r>
              <a:rPr lang="en-US" dirty="0"/>
              <a:t>3 business and 3 nonprofits, 1 from each region of the state.</a:t>
            </a:r>
          </a:p>
          <a:p>
            <a:r>
              <a:rPr lang="en-US" dirty="0"/>
              <a:t>Deadline for nominations is </a:t>
            </a:r>
            <a:br>
              <a:rPr lang="en-US" dirty="0"/>
            </a:br>
            <a:r>
              <a:rPr lang="en-US" b="1" dirty="0">
                <a:solidFill>
                  <a:schemeClr val="accent1"/>
                </a:solidFill>
              </a:rPr>
              <a:t>December 5, 2025</a:t>
            </a:r>
          </a:p>
          <a:p>
            <a:endParaRPr lang="en-US" dirty="0"/>
          </a:p>
          <a:p>
            <a:pPr marL="114300" indent="0">
              <a:buNone/>
            </a:pPr>
            <a:endParaRPr lang="en-US" dirty="0"/>
          </a:p>
        </p:txBody>
      </p:sp>
    </p:spTree>
    <p:extLst>
      <p:ext uri="{BB962C8B-B14F-4D97-AF65-F5344CB8AC3E}">
        <p14:creationId xmlns:p14="http://schemas.microsoft.com/office/powerpoint/2010/main" val="628480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GVSA Criteria</a:t>
            </a:r>
          </a:p>
        </p:txBody>
      </p:sp>
      <p:sp>
        <p:nvSpPr>
          <p:cNvPr id="3" name="Content Placeholder 2"/>
          <p:cNvSpPr>
            <a:spLocks noGrp="1"/>
          </p:cNvSpPr>
          <p:nvPr>
            <p:ph idx="1"/>
          </p:nvPr>
        </p:nvSpPr>
        <p:spPr>
          <a:xfrm>
            <a:off x="762000" y="1600200"/>
            <a:ext cx="7924800" cy="4525963"/>
          </a:xfrm>
        </p:spPr>
        <p:txBody>
          <a:bodyPr/>
          <a:lstStyle/>
          <a:p>
            <a:pPr marL="114300" indent="0">
              <a:buNone/>
            </a:pPr>
            <a:r>
              <a:rPr lang="en-US" sz="4000" b="1" i="1" dirty="0"/>
              <a:t>Honorees must reside and primarily volunteer in the county for which they are being nominated.</a:t>
            </a:r>
          </a:p>
          <a:p>
            <a:endParaRPr lang="en-US" b="1" i="1" dirty="0"/>
          </a:p>
          <a:p>
            <a:endParaRPr lang="en-US" b="1" i="1" dirty="0"/>
          </a:p>
        </p:txBody>
      </p:sp>
    </p:spTree>
    <p:extLst>
      <p:ext uri="{BB962C8B-B14F-4D97-AF65-F5344CB8AC3E}">
        <p14:creationId xmlns:p14="http://schemas.microsoft.com/office/powerpoint/2010/main" val="4090247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GVSA Criteria</a:t>
            </a:r>
          </a:p>
        </p:txBody>
      </p:sp>
      <p:sp>
        <p:nvSpPr>
          <p:cNvPr id="3" name="Content Placeholder 2"/>
          <p:cNvSpPr>
            <a:spLocks noGrp="1"/>
          </p:cNvSpPr>
          <p:nvPr>
            <p:ph idx="1"/>
          </p:nvPr>
        </p:nvSpPr>
        <p:spPr>
          <a:xfrm>
            <a:off x="762000" y="1600200"/>
            <a:ext cx="7239000" cy="4525963"/>
          </a:xfrm>
        </p:spPr>
        <p:txBody>
          <a:bodyPr>
            <a:normAutofit/>
          </a:bodyPr>
          <a:lstStyle/>
          <a:p>
            <a:r>
              <a:rPr lang="en-US" b="1" dirty="0"/>
              <a:t>Need: </a:t>
            </a:r>
            <a:r>
              <a:rPr lang="en-US" dirty="0"/>
              <a:t>Service addresses a specific, compelling need in the community.</a:t>
            </a:r>
          </a:p>
          <a:p>
            <a:r>
              <a:rPr lang="en-US" b="1" dirty="0"/>
              <a:t>Action: </a:t>
            </a:r>
            <a:r>
              <a:rPr lang="en-US" dirty="0"/>
              <a:t>The nominee was actively involved and took initiative.</a:t>
            </a:r>
            <a:endParaRPr lang="en-US" b="1" i="1" dirty="0"/>
          </a:p>
          <a:p>
            <a:endParaRPr lang="en-US" b="1" i="1" dirty="0"/>
          </a:p>
        </p:txBody>
      </p:sp>
    </p:spTree>
    <p:extLst>
      <p:ext uri="{BB962C8B-B14F-4D97-AF65-F5344CB8AC3E}">
        <p14:creationId xmlns:p14="http://schemas.microsoft.com/office/powerpoint/2010/main" val="1045628907"/>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24875"/>
      </a:dk2>
      <a:lt2>
        <a:srgbClr val="EEECE1"/>
      </a:lt2>
      <a:accent1>
        <a:srgbClr val="AE2F21"/>
      </a:accent1>
      <a:accent2>
        <a:srgbClr val="E3D9AF"/>
      </a:accent2>
      <a:accent3>
        <a:srgbClr val="779CB2"/>
      </a:accent3>
      <a:accent4>
        <a:srgbClr val="AE2E25"/>
      </a:accent4>
      <a:accent5>
        <a:srgbClr val="D9A215"/>
      </a:accent5>
      <a:accent6>
        <a:srgbClr val="D79A89"/>
      </a:accent6>
      <a:hlink>
        <a:srgbClr val="0000FF"/>
      </a:hlink>
      <a:folHlink>
        <a:srgbClr val="800080"/>
      </a:folHlink>
    </a:clrScheme>
    <a:fontScheme name="Custom 1">
      <a:majorFont>
        <a:latin typeface="Arial Nova"/>
        <a:ea typeface=""/>
        <a:cs typeface=""/>
      </a:majorFont>
      <a:minorFont>
        <a:latin typeface="Arial Nov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3548961-2b7c-4284-b443-8e577df0a546" xsi:nil="true"/>
    <DocumentType xmlns="97288fdd-2045-493d-84d6-a9c8ae2eb53d" xsi:nil="true"/>
    <Deadline_x002f_KeyDate xmlns="97288fdd-2045-493d-84d6-a9c8ae2eb53d" xsi:nil="true"/>
    <Department_x002f_Owner xmlns="97288fdd-2045-493d-84d6-a9c8ae2eb53d" xsi:nil="true"/>
    <RelatedDocuments xmlns="97288fdd-2045-493d-84d6-a9c8ae2eb53d">
      <Url xsi:nil="true"/>
      <Description xsi:nil="true"/>
    </RelatedDocuments>
    <lcf76f155ced4ddcb4097134ff3c332f xmlns="97288fdd-2045-493d-84d6-a9c8ae2eb53d">
      <Terms xmlns="http://schemas.microsoft.com/office/infopath/2007/PartnerControls"/>
    </lcf76f155ced4ddcb4097134ff3c332f>
    <CreatedBy xmlns="97288fdd-2045-493d-84d6-a9c8ae2eb53d">
      <UserInfo>
        <DisplayName/>
        <AccountId xsi:nil="true"/>
        <AccountType/>
      </UserInfo>
    </CreatedBy>
    <ActionRequired xmlns="97288fdd-2045-493d-84d6-a9c8ae2eb53d" xsi:nil="true"/>
    <AssociatedProgram_x002f_System xmlns="97288fdd-2045-493d-84d6-a9c8ae2eb53d" xsi:nil="true"/>
    <ComplianceCategory xmlns="97288fdd-2045-493d-84d6-a9c8ae2eb53d" xsi:nil="true"/>
    <RetentionPeriod xmlns="97288fdd-2045-493d-84d6-a9c8ae2eb53d" xsi:nil="true"/>
    <Year xmlns="97288fdd-2045-493d-84d6-a9c8ae2eb53d" xsi:nil="true"/>
    <LastModifiedDate xmlns="97288fdd-2045-493d-84d6-a9c8ae2eb53d" xsi:nil="true"/>
    <DocumentStatus xmlns="97288fdd-2045-493d-84d6-a9c8ae2eb53d" xsi:nil="true"/>
    <ConfidentialityLevel xmlns="97288fdd-2045-493d-84d6-a9c8ae2eb53d" xsi:nil="true"/>
    <FundingSource xmlns="97288fdd-2045-493d-84d6-a9c8ae2eb53d" xsi:nil="true"/>
    <Freetextfieldforversioning_x0028_e_x002e_g_x002e__x002c_v1_x002e_0_x002c_Final_x0029__x002e_ xmlns="97288fdd-2045-493d-84d6-a9c8ae2eb53d" xsi:nil="true"/>
    <ProgramYear xmlns="97288fdd-2045-493d-84d6-a9c8ae2eb53d" xsi:nil="true"/>
    <Keywords_x002f_Tags xmlns="97288fdd-2045-493d-84d6-a9c8ae2eb53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E48315BEDA50645A98F76266422A080" ma:contentTypeVersion="30" ma:contentTypeDescription="Create a new document." ma:contentTypeScope="" ma:versionID="b646695294090aa9401e924b668910ce">
  <xsd:schema xmlns:xsd="http://www.w3.org/2001/XMLSchema" xmlns:xs="http://www.w3.org/2001/XMLSchema" xmlns:p="http://schemas.microsoft.com/office/2006/metadata/properties" xmlns:ns2="97288fdd-2045-493d-84d6-a9c8ae2eb53d" xmlns:ns3="23548961-2b7c-4284-b443-8e577df0a546" targetNamespace="http://schemas.microsoft.com/office/2006/metadata/properties" ma:root="true" ma:fieldsID="4b50df6e68edd8eea7b849e578acafd3" ns2:_="" ns3:_="">
    <xsd:import namespace="97288fdd-2045-493d-84d6-a9c8ae2eb53d"/>
    <xsd:import namespace="23548961-2b7c-4284-b443-8e577df0a54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Year" minOccurs="0"/>
                <xsd:element ref="ns2:DocumentType" minOccurs="0"/>
                <xsd:element ref="ns2:AssociatedProgram_x002f_System" minOccurs="0"/>
                <xsd:element ref="ns2:Department_x002f_Owner" minOccurs="0"/>
                <xsd:element ref="ns2:DocumentStatus" minOccurs="0"/>
                <xsd:element ref="ns2:RetentionPeriod" minOccurs="0"/>
                <xsd:element ref="ns2:ComplianceCategory" minOccurs="0"/>
                <xsd:element ref="ns2:CreatedBy" minOccurs="0"/>
                <xsd:element ref="ns2:LastModifiedDate" minOccurs="0"/>
                <xsd:element ref="ns2:ConfidentialityLevel" minOccurs="0"/>
                <xsd:element ref="ns2:Keywords_x002f_Tags" minOccurs="0"/>
                <xsd:element ref="ns2:ActionRequired" minOccurs="0"/>
                <xsd:element ref="ns2:Deadline_x002f_KeyDate" minOccurs="0"/>
                <xsd:element ref="ns2:FundingSource" minOccurs="0"/>
                <xsd:element ref="ns2:ProgramYear" minOccurs="0"/>
                <xsd:element ref="ns2:Freetextfieldforversioning_x0028_e_x002e_g_x002e__x002c_v1_x002e_0_x002c_Final_x0029__x002e_" minOccurs="0"/>
                <xsd:element ref="ns2:RelatedDocument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288fdd-2045-493d-84d6-a9c8ae2eb5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ec6819c-d561-498f-ad6b-029f1b52bec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Year" ma:index="20" nillable="true" ma:displayName="Year" ma:description="Dropdown menu with predefined year options." ma:format="Dropdown" ma:internalName="Year">
      <xsd:simpleType>
        <xsd:restriction base="dms:Choice">
          <xsd:enumeration value="2018"/>
          <xsd:enumeration value="2019"/>
          <xsd:enumeration value="2020"/>
          <xsd:enumeration value="2021"/>
          <xsd:enumeration value="2022"/>
          <xsd:enumeration value="2023"/>
          <xsd:enumeration value="2024"/>
          <xsd:enumeration value="2025"/>
          <xsd:enumeration value="2026"/>
          <xsd:enumeration value="2027"/>
          <xsd:enumeration value="2028"/>
        </xsd:restriction>
      </xsd:simpleType>
    </xsd:element>
    <xsd:element name="DocumentType" ma:index="21" nillable="true" ma:displayName="Document Type" ma:description="Dropdown menu (e.g., Contracts, Procurement, Compliance Reports)." ma:format="Dropdown" ma:internalName="DocumentType">
      <xsd:complexType>
        <xsd:complexContent>
          <xsd:extension base="dms:MultiChoice">
            <xsd:sequence>
              <xsd:element name="Value" maxOccurs="unbounded" minOccurs="0" nillable="true">
                <xsd:simpleType>
                  <xsd:restriction base="dms:Choice">
                    <xsd:enumeration value="Contracts"/>
                    <xsd:enumeration value="Procurement"/>
                    <xsd:enumeration value="Licenses"/>
                    <xsd:enumeration value="Meeting Notes"/>
                    <xsd:enumeration value="Training Materials"/>
                    <xsd:enumeration value="Compliance Reports"/>
                    <xsd:enumeration value="Human Resources"/>
                    <xsd:enumeration value="Performance Plan"/>
                    <xsd:enumeration value="Email"/>
                  </xsd:restriction>
                </xsd:simpleType>
              </xsd:element>
            </xsd:sequence>
          </xsd:extension>
        </xsd:complexContent>
      </xsd:complexType>
    </xsd:element>
    <xsd:element name="AssociatedProgram_x002f_System" ma:index="22" nillable="true" ma:displayName="Associated Program/System" ma:description="Dropdown menu (e.g., Galaxy Digital Portal, Statewide Portal)." ma:format="Dropdown" ma:internalName="AssociatedProgram_x002f_System">
      <xsd:simpleType>
        <xsd:restriction base="dms:Choice">
          <xsd:enumeration value="Galaxy Digital Portal"/>
          <xsd:enumeration value="Shared Services Solutions"/>
          <xsd:enumeration value="Statewide Portal"/>
          <xsd:enumeration value="AmeriCorps Program"/>
          <xsd:enumeration value="AmeriCorps NCCC Program"/>
          <xsd:enumeration value="Volunteer Generation Fund"/>
          <xsd:enumeration value="Youth Civic Engagement Grant"/>
          <xsd:enumeration value="Commission Support Grant"/>
          <xsd:enumeration value="Choice 9"/>
          <xsd:enumeration value="Choice 10"/>
        </xsd:restriction>
      </xsd:simpleType>
    </xsd:element>
    <xsd:element name="Department_x002f_Owner" ma:index="23" nillable="true" ma:displayName="Department/Owner" ma:description="Dropdown menu (e.g., Central Procurement Office, Communications)." ma:format="Dropdown" ma:internalName="Department_x002f_Owner">
      <xsd:simpleType>
        <xsd:restriction base="dms:Choice">
          <xsd:enumeration value="Central Procurement Office"/>
          <xsd:enumeration value="Communications"/>
          <xsd:enumeration value="Compliance"/>
          <xsd:enumeration value="Finance"/>
        </xsd:restriction>
      </xsd:simpleType>
    </xsd:element>
    <xsd:element name="DocumentStatus" ma:index="24" nillable="true" ma:displayName="Document Status" ma:description="Dropdown menu (e.g., Draft, Finalized, Archived)." ma:format="Dropdown" ma:internalName="DocumentStatus">
      <xsd:simpleType>
        <xsd:restriction base="dms:Choice">
          <xsd:enumeration value="Draft"/>
          <xsd:enumeration value="Finalized"/>
          <xsd:enumeration value="Archived"/>
          <xsd:enumeration value="Legacy"/>
        </xsd:restriction>
      </xsd:simpleType>
    </xsd:element>
    <xsd:element name="RetentionPeriod" ma:index="25" nillable="true" ma:displayName="Retention Period" ma:description="Dropdown menu (e.g., 3 Years, 5 Years, Permanent)." ma:format="Dropdown" ma:internalName="RetentionPeriod">
      <xsd:simpleType>
        <xsd:restriction base="dms:Choice">
          <xsd:enumeration value="3 Years"/>
          <xsd:enumeration value="5 Years"/>
          <xsd:enumeration value="Permanent "/>
        </xsd:restriction>
      </xsd:simpleType>
    </xsd:element>
    <xsd:element name="ComplianceCategory" ma:index="26" nillable="true" ma:displayName="Compliance Category" ma:description="Dropdown menu (e.g., Title VI, Federal Guidelines)." ma:format="Dropdown" ma:internalName="ComplianceCategory">
      <xsd:simpleType>
        <xsd:restriction base="dms:Choice">
          <xsd:enumeration value="Title VI"/>
          <xsd:enumeration value="Federal Guidelines"/>
          <xsd:enumeration value="Demographic Reporting "/>
          <xsd:enumeration value="EOFY/IAP Form"/>
        </xsd:restriction>
      </xsd:simpleType>
    </xsd:element>
    <xsd:element name="CreatedBy" ma:index="27" nillable="true" ma:displayName="Created By " ma:format="Dropdown" ma:list="UserInfo" ma:SharePointGroup="0" ma:internalName="CreatedBy">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astModifiedDate" ma:index="28" nillable="true" ma:displayName="Last Modified Date" ma:format="DateOnly" ma:internalName="LastModifiedDate">
      <xsd:simpleType>
        <xsd:restriction base="dms:DateTime"/>
      </xsd:simpleType>
    </xsd:element>
    <xsd:element name="ConfidentialityLevel" ma:index="29" nillable="true" ma:displayName="Confidentiality Level" ma:format="Dropdown" ma:internalName="ConfidentialityLevel">
      <xsd:simpleType>
        <xsd:restriction base="dms:Choice">
          <xsd:enumeration value="Public "/>
          <xsd:enumeration value="Internal "/>
          <xsd:enumeration value="Restricted "/>
        </xsd:restriction>
      </xsd:simpleType>
    </xsd:element>
    <xsd:element name="Keywords_x002f_Tags" ma:index="30" nillable="true" ma:displayName="Keywords/Tags" ma:description="Free text field to allow for specific keywords." ma:format="Dropdown" ma:internalName="Keywords_x002f_Tags">
      <xsd:simpleType>
        <xsd:restriction base="dms:Note">
          <xsd:maxLength value="255"/>
        </xsd:restriction>
      </xsd:simpleType>
    </xsd:element>
    <xsd:element name="ActionRequired" ma:index="31" nillable="true" ma:displayName="Action Required" ma:description="Dropdown menu (e.g., Review, Approval, Submission)." ma:format="Dropdown" ma:internalName="ActionRequired">
      <xsd:simpleType>
        <xsd:restriction base="dms:Choice">
          <xsd:enumeration value="Review"/>
          <xsd:enumeration value="Approval "/>
          <xsd:enumeration value="Submission "/>
        </xsd:restriction>
      </xsd:simpleType>
    </xsd:element>
    <xsd:element name="Deadline_x002f_KeyDate" ma:index="32" nillable="true" ma:displayName="Deadline/Key Date" ma:description="Date picker for important deadlines or key dates." ma:format="DateOnly" ma:internalName="Deadline_x002f_KeyDate">
      <xsd:simpleType>
        <xsd:restriction base="dms:DateTime"/>
      </xsd:simpleType>
    </xsd:element>
    <xsd:element name="FundingSource" ma:index="33" nillable="true" ma:displayName="Funding Source" ma:description="Dropdown menu (e.g., AmeriCorps, State Budget)." ma:format="Dropdown" ma:internalName="FundingSource">
      <xsd:simpleType>
        <xsd:restriction base="dms:Choice">
          <xsd:enumeration value="AmeriCorps"/>
          <xsd:enumeration value="State Budget"/>
          <xsd:enumeration value="Federal Grant"/>
        </xsd:restriction>
      </xsd:simpleType>
    </xsd:element>
    <xsd:element name="ProgramYear" ma:index="34" nillable="true" ma:displayName="Program Year" ma:description="Dropdown menu (e.g., 2023-2024, 2024-2025)." ma:format="Dropdown" ma:internalName="ProgramYear">
      <xsd:simpleType>
        <xsd:restriction base="dms:Choice">
          <xsd:enumeration value="2020-2021"/>
          <xsd:enumeration value="2021-2022"/>
          <xsd:enumeration value="2022-2023"/>
          <xsd:enumeration value="2023-2024"/>
          <xsd:enumeration value="2024-2025"/>
          <xsd:enumeration value="2025-2026"/>
          <xsd:enumeration value="2026-2027"/>
          <xsd:enumeration value="Choice 8"/>
        </xsd:restriction>
      </xsd:simpleType>
    </xsd:element>
    <xsd:element name="Freetextfieldforversioning_x0028_e_x002e_g_x002e__x002c_v1_x002e_0_x002c_Final_x0029__x002e_" ma:index="35" nillable="true" ma:displayName="Free text field for versioning (e.g., v1.0, Final)." ma:description="Examples:&#10;v1.0&#10;v2.1&#10;Final" ma:format="Dropdown" ma:internalName="Freetextfieldforversioning_x0028_e_x002e_g_x002e__x002c_v1_x002e_0_x002c_Final_x0029__x002e_">
      <xsd:simpleType>
        <xsd:restriction base="dms:Text">
          <xsd:maxLength value="255"/>
        </xsd:restriction>
      </xsd:simpleType>
    </xsd:element>
    <xsd:element name="RelatedDocuments" ma:index="36" nillable="true" ma:displayName="Related Documents" ma:description="Field to link to related documents." ma:format="Hyperlink" ma:internalName="RelatedDocuments">
      <xsd:complexType>
        <xsd:complexContent>
          <xsd:extension base="dms:URL">
            <xsd:sequence>
              <xsd:element name="Url" type="dms:ValidUrl" minOccurs="0" nillable="true"/>
              <xsd:element name="Description" type="xsd:string" nillable="true"/>
            </xsd:sequence>
          </xsd:extension>
        </xsd:complexContent>
      </xsd:complexType>
    </xsd:element>
    <xsd:element name="MediaServiceLocation" ma:index="3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3548961-2b7c-4284-b443-8e577df0a54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63efaf0-fe8f-497a-a2b7-a6d222cbf20b}" ma:internalName="TaxCatchAll" ma:showField="CatchAllData" ma:web="23548961-2b7c-4284-b443-8e577df0a5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A06441-B3C4-46C5-85CC-943D5EBBA8B4}">
  <ds:schemaRefs>
    <ds:schemaRef ds:uri="http://schemas.microsoft.com/sharepoint/v3/contenttype/forms"/>
  </ds:schemaRefs>
</ds:datastoreItem>
</file>

<file path=customXml/itemProps2.xml><?xml version="1.0" encoding="utf-8"?>
<ds:datastoreItem xmlns:ds="http://schemas.openxmlformats.org/officeDocument/2006/customXml" ds:itemID="{B651046A-1BF2-4E24-BE11-207F597B1045}">
  <ds:schemaRefs>
    <ds:schemaRef ds:uri="http://schemas.microsoft.com/office/2006/metadata/properties"/>
    <ds:schemaRef ds:uri="97288fdd-2045-493d-84d6-a9c8ae2eb53d"/>
    <ds:schemaRef ds:uri="http://purl.org/dc/elements/1.1/"/>
    <ds:schemaRef ds:uri="http://purl.org/dc/dcmityp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23548961-2b7c-4284-b443-8e577df0a546"/>
    <ds:schemaRef ds:uri="http://www.w3.org/XML/1998/namespace"/>
  </ds:schemaRefs>
</ds:datastoreItem>
</file>

<file path=customXml/itemProps3.xml><?xml version="1.0" encoding="utf-8"?>
<ds:datastoreItem xmlns:ds="http://schemas.openxmlformats.org/officeDocument/2006/customXml" ds:itemID="{D7BCEF7A-AED6-4C07-893C-E40C2B73DA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288fdd-2045-493d-84d6-a9c8ae2eb53d"/>
    <ds:schemaRef ds:uri="23548961-2b7c-4284-b443-8e577df0a5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Adjacency</Template>
  <TotalTime>21962</TotalTime>
  <Words>3408</Words>
  <Application>Microsoft Office PowerPoint</Application>
  <PresentationFormat>On-screen Show (4:3)</PresentationFormat>
  <Paragraphs>284</Paragraphs>
  <Slides>29</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Arial Nova</vt:lpstr>
      <vt:lpstr>Calibri</vt:lpstr>
      <vt:lpstr>Times New Roman</vt:lpstr>
      <vt:lpstr>Office Theme</vt:lpstr>
      <vt:lpstr>PowerPoint Presentation</vt:lpstr>
      <vt:lpstr>Engage With Us!</vt:lpstr>
      <vt:lpstr>Today’s Agenda</vt:lpstr>
      <vt:lpstr>What is Volunteer Tennessee?</vt:lpstr>
      <vt:lpstr>What we do</vt:lpstr>
      <vt:lpstr>Governor’s Volunteer Stars Awards (GVSA)</vt:lpstr>
      <vt:lpstr>Business &amp; Nonprofit Awards</vt:lpstr>
      <vt:lpstr>GVSA Criteria</vt:lpstr>
      <vt:lpstr>GVSA Criteria</vt:lpstr>
      <vt:lpstr>GVSA Criteria</vt:lpstr>
      <vt:lpstr>Timeline</vt:lpstr>
      <vt:lpstr>The County Coordinator’s Role</vt:lpstr>
      <vt:lpstr>The County Coordinator’s Role</vt:lpstr>
      <vt:lpstr>1. Choose your Team</vt:lpstr>
      <vt:lpstr>2. Formulate Your Plan</vt:lpstr>
      <vt:lpstr>2. Formulate Your Plan</vt:lpstr>
      <vt:lpstr>3. Call for Nominations</vt:lpstr>
      <vt:lpstr>4. Selecting Your Honorees</vt:lpstr>
      <vt:lpstr>5. Local Recognition</vt:lpstr>
      <vt:lpstr>5. Local Recognition</vt:lpstr>
      <vt:lpstr>6. GVSA Honoree Submission</vt:lpstr>
      <vt:lpstr>Long Version</vt:lpstr>
      <vt:lpstr>Short Version</vt:lpstr>
      <vt:lpstr>Honoree Submission is Online</vt:lpstr>
      <vt:lpstr>Photos of Honoree</vt:lpstr>
      <vt:lpstr>7. GVSA Event</vt:lpstr>
      <vt:lpstr>7. GVSA Event</vt:lpstr>
      <vt:lpstr>PowerPoint Presentation</vt:lpstr>
      <vt:lpstr>Questions?</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Francis</dc:creator>
  <cp:lastModifiedBy>Candace Taylor</cp:lastModifiedBy>
  <cp:revision>88</cp:revision>
  <cp:lastPrinted>2021-08-06T14:00:25Z</cp:lastPrinted>
  <dcterms:created xsi:type="dcterms:W3CDTF">2015-06-19T14:19:41Z</dcterms:created>
  <dcterms:modified xsi:type="dcterms:W3CDTF">2025-08-11T20:35:13Z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0x010100EE48315BEDA50645A98F76266422A080</vt:lpwstr>
  </property>
  <property fmtid="{D5CDD505-2E9C-101B-9397-08002B2CF9AE}" pid="3" name="MediaServiceImageTags">
    <vt:lpwstr/>
  </property>
</Properties>
</file>