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56" r:id="rId1"/>
  </p:sldMasterIdLst>
  <p:notesMasterIdLst>
    <p:notesMasterId r:id="rId42"/>
  </p:notesMasterIdLst>
  <p:sldIdLst>
    <p:sldId id="257" r:id="rId2"/>
    <p:sldId id="259" r:id="rId3"/>
    <p:sldId id="330" r:id="rId4"/>
    <p:sldId id="314" r:id="rId5"/>
    <p:sldId id="335" r:id="rId6"/>
    <p:sldId id="310" r:id="rId7"/>
    <p:sldId id="263" r:id="rId8"/>
    <p:sldId id="264" r:id="rId9"/>
    <p:sldId id="267" r:id="rId10"/>
    <p:sldId id="326" r:id="rId11"/>
    <p:sldId id="304" r:id="rId12"/>
    <p:sldId id="305" r:id="rId13"/>
    <p:sldId id="271" r:id="rId14"/>
    <p:sldId id="272" r:id="rId15"/>
    <p:sldId id="315" r:id="rId16"/>
    <p:sldId id="270" r:id="rId17"/>
    <p:sldId id="331" r:id="rId18"/>
    <p:sldId id="281" r:id="rId19"/>
    <p:sldId id="284" r:id="rId20"/>
    <p:sldId id="316" r:id="rId21"/>
    <p:sldId id="302" r:id="rId22"/>
    <p:sldId id="323" r:id="rId23"/>
    <p:sldId id="285" r:id="rId24"/>
    <p:sldId id="328" r:id="rId25"/>
    <p:sldId id="325" r:id="rId26"/>
    <p:sldId id="324" r:id="rId27"/>
    <p:sldId id="320" r:id="rId28"/>
    <p:sldId id="333" r:id="rId29"/>
    <p:sldId id="317" r:id="rId30"/>
    <p:sldId id="289" r:id="rId31"/>
    <p:sldId id="336" r:id="rId32"/>
    <p:sldId id="334" r:id="rId33"/>
    <p:sldId id="298" r:id="rId34"/>
    <p:sldId id="299" r:id="rId35"/>
    <p:sldId id="329" r:id="rId36"/>
    <p:sldId id="308" r:id="rId37"/>
    <p:sldId id="269" r:id="rId38"/>
    <p:sldId id="275" r:id="rId39"/>
    <p:sldId id="332" r:id="rId40"/>
    <p:sldId id="276"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22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633" autoAdjust="0"/>
  </p:normalViewPr>
  <p:slideViewPr>
    <p:cSldViewPr snapToGrid="0">
      <p:cViewPr varScale="1">
        <p:scale>
          <a:sx n="61" d="100"/>
          <a:sy n="61" d="100"/>
        </p:scale>
        <p:origin x="2074"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BC0BF1-D806-4422-B7ED-C2FB2F67C23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C16DBB-ACE1-421F-9687-F15BF6A41586}">
      <dgm:prSet/>
      <dgm:spPr/>
      <dgm:t>
        <a:bodyPr/>
        <a:lstStyle/>
        <a:p>
          <a:r>
            <a:rPr lang="en-US" b="1" dirty="0"/>
            <a:t>Please put all questions in the chat and/or</a:t>
          </a:r>
          <a:endParaRPr lang="en-US" dirty="0"/>
        </a:p>
      </dgm:t>
    </dgm:pt>
    <dgm:pt modelId="{118C5D8D-7174-48C1-872D-1654B766C5EE}" type="parTrans" cxnId="{5665C288-F5FA-4A35-9738-4C0E46DD25D8}">
      <dgm:prSet/>
      <dgm:spPr/>
      <dgm:t>
        <a:bodyPr/>
        <a:lstStyle/>
        <a:p>
          <a:endParaRPr lang="en-US"/>
        </a:p>
      </dgm:t>
    </dgm:pt>
    <dgm:pt modelId="{5127F01D-A26A-4871-89FC-6E2F285E3822}" type="sibTrans" cxnId="{5665C288-F5FA-4A35-9738-4C0E46DD25D8}">
      <dgm:prSet/>
      <dgm:spPr/>
      <dgm:t>
        <a:bodyPr/>
        <a:lstStyle/>
        <a:p>
          <a:endParaRPr lang="en-US"/>
        </a:p>
      </dgm:t>
    </dgm:pt>
    <dgm:pt modelId="{98272431-321F-4D6F-B3B8-6CF317517F41}">
      <dgm:prSet/>
      <dgm:spPr/>
      <dgm:t>
        <a:bodyPr/>
        <a:lstStyle/>
        <a:p>
          <a:r>
            <a:rPr lang="en-US" b="1" dirty="0"/>
            <a:t>Ask questions during designated Q&amp;A times</a:t>
          </a:r>
          <a:endParaRPr lang="en-US" dirty="0"/>
        </a:p>
      </dgm:t>
    </dgm:pt>
    <dgm:pt modelId="{CA31BE94-58BD-45BE-A9DE-7CE2ADC64B2B}" type="parTrans" cxnId="{E90F1736-2AE4-448F-83DC-C70F3A21F99E}">
      <dgm:prSet/>
      <dgm:spPr/>
      <dgm:t>
        <a:bodyPr/>
        <a:lstStyle/>
        <a:p>
          <a:endParaRPr lang="en-US"/>
        </a:p>
      </dgm:t>
    </dgm:pt>
    <dgm:pt modelId="{750F9844-9EB7-4261-B59B-60344A1181F7}" type="sibTrans" cxnId="{E90F1736-2AE4-448F-83DC-C70F3A21F99E}">
      <dgm:prSet/>
      <dgm:spPr/>
      <dgm:t>
        <a:bodyPr/>
        <a:lstStyle/>
        <a:p>
          <a:endParaRPr lang="en-US"/>
        </a:p>
      </dgm:t>
    </dgm:pt>
    <dgm:pt modelId="{59A23EC5-0369-436C-A65C-740D84D284A5}">
      <dgm:prSet/>
      <dgm:spPr/>
      <dgm:t>
        <a:bodyPr/>
        <a:lstStyle/>
        <a:p>
          <a:r>
            <a:rPr lang="en-US" dirty="0"/>
            <a:t>Session is being recorded</a:t>
          </a:r>
        </a:p>
      </dgm:t>
    </dgm:pt>
    <dgm:pt modelId="{F304DA86-B1B3-4C66-98B7-CD19C09B40A2}" type="parTrans" cxnId="{99D2F0EF-CFE0-4154-AC24-687790C7BE45}">
      <dgm:prSet/>
      <dgm:spPr/>
      <dgm:t>
        <a:bodyPr/>
        <a:lstStyle/>
        <a:p>
          <a:endParaRPr lang="en-US"/>
        </a:p>
      </dgm:t>
    </dgm:pt>
    <dgm:pt modelId="{DD719816-1CD4-43A6-8449-327D15109488}" type="sibTrans" cxnId="{99D2F0EF-CFE0-4154-AC24-687790C7BE45}">
      <dgm:prSet/>
      <dgm:spPr/>
      <dgm:t>
        <a:bodyPr/>
        <a:lstStyle/>
        <a:p>
          <a:endParaRPr lang="en-US"/>
        </a:p>
      </dgm:t>
    </dgm:pt>
    <dgm:pt modelId="{3E68A4A2-2FCB-4E7F-A9A5-EC4F9B634449}">
      <dgm:prSet/>
      <dgm:spPr/>
      <dgm:t>
        <a:bodyPr/>
        <a:lstStyle/>
        <a:p>
          <a:r>
            <a:rPr lang="en-US" dirty="0"/>
            <a:t>Please stay muted except during Q+A</a:t>
          </a:r>
        </a:p>
      </dgm:t>
    </dgm:pt>
    <dgm:pt modelId="{7A1BBE23-773F-40E2-A0D5-25DD553160AD}" type="parTrans" cxnId="{9D10B3A8-D790-4F03-A75D-5C55A60EB4FE}">
      <dgm:prSet/>
      <dgm:spPr/>
      <dgm:t>
        <a:bodyPr/>
        <a:lstStyle/>
        <a:p>
          <a:endParaRPr lang="en-US"/>
        </a:p>
      </dgm:t>
    </dgm:pt>
    <dgm:pt modelId="{31A6D69A-98C4-4CF0-9DF9-5662E69D9CCF}" type="sibTrans" cxnId="{9D10B3A8-D790-4F03-A75D-5C55A60EB4FE}">
      <dgm:prSet/>
      <dgm:spPr/>
      <dgm:t>
        <a:bodyPr/>
        <a:lstStyle/>
        <a:p>
          <a:endParaRPr lang="en-US"/>
        </a:p>
      </dgm:t>
    </dgm:pt>
    <dgm:pt modelId="{60FBBBCF-332F-4A0C-97CD-7DB4ECC931DB}" type="pres">
      <dgm:prSet presAssocID="{CCBC0BF1-D806-4422-B7ED-C2FB2F67C230}" presName="linear" presStyleCnt="0">
        <dgm:presLayoutVars>
          <dgm:animLvl val="lvl"/>
          <dgm:resizeHandles val="exact"/>
        </dgm:presLayoutVars>
      </dgm:prSet>
      <dgm:spPr/>
    </dgm:pt>
    <dgm:pt modelId="{93ABD901-2F0B-4B93-B97B-6E37DD5158F8}" type="pres">
      <dgm:prSet presAssocID="{59A23EC5-0369-436C-A65C-740D84D284A5}" presName="parentText" presStyleLbl="node1" presStyleIdx="0" presStyleCnt="4">
        <dgm:presLayoutVars>
          <dgm:chMax val="0"/>
          <dgm:bulletEnabled val="1"/>
        </dgm:presLayoutVars>
      </dgm:prSet>
      <dgm:spPr/>
    </dgm:pt>
    <dgm:pt modelId="{91E4ACA4-F03F-422F-B949-9719540DD3C4}" type="pres">
      <dgm:prSet presAssocID="{DD719816-1CD4-43A6-8449-327D15109488}" presName="spacer" presStyleCnt="0"/>
      <dgm:spPr/>
    </dgm:pt>
    <dgm:pt modelId="{558044A6-8E95-4250-B305-D6D9AB3C0659}" type="pres">
      <dgm:prSet presAssocID="{3E68A4A2-2FCB-4E7F-A9A5-EC4F9B634449}" presName="parentText" presStyleLbl="node1" presStyleIdx="1" presStyleCnt="4">
        <dgm:presLayoutVars>
          <dgm:chMax val="0"/>
          <dgm:bulletEnabled val="1"/>
        </dgm:presLayoutVars>
      </dgm:prSet>
      <dgm:spPr/>
    </dgm:pt>
    <dgm:pt modelId="{69473CD2-E94F-47C4-BEE2-9BA6679C2E19}" type="pres">
      <dgm:prSet presAssocID="{31A6D69A-98C4-4CF0-9DF9-5662E69D9CCF}" presName="spacer" presStyleCnt="0"/>
      <dgm:spPr/>
    </dgm:pt>
    <dgm:pt modelId="{F7C78E42-AA5E-4467-82CC-FED02B7D7F72}" type="pres">
      <dgm:prSet presAssocID="{7DC16DBB-ACE1-421F-9687-F15BF6A41586}" presName="parentText" presStyleLbl="node1" presStyleIdx="2" presStyleCnt="4">
        <dgm:presLayoutVars>
          <dgm:chMax val="0"/>
          <dgm:bulletEnabled val="1"/>
        </dgm:presLayoutVars>
      </dgm:prSet>
      <dgm:spPr/>
    </dgm:pt>
    <dgm:pt modelId="{E5836A8A-53FF-48DC-B866-19743ACEE697}" type="pres">
      <dgm:prSet presAssocID="{5127F01D-A26A-4871-89FC-6E2F285E3822}" presName="spacer" presStyleCnt="0"/>
      <dgm:spPr/>
    </dgm:pt>
    <dgm:pt modelId="{AA7F5B6D-3675-4DCB-B9BB-BF742DCD6D30}" type="pres">
      <dgm:prSet presAssocID="{98272431-321F-4D6F-B3B8-6CF317517F41}" presName="parentText" presStyleLbl="node1" presStyleIdx="3" presStyleCnt="4">
        <dgm:presLayoutVars>
          <dgm:chMax val="0"/>
          <dgm:bulletEnabled val="1"/>
        </dgm:presLayoutVars>
      </dgm:prSet>
      <dgm:spPr/>
    </dgm:pt>
  </dgm:ptLst>
  <dgm:cxnLst>
    <dgm:cxn modelId="{E90F1736-2AE4-448F-83DC-C70F3A21F99E}" srcId="{CCBC0BF1-D806-4422-B7ED-C2FB2F67C230}" destId="{98272431-321F-4D6F-B3B8-6CF317517F41}" srcOrd="3" destOrd="0" parTransId="{CA31BE94-58BD-45BE-A9DE-7CE2ADC64B2B}" sibTransId="{750F9844-9EB7-4261-B59B-60344A1181F7}"/>
    <dgm:cxn modelId="{2E5F7641-F581-4CE8-9849-8D34749D1096}" type="presOf" srcId="{98272431-321F-4D6F-B3B8-6CF317517F41}" destId="{AA7F5B6D-3675-4DCB-B9BB-BF742DCD6D30}" srcOrd="0" destOrd="0" presId="urn:microsoft.com/office/officeart/2005/8/layout/vList2"/>
    <dgm:cxn modelId="{28B83959-F10D-4A08-B106-B92870DBFA57}" type="presOf" srcId="{59A23EC5-0369-436C-A65C-740D84D284A5}" destId="{93ABD901-2F0B-4B93-B97B-6E37DD5158F8}" srcOrd="0" destOrd="0" presId="urn:microsoft.com/office/officeart/2005/8/layout/vList2"/>
    <dgm:cxn modelId="{5665C288-F5FA-4A35-9738-4C0E46DD25D8}" srcId="{CCBC0BF1-D806-4422-B7ED-C2FB2F67C230}" destId="{7DC16DBB-ACE1-421F-9687-F15BF6A41586}" srcOrd="2" destOrd="0" parTransId="{118C5D8D-7174-48C1-872D-1654B766C5EE}" sibTransId="{5127F01D-A26A-4871-89FC-6E2F285E3822}"/>
    <dgm:cxn modelId="{9D10B3A8-D790-4F03-A75D-5C55A60EB4FE}" srcId="{CCBC0BF1-D806-4422-B7ED-C2FB2F67C230}" destId="{3E68A4A2-2FCB-4E7F-A9A5-EC4F9B634449}" srcOrd="1" destOrd="0" parTransId="{7A1BBE23-773F-40E2-A0D5-25DD553160AD}" sibTransId="{31A6D69A-98C4-4CF0-9DF9-5662E69D9CCF}"/>
    <dgm:cxn modelId="{390818C4-472D-4A63-959D-295FAFE92022}" type="presOf" srcId="{7DC16DBB-ACE1-421F-9687-F15BF6A41586}" destId="{F7C78E42-AA5E-4467-82CC-FED02B7D7F72}" srcOrd="0" destOrd="0" presId="urn:microsoft.com/office/officeart/2005/8/layout/vList2"/>
    <dgm:cxn modelId="{321863E7-53BF-412D-B962-668D360BA62F}" type="presOf" srcId="{3E68A4A2-2FCB-4E7F-A9A5-EC4F9B634449}" destId="{558044A6-8E95-4250-B305-D6D9AB3C0659}" srcOrd="0" destOrd="0" presId="urn:microsoft.com/office/officeart/2005/8/layout/vList2"/>
    <dgm:cxn modelId="{99D2F0EF-CFE0-4154-AC24-687790C7BE45}" srcId="{CCBC0BF1-D806-4422-B7ED-C2FB2F67C230}" destId="{59A23EC5-0369-436C-A65C-740D84D284A5}" srcOrd="0" destOrd="0" parTransId="{F304DA86-B1B3-4C66-98B7-CD19C09B40A2}" sibTransId="{DD719816-1CD4-43A6-8449-327D15109488}"/>
    <dgm:cxn modelId="{8509B2FB-E990-4C72-A7D8-0323FD3BBA1F}" type="presOf" srcId="{CCBC0BF1-D806-4422-B7ED-C2FB2F67C230}" destId="{60FBBBCF-332F-4A0C-97CD-7DB4ECC931DB}" srcOrd="0" destOrd="0" presId="urn:microsoft.com/office/officeart/2005/8/layout/vList2"/>
    <dgm:cxn modelId="{861E8346-836A-487A-BE8B-31915195C61C}" type="presParOf" srcId="{60FBBBCF-332F-4A0C-97CD-7DB4ECC931DB}" destId="{93ABD901-2F0B-4B93-B97B-6E37DD5158F8}" srcOrd="0" destOrd="0" presId="urn:microsoft.com/office/officeart/2005/8/layout/vList2"/>
    <dgm:cxn modelId="{F7DC325F-C18B-42E9-AFCE-D1291B45881B}" type="presParOf" srcId="{60FBBBCF-332F-4A0C-97CD-7DB4ECC931DB}" destId="{91E4ACA4-F03F-422F-B949-9719540DD3C4}" srcOrd="1" destOrd="0" presId="urn:microsoft.com/office/officeart/2005/8/layout/vList2"/>
    <dgm:cxn modelId="{6D1D2D41-DE64-4FB8-B4FF-4AC1515411D5}" type="presParOf" srcId="{60FBBBCF-332F-4A0C-97CD-7DB4ECC931DB}" destId="{558044A6-8E95-4250-B305-D6D9AB3C0659}" srcOrd="2" destOrd="0" presId="urn:microsoft.com/office/officeart/2005/8/layout/vList2"/>
    <dgm:cxn modelId="{F07E7CF5-103B-4939-82A7-1FA8AF6F5746}" type="presParOf" srcId="{60FBBBCF-332F-4A0C-97CD-7DB4ECC931DB}" destId="{69473CD2-E94F-47C4-BEE2-9BA6679C2E19}" srcOrd="3" destOrd="0" presId="urn:microsoft.com/office/officeart/2005/8/layout/vList2"/>
    <dgm:cxn modelId="{1666533F-8D79-4104-9FAD-B8F5AD9ACCCB}" type="presParOf" srcId="{60FBBBCF-332F-4A0C-97CD-7DB4ECC931DB}" destId="{F7C78E42-AA5E-4467-82CC-FED02B7D7F72}" srcOrd="4" destOrd="0" presId="urn:microsoft.com/office/officeart/2005/8/layout/vList2"/>
    <dgm:cxn modelId="{21195EAE-A4E2-4DE8-8C69-864063C8F7A1}" type="presParOf" srcId="{60FBBBCF-332F-4A0C-97CD-7DB4ECC931DB}" destId="{E5836A8A-53FF-48DC-B866-19743ACEE697}" srcOrd="5" destOrd="0" presId="urn:microsoft.com/office/officeart/2005/8/layout/vList2"/>
    <dgm:cxn modelId="{B284C0D5-2EC2-4F53-9850-2A7E024CFB16}" type="presParOf" srcId="{60FBBBCF-332F-4A0C-97CD-7DB4ECC931DB}" destId="{AA7F5B6D-3675-4DCB-B9BB-BF742DCD6D30}"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ABD901-2F0B-4B93-B97B-6E37DD5158F8}">
      <dsp:nvSpPr>
        <dsp:cNvPr id="0" name=""/>
        <dsp:cNvSpPr/>
      </dsp:nvSpPr>
      <dsp:spPr>
        <a:xfrm>
          <a:off x="0" y="114263"/>
          <a:ext cx="3657600" cy="1034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Session is being recorded</a:t>
          </a:r>
        </a:p>
      </dsp:txBody>
      <dsp:txXfrm>
        <a:off x="50489" y="164752"/>
        <a:ext cx="3556622" cy="933302"/>
      </dsp:txXfrm>
    </dsp:sp>
    <dsp:sp modelId="{558044A6-8E95-4250-B305-D6D9AB3C0659}">
      <dsp:nvSpPr>
        <dsp:cNvPr id="0" name=""/>
        <dsp:cNvSpPr/>
      </dsp:nvSpPr>
      <dsp:spPr>
        <a:xfrm>
          <a:off x="0" y="1223423"/>
          <a:ext cx="3657600" cy="1034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Please stay muted except during Q+A</a:t>
          </a:r>
        </a:p>
      </dsp:txBody>
      <dsp:txXfrm>
        <a:off x="50489" y="1273912"/>
        <a:ext cx="3556622" cy="933302"/>
      </dsp:txXfrm>
    </dsp:sp>
    <dsp:sp modelId="{F7C78E42-AA5E-4467-82CC-FED02B7D7F72}">
      <dsp:nvSpPr>
        <dsp:cNvPr id="0" name=""/>
        <dsp:cNvSpPr/>
      </dsp:nvSpPr>
      <dsp:spPr>
        <a:xfrm>
          <a:off x="0" y="2332584"/>
          <a:ext cx="3657600" cy="1034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Please put all questions in the chat and/or</a:t>
          </a:r>
          <a:endParaRPr lang="en-US" sz="2600" kern="1200" dirty="0"/>
        </a:p>
      </dsp:txBody>
      <dsp:txXfrm>
        <a:off x="50489" y="2383073"/>
        <a:ext cx="3556622" cy="933302"/>
      </dsp:txXfrm>
    </dsp:sp>
    <dsp:sp modelId="{AA7F5B6D-3675-4DCB-B9BB-BF742DCD6D30}">
      <dsp:nvSpPr>
        <dsp:cNvPr id="0" name=""/>
        <dsp:cNvSpPr/>
      </dsp:nvSpPr>
      <dsp:spPr>
        <a:xfrm>
          <a:off x="0" y="3441744"/>
          <a:ext cx="3657600" cy="1034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Ask questions during designated Q&amp;A times</a:t>
          </a:r>
          <a:endParaRPr lang="en-US" sz="2600" kern="1200" dirty="0"/>
        </a:p>
      </dsp:txBody>
      <dsp:txXfrm>
        <a:off x="50489" y="3492233"/>
        <a:ext cx="3556622" cy="9333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36860E-6EA9-4A55-858A-AC94F8E597BA}" type="datetimeFigureOut">
              <a:rPr lang="en-US" smtClean="0"/>
              <a:t>2/19/2026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1F9538-5235-40A2-A9F1-146827892023}" type="slidenum">
              <a:rPr lang="en-US" smtClean="0"/>
              <a:t>‹#›</a:t>
            </a:fld>
            <a:endParaRPr lang="en-US"/>
          </a:p>
        </p:txBody>
      </p:sp>
    </p:spTree>
    <p:extLst>
      <p:ext uri="{BB962C8B-B14F-4D97-AF65-F5344CB8AC3E}">
        <p14:creationId xmlns:p14="http://schemas.microsoft.com/office/powerpoint/2010/main" val="3760760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volunteertennessee.ne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joining today's information session. Please introduce yourself in the chat and include your name, organization name, and number of years you have received VT AmeriCorps funding. If you have never had an AmeriCorps program funded by VT, just put 0. </a:t>
            </a:r>
          </a:p>
          <a:p>
            <a:endParaRPr lang="en-US" dirty="0">
              <a:cs typeface="Calibri"/>
            </a:endParaRPr>
          </a:p>
          <a:p>
            <a:r>
              <a:rPr lang="en-US" dirty="0">
                <a:cs typeface="Calibri"/>
              </a:rPr>
              <a:t>While you introduce yourselves, I’ll go ahead and introduce myself and the team here at VT. </a:t>
            </a:r>
          </a:p>
          <a:p>
            <a:endParaRPr lang="en-US" dirty="0">
              <a:cs typeface="Calibri"/>
            </a:endParaRPr>
          </a:p>
          <a:p>
            <a:r>
              <a:rPr lang="en-US" dirty="0"/>
              <a:t>The purpose of this webinar is to review Volunteer Tennessee’s Notice of Funding Opportunity (NOFO) and Application Instructions. If you have not done so already, you may want to download the NOFO from Volunteer Tennessee’s website since we will reference it throughout the webinar. The intended audience is new and recompeting applicants for AmeriCorps funding.</a:t>
            </a:r>
          </a:p>
        </p:txBody>
      </p:sp>
      <p:sp>
        <p:nvSpPr>
          <p:cNvPr id="4" name="Slide Number Placeholder 3"/>
          <p:cNvSpPr>
            <a:spLocks noGrp="1"/>
          </p:cNvSpPr>
          <p:nvPr>
            <p:ph type="sldNum" sz="quarter" idx="10"/>
          </p:nvPr>
        </p:nvSpPr>
        <p:spPr/>
        <p:txBody>
          <a:bodyPr/>
          <a:lstStyle/>
          <a:p>
            <a:fld id="{561F9538-5235-40A2-A9F1-146827892023}" type="slidenum">
              <a:rPr lang="en-US" smtClean="0"/>
              <a:t>1</a:t>
            </a:fld>
            <a:endParaRPr lang="en-US"/>
          </a:p>
        </p:txBody>
      </p:sp>
    </p:spTree>
    <p:extLst>
      <p:ext uri="{BB962C8B-B14F-4D97-AF65-F5344CB8AC3E}">
        <p14:creationId xmlns:p14="http://schemas.microsoft.com/office/powerpoint/2010/main" val="1983674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some examples of AmeriCorps programs currently in our portfolio: </a:t>
            </a:r>
          </a:p>
          <a:p>
            <a:endParaRPr lang="en-US" dirty="0"/>
          </a:p>
          <a:p>
            <a:r>
              <a:rPr lang="en-US" dirty="0"/>
              <a:t>The Knoxville Knox County Community Action Committee AmeriCorps Program addresses environmental and social needs in Knox, Blount, Anderson, and Sevier Counties by placing members at partner organizations to provide environmental education, improve public lands, and engage in capacity building activities. While members primarily serve at their assigned host site, the cohort model also convenes members for trainings and group service projects, encouraging members to build meaningful relationships with their community and each other. </a:t>
            </a:r>
          </a:p>
        </p:txBody>
      </p:sp>
      <p:sp>
        <p:nvSpPr>
          <p:cNvPr id="4" name="Slide Number Placeholder 3"/>
          <p:cNvSpPr>
            <a:spLocks noGrp="1"/>
          </p:cNvSpPr>
          <p:nvPr>
            <p:ph type="sldNum" sz="quarter" idx="5"/>
          </p:nvPr>
        </p:nvSpPr>
        <p:spPr/>
        <p:txBody>
          <a:bodyPr/>
          <a:lstStyle/>
          <a:p>
            <a:fld id="{561F9538-5235-40A2-A9F1-146827892023}" type="slidenum">
              <a:rPr lang="en-US" smtClean="0"/>
              <a:t>10</a:t>
            </a:fld>
            <a:endParaRPr lang="en-US"/>
          </a:p>
        </p:txBody>
      </p:sp>
    </p:spTree>
    <p:extLst>
      <p:ext uri="{BB962C8B-B14F-4D97-AF65-F5344CB8AC3E}">
        <p14:creationId xmlns:p14="http://schemas.microsoft.com/office/powerpoint/2010/main" val="3370516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 For America–Memphis equips members with the skills they need to lead the classroom during their two-year commitment with TFA-M and lead their community post-service. </a:t>
            </a:r>
          </a:p>
          <a:p>
            <a:endParaRPr lang="en-US" dirty="0"/>
          </a:p>
          <a:p>
            <a:r>
              <a:rPr lang="en-US" dirty="0"/>
              <a:t>As a professional corps, TFA members earn a salary from their employer (the school where they teach) instead of a living allowance. They are otherwise eligible for the same benefits previously described. </a:t>
            </a:r>
          </a:p>
          <a:p>
            <a:endParaRPr lang="en-US" dirty="0"/>
          </a:p>
          <a:p>
            <a:r>
              <a:rPr lang="en-US" dirty="0"/>
              <a:t>As a professional corps, TFA must show in their application that the community where it will place AmeriCorps</a:t>
            </a:r>
          </a:p>
          <a:p>
            <a:r>
              <a:rPr lang="en-US" dirty="0"/>
              <a:t>members has a shortage of teachers.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61F9538-5235-40A2-A9F1-146827892023}" type="slidenum">
              <a:rPr lang="en-US" smtClean="0"/>
              <a:t>11</a:t>
            </a:fld>
            <a:endParaRPr lang="en-US"/>
          </a:p>
        </p:txBody>
      </p:sp>
    </p:spTree>
    <p:extLst>
      <p:ext uri="{BB962C8B-B14F-4D97-AF65-F5344CB8AC3E}">
        <p14:creationId xmlns:p14="http://schemas.microsoft.com/office/powerpoint/2010/main" val="2432582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initiative of Appalachian Regional Coalition on Homelessness, the Housing First Service Corps (HFSC) places AmeriCorps</a:t>
            </a:r>
          </a:p>
          <a:p>
            <a:r>
              <a:rPr lang="en-US" dirty="0"/>
              <a:t>members with agencies and nonprofits that provide frontline service to clients and assist with them obtaining informational</a:t>
            </a:r>
          </a:p>
          <a:p>
            <a:r>
              <a:rPr lang="en-US" dirty="0"/>
              <a:t>and material resources, supportive services—and ultimately—safe, stable housing. Members serve as Coordinated Entry</a:t>
            </a:r>
          </a:p>
          <a:p>
            <a:r>
              <a:rPr lang="en-US" dirty="0"/>
              <a:t>Intake Specialists and Communications Coordinators at sites across Northeast Tennessee, in Chattanooga, Morristown, and</a:t>
            </a:r>
          </a:p>
          <a:p>
            <a:r>
              <a:rPr lang="en-US" dirty="0"/>
              <a:t>Paris, TN.</a:t>
            </a:r>
          </a:p>
        </p:txBody>
      </p:sp>
      <p:sp>
        <p:nvSpPr>
          <p:cNvPr id="4" name="Slide Number Placeholder 3"/>
          <p:cNvSpPr>
            <a:spLocks noGrp="1"/>
          </p:cNvSpPr>
          <p:nvPr>
            <p:ph type="sldNum" sz="quarter" idx="5"/>
          </p:nvPr>
        </p:nvSpPr>
        <p:spPr/>
        <p:txBody>
          <a:bodyPr/>
          <a:lstStyle/>
          <a:p>
            <a:fld id="{561F9538-5235-40A2-A9F1-146827892023}" type="slidenum">
              <a:rPr lang="en-US" smtClean="0"/>
              <a:t>12</a:t>
            </a:fld>
            <a:endParaRPr lang="en-US"/>
          </a:p>
        </p:txBody>
      </p:sp>
    </p:spTree>
    <p:extLst>
      <p:ext uri="{BB962C8B-B14F-4D97-AF65-F5344CB8AC3E}">
        <p14:creationId xmlns:p14="http://schemas.microsoft.com/office/powerpoint/2010/main" val="422138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 addition to benefiting the communities they serve, AmeriCorps programs benefit the managing agency and the members enrolled. Subgrantee agencies may enjoy increased capacity, increased visibility, and long term, an increase in strong staff members at your agency or within your field. Members, in turn, earn a living allowance throughout their term of service and </a:t>
            </a:r>
            <a:r>
              <a:rPr lang="en-US" sz="1200" b="1" kern="1200" dirty="0" err="1">
                <a:solidFill>
                  <a:schemeClr val="tx1"/>
                </a:solidFill>
                <a:effectLst/>
                <a:latin typeface="+mn-lt"/>
                <a:ea typeface="+mn-ea"/>
                <a:cs typeface="+mn-cs"/>
              </a:rPr>
              <a:t>and</a:t>
            </a:r>
            <a:r>
              <a:rPr lang="en-US" sz="1200" b="1" kern="1200" dirty="0">
                <a:solidFill>
                  <a:schemeClr val="tx1"/>
                </a:solidFill>
                <a:effectLst/>
                <a:latin typeface="+mn-lt"/>
                <a:ea typeface="+mn-ea"/>
                <a:cs typeface="+mn-cs"/>
              </a:rPr>
              <a:t> education award upon completion of their term of service. Full time members or member serving in a full time capacity are eligible for health care and child care. All members are entitled to request student loan deferment and forbearance. </a:t>
            </a:r>
          </a:p>
        </p:txBody>
      </p:sp>
      <p:sp>
        <p:nvSpPr>
          <p:cNvPr id="4" name="Slide Number Placeholder 3"/>
          <p:cNvSpPr>
            <a:spLocks noGrp="1"/>
          </p:cNvSpPr>
          <p:nvPr>
            <p:ph type="sldNum" sz="quarter" idx="10"/>
          </p:nvPr>
        </p:nvSpPr>
        <p:spPr/>
        <p:txBody>
          <a:bodyPr/>
          <a:lstStyle/>
          <a:p>
            <a:fld id="{561F9538-5235-40A2-A9F1-146827892023}" type="slidenum">
              <a:rPr lang="en-US" smtClean="0"/>
              <a:t>13</a:t>
            </a:fld>
            <a:endParaRPr lang="en-US"/>
          </a:p>
        </p:txBody>
      </p:sp>
    </p:spTree>
    <p:extLst>
      <p:ext uri="{BB962C8B-B14F-4D97-AF65-F5344CB8AC3E}">
        <p14:creationId xmlns:p14="http://schemas.microsoft.com/office/powerpoint/2010/main" val="1503538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Host agencies must also invest in the AmeriCorps program. While the program provides some funding, the grant will not be enough to cover all of the costs involved in running a program. The host agency will need to secure additional cash and in-kind resources through fundraising and matching efforts. Your agency, as a subgrantee, will need to invest considerable time and resources into the application and management of this grant.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It is required that your application describe the roles, responsibilities, and structure of the staff that will implement and provide oversight of the program. Typical implementation and oversight activities include grant compliance, member recruitment, member training, member supervision, invoice submission, and monitoring.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Most programs have dedicated program director and designate responsible fiscal staff within their organization. A separation of duties is found to be beneficial. Certain types of grants, and we'll get into types of grants in a moment, must also meet a cash/in kind match (unless a match waiver is submitted and approved.)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Volunteer Tennessee supports programs by providing funding, support, training, and monitoring. </a:t>
            </a: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61F9538-5235-40A2-A9F1-146827892023}" type="slidenum">
              <a:rPr lang="en-US" smtClean="0"/>
              <a:t>14</a:t>
            </a:fld>
            <a:endParaRPr lang="en-US"/>
          </a:p>
        </p:txBody>
      </p:sp>
    </p:spTree>
    <p:extLst>
      <p:ext uri="{BB962C8B-B14F-4D97-AF65-F5344CB8AC3E}">
        <p14:creationId xmlns:p14="http://schemas.microsoft.com/office/powerpoint/2010/main" val="1181928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Most non-profit organizations, higher education institutions, local governments, among others are eligible to apply for AmeriCorps grants, so  long as they meet the other eligibility requirements as described in the NOFO. </a:t>
            </a:r>
          </a:p>
        </p:txBody>
      </p:sp>
      <p:sp>
        <p:nvSpPr>
          <p:cNvPr id="4" name="Slide Number Placeholder 3"/>
          <p:cNvSpPr>
            <a:spLocks noGrp="1"/>
          </p:cNvSpPr>
          <p:nvPr>
            <p:ph type="sldNum" sz="quarter" idx="10"/>
          </p:nvPr>
        </p:nvSpPr>
        <p:spPr/>
        <p:txBody>
          <a:bodyPr/>
          <a:lstStyle/>
          <a:p>
            <a:fld id="{561F9538-5235-40A2-A9F1-146827892023}" type="slidenum">
              <a:rPr lang="en-US" smtClean="0"/>
              <a:t>15</a:t>
            </a:fld>
            <a:endParaRPr lang="en-US"/>
          </a:p>
        </p:txBody>
      </p:sp>
    </p:spTree>
    <p:extLst>
      <p:ext uri="{BB962C8B-B14F-4D97-AF65-F5344CB8AC3E}">
        <p14:creationId xmlns:p14="http://schemas.microsoft.com/office/powerpoint/2010/main" val="407527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How will you know if your program is ready to host an AmeriCorps program? Minimally, the organization will need to be a 501(c)3 or government agency, have staff capacity to administer the grant, maintain strong fiscal systems, and possess the ability to comply with federal requirements. </a:t>
            </a:r>
            <a:r>
              <a:rPr lang="en-US" sz="1200" b="1" i="0" kern="1200" dirty="0">
                <a:solidFill>
                  <a:schemeClr val="tx1"/>
                </a:solidFill>
                <a:effectLst/>
                <a:latin typeface="+mn-lt"/>
                <a:ea typeface="+mn-ea"/>
                <a:cs typeface="+mn-cs"/>
              </a:rPr>
              <a:t>We recommend that you continue investigating organizational readiness by referring to the Is My organization ready checklist on the VT Funding Opportunities webpage. </a:t>
            </a:r>
          </a:p>
          <a:p>
            <a:endParaRPr lang="en-US" dirty="0"/>
          </a:p>
        </p:txBody>
      </p:sp>
      <p:sp>
        <p:nvSpPr>
          <p:cNvPr id="4" name="Slide Number Placeholder 3"/>
          <p:cNvSpPr>
            <a:spLocks noGrp="1"/>
          </p:cNvSpPr>
          <p:nvPr>
            <p:ph type="sldNum" sz="quarter" idx="10"/>
          </p:nvPr>
        </p:nvSpPr>
        <p:spPr/>
        <p:txBody>
          <a:bodyPr/>
          <a:lstStyle/>
          <a:p>
            <a:fld id="{561F9538-5235-40A2-A9F1-146827892023}" type="slidenum">
              <a:rPr lang="en-US" smtClean="0"/>
              <a:t>16</a:t>
            </a:fld>
            <a:endParaRPr lang="en-US"/>
          </a:p>
        </p:txBody>
      </p:sp>
    </p:spTree>
    <p:extLst>
      <p:ext uri="{BB962C8B-B14F-4D97-AF65-F5344CB8AC3E}">
        <p14:creationId xmlns:p14="http://schemas.microsoft.com/office/powerpoint/2010/main" val="111351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Notice of Funding Opportunity or the NOFO is the reason we're all here and it can be found on the funding opportunities page on our website.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AmeriCorps typically structures grant funding over a </a:t>
            </a:r>
            <a:r>
              <a:rPr lang="en-US" b="1" dirty="0">
                <a:effectLst/>
              </a:rPr>
              <a:t>three-year period</a:t>
            </a:r>
            <a:r>
              <a:rPr lang="en-US" sz="1200" b="0" i="0" kern="1200" dirty="0">
                <a:solidFill>
                  <a:schemeClr val="tx1"/>
                </a:solidFill>
                <a:effectLst/>
                <a:latin typeface="+mn-lt"/>
                <a:ea typeface="+mn-ea"/>
                <a:cs typeface="+mn-cs"/>
              </a:rPr>
              <a:t>. While the project is approved for three years, funding is awarded annually based on performance, compliance, and budget, requiring grantees to submit applications for years two and three. This NOFO is for new applicants looking to begin a three-year grant cycle, recompeting applicants looking to begin another three year grant cycle, and continuation applicants going into their second or third year of funding. </a:t>
            </a:r>
            <a:endParaRPr lang="en-US" sz="1200" b="0" kern="1200" dirty="0">
              <a:solidFill>
                <a:schemeClr val="tx1"/>
              </a:solidFill>
              <a:effectLst/>
              <a:latin typeface="+mn-lt"/>
              <a:ea typeface="+mn-ea"/>
              <a:cs typeface="+mn-cs"/>
            </a:endParaRPr>
          </a:p>
          <a:p>
            <a:r>
              <a:rPr lang="en-US" dirty="0"/>
              <a:t> </a:t>
            </a:r>
          </a:p>
        </p:txBody>
      </p:sp>
      <p:sp>
        <p:nvSpPr>
          <p:cNvPr id="4" name="Slide Number Placeholder 3"/>
          <p:cNvSpPr>
            <a:spLocks noGrp="1"/>
          </p:cNvSpPr>
          <p:nvPr>
            <p:ph type="sldNum" sz="quarter" idx="10"/>
          </p:nvPr>
        </p:nvSpPr>
        <p:spPr/>
        <p:txBody>
          <a:bodyPr/>
          <a:lstStyle/>
          <a:p>
            <a:fld id="{561F9538-5235-40A2-A9F1-146827892023}" type="slidenum">
              <a:rPr lang="en-US" smtClean="0"/>
              <a:t>18</a:t>
            </a:fld>
            <a:endParaRPr lang="en-US"/>
          </a:p>
        </p:txBody>
      </p:sp>
    </p:spTree>
    <p:extLst>
      <p:ext uri="{BB962C8B-B14F-4D97-AF65-F5344CB8AC3E}">
        <p14:creationId xmlns:p14="http://schemas.microsoft.com/office/powerpoint/2010/main" val="531762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page, in addition to the the Notice of Funding Opportunity and the important additional documents, you’ll also find resources like the logic model worksheet, sample cost reimbursement budget, and an important dates section. This page is designed to make it as easy as possible to navigate the process, so make sure to bookmark it and use it throughout your application journey.</a:t>
            </a:r>
          </a:p>
          <a:p>
            <a:endParaRPr lang="en-US" dirty="0"/>
          </a:p>
          <a:p>
            <a:r>
              <a:rPr lang="en-US" dirty="0"/>
              <a:t>The recording of this session will eventually be posted in the grant information section. </a:t>
            </a:r>
          </a:p>
          <a:p>
            <a:endParaRPr lang="en-US" dirty="0"/>
          </a:p>
          <a:p>
            <a:r>
              <a:rPr lang="en-US" dirty="0"/>
              <a:t>If you were interested in NCCC or National Direct grants, you can also find more information on this page. </a:t>
            </a:r>
          </a:p>
          <a:p>
            <a:endParaRPr lang="en-US" dirty="0"/>
          </a:p>
          <a:p>
            <a:br>
              <a:rPr lang="en-US" dirty="0"/>
            </a:br>
            <a:endParaRPr lang="en-US" dirty="0"/>
          </a:p>
        </p:txBody>
      </p:sp>
      <p:sp>
        <p:nvSpPr>
          <p:cNvPr id="4" name="Slide Number Placeholder 3"/>
          <p:cNvSpPr>
            <a:spLocks noGrp="1"/>
          </p:cNvSpPr>
          <p:nvPr>
            <p:ph type="sldNum" sz="quarter" idx="10"/>
          </p:nvPr>
        </p:nvSpPr>
        <p:spPr/>
        <p:txBody>
          <a:bodyPr/>
          <a:lstStyle/>
          <a:p>
            <a:fld id="{561F9538-5235-40A2-A9F1-146827892023}" type="slidenum">
              <a:rPr lang="en-US" smtClean="0"/>
              <a:t>19</a:t>
            </a:fld>
            <a:endParaRPr lang="en-US"/>
          </a:p>
        </p:txBody>
      </p:sp>
    </p:spTree>
    <p:extLst>
      <p:ext uri="{BB962C8B-B14F-4D97-AF65-F5344CB8AC3E}">
        <p14:creationId xmlns:p14="http://schemas.microsoft.com/office/powerpoint/2010/main" val="1263453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Alright, now let’s dive into the additional documents required for your State and National AmeriCorps grant application. Additional documents must be uploaded to the </a:t>
            </a:r>
            <a:r>
              <a:rPr lang="en-US" sz="1200" b="1" i="0" u="none" strike="noStrike" kern="1200" dirty="0">
                <a:solidFill>
                  <a:schemeClr val="tx1"/>
                </a:solidFill>
                <a:effectLst/>
                <a:latin typeface="+mn-lt"/>
                <a:ea typeface="+mn-ea"/>
                <a:cs typeface="+mn-cs"/>
              </a:rPr>
              <a:t>Volunteer Tennessee AmeriCorps Funding Applicant Additional Documents + Information form.</a:t>
            </a:r>
            <a:br>
              <a:rPr lang="en-US" dirty="0">
                <a:cs typeface="+mn-lt"/>
              </a:rPr>
            </a:br>
            <a:br>
              <a:rPr lang="en-US" dirty="0">
                <a:cs typeface="+mn-lt"/>
              </a:rPr>
            </a:br>
            <a:r>
              <a:rPr lang="en-US" dirty="0"/>
              <a:t> First, we have the </a:t>
            </a:r>
            <a:r>
              <a:rPr lang="en-US" b="1" dirty="0"/>
              <a:t>Mandatory Supplemental Information</a:t>
            </a:r>
            <a:r>
              <a:rPr lang="en-US" dirty="0"/>
              <a:t>. This document is essential because it provides clarity on terms and definitions used in the Notice of Funding Opportunity (NOFO). It’s important to read through this carefully, as it will help you align your program with the funding priorities and performance measures AmeriCorps is looking for. Make sure to refer back to it as you complete your application.</a:t>
            </a:r>
            <a:br>
              <a:rPr lang="en-US" dirty="0">
                <a:cs typeface="+mn-lt"/>
              </a:rPr>
            </a:br>
            <a:br>
              <a:rPr lang="en-US" dirty="0">
                <a:cs typeface="+mn-lt"/>
              </a:rPr>
            </a:br>
            <a:r>
              <a:rPr lang="en-US" dirty="0"/>
              <a:t> Next up is the </a:t>
            </a:r>
            <a:r>
              <a:rPr lang="en-US" b="1" dirty="0"/>
              <a:t>Application Instructions</a:t>
            </a:r>
            <a:r>
              <a:rPr lang="en-US" dirty="0"/>
              <a:t>. This is your go-to guide for navigating the entire application process. It provides detailed steps for each section of your grant submission, including formatting guidelines and tips for writing a strong narrative. Following these instructions will ensure your application is complete and in compliance with AmeriCorps standards.</a:t>
            </a:r>
            <a:br>
              <a:rPr lang="en-US" dirty="0">
                <a:cs typeface="+mn-lt"/>
              </a:rPr>
            </a:br>
            <a:br>
              <a:rPr lang="en-US" dirty="0">
                <a:cs typeface="+mn-lt"/>
              </a:rPr>
            </a:br>
            <a:r>
              <a:rPr lang="en-US" dirty="0"/>
              <a:t> The third document is </a:t>
            </a:r>
            <a:r>
              <a:rPr lang="en-US" b="1" dirty="0"/>
              <a:t>Performance Measures</a:t>
            </a:r>
            <a:r>
              <a:rPr lang="en-US" dirty="0"/>
              <a:t>. This is crucial because your program’s success will largely be evaluated based on these measures. The document provides guidance on selecting performance measures that align with AmeriCorps’ focus areas and outlines how to report on the outcomes of your service activities. It’s important to choose measures that are meaningful and directly tied to the impact your program will have. There is an additional document for applicant determined performance measures. </a:t>
            </a:r>
            <a:br>
              <a:rPr lang="en-US" dirty="0">
                <a:cs typeface="+mn-lt"/>
              </a:rPr>
            </a:br>
            <a:endParaRPr lang="en-US" dirty="0">
              <a:cs typeface="+mn-lt"/>
            </a:endParaRPr>
          </a:p>
          <a:p>
            <a:r>
              <a:rPr lang="en-US" dirty="0">
                <a:cs typeface="+mn-lt"/>
              </a:rPr>
              <a:t>Then </a:t>
            </a:r>
            <a:r>
              <a:rPr lang="en-US" dirty="0" err="1">
                <a:cs typeface="+mn-lt"/>
              </a:rPr>
              <a:t>theres</a:t>
            </a:r>
            <a:r>
              <a:rPr lang="en-US" dirty="0">
                <a:cs typeface="+mn-lt"/>
              </a:rPr>
              <a:t> </a:t>
            </a:r>
            <a:r>
              <a:rPr lang="en-US" b="1" dirty="0" err="1"/>
              <a:t>eGrants</a:t>
            </a:r>
            <a:r>
              <a:rPr lang="en-US" b="1" dirty="0"/>
              <a:t> Indirect Cost Rate User Instructions</a:t>
            </a:r>
            <a:r>
              <a:rPr lang="en-US" dirty="0"/>
              <a:t>. This document is for those of you who are applying for an indirect cost rate or already have one approved. It walks you through how to claim and document those costs in your budget submission. Make sure you understand how indirect costs fit into your budget so you can allocate resources efficiently.</a:t>
            </a:r>
          </a:p>
          <a:p>
            <a:endParaRPr lang="en-US" dirty="0">
              <a:cs typeface="+mn-lt"/>
            </a:endParaRPr>
          </a:p>
          <a:p>
            <a:r>
              <a:rPr lang="en-US" dirty="0">
                <a:cs typeface="+mn-lt"/>
              </a:rPr>
              <a:t>Finally, the Operational and Financial Management Survey is a</a:t>
            </a:r>
            <a:r>
              <a:rPr lang="en-US" sz="1200" b="0" i="0" kern="1200" dirty="0">
                <a:solidFill>
                  <a:schemeClr val="tx1"/>
                </a:solidFill>
                <a:effectLst/>
                <a:latin typeface="+mn-lt"/>
                <a:ea typeface="+mn-ea"/>
                <a:cs typeface="+mn-cs"/>
              </a:rPr>
              <a:t> mandatory form for all new and recompeting applicants. </a:t>
            </a:r>
            <a:br>
              <a:rPr lang="en-US" dirty="0">
                <a:cs typeface="+mn-lt"/>
              </a:rPr>
            </a:br>
            <a:br>
              <a:rPr lang="en-US" dirty="0">
                <a:cs typeface="+mn-lt"/>
              </a:rPr>
            </a:br>
            <a:r>
              <a:rPr lang="en-US" dirty="0"/>
              <a:t> So, these documents—Mandatory Supplemental Information, Application Instructions, Performance Measures, and the </a:t>
            </a:r>
            <a:r>
              <a:rPr lang="en-US" dirty="0" err="1"/>
              <a:t>eGrants</a:t>
            </a:r>
            <a:r>
              <a:rPr lang="en-US" dirty="0"/>
              <a:t> Indirect Cost Rate User Instructions—are all critical for ensuring your application is complete and competitive. Be sure to download and review each of these before you submit, and don’t hesitate to reach out if you have questions or need further clarification.</a:t>
            </a:r>
            <a:endParaRPr lang="en-US" dirty="0">
              <a:cs typeface="Calibri"/>
            </a:endParaRPr>
          </a:p>
        </p:txBody>
      </p:sp>
      <p:sp>
        <p:nvSpPr>
          <p:cNvPr id="4" name="Slide Number Placeholder 3"/>
          <p:cNvSpPr>
            <a:spLocks noGrp="1"/>
          </p:cNvSpPr>
          <p:nvPr>
            <p:ph type="sldNum" sz="quarter" idx="10"/>
          </p:nvPr>
        </p:nvSpPr>
        <p:spPr/>
        <p:txBody>
          <a:bodyPr/>
          <a:lstStyle/>
          <a:p>
            <a:fld id="{561F9538-5235-40A2-A9F1-146827892023}" type="slidenum">
              <a:rPr lang="en-US" smtClean="0"/>
              <a:t>20</a:t>
            </a:fld>
            <a:endParaRPr lang="en-US"/>
          </a:p>
        </p:txBody>
      </p:sp>
    </p:spTree>
    <p:extLst>
      <p:ext uri="{BB962C8B-B14F-4D97-AF65-F5344CB8AC3E}">
        <p14:creationId xmlns:p14="http://schemas.microsoft.com/office/powerpoint/2010/main" val="1535605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session will introduce you to national service and Volunteer Tennessee. It will also help you determine if applying to FY26 NOFO to host an AmeriCorps program is a good fit for your agency, and how to apply. </a:t>
            </a:r>
          </a:p>
        </p:txBody>
      </p:sp>
      <p:sp>
        <p:nvSpPr>
          <p:cNvPr id="4" name="Slide Number Placeholder 3"/>
          <p:cNvSpPr>
            <a:spLocks noGrp="1"/>
          </p:cNvSpPr>
          <p:nvPr>
            <p:ph type="sldNum" sz="quarter" idx="10"/>
          </p:nvPr>
        </p:nvSpPr>
        <p:spPr/>
        <p:txBody>
          <a:bodyPr/>
          <a:lstStyle/>
          <a:p>
            <a:fld id="{561F9538-5235-40A2-A9F1-146827892023}" type="slidenum">
              <a:rPr lang="en-US" smtClean="0"/>
              <a:t>2</a:t>
            </a:fld>
            <a:endParaRPr lang="en-US"/>
          </a:p>
        </p:txBody>
      </p:sp>
    </p:spTree>
    <p:extLst>
      <p:ext uri="{BB962C8B-B14F-4D97-AF65-F5344CB8AC3E}">
        <p14:creationId xmlns:p14="http://schemas.microsoft.com/office/powerpoint/2010/main" val="3297457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about who should apply under formula versus competitive. </a:t>
            </a:r>
          </a:p>
          <a:p>
            <a:endParaRPr lang="en-US" dirty="0"/>
          </a:p>
          <a:p>
            <a:r>
              <a:rPr lang="en-US" dirty="0"/>
              <a:t>Formula applicants will compete with other applicants in the state of Tennessee. Competitive applicants will compete with applicants from across the country. </a:t>
            </a:r>
          </a:p>
          <a:p>
            <a:endParaRPr lang="en-US" dirty="0"/>
          </a:p>
          <a:p>
            <a:r>
              <a:rPr lang="en-US" dirty="0"/>
              <a:t>F</a:t>
            </a:r>
            <a:r>
              <a:rPr lang="en-US" b="1" dirty="0"/>
              <a:t>ormula </a:t>
            </a:r>
            <a:r>
              <a:rPr lang="en-US" dirty="0"/>
              <a:t>applies to all new applicants, including those of you who have been awarded an AmeriCorps planning grant in the past. Formula is your pathway for securing funding, and we recommend focusing your efforts here if you’re new to AmeriCorps.</a:t>
            </a:r>
            <a:br>
              <a:rPr lang="en-US" dirty="0">
                <a:cs typeface="+mn-lt"/>
              </a:rPr>
            </a:br>
            <a:br>
              <a:rPr lang="en-US" dirty="0">
                <a:cs typeface="+mn-lt"/>
              </a:rPr>
            </a:br>
            <a:r>
              <a:rPr lang="en-US" dirty="0"/>
              <a:t> On the other hand, </a:t>
            </a:r>
            <a:r>
              <a:rPr lang="en-US" b="1" dirty="0"/>
              <a:t>competitive</a:t>
            </a:r>
            <a:r>
              <a:rPr lang="en-US" dirty="0"/>
              <a:t> funding is for programs that have already received AmeriCorps formula funding in previous years or for programs that have been specifically instructed by Volunteer Tennessee to apply as competitive. If you’ve received this instruction from us, you’re ready to move into the competitive pool.</a:t>
            </a:r>
            <a:br>
              <a:rPr lang="en-US" dirty="0">
                <a:cs typeface="+mn-lt"/>
              </a:rPr>
            </a:br>
            <a:br>
              <a:rPr lang="en-US" dirty="0">
                <a:cs typeface="+mn-lt"/>
              </a:rPr>
            </a:br>
            <a:r>
              <a:rPr lang="en-US" dirty="0"/>
              <a:t> So, for the majority of you, the focus will be on formula, but for those moving to the competitive level, we’ll be guiding you through that process.</a:t>
            </a:r>
          </a:p>
          <a:p>
            <a:endParaRPr lang="en-US" dirty="0"/>
          </a:p>
        </p:txBody>
      </p:sp>
      <p:sp>
        <p:nvSpPr>
          <p:cNvPr id="4" name="Slide Number Placeholder 3"/>
          <p:cNvSpPr>
            <a:spLocks noGrp="1"/>
          </p:cNvSpPr>
          <p:nvPr>
            <p:ph type="sldNum" sz="quarter" idx="5"/>
          </p:nvPr>
        </p:nvSpPr>
        <p:spPr/>
        <p:txBody>
          <a:bodyPr/>
          <a:lstStyle/>
          <a:p>
            <a:fld id="{561F9538-5235-40A2-A9F1-146827892023}" type="slidenum">
              <a:rPr lang="en-US" smtClean="0"/>
              <a:t>21</a:t>
            </a:fld>
            <a:endParaRPr lang="en-US"/>
          </a:p>
        </p:txBody>
      </p:sp>
    </p:spTree>
    <p:extLst>
      <p:ext uri="{BB962C8B-B14F-4D97-AF65-F5344CB8AC3E}">
        <p14:creationId xmlns:p14="http://schemas.microsoft.com/office/powerpoint/2010/main" val="3945470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break down the differences between </a:t>
            </a:r>
            <a:r>
              <a:rPr lang="en-US" b="1" dirty="0"/>
              <a:t>Cost Reimbursement</a:t>
            </a:r>
            <a:r>
              <a:rPr lang="en-US" dirty="0"/>
              <a:t> and </a:t>
            </a:r>
            <a:r>
              <a:rPr lang="en-US" b="1" dirty="0"/>
              <a:t>Fixed-Amount</a:t>
            </a:r>
            <a:r>
              <a:rPr lang="en-US" dirty="0"/>
              <a:t> grants.</a:t>
            </a:r>
            <a:br>
              <a:rPr lang="en-US" dirty="0">
                <a:cs typeface="+mn-lt"/>
              </a:rPr>
            </a:br>
            <a:br>
              <a:rPr lang="en-US" dirty="0">
                <a:cs typeface="+mn-lt"/>
              </a:rPr>
            </a:br>
            <a:r>
              <a:rPr lang="en-US" dirty="0"/>
              <a:t> First, for </a:t>
            </a:r>
            <a:r>
              <a:rPr lang="en-US" b="1" dirty="0"/>
              <a:t>Cost Reimbursement</a:t>
            </a:r>
            <a:r>
              <a:rPr lang="en-US" dirty="0"/>
              <a:t>:</a:t>
            </a:r>
            <a:br>
              <a:rPr lang="en-US" dirty="0">
                <a:cs typeface="+mn-lt"/>
              </a:rPr>
            </a:br>
            <a:br>
              <a:rPr lang="en-US" dirty="0">
                <a:cs typeface="+mn-lt"/>
              </a:rPr>
            </a:br>
            <a:r>
              <a:rPr lang="en-US" dirty="0"/>
              <a:t> • This is a more traditional grant with a </a:t>
            </a:r>
            <a:r>
              <a:rPr lang="en-US" b="1" dirty="0"/>
              <a:t>match requirement</a:t>
            </a:r>
            <a:r>
              <a:rPr lang="en-US" dirty="0"/>
              <a:t>, meaning your organization will need to provide a certain percentage of funds.</a:t>
            </a:r>
            <a:br>
              <a:rPr lang="en-US" dirty="0">
                <a:cs typeface="+mn-lt"/>
              </a:rPr>
            </a:br>
            <a:r>
              <a:rPr lang="en-US" dirty="0"/>
              <a:t> • You’ll also be required to submit a </a:t>
            </a:r>
            <a:r>
              <a:rPr lang="en-US" b="1" dirty="0"/>
              <a:t>detailed budget</a:t>
            </a:r>
            <a:r>
              <a:rPr lang="en-US" dirty="0"/>
              <a:t>, mapping out how every dollar will be spent.</a:t>
            </a:r>
            <a:br>
              <a:rPr lang="en-US" dirty="0">
                <a:cs typeface="+mn-lt"/>
              </a:rPr>
            </a:br>
            <a:br>
              <a:rPr lang="en-US" dirty="0">
                <a:cs typeface="+mn-lt"/>
              </a:rPr>
            </a:br>
            <a:br>
              <a:rPr lang="en-US" dirty="0">
                <a:cs typeface="+mn-lt"/>
              </a:rPr>
            </a:br>
            <a:r>
              <a:rPr lang="en-US" dirty="0"/>
              <a:t> Now, for </a:t>
            </a:r>
            <a:r>
              <a:rPr lang="en-US" b="1" dirty="0"/>
              <a:t>Fixed-Amount</a:t>
            </a:r>
            <a:r>
              <a:rPr lang="en-US" dirty="0"/>
              <a:t>:</a:t>
            </a:r>
            <a:br>
              <a:rPr lang="en-US" dirty="0">
                <a:cs typeface="+mn-lt"/>
              </a:rPr>
            </a:br>
            <a:br>
              <a:rPr lang="en-US" dirty="0">
                <a:cs typeface="+mn-lt"/>
              </a:rPr>
            </a:br>
            <a:r>
              <a:rPr lang="en-US" dirty="0"/>
              <a:t> • The main difference is how you draw down funds: based on </a:t>
            </a:r>
            <a:r>
              <a:rPr lang="en-US" b="1" dirty="0"/>
              <a:t>enrollment and member hours</a:t>
            </a:r>
            <a:r>
              <a:rPr lang="en-US" dirty="0"/>
              <a:t>, instead of needing to submit a detailed budget.</a:t>
            </a:r>
            <a:br>
              <a:rPr lang="en-US" dirty="0">
                <a:cs typeface="+mn-lt"/>
              </a:rPr>
            </a:br>
            <a:r>
              <a:rPr lang="en-US" dirty="0"/>
              <a:t> • Another key point—there’s </a:t>
            </a:r>
            <a:r>
              <a:rPr lang="en-US" b="1" dirty="0"/>
              <a:t>no match requirement</a:t>
            </a:r>
            <a:r>
              <a:rPr lang="en-US" dirty="0"/>
              <a:t> here, which can ease the financial burden for your organization.</a:t>
            </a:r>
            <a:br>
              <a:rPr lang="en-US" dirty="0">
                <a:cs typeface="+mn-lt"/>
              </a:rPr>
            </a:br>
            <a:br>
              <a:rPr lang="en-US" dirty="0">
                <a:cs typeface="+mn-lt"/>
              </a:rPr>
            </a:br>
            <a:br>
              <a:rPr lang="en-US" dirty="0">
                <a:cs typeface="+mn-lt"/>
              </a:rPr>
            </a:br>
            <a:r>
              <a:rPr lang="en-US" dirty="0"/>
              <a:t> Each of these options has its advantages depending on your program’s capacity and funding needs. New applicants may only apply for cost reimbursement grants.</a:t>
            </a:r>
          </a:p>
        </p:txBody>
      </p:sp>
      <p:sp>
        <p:nvSpPr>
          <p:cNvPr id="4" name="Slide Number Placeholder 3"/>
          <p:cNvSpPr>
            <a:spLocks noGrp="1"/>
          </p:cNvSpPr>
          <p:nvPr>
            <p:ph type="sldNum" sz="quarter" idx="5"/>
          </p:nvPr>
        </p:nvSpPr>
        <p:spPr/>
        <p:txBody>
          <a:bodyPr/>
          <a:lstStyle/>
          <a:p>
            <a:fld id="{561F9538-5235-40A2-A9F1-146827892023}" type="slidenum">
              <a:rPr lang="en-US" smtClean="0"/>
              <a:t>22</a:t>
            </a:fld>
            <a:endParaRPr lang="en-US"/>
          </a:p>
        </p:txBody>
      </p:sp>
    </p:spTree>
    <p:extLst>
      <p:ext uri="{BB962C8B-B14F-4D97-AF65-F5344CB8AC3E}">
        <p14:creationId xmlns:p14="http://schemas.microsoft.com/office/powerpoint/2010/main" val="3676142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1F9538-5235-40A2-A9F1-146827892023}" type="slidenum">
              <a:rPr lang="en-US" smtClean="0"/>
              <a:t>23</a:t>
            </a:fld>
            <a:endParaRPr lang="en-US"/>
          </a:p>
        </p:txBody>
      </p:sp>
    </p:spTree>
    <p:extLst>
      <p:ext uri="{BB962C8B-B14F-4D97-AF65-F5344CB8AC3E}">
        <p14:creationId xmlns:p14="http://schemas.microsoft.com/office/powerpoint/2010/main" val="1335905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1F9538-5235-40A2-A9F1-146827892023}" type="slidenum">
              <a:rPr lang="en-US" smtClean="0"/>
              <a:t>24</a:t>
            </a:fld>
            <a:endParaRPr lang="en-US"/>
          </a:p>
        </p:txBody>
      </p:sp>
    </p:spTree>
    <p:extLst>
      <p:ext uri="{BB962C8B-B14F-4D97-AF65-F5344CB8AC3E}">
        <p14:creationId xmlns:p14="http://schemas.microsoft.com/office/powerpoint/2010/main" val="1210083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break down the key components of the State and National AmeriCorps grant application. First up is the </a:t>
            </a:r>
            <a:r>
              <a:rPr lang="en-US" b="1" dirty="0"/>
              <a:t>Standard Form 424 Face Sheet</a:t>
            </a:r>
            <a:r>
              <a:rPr lang="en-US" dirty="0"/>
              <a:t>, which is automatically generated when you complete the data elements in the application and counts towards your narrative page limit. </a:t>
            </a:r>
            <a:br>
              <a:rPr lang="en-US" dirty="0"/>
            </a:br>
            <a:br>
              <a:rPr lang="en-US" dirty="0"/>
            </a:br>
            <a:r>
              <a:rPr lang="en-US" dirty="0"/>
              <a:t> Next, we have the </a:t>
            </a:r>
            <a:r>
              <a:rPr lang="en-US" b="1" dirty="0"/>
              <a:t>Narrative Sections</a:t>
            </a:r>
            <a:r>
              <a:rPr lang="en-US" dirty="0"/>
              <a:t> where you’ll dive deeper into the details of your program. These sections include:</a:t>
            </a:r>
            <a:br>
              <a:rPr lang="en-US" dirty="0"/>
            </a:br>
            <a:br>
              <a:rPr lang="en-US" dirty="0"/>
            </a:br>
            <a:r>
              <a:rPr lang="en-US" dirty="0"/>
              <a:t> • The </a:t>
            </a:r>
            <a:r>
              <a:rPr lang="en-US" b="1" dirty="0"/>
              <a:t>Executive Summary</a:t>
            </a:r>
            <a:r>
              <a:rPr lang="en-US" dirty="0"/>
              <a:t>, which gives an overview of your proposed program.</a:t>
            </a:r>
            <a:br>
              <a:rPr lang="en-US" dirty="0"/>
            </a:br>
            <a:r>
              <a:rPr lang="en-US" dirty="0"/>
              <a:t> • </a:t>
            </a:r>
            <a:r>
              <a:rPr lang="en-US" b="1" dirty="0"/>
              <a:t>Program Design</a:t>
            </a:r>
            <a:r>
              <a:rPr lang="en-US" dirty="0"/>
              <a:t>, where you outline the structure and goals of your program.</a:t>
            </a:r>
            <a:br>
              <a:rPr lang="en-US" dirty="0"/>
            </a:br>
            <a:r>
              <a:rPr lang="en-US" dirty="0"/>
              <a:t> • </a:t>
            </a:r>
            <a:r>
              <a:rPr lang="en-US" b="1" dirty="0"/>
              <a:t>Organizational Capability</a:t>
            </a:r>
            <a:r>
              <a:rPr lang="en-US" dirty="0"/>
              <a:t>, where you demonstrate your organization’s ability to successfully run the program.</a:t>
            </a:r>
            <a:br>
              <a:rPr lang="en-US" dirty="0"/>
            </a:br>
            <a:r>
              <a:rPr lang="en-US" dirty="0"/>
              <a:t> • </a:t>
            </a:r>
            <a:r>
              <a:rPr lang="en-US" b="1" dirty="0"/>
              <a:t>Cost-Effectiveness &amp; Budget Adequacy</a:t>
            </a:r>
            <a:r>
              <a:rPr lang="en-US" dirty="0"/>
              <a:t>, ensuring that your program’s budget aligns with its needs and objectives.</a:t>
            </a:r>
            <a:br>
              <a:rPr lang="en-US" dirty="0"/>
            </a:br>
            <a:r>
              <a:rPr lang="en-US" dirty="0"/>
              <a:t> • And lastly, your </a:t>
            </a:r>
            <a:r>
              <a:rPr lang="en-US" b="1" dirty="0"/>
              <a:t>Evaluation Plan Summary</a:t>
            </a:r>
            <a:r>
              <a:rPr lang="en-US" dirty="0"/>
              <a:t>, where you describe how you’ll measure the success of your program.</a:t>
            </a:r>
            <a:br>
              <a:rPr lang="en-US" dirty="0"/>
            </a:br>
            <a:br>
              <a:rPr lang="en-US" dirty="0"/>
            </a:br>
            <a:r>
              <a:rPr lang="en-US" dirty="0"/>
              <a:t> You’ll also need to submit </a:t>
            </a:r>
            <a:r>
              <a:rPr lang="en-US" b="1" dirty="0"/>
              <a:t>Performance Measures</a:t>
            </a:r>
            <a:r>
              <a:rPr lang="en-US" dirty="0"/>
              <a:t> and a </a:t>
            </a:r>
            <a:r>
              <a:rPr lang="en-US" b="1" dirty="0"/>
              <a:t>Logic Model</a:t>
            </a:r>
            <a:r>
              <a:rPr lang="en-US" dirty="0"/>
              <a:t> that clearly show how your program will deliver impact.</a:t>
            </a:r>
            <a:br>
              <a:rPr lang="en-US" dirty="0"/>
            </a:br>
            <a:br>
              <a:rPr lang="en-US" dirty="0"/>
            </a:br>
            <a:r>
              <a:rPr lang="en-US" dirty="0"/>
              <a:t> After that, you’ll complete the </a:t>
            </a:r>
            <a:r>
              <a:rPr lang="en-US" b="1" dirty="0"/>
              <a:t>Standard Form 424A Budget</a:t>
            </a:r>
            <a:r>
              <a:rPr lang="en-US" dirty="0"/>
              <a:t>, where you detail your financial plan.</a:t>
            </a:r>
            <a:br>
              <a:rPr lang="en-US" dirty="0"/>
            </a:br>
            <a:br>
              <a:rPr lang="en-US" dirty="0"/>
            </a:br>
            <a:r>
              <a:rPr lang="en-US" dirty="0"/>
              <a:t> For continuation applicants, there’s a section for </a:t>
            </a:r>
            <a:r>
              <a:rPr lang="en-US" b="1" dirty="0"/>
              <a:t>Continuation Changes</a:t>
            </a:r>
            <a:r>
              <a:rPr lang="en-US" dirty="0"/>
              <a:t>, and all applicants might need to respond to </a:t>
            </a:r>
            <a:r>
              <a:rPr lang="en-US" b="1" dirty="0"/>
              <a:t>Clarification</a:t>
            </a:r>
            <a:r>
              <a:rPr lang="en-US" dirty="0"/>
              <a:t> questions during the review process.</a:t>
            </a:r>
            <a:br>
              <a:rPr lang="en-US" dirty="0"/>
            </a:br>
            <a:br>
              <a:rPr lang="en-US" dirty="0"/>
            </a:br>
            <a:r>
              <a:rPr lang="en-US" dirty="0"/>
              <a:t> Finally, you’ll submit the </a:t>
            </a:r>
            <a:r>
              <a:rPr lang="en-US" b="1" dirty="0"/>
              <a:t>Authorization, Assurances, and Certifications</a:t>
            </a:r>
            <a:r>
              <a:rPr lang="en-US" dirty="0"/>
              <a:t>, as well as any </a:t>
            </a:r>
            <a:r>
              <a:rPr lang="en-US" b="1" dirty="0"/>
              <a:t>Additional Documents</a:t>
            </a:r>
            <a:r>
              <a:rPr lang="en-US" dirty="0"/>
              <a:t> required by AmeriCorps.</a:t>
            </a:r>
            <a:br>
              <a:rPr lang="en-US" dirty="0"/>
            </a:br>
            <a:br>
              <a:rPr lang="en-US" dirty="0"/>
            </a:br>
            <a:r>
              <a:rPr lang="en-US" dirty="0"/>
              <a:t> Each of these components plays a critical role in helping AmeriCorps evaluate your program and its potential for success, so be sure to put thoughtful detail into each section.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The application narrative and budget will be submitted online via the </a:t>
            </a:r>
            <a:r>
              <a:rPr lang="en-US" sz="1200" b="0" kern="1200" dirty="0" err="1">
                <a:solidFill>
                  <a:schemeClr val="tx1"/>
                </a:solidFill>
                <a:effectLst/>
                <a:latin typeface="+mn-lt"/>
                <a:ea typeface="+mn-ea"/>
                <a:cs typeface="+mn-cs"/>
              </a:rPr>
              <a:t>eGrants</a:t>
            </a:r>
            <a:r>
              <a:rPr lang="en-US" sz="1200" b="0" kern="1200" dirty="0">
                <a:solidFill>
                  <a:schemeClr val="tx1"/>
                </a:solidFill>
                <a:effectLst/>
                <a:latin typeface="+mn-lt"/>
                <a:ea typeface="+mn-ea"/>
                <a:cs typeface="+mn-cs"/>
              </a:rPr>
              <a:t> system. In some instances, applicants may need to provide additional documentation, such as evidence documents, which should be uploaded to the </a:t>
            </a:r>
            <a:r>
              <a:rPr lang="en-US" sz="1200" b="1" i="0" u="none" strike="noStrike" kern="1200" dirty="0">
                <a:solidFill>
                  <a:schemeClr val="tx1"/>
                </a:solidFill>
                <a:effectLst/>
                <a:latin typeface="+mn-lt"/>
                <a:ea typeface="+mn-ea"/>
                <a:cs typeface="+mn-cs"/>
              </a:rPr>
              <a:t>Volunteer Tennessee AmeriCorps Funding Applicant Additional Documents + Information </a:t>
            </a:r>
            <a:r>
              <a:rPr lang="en-US" sz="1200" b="0" kern="1200" dirty="0">
                <a:solidFill>
                  <a:schemeClr val="tx1"/>
                </a:solidFill>
                <a:effectLst/>
                <a:latin typeface="+mn-lt"/>
                <a:ea typeface="+mn-ea"/>
                <a:cs typeface="+mn-cs"/>
              </a:rPr>
              <a:t>form. Such documents are due at the same deadline as the application. Please do not submit additional documentation not specified in the NOFO, as they will not be reviewed or returned.</a:t>
            </a:r>
          </a:p>
          <a:p>
            <a:endParaRPr lang="en-US" dirty="0"/>
          </a:p>
        </p:txBody>
      </p:sp>
      <p:sp>
        <p:nvSpPr>
          <p:cNvPr id="4" name="Slide Number Placeholder 3"/>
          <p:cNvSpPr>
            <a:spLocks noGrp="1"/>
          </p:cNvSpPr>
          <p:nvPr>
            <p:ph type="sldNum" sz="quarter" idx="5"/>
          </p:nvPr>
        </p:nvSpPr>
        <p:spPr/>
        <p:txBody>
          <a:bodyPr/>
          <a:lstStyle/>
          <a:p>
            <a:fld id="{561F9538-5235-40A2-A9F1-146827892023}" type="slidenum">
              <a:rPr lang="en-US" smtClean="0"/>
              <a:t>25</a:t>
            </a:fld>
            <a:endParaRPr lang="en-US"/>
          </a:p>
        </p:txBody>
      </p:sp>
    </p:spTree>
    <p:extLst>
      <p:ext uri="{BB962C8B-B14F-4D97-AF65-F5344CB8AC3E}">
        <p14:creationId xmlns:p14="http://schemas.microsoft.com/office/powerpoint/2010/main" val="15012000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All applications will be reviewed according to the criteria found on Pages 20-24 in the NOFO. So lets break down this rubric.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First, you will notice that the executive summary is a required part of the application, but it is not scored.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Next, you'll see that out of 100 possible points, 50 points can be scored in the program design section, 25 points can be scored in the organizational capability section, and 25 points can be scored in the cost effectiveness and budget adequacy section.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Each of these sections are broken into subsections. If you do not address a subsection or section, you cannot earn the points associated with it, so it is important that your application address each category and subcategory is the fullest extent.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When you go to enter your narrative into </a:t>
            </a:r>
            <a:r>
              <a:rPr lang="en-US" sz="1200" b="0" kern="1200" dirty="0" err="1">
                <a:solidFill>
                  <a:schemeClr val="tx1"/>
                </a:solidFill>
                <a:effectLst/>
                <a:latin typeface="+mn-lt"/>
                <a:ea typeface="+mn-ea"/>
                <a:cs typeface="+mn-cs"/>
              </a:rPr>
              <a:t>eGrants</a:t>
            </a:r>
            <a:r>
              <a:rPr lang="en-US" sz="1200" b="0" kern="1200" dirty="0">
                <a:solidFill>
                  <a:schemeClr val="tx1"/>
                </a:solidFill>
                <a:effectLst/>
                <a:latin typeface="+mn-lt"/>
                <a:ea typeface="+mn-ea"/>
                <a:cs typeface="+mn-cs"/>
              </a:rPr>
              <a:t>, you will see that the application is organized into several narrative fields: Executive Summary, Program Design, Organizational Capability, Cost Effectiveness and Budget Adequacy, and Evaluation Plan. We recommend that you additionally label each subcategory to ensure the application is clearly organized for reviewers.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The narrative has an 11 page limit. The face sheet counts as one of these 11 pages.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The logic model has an 8 page limit.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We encourage programs to print our their application prior to submission to ensure compliance with the limit. Any content exceeding the 11 pages will not be read or scored.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In addition to ensuring that you address each category and subcategory and follow guidance related to page limits, it is also necessary that applicants demonstrate that they meet the thresholds for grant type and strategic considerations for the program being proposed. More information on threshold issues can be found on page 10 of the NOFO. </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1F9538-5235-40A2-A9F1-146827892023}" type="slidenum">
              <a:rPr lang="en-US" smtClean="0"/>
              <a:t>26</a:t>
            </a:fld>
            <a:endParaRPr lang="en-US"/>
          </a:p>
        </p:txBody>
      </p:sp>
    </p:spTree>
    <p:extLst>
      <p:ext uri="{BB962C8B-B14F-4D97-AF65-F5344CB8AC3E}">
        <p14:creationId xmlns:p14="http://schemas.microsoft.com/office/powerpoint/2010/main" val="1823647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 the funding priorities section </a:t>
            </a:r>
            <a:r>
              <a:rPr lang="en-US" dirty="0" err="1"/>
              <a:t>section</a:t>
            </a:r>
            <a:r>
              <a:rPr lang="en-US" dirty="0"/>
              <a:t> is worth four points. In previous years, it was worth 0 points. </a:t>
            </a:r>
          </a:p>
        </p:txBody>
      </p:sp>
      <p:sp>
        <p:nvSpPr>
          <p:cNvPr id="4" name="Slide Number Placeholder 3"/>
          <p:cNvSpPr>
            <a:spLocks noGrp="1"/>
          </p:cNvSpPr>
          <p:nvPr>
            <p:ph type="sldNum" sz="quarter" idx="10"/>
          </p:nvPr>
        </p:nvSpPr>
        <p:spPr/>
        <p:txBody>
          <a:bodyPr/>
          <a:lstStyle/>
          <a:p>
            <a:fld id="{561F9538-5235-40A2-A9F1-146827892023}" type="slidenum">
              <a:rPr lang="en-US" smtClean="0"/>
              <a:t>27</a:t>
            </a:fld>
            <a:endParaRPr lang="en-US"/>
          </a:p>
        </p:txBody>
      </p:sp>
    </p:spTree>
    <p:extLst>
      <p:ext uri="{BB962C8B-B14F-4D97-AF65-F5344CB8AC3E}">
        <p14:creationId xmlns:p14="http://schemas.microsoft.com/office/powerpoint/2010/main" val="2976045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585D2-F73A-0F9C-3835-FDC13E9FF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7628CA-4FC2-1D2D-F99A-333BFC4051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B9C7E6-1206-6109-E99F-39647758FE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ABC9FD-1525-56F0-3F9C-EAD2743360E9}"/>
              </a:ext>
            </a:extLst>
          </p:cNvPr>
          <p:cNvSpPr>
            <a:spLocks noGrp="1"/>
          </p:cNvSpPr>
          <p:nvPr>
            <p:ph type="sldNum" sz="quarter" idx="5"/>
          </p:nvPr>
        </p:nvSpPr>
        <p:spPr/>
        <p:txBody>
          <a:bodyPr/>
          <a:lstStyle/>
          <a:p>
            <a:fld id="{561F9538-5235-40A2-A9F1-146827892023}" type="slidenum">
              <a:rPr lang="en-US" smtClean="0"/>
              <a:t>28</a:t>
            </a:fld>
            <a:endParaRPr lang="en-US"/>
          </a:p>
        </p:txBody>
      </p:sp>
    </p:spTree>
    <p:extLst>
      <p:ext uri="{BB962C8B-B14F-4D97-AF65-F5344CB8AC3E}">
        <p14:creationId xmlns:p14="http://schemas.microsoft.com/office/powerpoint/2010/main" val="36360474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1F9538-5235-40A2-A9F1-146827892023}" type="slidenum">
              <a:rPr lang="en-US" smtClean="0"/>
              <a:t>29</a:t>
            </a:fld>
            <a:endParaRPr lang="en-US"/>
          </a:p>
        </p:txBody>
      </p:sp>
    </p:spTree>
    <p:extLst>
      <p:ext uri="{BB962C8B-B14F-4D97-AF65-F5344CB8AC3E}">
        <p14:creationId xmlns:p14="http://schemas.microsoft.com/office/powerpoint/2010/main" val="11357847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applicant must describe in the Logic Model inputs, activities, </a:t>
            </a:r>
            <a:r>
              <a:rPr lang="en-US" dirty="0" err="1"/>
              <a:t>ouputs</a:t>
            </a:r>
            <a:r>
              <a:rPr lang="en-US" dirty="0"/>
              <a:t>, and outcomes.</a:t>
            </a:r>
          </a:p>
          <a:p>
            <a:r>
              <a:rPr lang="en-US" dirty="0"/>
              <a:t>  The inputs or resources that are necessary to deliver the intervention, including but not limited to: </a:t>
            </a:r>
          </a:p>
          <a:p>
            <a:r>
              <a:rPr lang="en-US" dirty="0"/>
              <a:t>	o Locations or sites in which members will provide services. </a:t>
            </a:r>
          </a:p>
          <a:p>
            <a:r>
              <a:rPr lang="en-US" dirty="0"/>
              <a:t>	o Setting and community condition where the intervention is delivered. </a:t>
            </a:r>
          </a:p>
          <a:p>
            <a:r>
              <a:rPr lang="en-US" dirty="0"/>
              <a:t>	o Number of AmeriCorps members who will deliver the intervention. </a:t>
            </a:r>
          </a:p>
          <a:p>
            <a:r>
              <a:rPr lang="en-US" dirty="0"/>
              <a:t>	o Characteristics of AmeriCorps members, including specific knowledge, skills, and abilities required to implement the intervention. </a:t>
            </a:r>
          </a:p>
          <a:p>
            <a:r>
              <a:rPr lang="en-US" dirty="0"/>
              <a:t> The core activities that members will deliver as part of the intervention including: </a:t>
            </a:r>
          </a:p>
          <a:p>
            <a:r>
              <a:rPr lang="en-US" dirty="0"/>
              <a:t>	o Length of each activity (e.g., the total number of weeks, sessions, or months of the intervention). </a:t>
            </a:r>
          </a:p>
          <a:p>
            <a:r>
              <a:rPr lang="en-US" dirty="0"/>
              <a:t>	o Dosage of each activity (e.g., the number of hours per session or sessions per week).</a:t>
            </a:r>
          </a:p>
          <a:p>
            <a:r>
              <a:rPr lang="en-US" dirty="0"/>
              <a:t>	Target population for the intervention (e.g., disconnected youth, third graders at a certain reading proficiency level). </a:t>
            </a:r>
          </a:p>
          <a:p>
            <a:r>
              <a:rPr lang="en-US" dirty="0"/>
              <a:t> The measurable outputs that result from delivering the intervention (i.e., number of beneficiaries served, types and number of activities conducted). If applicable, identify which National Performance Measures will be used as output indicators. </a:t>
            </a:r>
          </a:p>
          <a:p>
            <a:r>
              <a:rPr lang="en-US" dirty="0"/>
              <a:t> Outcomes that result from the intervention, including meaningful changes in knowledge/skill, attitude, behavior, or condition. If applicable, identify</a:t>
            </a:r>
          </a:p>
          <a:p>
            <a:r>
              <a:rPr lang="en-US" b="1" i="0" dirty="0">
                <a:effectLst/>
              </a:rPr>
              <a:t>Remember:</a:t>
            </a:r>
          </a:p>
          <a:p>
            <a:r>
              <a:rPr lang="en-US" b="1" i="0" dirty="0">
                <a:effectLst/>
              </a:rPr>
              <a:t>Reference performance measures by number and title</a:t>
            </a:r>
            <a:endParaRPr lang="en-US" dirty="0"/>
          </a:p>
          <a:p>
            <a:r>
              <a:rPr lang="en-US" b="1" i="0" dirty="0">
                <a:effectLst/>
              </a:rPr>
              <a:t>Applicants are not required to measure all components of their Logic Model</a:t>
            </a:r>
            <a:endParaRPr lang="en-US" dirty="0"/>
          </a:p>
          <a:p>
            <a:r>
              <a:rPr lang="en-US" b="1" i="0" dirty="0">
                <a:effectLst/>
              </a:rPr>
              <a:t>Applicants with multiple interventions should include the required information for each intervention in the logic model</a:t>
            </a:r>
            <a:endParaRPr lang="en-US" dirty="0"/>
          </a:p>
          <a:p>
            <a:endParaRPr lang="en-US" dirty="0"/>
          </a:p>
        </p:txBody>
      </p:sp>
      <p:sp>
        <p:nvSpPr>
          <p:cNvPr id="4" name="Slide Number Placeholder 3"/>
          <p:cNvSpPr>
            <a:spLocks noGrp="1"/>
          </p:cNvSpPr>
          <p:nvPr>
            <p:ph type="sldNum" sz="quarter" idx="10"/>
          </p:nvPr>
        </p:nvSpPr>
        <p:spPr/>
        <p:txBody>
          <a:bodyPr/>
          <a:lstStyle/>
          <a:p>
            <a:fld id="{561F9538-5235-40A2-A9F1-146827892023}" type="slidenum">
              <a:rPr lang="en-US" smtClean="0"/>
              <a:t>30</a:t>
            </a:fld>
            <a:endParaRPr lang="en-US"/>
          </a:p>
        </p:txBody>
      </p:sp>
    </p:spTree>
    <p:extLst>
      <p:ext uri="{BB962C8B-B14F-4D97-AF65-F5344CB8AC3E}">
        <p14:creationId xmlns:p14="http://schemas.microsoft.com/office/powerpoint/2010/main" val="2239230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there is a lot of information to cover today, when you have questions, please share them in the chat or wait until designated Q&amp;A times so that we can keep the flow of this session moving. </a:t>
            </a:r>
          </a:p>
        </p:txBody>
      </p:sp>
      <p:sp>
        <p:nvSpPr>
          <p:cNvPr id="4" name="Slide Number Placeholder 3"/>
          <p:cNvSpPr>
            <a:spLocks noGrp="1"/>
          </p:cNvSpPr>
          <p:nvPr>
            <p:ph type="sldNum" sz="quarter" idx="10"/>
          </p:nvPr>
        </p:nvSpPr>
        <p:spPr/>
        <p:txBody>
          <a:bodyPr/>
          <a:lstStyle/>
          <a:p>
            <a:fld id="{561F9538-5235-40A2-A9F1-146827892023}" type="slidenum">
              <a:rPr lang="en-US" smtClean="0"/>
              <a:t>3</a:t>
            </a:fld>
            <a:endParaRPr lang="en-US"/>
          </a:p>
        </p:txBody>
      </p:sp>
    </p:spTree>
    <p:extLst>
      <p:ext uri="{BB962C8B-B14F-4D97-AF65-F5344CB8AC3E}">
        <p14:creationId xmlns:p14="http://schemas.microsoft.com/office/powerpoint/2010/main" val="27739377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736F8-3347-E0CC-380D-5490442D63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A43905-7336-4660-C3F8-B968976B65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C9314F-1050-E0B4-C078-7DBD3D38C460}"/>
              </a:ext>
            </a:extLst>
          </p:cNvPr>
          <p:cNvSpPr>
            <a:spLocks noGrp="1"/>
          </p:cNvSpPr>
          <p:nvPr>
            <p:ph type="body" idx="1"/>
          </p:nvPr>
        </p:nvSpPr>
        <p:spPr/>
        <p:txBody>
          <a:bodyPr/>
          <a:lstStyle/>
          <a:p>
            <a:r>
              <a:rPr lang="en-US" dirty="0"/>
              <a:t>Now let’s talk about performance measures—these are crucial for demonstrating the impact of your AmeriCorps program.</a:t>
            </a:r>
            <a:br>
              <a:rPr lang="en-US" dirty="0">
                <a:cs typeface="+mn-lt"/>
              </a:rPr>
            </a:br>
            <a:br>
              <a:rPr lang="en-US" dirty="0">
                <a:cs typeface="+mn-lt"/>
              </a:rPr>
            </a:br>
            <a:r>
              <a:rPr lang="en-US" dirty="0"/>
              <a:t> First, it’s mandatory that all applicants submit at least </a:t>
            </a:r>
            <a:r>
              <a:rPr lang="en-US" b="1" dirty="0"/>
              <a:t>one aligned performance measure</a:t>
            </a:r>
            <a:r>
              <a:rPr lang="en-US" dirty="0"/>
              <a:t>, which includes both an </a:t>
            </a:r>
            <a:r>
              <a:rPr lang="en-US" b="1" dirty="0"/>
              <a:t>output</a:t>
            </a:r>
            <a:r>
              <a:rPr lang="en-US" dirty="0"/>
              <a:t> and an </a:t>
            </a:r>
            <a:r>
              <a:rPr lang="en-US" b="1" dirty="0"/>
              <a:t>outcome</a:t>
            </a:r>
            <a:r>
              <a:rPr lang="en-US" dirty="0"/>
              <a:t>. This ensures that your program is tracking not only what it’s doing but the change it’s making.</a:t>
            </a:r>
            <a:br>
              <a:rPr lang="en-US" dirty="0">
                <a:cs typeface="+mn-lt"/>
              </a:rPr>
            </a:br>
            <a:br>
              <a:rPr lang="en-US" dirty="0">
                <a:cs typeface="+mn-lt"/>
              </a:rPr>
            </a:br>
            <a:r>
              <a:rPr lang="en-US" dirty="0"/>
              <a:t> The performance measures you choose should directly align with your proposed </a:t>
            </a:r>
            <a:r>
              <a:rPr lang="en-US" b="1" dirty="0"/>
              <a:t>primary intervention</a:t>
            </a:r>
            <a:r>
              <a:rPr lang="en-US" dirty="0"/>
              <a:t>—in other words, the core activity or strategy you’ll use to address a community need. For example, if your program is focused on education, your performance measures should reflect improvements in student outcomes.</a:t>
            </a:r>
            <a:br>
              <a:rPr lang="en-US" dirty="0">
                <a:cs typeface="+mn-lt"/>
              </a:rPr>
            </a:br>
            <a:br>
              <a:rPr lang="en-US" dirty="0">
                <a:cs typeface="+mn-lt"/>
              </a:rPr>
            </a:br>
            <a:r>
              <a:rPr lang="en-US" dirty="0"/>
              <a:t> You can use either a </a:t>
            </a:r>
            <a:r>
              <a:rPr lang="en-US" b="1" dirty="0"/>
              <a:t>National Performance Measure</a:t>
            </a:r>
            <a:r>
              <a:rPr lang="en-US" dirty="0"/>
              <a:t>, which AmeriCorps provides as a guideline, or you can create an </a:t>
            </a:r>
            <a:r>
              <a:rPr lang="en-US" b="1" dirty="0"/>
              <a:t>applicant-determined measure</a:t>
            </a:r>
            <a:r>
              <a:rPr lang="en-US" dirty="0"/>
              <a:t> tailored to your specific program.</a:t>
            </a:r>
            <a:br>
              <a:rPr lang="en-US" dirty="0">
                <a:cs typeface="+mn-lt"/>
              </a:rPr>
            </a:br>
            <a:br>
              <a:rPr lang="en-US" dirty="0">
                <a:cs typeface="+mn-lt"/>
              </a:rPr>
            </a:br>
            <a:r>
              <a:rPr lang="en-US" dirty="0"/>
              <a:t> One important thing to keep in mind—</a:t>
            </a:r>
            <a:r>
              <a:rPr lang="en-US" b="1" dirty="0"/>
              <a:t>quality over quantity</a:t>
            </a:r>
            <a:r>
              <a:rPr lang="en-US" dirty="0"/>
              <a:t>. It’s better to focus on one or a few high-quality, meaningful measures rather than trying to report on too many things. The goal here is to have clear, impactful data that shows the true difference your program is making in the community.</a:t>
            </a:r>
            <a:br>
              <a:rPr lang="en-US" dirty="0">
                <a:cs typeface="+mn-lt"/>
              </a:rPr>
            </a:br>
            <a:br>
              <a:rPr lang="en-US" dirty="0">
                <a:cs typeface="+mn-lt"/>
              </a:rPr>
            </a:br>
            <a:r>
              <a:rPr lang="en-US" dirty="0"/>
              <a:t> Best practice: Make sure your performance measures are </a:t>
            </a:r>
            <a:r>
              <a:rPr lang="en-US" b="1" dirty="0"/>
              <a:t>realistic</a:t>
            </a:r>
            <a:r>
              <a:rPr lang="en-US" dirty="0"/>
              <a:t> and </a:t>
            </a:r>
            <a:r>
              <a:rPr lang="en-US" b="1" dirty="0"/>
              <a:t>achievable</a:t>
            </a:r>
            <a:r>
              <a:rPr lang="en-US" dirty="0"/>
              <a:t>, and be prepared to track and report data consistently throughout the program year.</a:t>
            </a:r>
          </a:p>
          <a:p>
            <a:endParaRPr lang="en-US" dirty="0"/>
          </a:p>
        </p:txBody>
      </p:sp>
      <p:sp>
        <p:nvSpPr>
          <p:cNvPr id="4" name="Slide Number Placeholder 3">
            <a:extLst>
              <a:ext uri="{FF2B5EF4-FFF2-40B4-BE49-F238E27FC236}">
                <a16:creationId xmlns:a16="http://schemas.microsoft.com/office/drawing/2014/main" id="{316EFCBF-316A-D52E-8EB2-1ABAA989A422}"/>
              </a:ext>
            </a:extLst>
          </p:cNvPr>
          <p:cNvSpPr>
            <a:spLocks noGrp="1"/>
          </p:cNvSpPr>
          <p:nvPr>
            <p:ph type="sldNum" sz="quarter" idx="10"/>
          </p:nvPr>
        </p:nvSpPr>
        <p:spPr/>
        <p:txBody>
          <a:bodyPr/>
          <a:lstStyle/>
          <a:p>
            <a:fld id="{561F9538-5235-40A2-A9F1-146827892023}" type="slidenum">
              <a:rPr lang="en-US" smtClean="0"/>
              <a:t>31</a:t>
            </a:fld>
            <a:endParaRPr lang="en-US"/>
          </a:p>
        </p:txBody>
      </p:sp>
    </p:spTree>
    <p:extLst>
      <p:ext uri="{BB962C8B-B14F-4D97-AF65-F5344CB8AC3E}">
        <p14:creationId xmlns:p14="http://schemas.microsoft.com/office/powerpoint/2010/main" val="1281237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30176-C40E-4411-23D1-072C41F8C2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67C1D5-461C-658F-36D2-32F9784AF8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A52041-8295-E524-726C-77007E33EE29}"/>
              </a:ext>
            </a:extLst>
          </p:cNvPr>
          <p:cNvSpPr>
            <a:spLocks noGrp="1"/>
          </p:cNvSpPr>
          <p:nvPr>
            <p:ph type="body" idx="1"/>
          </p:nvPr>
        </p:nvSpPr>
        <p:spPr/>
        <p:txBody>
          <a:bodyPr/>
          <a:lstStyle/>
          <a:p>
            <a:r>
              <a:rPr lang="en-US" dirty="0"/>
              <a:t>Lateness! On page 13, there are instructions for if your application is late. </a:t>
            </a:r>
          </a:p>
        </p:txBody>
      </p:sp>
      <p:sp>
        <p:nvSpPr>
          <p:cNvPr id="4" name="Slide Number Placeholder 3">
            <a:extLst>
              <a:ext uri="{FF2B5EF4-FFF2-40B4-BE49-F238E27FC236}">
                <a16:creationId xmlns:a16="http://schemas.microsoft.com/office/drawing/2014/main" id="{0DF748C5-612B-8F88-0E3C-B425754E3211}"/>
              </a:ext>
            </a:extLst>
          </p:cNvPr>
          <p:cNvSpPr>
            <a:spLocks noGrp="1"/>
          </p:cNvSpPr>
          <p:nvPr>
            <p:ph type="sldNum" sz="quarter" idx="10"/>
          </p:nvPr>
        </p:nvSpPr>
        <p:spPr/>
        <p:txBody>
          <a:bodyPr/>
          <a:lstStyle/>
          <a:p>
            <a:fld id="{561F9538-5235-40A2-A9F1-146827892023}" type="slidenum">
              <a:rPr lang="en-US" smtClean="0"/>
              <a:t>32</a:t>
            </a:fld>
            <a:endParaRPr lang="en-US"/>
          </a:p>
        </p:txBody>
      </p:sp>
    </p:spTree>
    <p:extLst>
      <p:ext uri="{BB962C8B-B14F-4D97-AF65-F5344CB8AC3E}">
        <p14:creationId xmlns:p14="http://schemas.microsoft.com/office/powerpoint/2010/main" val="6117049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Once you have prepared your narratives, you are ready to start entering the application in </a:t>
            </a:r>
            <a:r>
              <a:rPr lang="en-US" sz="1200" b="0" kern="1200" dirty="0" err="1">
                <a:solidFill>
                  <a:schemeClr val="tx1"/>
                </a:solidFill>
                <a:effectLst/>
                <a:latin typeface="+mn-lt"/>
                <a:ea typeface="+mn-ea"/>
                <a:cs typeface="+mn-cs"/>
              </a:rPr>
              <a:t>eGrants</a:t>
            </a:r>
            <a:r>
              <a:rPr lang="en-US" sz="1200" b="0" kern="1200" dirty="0">
                <a:solidFill>
                  <a:schemeClr val="tx1"/>
                </a:solidFill>
                <a:effectLst/>
                <a:latin typeface="+mn-lt"/>
                <a:ea typeface="+mn-ea"/>
                <a:cs typeface="+mn-cs"/>
              </a:rPr>
              <a:t> as described in the application instructions. The eGrants application consists of several areas, the first of which is Applicant Info. In this section, you will enter several pieces of general information about your organization. Application Info is more specific information about the program being proposed. Next, you will insert the Narratives and Logic Model that you have previously saved in a word processing document. As previously noted, all applications must contain at least one aligned performance measure. Applicants may select from a National Performance Measure or choose an applicant-determined measure. In the eGrants system, you will note whether certain documents have been submitted. All applicants will enter budget information in eGrants, but note that the budget for cost-reimbursement grant applicants will contain significantly more detail than the budget for fixed-amount grant applicants.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Once you have entered all required information in eGrants, you will proceed to the Review, Authorize and Submit page where you will review the application for completeness; have the appropriate certifying official to click the radio buttons to authorize submission and agree to the assurances and certifications; verify that the application narratives, budget and performance measures are validated without error; and click to submit the application to Volunteer Tennessee. </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1F9538-5235-40A2-A9F1-146827892023}" type="slidenum">
              <a:rPr lang="en-US" smtClean="0"/>
              <a:t>33</a:t>
            </a:fld>
            <a:endParaRPr lang="en-US"/>
          </a:p>
        </p:txBody>
      </p:sp>
    </p:spTree>
    <p:extLst>
      <p:ext uri="{BB962C8B-B14F-4D97-AF65-F5344CB8AC3E}">
        <p14:creationId xmlns:p14="http://schemas.microsoft.com/office/powerpoint/2010/main" val="15651906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1F9538-5235-40A2-A9F1-146827892023}" type="slidenum">
              <a:rPr lang="en-US" smtClean="0"/>
              <a:t>34</a:t>
            </a:fld>
            <a:endParaRPr lang="en-US"/>
          </a:p>
        </p:txBody>
      </p:sp>
    </p:spTree>
    <p:extLst>
      <p:ext uri="{BB962C8B-B14F-4D97-AF65-F5344CB8AC3E}">
        <p14:creationId xmlns:p14="http://schemas.microsoft.com/office/powerpoint/2010/main" val="10059257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the Appalachian Regional Coalition on Homelessness names their program Housing First. </a:t>
            </a:r>
          </a:p>
        </p:txBody>
      </p:sp>
      <p:sp>
        <p:nvSpPr>
          <p:cNvPr id="4" name="Slide Number Placeholder 3"/>
          <p:cNvSpPr>
            <a:spLocks noGrp="1"/>
          </p:cNvSpPr>
          <p:nvPr>
            <p:ph type="sldNum" sz="quarter" idx="10"/>
          </p:nvPr>
        </p:nvSpPr>
        <p:spPr/>
        <p:txBody>
          <a:bodyPr/>
          <a:lstStyle/>
          <a:p>
            <a:fld id="{561F9538-5235-40A2-A9F1-146827892023}" type="slidenum">
              <a:rPr lang="en-US" smtClean="0"/>
              <a:t>35</a:t>
            </a:fld>
            <a:endParaRPr lang="en-US"/>
          </a:p>
        </p:txBody>
      </p:sp>
    </p:spTree>
    <p:extLst>
      <p:ext uri="{BB962C8B-B14F-4D97-AF65-F5344CB8AC3E}">
        <p14:creationId xmlns:p14="http://schemas.microsoft.com/office/powerpoint/2010/main" val="16442035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submit your application, it will be assessed based on the criteria outlined in the Notice of Funding Opportunity (NOFO). These criteria are critical for determining which programs will be selected for funding, and they’re detailed in the </a:t>
            </a:r>
            <a:r>
              <a:rPr lang="en-US" b="1"/>
              <a:t>Application Review Information</a:t>
            </a:r>
            <a:r>
              <a:rPr lang="en-US"/>
              <a:t> section of the NOFO.</a:t>
            </a:r>
            <a:br>
              <a:rPr lang="en-US">
                <a:cs typeface="+mn-lt"/>
              </a:rPr>
            </a:br>
            <a:br>
              <a:rPr lang="en-US">
                <a:cs typeface="+mn-lt"/>
              </a:rPr>
            </a:br>
            <a:r>
              <a:rPr lang="en-US"/>
              <a:t> Once an applicant is selected, there are several requirements you’ll need to comply with—both at the state level with Volunteer Tennessee and at the federal level. These include:</a:t>
            </a:r>
            <a:br>
              <a:rPr lang="en-US">
                <a:cs typeface="+mn-lt"/>
              </a:rPr>
            </a:br>
            <a:br>
              <a:rPr lang="en-US">
                <a:cs typeface="+mn-lt"/>
              </a:rPr>
            </a:br>
            <a:r>
              <a:rPr lang="en-US"/>
              <a:t> • Adhering to the </a:t>
            </a:r>
            <a:r>
              <a:rPr lang="en-US" b="1"/>
              <a:t>Uniform Administrative Requirements</a:t>
            </a:r>
            <a:r>
              <a:rPr lang="en-US"/>
              <a:t> and </a:t>
            </a:r>
            <a:r>
              <a:rPr lang="en-US" b="1"/>
              <a:t>Cost Principles</a:t>
            </a:r>
            <a:r>
              <a:rPr lang="en-US"/>
              <a:t> for managing federal grants.</a:t>
            </a:r>
            <a:br>
              <a:rPr lang="en-US">
                <a:cs typeface="+mn-lt"/>
              </a:rPr>
            </a:br>
            <a:r>
              <a:rPr lang="en-US"/>
              <a:t> • Following the </a:t>
            </a:r>
            <a:r>
              <a:rPr lang="en-US" b="1"/>
              <a:t>National Service Criminal History Check Requirements</a:t>
            </a:r>
            <a:r>
              <a:rPr lang="en-US"/>
              <a:t>, which are mandatory for all AmeriCorps programs.</a:t>
            </a:r>
            <a:br>
              <a:rPr lang="en-US">
                <a:cs typeface="+mn-lt"/>
              </a:rPr>
            </a:br>
            <a:r>
              <a:rPr lang="en-US"/>
              <a:t> • Submitting regular </a:t>
            </a:r>
            <a:r>
              <a:rPr lang="en-US" b="1"/>
              <a:t>reports</a:t>
            </a:r>
            <a:r>
              <a:rPr lang="en-US"/>
              <a:t> to ensure your program’s compliance and performance are on track.</a:t>
            </a:r>
            <a:br>
              <a:rPr lang="en-US">
                <a:cs typeface="+mn-lt"/>
              </a:rPr>
            </a:br>
            <a:br>
              <a:rPr lang="en-US">
                <a:cs typeface="+mn-lt"/>
              </a:rPr>
            </a:br>
            <a:r>
              <a:rPr lang="en-US"/>
              <a:t> The remaining pages of the NOFO are packed with resources that will be helpful as you navigate the application process. These include details on compliance, timelines, and other important tools to support your application</a:t>
            </a:r>
          </a:p>
        </p:txBody>
      </p:sp>
      <p:sp>
        <p:nvSpPr>
          <p:cNvPr id="4" name="Slide Number Placeholder 3"/>
          <p:cNvSpPr>
            <a:spLocks noGrp="1"/>
          </p:cNvSpPr>
          <p:nvPr>
            <p:ph type="sldNum" sz="quarter" idx="10"/>
          </p:nvPr>
        </p:nvSpPr>
        <p:spPr/>
        <p:txBody>
          <a:bodyPr/>
          <a:lstStyle/>
          <a:p>
            <a:fld id="{561F9538-5235-40A2-A9F1-146827892023}" type="slidenum">
              <a:rPr lang="en-US" smtClean="0"/>
              <a:t>36</a:t>
            </a:fld>
            <a:endParaRPr lang="en-US"/>
          </a:p>
        </p:txBody>
      </p:sp>
    </p:spTree>
    <p:extLst>
      <p:ext uri="{BB962C8B-B14F-4D97-AF65-F5344CB8AC3E}">
        <p14:creationId xmlns:p14="http://schemas.microsoft.com/office/powerpoint/2010/main" val="41692836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Even if your organization is not ready to host an AmeriCorps program, there are other ways to be involved with this national movement. You might partner with a current AmeriCorps program to become a service location for one or more members, tap into the unique skills of AmeriCorps alumni by becoming an Employer of National Service, or participate in days of service such as Martin Luther King Day or the September 11 Day of Service and Remembrance.</a:t>
            </a:r>
            <a:endParaRPr lang="en-US" sz="1200" b="1"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561F9538-5235-40A2-A9F1-146827892023}" type="slidenum">
              <a:rPr lang="en-US" smtClean="0"/>
              <a:t>37</a:t>
            </a:fld>
            <a:endParaRPr lang="en-US"/>
          </a:p>
        </p:txBody>
      </p:sp>
    </p:spTree>
    <p:extLst>
      <p:ext uri="{BB962C8B-B14F-4D97-AF65-F5344CB8AC3E}">
        <p14:creationId xmlns:p14="http://schemas.microsoft.com/office/powerpoint/2010/main" val="2485527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cs typeface="Calibri"/>
              </a:rPr>
              <a:t>AmeriCorps, like the Peace Corps, falls under the umbrella of National Service. Existing national service programs, which had been developed under several different administrations, were rolled into the AmeriCorps agency upon its creation in 1993. </a:t>
            </a:r>
          </a:p>
        </p:txBody>
      </p:sp>
      <p:sp>
        <p:nvSpPr>
          <p:cNvPr id="4" name="Slide Number Placeholder 3"/>
          <p:cNvSpPr>
            <a:spLocks noGrp="1"/>
          </p:cNvSpPr>
          <p:nvPr>
            <p:ph type="sldNum" sz="quarter" idx="10"/>
          </p:nvPr>
        </p:nvSpPr>
        <p:spPr/>
        <p:txBody>
          <a:bodyPr/>
          <a:lstStyle/>
          <a:p>
            <a:fld id="{561F9538-5235-40A2-A9F1-146827892023}" type="slidenum">
              <a:rPr lang="en-US" smtClean="0"/>
              <a:t>4</a:t>
            </a:fld>
            <a:endParaRPr lang="en-US"/>
          </a:p>
        </p:txBody>
      </p:sp>
    </p:spTree>
    <p:extLst>
      <p:ext uri="{BB962C8B-B14F-4D97-AF65-F5344CB8AC3E}">
        <p14:creationId xmlns:p14="http://schemas.microsoft.com/office/powerpoint/2010/main" val="3684602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95FD8-4A30-E347-1C76-2C6D17EF16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74733A-9B3C-E8CA-FFB8-A1FA5200FC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53A011-2D0B-8BC8-CEBB-2F7E9E08461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purpose of AmeriCorps funding is to provide resources to organizations proposing to engage AmeriCorps members in evidence-based or evidence-informed interventions to strengthen communities. AmeriCorps has identified six focus areas for national service: Disaster Services, Economic Opportunity, Education, Environmental Stewardship, Healthy Futures, and Veterans and Military Families.</a:t>
            </a:r>
          </a:p>
          <a:p>
            <a:endParaRPr lang="en-US" dirty="0"/>
          </a:p>
        </p:txBody>
      </p:sp>
      <p:sp>
        <p:nvSpPr>
          <p:cNvPr id="4" name="Slide Number Placeholder 3">
            <a:extLst>
              <a:ext uri="{FF2B5EF4-FFF2-40B4-BE49-F238E27FC236}">
                <a16:creationId xmlns:a16="http://schemas.microsoft.com/office/drawing/2014/main" id="{94287C2F-314B-9B02-E30C-82B9F6802BD2}"/>
              </a:ext>
            </a:extLst>
          </p:cNvPr>
          <p:cNvSpPr>
            <a:spLocks noGrp="1"/>
          </p:cNvSpPr>
          <p:nvPr>
            <p:ph type="sldNum" sz="quarter" idx="10"/>
          </p:nvPr>
        </p:nvSpPr>
        <p:spPr/>
        <p:txBody>
          <a:bodyPr/>
          <a:lstStyle/>
          <a:p>
            <a:fld id="{561F9538-5235-40A2-A9F1-146827892023}" type="slidenum">
              <a:rPr lang="en-US" smtClean="0"/>
              <a:t>5</a:t>
            </a:fld>
            <a:endParaRPr lang="en-US"/>
          </a:p>
        </p:txBody>
      </p:sp>
    </p:spTree>
    <p:extLst>
      <p:ext uri="{BB962C8B-B14F-4D97-AF65-F5344CB8AC3E}">
        <p14:creationId xmlns:p14="http://schemas.microsoft.com/office/powerpoint/2010/main" val="1918446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To make a difference in these focus areas, the AmeriCorps agency provides Americans with opportunities to serve by administering a number of programs. There are many different kinds of AmeriCorps programs, each with their own funding opportunity. This session focuses on AmeriCorps State grants. AmeriCorps State and National programs recruit, train, and place AmeriCorps members to meet critical community needs.</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But this is just one type of AmeriCorps program. AmeriCorps VISTA provides full-time members to nonprofit, faith-based and other community organizations, and public agencies to create and expand programs that bring low-income individuals and communities out of poverty. Finally, AmeriCorps National Civilian Community Corps (or NCCC), is a full-time, team-based, residential program for men and women ages 18-24. Its mission is to strengthen communities and develop leaders through direct, team-based national and community service.</a:t>
            </a:r>
            <a:endParaRPr lang="en-US" sz="1200" b="1" kern="1200" dirty="0">
              <a:solidFill>
                <a:schemeClr val="tx1"/>
              </a:solidFill>
              <a:effectLst/>
              <a:latin typeface="+mn-lt"/>
              <a:ea typeface="+mn-ea"/>
              <a:cs typeface="+mn-cs"/>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Senior Corps connects persons age 55 and up with the people and organizations that need them most and also consists of three programs. Foster Grandparents serve as role models, mentors, and friends to young people. Senior Companions provide help and support that allow help other adults remain independent in their homes instead of having to move to more costly institutional care. RSVP allows volunteers to use the skills and talents they’ve learned over the years, or develop new ones while serving in a variety of volunteer activities within their community.</a:t>
            </a:r>
            <a:endParaRPr lang="en-US" sz="1200" b="0" kern="1200" dirty="0">
              <a:solidFill>
                <a:schemeClr val="tx1"/>
              </a:solidFill>
              <a:effectLst/>
              <a:latin typeface="+mn-lt"/>
              <a:cs typeface="Calibri"/>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1F9538-5235-40A2-A9F1-146827892023}" type="slidenum">
              <a:rPr lang="en-US" smtClean="0"/>
              <a:t>6</a:t>
            </a:fld>
            <a:endParaRPr lang="en-US"/>
          </a:p>
        </p:txBody>
      </p:sp>
    </p:spTree>
    <p:extLst>
      <p:ext uri="{BB962C8B-B14F-4D97-AF65-F5344CB8AC3E}">
        <p14:creationId xmlns:p14="http://schemas.microsoft.com/office/powerpoint/2010/main" val="3860694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Service Commissions provide AmeriCorps funding to AmeriCorps state programs through annual grant competitions. We work closely with the regional office and the AmeriCorps agency. State Service Commissions are also charged with encouraging volunteering in their states and often administer special volunteer initiatives. If you are interested in another type of AmeriCorps grant, you should refer to the program specific NOFO on the AmeriCorps.gov webpage or visit Volunteer Tennessee’s website for more information on how to get involved. </a:t>
            </a:r>
          </a:p>
        </p:txBody>
      </p:sp>
      <p:sp>
        <p:nvSpPr>
          <p:cNvPr id="4" name="Slide Number Placeholder 3"/>
          <p:cNvSpPr>
            <a:spLocks noGrp="1"/>
          </p:cNvSpPr>
          <p:nvPr>
            <p:ph type="sldNum" sz="quarter" idx="10"/>
          </p:nvPr>
        </p:nvSpPr>
        <p:spPr/>
        <p:txBody>
          <a:bodyPr/>
          <a:lstStyle/>
          <a:p>
            <a:fld id="{561F9538-5235-40A2-A9F1-146827892023}" type="slidenum">
              <a:rPr lang="en-US" smtClean="0"/>
              <a:t>7</a:t>
            </a:fld>
            <a:endParaRPr lang="en-US"/>
          </a:p>
        </p:txBody>
      </p:sp>
    </p:spTree>
    <p:extLst>
      <p:ext uri="{BB962C8B-B14F-4D97-AF65-F5344CB8AC3E}">
        <p14:creationId xmlns:p14="http://schemas.microsoft.com/office/powerpoint/2010/main" val="490608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Established in 1994, Volunteer Tennessee is the Governor’s Commission on Volunteering and Community Service. We are located in Nashville and oversee AmeriCorps State in Tennessee by directly managing grants that support single state programs and consulting with national programs that propose to operate in Tennessee.</a:t>
            </a:r>
            <a:endParaRPr lang="en-US" i="0" dirty="0"/>
          </a:p>
        </p:txBody>
      </p:sp>
      <p:sp>
        <p:nvSpPr>
          <p:cNvPr id="4" name="Slide Number Placeholder 3"/>
          <p:cNvSpPr>
            <a:spLocks noGrp="1"/>
          </p:cNvSpPr>
          <p:nvPr>
            <p:ph type="sldNum" sz="quarter" idx="10"/>
          </p:nvPr>
        </p:nvSpPr>
        <p:spPr/>
        <p:txBody>
          <a:bodyPr/>
          <a:lstStyle/>
          <a:p>
            <a:fld id="{561F9538-5235-40A2-A9F1-146827892023}" type="slidenum">
              <a:rPr lang="en-US" smtClean="0"/>
              <a:t>8</a:t>
            </a:fld>
            <a:endParaRPr lang="en-US"/>
          </a:p>
        </p:txBody>
      </p:sp>
    </p:spTree>
    <p:extLst>
      <p:ext uri="{BB962C8B-B14F-4D97-AF65-F5344CB8AC3E}">
        <p14:creationId xmlns:p14="http://schemas.microsoft.com/office/powerpoint/2010/main" val="3471714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Volunteer Tennessee currently oversees a portfolio of 16 AmeriCorps State programs and manages a </a:t>
            </a:r>
            <a:r>
              <a:rPr lang="en-US" dirty="0"/>
              <a:t>Volunteer Center grant and Youth Civic Engagement grant.</a:t>
            </a:r>
            <a:r>
              <a:rPr lang="en-US" sz="1200" b="0" i="0" kern="1200" dirty="0">
                <a:solidFill>
                  <a:schemeClr val="tx1"/>
                </a:solidFill>
                <a:effectLst/>
                <a:latin typeface="+mn-lt"/>
                <a:ea typeface="+mn-ea"/>
                <a:cs typeface="+mn-cs"/>
              </a:rPr>
              <a:t> In addition to managing these grant programs, we provide training and professional development at our Tennessee Conference on Volunteerism and Service Learning which is coming up on Monday, March 9th. We also recognize outstanding volunteers, businesses, and nonprofits at the GVSA, coming up on March 8th. Finally, the Tennessee Serves portal connects volunteers to volunteer opportunities. </a:t>
            </a:r>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Please visit </a:t>
            </a:r>
            <a:r>
              <a:rPr lang="en-US" sz="1200" b="0" i="0" u="sng" kern="1200" dirty="0">
                <a:solidFill>
                  <a:schemeClr val="tx1"/>
                </a:solidFill>
                <a:effectLst/>
                <a:latin typeface="+mn-lt"/>
                <a:ea typeface="+mn-ea"/>
                <a:cs typeface="+mn-cs"/>
                <a:hlinkClick r:id="rId3"/>
              </a:rPr>
              <a:t>www.volunteertennessee.net</a:t>
            </a:r>
            <a:r>
              <a:rPr lang="en-US" sz="1200" b="0" i="0" kern="1200" dirty="0">
                <a:solidFill>
                  <a:schemeClr val="tx1"/>
                </a:solidFill>
                <a:effectLst/>
                <a:latin typeface="+mn-lt"/>
                <a:ea typeface="+mn-ea"/>
                <a:cs typeface="+mn-cs"/>
              </a:rPr>
              <a:t> to learn more about Volunteer Tennessee and its programs. </a:t>
            </a:r>
            <a:endParaRPr lang="en-US"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61F9538-5235-40A2-A9F1-146827892023}" type="slidenum">
              <a:rPr lang="en-US" smtClean="0"/>
              <a:t>9</a:t>
            </a:fld>
            <a:endParaRPr lang="en-US"/>
          </a:p>
        </p:txBody>
      </p:sp>
    </p:spTree>
    <p:extLst>
      <p:ext uri="{BB962C8B-B14F-4D97-AF65-F5344CB8AC3E}">
        <p14:creationId xmlns:p14="http://schemas.microsoft.com/office/powerpoint/2010/main" val="3796515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9E9ECD-C2E7-4F01-99F1-BD73744D626A}" type="datetimeFigureOut">
              <a:rPr lang="en-US" smtClean="0"/>
              <a:t>2/19/2026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26182D-B098-48C6-A931-2C9FB83E0B7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E9ECD-C2E7-4F01-99F1-BD73744D626A}" type="datetimeFigureOut">
              <a:rPr lang="en-US" smtClean="0"/>
              <a:t>2/19/2026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26182D-B098-48C6-A931-2C9FB83E0B7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E9ECD-C2E7-4F01-99F1-BD73744D626A}" type="datetimeFigureOut">
              <a:rPr lang="en-US" smtClean="0"/>
              <a:t>2/19/2026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26182D-B098-48C6-A931-2C9FB83E0B7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E9ECD-C2E7-4F01-99F1-BD73744D626A}" type="datetimeFigureOut">
              <a:rPr lang="en-US" smtClean="0"/>
              <a:t>2/19/2026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26182D-B098-48C6-A931-2C9FB83E0B7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9E9ECD-C2E7-4F01-99F1-BD73744D626A}" type="datetimeFigureOut">
              <a:rPr lang="en-US" smtClean="0"/>
              <a:t>2/19/2026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26182D-B098-48C6-A931-2C9FB83E0B7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9E9ECD-C2E7-4F01-99F1-BD73744D626A}" type="datetimeFigureOut">
              <a:rPr lang="en-US" smtClean="0"/>
              <a:t>2/19/2026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26182D-B098-48C6-A931-2C9FB83E0B7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9E9ECD-C2E7-4F01-99F1-BD73744D626A}" type="datetimeFigureOut">
              <a:rPr lang="en-US" smtClean="0"/>
              <a:t>2/19/2026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26182D-B098-48C6-A931-2C9FB83E0B7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9E9ECD-C2E7-4F01-99F1-BD73744D626A}" type="datetimeFigureOut">
              <a:rPr lang="en-US" smtClean="0"/>
              <a:t>2/19/2026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26182D-B098-48C6-A931-2C9FB83E0B7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9E9ECD-C2E7-4F01-99F1-BD73744D626A}" type="datetimeFigureOut">
              <a:rPr lang="en-US" smtClean="0"/>
              <a:t>2/19/2026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26182D-B098-48C6-A931-2C9FB83E0B7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9E9ECD-C2E7-4F01-99F1-BD73744D626A}" type="datetimeFigureOut">
              <a:rPr lang="en-US" smtClean="0"/>
              <a:t>2/19/2026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26182D-B098-48C6-A931-2C9FB83E0B7C}"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0F9E9ECD-C2E7-4F01-99F1-BD73744D626A}" type="datetimeFigureOut">
              <a:rPr lang="en-US" smtClean="0"/>
              <a:t>2/19/2026</a:t>
            </a:fld>
            <a:endParaRPr lang="en-US"/>
          </a:p>
        </p:txBody>
      </p:sp>
      <p:sp>
        <p:nvSpPr>
          <p:cNvPr id="9" name="Slide Number Placeholder 8"/>
          <p:cNvSpPr>
            <a:spLocks noGrp="1"/>
          </p:cNvSpPr>
          <p:nvPr>
            <p:ph type="sldNum" sz="quarter" idx="11"/>
          </p:nvPr>
        </p:nvSpPr>
        <p:spPr/>
        <p:txBody>
          <a:bodyPr/>
          <a:lstStyle/>
          <a:p>
            <a:fld id="{4A26182D-B098-48C6-A931-2C9FB83E0B7C}"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4A26182D-B098-48C6-A931-2C9FB83E0B7C}"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0F9E9ECD-C2E7-4F01-99F1-BD73744D626A}" type="datetimeFigureOut">
              <a:rPr lang="en-US" smtClean="0"/>
              <a:t>2/19/2026</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hyperlink" Target="https://www.tn.gov/content/dam/tn/volunteertn/documents/funding/helpful-resources/Is%20My%20Organization%20Ready.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volunteertennessee.net/"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hyperlink" Target="https://www.tn.gov/content/dam/tn/volunteertn/documents/funding/2026-27/Operational%20and%20Financial%20Management%20Survey.pdf" TargetMode="External"/><Relationship Id="rId3" Type="http://schemas.openxmlformats.org/officeDocument/2006/relationships/hyperlink" Target="https://www.tn.gov/content/dam/tn/volunteertn/documents/funding/2026-27/ATTACHMENT%20A%20-%202026%20Mandatory%20Supplemental%20Information.pdf" TargetMode="External"/><Relationship Id="rId7" Type="http://schemas.openxmlformats.org/officeDocument/2006/relationships/hyperlink" Target="https://www.tn.gov/content/dam/tn/volunteertn/documents/funding/2026-27/ATTACHMENT%20E%20-%20eGrants%20Indirect%20Cost%20Rate%20Instructions%20FINAL_20241001%20Update.pdf"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hyperlink" Target="https://www.tn.gov/content/dam/tn/volunteertn/documents/funding/2026-27/ATTACHMENT%20D%20-%202026%20Applicant-Determined%20Performance%20Measure%20Supplement.pdf" TargetMode="External"/><Relationship Id="rId5" Type="http://schemas.openxmlformats.org/officeDocument/2006/relationships/hyperlink" Target="https://www.tn.gov/content/dam/tn/volunteertn/documents/funding/2026-27/ATTACHMENT%20C%20-%202026%20Performance%20Measures.pdf" TargetMode="External"/><Relationship Id="rId4" Type="http://schemas.openxmlformats.org/officeDocument/2006/relationships/hyperlink" Target="https://www.tn.gov/content/dam/tn/volunteertn/documents/funding/2026-27/ATTACHMENT%20B%20-%202026%20Application%20Instructions.pdf" TargetMode="External"/><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volunteertennessee.net/" TargetMode="External"/><Relationship Id="rId2" Type="http://schemas.openxmlformats.org/officeDocument/2006/relationships/hyperlink" Target="http://www.americorps.gov/" TargetMode="Externa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5.jpeg"/></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mailto:Elizabeth.Lemieux@tn.gov" TargetMode="External"/><Relationship Id="rId2" Type="http://schemas.openxmlformats.org/officeDocument/2006/relationships/hyperlink" Target="mailto:Latiyfa.Fields@tn.gov" TargetMode="Externa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jpeg"/><Relationship Id="rId4" Type="http://schemas.openxmlformats.org/officeDocument/2006/relationships/hyperlink" Target="http://www.nationalservice.go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volunteertennessee.net/"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3429000"/>
            <a:ext cx="7772400" cy="594360"/>
          </a:xfrm>
        </p:spPr>
        <p:txBody>
          <a:bodyPr/>
          <a:lstStyle/>
          <a:p>
            <a:r>
              <a:rPr lang="en-US" sz="5400" dirty="0">
                <a:latin typeface="Bookman Old Style"/>
              </a:rPr>
              <a:t>2026 AmeriCorps State Grant Information Session</a:t>
            </a:r>
          </a:p>
        </p:txBody>
      </p:sp>
      <p:sp>
        <p:nvSpPr>
          <p:cNvPr id="3" name="Subtitle 2"/>
          <p:cNvSpPr>
            <a:spLocks noGrp="1"/>
          </p:cNvSpPr>
          <p:nvPr>
            <p:ph type="body" sz="half" idx="2"/>
          </p:nvPr>
        </p:nvSpPr>
        <p:spPr>
          <a:xfrm>
            <a:off x="685799" y="3949058"/>
            <a:ext cx="7772401" cy="609600"/>
          </a:xfrm>
        </p:spPr>
        <p:txBody>
          <a:bodyPr/>
          <a:lstStyle/>
          <a:p>
            <a:pPr algn="l"/>
            <a:br>
              <a:rPr lang="en-US" dirty="0"/>
            </a:br>
            <a:r>
              <a:rPr lang="en-US" dirty="0"/>
              <a:t>Volunteer Tennessee</a:t>
            </a:r>
          </a:p>
        </p:txBody>
      </p:sp>
      <p:sp>
        <p:nvSpPr>
          <p:cNvPr id="4" name="Content Placeholder 3">
            <a:extLst>
              <a:ext uri="{FF2B5EF4-FFF2-40B4-BE49-F238E27FC236}">
                <a16:creationId xmlns:a16="http://schemas.microsoft.com/office/drawing/2014/main" id="{85B767F7-52E2-5F63-6D24-3D4A2AB95A6A}"/>
              </a:ext>
            </a:extLst>
          </p:cNvPr>
          <p:cNvSpPr>
            <a:spLocks noGrp="1"/>
          </p:cNvSpPr>
          <p:nvPr>
            <p:ph sz="quarter" idx="13"/>
          </p:nvPr>
        </p:nvSpPr>
        <p:spPr/>
        <p:txBody>
          <a:bodyPr/>
          <a:lstStyle/>
          <a:p>
            <a:endParaRPr lang="en-US" dirty="0"/>
          </a:p>
        </p:txBody>
      </p:sp>
      <p:pic>
        <p:nvPicPr>
          <p:cNvPr id="9" name="Picture 8">
            <a:extLst>
              <a:ext uri="{FF2B5EF4-FFF2-40B4-BE49-F238E27FC236}">
                <a16:creationId xmlns:a16="http://schemas.microsoft.com/office/drawing/2014/main" id="{3CB32216-D53F-4423-B843-0C62443F354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216969" y="5288600"/>
            <a:ext cx="1240603" cy="1189303"/>
          </a:xfrm>
          <a:prstGeom prst="rect">
            <a:avLst/>
          </a:prstGeom>
          <a:ln>
            <a:solidFill>
              <a:schemeClr val="accent1">
                <a:lumMod val="20000"/>
                <a:lumOff val="80000"/>
              </a:schemeClr>
            </a:solidFill>
          </a:ln>
        </p:spPr>
      </p:pic>
      <p:pic>
        <p:nvPicPr>
          <p:cNvPr id="10" name="Picture 9">
            <a:extLst>
              <a:ext uri="{FF2B5EF4-FFF2-40B4-BE49-F238E27FC236}">
                <a16:creationId xmlns:a16="http://schemas.microsoft.com/office/drawing/2014/main" id="{42061B05-4A81-4BDC-8DB2-74EECEAA7547}"/>
              </a:ext>
            </a:extLst>
          </p:cNvPr>
          <p:cNvPicPr/>
          <p:nvPr/>
        </p:nvPicPr>
        <p:blipFill>
          <a:blip r:embed="rId6" cstate="print">
            <a:extLst>
              <a:ext uri="{28A0092B-C50C-407E-A947-70E740481C1C}">
                <a14:useLocalDpi xmlns:a14="http://schemas.microsoft.com/office/drawing/2010/main" val="0"/>
              </a:ext>
            </a:extLst>
          </a:blip>
          <a:srcRect/>
          <a:stretch/>
        </p:blipFill>
        <p:spPr bwMode="auto">
          <a:xfrm>
            <a:off x="364962" y="5168258"/>
            <a:ext cx="1403675" cy="1830493"/>
          </a:xfrm>
          <a:prstGeom prst="rect">
            <a:avLst/>
          </a:prstGeom>
          <a:noFill/>
          <a:ln>
            <a:noFill/>
          </a:ln>
        </p:spPr>
      </p:pic>
      <p:pic>
        <p:nvPicPr>
          <p:cNvPr id="5" name="718616__gregorquendel__tango-el-pensamiento-jose-martinez-arranged-for-strings (1)">
            <a:hlinkClick r:id="" action="ppaction://media"/>
            <a:extLst>
              <a:ext uri="{FF2B5EF4-FFF2-40B4-BE49-F238E27FC236}">
                <a16:creationId xmlns:a16="http://schemas.microsoft.com/office/drawing/2014/main" id="{32AAD0BC-EEE2-31A1-556F-3CE4EC2E43D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5002" y="4558658"/>
            <a:ext cx="609600" cy="609600"/>
          </a:xfrm>
          <a:prstGeom prst="rect">
            <a:avLst/>
          </a:prstGeom>
        </p:spPr>
      </p:pic>
    </p:spTree>
    <p:extLst>
      <p:ext uri="{BB962C8B-B14F-4D97-AF65-F5344CB8AC3E}">
        <p14:creationId xmlns:p14="http://schemas.microsoft.com/office/powerpoint/2010/main" val="30440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8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4F8A1-7213-43B4-A06A-9A46E0B18992}"/>
              </a:ext>
            </a:extLst>
          </p:cNvPr>
          <p:cNvSpPr>
            <a:spLocks noGrp="1"/>
          </p:cNvSpPr>
          <p:nvPr>
            <p:ph type="title"/>
          </p:nvPr>
        </p:nvSpPr>
        <p:spPr/>
        <p:txBody>
          <a:bodyPr/>
          <a:lstStyle/>
          <a:p>
            <a:r>
              <a:rPr lang="en-US">
                <a:latin typeface="Bookman Old Style"/>
              </a:rPr>
              <a:t>Examples from our Portfolio: </a:t>
            </a:r>
            <a:r>
              <a:rPr lang="en-US" sz="3200">
                <a:solidFill>
                  <a:srgbClr val="FF0000"/>
                </a:solidFill>
                <a:latin typeface="Bookman Old Style"/>
              </a:rPr>
              <a:t>CAC AmeriCorps</a:t>
            </a:r>
          </a:p>
        </p:txBody>
      </p:sp>
      <p:sp>
        <p:nvSpPr>
          <p:cNvPr id="3" name="Content Placeholder 2">
            <a:extLst>
              <a:ext uri="{FF2B5EF4-FFF2-40B4-BE49-F238E27FC236}">
                <a16:creationId xmlns:a16="http://schemas.microsoft.com/office/drawing/2014/main" id="{FEFD44C4-0E20-4F48-8CDB-996139891F5D}"/>
              </a:ext>
            </a:extLst>
          </p:cNvPr>
          <p:cNvSpPr>
            <a:spLocks noGrp="1"/>
          </p:cNvSpPr>
          <p:nvPr>
            <p:ph idx="1"/>
          </p:nvPr>
        </p:nvSpPr>
        <p:spPr>
          <a:xfrm>
            <a:off x="313426" y="1715219"/>
            <a:ext cx="7620000" cy="4800600"/>
          </a:xfrm>
        </p:spPr>
        <p:txBody>
          <a:bodyPr vert="horz" lIns="91440" tIns="45720" rIns="91440" bIns="45720" rtlCol="0" anchor="t">
            <a:normAutofit/>
          </a:bodyPr>
          <a:lstStyle/>
          <a:p>
            <a:r>
              <a:rPr lang="en-US" dirty="0">
                <a:solidFill>
                  <a:schemeClr val="tx2"/>
                </a:solidFill>
                <a:latin typeface="Bookman Old Style"/>
                <a:ea typeface="Calibri"/>
                <a:cs typeface="Calibri"/>
              </a:rPr>
              <a:t>Knoxville Knox County Community Action Committee's  AmeriCorps Program</a:t>
            </a:r>
          </a:p>
          <a:p>
            <a:r>
              <a:rPr lang="en-US" dirty="0">
                <a:solidFill>
                  <a:schemeClr val="tx2"/>
                </a:solidFill>
                <a:latin typeface="Bookman Old Style"/>
                <a:ea typeface="Calibri"/>
                <a:cs typeface="Calibri"/>
              </a:rPr>
              <a:t>Focus</a:t>
            </a:r>
            <a:r>
              <a:rPr lang="en-US" dirty="0">
                <a:solidFill>
                  <a:schemeClr val="tx2"/>
                </a:solidFill>
                <a:latin typeface="Bookman Old Style"/>
              </a:rPr>
              <a:t> Area: Environmental Stewardship</a:t>
            </a:r>
            <a:endParaRPr lang="en-US" dirty="0">
              <a:solidFill>
                <a:schemeClr val="tx2"/>
              </a:solidFill>
              <a:latin typeface="Bookman Old Style"/>
              <a:ea typeface="Calibri"/>
              <a:cs typeface="Calibri"/>
            </a:endParaRPr>
          </a:p>
          <a:p>
            <a:pPr lvl="1"/>
            <a:endParaRPr lang="en-US" dirty="0">
              <a:solidFill>
                <a:schemeClr val="tx2"/>
              </a:solidFill>
              <a:latin typeface="Bookman Old Style"/>
              <a:ea typeface="Calibri"/>
              <a:cs typeface="Calibri"/>
            </a:endParaRPr>
          </a:p>
          <a:p>
            <a:pPr lvl="1">
              <a:buClr>
                <a:srgbClr val="9CBEBD"/>
              </a:buClr>
            </a:pPr>
            <a:endParaRPr lang="en-US" dirty="0">
              <a:ea typeface="Calibri"/>
              <a:cs typeface="Calibri"/>
            </a:endParaRPr>
          </a:p>
          <a:p>
            <a:pPr>
              <a:buClr>
                <a:srgbClr val="B22222"/>
              </a:buClr>
            </a:pPr>
            <a:endParaRPr lang="en-US" dirty="0">
              <a:ea typeface="Calibri"/>
              <a:cs typeface="Calibri"/>
            </a:endParaRPr>
          </a:p>
          <a:p>
            <a:pPr marL="411480" lvl="1" indent="0">
              <a:buNone/>
            </a:pPr>
            <a:endParaRPr lang="en-US" dirty="0">
              <a:ea typeface="Calibri"/>
              <a:cs typeface="Calibri"/>
            </a:endParaRPr>
          </a:p>
        </p:txBody>
      </p:sp>
      <p:pic>
        <p:nvPicPr>
          <p:cNvPr id="6" name="Picture 5" descr="A group of people walking down a river&#10;&#10;Description automatically generated">
            <a:extLst>
              <a:ext uri="{FF2B5EF4-FFF2-40B4-BE49-F238E27FC236}">
                <a16:creationId xmlns:a16="http://schemas.microsoft.com/office/drawing/2014/main" id="{DEB2AE86-1556-4E4F-B033-93403D45E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365" y="3037942"/>
            <a:ext cx="5022005" cy="3352800"/>
          </a:xfrm>
          <a:prstGeom prst="rect">
            <a:avLst/>
          </a:prstGeom>
        </p:spPr>
      </p:pic>
      <p:pic>
        <p:nvPicPr>
          <p:cNvPr id="4" name="Picture 3">
            <a:extLst>
              <a:ext uri="{FF2B5EF4-FFF2-40B4-BE49-F238E27FC236}">
                <a16:creationId xmlns:a16="http://schemas.microsoft.com/office/drawing/2014/main" id="{5CEB77C9-FC25-9795-3AE7-EA1252F0010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212334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AA010-9677-4E2B-9555-A7FD7215ACAB}"/>
              </a:ext>
            </a:extLst>
          </p:cNvPr>
          <p:cNvSpPr>
            <a:spLocks noGrp="1"/>
          </p:cNvSpPr>
          <p:nvPr>
            <p:ph type="title"/>
          </p:nvPr>
        </p:nvSpPr>
        <p:spPr/>
        <p:txBody>
          <a:bodyPr/>
          <a:lstStyle/>
          <a:p>
            <a:r>
              <a:rPr lang="en-US">
                <a:latin typeface="Bookman Old Style"/>
              </a:rPr>
              <a:t>Examples from our Portfolio: </a:t>
            </a:r>
            <a:r>
              <a:rPr lang="en-US" sz="3200">
                <a:solidFill>
                  <a:srgbClr val="FF0000"/>
                </a:solidFill>
                <a:latin typeface="Bookman Old Style"/>
              </a:rPr>
              <a:t>Teach For America</a:t>
            </a:r>
          </a:p>
        </p:txBody>
      </p:sp>
      <p:sp>
        <p:nvSpPr>
          <p:cNvPr id="3" name="Content Placeholder 2">
            <a:extLst>
              <a:ext uri="{FF2B5EF4-FFF2-40B4-BE49-F238E27FC236}">
                <a16:creationId xmlns:a16="http://schemas.microsoft.com/office/drawing/2014/main" id="{6135B7A1-5E08-4700-AEB3-4C99F33F2D43}"/>
              </a:ext>
            </a:extLst>
          </p:cNvPr>
          <p:cNvSpPr>
            <a:spLocks noGrp="1"/>
          </p:cNvSpPr>
          <p:nvPr>
            <p:ph idx="1"/>
          </p:nvPr>
        </p:nvSpPr>
        <p:spPr/>
        <p:txBody>
          <a:bodyPr vert="horz" lIns="91440" tIns="45720" rIns="91440" bIns="45720" rtlCol="0" anchor="t">
            <a:normAutofit/>
          </a:bodyPr>
          <a:lstStyle/>
          <a:p>
            <a:r>
              <a:rPr lang="en-US">
                <a:solidFill>
                  <a:schemeClr val="tx2"/>
                </a:solidFill>
                <a:latin typeface="Bookman Old Style"/>
              </a:rPr>
              <a:t>Nashville-Chattanooga and Memphis</a:t>
            </a:r>
            <a:endParaRPr lang="en-US">
              <a:solidFill>
                <a:schemeClr val="tx2"/>
              </a:solidFill>
              <a:latin typeface="Bookman Old Style"/>
              <a:ea typeface="Calibri"/>
              <a:cs typeface="Calibri"/>
            </a:endParaRPr>
          </a:p>
          <a:p>
            <a:r>
              <a:rPr lang="en-US">
                <a:solidFill>
                  <a:schemeClr val="tx2"/>
                </a:solidFill>
                <a:latin typeface="Bookman Old Style"/>
              </a:rPr>
              <a:t>Professional Corps – training teachers in classrooms</a:t>
            </a:r>
            <a:endParaRPr lang="en-US">
              <a:solidFill>
                <a:schemeClr val="tx2"/>
              </a:solidFill>
              <a:latin typeface="Bookman Old Style"/>
              <a:ea typeface="Calibri"/>
              <a:cs typeface="Calibri"/>
            </a:endParaRPr>
          </a:p>
          <a:p>
            <a:r>
              <a:rPr lang="en-US">
                <a:solidFill>
                  <a:schemeClr val="tx2"/>
                </a:solidFill>
                <a:latin typeface="Bookman Old Style"/>
                <a:ea typeface="Calibri"/>
                <a:cs typeface="Calibri"/>
              </a:rPr>
              <a:t>Focus Area: Education</a:t>
            </a:r>
          </a:p>
          <a:p>
            <a:endParaRPr lang="en-US">
              <a:ea typeface="Calibri"/>
              <a:cs typeface="Calibri"/>
            </a:endParaRPr>
          </a:p>
        </p:txBody>
      </p:sp>
      <p:pic>
        <p:nvPicPr>
          <p:cNvPr id="4" name="Picture 3">
            <a:extLst>
              <a:ext uri="{FF2B5EF4-FFF2-40B4-BE49-F238E27FC236}">
                <a16:creationId xmlns:a16="http://schemas.microsoft.com/office/drawing/2014/main" id="{DF7F02B7-9CB0-DA6A-8174-EC74C76E7E42}"/>
              </a:ext>
            </a:extLst>
          </p:cNvPr>
          <p:cNvPicPr>
            <a:picLocks noChangeAspect="1"/>
          </p:cNvPicPr>
          <p:nvPr/>
        </p:nvPicPr>
        <p:blipFill>
          <a:blip r:embed="rId3"/>
          <a:stretch>
            <a:fillRect/>
          </a:stretch>
        </p:blipFill>
        <p:spPr>
          <a:xfrm>
            <a:off x="638902" y="3429000"/>
            <a:ext cx="5639204" cy="3130961"/>
          </a:xfrm>
          <a:prstGeom prst="rect">
            <a:avLst/>
          </a:prstGeom>
        </p:spPr>
      </p:pic>
      <p:pic>
        <p:nvPicPr>
          <p:cNvPr id="5" name="Picture 4">
            <a:extLst>
              <a:ext uri="{FF2B5EF4-FFF2-40B4-BE49-F238E27FC236}">
                <a16:creationId xmlns:a16="http://schemas.microsoft.com/office/drawing/2014/main" id="{C155C48E-64AA-B9D4-1E25-2D77A32930E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3147642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10AF7-A3A5-4998-B56A-9CFBC773AD69}"/>
              </a:ext>
            </a:extLst>
          </p:cNvPr>
          <p:cNvSpPr>
            <a:spLocks noGrp="1"/>
          </p:cNvSpPr>
          <p:nvPr>
            <p:ph type="title"/>
          </p:nvPr>
        </p:nvSpPr>
        <p:spPr/>
        <p:txBody>
          <a:bodyPr/>
          <a:lstStyle/>
          <a:p>
            <a:r>
              <a:rPr lang="en-US" dirty="0">
                <a:latin typeface="Bookman Old Style"/>
              </a:rPr>
              <a:t>Examples from our Portfolio: </a:t>
            </a:r>
            <a:r>
              <a:rPr lang="en-US" sz="3200" dirty="0">
                <a:solidFill>
                  <a:srgbClr val="FF0000"/>
                </a:solidFill>
                <a:latin typeface="Bookman Old Style"/>
              </a:rPr>
              <a:t>Housing First</a:t>
            </a:r>
          </a:p>
        </p:txBody>
      </p:sp>
      <p:sp>
        <p:nvSpPr>
          <p:cNvPr id="3" name="Content Placeholder 2">
            <a:extLst>
              <a:ext uri="{FF2B5EF4-FFF2-40B4-BE49-F238E27FC236}">
                <a16:creationId xmlns:a16="http://schemas.microsoft.com/office/drawing/2014/main" id="{481DB868-A3E3-4127-A1BD-F2A0EAA6E7AA}"/>
              </a:ext>
            </a:extLst>
          </p:cNvPr>
          <p:cNvSpPr>
            <a:spLocks noGrp="1"/>
          </p:cNvSpPr>
          <p:nvPr>
            <p:ph idx="1"/>
          </p:nvPr>
        </p:nvSpPr>
        <p:spPr/>
        <p:txBody>
          <a:bodyPr vert="horz" lIns="91440" tIns="45720" rIns="91440" bIns="45720" rtlCol="0" anchor="t">
            <a:normAutofit/>
          </a:bodyPr>
          <a:lstStyle/>
          <a:p>
            <a:r>
              <a:rPr lang="en-US" sz="1800" dirty="0"/>
              <a:t>Chattanooga, Morristown, and Paris</a:t>
            </a:r>
          </a:p>
          <a:p>
            <a:r>
              <a:rPr lang="en-US" sz="1800" dirty="0"/>
              <a:t>Member provide frontline service to clients and assist with them obtaining informational and material resources, supportive services—and ultimately—safe, stable housing.</a:t>
            </a:r>
          </a:p>
          <a:p>
            <a:r>
              <a:rPr lang="en-US" sz="1800" dirty="0"/>
              <a:t>Focus Area: Economic Opportunity + Healthy Future</a:t>
            </a:r>
          </a:p>
          <a:p>
            <a:endParaRPr lang="en-US" dirty="0">
              <a:ea typeface="Calibri"/>
              <a:cs typeface="Calibri"/>
            </a:endParaRPr>
          </a:p>
        </p:txBody>
      </p:sp>
      <p:pic>
        <p:nvPicPr>
          <p:cNvPr id="4" name="Picture 3">
            <a:extLst>
              <a:ext uri="{FF2B5EF4-FFF2-40B4-BE49-F238E27FC236}">
                <a16:creationId xmlns:a16="http://schemas.microsoft.com/office/drawing/2014/main" id="{2CC366A7-6730-741A-C79B-E6510FBD045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sp>
        <p:nvSpPr>
          <p:cNvPr id="5" name="Rectangle 1">
            <a:extLst>
              <a:ext uri="{FF2B5EF4-FFF2-40B4-BE49-F238E27FC236}">
                <a16:creationId xmlns:a16="http://schemas.microsoft.com/office/drawing/2014/main" id="{A3304D02-C8F9-1FD8-C007-41E3DB5CC61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descr="A group of people standing around a table outside&#10;&#10;AI-generated content may be incorrect.">
            <a:extLst>
              <a:ext uri="{FF2B5EF4-FFF2-40B4-BE49-F238E27FC236}">
                <a16:creationId xmlns:a16="http://schemas.microsoft.com/office/drawing/2014/main" id="{245DAC34-DDF2-49D2-5282-A9B0828C30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442" y="3429000"/>
            <a:ext cx="3886200" cy="2914650"/>
          </a:xfrm>
          <a:prstGeom prst="rect">
            <a:avLst/>
          </a:prstGeom>
        </p:spPr>
      </p:pic>
    </p:spTree>
    <p:extLst>
      <p:ext uri="{BB962C8B-B14F-4D97-AF65-F5344CB8AC3E}">
        <p14:creationId xmlns:p14="http://schemas.microsoft.com/office/powerpoint/2010/main" val="4044691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620000" cy="1143000"/>
          </a:xfrm>
        </p:spPr>
        <p:txBody>
          <a:bodyPr/>
          <a:lstStyle/>
          <a:p>
            <a:r>
              <a:rPr lang="en-US" sz="4000">
                <a:latin typeface="Bookman Old Style"/>
              </a:rPr>
              <a:t>Benefits of an AmeriCorps </a:t>
            </a:r>
            <a:br>
              <a:rPr lang="en-US" sz="4000">
                <a:latin typeface="Bookman Old Style"/>
              </a:rPr>
            </a:br>
            <a:r>
              <a:rPr lang="en-US" sz="4000">
                <a:latin typeface="Bookman Old Style"/>
              </a:rPr>
              <a:t>State Program</a:t>
            </a:r>
            <a:endParaRPr lang="en-US">
              <a:latin typeface="Bookman Old Style"/>
            </a:endParaRPr>
          </a:p>
        </p:txBody>
      </p:sp>
      <p:sp>
        <p:nvSpPr>
          <p:cNvPr id="3" name="Content Placeholder 2"/>
          <p:cNvSpPr>
            <a:spLocks noGrp="1"/>
          </p:cNvSpPr>
          <p:nvPr>
            <p:ph idx="1"/>
          </p:nvPr>
        </p:nvSpPr>
        <p:spPr>
          <a:xfrm>
            <a:off x="457200" y="1710876"/>
            <a:ext cx="7936301" cy="5145655"/>
          </a:xfrm>
        </p:spPr>
        <p:txBody>
          <a:bodyPr vert="horz" lIns="91440" tIns="45720" rIns="91440" bIns="45720" rtlCol="0" anchor="t">
            <a:normAutofit/>
          </a:bodyPr>
          <a:lstStyle/>
          <a:p>
            <a:r>
              <a:rPr lang="en-US" b="1" dirty="0">
                <a:solidFill>
                  <a:schemeClr val="tx2"/>
                </a:solidFill>
                <a:latin typeface="Bookman Old Style"/>
              </a:rPr>
              <a:t>Agency Benefits</a:t>
            </a:r>
            <a:endParaRPr lang="en-US" b="1" dirty="0">
              <a:solidFill>
                <a:schemeClr val="tx2"/>
              </a:solidFill>
              <a:latin typeface="Bookman Old Style"/>
              <a:ea typeface="Calibri"/>
              <a:cs typeface="Calibri"/>
            </a:endParaRPr>
          </a:p>
          <a:p>
            <a:pPr lvl="1"/>
            <a:r>
              <a:rPr lang="en-US" sz="2200" dirty="0">
                <a:solidFill>
                  <a:schemeClr val="tx2"/>
                </a:solidFill>
                <a:latin typeface="Calibri" panose="020F0502020204030204" pitchFamily="34" charset="0"/>
                <a:ea typeface="Calibri" panose="020F0502020204030204" pitchFamily="34" charset="0"/>
                <a:cs typeface="Calibri" panose="020F0502020204030204" pitchFamily="34" charset="0"/>
              </a:rPr>
              <a:t>Increased capacity for direct service</a:t>
            </a:r>
          </a:p>
          <a:p>
            <a:pPr lvl="1"/>
            <a:r>
              <a:rPr lang="en-US" sz="2200" dirty="0">
                <a:solidFill>
                  <a:schemeClr val="tx2"/>
                </a:solidFill>
                <a:latin typeface="Calibri" panose="020F0502020204030204" pitchFamily="34" charset="0"/>
                <a:ea typeface="Calibri" panose="020F0502020204030204" pitchFamily="34" charset="0"/>
                <a:cs typeface="Calibri" panose="020F0502020204030204" pitchFamily="34" charset="0"/>
              </a:rPr>
              <a:t>Increase agency visibility</a:t>
            </a:r>
          </a:p>
          <a:p>
            <a:pPr lvl="1"/>
            <a:r>
              <a:rPr lang="en-US" sz="2200" dirty="0">
                <a:solidFill>
                  <a:schemeClr val="tx2"/>
                </a:solidFill>
                <a:latin typeface="Calibri" panose="020F0502020204030204" pitchFamily="34" charset="0"/>
                <a:ea typeface="Calibri" panose="020F0502020204030204" pitchFamily="34" charset="0"/>
                <a:cs typeface="Calibri" panose="020F0502020204030204" pitchFamily="34" charset="0"/>
              </a:rPr>
              <a:t>AmeriCorps Member to Agency Staff/Host Site Staff Pipeline</a:t>
            </a:r>
          </a:p>
          <a:p>
            <a:pPr marL="411480" lvl="1" indent="0">
              <a:buNone/>
            </a:pPr>
            <a:endParaRPr lang="en-US" sz="2200" dirty="0">
              <a:ea typeface="Calibri"/>
              <a:cs typeface="Calibri"/>
            </a:endParaRPr>
          </a:p>
          <a:p>
            <a:r>
              <a:rPr lang="en-US" b="1" dirty="0">
                <a:solidFill>
                  <a:schemeClr val="tx2"/>
                </a:solidFill>
                <a:latin typeface="Bookman Old Style"/>
              </a:rPr>
              <a:t>AmeriCorps Member Benefits</a:t>
            </a:r>
            <a:endParaRPr lang="en-US" b="1" dirty="0">
              <a:solidFill>
                <a:schemeClr val="tx2"/>
              </a:solidFill>
              <a:latin typeface="Bookman Old Style"/>
              <a:ea typeface="Calibri"/>
              <a:cs typeface="Calibri"/>
            </a:endParaRPr>
          </a:p>
          <a:p>
            <a:pPr lvl="1"/>
            <a:r>
              <a:rPr lang="en-US" sz="2200" dirty="0">
                <a:solidFill>
                  <a:schemeClr val="tx2"/>
                </a:solidFill>
                <a:latin typeface="Calibri" panose="020F0502020204030204" pitchFamily="34" charset="0"/>
                <a:ea typeface="Calibri" panose="020F0502020204030204" pitchFamily="34" charset="0"/>
                <a:cs typeface="Calibri" panose="020F0502020204030204" pitchFamily="34" charset="0"/>
              </a:rPr>
              <a:t>Living Allowance</a:t>
            </a:r>
          </a:p>
          <a:p>
            <a:pPr lvl="1"/>
            <a:r>
              <a:rPr lang="en-US" sz="2200" dirty="0">
                <a:solidFill>
                  <a:schemeClr val="tx2"/>
                </a:solidFill>
                <a:latin typeface="Calibri" panose="020F0502020204030204" pitchFamily="34" charset="0"/>
                <a:ea typeface="Calibri" panose="020F0502020204030204" pitchFamily="34" charset="0"/>
                <a:cs typeface="Calibri" panose="020F0502020204030204" pitchFamily="34" charset="0"/>
              </a:rPr>
              <a:t>Education Award Equal to Pell Grant</a:t>
            </a:r>
          </a:p>
          <a:p>
            <a:pPr lvl="1"/>
            <a:r>
              <a:rPr lang="en-US" sz="2200" dirty="0">
                <a:solidFill>
                  <a:schemeClr val="tx2"/>
                </a:solidFill>
                <a:latin typeface="Calibri" panose="020F0502020204030204" pitchFamily="34" charset="0"/>
                <a:ea typeface="Calibri" panose="020F0502020204030204" pitchFamily="34" charset="0"/>
                <a:cs typeface="Calibri" panose="020F0502020204030204" pitchFamily="34" charset="0"/>
              </a:rPr>
              <a:t>Health Care (for eligible members)</a:t>
            </a:r>
          </a:p>
          <a:p>
            <a:pPr lvl="1"/>
            <a:r>
              <a:rPr lang="en-US" sz="2200" dirty="0">
                <a:solidFill>
                  <a:schemeClr val="tx2"/>
                </a:solidFill>
                <a:latin typeface="Calibri" panose="020F0502020204030204" pitchFamily="34" charset="0"/>
                <a:ea typeface="Calibri" panose="020F0502020204030204" pitchFamily="34" charset="0"/>
                <a:cs typeface="Calibri" panose="020F0502020204030204" pitchFamily="34" charset="0"/>
              </a:rPr>
              <a:t>Child Care (for eligible members)</a:t>
            </a:r>
          </a:p>
          <a:p>
            <a:pPr lvl="1"/>
            <a:r>
              <a:rPr lang="en-US" sz="2200" dirty="0">
                <a:solidFill>
                  <a:schemeClr val="tx2"/>
                </a:solidFill>
                <a:latin typeface="Calibri" panose="020F0502020204030204" pitchFamily="34" charset="0"/>
                <a:ea typeface="Calibri" panose="020F0502020204030204" pitchFamily="34" charset="0"/>
                <a:cs typeface="Calibri" panose="020F0502020204030204" pitchFamily="34" charset="0"/>
              </a:rPr>
              <a:t>Student loan deferment</a:t>
            </a:r>
          </a:p>
          <a:p>
            <a:pPr lvl="1"/>
            <a:r>
              <a:rPr lang="en-US" sz="2200" dirty="0">
                <a:solidFill>
                  <a:schemeClr val="tx2"/>
                </a:solidFill>
                <a:latin typeface="Calibri" panose="020F0502020204030204" pitchFamily="34" charset="0"/>
                <a:ea typeface="Calibri" panose="020F0502020204030204" pitchFamily="34" charset="0"/>
                <a:cs typeface="Calibri" panose="020F0502020204030204" pitchFamily="34" charset="0"/>
              </a:rPr>
              <a:t>Student loan forbearance </a:t>
            </a:r>
          </a:p>
          <a:p>
            <a:pPr marL="411480" lvl="1" indent="0">
              <a:buNone/>
            </a:pPr>
            <a:endParaRPr lang="en-US" dirty="0">
              <a:solidFill>
                <a:schemeClr val="tx2"/>
              </a:solidFill>
              <a:latin typeface="Bookman Old Style"/>
            </a:endParaRPr>
          </a:p>
        </p:txBody>
      </p:sp>
      <p:pic>
        <p:nvPicPr>
          <p:cNvPr id="4" name="Picture 3">
            <a:extLst>
              <a:ext uri="{FF2B5EF4-FFF2-40B4-BE49-F238E27FC236}">
                <a16:creationId xmlns:a16="http://schemas.microsoft.com/office/drawing/2014/main" id="{8EFF55B9-1A16-DEEF-5473-44986908C91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3418085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a:latin typeface="Bookman Old Style"/>
              </a:rPr>
              <a:t>Investment of an AmeriCorps State Program</a:t>
            </a:r>
            <a:endParaRPr lang="en-US">
              <a:latin typeface="Bookman Old Style"/>
            </a:endParaRPr>
          </a:p>
        </p:txBody>
      </p:sp>
      <p:sp>
        <p:nvSpPr>
          <p:cNvPr id="3" name="Content Placeholder 2"/>
          <p:cNvSpPr>
            <a:spLocks noGrp="1"/>
          </p:cNvSpPr>
          <p:nvPr>
            <p:ph idx="1"/>
          </p:nvPr>
        </p:nvSpPr>
        <p:spPr>
          <a:xfrm>
            <a:off x="457200" y="1600200"/>
            <a:ext cx="7620000" cy="5246297"/>
          </a:xfrm>
        </p:spPr>
        <p:txBody>
          <a:bodyPr vert="horz" lIns="91440" tIns="45720" rIns="91440" bIns="45720" rtlCol="0" anchor="t">
            <a:normAutofit/>
          </a:bodyPr>
          <a:lstStyle/>
          <a:p>
            <a:r>
              <a:rPr lang="en-US" sz="2000" b="1" dirty="0">
                <a:solidFill>
                  <a:schemeClr val="tx2"/>
                </a:solidFill>
                <a:latin typeface="Bookman Old Style"/>
              </a:rPr>
              <a:t>Agency Investments</a:t>
            </a:r>
            <a:endParaRPr lang="en-US" sz="2000" b="1" dirty="0">
              <a:solidFill>
                <a:schemeClr val="tx2"/>
              </a:solidFill>
              <a:latin typeface="Bookman Old Style"/>
              <a:ea typeface="Calibri"/>
              <a:cs typeface="Calibri"/>
            </a:endParaRPr>
          </a:p>
          <a:p>
            <a:pPr lvl="1"/>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Dedicated Program Director</a:t>
            </a:r>
          </a:p>
          <a:p>
            <a:pPr lvl="1"/>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Fiscal staff</a:t>
            </a:r>
          </a:p>
          <a:p>
            <a:pPr lvl="1"/>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24% minimum cash and/or in-kind match (Cost Reimbursement Grant)</a:t>
            </a:r>
          </a:p>
          <a:p>
            <a:pPr marL="411480" lvl="1" indent="0">
              <a:buNone/>
            </a:pPr>
            <a:endParaRPr lang="en-US" dirty="0">
              <a:solidFill>
                <a:schemeClr val="tx2"/>
              </a:solidFill>
              <a:latin typeface="Bookman Old Style"/>
              <a:ea typeface="Calibri"/>
              <a:cs typeface="Calibri"/>
            </a:endParaRPr>
          </a:p>
          <a:p>
            <a:r>
              <a:rPr lang="en-US" sz="2000" b="1" dirty="0">
                <a:solidFill>
                  <a:schemeClr val="tx2"/>
                </a:solidFill>
                <a:latin typeface="Bookman Old Style"/>
              </a:rPr>
              <a:t>Volunteer Tennessee Investments</a:t>
            </a:r>
            <a:endParaRPr lang="en-US" sz="2000" b="1" dirty="0">
              <a:solidFill>
                <a:schemeClr val="tx2"/>
              </a:solidFill>
              <a:latin typeface="Bookman Old Style"/>
              <a:ea typeface="Calibri"/>
              <a:cs typeface="Calibri"/>
            </a:endParaRPr>
          </a:p>
          <a:p>
            <a:pPr lvl="1"/>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Federal funding</a:t>
            </a:r>
          </a:p>
          <a:p>
            <a:pPr lvl="1"/>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Programmatic and fiscal systems support</a:t>
            </a:r>
          </a:p>
          <a:p>
            <a:pPr lvl="1"/>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Local &amp; national training opportunities for subgrantee staff</a:t>
            </a:r>
          </a:p>
          <a:p>
            <a:pPr lvl="1"/>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Program Monitoring</a:t>
            </a:r>
          </a:p>
          <a:p>
            <a:pPr lvl="1"/>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Guidance and daily support</a:t>
            </a:r>
          </a:p>
          <a:p>
            <a:pPr marL="411480" lvl="1" indent="0">
              <a:buNone/>
            </a:pPr>
            <a:endParaRPr lang="en-US" dirty="0"/>
          </a:p>
        </p:txBody>
      </p:sp>
      <p:pic>
        <p:nvPicPr>
          <p:cNvPr id="4" name="Picture 3">
            <a:extLst>
              <a:ext uri="{FF2B5EF4-FFF2-40B4-BE49-F238E27FC236}">
                <a16:creationId xmlns:a16="http://schemas.microsoft.com/office/drawing/2014/main" id="{9946D6A2-71C6-36F1-2EFD-06FD2F30140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927615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396" y="629745"/>
            <a:ext cx="7620000" cy="1143000"/>
          </a:xfrm>
        </p:spPr>
        <p:txBody>
          <a:bodyPr/>
          <a:lstStyle/>
          <a:p>
            <a:r>
              <a:rPr lang="en-US" sz="4000">
                <a:latin typeface="Bookman Old Style"/>
              </a:rPr>
              <a:t>Who is eligible to apply for AmeriCorps State grant?</a:t>
            </a:r>
          </a:p>
        </p:txBody>
      </p:sp>
      <p:sp>
        <p:nvSpPr>
          <p:cNvPr id="3" name="Content Placeholder 2"/>
          <p:cNvSpPr>
            <a:spLocks noGrp="1"/>
          </p:cNvSpPr>
          <p:nvPr>
            <p:ph idx="1"/>
          </p:nvPr>
        </p:nvSpPr>
        <p:spPr>
          <a:xfrm>
            <a:off x="426396" y="2396706"/>
            <a:ext cx="7620000" cy="3110252"/>
          </a:xfrm>
        </p:spPr>
        <p:txBody>
          <a:bodyPr vert="horz" lIns="91440" tIns="45720" rIns="91440" bIns="45720" rtlCol="0" anchor="t">
            <a:normAutofit/>
          </a:bodyPr>
          <a:lstStyle/>
          <a:p>
            <a:pPr marL="114300" indent="0">
              <a:lnSpc>
                <a:spcPct val="150000"/>
              </a:lnSpc>
              <a:buNone/>
            </a:pPr>
            <a:r>
              <a:rPr lang="en-US" b="1">
                <a:solidFill>
                  <a:schemeClr val="tx2"/>
                </a:solidFill>
                <a:latin typeface="Bookman Old Style"/>
              </a:rPr>
              <a:t>501(c)3 Nonprofits </a:t>
            </a:r>
            <a:endParaRPr lang="en-US" b="1">
              <a:solidFill>
                <a:schemeClr val="tx2"/>
              </a:solidFill>
              <a:latin typeface="Bookman Old Style"/>
              <a:ea typeface="Calibri"/>
              <a:cs typeface="Calibri"/>
            </a:endParaRPr>
          </a:p>
          <a:p>
            <a:pPr>
              <a:lnSpc>
                <a:spcPct val="150000"/>
              </a:lnSpc>
            </a:pPr>
            <a:endParaRPr lang="en-US" b="1"/>
          </a:p>
          <a:p>
            <a:pPr marL="114300" lvl="1" indent="0">
              <a:lnSpc>
                <a:spcPct val="150000"/>
              </a:lnSpc>
              <a:buClr>
                <a:srgbClr val="B22222"/>
              </a:buClr>
              <a:buNone/>
            </a:pPr>
            <a:endParaRPr lang="en-US">
              <a:ea typeface="Calibri"/>
              <a:cs typeface="Calibri"/>
            </a:endParaRPr>
          </a:p>
        </p:txBody>
      </p:sp>
      <p:pic>
        <p:nvPicPr>
          <p:cNvPr id="4" name="Picture 3">
            <a:extLst>
              <a:ext uri="{FF2B5EF4-FFF2-40B4-BE49-F238E27FC236}">
                <a16:creationId xmlns:a16="http://schemas.microsoft.com/office/drawing/2014/main" id="{95C063FD-42E3-CF3E-7642-B458289A2A6D}"/>
              </a:ext>
            </a:extLst>
          </p:cNvPr>
          <p:cNvPicPr>
            <a:picLocks noChangeAspect="1"/>
          </p:cNvPicPr>
          <p:nvPr/>
        </p:nvPicPr>
        <p:blipFill>
          <a:blip r:embed="rId3"/>
          <a:stretch>
            <a:fillRect/>
          </a:stretch>
        </p:blipFill>
        <p:spPr>
          <a:xfrm>
            <a:off x="4571954" y="2751824"/>
            <a:ext cx="2461404" cy="2389517"/>
          </a:xfrm>
          <a:prstGeom prst="rect">
            <a:avLst/>
          </a:prstGeom>
        </p:spPr>
      </p:pic>
      <p:pic>
        <p:nvPicPr>
          <p:cNvPr id="6" name="Picture 5">
            <a:extLst>
              <a:ext uri="{FF2B5EF4-FFF2-40B4-BE49-F238E27FC236}">
                <a16:creationId xmlns:a16="http://schemas.microsoft.com/office/drawing/2014/main" id="{066768A5-74C5-6F2A-0C3A-87D7171D2311}"/>
              </a:ext>
            </a:extLst>
          </p:cNvPr>
          <p:cNvPicPr>
            <a:picLocks noChangeAspect="1"/>
          </p:cNvPicPr>
          <p:nvPr/>
        </p:nvPicPr>
        <p:blipFill>
          <a:blip r:embed="rId4"/>
          <a:srcRect l="787" t="-1575" r="-788" b="1575"/>
          <a:stretch>
            <a:fillRect/>
          </a:stretch>
        </p:blipFill>
        <p:spPr>
          <a:xfrm>
            <a:off x="427064" y="2751827"/>
            <a:ext cx="2389520" cy="2389520"/>
          </a:xfrm>
          <a:prstGeom prst="rect">
            <a:avLst/>
          </a:prstGeom>
        </p:spPr>
      </p:pic>
      <p:sp>
        <p:nvSpPr>
          <p:cNvPr id="8" name="Content Placeholder 2">
            <a:extLst>
              <a:ext uri="{FF2B5EF4-FFF2-40B4-BE49-F238E27FC236}">
                <a16:creationId xmlns:a16="http://schemas.microsoft.com/office/drawing/2014/main" id="{89606FCF-CE7D-64D7-7355-7EF638CE2ED3}"/>
              </a:ext>
            </a:extLst>
          </p:cNvPr>
          <p:cNvSpPr txBox="1">
            <a:spLocks/>
          </p:cNvSpPr>
          <p:nvPr/>
        </p:nvSpPr>
        <p:spPr>
          <a:xfrm>
            <a:off x="4015474" y="2396665"/>
            <a:ext cx="7620000" cy="3110252"/>
          </a:xfrm>
          <a:prstGeom prst="rect">
            <a:avLst/>
          </a:prstGeom>
        </p:spPr>
        <p:txBody>
          <a:bodyPr vert="horz" lIns="91440" tIns="45720" rIns="91440" bIns="45720" rtlCol="0" anchor="t">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nSpc>
                <a:spcPct val="150000"/>
              </a:lnSpc>
              <a:buNone/>
            </a:pPr>
            <a:r>
              <a:rPr lang="en-US" b="1">
                <a:solidFill>
                  <a:schemeClr val="tx2"/>
                </a:solidFill>
                <a:latin typeface="Bookman Old Style"/>
              </a:rPr>
              <a:t>Government agencies </a:t>
            </a:r>
            <a:endParaRPr lang="en-US" sz="2000">
              <a:solidFill>
                <a:schemeClr val="tx2"/>
              </a:solidFill>
              <a:latin typeface="Bookman Old Style"/>
              <a:ea typeface="Calibri"/>
              <a:cs typeface="Calibri"/>
            </a:endParaRPr>
          </a:p>
          <a:p>
            <a:pPr marL="114300" lvl="1" indent="0">
              <a:lnSpc>
                <a:spcPct val="150000"/>
              </a:lnSpc>
              <a:buClr>
                <a:schemeClr val="accent1"/>
              </a:buClr>
              <a:buFont typeface="Arial" pitchFamily="34" charset="0"/>
              <a:buNone/>
            </a:pPr>
            <a:endParaRPr lang="en-US"/>
          </a:p>
        </p:txBody>
      </p:sp>
      <p:pic>
        <p:nvPicPr>
          <p:cNvPr id="5" name="Picture 4">
            <a:extLst>
              <a:ext uri="{FF2B5EF4-FFF2-40B4-BE49-F238E27FC236}">
                <a16:creationId xmlns:a16="http://schemas.microsoft.com/office/drawing/2014/main" id="{6A947172-AC59-D537-99D3-63C70588D16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3637281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396" y="629745"/>
            <a:ext cx="7620000" cy="1143000"/>
          </a:xfrm>
        </p:spPr>
        <p:txBody>
          <a:bodyPr/>
          <a:lstStyle/>
          <a:p>
            <a:r>
              <a:rPr lang="en-US">
                <a:latin typeface="Bookman Old Style"/>
              </a:rPr>
              <a:t>Is AmeriCorps Right for My Agency?</a:t>
            </a:r>
          </a:p>
        </p:txBody>
      </p:sp>
      <p:sp>
        <p:nvSpPr>
          <p:cNvPr id="3" name="Content Placeholder 2"/>
          <p:cNvSpPr>
            <a:spLocks noGrp="1"/>
          </p:cNvSpPr>
          <p:nvPr>
            <p:ph idx="1"/>
          </p:nvPr>
        </p:nvSpPr>
        <p:spPr>
          <a:xfrm>
            <a:off x="304800" y="3276600"/>
            <a:ext cx="7620000" cy="3110252"/>
          </a:xfrm>
        </p:spPr>
        <p:txBody>
          <a:bodyPr vert="horz" lIns="91440" tIns="45720" rIns="91440" bIns="45720" rtlCol="0" anchor="t">
            <a:normAutofit/>
          </a:bodyPr>
          <a:lstStyle/>
          <a:p>
            <a:pPr marL="114300" indent="0">
              <a:lnSpc>
                <a:spcPct val="150000"/>
              </a:lnSpc>
              <a:buNone/>
            </a:pPr>
            <a:r>
              <a:rPr lang="en-US" sz="4400" dirty="0">
                <a:solidFill>
                  <a:schemeClr val="tx2"/>
                </a:solidFill>
                <a:latin typeface="Bookman Old Style"/>
              </a:rPr>
              <a:t>Key Requirements: </a:t>
            </a:r>
          </a:p>
          <a:p>
            <a:pPr>
              <a:lnSpc>
                <a:spcPct val="150000"/>
              </a:lnSpc>
            </a:pPr>
            <a:r>
              <a:rPr lang="en-US" sz="1800" dirty="0">
                <a:solidFill>
                  <a:schemeClr val="tx2"/>
                </a:solidFill>
                <a:latin typeface="Calibri" panose="020F0502020204030204" pitchFamily="34" charset="0"/>
                <a:ea typeface="Calibri" panose="020F0502020204030204" pitchFamily="34" charset="0"/>
                <a:cs typeface="Calibri" panose="020F0502020204030204" pitchFamily="34" charset="0"/>
              </a:rPr>
              <a:t>Staff capacity to manage program</a:t>
            </a:r>
          </a:p>
          <a:p>
            <a:pPr>
              <a:lnSpc>
                <a:spcPct val="150000"/>
              </a:lnSpc>
            </a:pPr>
            <a:r>
              <a:rPr lang="en-US" sz="1800" dirty="0">
                <a:solidFill>
                  <a:schemeClr val="tx2"/>
                </a:solidFill>
                <a:latin typeface="Calibri" panose="020F0502020204030204" pitchFamily="34" charset="0"/>
                <a:ea typeface="Calibri" panose="020F0502020204030204" pitchFamily="34" charset="0"/>
                <a:cs typeface="Calibri" panose="020F0502020204030204" pitchFamily="34" charset="0"/>
              </a:rPr>
              <a:t>Strong fiscal systems</a:t>
            </a:r>
          </a:p>
          <a:p>
            <a:pPr>
              <a:lnSpc>
                <a:spcPct val="150000"/>
              </a:lnSpc>
            </a:pPr>
            <a:r>
              <a:rPr lang="en-US" sz="1800" dirty="0">
                <a:solidFill>
                  <a:schemeClr val="tx2"/>
                </a:solidFill>
                <a:latin typeface="Calibri" panose="020F0502020204030204" pitchFamily="34" charset="0"/>
                <a:ea typeface="Calibri" panose="020F0502020204030204" pitchFamily="34" charset="0"/>
                <a:cs typeface="Calibri" panose="020F0502020204030204" pitchFamily="34" charset="0"/>
              </a:rPr>
              <a:t>Ability to comply with federal funding requirement</a:t>
            </a:r>
          </a:p>
          <a:p>
            <a:pPr marL="114300" lvl="1" indent="0">
              <a:lnSpc>
                <a:spcPct val="150000"/>
              </a:lnSpc>
              <a:buClr>
                <a:schemeClr val="accent1"/>
              </a:buClr>
              <a:buNone/>
            </a:pPr>
            <a:endParaRPr lang="en-US" dirty="0">
              <a:solidFill>
                <a:schemeClr val="tx2"/>
              </a:solidFill>
              <a:latin typeface="Bookman Old Style"/>
            </a:endParaRPr>
          </a:p>
        </p:txBody>
      </p:sp>
      <p:sp>
        <p:nvSpPr>
          <p:cNvPr id="8" name="TextBox 7">
            <a:extLst>
              <a:ext uri="{FF2B5EF4-FFF2-40B4-BE49-F238E27FC236}">
                <a16:creationId xmlns:a16="http://schemas.microsoft.com/office/drawing/2014/main" id="{82888613-D0AA-1948-277A-4E0C6EFD17B6}"/>
              </a:ext>
            </a:extLst>
          </p:cNvPr>
          <p:cNvSpPr txBox="1"/>
          <p:nvPr/>
        </p:nvSpPr>
        <p:spPr>
          <a:xfrm>
            <a:off x="318247" y="2084488"/>
            <a:ext cx="7620000" cy="876266"/>
          </a:xfrm>
          <a:prstGeom prst="rect">
            <a:avLst/>
          </a:prstGeom>
          <a:noFill/>
        </p:spPr>
        <p:txBody>
          <a:bodyPr wrap="square" lIns="91440" tIns="45720" rIns="91440" bIns="45720" anchor="t">
            <a:spAutoFit/>
          </a:bodyPr>
          <a:lstStyle/>
          <a:p>
            <a:pPr marL="114300" lvl="1" indent="0">
              <a:lnSpc>
                <a:spcPct val="150000"/>
              </a:lnSpc>
              <a:buClr>
                <a:schemeClr val="accent1"/>
              </a:buClr>
              <a:buNone/>
            </a:pPr>
            <a:r>
              <a:rPr lang="en-US" dirty="0">
                <a:solidFill>
                  <a:schemeClr val="tx2"/>
                </a:solidFill>
                <a:latin typeface="Bookman Old Style"/>
              </a:rPr>
              <a:t>Refer to the “</a:t>
            </a:r>
            <a:r>
              <a:rPr lang="en-US" b="1" dirty="0">
                <a:solidFill>
                  <a:schemeClr val="tx2"/>
                </a:solidFill>
                <a:latin typeface="Bookman Old Style"/>
                <a:hlinkClick r:id="rId3">
                  <a:extLst>
                    <a:ext uri="{A12FA001-AC4F-418D-AE19-62706E023703}">
                      <ahyp:hlinkClr xmlns:ahyp="http://schemas.microsoft.com/office/drawing/2018/hyperlinkcolor" val="tx"/>
                    </a:ext>
                  </a:extLst>
                </a:hlinkClick>
              </a:rPr>
              <a:t>Is My Organization Ready</a:t>
            </a:r>
            <a:r>
              <a:rPr lang="en-US" dirty="0">
                <a:solidFill>
                  <a:schemeClr val="tx2"/>
                </a:solidFill>
                <a:latin typeface="Bookman Old Style"/>
                <a:hlinkClick r:id="rId3">
                  <a:extLst>
                    <a:ext uri="{A12FA001-AC4F-418D-AE19-62706E023703}">
                      <ahyp:hlinkClr xmlns:ahyp="http://schemas.microsoft.com/office/drawing/2018/hyperlinkcolor" val="tx"/>
                    </a:ext>
                  </a:extLst>
                </a:hlinkClick>
              </a:rPr>
              <a:t>?” </a:t>
            </a:r>
            <a:r>
              <a:rPr lang="en-US" dirty="0">
                <a:solidFill>
                  <a:schemeClr val="tx2"/>
                </a:solidFill>
                <a:latin typeface="Bookman Old Style"/>
              </a:rPr>
              <a:t>checklist on the Volunteer Tennessee Funding Opportunities webpage </a:t>
            </a:r>
            <a:endParaRPr lang="en-US" dirty="0">
              <a:solidFill>
                <a:schemeClr val="tx2"/>
              </a:solidFill>
              <a:latin typeface="Bookman Old Style"/>
              <a:ea typeface="Calibri"/>
              <a:cs typeface="Calibri"/>
            </a:endParaRPr>
          </a:p>
        </p:txBody>
      </p:sp>
      <p:pic>
        <p:nvPicPr>
          <p:cNvPr id="4" name="Picture 3">
            <a:extLst>
              <a:ext uri="{FF2B5EF4-FFF2-40B4-BE49-F238E27FC236}">
                <a16:creationId xmlns:a16="http://schemas.microsoft.com/office/drawing/2014/main" id="{5937CEC6-5707-2E17-74BF-711E7CF1002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624354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9B445-6063-A9C2-E04B-BA3C7AB01785}"/>
              </a:ext>
            </a:extLst>
          </p:cNvPr>
          <p:cNvSpPr>
            <a:spLocks noGrp="1"/>
          </p:cNvSpPr>
          <p:nvPr>
            <p:ph type="title"/>
          </p:nvPr>
        </p:nvSpPr>
        <p:spPr>
          <a:xfrm>
            <a:off x="471577" y="1137280"/>
            <a:ext cx="7620000" cy="1143000"/>
          </a:xfrm>
        </p:spPr>
        <p:txBody>
          <a:bodyPr/>
          <a:lstStyle/>
          <a:p>
            <a:pPr algn="ctr"/>
            <a:r>
              <a:rPr lang="en-US" sz="8000" dirty="0">
                <a:latin typeface="Bookman Old Style"/>
                <a:ea typeface="Cambria"/>
              </a:rPr>
              <a:t>Let’s Check-In</a:t>
            </a:r>
          </a:p>
        </p:txBody>
      </p:sp>
      <p:pic>
        <p:nvPicPr>
          <p:cNvPr id="3" name="Picture 2" descr="VT Website header - 1">
            <a:extLst>
              <a:ext uri="{FF2B5EF4-FFF2-40B4-BE49-F238E27FC236}">
                <a16:creationId xmlns:a16="http://schemas.microsoft.com/office/drawing/2014/main" id="{CD799532-973D-7E56-37B4-711FCC6F6036}"/>
              </a:ext>
            </a:extLst>
          </p:cNvPr>
          <p:cNvPicPr>
            <a:picLocks noChangeAspect="1"/>
          </p:cNvPicPr>
          <p:nvPr/>
        </p:nvPicPr>
        <p:blipFill>
          <a:blip r:embed="rId2"/>
          <a:stretch>
            <a:fillRect/>
          </a:stretch>
        </p:blipFill>
        <p:spPr>
          <a:xfrm>
            <a:off x="471577" y="2885769"/>
            <a:ext cx="7318313" cy="2704960"/>
          </a:xfrm>
          <a:prstGeom prst="rect">
            <a:avLst/>
          </a:prstGeom>
        </p:spPr>
      </p:pic>
      <p:pic>
        <p:nvPicPr>
          <p:cNvPr id="4" name="Picture 3">
            <a:extLst>
              <a:ext uri="{FF2B5EF4-FFF2-40B4-BE49-F238E27FC236}">
                <a16:creationId xmlns:a16="http://schemas.microsoft.com/office/drawing/2014/main" id="{41C04D9E-DDF2-1A0E-7C48-6E6EEF30889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1959043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717" y="381000"/>
            <a:ext cx="7620000" cy="1143000"/>
          </a:xfrm>
        </p:spPr>
        <p:txBody>
          <a:bodyPr/>
          <a:lstStyle/>
          <a:p>
            <a:pPr algn="ctr"/>
            <a:r>
              <a:rPr lang="en-US" sz="4000" dirty="0">
                <a:solidFill>
                  <a:srgbClr val="002060"/>
                </a:solidFill>
                <a:latin typeface="Bookman Old Style"/>
              </a:rPr>
              <a:t>2026 AmeriCorps State NOFO Application Process</a:t>
            </a:r>
          </a:p>
        </p:txBody>
      </p:sp>
      <p:sp>
        <p:nvSpPr>
          <p:cNvPr id="6" name="TextBox 5"/>
          <p:cNvSpPr txBox="1"/>
          <p:nvPr/>
        </p:nvSpPr>
        <p:spPr>
          <a:xfrm>
            <a:off x="317447" y="2100826"/>
            <a:ext cx="7924800" cy="1107996"/>
          </a:xfrm>
          <a:prstGeom prst="rect">
            <a:avLst/>
          </a:prstGeom>
          <a:noFill/>
        </p:spPr>
        <p:txBody>
          <a:bodyPr wrap="square" lIns="91440" tIns="45720" rIns="91440" bIns="45720" rtlCol="0" anchor="t">
            <a:spAutoFit/>
          </a:bodyPr>
          <a:lstStyle/>
          <a:p>
            <a:pPr algn="ctr"/>
            <a:r>
              <a:rPr lang="en-US" sz="2200">
                <a:solidFill>
                  <a:schemeClr val="tx2"/>
                </a:solidFill>
                <a:latin typeface="Bookman Old Style"/>
              </a:rPr>
              <a:t>Volunteer Tennessee’s website is</a:t>
            </a:r>
            <a:endParaRPr lang="en-US" sz="2200">
              <a:solidFill>
                <a:schemeClr val="tx2"/>
              </a:solidFill>
              <a:latin typeface="Bookman Old Style"/>
              <a:ea typeface="Calibri"/>
              <a:cs typeface="Calibri"/>
            </a:endParaRPr>
          </a:p>
          <a:p>
            <a:pPr algn="ctr"/>
            <a:r>
              <a:rPr lang="en-US" sz="2200">
                <a:latin typeface="Bookman Old Style"/>
                <a:hlinkClick r:id="rId3"/>
              </a:rPr>
              <a:t>www.volunteertennessee.net</a:t>
            </a:r>
            <a:endParaRPr lang="en-US" sz="2200">
              <a:latin typeface="Bookman Old Style"/>
              <a:ea typeface="Calibri"/>
              <a:cs typeface="Calibri"/>
            </a:endParaRPr>
          </a:p>
          <a:p>
            <a:pPr algn="ctr"/>
            <a:endParaRPr lang="en-US" sz="2200">
              <a:latin typeface="Bookman Old Style"/>
              <a:ea typeface="Calibri"/>
              <a:cs typeface="Calibri"/>
            </a:endParaRPr>
          </a:p>
        </p:txBody>
      </p:sp>
      <p:sp>
        <p:nvSpPr>
          <p:cNvPr id="3" name="TextBox 2">
            <a:extLst>
              <a:ext uri="{FF2B5EF4-FFF2-40B4-BE49-F238E27FC236}">
                <a16:creationId xmlns:a16="http://schemas.microsoft.com/office/drawing/2014/main" id="{FE79F3FF-56C3-BDB6-AC39-35179BECDC3E}"/>
              </a:ext>
            </a:extLst>
          </p:cNvPr>
          <p:cNvSpPr txBox="1"/>
          <p:nvPr/>
        </p:nvSpPr>
        <p:spPr>
          <a:xfrm>
            <a:off x="1383270" y="3394090"/>
            <a:ext cx="565375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0" i="0" u="none" strike="noStrike" baseline="0" dirty="0">
                <a:solidFill>
                  <a:srgbClr val="002060"/>
                </a:solidFill>
                <a:ea typeface="Bookman Old Style"/>
                <a:cs typeface="Bookman Old Style"/>
              </a:rPr>
              <a:t>The Notice of Funding Opportunity, Application Instructions, Mandatory Supplemental Information, and other related information and resources can be found on the Funding Opportunities page</a:t>
            </a:r>
            <a:endParaRPr lang="en-US" dirty="0">
              <a:ea typeface="Calibri"/>
              <a:cs typeface="Calibri"/>
            </a:endParaRPr>
          </a:p>
        </p:txBody>
      </p:sp>
      <p:pic>
        <p:nvPicPr>
          <p:cNvPr id="5" name="Picture 4">
            <a:extLst>
              <a:ext uri="{FF2B5EF4-FFF2-40B4-BE49-F238E27FC236}">
                <a16:creationId xmlns:a16="http://schemas.microsoft.com/office/drawing/2014/main" id="{73BADFEC-0789-9CED-2CAA-0AFFD0A6FD0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2875672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AI-generated content may be incorrect.">
            <a:extLst>
              <a:ext uri="{FF2B5EF4-FFF2-40B4-BE49-F238E27FC236}">
                <a16:creationId xmlns:a16="http://schemas.microsoft.com/office/drawing/2014/main" id="{4DB9DEE3-2995-A96B-8848-C5C0E85ED8C9}"/>
              </a:ext>
            </a:extLst>
          </p:cNvPr>
          <p:cNvPicPr>
            <a:picLocks noChangeAspect="1"/>
          </p:cNvPicPr>
          <p:nvPr/>
        </p:nvPicPr>
        <p:blipFill>
          <a:blip r:embed="rId3"/>
          <a:stretch>
            <a:fillRect/>
          </a:stretch>
        </p:blipFill>
        <p:spPr>
          <a:xfrm>
            <a:off x="457200" y="1554233"/>
            <a:ext cx="7620001" cy="5303767"/>
          </a:xfrm>
          <a:prstGeom prst="rect">
            <a:avLst/>
          </a:prstGeom>
        </p:spPr>
      </p:pic>
      <p:sp>
        <p:nvSpPr>
          <p:cNvPr id="6" name="Arrow: Right 5">
            <a:extLst>
              <a:ext uri="{FF2B5EF4-FFF2-40B4-BE49-F238E27FC236}">
                <a16:creationId xmlns:a16="http://schemas.microsoft.com/office/drawing/2014/main" id="{8A214D12-FBB5-9875-FE82-22FE7A8A6A8B}"/>
              </a:ext>
            </a:extLst>
          </p:cNvPr>
          <p:cNvSpPr/>
          <p:nvPr/>
        </p:nvSpPr>
        <p:spPr>
          <a:xfrm>
            <a:off x="1896533" y="5042149"/>
            <a:ext cx="914400" cy="3458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2345B955-4B0B-202A-1D29-982AE45476BC}"/>
              </a:ext>
            </a:extLst>
          </p:cNvPr>
          <p:cNvSpPr>
            <a:spLocks noGrp="1"/>
          </p:cNvSpPr>
          <p:nvPr>
            <p:ph type="title"/>
          </p:nvPr>
        </p:nvSpPr>
        <p:spPr/>
        <p:txBody>
          <a:bodyPr/>
          <a:lstStyle/>
          <a:p>
            <a:pPr algn="ctr"/>
            <a:r>
              <a:rPr lang="en-US" sz="4000" dirty="0">
                <a:solidFill>
                  <a:srgbClr val="002060"/>
                </a:solidFill>
                <a:latin typeface="Bookman Old Style"/>
              </a:rPr>
              <a:t>2026 AmeriCorps State NOFO Application Process</a:t>
            </a:r>
          </a:p>
        </p:txBody>
      </p:sp>
    </p:spTree>
    <p:extLst>
      <p:ext uri="{BB962C8B-B14F-4D97-AF65-F5344CB8AC3E}">
        <p14:creationId xmlns:p14="http://schemas.microsoft.com/office/powerpoint/2010/main" val="3927500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143000"/>
          </a:xfrm>
        </p:spPr>
        <p:txBody>
          <a:bodyPr anchor="ctr">
            <a:normAutofit/>
          </a:bodyPr>
          <a:lstStyle/>
          <a:p>
            <a:r>
              <a:rPr lang="en-US"/>
              <a:t>Agenda Overview</a:t>
            </a:r>
          </a:p>
        </p:txBody>
      </p:sp>
      <p:pic>
        <p:nvPicPr>
          <p:cNvPr id="5" name="Picture 4">
            <a:extLst>
              <a:ext uri="{FF2B5EF4-FFF2-40B4-BE49-F238E27FC236}">
                <a16:creationId xmlns:a16="http://schemas.microsoft.com/office/drawing/2014/main" id="{5C2CD1DC-DF26-91D0-1343-EDEEC4032340}"/>
              </a:ext>
            </a:extLst>
          </p:cNvPr>
          <p:cNvPicPr>
            <a:picLocks noChangeAspect="1"/>
          </p:cNvPicPr>
          <p:nvPr/>
        </p:nvPicPr>
        <p:blipFill>
          <a:blip r:embed="rId3" cstate="print">
            <a:extLst>
              <a:ext uri="{28A0092B-C50C-407E-A947-70E740481C1C}">
                <a14:useLocalDpi xmlns:a14="http://schemas.microsoft.com/office/drawing/2010/main" val="0"/>
              </a:ext>
            </a:extLst>
          </a:blip>
          <a:srcRect l="980" t="-1010" r="-490"/>
          <a:stretch>
            <a:fillRect/>
          </a:stretch>
        </p:blipFill>
        <p:spPr>
          <a:xfrm>
            <a:off x="457200" y="2045556"/>
            <a:ext cx="3657600" cy="3571560"/>
          </a:xfrm>
          <a:prstGeom prst="rect">
            <a:avLst/>
          </a:prstGeom>
          <a:noFill/>
          <a:ln>
            <a:solidFill>
              <a:schemeClr val="accent1">
                <a:lumMod val="20000"/>
                <a:lumOff val="80000"/>
              </a:schemeClr>
            </a:solidFill>
          </a:ln>
        </p:spPr>
      </p:pic>
      <p:sp>
        <p:nvSpPr>
          <p:cNvPr id="3" name="Content Placeholder 2"/>
          <p:cNvSpPr>
            <a:spLocks noGrp="1"/>
          </p:cNvSpPr>
          <p:nvPr>
            <p:ph sz="half" idx="2"/>
          </p:nvPr>
        </p:nvSpPr>
        <p:spPr>
          <a:xfrm>
            <a:off x="4419600" y="1536192"/>
            <a:ext cx="3657600" cy="4590288"/>
          </a:xfrm>
        </p:spPr>
        <p:txBody>
          <a:bodyPr vert="horz" lIns="91440" tIns="45720" rIns="91440" bIns="45720" rtlCol="0">
            <a:normAutofit/>
          </a:bodyPr>
          <a:lstStyle/>
          <a:p>
            <a:r>
              <a:rPr lang="en-US" b="1" dirty="0"/>
              <a:t>National Service Overview </a:t>
            </a:r>
          </a:p>
          <a:p>
            <a:r>
              <a:rPr lang="en-US" b="1" dirty="0"/>
              <a:t>Volunteer Tennessee Overview</a:t>
            </a:r>
          </a:p>
          <a:p>
            <a:r>
              <a:rPr lang="en-US" b="1" dirty="0"/>
              <a:t>Is AmeriCorps Right for Your Agency?</a:t>
            </a:r>
          </a:p>
          <a:p>
            <a:r>
              <a:rPr lang="en-US" b="1" dirty="0"/>
              <a:t>2026 AmeriCorps State NOFO Application Process</a:t>
            </a:r>
          </a:p>
        </p:txBody>
      </p:sp>
      <p:pic>
        <p:nvPicPr>
          <p:cNvPr id="4" name="Picture 3">
            <a:extLst>
              <a:ext uri="{FF2B5EF4-FFF2-40B4-BE49-F238E27FC236}">
                <a16:creationId xmlns:a16="http://schemas.microsoft.com/office/drawing/2014/main" id="{81F4AD92-E6B3-1D02-6304-FB366E5C359A}"/>
              </a:ext>
            </a:extLst>
          </p:cNvPr>
          <p:cNvPicPr/>
          <p:nvPr/>
        </p:nvPicPr>
        <p:blipFill>
          <a:blip r:embed="rId4" cstate="print">
            <a:extLst>
              <a:ext uri="{28A0092B-C50C-407E-A947-70E740481C1C}">
                <a14:useLocalDpi xmlns:a14="http://schemas.microsoft.com/office/drawing/2010/main" val="0"/>
              </a:ext>
            </a:extLst>
          </a:blip>
          <a:srcRect/>
          <a:stretch/>
        </p:blipFill>
        <p:spPr bwMode="auto">
          <a:xfrm>
            <a:off x="7509933" y="5918200"/>
            <a:ext cx="811904" cy="1114418"/>
          </a:xfrm>
          <a:prstGeom prst="rect">
            <a:avLst/>
          </a:prstGeom>
          <a:noFill/>
          <a:ln>
            <a:noFill/>
          </a:ln>
        </p:spPr>
      </p:pic>
      <p:pic>
        <p:nvPicPr>
          <p:cNvPr id="6" name="Picture 5">
            <a:extLst>
              <a:ext uri="{FF2B5EF4-FFF2-40B4-BE49-F238E27FC236}">
                <a16:creationId xmlns:a16="http://schemas.microsoft.com/office/drawing/2014/main" id="{F28E93E2-B3D4-95DD-D4C1-E196C5DC887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2935157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345B955-4B0B-202A-1D29-982AE45476BC}"/>
              </a:ext>
            </a:extLst>
          </p:cNvPr>
          <p:cNvSpPr>
            <a:spLocks noGrp="1"/>
          </p:cNvSpPr>
          <p:nvPr>
            <p:ph type="title"/>
          </p:nvPr>
        </p:nvSpPr>
        <p:spPr>
          <a:xfrm>
            <a:off x="457200" y="274638"/>
            <a:ext cx="7620000" cy="1143000"/>
          </a:xfrm>
        </p:spPr>
        <p:txBody>
          <a:bodyPr anchor="ctr">
            <a:normAutofit/>
          </a:bodyPr>
          <a:lstStyle/>
          <a:p>
            <a:pPr>
              <a:lnSpc>
                <a:spcPct val="90000"/>
              </a:lnSpc>
            </a:pPr>
            <a:r>
              <a:rPr lang="en-US" sz="3600" dirty="0"/>
              <a:t>2026 AmeriCorps State NOFO Application Process</a:t>
            </a:r>
          </a:p>
        </p:txBody>
      </p:sp>
      <p:sp>
        <p:nvSpPr>
          <p:cNvPr id="12" name="Content Placeholder 2">
            <a:extLst>
              <a:ext uri="{FF2B5EF4-FFF2-40B4-BE49-F238E27FC236}">
                <a16:creationId xmlns:a16="http://schemas.microsoft.com/office/drawing/2014/main" id="{64EAEE43-D787-32F6-088D-7838E053CDF5}"/>
              </a:ext>
            </a:extLst>
          </p:cNvPr>
          <p:cNvSpPr>
            <a:spLocks noGrp="1"/>
          </p:cNvSpPr>
          <p:nvPr>
            <p:ph sz="half" idx="1"/>
          </p:nvPr>
        </p:nvSpPr>
        <p:spPr>
          <a:xfrm>
            <a:off x="457199" y="1536192"/>
            <a:ext cx="7399867" cy="4590288"/>
          </a:xfrm>
        </p:spPr>
        <p:txBody>
          <a:bodyPr>
            <a:normAutofit fontScale="92500" lnSpcReduction="20000"/>
          </a:bodyPr>
          <a:lstStyle/>
          <a:p>
            <a:pPr marL="114300" indent="0">
              <a:buNone/>
            </a:pPr>
            <a:r>
              <a:rPr lang="en-US" dirty="0">
                <a:latin typeface="Bookman Old Style" panose="02050604050505020204" pitchFamily="18" charset="0"/>
              </a:rPr>
              <a:t>Additional Important Documents:</a:t>
            </a:r>
          </a:p>
          <a:p>
            <a:r>
              <a:rPr lang="en-US" u="sng" dirty="0">
                <a:hlinkClick r:id="rId3" tooltip="Attachment A"/>
              </a:rPr>
              <a:t>Attachment A: Mandatory Supplemental Information </a:t>
            </a:r>
            <a:endParaRPr lang="en-US" dirty="0"/>
          </a:p>
          <a:p>
            <a:r>
              <a:rPr lang="en-US" u="sng" dirty="0">
                <a:hlinkClick r:id="rId4" tooltip="Attachment B"/>
              </a:rPr>
              <a:t>Attachment B: Application Instructions</a:t>
            </a:r>
            <a:endParaRPr lang="en-US" dirty="0"/>
          </a:p>
          <a:p>
            <a:r>
              <a:rPr lang="en-US" u="sng" dirty="0">
                <a:hlinkClick r:id="rId5" tooltip="Attachment C"/>
              </a:rPr>
              <a:t>Attachment C: Performance Measures</a:t>
            </a:r>
            <a:endParaRPr lang="en-US" dirty="0"/>
          </a:p>
          <a:p>
            <a:r>
              <a:rPr lang="en-US" u="sng" dirty="0">
                <a:hlinkClick r:id="rId6" tooltip="Attachment D"/>
              </a:rPr>
              <a:t>Attachment D: 2026 Applicant-Determined Performance Measure Supplement</a:t>
            </a:r>
            <a:br>
              <a:rPr lang="en-US" u="sng" dirty="0">
                <a:hlinkClick r:id="rId6" tooltip="Attachment D"/>
              </a:rPr>
            </a:br>
            <a:endParaRPr lang="en-US" u="sng" dirty="0"/>
          </a:p>
          <a:p>
            <a:r>
              <a:rPr lang="en-US" u="sng" dirty="0">
                <a:hlinkClick r:id="rId7" tooltip="Attachment E"/>
              </a:rPr>
              <a:t>Attachment E: eGrants Indirect Cost Rate User Instructions</a:t>
            </a:r>
            <a:endParaRPr lang="en-US" dirty="0"/>
          </a:p>
          <a:p>
            <a:r>
              <a:rPr lang="en-US" u="sng" dirty="0">
                <a:hlinkClick r:id="rId8" tooltip="OFMS Survey"/>
              </a:rPr>
              <a:t>Operational and Financial Management Survey (OFMS)</a:t>
            </a:r>
            <a:endParaRPr lang="en-US" dirty="0"/>
          </a:p>
          <a:p>
            <a:pPr marL="114300" indent="0">
              <a:buNone/>
            </a:pPr>
            <a:endParaRPr lang="en-US" dirty="0"/>
          </a:p>
        </p:txBody>
      </p:sp>
      <p:pic>
        <p:nvPicPr>
          <p:cNvPr id="4" name="Picture 3">
            <a:extLst>
              <a:ext uri="{FF2B5EF4-FFF2-40B4-BE49-F238E27FC236}">
                <a16:creationId xmlns:a16="http://schemas.microsoft.com/office/drawing/2014/main" id="{03921E51-C7BB-AD5F-1BF8-FF30F2BD7C9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3017486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F19F5-1149-401B-8C0F-B29FA4EB4B63}"/>
              </a:ext>
            </a:extLst>
          </p:cNvPr>
          <p:cNvSpPr>
            <a:spLocks noGrp="1"/>
          </p:cNvSpPr>
          <p:nvPr>
            <p:ph type="title"/>
          </p:nvPr>
        </p:nvSpPr>
        <p:spPr/>
        <p:txBody>
          <a:bodyPr/>
          <a:lstStyle/>
          <a:p>
            <a:r>
              <a:rPr lang="en-US">
                <a:latin typeface="Bookman Old Style"/>
              </a:rPr>
              <a:t>Types of Awards</a:t>
            </a:r>
          </a:p>
        </p:txBody>
      </p:sp>
      <p:sp>
        <p:nvSpPr>
          <p:cNvPr id="3" name="Text Placeholder 2">
            <a:extLst>
              <a:ext uri="{FF2B5EF4-FFF2-40B4-BE49-F238E27FC236}">
                <a16:creationId xmlns:a16="http://schemas.microsoft.com/office/drawing/2014/main" id="{0201A1B6-CAB1-0F46-3BC0-9A5A4084B475}"/>
              </a:ext>
            </a:extLst>
          </p:cNvPr>
          <p:cNvSpPr>
            <a:spLocks noGrp="1"/>
          </p:cNvSpPr>
          <p:nvPr>
            <p:ph type="body" idx="1"/>
          </p:nvPr>
        </p:nvSpPr>
        <p:spPr/>
        <p:txBody>
          <a:bodyPr/>
          <a:lstStyle/>
          <a:p>
            <a:endParaRPr lang="en-US"/>
          </a:p>
        </p:txBody>
      </p:sp>
      <p:sp>
        <p:nvSpPr>
          <p:cNvPr id="5" name="Content Placeholder 4">
            <a:extLst>
              <a:ext uri="{FF2B5EF4-FFF2-40B4-BE49-F238E27FC236}">
                <a16:creationId xmlns:a16="http://schemas.microsoft.com/office/drawing/2014/main" id="{427F8120-18D1-447B-9B7C-77C65EA5C46C}"/>
              </a:ext>
            </a:extLst>
          </p:cNvPr>
          <p:cNvSpPr>
            <a:spLocks noGrp="1"/>
          </p:cNvSpPr>
          <p:nvPr>
            <p:ph sz="half" idx="2"/>
          </p:nvPr>
        </p:nvSpPr>
        <p:spPr/>
        <p:txBody>
          <a:bodyPr vert="horz" lIns="91440" tIns="45720" rIns="91440" bIns="45720" rtlCol="0" anchor="t">
            <a:normAutofit fontScale="85000" lnSpcReduction="20000"/>
          </a:bodyPr>
          <a:lstStyle/>
          <a:p>
            <a:r>
              <a:rPr lang="en-US" b="1" dirty="0">
                <a:solidFill>
                  <a:schemeClr val="tx2"/>
                </a:solidFill>
                <a:latin typeface="Bookman Old Style"/>
                <a:ea typeface="Calibri"/>
                <a:cs typeface="Calibri"/>
              </a:rPr>
              <a:t>Formula</a:t>
            </a:r>
            <a:endParaRPr lang="en-US" b="1" dirty="0">
              <a:solidFill>
                <a:schemeClr val="tx2"/>
              </a:solidFill>
              <a:latin typeface="Bookman Old Style"/>
            </a:endParaRPr>
          </a:p>
          <a:p>
            <a:pPr lvl="1"/>
            <a:r>
              <a:rPr lang="en-US" sz="2200" dirty="0">
                <a:solidFill>
                  <a:schemeClr val="tx2"/>
                </a:solidFill>
                <a:ea typeface="Calibri"/>
                <a:cs typeface="Calibri"/>
              </a:rPr>
              <a:t>All new applicants;</a:t>
            </a:r>
          </a:p>
          <a:p>
            <a:pPr lvl="1"/>
            <a:r>
              <a:rPr lang="en-US" sz="2200" dirty="0">
                <a:solidFill>
                  <a:schemeClr val="tx2"/>
                </a:solidFill>
                <a:ea typeface="Calibri"/>
                <a:cs typeface="Calibri"/>
              </a:rPr>
              <a:t>Including applicants who have previously been awarded an AmeriCorps planning grant</a:t>
            </a:r>
          </a:p>
          <a:p>
            <a:pPr lvl="1"/>
            <a:endParaRPr lang="en-US" sz="2200" dirty="0">
              <a:solidFill>
                <a:schemeClr val="tx2"/>
              </a:solidFill>
              <a:latin typeface="Bookman Old Style"/>
              <a:ea typeface="Calibri"/>
              <a:cs typeface="Calibri"/>
            </a:endParaRPr>
          </a:p>
          <a:p>
            <a:r>
              <a:rPr lang="en-US" b="1" dirty="0">
                <a:solidFill>
                  <a:schemeClr val="tx2"/>
                </a:solidFill>
                <a:latin typeface="Bookman Old Style"/>
                <a:ea typeface="Calibri"/>
                <a:cs typeface="Calibri"/>
              </a:rPr>
              <a:t>Competitive</a:t>
            </a:r>
          </a:p>
          <a:p>
            <a:pPr lvl="1"/>
            <a:r>
              <a:rPr lang="en-US" sz="2200" dirty="0">
                <a:solidFill>
                  <a:schemeClr val="tx2"/>
                </a:solidFill>
                <a:ea typeface="Calibri"/>
                <a:cs typeface="Calibri"/>
              </a:rPr>
              <a:t>Programs which have received AmeriCorps formula funding previously;</a:t>
            </a:r>
          </a:p>
          <a:p>
            <a:pPr lvl="1"/>
            <a:r>
              <a:rPr lang="en-US" sz="2200" dirty="0">
                <a:solidFill>
                  <a:schemeClr val="tx2"/>
                </a:solidFill>
                <a:ea typeface="Calibri"/>
                <a:cs typeface="Calibri"/>
              </a:rPr>
              <a:t>Programs that are instructed to apply as competitive by Volunteer Tennessee</a:t>
            </a:r>
          </a:p>
        </p:txBody>
      </p:sp>
      <p:sp>
        <p:nvSpPr>
          <p:cNvPr id="4" name="Text Placeholder 3">
            <a:extLst>
              <a:ext uri="{FF2B5EF4-FFF2-40B4-BE49-F238E27FC236}">
                <a16:creationId xmlns:a16="http://schemas.microsoft.com/office/drawing/2014/main" id="{1897D471-CBDD-B07B-A47E-DA96568070F2}"/>
              </a:ext>
            </a:extLst>
          </p:cNvPr>
          <p:cNvSpPr>
            <a:spLocks noGrp="1"/>
          </p:cNvSpPr>
          <p:nvPr>
            <p:ph type="body" sz="quarter" idx="3"/>
          </p:nvPr>
        </p:nvSpPr>
        <p:spPr/>
        <p:txBody>
          <a:bodyPr/>
          <a:lstStyle/>
          <a:p>
            <a:endParaRPr lang="en-US"/>
          </a:p>
        </p:txBody>
      </p:sp>
      <p:pic>
        <p:nvPicPr>
          <p:cNvPr id="11" name="Content Placeholder 10" descr="A picture containing shape&#10;&#10;AI-generated content may be incorrect.">
            <a:extLst>
              <a:ext uri="{FF2B5EF4-FFF2-40B4-BE49-F238E27FC236}">
                <a16:creationId xmlns:a16="http://schemas.microsoft.com/office/drawing/2014/main" id="{207B3FF5-C1D4-0F64-C7BA-9DEE89758EBF}"/>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67885" y="2174875"/>
            <a:ext cx="3161030" cy="3951288"/>
          </a:xfrm>
        </p:spPr>
      </p:pic>
      <p:pic>
        <p:nvPicPr>
          <p:cNvPr id="9" name="Picture 8">
            <a:extLst>
              <a:ext uri="{FF2B5EF4-FFF2-40B4-BE49-F238E27FC236}">
                <a16:creationId xmlns:a16="http://schemas.microsoft.com/office/drawing/2014/main" id="{EDFB2A57-EE71-6325-C72F-70769F7F4A0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124341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5">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anim calcmode="lin" valueType="num">
                                      <p:cBhvr>
                                        <p:cTn id="13"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5">
                                            <p:txEl>
                                              <p:pRg st="1" end="1"/>
                                            </p:txEl>
                                          </p:spTgt>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anim calcmode="lin" valueType="num">
                                      <p:cBhvr>
                                        <p:cTn id="18" dur="2000" fill="hold"/>
                                        <p:tgtEl>
                                          <p:spTgt spid="5">
                                            <p:txEl>
                                              <p:pRg st="2" end="2"/>
                                            </p:txEl>
                                          </p:spTgt>
                                        </p:tgtEl>
                                        <p:attrNameLst>
                                          <p:attrName>ppt_w</p:attrName>
                                        </p:attrNameLst>
                                      </p:cBhvr>
                                      <p:tavLst>
                                        <p:tav tm="0" fmla="#ppt_w*sin(2.5*pi*$)">
                                          <p:val>
                                            <p:fltVal val="0"/>
                                          </p:val>
                                        </p:tav>
                                        <p:tav tm="100000">
                                          <p:val>
                                            <p:fltVal val="1"/>
                                          </p:val>
                                        </p:tav>
                                      </p:tavLst>
                                    </p:anim>
                                    <p:anim calcmode="lin" valueType="num">
                                      <p:cBhvr>
                                        <p:cTn id="19" dur="2000" fill="hold"/>
                                        <p:tgtEl>
                                          <p:spTgt spid="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2000"/>
                                        <p:tgtEl>
                                          <p:spTgt spid="5">
                                            <p:txEl>
                                              <p:pRg st="4" end="4"/>
                                            </p:txEl>
                                          </p:spTgt>
                                        </p:tgtEl>
                                      </p:cBhvr>
                                    </p:animEffect>
                                    <p:anim calcmode="lin" valueType="num">
                                      <p:cBhvr>
                                        <p:cTn id="25" dur="2000" fill="hold"/>
                                        <p:tgtEl>
                                          <p:spTgt spid="5">
                                            <p:txEl>
                                              <p:pRg st="4" end="4"/>
                                            </p:txEl>
                                          </p:spTgt>
                                        </p:tgtEl>
                                        <p:attrNameLst>
                                          <p:attrName>ppt_w</p:attrName>
                                        </p:attrNameLst>
                                      </p:cBhvr>
                                      <p:tavLst>
                                        <p:tav tm="0" fmla="#ppt_w*sin(2.5*pi*$)">
                                          <p:val>
                                            <p:fltVal val="0"/>
                                          </p:val>
                                        </p:tav>
                                        <p:tav tm="100000">
                                          <p:val>
                                            <p:fltVal val="1"/>
                                          </p:val>
                                        </p:tav>
                                      </p:tavLst>
                                    </p:anim>
                                    <p:anim calcmode="lin" valueType="num">
                                      <p:cBhvr>
                                        <p:cTn id="26" dur="2000" fill="hold"/>
                                        <p:tgtEl>
                                          <p:spTgt spid="5">
                                            <p:txEl>
                                              <p:pRg st="4" end="4"/>
                                            </p:txEl>
                                          </p:spTgt>
                                        </p:tgtEl>
                                        <p:attrNameLst>
                                          <p:attrName>ppt_h</p:attrName>
                                        </p:attrNameLst>
                                      </p:cBhvr>
                                      <p:tavLst>
                                        <p:tav tm="0">
                                          <p:val>
                                            <p:strVal val="#ppt_h"/>
                                          </p:val>
                                        </p:tav>
                                        <p:tav tm="100000">
                                          <p:val>
                                            <p:strVal val="#ppt_h"/>
                                          </p:val>
                                        </p:tav>
                                      </p:tavLst>
                                    </p:anim>
                                  </p:childTnLst>
                                </p:cTn>
                              </p:par>
                              <p:par>
                                <p:cTn id="27" presetID="45" presetClass="entr" presetSubtype="0" fill="hold" grpId="0"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fade">
                                      <p:cBhvr>
                                        <p:cTn id="29" dur="2000"/>
                                        <p:tgtEl>
                                          <p:spTgt spid="5">
                                            <p:txEl>
                                              <p:pRg st="5" end="5"/>
                                            </p:txEl>
                                          </p:spTgt>
                                        </p:tgtEl>
                                      </p:cBhvr>
                                    </p:animEffect>
                                    <p:anim calcmode="lin" valueType="num">
                                      <p:cBhvr>
                                        <p:cTn id="30" dur="2000" fill="hold"/>
                                        <p:tgtEl>
                                          <p:spTgt spid="5">
                                            <p:txEl>
                                              <p:pRg st="5" end="5"/>
                                            </p:txEl>
                                          </p:spTgt>
                                        </p:tgtEl>
                                        <p:attrNameLst>
                                          <p:attrName>ppt_w</p:attrName>
                                        </p:attrNameLst>
                                      </p:cBhvr>
                                      <p:tavLst>
                                        <p:tav tm="0" fmla="#ppt_w*sin(2.5*pi*$)">
                                          <p:val>
                                            <p:fltVal val="0"/>
                                          </p:val>
                                        </p:tav>
                                        <p:tav tm="100000">
                                          <p:val>
                                            <p:fltVal val="1"/>
                                          </p:val>
                                        </p:tav>
                                      </p:tavLst>
                                    </p:anim>
                                    <p:anim calcmode="lin" valueType="num">
                                      <p:cBhvr>
                                        <p:cTn id="31" dur="2000" fill="hold"/>
                                        <p:tgtEl>
                                          <p:spTgt spid="5">
                                            <p:txEl>
                                              <p:pRg st="5" end="5"/>
                                            </p:txEl>
                                          </p:spTgt>
                                        </p:tgtEl>
                                        <p:attrNameLst>
                                          <p:attrName>ppt_h</p:attrName>
                                        </p:attrNameLst>
                                      </p:cBhvr>
                                      <p:tavLst>
                                        <p:tav tm="0">
                                          <p:val>
                                            <p:strVal val="#ppt_h"/>
                                          </p:val>
                                        </p:tav>
                                        <p:tav tm="100000">
                                          <p:val>
                                            <p:strVal val="#ppt_h"/>
                                          </p:val>
                                        </p:tav>
                                      </p:tavLst>
                                    </p:anim>
                                  </p:childTnLst>
                                </p:cTn>
                              </p:par>
                              <p:par>
                                <p:cTn id="32" presetID="45" presetClass="entr" presetSubtype="0" fill="hold" grpId="0" nodeType="with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fade">
                                      <p:cBhvr>
                                        <p:cTn id="34" dur="2000"/>
                                        <p:tgtEl>
                                          <p:spTgt spid="5">
                                            <p:txEl>
                                              <p:pRg st="6" end="6"/>
                                            </p:txEl>
                                          </p:spTgt>
                                        </p:tgtEl>
                                      </p:cBhvr>
                                    </p:animEffect>
                                    <p:anim calcmode="lin" valueType="num">
                                      <p:cBhvr>
                                        <p:cTn id="35" dur="2000" fill="hold"/>
                                        <p:tgtEl>
                                          <p:spTgt spid="5">
                                            <p:txEl>
                                              <p:pRg st="6" end="6"/>
                                            </p:txEl>
                                          </p:spTgt>
                                        </p:tgtEl>
                                        <p:attrNameLst>
                                          <p:attrName>ppt_w</p:attrName>
                                        </p:attrNameLst>
                                      </p:cBhvr>
                                      <p:tavLst>
                                        <p:tav tm="0" fmla="#ppt_w*sin(2.5*pi*$)">
                                          <p:val>
                                            <p:fltVal val="0"/>
                                          </p:val>
                                        </p:tav>
                                        <p:tav tm="100000">
                                          <p:val>
                                            <p:fltVal val="1"/>
                                          </p:val>
                                        </p:tav>
                                      </p:tavLst>
                                    </p:anim>
                                    <p:anim calcmode="lin" valueType="num">
                                      <p:cBhvr>
                                        <p:cTn id="36" dur="2000" fill="hold"/>
                                        <p:tgtEl>
                                          <p:spTgt spid="5">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F19F5-1149-401B-8C0F-B29FA4EB4B63}"/>
              </a:ext>
            </a:extLst>
          </p:cNvPr>
          <p:cNvSpPr>
            <a:spLocks noGrp="1"/>
          </p:cNvSpPr>
          <p:nvPr>
            <p:ph type="title"/>
          </p:nvPr>
        </p:nvSpPr>
        <p:spPr>
          <a:xfrm>
            <a:off x="457200" y="274638"/>
            <a:ext cx="7620000" cy="715962"/>
          </a:xfrm>
        </p:spPr>
        <p:txBody>
          <a:bodyPr/>
          <a:lstStyle/>
          <a:p>
            <a:r>
              <a:rPr lang="en-US">
                <a:latin typeface="Bookman Old Style"/>
              </a:rPr>
              <a:t>Types of Awards</a:t>
            </a:r>
          </a:p>
        </p:txBody>
      </p:sp>
      <p:sp>
        <p:nvSpPr>
          <p:cNvPr id="5" name="Content Placeholder 4">
            <a:extLst>
              <a:ext uri="{FF2B5EF4-FFF2-40B4-BE49-F238E27FC236}">
                <a16:creationId xmlns:a16="http://schemas.microsoft.com/office/drawing/2014/main" id="{427F8120-18D1-447B-9B7C-77C65EA5C46C}"/>
              </a:ext>
            </a:extLst>
          </p:cNvPr>
          <p:cNvSpPr>
            <a:spLocks noGrp="1"/>
          </p:cNvSpPr>
          <p:nvPr>
            <p:ph idx="1"/>
          </p:nvPr>
        </p:nvSpPr>
        <p:spPr>
          <a:xfrm>
            <a:off x="457200" y="1286160"/>
            <a:ext cx="7620000" cy="4800600"/>
          </a:xfrm>
        </p:spPr>
        <p:txBody>
          <a:bodyPr vert="horz" lIns="91440" tIns="45720" rIns="91440" bIns="45720" rtlCol="0" anchor="t">
            <a:normAutofit/>
          </a:bodyPr>
          <a:lstStyle/>
          <a:p>
            <a:r>
              <a:rPr lang="en-US" b="1" dirty="0">
                <a:solidFill>
                  <a:schemeClr val="tx2"/>
                </a:solidFill>
                <a:latin typeface="Bookman Old Style"/>
              </a:rPr>
              <a:t>Cost Reimbursement</a:t>
            </a:r>
            <a:endParaRPr lang="en-US" b="1" dirty="0">
              <a:solidFill>
                <a:schemeClr val="tx2"/>
              </a:solidFill>
              <a:latin typeface="Bookman Old Style"/>
              <a:ea typeface="Calibri"/>
              <a:cs typeface="Calibri"/>
            </a:endParaRPr>
          </a:p>
          <a:p>
            <a:pPr lvl="1"/>
            <a:r>
              <a:rPr lang="en-US" sz="2200" dirty="0">
                <a:solidFill>
                  <a:schemeClr val="tx2"/>
                </a:solidFill>
              </a:rPr>
              <a:t>Traditional Grant</a:t>
            </a:r>
            <a:endParaRPr lang="en-US" sz="2200" dirty="0">
              <a:solidFill>
                <a:schemeClr val="tx2"/>
              </a:solidFill>
              <a:ea typeface="Calibri"/>
              <a:cs typeface="Calibri"/>
            </a:endParaRPr>
          </a:p>
          <a:p>
            <a:pPr lvl="1"/>
            <a:r>
              <a:rPr lang="en-US" sz="2200" dirty="0">
                <a:solidFill>
                  <a:schemeClr val="tx2"/>
                </a:solidFill>
              </a:rPr>
              <a:t>Match requirement</a:t>
            </a:r>
            <a:endParaRPr lang="en-US" sz="2200" dirty="0">
              <a:solidFill>
                <a:schemeClr val="tx2"/>
              </a:solidFill>
              <a:ea typeface="Calibri"/>
              <a:cs typeface="Calibri"/>
            </a:endParaRPr>
          </a:p>
          <a:p>
            <a:pPr lvl="1"/>
            <a:r>
              <a:rPr lang="en-US" sz="2200" dirty="0">
                <a:solidFill>
                  <a:schemeClr val="tx2"/>
                </a:solidFill>
              </a:rPr>
              <a:t>Requires a detailed budget submission</a:t>
            </a:r>
            <a:endParaRPr lang="en-US" sz="2200" dirty="0">
              <a:solidFill>
                <a:schemeClr val="tx2"/>
              </a:solidFill>
              <a:ea typeface="Calibri"/>
              <a:cs typeface="Calibri"/>
            </a:endParaRPr>
          </a:p>
          <a:p>
            <a:pPr marL="411480" lvl="1" indent="0">
              <a:buNone/>
            </a:pPr>
            <a:endParaRPr lang="en-US" sz="2200" dirty="0">
              <a:solidFill>
                <a:schemeClr val="tx2"/>
              </a:solidFill>
              <a:latin typeface="Bookman Old Style"/>
              <a:ea typeface="Calibri"/>
              <a:cs typeface="Calibri"/>
            </a:endParaRPr>
          </a:p>
          <a:p>
            <a:r>
              <a:rPr lang="en-US" b="1" dirty="0">
                <a:solidFill>
                  <a:schemeClr val="tx2"/>
                </a:solidFill>
                <a:latin typeface="Bookman Old Style"/>
              </a:rPr>
              <a:t>Fixed-Amount</a:t>
            </a:r>
            <a:endParaRPr lang="en-US" b="1" dirty="0">
              <a:solidFill>
                <a:schemeClr val="tx2"/>
              </a:solidFill>
              <a:latin typeface="Bookman Old Style"/>
              <a:ea typeface="Calibri"/>
              <a:cs typeface="Calibri"/>
            </a:endParaRPr>
          </a:p>
          <a:p>
            <a:pPr lvl="1"/>
            <a:r>
              <a:rPr lang="en-US" sz="2200" dirty="0">
                <a:solidFill>
                  <a:schemeClr val="tx2"/>
                </a:solidFill>
              </a:rPr>
              <a:t>Drawdown based on enrollment and member hours</a:t>
            </a:r>
            <a:endParaRPr lang="en-US" sz="2200" dirty="0">
              <a:solidFill>
                <a:schemeClr val="tx2"/>
              </a:solidFill>
              <a:ea typeface="Calibri"/>
              <a:cs typeface="Calibri"/>
            </a:endParaRPr>
          </a:p>
          <a:p>
            <a:pPr lvl="1"/>
            <a:r>
              <a:rPr lang="en-US" sz="2200" dirty="0">
                <a:solidFill>
                  <a:schemeClr val="tx2"/>
                </a:solidFill>
              </a:rPr>
              <a:t>Does not require a detailed budget</a:t>
            </a:r>
            <a:endParaRPr lang="en-US" sz="2200" dirty="0">
              <a:solidFill>
                <a:schemeClr val="tx2"/>
              </a:solidFill>
              <a:ea typeface="Calibri"/>
              <a:cs typeface="Calibri"/>
            </a:endParaRPr>
          </a:p>
          <a:p>
            <a:pPr lvl="1"/>
            <a:r>
              <a:rPr lang="en-US" sz="2200" dirty="0">
                <a:solidFill>
                  <a:schemeClr val="tx2"/>
                </a:solidFill>
              </a:rPr>
              <a:t>No match requirement</a:t>
            </a:r>
            <a:endParaRPr lang="en-US" sz="2200" dirty="0">
              <a:solidFill>
                <a:schemeClr val="tx2"/>
              </a:solidFill>
              <a:ea typeface="Calibri"/>
              <a:cs typeface="Calibri"/>
            </a:endParaRPr>
          </a:p>
          <a:p>
            <a:pPr marL="411480" lvl="1" indent="0">
              <a:buNone/>
            </a:pPr>
            <a:endParaRPr lang="en-US" sz="2200" dirty="0">
              <a:solidFill>
                <a:schemeClr val="tx2"/>
              </a:solidFill>
              <a:ea typeface="Calibri"/>
              <a:cs typeface="Calibri"/>
            </a:endParaRPr>
          </a:p>
        </p:txBody>
      </p:sp>
      <p:pic>
        <p:nvPicPr>
          <p:cNvPr id="3" name="Picture 2">
            <a:extLst>
              <a:ext uri="{FF2B5EF4-FFF2-40B4-BE49-F238E27FC236}">
                <a16:creationId xmlns:a16="http://schemas.microsoft.com/office/drawing/2014/main" id="{8A26D3C7-E2EE-93C6-DC7C-7ACD1C485E5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43792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5">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anim calcmode="lin" valueType="num">
                                      <p:cBhvr>
                                        <p:cTn id="13"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5">
                                            <p:txEl>
                                              <p:pRg st="1" end="1"/>
                                            </p:txEl>
                                          </p:spTgt>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anim calcmode="lin" valueType="num">
                                      <p:cBhvr>
                                        <p:cTn id="18" dur="2000" fill="hold"/>
                                        <p:tgtEl>
                                          <p:spTgt spid="5">
                                            <p:txEl>
                                              <p:pRg st="2" end="2"/>
                                            </p:txEl>
                                          </p:spTgt>
                                        </p:tgtEl>
                                        <p:attrNameLst>
                                          <p:attrName>ppt_w</p:attrName>
                                        </p:attrNameLst>
                                      </p:cBhvr>
                                      <p:tavLst>
                                        <p:tav tm="0" fmla="#ppt_w*sin(2.5*pi*$)">
                                          <p:val>
                                            <p:fltVal val="0"/>
                                          </p:val>
                                        </p:tav>
                                        <p:tav tm="100000">
                                          <p:val>
                                            <p:fltVal val="1"/>
                                          </p:val>
                                        </p:tav>
                                      </p:tavLst>
                                    </p:anim>
                                    <p:anim calcmode="lin" valueType="num">
                                      <p:cBhvr>
                                        <p:cTn id="19" dur="2000" fill="hold"/>
                                        <p:tgtEl>
                                          <p:spTgt spid="5">
                                            <p:txEl>
                                              <p:pRg st="2" end="2"/>
                                            </p:txEl>
                                          </p:spTgt>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2000"/>
                                        <p:tgtEl>
                                          <p:spTgt spid="5">
                                            <p:txEl>
                                              <p:pRg st="3" end="3"/>
                                            </p:txEl>
                                          </p:spTgt>
                                        </p:tgtEl>
                                      </p:cBhvr>
                                    </p:animEffect>
                                    <p:anim calcmode="lin" valueType="num">
                                      <p:cBhvr>
                                        <p:cTn id="23" dur="2000" fill="hold"/>
                                        <p:tgtEl>
                                          <p:spTgt spid="5">
                                            <p:txEl>
                                              <p:pRg st="3" end="3"/>
                                            </p:txEl>
                                          </p:spTgt>
                                        </p:tgtEl>
                                        <p:attrNameLst>
                                          <p:attrName>ppt_w</p:attrName>
                                        </p:attrNameLst>
                                      </p:cBhvr>
                                      <p:tavLst>
                                        <p:tav tm="0" fmla="#ppt_w*sin(2.5*pi*$)">
                                          <p:val>
                                            <p:fltVal val="0"/>
                                          </p:val>
                                        </p:tav>
                                        <p:tav tm="100000">
                                          <p:val>
                                            <p:fltVal val="1"/>
                                          </p:val>
                                        </p:tav>
                                      </p:tavLst>
                                    </p:anim>
                                    <p:anim calcmode="lin" valueType="num">
                                      <p:cBhvr>
                                        <p:cTn id="24" dur="2000" fill="hold"/>
                                        <p:tgtEl>
                                          <p:spTgt spid="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grpId="0"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fade">
                                      <p:cBhvr>
                                        <p:cTn id="29" dur="2000"/>
                                        <p:tgtEl>
                                          <p:spTgt spid="5">
                                            <p:txEl>
                                              <p:pRg st="5" end="5"/>
                                            </p:txEl>
                                          </p:spTgt>
                                        </p:tgtEl>
                                      </p:cBhvr>
                                    </p:animEffect>
                                    <p:anim calcmode="lin" valueType="num">
                                      <p:cBhvr>
                                        <p:cTn id="30" dur="2000" fill="hold"/>
                                        <p:tgtEl>
                                          <p:spTgt spid="5">
                                            <p:txEl>
                                              <p:pRg st="5" end="5"/>
                                            </p:txEl>
                                          </p:spTgt>
                                        </p:tgtEl>
                                        <p:attrNameLst>
                                          <p:attrName>ppt_w</p:attrName>
                                        </p:attrNameLst>
                                      </p:cBhvr>
                                      <p:tavLst>
                                        <p:tav tm="0" fmla="#ppt_w*sin(2.5*pi*$)">
                                          <p:val>
                                            <p:fltVal val="0"/>
                                          </p:val>
                                        </p:tav>
                                        <p:tav tm="100000">
                                          <p:val>
                                            <p:fltVal val="1"/>
                                          </p:val>
                                        </p:tav>
                                      </p:tavLst>
                                    </p:anim>
                                    <p:anim calcmode="lin" valueType="num">
                                      <p:cBhvr>
                                        <p:cTn id="31" dur="2000" fill="hold"/>
                                        <p:tgtEl>
                                          <p:spTgt spid="5">
                                            <p:txEl>
                                              <p:pRg st="5" end="5"/>
                                            </p:txEl>
                                          </p:spTgt>
                                        </p:tgtEl>
                                        <p:attrNameLst>
                                          <p:attrName>ppt_h</p:attrName>
                                        </p:attrNameLst>
                                      </p:cBhvr>
                                      <p:tavLst>
                                        <p:tav tm="0">
                                          <p:val>
                                            <p:strVal val="#ppt_h"/>
                                          </p:val>
                                        </p:tav>
                                        <p:tav tm="100000">
                                          <p:val>
                                            <p:strVal val="#ppt_h"/>
                                          </p:val>
                                        </p:tav>
                                      </p:tavLst>
                                    </p:anim>
                                  </p:childTnLst>
                                </p:cTn>
                              </p:par>
                              <p:par>
                                <p:cTn id="32" presetID="45" presetClass="entr" presetSubtype="0" fill="hold" grpId="0" nodeType="with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fade">
                                      <p:cBhvr>
                                        <p:cTn id="34" dur="2000"/>
                                        <p:tgtEl>
                                          <p:spTgt spid="5">
                                            <p:txEl>
                                              <p:pRg st="6" end="6"/>
                                            </p:txEl>
                                          </p:spTgt>
                                        </p:tgtEl>
                                      </p:cBhvr>
                                    </p:animEffect>
                                    <p:anim calcmode="lin" valueType="num">
                                      <p:cBhvr>
                                        <p:cTn id="35" dur="2000" fill="hold"/>
                                        <p:tgtEl>
                                          <p:spTgt spid="5">
                                            <p:txEl>
                                              <p:pRg st="6" end="6"/>
                                            </p:txEl>
                                          </p:spTgt>
                                        </p:tgtEl>
                                        <p:attrNameLst>
                                          <p:attrName>ppt_w</p:attrName>
                                        </p:attrNameLst>
                                      </p:cBhvr>
                                      <p:tavLst>
                                        <p:tav tm="0" fmla="#ppt_w*sin(2.5*pi*$)">
                                          <p:val>
                                            <p:fltVal val="0"/>
                                          </p:val>
                                        </p:tav>
                                        <p:tav tm="100000">
                                          <p:val>
                                            <p:fltVal val="1"/>
                                          </p:val>
                                        </p:tav>
                                      </p:tavLst>
                                    </p:anim>
                                    <p:anim calcmode="lin" valueType="num">
                                      <p:cBhvr>
                                        <p:cTn id="36" dur="2000" fill="hold"/>
                                        <p:tgtEl>
                                          <p:spTgt spid="5">
                                            <p:txEl>
                                              <p:pRg st="6" end="6"/>
                                            </p:txEl>
                                          </p:spTgt>
                                        </p:tgtEl>
                                        <p:attrNameLst>
                                          <p:attrName>ppt_h</p:attrName>
                                        </p:attrNameLst>
                                      </p:cBhvr>
                                      <p:tavLst>
                                        <p:tav tm="0">
                                          <p:val>
                                            <p:strVal val="#ppt_h"/>
                                          </p:val>
                                        </p:tav>
                                        <p:tav tm="100000">
                                          <p:val>
                                            <p:strVal val="#ppt_h"/>
                                          </p:val>
                                        </p:tav>
                                      </p:tavLst>
                                    </p:anim>
                                  </p:childTnLst>
                                </p:cTn>
                              </p:par>
                              <p:par>
                                <p:cTn id="37" presetID="45" presetClass="entr" presetSubtype="0" fill="hold" grpId="0"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fade">
                                      <p:cBhvr>
                                        <p:cTn id="39" dur="2000"/>
                                        <p:tgtEl>
                                          <p:spTgt spid="5">
                                            <p:txEl>
                                              <p:pRg st="7" end="7"/>
                                            </p:txEl>
                                          </p:spTgt>
                                        </p:tgtEl>
                                      </p:cBhvr>
                                    </p:animEffect>
                                    <p:anim calcmode="lin" valueType="num">
                                      <p:cBhvr>
                                        <p:cTn id="40" dur="2000" fill="hold"/>
                                        <p:tgtEl>
                                          <p:spTgt spid="5">
                                            <p:txEl>
                                              <p:pRg st="7" end="7"/>
                                            </p:txEl>
                                          </p:spTgt>
                                        </p:tgtEl>
                                        <p:attrNameLst>
                                          <p:attrName>ppt_w</p:attrName>
                                        </p:attrNameLst>
                                      </p:cBhvr>
                                      <p:tavLst>
                                        <p:tav tm="0" fmla="#ppt_w*sin(2.5*pi*$)">
                                          <p:val>
                                            <p:fltVal val="0"/>
                                          </p:val>
                                        </p:tav>
                                        <p:tav tm="100000">
                                          <p:val>
                                            <p:fltVal val="1"/>
                                          </p:val>
                                        </p:tav>
                                      </p:tavLst>
                                    </p:anim>
                                    <p:anim calcmode="lin" valueType="num">
                                      <p:cBhvr>
                                        <p:cTn id="41" dur="2000" fill="hold"/>
                                        <p:tgtEl>
                                          <p:spTgt spid="5">
                                            <p:txEl>
                                              <p:pRg st="7" end="7"/>
                                            </p:txEl>
                                          </p:spTgt>
                                        </p:tgtEl>
                                        <p:attrNameLst>
                                          <p:attrName>ppt_h</p:attrName>
                                        </p:attrNameLst>
                                      </p:cBhvr>
                                      <p:tavLst>
                                        <p:tav tm="0">
                                          <p:val>
                                            <p:strVal val="#ppt_h"/>
                                          </p:val>
                                        </p:tav>
                                        <p:tav tm="100000">
                                          <p:val>
                                            <p:strVal val="#ppt_h"/>
                                          </p:val>
                                        </p:tav>
                                      </p:tavLst>
                                    </p:anim>
                                  </p:childTnLst>
                                </p:cTn>
                              </p:par>
                              <p:par>
                                <p:cTn id="42" presetID="45" presetClass="entr" presetSubtype="0" fill="hold" grpId="0" nodeType="withEffect">
                                  <p:stCondLst>
                                    <p:cond delay="0"/>
                                  </p:stCondLst>
                                  <p:childTnLst>
                                    <p:set>
                                      <p:cBhvr>
                                        <p:cTn id="43" dur="1" fill="hold">
                                          <p:stCondLst>
                                            <p:cond delay="0"/>
                                          </p:stCondLst>
                                        </p:cTn>
                                        <p:tgtEl>
                                          <p:spTgt spid="5">
                                            <p:txEl>
                                              <p:pRg st="8" end="8"/>
                                            </p:txEl>
                                          </p:spTgt>
                                        </p:tgtEl>
                                        <p:attrNameLst>
                                          <p:attrName>style.visibility</p:attrName>
                                        </p:attrNameLst>
                                      </p:cBhvr>
                                      <p:to>
                                        <p:strVal val="visible"/>
                                      </p:to>
                                    </p:set>
                                    <p:animEffect transition="in" filter="fade">
                                      <p:cBhvr>
                                        <p:cTn id="44" dur="2000"/>
                                        <p:tgtEl>
                                          <p:spTgt spid="5">
                                            <p:txEl>
                                              <p:pRg st="8" end="8"/>
                                            </p:txEl>
                                          </p:spTgt>
                                        </p:tgtEl>
                                      </p:cBhvr>
                                    </p:animEffect>
                                    <p:anim calcmode="lin" valueType="num">
                                      <p:cBhvr>
                                        <p:cTn id="45" dur="2000" fill="hold"/>
                                        <p:tgtEl>
                                          <p:spTgt spid="5">
                                            <p:txEl>
                                              <p:pRg st="8" end="8"/>
                                            </p:txEl>
                                          </p:spTgt>
                                        </p:tgtEl>
                                        <p:attrNameLst>
                                          <p:attrName>ppt_w</p:attrName>
                                        </p:attrNameLst>
                                      </p:cBhvr>
                                      <p:tavLst>
                                        <p:tav tm="0" fmla="#ppt_w*sin(2.5*pi*$)">
                                          <p:val>
                                            <p:fltVal val="0"/>
                                          </p:val>
                                        </p:tav>
                                        <p:tav tm="100000">
                                          <p:val>
                                            <p:fltVal val="1"/>
                                          </p:val>
                                        </p:tav>
                                      </p:tavLst>
                                    </p:anim>
                                    <p:anim calcmode="lin" valueType="num">
                                      <p:cBhvr>
                                        <p:cTn id="46" dur="2000" fill="hold"/>
                                        <p:tgtEl>
                                          <p:spTgt spid="5">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68"/>
            <a:ext cx="7620000" cy="1143000"/>
          </a:xfrm>
        </p:spPr>
        <p:txBody>
          <a:bodyPr/>
          <a:lstStyle/>
          <a:p>
            <a:r>
              <a:rPr lang="en-US" sz="4000">
                <a:latin typeface="Bookman Old Style"/>
              </a:rPr>
              <a:t>Important Dates: Formula</a:t>
            </a:r>
          </a:p>
        </p:txBody>
      </p:sp>
      <p:sp>
        <p:nvSpPr>
          <p:cNvPr id="3" name="Content Placeholder 2"/>
          <p:cNvSpPr>
            <a:spLocks noGrp="1"/>
          </p:cNvSpPr>
          <p:nvPr>
            <p:ph idx="1"/>
          </p:nvPr>
        </p:nvSpPr>
        <p:spPr>
          <a:xfrm>
            <a:off x="457200" y="1213919"/>
            <a:ext cx="7620000" cy="4800600"/>
          </a:xfrm>
        </p:spPr>
        <p:txBody>
          <a:bodyPr vert="horz" lIns="91440" tIns="45720" rIns="91440" bIns="45720" rtlCol="0" anchor="t">
            <a:noAutofit/>
          </a:bodyPr>
          <a:lstStyle/>
          <a:p>
            <a:pPr marL="457200" indent="-342900"/>
            <a:r>
              <a:rPr lang="en-US" sz="2000" b="1" dirty="0">
                <a:solidFill>
                  <a:schemeClr val="tx2"/>
                </a:solidFill>
              </a:rPr>
              <a:t>2/20/2026 </a:t>
            </a:r>
            <a:r>
              <a:rPr lang="en-US" sz="2000" dirty="0">
                <a:solidFill>
                  <a:schemeClr val="tx2"/>
                </a:solidFill>
                <a:ea typeface="Calibri"/>
                <a:cs typeface="Calibri"/>
              </a:rPr>
              <a:t>Applicants</a:t>
            </a:r>
            <a:r>
              <a:rPr lang="en-US" sz="2000" dirty="0">
                <a:solidFill>
                  <a:schemeClr val="tx2"/>
                </a:solidFill>
              </a:rPr>
              <a:t> intending</a:t>
            </a:r>
            <a:r>
              <a:rPr lang="en-US" sz="2000" dirty="0">
                <a:solidFill>
                  <a:schemeClr val="tx2"/>
                </a:solidFill>
                <a:ea typeface="+mn-lt"/>
                <a:cs typeface="+mn-lt"/>
              </a:rPr>
              <a:t> to apply for a new or re-competing Formula program are </a:t>
            </a:r>
            <a:r>
              <a:rPr lang="en-US" sz="2000" b="1" dirty="0">
                <a:solidFill>
                  <a:schemeClr val="tx2"/>
                </a:solidFill>
                <a:ea typeface="+mn-lt"/>
                <a:cs typeface="+mn-lt"/>
              </a:rPr>
              <a:t>REQUIRED </a:t>
            </a:r>
            <a:r>
              <a:rPr lang="en-US" sz="2000" dirty="0">
                <a:solidFill>
                  <a:schemeClr val="tx2"/>
                </a:solidFill>
                <a:ea typeface="+mn-lt"/>
                <a:cs typeface="+mn-lt"/>
              </a:rPr>
              <a:t>to complete a Notice of Intent form by 3:00 p.m. CT on February 20th, 2026. </a:t>
            </a:r>
            <a:endParaRPr lang="en-US" sz="2000" dirty="0">
              <a:solidFill>
                <a:schemeClr val="tx2"/>
              </a:solidFill>
              <a:ea typeface="Calibri"/>
              <a:cs typeface="Calibri"/>
            </a:endParaRPr>
          </a:p>
          <a:p>
            <a:endParaRPr lang="en-US" sz="2000" dirty="0">
              <a:solidFill>
                <a:schemeClr val="tx2"/>
              </a:solidFill>
              <a:ea typeface="Calibri"/>
              <a:cs typeface="Calibri"/>
            </a:endParaRPr>
          </a:p>
          <a:p>
            <a:r>
              <a:rPr lang="en-US" sz="2000" b="1" dirty="0">
                <a:solidFill>
                  <a:schemeClr val="tx2"/>
                </a:solidFill>
              </a:rPr>
              <a:t>3/18/26</a:t>
            </a:r>
            <a:r>
              <a:rPr lang="en-US" sz="2000" dirty="0">
                <a:solidFill>
                  <a:schemeClr val="tx2"/>
                </a:solidFill>
              </a:rPr>
              <a:t> Formula applications due to Volunteer Tennessee by 3:00 p.m. CT. Pre-Award Risk Assessment information due from new AmeriCorps Formula Applicants. Verification of SAM/CCR registration due from AmeriCorps Formula Applicants</a:t>
            </a:r>
            <a:endParaRPr lang="en-US" sz="2000" dirty="0">
              <a:solidFill>
                <a:schemeClr val="tx2"/>
              </a:solidFill>
              <a:ea typeface="Calibri"/>
              <a:cs typeface="Calibri"/>
            </a:endParaRPr>
          </a:p>
          <a:p>
            <a:endParaRPr lang="en-US" sz="2000" dirty="0">
              <a:solidFill>
                <a:schemeClr val="tx2"/>
              </a:solidFill>
              <a:ea typeface="Calibri"/>
              <a:cs typeface="Calibri"/>
            </a:endParaRPr>
          </a:p>
          <a:p>
            <a:r>
              <a:rPr lang="en-US" sz="2000" b="1" dirty="0">
                <a:solidFill>
                  <a:schemeClr val="tx2"/>
                </a:solidFill>
              </a:rPr>
              <a:t>6/22/26 </a:t>
            </a:r>
            <a:r>
              <a:rPr lang="en-US" sz="2000" dirty="0">
                <a:solidFill>
                  <a:schemeClr val="tx2"/>
                </a:solidFill>
                <a:ea typeface="Calibri"/>
                <a:cs typeface="Calibri"/>
              </a:rPr>
              <a:t>Inform</a:t>
            </a:r>
            <a:r>
              <a:rPr lang="en-US" sz="2000" dirty="0">
                <a:solidFill>
                  <a:schemeClr val="tx2"/>
                </a:solidFill>
                <a:ea typeface="+mn-lt"/>
                <a:cs typeface="+mn-lt"/>
              </a:rPr>
              <a:t> applicants of Formula funding decision and provide Application Feedback to funded programs</a:t>
            </a:r>
          </a:p>
          <a:p>
            <a:endParaRPr lang="en-US" sz="2000" dirty="0">
              <a:solidFill>
                <a:schemeClr val="tx2"/>
              </a:solidFill>
              <a:ea typeface="+mn-lt"/>
              <a:cs typeface="+mn-lt"/>
            </a:endParaRPr>
          </a:p>
          <a:p>
            <a:pPr marL="114300" indent="0">
              <a:buNone/>
            </a:pPr>
            <a:endParaRPr lang="en-US" sz="2000" dirty="0">
              <a:solidFill>
                <a:schemeClr val="tx2"/>
              </a:solidFill>
              <a:ea typeface="+mn-lt"/>
              <a:cs typeface="+mn-lt"/>
            </a:endParaRPr>
          </a:p>
          <a:p>
            <a:endParaRPr lang="en-US" sz="2000" dirty="0">
              <a:solidFill>
                <a:schemeClr val="tx2"/>
              </a:solidFill>
              <a:ea typeface="Calibri"/>
              <a:cs typeface="Calibri"/>
            </a:endParaRPr>
          </a:p>
        </p:txBody>
      </p:sp>
      <p:pic>
        <p:nvPicPr>
          <p:cNvPr id="4" name="Picture 3">
            <a:extLst>
              <a:ext uri="{FF2B5EF4-FFF2-40B4-BE49-F238E27FC236}">
                <a16:creationId xmlns:a16="http://schemas.microsoft.com/office/drawing/2014/main" id="{798360F4-52FD-7BA4-22FB-AD33F84C693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3753789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021"/>
            <a:ext cx="7620000" cy="1143000"/>
          </a:xfrm>
        </p:spPr>
        <p:txBody>
          <a:bodyPr/>
          <a:lstStyle/>
          <a:p>
            <a:r>
              <a:rPr lang="en-US" sz="3600">
                <a:latin typeface="Bookman Old Style"/>
              </a:rPr>
              <a:t>Important Dates: Competitive</a:t>
            </a:r>
          </a:p>
        </p:txBody>
      </p:sp>
      <p:sp>
        <p:nvSpPr>
          <p:cNvPr id="3" name="Content Placeholder 2"/>
          <p:cNvSpPr>
            <a:spLocks noGrp="1"/>
          </p:cNvSpPr>
          <p:nvPr>
            <p:ph idx="1"/>
          </p:nvPr>
        </p:nvSpPr>
        <p:spPr>
          <a:xfrm>
            <a:off x="457200" y="1430892"/>
            <a:ext cx="7620000" cy="4800600"/>
          </a:xfrm>
        </p:spPr>
        <p:txBody>
          <a:bodyPr vert="horz" lIns="91440" tIns="45720" rIns="91440" bIns="45720" rtlCol="0" anchor="t">
            <a:noAutofit/>
          </a:bodyPr>
          <a:lstStyle/>
          <a:p>
            <a:pPr marL="457200" indent="-342900"/>
            <a:endParaRPr lang="en-US" b="1" dirty="0"/>
          </a:p>
          <a:p>
            <a:r>
              <a:rPr lang="en-US" b="1" dirty="0">
                <a:solidFill>
                  <a:schemeClr val="tx2"/>
                </a:solidFill>
                <a:ea typeface="Calibri"/>
                <a:cs typeface="Calibri"/>
              </a:rPr>
              <a:t>2/25/26</a:t>
            </a:r>
            <a:r>
              <a:rPr lang="en-US" dirty="0">
                <a:solidFill>
                  <a:schemeClr val="tx2"/>
                </a:solidFill>
                <a:ea typeface="Calibri"/>
                <a:cs typeface="Calibri"/>
              </a:rPr>
              <a:t> 1st Draft Competitive (new, re-competing, and continuation) and EAP (new) Grants applications due to Volunteer Tennessee by 3:00 p.m. CT.</a:t>
            </a:r>
          </a:p>
          <a:p>
            <a:endParaRPr lang="en-US" dirty="0">
              <a:solidFill>
                <a:schemeClr val="tx2"/>
              </a:solidFill>
              <a:ea typeface="Calibri"/>
              <a:cs typeface="Calibri"/>
            </a:endParaRPr>
          </a:p>
          <a:p>
            <a:r>
              <a:rPr lang="en-US" sz="2400" b="1" dirty="0">
                <a:solidFill>
                  <a:schemeClr val="tx2"/>
                </a:solidFill>
              </a:rPr>
              <a:t>3/18/26</a:t>
            </a:r>
            <a:r>
              <a:rPr lang="en-US" sz="2400" dirty="0">
                <a:solidFill>
                  <a:schemeClr val="tx2"/>
                </a:solidFill>
              </a:rPr>
              <a:t> Competitive applications due to Volunteer Tennessee by 3:00 p.m. CT. </a:t>
            </a:r>
            <a:endParaRPr lang="en-US" sz="2400" dirty="0">
              <a:solidFill>
                <a:schemeClr val="tx2"/>
              </a:solidFill>
              <a:ea typeface="Calibri"/>
              <a:cs typeface="Calibri"/>
            </a:endParaRPr>
          </a:p>
          <a:p>
            <a:pPr marL="114300" indent="0">
              <a:buNone/>
            </a:pPr>
            <a:endParaRPr lang="en-US" dirty="0">
              <a:solidFill>
                <a:schemeClr val="tx2"/>
              </a:solidFill>
              <a:ea typeface="Calibri"/>
              <a:cs typeface="Calibri"/>
            </a:endParaRPr>
          </a:p>
          <a:p>
            <a:r>
              <a:rPr lang="en-US" b="1" dirty="0">
                <a:solidFill>
                  <a:schemeClr val="tx2"/>
                </a:solidFill>
                <a:ea typeface="Calibri"/>
                <a:cs typeface="Calibri"/>
              </a:rPr>
              <a:t>Only grantees with preapproval from Volunteer Tennessee staff should apply Competitive.</a:t>
            </a:r>
          </a:p>
        </p:txBody>
      </p:sp>
      <p:pic>
        <p:nvPicPr>
          <p:cNvPr id="4" name="Picture 3">
            <a:extLst>
              <a:ext uri="{FF2B5EF4-FFF2-40B4-BE49-F238E27FC236}">
                <a16:creationId xmlns:a16="http://schemas.microsoft.com/office/drawing/2014/main" id="{E04E0C20-B07C-F338-9D92-815FD4E3B4C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2779292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F19F5-1149-401B-8C0F-B29FA4EB4B63}"/>
              </a:ext>
            </a:extLst>
          </p:cNvPr>
          <p:cNvSpPr>
            <a:spLocks noGrp="1"/>
          </p:cNvSpPr>
          <p:nvPr>
            <p:ph type="title"/>
          </p:nvPr>
        </p:nvSpPr>
        <p:spPr>
          <a:xfrm>
            <a:off x="457200" y="274638"/>
            <a:ext cx="7620000" cy="715962"/>
          </a:xfrm>
        </p:spPr>
        <p:txBody>
          <a:bodyPr/>
          <a:lstStyle/>
          <a:p>
            <a:r>
              <a:rPr lang="en-US">
                <a:latin typeface="Bookman Old Style"/>
                <a:ea typeface="Cambria"/>
              </a:rPr>
              <a:t>Application Contents</a:t>
            </a:r>
            <a:endParaRPr lang="en-US">
              <a:latin typeface="Bookman Old Style"/>
            </a:endParaRPr>
          </a:p>
        </p:txBody>
      </p:sp>
      <p:sp>
        <p:nvSpPr>
          <p:cNvPr id="5" name="Content Placeholder 4">
            <a:extLst>
              <a:ext uri="{FF2B5EF4-FFF2-40B4-BE49-F238E27FC236}">
                <a16:creationId xmlns:a16="http://schemas.microsoft.com/office/drawing/2014/main" id="{427F8120-18D1-447B-9B7C-77C65EA5C46C}"/>
              </a:ext>
            </a:extLst>
          </p:cNvPr>
          <p:cNvSpPr>
            <a:spLocks noGrp="1"/>
          </p:cNvSpPr>
          <p:nvPr>
            <p:ph idx="1"/>
          </p:nvPr>
        </p:nvSpPr>
        <p:spPr>
          <a:xfrm>
            <a:off x="457200" y="1298276"/>
            <a:ext cx="7620000" cy="4800600"/>
          </a:xfrm>
        </p:spPr>
        <p:txBody>
          <a:bodyPr vert="horz" lIns="91440" tIns="45720" rIns="91440" bIns="45720" rtlCol="0" anchor="t">
            <a:noAutofit/>
          </a:bodyPr>
          <a:lstStyle/>
          <a:p>
            <a:pPr marL="285750" indent="-285750">
              <a:spcBef>
                <a:spcPts val="0"/>
              </a:spcBef>
              <a:buFont typeface="Arial,Sans-Serif" pitchFamily="34" charset="0"/>
            </a:pPr>
            <a:r>
              <a:rPr lang="en-US" sz="2000" b="1" dirty="0">
                <a:solidFill>
                  <a:schemeClr val="tx2"/>
                </a:solidFill>
              </a:rPr>
              <a:t>Standard Form 424 Face Sheet</a:t>
            </a:r>
            <a:r>
              <a:rPr lang="en-US" sz="2000" dirty="0">
                <a:solidFill>
                  <a:schemeClr val="tx2"/>
                </a:solidFill>
              </a:rPr>
              <a:t>: Automatically generated when applicants complete the data elements. </a:t>
            </a:r>
            <a:endParaRPr lang="en-US" sz="2000" dirty="0">
              <a:solidFill>
                <a:schemeClr val="tx2"/>
              </a:solidFill>
              <a:ea typeface="Calibri"/>
              <a:cs typeface="Calibri"/>
            </a:endParaRPr>
          </a:p>
          <a:p>
            <a:pPr marL="285750" indent="-285750">
              <a:spcBef>
                <a:spcPts val="0"/>
              </a:spcBef>
              <a:buFont typeface="Arial,Sans-Serif" pitchFamily="34" charset="0"/>
            </a:pPr>
            <a:r>
              <a:rPr lang="en-US" sz="2000" b="1" dirty="0">
                <a:solidFill>
                  <a:schemeClr val="tx2"/>
                </a:solidFill>
              </a:rPr>
              <a:t>Narrative Sections:</a:t>
            </a:r>
            <a:r>
              <a:rPr lang="en-US" sz="2000" dirty="0">
                <a:solidFill>
                  <a:schemeClr val="tx2"/>
                </a:solidFill>
              </a:rPr>
              <a:t> </a:t>
            </a:r>
            <a:endParaRPr lang="en-US" sz="2000" dirty="0">
              <a:solidFill>
                <a:schemeClr val="tx2"/>
              </a:solidFill>
              <a:ea typeface="Calibri"/>
              <a:cs typeface="Calibri"/>
            </a:endParaRPr>
          </a:p>
          <a:p>
            <a:pPr marL="742950" lvl="1" indent="-285750">
              <a:spcBef>
                <a:spcPts val="0"/>
              </a:spcBef>
              <a:buClr>
                <a:srgbClr val="9CBEBD"/>
              </a:buClr>
              <a:buFont typeface="Arial,Sans-Serif" pitchFamily="34" charset="0"/>
            </a:pPr>
            <a:r>
              <a:rPr lang="en-US" dirty="0">
                <a:solidFill>
                  <a:schemeClr val="tx2"/>
                </a:solidFill>
              </a:rPr>
              <a:t>Executive Summary; </a:t>
            </a:r>
            <a:endParaRPr lang="en-US" dirty="0">
              <a:solidFill>
                <a:schemeClr val="tx2"/>
              </a:solidFill>
              <a:ea typeface="Calibri"/>
              <a:cs typeface="Calibri"/>
            </a:endParaRPr>
          </a:p>
          <a:p>
            <a:pPr marL="742950" lvl="1" indent="-285750">
              <a:spcBef>
                <a:spcPts val="0"/>
              </a:spcBef>
              <a:buClr>
                <a:srgbClr val="9CBEBD"/>
              </a:buClr>
              <a:buFont typeface="Arial,Sans-Serif" pitchFamily="34" charset="0"/>
            </a:pPr>
            <a:r>
              <a:rPr lang="en-US" dirty="0">
                <a:solidFill>
                  <a:schemeClr val="tx2"/>
                </a:solidFill>
              </a:rPr>
              <a:t>Program Design; </a:t>
            </a:r>
            <a:endParaRPr lang="en-US" dirty="0">
              <a:solidFill>
                <a:schemeClr val="tx2"/>
              </a:solidFill>
              <a:ea typeface="Calibri"/>
              <a:cs typeface="Calibri"/>
            </a:endParaRPr>
          </a:p>
          <a:p>
            <a:pPr marL="742950" lvl="1" indent="-285750">
              <a:spcBef>
                <a:spcPts val="0"/>
              </a:spcBef>
              <a:buClr>
                <a:srgbClr val="9CBEBD"/>
              </a:buClr>
              <a:buFont typeface="Arial,Sans-Serif" pitchFamily="34" charset="0"/>
            </a:pPr>
            <a:r>
              <a:rPr lang="en-US" dirty="0">
                <a:solidFill>
                  <a:schemeClr val="tx2"/>
                </a:solidFill>
              </a:rPr>
              <a:t>Organizational Capability; </a:t>
            </a:r>
            <a:endParaRPr lang="en-US" dirty="0">
              <a:solidFill>
                <a:schemeClr val="tx2"/>
              </a:solidFill>
              <a:ea typeface="Calibri"/>
              <a:cs typeface="Calibri"/>
            </a:endParaRPr>
          </a:p>
          <a:p>
            <a:pPr marL="742950" lvl="1" indent="-285750">
              <a:spcBef>
                <a:spcPts val="0"/>
              </a:spcBef>
              <a:buClr>
                <a:srgbClr val="9CBEBD"/>
              </a:buClr>
              <a:buFont typeface="Arial,Sans-Serif" pitchFamily="34" charset="0"/>
            </a:pPr>
            <a:r>
              <a:rPr lang="en-US" dirty="0">
                <a:solidFill>
                  <a:schemeClr val="tx2"/>
                </a:solidFill>
              </a:rPr>
              <a:t>Cost-Effectiveness &amp; Budget Adequacy; and </a:t>
            </a:r>
            <a:endParaRPr lang="en-US" dirty="0">
              <a:solidFill>
                <a:schemeClr val="tx2"/>
              </a:solidFill>
              <a:ea typeface="Calibri"/>
              <a:cs typeface="Calibri"/>
            </a:endParaRPr>
          </a:p>
          <a:p>
            <a:pPr marL="742950" lvl="1" indent="-285750">
              <a:spcBef>
                <a:spcPts val="0"/>
              </a:spcBef>
              <a:buClr>
                <a:srgbClr val="9CBEBD"/>
              </a:buClr>
              <a:buFont typeface="Arial,Sans-Serif" pitchFamily="34" charset="0"/>
            </a:pPr>
            <a:r>
              <a:rPr lang="en-US" dirty="0">
                <a:solidFill>
                  <a:schemeClr val="tx2"/>
                </a:solidFill>
              </a:rPr>
              <a:t>Evaluation Plan Summary. </a:t>
            </a:r>
            <a:endParaRPr lang="en-US" dirty="0">
              <a:solidFill>
                <a:schemeClr val="tx2"/>
              </a:solidFill>
              <a:ea typeface="Calibri"/>
              <a:cs typeface="Calibri"/>
            </a:endParaRPr>
          </a:p>
          <a:p>
            <a:pPr marL="285750" indent="-285750">
              <a:spcBef>
                <a:spcPts val="0"/>
              </a:spcBef>
              <a:buFont typeface="Arial,Sans-Serif" pitchFamily="34" charset="0"/>
            </a:pPr>
            <a:r>
              <a:rPr lang="en-US" sz="2000" b="1" dirty="0">
                <a:solidFill>
                  <a:schemeClr val="tx2"/>
                </a:solidFill>
              </a:rPr>
              <a:t>Performance Measures</a:t>
            </a:r>
            <a:endParaRPr lang="en-US" sz="2000" b="1" dirty="0">
              <a:solidFill>
                <a:schemeClr val="tx2"/>
              </a:solidFill>
              <a:ea typeface="Calibri"/>
              <a:cs typeface="Calibri"/>
            </a:endParaRPr>
          </a:p>
          <a:p>
            <a:pPr marL="285750" indent="-285750">
              <a:spcBef>
                <a:spcPts val="0"/>
              </a:spcBef>
              <a:buFont typeface="Arial,Sans-Serif" pitchFamily="34" charset="0"/>
            </a:pPr>
            <a:r>
              <a:rPr lang="en-US" sz="2000" b="1" dirty="0">
                <a:solidFill>
                  <a:schemeClr val="tx2"/>
                </a:solidFill>
              </a:rPr>
              <a:t>Logic Model</a:t>
            </a:r>
            <a:endParaRPr lang="en-US" sz="2000" b="1" dirty="0">
              <a:solidFill>
                <a:schemeClr val="tx2"/>
              </a:solidFill>
              <a:ea typeface="Calibri"/>
              <a:cs typeface="Calibri"/>
            </a:endParaRPr>
          </a:p>
          <a:p>
            <a:pPr marL="285750" indent="-285750">
              <a:spcBef>
                <a:spcPts val="0"/>
              </a:spcBef>
              <a:buFont typeface="Arial,Sans-Serif" pitchFamily="34" charset="0"/>
            </a:pPr>
            <a:r>
              <a:rPr lang="en-US" sz="2000" b="1" dirty="0">
                <a:solidFill>
                  <a:schemeClr val="tx2"/>
                </a:solidFill>
              </a:rPr>
              <a:t>Standard Form 424A Budget</a:t>
            </a:r>
            <a:endParaRPr lang="en-US" sz="2000" b="1" dirty="0">
              <a:solidFill>
                <a:schemeClr val="tx2"/>
              </a:solidFill>
              <a:ea typeface="Calibri"/>
              <a:cs typeface="Calibri"/>
            </a:endParaRPr>
          </a:p>
          <a:p>
            <a:pPr marL="285750" indent="-285750">
              <a:spcBef>
                <a:spcPts val="0"/>
              </a:spcBef>
              <a:buFont typeface="Arial,Sans-Serif" pitchFamily="34" charset="0"/>
            </a:pPr>
            <a:r>
              <a:rPr lang="en-US" sz="2000" b="1" dirty="0">
                <a:solidFill>
                  <a:schemeClr val="tx2"/>
                </a:solidFill>
              </a:rPr>
              <a:t>Continuation Changes</a:t>
            </a:r>
            <a:endParaRPr lang="en-US" sz="2000" b="1" dirty="0">
              <a:solidFill>
                <a:schemeClr val="tx2"/>
              </a:solidFill>
              <a:ea typeface="Calibri"/>
              <a:cs typeface="Calibri"/>
            </a:endParaRPr>
          </a:p>
          <a:p>
            <a:pPr marL="285750" indent="-285750">
              <a:spcBef>
                <a:spcPts val="0"/>
              </a:spcBef>
              <a:buFont typeface="Arial,Sans-Serif" pitchFamily="34" charset="0"/>
            </a:pPr>
            <a:r>
              <a:rPr lang="en-US" sz="2000" b="1" dirty="0">
                <a:solidFill>
                  <a:schemeClr val="tx2"/>
                </a:solidFill>
              </a:rPr>
              <a:t>Clarification</a:t>
            </a:r>
            <a:endParaRPr lang="en-US" sz="2000" b="1" dirty="0">
              <a:solidFill>
                <a:schemeClr val="tx2"/>
              </a:solidFill>
              <a:ea typeface="Calibri"/>
              <a:cs typeface="Calibri"/>
            </a:endParaRPr>
          </a:p>
          <a:p>
            <a:pPr marL="285750" indent="-285750">
              <a:spcBef>
                <a:spcPts val="0"/>
              </a:spcBef>
              <a:buFont typeface="Arial,Sans-Serif" pitchFamily="34" charset="0"/>
            </a:pPr>
            <a:r>
              <a:rPr lang="en-US" sz="2000" b="1" dirty="0">
                <a:solidFill>
                  <a:schemeClr val="tx2"/>
                </a:solidFill>
              </a:rPr>
              <a:t>Authorization, Assurances, and Certifications</a:t>
            </a:r>
            <a:endParaRPr lang="en-US" sz="2000" b="1" dirty="0">
              <a:solidFill>
                <a:schemeClr val="tx2"/>
              </a:solidFill>
              <a:ea typeface="Calibri"/>
              <a:cs typeface="Calibri"/>
            </a:endParaRPr>
          </a:p>
          <a:p>
            <a:pPr marL="285750" indent="-285750">
              <a:spcBef>
                <a:spcPts val="0"/>
              </a:spcBef>
              <a:buFont typeface="Arial,Sans-Serif" pitchFamily="34" charset="0"/>
            </a:pPr>
            <a:r>
              <a:rPr lang="en-US" sz="2000" b="1" dirty="0">
                <a:solidFill>
                  <a:schemeClr val="tx2"/>
                </a:solidFill>
              </a:rPr>
              <a:t>Additional Documents, as required</a:t>
            </a:r>
            <a:endParaRPr lang="en-US" sz="2000" b="1" dirty="0">
              <a:solidFill>
                <a:schemeClr val="tx2"/>
              </a:solidFill>
              <a:ea typeface="Calibri"/>
              <a:cs typeface="Calibri"/>
            </a:endParaRPr>
          </a:p>
          <a:p>
            <a:pPr lvl="1"/>
            <a:endParaRPr lang="en-US" dirty="0"/>
          </a:p>
        </p:txBody>
      </p:sp>
      <p:pic>
        <p:nvPicPr>
          <p:cNvPr id="3" name="Picture 2">
            <a:extLst>
              <a:ext uri="{FF2B5EF4-FFF2-40B4-BE49-F238E27FC236}">
                <a16:creationId xmlns:a16="http://schemas.microsoft.com/office/drawing/2014/main" id="{6D4441F1-8CB1-0D82-C6CF-DE959FF1690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143177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2000"/>
                                        <p:tgtEl>
                                          <p:spTgt spid="5">
                                            <p:txEl>
                                              <p:pRg st="1" end="1"/>
                                            </p:txEl>
                                          </p:spTgt>
                                        </p:tgtEl>
                                      </p:cBhvr>
                                    </p:animEffect>
                                    <p:anim calcmode="lin" valueType="num">
                                      <p:cBhvr>
                                        <p:cTn id="15"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5">
                                            <p:txEl>
                                              <p:pRg st="1" end="1"/>
                                            </p:txEl>
                                          </p:spTgt>
                                        </p:tgtEl>
                                        <p:attrNameLst>
                                          <p:attrName>ppt_h</p:attrName>
                                        </p:attrNameLst>
                                      </p:cBhvr>
                                      <p:tavLst>
                                        <p:tav tm="0">
                                          <p:val>
                                            <p:strVal val="#ppt_h"/>
                                          </p:val>
                                        </p:tav>
                                        <p:tav tm="100000">
                                          <p:val>
                                            <p:strVal val="#ppt_h"/>
                                          </p:val>
                                        </p:tav>
                                      </p:tavLst>
                                    </p:anim>
                                  </p:childTnLst>
                                </p:cTn>
                              </p:par>
                              <p:par>
                                <p:cTn id="17" presetID="45" presetClass="entr" presetSubtype="0" fill="hold" grpId="0"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2000"/>
                                        <p:tgtEl>
                                          <p:spTgt spid="5">
                                            <p:txEl>
                                              <p:pRg st="2" end="2"/>
                                            </p:txEl>
                                          </p:spTgt>
                                        </p:tgtEl>
                                      </p:cBhvr>
                                    </p:animEffect>
                                    <p:anim calcmode="lin" valueType="num">
                                      <p:cBhvr>
                                        <p:cTn id="20" dur="2000" fill="hold"/>
                                        <p:tgtEl>
                                          <p:spTgt spid="5">
                                            <p:txEl>
                                              <p:pRg st="2" end="2"/>
                                            </p:txEl>
                                          </p:spTgt>
                                        </p:tgtEl>
                                        <p:attrNameLst>
                                          <p:attrName>ppt_w</p:attrName>
                                        </p:attrNameLst>
                                      </p:cBhvr>
                                      <p:tavLst>
                                        <p:tav tm="0" fmla="#ppt_w*sin(2.5*pi*$)">
                                          <p:val>
                                            <p:fltVal val="0"/>
                                          </p:val>
                                        </p:tav>
                                        <p:tav tm="100000">
                                          <p:val>
                                            <p:fltVal val="1"/>
                                          </p:val>
                                        </p:tav>
                                      </p:tavLst>
                                    </p:anim>
                                    <p:anim calcmode="lin" valueType="num">
                                      <p:cBhvr>
                                        <p:cTn id="21" dur="2000" fill="hold"/>
                                        <p:tgtEl>
                                          <p:spTgt spid="5">
                                            <p:txEl>
                                              <p:pRg st="2" end="2"/>
                                            </p:txEl>
                                          </p:spTgt>
                                        </p:tgtEl>
                                        <p:attrNameLst>
                                          <p:attrName>ppt_h</p:attrName>
                                        </p:attrNameLst>
                                      </p:cBhvr>
                                      <p:tavLst>
                                        <p:tav tm="0">
                                          <p:val>
                                            <p:strVal val="#ppt_h"/>
                                          </p:val>
                                        </p:tav>
                                        <p:tav tm="100000">
                                          <p:val>
                                            <p:strVal val="#ppt_h"/>
                                          </p:val>
                                        </p:tav>
                                      </p:tavLst>
                                    </p:anim>
                                  </p:childTnLst>
                                </p:cTn>
                              </p:par>
                              <p:par>
                                <p:cTn id="22" presetID="45" presetClass="entr" presetSubtype="0" fill="hold" grpId="0"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2000"/>
                                        <p:tgtEl>
                                          <p:spTgt spid="5">
                                            <p:txEl>
                                              <p:pRg st="3" end="3"/>
                                            </p:txEl>
                                          </p:spTgt>
                                        </p:tgtEl>
                                      </p:cBhvr>
                                    </p:animEffect>
                                    <p:anim calcmode="lin" valueType="num">
                                      <p:cBhvr>
                                        <p:cTn id="25" dur="2000" fill="hold"/>
                                        <p:tgtEl>
                                          <p:spTgt spid="5">
                                            <p:txEl>
                                              <p:pRg st="3" end="3"/>
                                            </p:txEl>
                                          </p:spTgt>
                                        </p:tgtEl>
                                        <p:attrNameLst>
                                          <p:attrName>ppt_w</p:attrName>
                                        </p:attrNameLst>
                                      </p:cBhvr>
                                      <p:tavLst>
                                        <p:tav tm="0" fmla="#ppt_w*sin(2.5*pi*$)">
                                          <p:val>
                                            <p:fltVal val="0"/>
                                          </p:val>
                                        </p:tav>
                                        <p:tav tm="100000">
                                          <p:val>
                                            <p:fltVal val="1"/>
                                          </p:val>
                                        </p:tav>
                                      </p:tavLst>
                                    </p:anim>
                                    <p:anim calcmode="lin" valueType="num">
                                      <p:cBhvr>
                                        <p:cTn id="26" dur="2000" fill="hold"/>
                                        <p:tgtEl>
                                          <p:spTgt spid="5">
                                            <p:txEl>
                                              <p:pRg st="3" end="3"/>
                                            </p:txEl>
                                          </p:spTgt>
                                        </p:tgtEl>
                                        <p:attrNameLst>
                                          <p:attrName>ppt_h</p:attrName>
                                        </p:attrNameLst>
                                      </p:cBhvr>
                                      <p:tavLst>
                                        <p:tav tm="0">
                                          <p:val>
                                            <p:strVal val="#ppt_h"/>
                                          </p:val>
                                        </p:tav>
                                        <p:tav tm="100000">
                                          <p:val>
                                            <p:strVal val="#ppt_h"/>
                                          </p:val>
                                        </p:tav>
                                      </p:tavLst>
                                    </p:anim>
                                  </p:childTnLst>
                                </p:cTn>
                              </p:par>
                              <p:par>
                                <p:cTn id="27" presetID="45" presetClass="entr" presetSubtype="0" fill="hold" grpId="0"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2000"/>
                                        <p:tgtEl>
                                          <p:spTgt spid="5">
                                            <p:txEl>
                                              <p:pRg st="4" end="4"/>
                                            </p:txEl>
                                          </p:spTgt>
                                        </p:tgtEl>
                                      </p:cBhvr>
                                    </p:animEffect>
                                    <p:anim calcmode="lin" valueType="num">
                                      <p:cBhvr>
                                        <p:cTn id="30" dur="2000" fill="hold"/>
                                        <p:tgtEl>
                                          <p:spTgt spid="5">
                                            <p:txEl>
                                              <p:pRg st="4" end="4"/>
                                            </p:txEl>
                                          </p:spTgt>
                                        </p:tgtEl>
                                        <p:attrNameLst>
                                          <p:attrName>ppt_w</p:attrName>
                                        </p:attrNameLst>
                                      </p:cBhvr>
                                      <p:tavLst>
                                        <p:tav tm="0" fmla="#ppt_w*sin(2.5*pi*$)">
                                          <p:val>
                                            <p:fltVal val="0"/>
                                          </p:val>
                                        </p:tav>
                                        <p:tav tm="100000">
                                          <p:val>
                                            <p:fltVal val="1"/>
                                          </p:val>
                                        </p:tav>
                                      </p:tavLst>
                                    </p:anim>
                                    <p:anim calcmode="lin" valueType="num">
                                      <p:cBhvr>
                                        <p:cTn id="31" dur="2000" fill="hold"/>
                                        <p:tgtEl>
                                          <p:spTgt spid="5">
                                            <p:txEl>
                                              <p:pRg st="4" end="4"/>
                                            </p:txEl>
                                          </p:spTgt>
                                        </p:tgtEl>
                                        <p:attrNameLst>
                                          <p:attrName>ppt_h</p:attrName>
                                        </p:attrNameLst>
                                      </p:cBhvr>
                                      <p:tavLst>
                                        <p:tav tm="0">
                                          <p:val>
                                            <p:strVal val="#ppt_h"/>
                                          </p:val>
                                        </p:tav>
                                        <p:tav tm="100000">
                                          <p:val>
                                            <p:strVal val="#ppt_h"/>
                                          </p:val>
                                        </p:tav>
                                      </p:tavLst>
                                    </p:anim>
                                  </p:childTnLst>
                                </p:cTn>
                              </p:par>
                              <p:par>
                                <p:cTn id="32" presetID="45" presetClass="entr" presetSubtype="0" fill="hold" grpId="0" nodeType="with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2000"/>
                                        <p:tgtEl>
                                          <p:spTgt spid="5">
                                            <p:txEl>
                                              <p:pRg st="5" end="5"/>
                                            </p:txEl>
                                          </p:spTgt>
                                        </p:tgtEl>
                                      </p:cBhvr>
                                    </p:animEffect>
                                    <p:anim calcmode="lin" valueType="num">
                                      <p:cBhvr>
                                        <p:cTn id="35" dur="2000" fill="hold"/>
                                        <p:tgtEl>
                                          <p:spTgt spid="5">
                                            <p:txEl>
                                              <p:pRg st="5" end="5"/>
                                            </p:txEl>
                                          </p:spTgt>
                                        </p:tgtEl>
                                        <p:attrNameLst>
                                          <p:attrName>ppt_w</p:attrName>
                                        </p:attrNameLst>
                                      </p:cBhvr>
                                      <p:tavLst>
                                        <p:tav tm="0" fmla="#ppt_w*sin(2.5*pi*$)">
                                          <p:val>
                                            <p:fltVal val="0"/>
                                          </p:val>
                                        </p:tav>
                                        <p:tav tm="100000">
                                          <p:val>
                                            <p:fltVal val="1"/>
                                          </p:val>
                                        </p:tav>
                                      </p:tavLst>
                                    </p:anim>
                                    <p:anim calcmode="lin" valueType="num">
                                      <p:cBhvr>
                                        <p:cTn id="36" dur="2000" fill="hold"/>
                                        <p:tgtEl>
                                          <p:spTgt spid="5">
                                            <p:txEl>
                                              <p:pRg st="5" end="5"/>
                                            </p:txEl>
                                          </p:spTgt>
                                        </p:tgtEl>
                                        <p:attrNameLst>
                                          <p:attrName>ppt_h</p:attrName>
                                        </p:attrNameLst>
                                      </p:cBhvr>
                                      <p:tavLst>
                                        <p:tav tm="0">
                                          <p:val>
                                            <p:strVal val="#ppt_h"/>
                                          </p:val>
                                        </p:tav>
                                        <p:tav tm="100000">
                                          <p:val>
                                            <p:strVal val="#ppt_h"/>
                                          </p:val>
                                        </p:tav>
                                      </p:tavLst>
                                    </p:anim>
                                  </p:childTnLst>
                                </p:cTn>
                              </p:par>
                              <p:par>
                                <p:cTn id="37" presetID="45" presetClass="entr" presetSubtype="0" fill="hold" grpId="0" nodeType="with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Effect transition="in" filter="fade">
                                      <p:cBhvr>
                                        <p:cTn id="39" dur="2000"/>
                                        <p:tgtEl>
                                          <p:spTgt spid="5">
                                            <p:txEl>
                                              <p:pRg st="6" end="6"/>
                                            </p:txEl>
                                          </p:spTgt>
                                        </p:tgtEl>
                                      </p:cBhvr>
                                    </p:animEffect>
                                    <p:anim calcmode="lin" valueType="num">
                                      <p:cBhvr>
                                        <p:cTn id="40" dur="2000" fill="hold"/>
                                        <p:tgtEl>
                                          <p:spTgt spid="5">
                                            <p:txEl>
                                              <p:pRg st="6" end="6"/>
                                            </p:txEl>
                                          </p:spTgt>
                                        </p:tgtEl>
                                        <p:attrNameLst>
                                          <p:attrName>ppt_w</p:attrName>
                                        </p:attrNameLst>
                                      </p:cBhvr>
                                      <p:tavLst>
                                        <p:tav tm="0" fmla="#ppt_w*sin(2.5*pi*$)">
                                          <p:val>
                                            <p:fltVal val="0"/>
                                          </p:val>
                                        </p:tav>
                                        <p:tav tm="100000">
                                          <p:val>
                                            <p:fltVal val="1"/>
                                          </p:val>
                                        </p:tav>
                                      </p:tavLst>
                                    </p:anim>
                                    <p:anim calcmode="lin" valueType="num">
                                      <p:cBhvr>
                                        <p:cTn id="41" dur="2000" fill="hold"/>
                                        <p:tgtEl>
                                          <p:spTgt spid="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45" presetClass="entr" presetSubtype="0" fill="hold" grpId="0" nodeType="clickEffect">
                                  <p:stCondLst>
                                    <p:cond delay="0"/>
                                  </p:stCondLst>
                                  <p:childTnLst>
                                    <p:set>
                                      <p:cBhvr>
                                        <p:cTn id="45" dur="1" fill="hold">
                                          <p:stCondLst>
                                            <p:cond delay="0"/>
                                          </p:stCondLst>
                                        </p:cTn>
                                        <p:tgtEl>
                                          <p:spTgt spid="5">
                                            <p:txEl>
                                              <p:pRg st="7" end="7"/>
                                            </p:txEl>
                                          </p:spTgt>
                                        </p:tgtEl>
                                        <p:attrNameLst>
                                          <p:attrName>style.visibility</p:attrName>
                                        </p:attrNameLst>
                                      </p:cBhvr>
                                      <p:to>
                                        <p:strVal val="visible"/>
                                      </p:to>
                                    </p:set>
                                    <p:animEffect transition="in" filter="fade">
                                      <p:cBhvr>
                                        <p:cTn id="46" dur="2000"/>
                                        <p:tgtEl>
                                          <p:spTgt spid="5">
                                            <p:txEl>
                                              <p:pRg st="7" end="7"/>
                                            </p:txEl>
                                          </p:spTgt>
                                        </p:tgtEl>
                                      </p:cBhvr>
                                    </p:animEffect>
                                    <p:anim calcmode="lin" valueType="num">
                                      <p:cBhvr>
                                        <p:cTn id="47" dur="2000" fill="hold"/>
                                        <p:tgtEl>
                                          <p:spTgt spid="5">
                                            <p:txEl>
                                              <p:pRg st="7" end="7"/>
                                            </p:txEl>
                                          </p:spTgt>
                                        </p:tgtEl>
                                        <p:attrNameLst>
                                          <p:attrName>ppt_w</p:attrName>
                                        </p:attrNameLst>
                                      </p:cBhvr>
                                      <p:tavLst>
                                        <p:tav tm="0" fmla="#ppt_w*sin(2.5*pi*$)">
                                          <p:val>
                                            <p:fltVal val="0"/>
                                          </p:val>
                                        </p:tav>
                                        <p:tav tm="100000">
                                          <p:val>
                                            <p:fltVal val="1"/>
                                          </p:val>
                                        </p:tav>
                                      </p:tavLst>
                                    </p:anim>
                                    <p:anim calcmode="lin" valueType="num">
                                      <p:cBhvr>
                                        <p:cTn id="48" dur="2000" fill="hold"/>
                                        <p:tgtEl>
                                          <p:spTgt spid="5">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45" presetClass="entr" presetSubtype="0" fill="hold" grpId="0" nodeType="clickEffect">
                                  <p:stCondLst>
                                    <p:cond delay="0"/>
                                  </p:stCondLst>
                                  <p:childTnLst>
                                    <p:set>
                                      <p:cBhvr>
                                        <p:cTn id="52" dur="1" fill="hold">
                                          <p:stCondLst>
                                            <p:cond delay="0"/>
                                          </p:stCondLst>
                                        </p:cTn>
                                        <p:tgtEl>
                                          <p:spTgt spid="5">
                                            <p:txEl>
                                              <p:pRg st="8" end="8"/>
                                            </p:txEl>
                                          </p:spTgt>
                                        </p:tgtEl>
                                        <p:attrNameLst>
                                          <p:attrName>style.visibility</p:attrName>
                                        </p:attrNameLst>
                                      </p:cBhvr>
                                      <p:to>
                                        <p:strVal val="visible"/>
                                      </p:to>
                                    </p:set>
                                    <p:animEffect transition="in" filter="fade">
                                      <p:cBhvr>
                                        <p:cTn id="53" dur="2000"/>
                                        <p:tgtEl>
                                          <p:spTgt spid="5">
                                            <p:txEl>
                                              <p:pRg st="8" end="8"/>
                                            </p:txEl>
                                          </p:spTgt>
                                        </p:tgtEl>
                                      </p:cBhvr>
                                    </p:animEffect>
                                    <p:anim calcmode="lin" valueType="num">
                                      <p:cBhvr>
                                        <p:cTn id="54" dur="2000" fill="hold"/>
                                        <p:tgtEl>
                                          <p:spTgt spid="5">
                                            <p:txEl>
                                              <p:pRg st="8" end="8"/>
                                            </p:txEl>
                                          </p:spTgt>
                                        </p:tgtEl>
                                        <p:attrNameLst>
                                          <p:attrName>ppt_w</p:attrName>
                                        </p:attrNameLst>
                                      </p:cBhvr>
                                      <p:tavLst>
                                        <p:tav tm="0" fmla="#ppt_w*sin(2.5*pi*$)">
                                          <p:val>
                                            <p:fltVal val="0"/>
                                          </p:val>
                                        </p:tav>
                                        <p:tav tm="100000">
                                          <p:val>
                                            <p:fltVal val="1"/>
                                          </p:val>
                                        </p:tav>
                                      </p:tavLst>
                                    </p:anim>
                                    <p:anim calcmode="lin" valueType="num">
                                      <p:cBhvr>
                                        <p:cTn id="55" dur="2000" fill="hold"/>
                                        <p:tgtEl>
                                          <p:spTgt spid="5">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45" presetClass="entr" presetSubtype="0" fill="hold" grpId="0" nodeType="clickEffect">
                                  <p:stCondLst>
                                    <p:cond delay="0"/>
                                  </p:stCondLst>
                                  <p:childTnLst>
                                    <p:set>
                                      <p:cBhvr>
                                        <p:cTn id="59" dur="1" fill="hold">
                                          <p:stCondLst>
                                            <p:cond delay="0"/>
                                          </p:stCondLst>
                                        </p:cTn>
                                        <p:tgtEl>
                                          <p:spTgt spid="5">
                                            <p:txEl>
                                              <p:pRg st="9" end="9"/>
                                            </p:txEl>
                                          </p:spTgt>
                                        </p:tgtEl>
                                        <p:attrNameLst>
                                          <p:attrName>style.visibility</p:attrName>
                                        </p:attrNameLst>
                                      </p:cBhvr>
                                      <p:to>
                                        <p:strVal val="visible"/>
                                      </p:to>
                                    </p:set>
                                    <p:animEffect transition="in" filter="fade">
                                      <p:cBhvr>
                                        <p:cTn id="60" dur="2000"/>
                                        <p:tgtEl>
                                          <p:spTgt spid="5">
                                            <p:txEl>
                                              <p:pRg st="9" end="9"/>
                                            </p:txEl>
                                          </p:spTgt>
                                        </p:tgtEl>
                                      </p:cBhvr>
                                    </p:animEffect>
                                    <p:anim calcmode="lin" valueType="num">
                                      <p:cBhvr>
                                        <p:cTn id="61" dur="2000" fill="hold"/>
                                        <p:tgtEl>
                                          <p:spTgt spid="5">
                                            <p:txEl>
                                              <p:pRg st="9" end="9"/>
                                            </p:txEl>
                                          </p:spTgt>
                                        </p:tgtEl>
                                        <p:attrNameLst>
                                          <p:attrName>ppt_w</p:attrName>
                                        </p:attrNameLst>
                                      </p:cBhvr>
                                      <p:tavLst>
                                        <p:tav tm="0" fmla="#ppt_w*sin(2.5*pi*$)">
                                          <p:val>
                                            <p:fltVal val="0"/>
                                          </p:val>
                                        </p:tav>
                                        <p:tav tm="100000">
                                          <p:val>
                                            <p:fltVal val="1"/>
                                          </p:val>
                                        </p:tav>
                                      </p:tavLst>
                                    </p:anim>
                                    <p:anim calcmode="lin" valueType="num">
                                      <p:cBhvr>
                                        <p:cTn id="62" dur="2000" fill="hold"/>
                                        <p:tgtEl>
                                          <p:spTgt spid="5">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45" presetClass="entr" presetSubtype="0" fill="hold" grpId="0" nodeType="clickEffect">
                                  <p:stCondLst>
                                    <p:cond delay="0"/>
                                  </p:stCondLst>
                                  <p:childTnLst>
                                    <p:set>
                                      <p:cBhvr>
                                        <p:cTn id="66" dur="1" fill="hold">
                                          <p:stCondLst>
                                            <p:cond delay="0"/>
                                          </p:stCondLst>
                                        </p:cTn>
                                        <p:tgtEl>
                                          <p:spTgt spid="5">
                                            <p:txEl>
                                              <p:pRg st="10" end="10"/>
                                            </p:txEl>
                                          </p:spTgt>
                                        </p:tgtEl>
                                        <p:attrNameLst>
                                          <p:attrName>style.visibility</p:attrName>
                                        </p:attrNameLst>
                                      </p:cBhvr>
                                      <p:to>
                                        <p:strVal val="visible"/>
                                      </p:to>
                                    </p:set>
                                    <p:animEffect transition="in" filter="fade">
                                      <p:cBhvr>
                                        <p:cTn id="67" dur="2000"/>
                                        <p:tgtEl>
                                          <p:spTgt spid="5">
                                            <p:txEl>
                                              <p:pRg st="10" end="10"/>
                                            </p:txEl>
                                          </p:spTgt>
                                        </p:tgtEl>
                                      </p:cBhvr>
                                    </p:animEffect>
                                    <p:anim calcmode="lin" valueType="num">
                                      <p:cBhvr>
                                        <p:cTn id="68" dur="2000" fill="hold"/>
                                        <p:tgtEl>
                                          <p:spTgt spid="5">
                                            <p:txEl>
                                              <p:pRg st="10" end="10"/>
                                            </p:txEl>
                                          </p:spTgt>
                                        </p:tgtEl>
                                        <p:attrNameLst>
                                          <p:attrName>ppt_w</p:attrName>
                                        </p:attrNameLst>
                                      </p:cBhvr>
                                      <p:tavLst>
                                        <p:tav tm="0" fmla="#ppt_w*sin(2.5*pi*$)">
                                          <p:val>
                                            <p:fltVal val="0"/>
                                          </p:val>
                                        </p:tav>
                                        <p:tav tm="100000">
                                          <p:val>
                                            <p:fltVal val="1"/>
                                          </p:val>
                                        </p:tav>
                                      </p:tavLst>
                                    </p:anim>
                                    <p:anim calcmode="lin" valueType="num">
                                      <p:cBhvr>
                                        <p:cTn id="69" dur="2000" fill="hold"/>
                                        <p:tgtEl>
                                          <p:spTgt spid="5">
                                            <p:txEl>
                                              <p:pRg st="10" end="10"/>
                                            </p:txEl>
                                          </p:spTgt>
                                        </p:tgtEl>
                                        <p:attrNameLst>
                                          <p:attrName>ppt_h</p:attrName>
                                        </p:attrNameLst>
                                      </p:cBhvr>
                                      <p:tavLst>
                                        <p:tav tm="0">
                                          <p:val>
                                            <p:strVal val="#ppt_h"/>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45" presetClass="entr" presetSubtype="0" fill="hold" grpId="0" nodeType="clickEffect">
                                  <p:stCondLst>
                                    <p:cond delay="0"/>
                                  </p:stCondLst>
                                  <p:childTnLst>
                                    <p:set>
                                      <p:cBhvr>
                                        <p:cTn id="73" dur="1" fill="hold">
                                          <p:stCondLst>
                                            <p:cond delay="0"/>
                                          </p:stCondLst>
                                        </p:cTn>
                                        <p:tgtEl>
                                          <p:spTgt spid="5">
                                            <p:txEl>
                                              <p:pRg st="11" end="11"/>
                                            </p:txEl>
                                          </p:spTgt>
                                        </p:tgtEl>
                                        <p:attrNameLst>
                                          <p:attrName>style.visibility</p:attrName>
                                        </p:attrNameLst>
                                      </p:cBhvr>
                                      <p:to>
                                        <p:strVal val="visible"/>
                                      </p:to>
                                    </p:set>
                                    <p:animEffect transition="in" filter="fade">
                                      <p:cBhvr>
                                        <p:cTn id="74" dur="2000"/>
                                        <p:tgtEl>
                                          <p:spTgt spid="5">
                                            <p:txEl>
                                              <p:pRg st="11" end="11"/>
                                            </p:txEl>
                                          </p:spTgt>
                                        </p:tgtEl>
                                      </p:cBhvr>
                                    </p:animEffect>
                                    <p:anim calcmode="lin" valueType="num">
                                      <p:cBhvr>
                                        <p:cTn id="75" dur="2000" fill="hold"/>
                                        <p:tgtEl>
                                          <p:spTgt spid="5">
                                            <p:txEl>
                                              <p:pRg st="11" end="11"/>
                                            </p:txEl>
                                          </p:spTgt>
                                        </p:tgtEl>
                                        <p:attrNameLst>
                                          <p:attrName>ppt_w</p:attrName>
                                        </p:attrNameLst>
                                      </p:cBhvr>
                                      <p:tavLst>
                                        <p:tav tm="0" fmla="#ppt_w*sin(2.5*pi*$)">
                                          <p:val>
                                            <p:fltVal val="0"/>
                                          </p:val>
                                        </p:tav>
                                        <p:tav tm="100000">
                                          <p:val>
                                            <p:fltVal val="1"/>
                                          </p:val>
                                        </p:tav>
                                      </p:tavLst>
                                    </p:anim>
                                    <p:anim calcmode="lin" valueType="num">
                                      <p:cBhvr>
                                        <p:cTn id="76" dur="2000" fill="hold"/>
                                        <p:tgtEl>
                                          <p:spTgt spid="5">
                                            <p:txEl>
                                              <p:pRg st="11" end="11"/>
                                            </p:txEl>
                                          </p:spTgt>
                                        </p:tgtEl>
                                        <p:attrNameLst>
                                          <p:attrName>ppt_h</p:attrName>
                                        </p:attrNameLst>
                                      </p:cBhvr>
                                      <p:tavLst>
                                        <p:tav tm="0">
                                          <p:val>
                                            <p:strVal val="#ppt_h"/>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45" presetClass="entr" presetSubtype="0" fill="hold" grpId="0" nodeType="clickEffect">
                                  <p:stCondLst>
                                    <p:cond delay="0"/>
                                  </p:stCondLst>
                                  <p:childTnLst>
                                    <p:set>
                                      <p:cBhvr>
                                        <p:cTn id="80" dur="1" fill="hold">
                                          <p:stCondLst>
                                            <p:cond delay="0"/>
                                          </p:stCondLst>
                                        </p:cTn>
                                        <p:tgtEl>
                                          <p:spTgt spid="5">
                                            <p:txEl>
                                              <p:pRg st="12" end="12"/>
                                            </p:txEl>
                                          </p:spTgt>
                                        </p:tgtEl>
                                        <p:attrNameLst>
                                          <p:attrName>style.visibility</p:attrName>
                                        </p:attrNameLst>
                                      </p:cBhvr>
                                      <p:to>
                                        <p:strVal val="visible"/>
                                      </p:to>
                                    </p:set>
                                    <p:animEffect transition="in" filter="fade">
                                      <p:cBhvr>
                                        <p:cTn id="81" dur="2000"/>
                                        <p:tgtEl>
                                          <p:spTgt spid="5">
                                            <p:txEl>
                                              <p:pRg st="12" end="12"/>
                                            </p:txEl>
                                          </p:spTgt>
                                        </p:tgtEl>
                                      </p:cBhvr>
                                    </p:animEffect>
                                    <p:anim calcmode="lin" valueType="num">
                                      <p:cBhvr>
                                        <p:cTn id="82" dur="2000" fill="hold"/>
                                        <p:tgtEl>
                                          <p:spTgt spid="5">
                                            <p:txEl>
                                              <p:pRg st="12" end="12"/>
                                            </p:txEl>
                                          </p:spTgt>
                                        </p:tgtEl>
                                        <p:attrNameLst>
                                          <p:attrName>ppt_w</p:attrName>
                                        </p:attrNameLst>
                                      </p:cBhvr>
                                      <p:tavLst>
                                        <p:tav tm="0" fmla="#ppt_w*sin(2.5*pi*$)">
                                          <p:val>
                                            <p:fltVal val="0"/>
                                          </p:val>
                                        </p:tav>
                                        <p:tav tm="100000">
                                          <p:val>
                                            <p:fltVal val="1"/>
                                          </p:val>
                                        </p:tav>
                                      </p:tavLst>
                                    </p:anim>
                                    <p:anim calcmode="lin" valueType="num">
                                      <p:cBhvr>
                                        <p:cTn id="83" dur="2000" fill="hold"/>
                                        <p:tgtEl>
                                          <p:spTgt spid="5">
                                            <p:txEl>
                                              <p:pRg st="12" end="12"/>
                                            </p:txEl>
                                          </p:spTgt>
                                        </p:tgtEl>
                                        <p:attrNameLst>
                                          <p:attrName>ppt_h</p:attrName>
                                        </p:attrNameLst>
                                      </p:cBhvr>
                                      <p:tavLst>
                                        <p:tav tm="0">
                                          <p:val>
                                            <p:strVal val="#ppt_h"/>
                                          </p:val>
                                        </p:tav>
                                        <p:tav tm="100000">
                                          <p:val>
                                            <p:strVal val="#ppt_h"/>
                                          </p:val>
                                        </p:tav>
                                      </p:tavLst>
                                    </p:anim>
                                  </p:childTnLst>
                                </p:cTn>
                              </p:par>
                            </p:childTnLst>
                          </p:cTn>
                        </p:par>
                      </p:childTnLst>
                    </p:cTn>
                  </p:par>
                  <p:par>
                    <p:cTn id="84" fill="hold">
                      <p:stCondLst>
                        <p:cond delay="indefinite"/>
                      </p:stCondLst>
                      <p:childTnLst>
                        <p:par>
                          <p:cTn id="85" fill="hold">
                            <p:stCondLst>
                              <p:cond delay="0"/>
                            </p:stCondLst>
                            <p:childTnLst>
                              <p:par>
                                <p:cTn id="86" presetID="45" presetClass="entr" presetSubtype="0" fill="hold" grpId="0" nodeType="clickEffect">
                                  <p:stCondLst>
                                    <p:cond delay="0"/>
                                  </p:stCondLst>
                                  <p:childTnLst>
                                    <p:set>
                                      <p:cBhvr>
                                        <p:cTn id="87" dur="1" fill="hold">
                                          <p:stCondLst>
                                            <p:cond delay="0"/>
                                          </p:stCondLst>
                                        </p:cTn>
                                        <p:tgtEl>
                                          <p:spTgt spid="5">
                                            <p:txEl>
                                              <p:pRg st="13" end="13"/>
                                            </p:txEl>
                                          </p:spTgt>
                                        </p:tgtEl>
                                        <p:attrNameLst>
                                          <p:attrName>style.visibility</p:attrName>
                                        </p:attrNameLst>
                                      </p:cBhvr>
                                      <p:to>
                                        <p:strVal val="visible"/>
                                      </p:to>
                                    </p:set>
                                    <p:animEffect transition="in" filter="fade">
                                      <p:cBhvr>
                                        <p:cTn id="88" dur="2000"/>
                                        <p:tgtEl>
                                          <p:spTgt spid="5">
                                            <p:txEl>
                                              <p:pRg st="13" end="13"/>
                                            </p:txEl>
                                          </p:spTgt>
                                        </p:tgtEl>
                                      </p:cBhvr>
                                    </p:animEffect>
                                    <p:anim calcmode="lin" valueType="num">
                                      <p:cBhvr>
                                        <p:cTn id="89" dur="2000" fill="hold"/>
                                        <p:tgtEl>
                                          <p:spTgt spid="5">
                                            <p:txEl>
                                              <p:pRg st="13" end="13"/>
                                            </p:txEl>
                                          </p:spTgt>
                                        </p:tgtEl>
                                        <p:attrNameLst>
                                          <p:attrName>ppt_w</p:attrName>
                                        </p:attrNameLst>
                                      </p:cBhvr>
                                      <p:tavLst>
                                        <p:tav tm="0" fmla="#ppt_w*sin(2.5*pi*$)">
                                          <p:val>
                                            <p:fltVal val="0"/>
                                          </p:val>
                                        </p:tav>
                                        <p:tav tm="100000">
                                          <p:val>
                                            <p:fltVal val="1"/>
                                          </p:val>
                                        </p:tav>
                                      </p:tavLst>
                                    </p:anim>
                                    <p:anim calcmode="lin" valueType="num">
                                      <p:cBhvr>
                                        <p:cTn id="90" dur="2000" fill="hold"/>
                                        <p:tgtEl>
                                          <p:spTgt spid="5">
                                            <p:txEl>
                                              <p:pRg st="13" end="1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
            <a:ext cx="7620000" cy="1143000"/>
          </a:xfrm>
        </p:spPr>
        <p:txBody>
          <a:bodyPr/>
          <a:lstStyle/>
          <a:p>
            <a:r>
              <a:rPr lang="en-US">
                <a:latin typeface="Bookman Old Style"/>
              </a:rPr>
              <a:t>The Application Review</a:t>
            </a:r>
          </a:p>
        </p:txBody>
      </p:sp>
      <p:pic>
        <p:nvPicPr>
          <p:cNvPr id="3" name="Picture 2">
            <a:extLst>
              <a:ext uri="{FF2B5EF4-FFF2-40B4-BE49-F238E27FC236}">
                <a16:creationId xmlns:a16="http://schemas.microsoft.com/office/drawing/2014/main" id="{34B7A0B5-0730-F52A-00F2-393DDFD92B2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graphicFrame>
        <p:nvGraphicFramePr>
          <p:cNvPr id="6" name="Table 5">
            <a:extLst>
              <a:ext uri="{FF2B5EF4-FFF2-40B4-BE49-F238E27FC236}">
                <a16:creationId xmlns:a16="http://schemas.microsoft.com/office/drawing/2014/main" id="{07C3EE09-9AD6-FB8F-8F06-553ECE2DD8C5}"/>
              </a:ext>
            </a:extLst>
          </p:cNvPr>
          <p:cNvGraphicFramePr>
            <a:graphicFrameLocks noGrp="1"/>
          </p:cNvGraphicFramePr>
          <p:nvPr>
            <p:extLst>
              <p:ext uri="{D42A27DB-BD31-4B8C-83A1-F6EECF244321}">
                <p14:modId xmlns:p14="http://schemas.microsoft.com/office/powerpoint/2010/main" val="320821229"/>
              </p:ext>
            </p:extLst>
          </p:nvPr>
        </p:nvGraphicFramePr>
        <p:xfrm>
          <a:off x="533400" y="1413933"/>
          <a:ext cx="7620000" cy="4012140"/>
        </p:xfrm>
        <a:graphic>
          <a:graphicData uri="http://schemas.openxmlformats.org/drawingml/2006/table">
            <a:tbl>
              <a:tblPr firstRow="1" firstCol="1" lastRow="1" lastCol="1" bandRow="1" bandCol="1">
                <a:tableStyleId>{5C22544A-7EE6-4342-B048-85BDC9FD1C3A}</a:tableStyleId>
              </a:tblPr>
              <a:tblGrid>
                <a:gridCol w="6307893">
                  <a:extLst>
                    <a:ext uri="{9D8B030D-6E8A-4147-A177-3AD203B41FA5}">
                      <a16:colId xmlns:a16="http://schemas.microsoft.com/office/drawing/2014/main" val="1121292825"/>
                    </a:ext>
                  </a:extLst>
                </a:gridCol>
                <a:gridCol w="1312107">
                  <a:extLst>
                    <a:ext uri="{9D8B030D-6E8A-4147-A177-3AD203B41FA5}">
                      <a16:colId xmlns:a16="http://schemas.microsoft.com/office/drawing/2014/main" val="335685261"/>
                    </a:ext>
                  </a:extLst>
                </a:gridCol>
              </a:tblGrid>
              <a:tr h="268072">
                <a:tc>
                  <a:txBody>
                    <a:bodyPr/>
                    <a:lstStyle/>
                    <a:p>
                      <a:pPr marL="4445" marR="0" algn="ctr">
                        <a:spcBef>
                          <a:spcPts val="10"/>
                        </a:spcBef>
                        <a:buNone/>
                      </a:pPr>
                      <a:r>
                        <a:rPr lang="en-US" sz="1100" spc="-10">
                          <a:effectLst/>
                        </a:rPr>
                        <a:t>Categories/Subcategories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350" marR="1270" algn="ctr">
                        <a:spcBef>
                          <a:spcPts val="10"/>
                        </a:spcBef>
                        <a:buNone/>
                      </a:pPr>
                      <a:r>
                        <a:rPr lang="en-US" sz="1100" spc="-10">
                          <a:effectLst/>
                        </a:rPr>
                        <a:t>Percentage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485116498"/>
                  </a:ext>
                </a:extLst>
              </a:tr>
              <a:tr h="267178">
                <a:tc>
                  <a:txBody>
                    <a:bodyPr/>
                    <a:lstStyle/>
                    <a:p>
                      <a:pPr marL="67945" marR="0">
                        <a:spcBef>
                          <a:spcPts val="5"/>
                        </a:spcBef>
                        <a:buNone/>
                      </a:pPr>
                      <a:r>
                        <a:rPr lang="en-US" sz="1100">
                          <a:effectLst/>
                        </a:rPr>
                        <a:t>Executive</a:t>
                      </a:r>
                      <a:r>
                        <a:rPr lang="en-US" sz="1100" spc="135">
                          <a:effectLst/>
                        </a:rPr>
                        <a:t> </a:t>
                      </a:r>
                      <a:r>
                        <a:rPr lang="en-US" sz="1100" spc="-10">
                          <a:effectLst/>
                        </a:rPr>
                        <a:t>Summary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350" marR="0" algn="ctr">
                        <a:spcBef>
                          <a:spcPts val="5"/>
                        </a:spcBef>
                        <a:buNone/>
                      </a:pPr>
                      <a:r>
                        <a:rPr lang="en-US" sz="1100" spc="-5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3223748744"/>
                  </a:ext>
                </a:extLst>
              </a:tr>
              <a:tr h="267178">
                <a:tc>
                  <a:txBody>
                    <a:bodyPr/>
                    <a:lstStyle/>
                    <a:p>
                      <a:pPr marL="67945" marR="0">
                        <a:spcBef>
                          <a:spcPts val="5"/>
                        </a:spcBef>
                        <a:buNone/>
                      </a:pPr>
                      <a:r>
                        <a:rPr lang="en-US" sz="1100" dirty="0">
                          <a:effectLst/>
                        </a:rPr>
                        <a:t>Program</a:t>
                      </a:r>
                      <a:r>
                        <a:rPr lang="en-US" sz="1100" spc="80" dirty="0">
                          <a:effectLst/>
                        </a:rPr>
                        <a:t> </a:t>
                      </a:r>
                      <a:r>
                        <a:rPr lang="en-US" sz="1100" spc="-10" dirty="0">
                          <a:effectLst/>
                        </a:rPr>
                        <a:t>Design</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350" marR="1905" algn="ctr">
                        <a:spcBef>
                          <a:spcPts val="5"/>
                        </a:spcBef>
                        <a:buNone/>
                      </a:pPr>
                      <a:r>
                        <a:rPr lang="en-US" sz="1100" spc="-25">
                          <a:effectLst/>
                        </a:rPr>
                        <a:t>50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2574515037"/>
                  </a:ext>
                </a:extLst>
              </a:tr>
              <a:tr h="268072">
                <a:tc>
                  <a:txBody>
                    <a:bodyPr/>
                    <a:lstStyle/>
                    <a:p>
                      <a:pPr marL="342900" marR="0" lvl="0" indent="-342900">
                        <a:buSzPts val="1100"/>
                        <a:buFont typeface="Symbol" panose="05050102010706020507" pitchFamily="18" charset="2"/>
                        <a:buChar char=""/>
                        <a:tabLst>
                          <a:tab pos="525145" algn="l"/>
                        </a:tabLst>
                      </a:pPr>
                      <a:r>
                        <a:rPr lang="en-US" sz="1100" spc="0">
                          <a:effectLst/>
                        </a:rPr>
                        <a:t>Community</a:t>
                      </a:r>
                      <a:r>
                        <a:rPr lang="en-US" sz="1100" spc="75">
                          <a:effectLst/>
                        </a:rPr>
                        <a:t> </a:t>
                      </a:r>
                      <a:r>
                        <a:rPr lang="en-US" sz="1100" spc="0">
                          <a:effectLst/>
                        </a:rPr>
                        <a:t>and</a:t>
                      </a:r>
                      <a:r>
                        <a:rPr lang="en-US" sz="1100" spc="75">
                          <a:effectLst/>
                        </a:rPr>
                        <a:t> </a:t>
                      </a:r>
                      <a:r>
                        <a:rPr lang="en-US" sz="1100" spc="0">
                          <a:effectLst/>
                        </a:rPr>
                        <a:t>Logic</a:t>
                      </a:r>
                      <a:r>
                        <a:rPr lang="en-US" sz="1100" spc="85">
                          <a:effectLst/>
                        </a:rPr>
                        <a:t> </a:t>
                      </a:r>
                      <a:r>
                        <a:rPr lang="en-US" sz="1100" spc="-20">
                          <a:effectLst/>
                        </a:rPr>
                        <a:t>Model</a:t>
                      </a:r>
                      <a:endParaRPr lang="en-US" sz="1100" spc="0">
                        <a:effectLst/>
                        <a:latin typeface="Calibri" panose="020F0502020204030204" pitchFamily="34" charset="0"/>
                        <a:ea typeface="Symbol" panose="05050102010706020507" pitchFamily="18" charset="2"/>
                        <a:cs typeface="Symbol" panose="05050102010706020507" pitchFamily="18" charset="2"/>
                      </a:endParaRPr>
                    </a:p>
                  </a:txBody>
                  <a:tcPr marL="0" marR="0" marT="0" marB="0"/>
                </a:tc>
                <a:tc>
                  <a:txBody>
                    <a:bodyPr/>
                    <a:lstStyle/>
                    <a:p>
                      <a:pPr marL="6350" marR="1905" algn="ctr">
                        <a:spcBef>
                          <a:spcPts val="10"/>
                        </a:spcBef>
                        <a:buNone/>
                      </a:pPr>
                      <a:r>
                        <a:rPr lang="en-US" sz="1100" spc="-25">
                          <a:effectLst/>
                        </a:rPr>
                        <a:t>20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3250873556"/>
                  </a:ext>
                </a:extLst>
              </a:tr>
              <a:tr h="267178">
                <a:tc>
                  <a:txBody>
                    <a:bodyPr/>
                    <a:lstStyle/>
                    <a:p>
                      <a:pPr marL="342900" marR="0" lvl="0" indent="-342900">
                        <a:lnSpc>
                          <a:spcPts val="1400"/>
                        </a:lnSpc>
                        <a:buSzPts val="1100"/>
                        <a:buFont typeface="Symbol" panose="05050102010706020507" pitchFamily="18" charset="2"/>
                        <a:buChar char=""/>
                        <a:tabLst>
                          <a:tab pos="525145" algn="l"/>
                        </a:tabLst>
                      </a:pPr>
                      <a:r>
                        <a:rPr lang="en-US" sz="1100" spc="-10" dirty="0">
                          <a:effectLst/>
                        </a:rPr>
                        <a:t>Evidence</a:t>
                      </a:r>
                      <a:r>
                        <a:rPr lang="en-US" sz="1100" spc="-5" dirty="0">
                          <a:effectLst/>
                        </a:rPr>
                        <a:t> </a:t>
                      </a:r>
                      <a:r>
                        <a:rPr lang="en-US" sz="1100" spc="-20" dirty="0">
                          <a:effectLst/>
                        </a:rPr>
                        <a:t>Tier</a:t>
                      </a:r>
                      <a:endParaRPr lang="en-US" sz="1100" spc="0" dirty="0">
                        <a:effectLst/>
                        <a:latin typeface="Calibri" panose="020F0502020204030204" pitchFamily="34" charset="0"/>
                        <a:ea typeface="Symbol" panose="05050102010706020507" pitchFamily="18" charset="2"/>
                        <a:cs typeface="Symbol" panose="05050102010706020507" pitchFamily="18" charset="2"/>
                      </a:endParaRPr>
                    </a:p>
                  </a:txBody>
                  <a:tcPr marL="0" marR="0" marT="0" marB="0"/>
                </a:tc>
                <a:tc>
                  <a:txBody>
                    <a:bodyPr/>
                    <a:lstStyle/>
                    <a:p>
                      <a:pPr marL="6350" marR="1905" algn="ctr">
                        <a:spcBef>
                          <a:spcPts val="5"/>
                        </a:spcBef>
                        <a:buNone/>
                      </a:pPr>
                      <a:r>
                        <a:rPr lang="en-US" sz="1100" spc="-25">
                          <a:effectLst/>
                        </a:rPr>
                        <a:t>12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966019601"/>
                  </a:ext>
                </a:extLst>
              </a:tr>
              <a:tr h="267178">
                <a:tc>
                  <a:txBody>
                    <a:bodyPr/>
                    <a:lstStyle/>
                    <a:p>
                      <a:pPr marL="342900" marR="0" lvl="0" indent="-342900">
                        <a:lnSpc>
                          <a:spcPts val="1400"/>
                        </a:lnSpc>
                        <a:buSzPts val="1100"/>
                        <a:buFont typeface="Symbol" panose="05050102010706020507" pitchFamily="18" charset="2"/>
                        <a:buChar char=""/>
                        <a:tabLst>
                          <a:tab pos="525145" algn="l"/>
                        </a:tabLst>
                      </a:pPr>
                      <a:r>
                        <a:rPr lang="en-US" sz="1100" spc="-10">
                          <a:effectLst/>
                        </a:rPr>
                        <a:t>Evidence</a:t>
                      </a:r>
                      <a:r>
                        <a:rPr lang="en-US" sz="1100" spc="-5">
                          <a:effectLst/>
                        </a:rPr>
                        <a:t> </a:t>
                      </a:r>
                      <a:r>
                        <a:rPr lang="en-US" sz="1100" spc="-10">
                          <a:effectLst/>
                        </a:rPr>
                        <a:t>Quality</a:t>
                      </a:r>
                      <a:endParaRPr lang="en-US" sz="1100" spc="0">
                        <a:effectLst/>
                        <a:latin typeface="Calibri" panose="020F0502020204030204" pitchFamily="34" charset="0"/>
                        <a:ea typeface="Symbol" panose="05050102010706020507" pitchFamily="18" charset="2"/>
                        <a:cs typeface="Symbol" panose="05050102010706020507" pitchFamily="18" charset="2"/>
                      </a:endParaRPr>
                    </a:p>
                  </a:txBody>
                  <a:tcPr marL="0" marR="0" marT="0" marB="0"/>
                </a:tc>
                <a:tc>
                  <a:txBody>
                    <a:bodyPr/>
                    <a:lstStyle/>
                    <a:p>
                      <a:pPr marL="6350" marR="0" algn="ctr">
                        <a:spcBef>
                          <a:spcPts val="5"/>
                        </a:spcBef>
                        <a:buNone/>
                      </a:pPr>
                      <a:r>
                        <a:rPr lang="en-US" sz="1100" spc="-50">
                          <a:effectLst/>
                        </a:rPr>
                        <a:t>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2354784417"/>
                  </a:ext>
                </a:extLst>
              </a:tr>
              <a:tr h="268072">
                <a:tc>
                  <a:txBody>
                    <a:bodyPr/>
                    <a:lstStyle/>
                    <a:p>
                      <a:pPr marL="342900" marR="0" lvl="0" indent="-342900">
                        <a:buSzPts val="1100"/>
                        <a:buFont typeface="Symbol" panose="05050102010706020507" pitchFamily="18" charset="2"/>
                        <a:buChar char=""/>
                        <a:tabLst>
                          <a:tab pos="525145" algn="l"/>
                        </a:tabLst>
                      </a:pPr>
                      <a:r>
                        <a:rPr lang="en-US" sz="1100" spc="0">
                          <a:effectLst/>
                        </a:rPr>
                        <a:t>Notice</a:t>
                      </a:r>
                      <a:r>
                        <a:rPr lang="en-US" sz="1100" spc="35">
                          <a:effectLst/>
                        </a:rPr>
                        <a:t> </a:t>
                      </a:r>
                      <a:r>
                        <a:rPr lang="en-US" sz="1100" spc="-10">
                          <a:effectLst/>
                        </a:rPr>
                        <a:t>Priority</a:t>
                      </a:r>
                      <a:endParaRPr lang="en-US" sz="1100" spc="0">
                        <a:effectLst/>
                        <a:latin typeface="Calibri" panose="020F0502020204030204" pitchFamily="34" charset="0"/>
                        <a:ea typeface="Symbol" panose="05050102010706020507" pitchFamily="18" charset="2"/>
                        <a:cs typeface="Symbol" panose="05050102010706020507" pitchFamily="18" charset="2"/>
                      </a:endParaRPr>
                    </a:p>
                  </a:txBody>
                  <a:tcPr marL="0" marR="0" marT="0" marB="0"/>
                </a:tc>
                <a:tc>
                  <a:txBody>
                    <a:bodyPr/>
                    <a:lstStyle/>
                    <a:p>
                      <a:pPr marL="6350" marR="0" algn="ctr">
                        <a:spcBef>
                          <a:spcPts val="10"/>
                        </a:spcBef>
                        <a:buNone/>
                      </a:pPr>
                      <a:r>
                        <a:rPr lang="en-US" sz="1100" spc="-50">
                          <a:effectLst/>
                        </a:rPr>
                        <a:t>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2806422112"/>
                  </a:ext>
                </a:extLst>
              </a:tr>
              <a:tr h="267178">
                <a:tc>
                  <a:txBody>
                    <a:bodyPr/>
                    <a:lstStyle/>
                    <a:p>
                      <a:pPr marL="342900" marR="0" lvl="0" indent="-342900">
                        <a:lnSpc>
                          <a:spcPts val="1400"/>
                        </a:lnSpc>
                        <a:buSzPts val="1100"/>
                        <a:buFont typeface="Symbol" panose="05050102010706020507" pitchFamily="18" charset="2"/>
                        <a:buChar char=""/>
                        <a:tabLst>
                          <a:tab pos="525145" algn="l"/>
                        </a:tabLst>
                      </a:pPr>
                      <a:r>
                        <a:rPr lang="en-US" sz="1100" spc="0">
                          <a:effectLst/>
                        </a:rPr>
                        <a:t>Member</a:t>
                      </a:r>
                      <a:r>
                        <a:rPr lang="en-US" sz="1100" spc="-35">
                          <a:effectLst/>
                        </a:rPr>
                        <a:t> </a:t>
                      </a:r>
                      <a:r>
                        <a:rPr lang="en-US" sz="1100" spc="-10">
                          <a:effectLst/>
                        </a:rPr>
                        <a:t>Experience</a:t>
                      </a:r>
                      <a:endParaRPr lang="en-US" sz="1100" spc="0">
                        <a:effectLst/>
                        <a:latin typeface="Calibri" panose="020F0502020204030204" pitchFamily="34" charset="0"/>
                        <a:ea typeface="Symbol" panose="05050102010706020507" pitchFamily="18" charset="2"/>
                        <a:cs typeface="Symbol" panose="05050102010706020507" pitchFamily="18" charset="2"/>
                      </a:endParaRPr>
                    </a:p>
                  </a:txBody>
                  <a:tcPr marL="0" marR="0" marT="0" marB="0"/>
                </a:tc>
                <a:tc>
                  <a:txBody>
                    <a:bodyPr/>
                    <a:lstStyle/>
                    <a:p>
                      <a:pPr marL="6350" marR="0" algn="ctr">
                        <a:spcBef>
                          <a:spcPts val="5"/>
                        </a:spcBef>
                        <a:buNone/>
                      </a:pPr>
                      <a:r>
                        <a:rPr lang="en-US" sz="1100" spc="-50">
                          <a:effectLst/>
                        </a:rPr>
                        <a:t>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2501859155"/>
                  </a:ext>
                </a:extLst>
              </a:tr>
              <a:tr h="267178">
                <a:tc>
                  <a:txBody>
                    <a:bodyPr/>
                    <a:lstStyle/>
                    <a:p>
                      <a:pPr marL="67945" marR="0">
                        <a:spcBef>
                          <a:spcPts val="5"/>
                        </a:spcBef>
                        <a:buNone/>
                      </a:pPr>
                      <a:r>
                        <a:rPr lang="en-US" sz="1100">
                          <a:effectLst/>
                        </a:rPr>
                        <a:t>Organizational</a:t>
                      </a:r>
                      <a:r>
                        <a:rPr lang="en-US" sz="1100" spc="180">
                          <a:effectLst/>
                        </a:rPr>
                        <a:t> </a:t>
                      </a:r>
                      <a:r>
                        <a:rPr lang="en-US" sz="1100" spc="-10">
                          <a:effectLst/>
                        </a:rPr>
                        <a:t>Capability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350" marR="1905" algn="ctr">
                        <a:spcBef>
                          <a:spcPts val="5"/>
                        </a:spcBef>
                        <a:buNone/>
                      </a:pPr>
                      <a:r>
                        <a:rPr lang="en-US" sz="1100" spc="-25">
                          <a:effectLst/>
                        </a:rPr>
                        <a:t>25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759788841"/>
                  </a:ext>
                </a:extLst>
              </a:tr>
              <a:tr h="268072">
                <a:tc>
                  <a:txBody>
                    <a:bodyPr/>
                    <a:lstStyle/>
                    <a:p>
                      <a:pPr marL="342900" marR="0" lvl="0" indent="-342900">
                        <a:buSzPts val="1100"/>
                        <a:buFont typeface="Symbol" panose="05050102010706020507" pitchFamily="18" charset="2"/>
                        <a:buChar char=""/>
                        <a:tabLst>
                          <a:tab pos="525145" algn="l"/>
                        </a:tabLst>
                      </a:pPr>
                      <a:r>
                        <a:rPr lang="en-US" sz="1100" spc="0">
                          <a:effectLst/>
                        </a:rPr>
                        <a:t>Organizational</a:t>
                      </a:r>
                      <a:r>
                        <a:rPr lang="en-US" sz="1100" spc="125">
                          <a:effectLst/>
                        </a:rPr>
                        <a:t> </a:t>
                      </a:r>
                      <a:r>
                        <a:rPr lang="en-US" sz="1100" spc="0">
                          <a:effectLst/>
                        </a:rPr>
                        <a:t>Background</a:t>
                      </a:r>
                      <a:r>
                        <a:rPr lang="en-US" sz="1100" spc="125">
                          <a:effectLst/>
                        </a:rPr>
                        <a:t> </a:t>
                      </a:r>
                      <a:r>
                        <a:rPr lang="en-US" sz="1100" spc="0">
                          <a:effectLst/>
                        </a:rPr>
                        <a:t>and</a:t>
                      </a:r>
                      <a:r>
                        <a:rPr lang="en-US" sz="1100" spc="135">
                          <a:effectLst/>
                        </a:rPr>
                        <a:t> </a:t>
                      </a:r>
                      <a:r>
                        <a:rPr lang="en-US" sz="1100" spc="-10">
                          <a:effectLst/>
                        </a:rPr>
                        <a:t>Staffing</a:t>
                      </a:r>
                      <a:endParaRPr lang="en-US" sz="1100" spc="0">
                        <a:effectLst/>
                        <a:latin typeface="Calibri" panose="020F0502020204030204" pitchFamily="34" charset="0"/>
                        <a:ea typeface="Symbol" panose="05050102010706020507" pitchFamily="18" charset="2"/>
                        <a:cs typeface="Symbol" panose="05050102010706020507" pitchFamily="18" charset="2"/>
                      </a:endParaRPr>
                    </a:p>
                  </a:txBody>
                  <a:tcPr marL="0" marR="0" marT="0" marB="0"/>
                </a:tc>
                <a:tc>
                  <a:txBody>
                    <a:bodyPr/>
                    <a:lstStyle/>
                    <a:p>
                      <a:pPr marL="6350" marR="1905" algn="ctr">
                        <a:spcBef>
                          <a:spcPts val="10"/>
                        </a:spcBef>
                        <a:buNone/>
                      </a:pPr>
                      <a:r>
                        <a:rPr lang="en-US" sz="1100" spc="-25">
                          <a:effectLst/>
                        </a:rPr>
                        <a:t>15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400743915"/>
                  </a:ext>
                </a:extLst>
              </a:tr>
              <a:tr h="267178">
                <a:tc>
                  <a:txBody>
                    <a:bodyPr/>
                    <a:lstStyle/>
                    <a:p>
                      <a:pPr marL="342900" marR="0" lvl="0" indent="-342900">
                        <a:lnSpc>
                          <a:spcPts val="1400"/>
                        </a:lnSpc>
                        <a:buSzPts val="1100"/>
                        <a:buFont typeface="Symbol" panose="05050102010706020507" pitchFamily="18" charset="2"/>
                        <a:buChar char=""/>
                        <a:tabLst>
                          <a:tab pos="525145" algn="l"/>
                        </a:tabLst>
                      </a:pPr>
                      <a:r>
                        <a:rPr lang="en-US" sz="1100" spc="0">
                          <a:effectLst/>
                        </a:rPr>
                        <a:t>Member</a:t>
                      </a:r>
                      <a:r>
                        <a:rPr lang="en-US" sz="1100" spc="-35">
                          <a:effectLst/>
                        </a:rPr>
                        <a:t> </a:t>
                      </a:r>
                      <a:r>
                        <a:rPr lang="en-US" sz="1100" spc="-10">
                          <a:effectLst/>
                        </a:rPr>
                        <a:t>Supervision</a:t>
                      </a:r>
                      <a:endParaRPr lang="en-US" sz="1100" spc="0">
                        <a:effectLst/>
                        <a:latin typeface="Calibri" panose="020F0502020204030204" pitchFamily="34" charset="0"/>
                        <a:ea typeface="Symbol" panose="05050102010706020507" pitchFamily="18" charset="2"/>
                        <a:cs typeface="Symbol" panose="05050102010706020507" pitchFamily="18" charset="2"/>
                      </a:endParaRPr>
                    </a:p>
                  </a:txBody>
                  <a:tcPr marL="0" marR="0" marT="0" marB="0"/>
                </a:tc>
                <a:tc>
                  <a:txBody>
                    <a:bodyPr/>
                    <a:lstStyle/>
                    <a:p>
                      <a:pPr marL="6350" marR="1905" algn="ctr">
                        <a:spcBef>
                          <a:spcPts val="5"/>
                        </a:spcBef>
                        <a:buNone/>
                      </a:pPr>
                      <a:r>
                        <a:rPr lang="en-US" sz="1100" spc="-25">
                          <a:effectLst/>
                        </a:rPr>
                        <a:t>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2318761430"/>
                  </a:ext>
                </a:extLst>
              </a:tr>
              <a:tr h="267178">
                <a:tc>
                  <a:txBody>
                    <a:bodyPr/>
                    <a:lstStyle/>
                    <a:p>
                      <a:pPr marL="67945" marR="0">
                        <a:spcBef>
                          <a:spcPts val="5"/>
                        </a:spcBef>
                        <a:buNone/>
                      </a:pPr>
                      <a:r>
                        <a:rPr lang="en-US" sz="1100">
                          <a:effectLst/>
                        </a:rPr>
                        <a:t>Cost-Effectiveness</a:t>
                      </a:r>
                      <a:r>
                        <a:rPr lang="en-US" sz="1100" spc="90">
                          <a:effectLst/>
                        </a:rPr>
                        <a:t> </a:t>
                      </a:r>
                      <a:r>
                        <a:rPr lang="en-US" sz="1100">
                          <a:effectLst/>
                        </a:rPr>
                        <a:t>and</a:t>
                      </a:r>
                      <a:r>
                        <a:rPr lang="en-US" sz="1100" spc="90">
                          <a:effectLst/>
                        </a:rPr>
                        <a:t> </a:t>
                      </a:r>
                      <a:r>
                        <a:rPr lang="en-US" sz="1100">
                          <a:effectLst/>
                        </a:rPr>
                        <a:t>Budget</a:t>
                      </a:r>
                      <a:r>
                        <a:rPr lang="en-US" sz="1100" spc="100">
                          <a:effectLst/>
                        </a:rPr>
                        <a:t> </a:t>
                      </a:r>
                      <a:r>
                        <a:rPr lang="en-US" sz="1100" spc="-10">
                          <a:effectLst/>
                        </a:rPr>
                        <a:t>Adequacy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350" marR="1905" algn="ctr">
                        <a:spcBef>
                          <a:spcPts val="5"/>
                        </a:spcBef>
                        <a:buNone/>
                      </a:pPr>
                      <a:r>
                        <a:rPr lang="en-US" sz="1100" spc="-25">
                          <a:effectLst/>
                        </a:rPr>
                        <a:t>25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3202714863"/>
                  </a:ext>
                </a:extLst>
              </a:tr>
              <a:tr h="268072">
                <a:tc>
                  <a:txBody>
                    <a:bodyPr/>
                    <a:lstStyle/>
                    <a:p>
                      <a:pPr marL="342900" marR="0" lvl="0" indent="-342900">
                        <a:buSzPts val="1100"/>
                        <a:buFont typeface="Symbol" panose="05050102010706020507" pitchFamily="18" charset="2"/>
                        <a:buChar char=""/>
                        <a:tabLst>
                          <a:tab pos="525145" algn="l"/>
                        </a:tabLst>
                      </a:pPr>
                      <a:r>
                        <a:rPr lang="en-US" sz="1100" spc="0">
                          <a:effectLst/>
                        </a:rPr>
                        <a:t>Member</a:t>
                      </a:r>
                      <a:r>
                        <a:rPr lang="en-US" sz="1100" spc="-35">
                          <a:effectLst/>
                        </a:rPr>
                        <a:t> </a:t>
                      </a:r>
                      <a:r>
                        <a:rPr lang="en-US" sz="1100" spc="-10">
                          <a:effectLst/>
                        </a:rPr>
                        <a:t>Recruitment</a:t>
                      </a:r>
                      <a:endParaRPr lang="en-US" sz="1100" spc="0">
                        <a:effectLst/>
                        <a:latin typeface="Calibri" panose="020F0502020204030204" pitchFamily="34" charset="0"/>
                        <a:ea typeface="Symbol" panose="05050102010706020507" pitchFamily="18" charset="2"/>
                        <a:cs typeface="Symbol" panose="05050102010706020507" pitchFamily="18" charset="2"/>
                      </a:endParaRPr>
                    </a:p>
                  </a:txBody>
                  <a:tcPr marL="0" marR="0" marT="0" marB="0"/>
                </a:tc>
                <a:tc>
                  <a:txBody>
                    <a:bodyPr/>
                    <a:lstStyle/>
                    <a:p>
                      <a:pPr marL="6350" marR="0" algn="ctr">
                        <a:spcBef>
                          <a:spcPts val="10"/>
                        </a:spcBef>
                        <a:buNone/>
                      </a:pPr>
                      <a:r>
                        <a:rPr lang="en-US" sz="1100" spc="-50">
                          <a:effectLst/>
                        </a:rPr>
                        <a:t>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516196645"/>
                  </a:ext>
                </a:extLst>
              </a:tr>
              <a:tr h="267178">
                <a:tc>
                  <a:txBody>
                    <a:bodyPr/>
                    <a:lstStyle/>
                    <a:p>
                      <a:pPr marL="342900" marR="0" lvl="0" indent="-342900">
                        <a:lnSpc>
                          <a:spcPts val="1400"/>
                        </a:lnSpc>
                        <a:buSzPts val="1100"/>
                        <a:buFont typeface="Symbol" panose="05050102010706020507" pitchFamily="18" charset="2"/>
                        <a:buChar char=""/>
                        <a:tabLst>
                          <a:tab pos="525145" algn="l"/>
                        </a:tabLst>
                      </a:pPr>
                      <a:r>
                        <a:rPr lang="en-US" sz="1100" spc="0">
                          <a:effectLst/>
                        </a:rPr>
                        <a:t>Member</a:t>
                      </a:r>
                      <a:r>
                        <a:rPr lang="en-US" sz="1100" spc="-35">
                          <a:effectLst/>
                        </a:rPr>
                        <a:t> </a:t>
                      </a:r>
                      <a:r>
                        <a:rPr lang="en-US" sz="1100" spc="-10">
                          <a:effectLst/>
                        </a:rPr>
                        <a:t>Retention</a:t>
                      </a:r>
                      <a:endParaRPr lang="en-US" sz="1100" spc="0">
                        <a:effectLst/>
                        <a:latin typeface="Calibri" panose="020F0502020204030204" pitchFamily="34" charset="0"/>
                        <a:ea typeface="Symbol" panose="05050102010706020507" pitchFamily="18" charset="2"/>
                        <a:cs typeface="Symbol" panose="05050102010706020507" pitchFamily="18" charset="2"/>
                      </a:endParaRPr>
                    </a:p>
                  </a:txBody>
                  <a:tcPr marL="0" marR="0" marT="0" marB="0"/>
                </a:tc>
                <a:tc>
                  <a:txBody>
                    <a:bodyPr/>
                    <a:lstStyle/>
                    <a:p>
                      <a:pPr marL="6350" marR="0" algn="ctr">
                        <a:spcBef>
                          <a:spcPts val="5"/>
                        </a:spcBef>
                        <a:buNone/>
                      </a:pPr>
                      <a:r>
                        <a:rPr lang="en-US" sz="1100" spc="-50">
                          <a:effectLst/>
                        </a:rPr>
                        <a:t>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2436528024"/>
                  </a:ext>
                </a:extLst>
              </a:tr>
              <a:tr h="267178">
                <a:tc>
                  <a:txBody>
                    <a:bodyPr/>
                    <a:lstStyle/>
                    <a:p>
                      <a:pPr marL="342900" marR="0" lvl="0" indent="-342900">
                        <a:lnSpc>
                          <a:spcPts val="1400"/>
                        </a:lnSpc>
                        <a:buSzPts val="1100"/>
                        <a:buFont typeface="Symbol" panose="05050102010706020507" pitchFamily="18" charset="2"/>
                        <a:buChar char=""/>
                        <a:tabLst>
                          <a:tab pos="525145" algn="l"/>
                        </a:tabLst>
                      </a:pPr>
                      <a:r>
                        <a:rPr lang="en-US" sz="1100" spc="0">
                          <a:effectLst/>
                        </a:rPr>
                        <a:t>Data</a:t>
                      </a:r>
                      <a:r>
                        <a:rPr lang="en-US" sz="1100" spc="-10">
                          <a:effectLst/>
                        </a:rPr>
                        <a:t> Collection</a:t>
                      </a:r>
                      <a:endParaRPr lang="en-US" sz="1100" spc="0">
                        <a:effectLst/>
                        <a:latin typeface="Calibri" panose="020F0502020204030204" pitchFamily="34" charset="0"/>
                        <a:ea typeface="Symbol" panose="05050102010706020507" pitchFamily="18" charset="2"/>
                        <a:cs typeface="Symbol" panose="05050102010706020507" pitchFamily="18" charset="2"/>
                      </a:endParaRPr>
                    </a:p>
                  </a:txBody>
                  <a:tcPr marL="0" marR="0" marT="0" marB="0"/>
                </a:tc>
                <a:tc>
                  <a:txBody>
                    <a:bodyPr/>
                    <a:lstStyle/>
                    <a:p>
                      <a:pPr marL="6350" marR="0" algn="ctr">
                        <a:spcBef>
                          <a:spcPts val="5"/>
                        </a:spcBef>
                        <a:buNone/>
                      </a:pPr>
                      <a:r>
                        <a:rPr lang="en-US" sz="1100" spc="-50" dirty="0">
                          <a:effectLst/>
                        </a:rPr>
                        <a:t>8</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56461786"/>
                  </a:ext>
                </a:extLst>
              </a:tr>
            </a:tbl>
          </a:graphicData>
        </a:graphic>
      </p:graphicFrame>
    </p:spTree>
    <p:extLst>
      <p:ext uri="{BB962C8B-B14F-4D97-AF65-F5344CB8AC3E}">
        <p14:creationId xmlns:p14="http://schemas.microsoft.com/office/powerpoint/2010/main" val="3393847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143000"/>
          </a:xfrm>
        </p:spPr>
        <p:txBody>
          <a:bodyPr anchor="ctr">
            <a:normAutofit/>
          </a:bodyPr>
          <a:lstStyle/>
          <a:p>
            <a:r>
              <a:rPr lang="en-US"/>
              <a:t>AmeriCorps Funding Priorities</a:t>
            </a:r>
          </a:p>
        </p:txBody>
      </p:sp>
      <p:pic>
        <p:nvPicPr>
          <p:cNvPr id="3" name="Picture 2">
            <a:extLst>
              <a:ext uri="{FF2B5EF4-FFF2-40B4-BE49-F238E27FC236}">
                <a16:creationId xmlns:a16="http://schemas.microsoft.com/office/drawing/2014/main" id="{7B1A59BE-0C04-726B-AFA3-44FFB8CC3E42}"/>
              </a:ext>
            </a:extLst>
          </p:cNvPr>
          <p:cNvPicPr>
            <a:picLocks noChangeAspect="1"/>
          </p:cNvPicPr>
          <p:nvPr/>
        </p:nvPicPr>
        <p:blipFill>
          <a:blip r:embed="rId3" cstate="print">
            <a:extLst>
              <a:ext uri="{28A0092B-C50C-407E-A947-70E740481C1C}">
                <a14:useLocalDpi xmlns:a14="http://schemas.microsoft.com/office/drawing/2010/main" val="0"/>
              </a:ext>
            </a:extLst>
          </a:blip>
          <a:stretch/>
        </p:blipFill>
        <p:spPr>
          <a:xfrm>
            <a:off x="457200" y="2080260"/>
            <a:ext cx="3657600" cy="3502151"/>
          </a:xfrm>
          <a:prstGeom prst="rect">
            <a:avLst/>
          </a:prstGeom>
          <a:noFill/>
          <a:ln>
            <a:solidFill>
              <a:schemeClr val="accent1">
                <a:lumMod val="20000"/>
                <a:lumOff val="80000"/>
              </a:schemeClr>
            </a:solidFill>
          </a:ln>
        </p:spPr>
      </p:pic>
      <p:sp>
        <p:nvSpPr>
          <p:cNvPr id="10" name="Content Placeholder 9">
            <a:extLst>
              <a:ext uri="{FF2B5EF4-FFF2-40B4-BE49-F238E27FC236}">
                <a16:creationId xmlns:a16="http://schemas.microsoft.com/office/drawing/2014/main" id="{B5FACF1B-87D2-1818-F7BE-228D4E91CF69}"/>
              </a:ext>
            </a:extLst>
          </p:cNvPr>
          <p:cNvSpPr>
            <a:spLocks noGrp="1"/>
          </p:cNvSpPr>
          <p:nvPr>
            <p:ph sz="half" idx="2"/>
          </p:nvPr>
        </p:nvSpPr>
        <p:spPr>
          <a:xfrm>
            <a:off x="4419600" y="1536192"/>
            <a:ext cx="3657600" cy="4590288"/>
          </a:xfrm>
        </p:spPr>
        <p:txBody>
          <a:bodyPr vert="horz" lIns="91440" tIns="45720" rIns="91440" bIns="45720" rtlCol="0">
            <a:normAutofit/>
          </a:bodyPr>
          <a:lstStyle/>
          <a:p>
            <a:pPr>
              <a:lnSpc>
                <a:spcPct val="90000"/>
              </a:lnSpc>
            </a:pPr>
            <a:endParaRPr lang="en-US" sz="2400" b="1" dirty="0"/>
          </a:p>
          <a:p>
            <a:pPr>
              <a:lnSpc>
                <a:spcPct val="90000"/>
              </a:lnSpc>
            </a:pPr>
            <a:r>
              <a:rPr lang="en-US" sz="2400" b="1" dirty="0"/>
              <a:t>Serve Communities</a:t>
            </a:r>
            <a:endParaRPr lang="en-US" sz="2400" dirty="0"/>
          </a:p>
          <a:p>
            <a:pPr marL="114300" indent="0">
              <a:lnSpc>
                <a:spcPct val="90000"/>
              </a:lnSpc>
              <a:buNone/>
            </a:pPr>
            <a:endParaRPr lang="en-US" sz="2400" b="1" dirty="0"/>
          </a:p>
          <a:p>
            <a:pPr>
              <a:lnSpc>
                <a:spcPct val="90000"/>
              </a:lnSpc>
            </a:pPr>
            <a:r>
              <a:rPr lang="en-US" sz="2400" b="1" dirty="0"/>
              <a:t>Benefit AmeriCorps Members</a:t>
            </a:r>
          </a:p>
          <a:p>
            <a:pPr marL="114300" indent="0">
              <a:lnSpc>
                <a:spcPct val="90000"/>
              </a:lnSpc>
              <a:buClr>
                <a:srgbClr val="B22222"/>
              </a:buClr>
              <a:buNone/>
            </a:pPr>
            <a:endParaRPr lang="en-US" sz="2400" b="1" dirty="0"/>
          </a:p>
          <a:p>
            <a:pPr>
              <a:lnSpc>
                <a:spcPct val="90000"/>
              </a:lnSpc>
              <a:buClr>
                <a:srgbClr val="B22222"/>
              </a:buClr>
            </a:pPr>
            <a:r>
              <a:rPr lang="en-US" sz="2400" b="1" dirty="0"/>
              <a:t>Use Evidence</a:t>
            </a:r>
            <a:endParaRPr lang="en-US" sz="2400" dirty="0"/>
          </a:p>
          <a:p>
            <a:pPr>
              <a:lnSpc>
                <a:spcPct val="90000"/>
              </a:lnSpc>
              <a:buClr>
                <a:srgbClr val="B22222"/>
              </a:buClr>
            </a:pPr>
            <a:endParaRPr lang="en-US" sz="2400" b="1" dirty="0"/>
          </a:p>
          <a:p>
            <a:pPr>
              <a:lnSpc>
                <a:spcPct val="90000"/>
              </a:lnSpc>
              <a:buClr>
                <a:srgbClr val="B22222"/>
              </a:buClr>
            </a:pPr>
            <a:r>
              <a:rPr lang="en-US" sz="2400" b="1" dirty="0"/>
              <a:t>Faith-Based</a:t>
            </a:r>
            <a:endParaRPr lang="en-US" sz="2400" dirty="0"/>
          </a:p>
          <a:p>
            <a:pPr>
              <a:lnSpc>
                <a:spcPct val="90000"/>
              </a:lnSpc>
              <a:buClr>
                <a:srgbClr val="B22222"/>
              </a:buClr>
            </a:pPr>
            <a:endParaRPr lang="en-US" sz="2400" b="1" dirty="0"/>
          </a:p>
          <a:p>
            <a:pPr lvl="1">
              <a:lnSpc>
                <a:spcPct val="90000"/>
              </a:lnSpc>
              <a:buClr>
                <a:srgbClr val="9CBEBD"/>
              </a:buClr>
            </a:pPr>
            <a:endParaRPr lang="en-US" dirty="0"/>
          </a:p>
        </p:txBody>
      </p:sp>
      <p:pic>
        <p:nvPicPr>
          <p:cNvPr id="4" name="Picture 3">
            <a:extLst>
              <a:ext uri="{FF2B5EF4-FFF2-40B4-BE49-F238E27FC236}">
                <a16:creationId xmlns:a16="http://schemas.microsoft.com/office/drawing/2014/main" id="{42388B8E-1146-DFBC-E407-D6BF235ADB4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818647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A8709-7808-34A5-8C45-0BD9F1F2F0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C0A30C-E91D-859B-6511-2950E2273AC7}"/>
              </a:ext>
            </a:extLst>
          </p:cNvPr>
          <p:cNvSpPr>
            <a:spLocks noGrp="1"/>
          </p:cNvSpPr>
          <p:nvPr>
            <p:ph type="title"/>
          </p:nvPr>
        </p:nvSpPr>
        <p:spPr>
          <a:xfrm>
            <a:off x="-280639" y="101498"/>
            <a:ext cx="9705278" cy="1143000"/>
          </a:xfrm>
        </p:spPr>
        <p:txBody>
          <a:bodyPr/>
          <a:lstStyle/>
          <a:p>
            <a:pPr algn="ctr"/>
            <a:r>
              <a:rPr lang="en-US" sz="4000" dirty="0"/>
              <a:t>2026 Serve Communities Priorities</a:t>
            </a:r>
          </a:p>
        </p:txBody>
      </p:sp>
      <p:pic>
        <p:nvPicPr>
          <p:cNvPr id="4" name="Picture 3" descr="Graphical user interface, application&#10;&#10;AI-generated content may be incorrect.">
            <a:extLst>
              <a:ext uri="{FF2B5EF4-FFF2-40B4-BE49-F238E27FC236}">
                <a16:creationId xmlns:a16="http://schemas.microsoft.com/office/drawing/2014/main" id="{84E61F58-8887-FD69-6727-545530A33329}"/>
              </a:ext>
            </a:extLst>
          </p:cNvPr>
          <p:cNvPicPr>
            <a:picLocks noChangeAspect="1"/>
          </p:cNvPicPr>
          <p:nvPr/>
        </p:nvPicPr>
        <p:blipFill>
          <a:blip r:embed="rId3">
            <a:extLst>
              <a:ext uri="{28A0092B-C50C-407E-A947-70E740481C1C}">
                <a14:useLocalDpi xmlns:a14="http://schemas.microsoft.com/office/drawing/2010/main" val="0"/>
              </a:ext>
            </a:extLst>
          </a:blip>
          <a:srcRect r="7604" b="15833"/>
          <a:stretch>
            <a:fillRect/>
          </a:stretch>
        </p:blipFill>
        <p:spPr>
          <a:xfrm>
            <a:off x="274070" y="1333501"/>
            <a:ext cx="7986259" cy="4631266"/>
          </a:xfrm>
          <a:prstGeom prst="rect">
            <a:avLst/>
          </a:prstGeom>
        </p:spPr>
      </p:pic>
      <p:pic>
        <p:nvPicPr>
          <p:cNvPr id="5" name="Picture 4">
            <a:extLst>
              <a:ext uri="{FF2B5EF4-FFF2-40B4-BE49-F238E27FC236}">
                <a16:creationId xmlns:a16="http://schemas.microsoft.com/office/drawing/2014/main" id="{065C3930-E330-76D0-5E70-1CCDDE8506A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2506109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latin typeface="Bookman Old Style"/>
              </a:rPr>
              <a:t>VT Funding Priorities</a:t>
            </a:r>
          </a:p>
        </p:txBody>
      </p:sp>
      <p:sp>
        <p:nvSpPr>
          <p:cNvPr id="3" name="Content Placeholder 2"/>
          <p:cNvSpPr>
            <a:spLocks noGrp="1"/>
          </p:cNvSpPr>
          <p:nvPr>
            <p:ph idx="1"/>
          </p:nvPr>
        </p:nvSpPr>
        <p:spPr>
          <a:xfrm>
            <a:off x="457199" y="1217466"/>
            <a:ext cx="7073591" cy="4365578"/>
          </a:xfrm>
        </p:spPr>
        <p:txBody>
          <a:bodyPr vert="horz" lIns="91440" tIns="45720" rIns="91440" bIns="45720" numCol="2" rtlCol="0" anchor="t">
            <a:normAutofit/>
          </a:bodyPr>
          <a:lstStyle/>
          <a:p>
            <a:pPr marL="114300" indent="0">
              <a:buNone/>
            </a:pPr>
            <a:endParaRPr lang="en-US" dirty="0">
              <a:latin typeface="Calibri" panose="020F0502020204030204" pitchFamily="34" charset="0"/>
              <a:ea typeface="Calibri" panose="020F0502020204030204" pitchFamily="34" charset="0"/>
              <a:cs typeface="Calibri" panose="020F0502020204030204" pitchFamily="34" charset="0"/>
            </a:endParaRPr>
          </a:p>
          <a:p>
            <a:pPr marL="400050" indent="-285750">
              <a:buClr>
                <a:srgbClr val="B22222"/>
              </a:buClr>
            </a:pPr>
            <a:r>
              <a:rPr lang="en-US" b="1" dirty="0">
                <a:solidFill>
                  <a:schemeClr val="tx2"/>
                </a:solidFill>
                <a:latin typeface="Calibri" panose="020F0502020204030204" pitchFamily="34" charset="0"/>
                <a:ea typeface="Calibri" panose="020F0502020204030204" pitchFamily="34" charset="0"/>
                <a:cs typeface="Calibri" panose="020F0502020204030204" pitchFamily="34" charset="0"/>
              </a:rPr>
              <a:t>TN Distressed Counties</a:t>
            </a:r>
          </a:p>
          <a:p>
            <a:pPr marL="400050" indent="-285750"/>
            <a:endParaRPr lang="en-US" b="1"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marL="400050" indent="-285750"/>
            <a:r>
              <a:rPr lang="en-US" b="1" dirty="0">
                <a:solidFill>
                  <a:schemeClr val="tx2"/>
                </a:solidFill>
                <a:latin typeface="Calibri" panose="020F0502020204030204" pitchFamily="34" charset="0"/>
                <a:ea typeface="Calibri" panose="020F0502020204030204" pitchFamily="34" charset="0"/>
                <a:cs typeface="Calibri" panose="020F0502020204030204" pitchFamily="34" charset="0"/>
              </a:rPr>
              <a:t>Prisoner Mentorship</a:t>
            </a:r>
          </a:p>
          <a:p>
            <a:pPr marL="400050" indent="-285750"/>
            <a:endParaRPr lang="en-US" b="1"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marL="400050" indent="-285750"/>
            <a:r>
              <a:rPr lang="en-US" b="1" dirty="0">
                <a:solidFill>
                  <a:schemeClr val="tx2"/>
                </a:solidFill>
                <a:latin typeface="Calibri" panose="020F0502020204030204" pitchFamily="34" charset="0"/>
                <a:ea typeface="Calibri" panose="020F0502020204030204" pitchFamily="34" charset="0"/>
                <a:cs typeface="Calibri" panose="020F0502020204030204" pitchFamily="34" charset="0"/>
              </a:rPr>
              <a:t>Capacity for Volunteer Success</a:t>
            </a:r>
          </a:p>
          <a:p>
            <a:pPr marL="400050" indent="-285750"/>
            <a:endParaRPr lang="en-US" b="1"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marL="400050" indent="-285750"/>
            <a:r>
              <a:rPr lang="en-US" b="1" dirty="0">
                <a:solidFill>
                  <a:srgbClr val="002060"/>
                </a:solidFill>
              </a:rPr>
              <a:t>Disadvantaged and underrepresented youth</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194E53A-71EC-03CA-1222-20ACECF7CBA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sp>
        <p:nvSpPr>
          <p:cNvPr id="6" name="TextBox 5">
            <a:extLst>
              <a:ext uri="{FF2B5EF4-FFF2-40B4-BE49-F238E27FC236}">
                <a16:creationId xmlns:a16="http://schemas.microsoft.com/office/drawing/2014/main" id="{254DE220-C766-9AC2-2192-431214DF9EED}"/>
              </a:ext>
            </a:extLst>
          </p:cNvPr>
          <p:cNvSpPr txBox="1"/>
          <p:nvPr/>
        </p:nvSpPr>
        <p:spPr>
          <a:xfrm>
            <a:off x="499533" y="5178869"/>
            <a:ext cx="7194807" cy="646331"/>
          </a:xfrm>
          <a:prstGeom prst="rect">
            <a:avLst/>
          </a:prstGeom>
          <a:noFill/>
        </p:spPr>
        <p:txBody>
          <a:bodyPr wrap="square">
            <a:spAutoFit/>
          </a:bodyPr>
          <a:lstStyle/>
          <a:p>
            <a:r>
              <a:rPr lang="en-US" dirty="0"/>
              <a:t>Applications aligned with one or more Volunteer Tennessee state priorities may receive additional consideration.</a:t>
            </a:r>
          </a:p>
        </p:txBody>
      </p:sp>
    </p:spTree>
    <p:extLst>
      <p:ext uri="{BB962C8B-B14F-4D97-AF65-F5344CB8AC3E}">
        <p14:creationId xmlns:p14="http://schemas.microsoft.com/office/powerpoint/2010/main" val="3957488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143000"/>
          </a:xfrm>
        </p:spPr>
        <p:txBody>
          <a:bodyPr anchor="ctr">
            <a:normAutofit/>
          </a:bodyPr>
          <a:lstStyle/>
          <a:p>
            <a:r>
              <a:rPr lang="en-US"/>
              <a:t>House Keeping</a:t>
            </a:r>
          </a:p>
        </p:txBody>
      </p:sp>
      <p:pic>
        <p:nvPicPr>
          <p:cNvPr id="6" name="Content Placeholder 5" descr="A picture containing icon&#10;&#10;AI-generated content may be incorrect.">
            <a:extLst>
              <a:ext uri="{FF2B5EF4-FFF2-40B4-BE49-F238E27FC236}">
                <a16:creationId xmlns:a16="http://schemas.microsoft.com/office/drawing/2014/main" id="{2BED5DE4-7385-F55A-96DB-A4FDAD949485}"/>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1545431"/>
            <a:ext cx="3657600" cy="4572000"/>
          </a:xfrm>
        </p:spPr>
      </p:pic>
      <p:graphicFrame>
        <p:nvGraphicFramePr>
          <p:cNvPr id="5" name="Content Placeholder 2">
            <a:extLst>
              <a:ext uri="{FF2B5EF4-FFF2-40B4-BE49-F238E27FC236}">
                <a16:creationId xmlns:a16="http://schemas.microsoft.com/office/drawing/2014/main" id="{2BC2AEA7-95FE-711C-C2C8-F4B94B84665B}"/>
              </a:ext>
            </a:extLst>
          </p:cNvPr>
          <p:cNvGraphicFramePr>
            <a:graphicFrameLocks noGrp="1"/>
          </p:cNvGraphicFramePr>
          <p:nvPr>
            <p:ph sz="half" idx="2"/>
            <p:extLst>
              <p:ext uri="{D42A27DB-BD31-4B8C-83A1-F6EECF244321}">
                <p14:modId xmlns:p14="http://schemas.microsoft.com/office/powerpoint/2010/main" val="3529676370"/>
              </p:ext>
            </p:extLst>
          </p:nvPr>
        </p:nvGraphicFramePr>
        <p:xfrm>
          <a:off x="4419600" y="1362869"/>
          <a:ext cx="3657600" cy="45902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a:extLst>
              <a:ext uri="{FF2B5EF4-FFF2-40B4-BE49-F238E27FC236}">
                <a16:creationId xmlns:a16="http://schemas.microsoft.com/office/drawing/2014/main" id="{52FF6AFE-B044-0E1D-67BF-B34E00CADD1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12580290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latin typeface="Bookman Old Style"/>
              </a:rPr>
              <a:t>Logic Model</a:t>
            </a:r>
          </a:p>
        </p:txBody>
      </p:sp>
      <p:pic>
        <p:nvPicPr>
          <p:cNvPr id="2" name="Picture 1">
            <a:extLst>
              <a:ext uri="{FF2B5EF4-FFF2-40B4-BE49-F238E27FC236}">
                <a16:creationId xmlns:a16="http://schemas.microsoft.com/office/drawing/2014/main" id="{46EAC68B-716E-3F55-6289-745FF78ADD8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pic>
        <p:nvPicPr>
          <p:cNvPr id="9" name="Content Placeholder 8" descr="Table&#10;&#10;AI-generated content may be incorrect.">
            <a:extLst>
              <a:ext uri="{FF2B5EF4-FFF2-40B4-BE49-F238E27FC236}">
                <a16:creationId xmlns:a16="http://schemas.microsoft.com/office/drawing/2014/main" id="{5F0404DD-9A62-E167-F59C-A1B441C6B5C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57200" y="1417638"/>
            <a:ext cx="7620000" cy="4568255"/>
          </a:xfrm>
        </p:spPr>
      </p:pic>
    </p:spTree>
    <p:extLst>
      <p:ext uri="{BB962C8B-B14F-4D97-AF65-F5344CB8AC3E}">
        <p14:creationId xmlns:p14="http://schemas.microsoft.com/office/powerpoint/2010/main" val="31368578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9C2E7-2AD0-FFDF-7478-BAA74F29AF5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9762CF8-9D48-61C9-9B31-D6F96B534B28}"/>
              </a:ext>
            </a:extLst>
          </p:cNvPr>
          <p:cNvSpPr>
            <a:spLocks noGrp="1"/>
          </p:cNvSpPr>
          <p:nvPr>
            <p:ph type="title"/>
          </p:nvPr>
        </p:nvSpPr>
        <p:spPr/>
        <p:txBody>
          <a:bodyPr/>
          <a:lstStyle/>
          <a:p>
            <a:r>
              <a:rPr lang="en-US">
                <a:latin typeface="Bookman Old Style"/>
              </a:rPr>
              <a:t>Performance Measures</a:t>
            </a:r>
          </a:p>
        </p:txBody>
      </p:sp>
      <p:sp>
        <p:nvSpPr>
          <p:cNvPr id="6" name="Content Placeholder 2">
            <a:extLst>
              <a:ext uri="{FF2B5EF4-FFF2-40B4-BE49-F238E27FC236}">
                <a16:creationId xmlns:a16="http://schemas.microsoft.com/office/drawing/2014/main" id="{D8BA538F-A1F4-3D53-232D-35033D27CDFE}"/>
              </a:ext>
            </a:extLst>
          </p:cNvPr>
          <p:cNvSpPr>
            <a:spLocks noGrp="1"/>
          </p:cNvSpPr>
          <p:nvPr>
            <p:ph idx="1"/>
          </p:nvPr>
        </p:nvSpPr>
        <p:spPr>
          <a:xfrm>
            <a:off x="451490" y="1925723"/>
            <a:ext cx="7620000" cy="4800600"/>
          </a:xfrm>
        </p:spPr>
        <p:txBody>
          <a:bodyPr vert="horz" lIns="91440" tIns="45720" rIns="91440" bIns="45720" rtlCol="0" anchor="t">
            <a:normAutofit/>
          </a:bodyPr>
          <a:lstStyle/>
          <a:p>
            <a:pPr marL="114300" indent="0">
              <a:buNone/>
            </a:pPr>
            <a:r>
              <a:rPr lang="en-US" sz="2000" dirty="0">
                <a:solidFill>
                  <a:srgbClr val="00B050"/>
                </a:solidFill>
              </a:rPr>
              <a:t>✔</a:t>
            </a:r>
            <a:r>
              <a:rPr lang="en-US" sz="2000" dirty="0">
                <a:solidFill>
                  <a:srgbClr val="002060"/>
                </a:solidFill>
              </a:rPr>
              <a:t> At least ONE aligned performance measure required</a:t>
            </a:r>
            <a:br>
              <a:rPr lang="en-US" sz="2000" dirty="0">
                <a:solidFill>
                  <a:srgbClr val="002060"/>
                </a:solidFill>
              </a:rPr>
            </a:br>
            <a:endParaRPr lang="en-US" sz="2000" dirty="0">
              <a:solidFill>
                <a:srgbClr val="002060"/>
              </a:solidFill>
            </a:endParaRPr>
          </a:p>
          <a:p>
            <a:pPr marL="114300" indent="0">
              <a:buNone/>
            </a:pPr>
            <a:r>
              <a:rPr lang="en-US" sz="2000" dirty="0">
                <a:solidFill>
                  <a:srgbClr val="00B050"/>
                </a:solidFill>
              </a:rPr>
              <a:t>✔</a:t>
            </a:r>
            <a:r>
              <a:rPr lang="en-US" sz="2000" dirty="0">
                <a:solidFill>
                  <a:srgbClr val="002060"/>
                </a:solidFill>
              </a:rPr>
              <a:t> Must correspond to primary intervention</a:t>
            </a:r>
            <a:br>
              <a:rPr lang="en-US" sz="2000" dirty="0">
                <a:solidFill>
                  <a:srgbClr val="002060"/>
                </a:solidFill>
              </a:rPr>
            </a:br>
            <a:endParaRPr lang="en-US" sz="2000" dirty="0">
              <a:solidFill>
                <a:srgbClr val="002060"/>
              </a:solidFill>
            </a:endParaRPr>
          </a:p>
          <a:p>
            <a:pPr marL="114300" indent="0">
              <a:buNone/>
            </a:pPr>
            <a:r>
              <a:rPr lang="en-US" sz="2000" dirty="0">
                <a:solidFill>
                  <a:srgbClr val="00B050"/>
                </a:solidFill>
              </a:rPr>
              <a:t>✔ </a:t>
            </a:r>
            <a:r>
              <a:rPr lang="en-US" sz="2000" dirty="0">
                <a:solidFill>
                  <a:srgbClr val="002060"/>
                </a:solidFill>
              </a:rPr>
              <a:t>May be National OR Applicant-Determined</a:t>
            </a:r>
            <a:br>
              <a:rPr lang="en-US" sz="2000" dirty="0">
                <a:solidFill>
                  <a:srgbClr val="002060"/>
                </a:solidFill>
              </a:rPr>
            </a:br>
            <a:endParaRPr lang="en-US" sz="2000" dirty="0">
              <a:solidFill>
                <a:srgbClr val="002060"/>
              </a:solidFill>
            </a:endParaRPr>
          </a:p>
          <a:p>
            <a:pPr marL="114300" indent="0">
              <a:buNone/>
            </a:pPr>
            <a:r>
              <a:rPr lang="en-US" sz="2000" dirty="0">
                <a:solidFill>
                  <a:srgbClr val="002060"/>
                </a:solidFill>
              </a:rPr>
              <a:t>❌ Output-only does NOT satisfy requirement</a:t>
            </a:r>
          </a:p>
          <a:p>
            <a:pPr marL="114300" indent="0">
              <a:buNone/>
            </a:pPr>
            <a:endParaRPr lang="en-US" sz="2000" dirty="0">
              <a:solidFill>
                <a:srgbClr val="002060"/>
              </a:solidFill>
            </a:endParaRPr>
          </a:p>
          <a:p>
            <a:pPr marL="114300" indent="0">
              <a:buNone/>
            </a:pPr>
            <a:r>
              <a:rPr lang="en-US" sz="2000" dirty="0">
                <a:solidFill>
                  <a:srgbClr val="00B050"/>
                </a:solidFill>
              </a:rPr>
              <a:t>✔ </a:t>
            </a:r>
            <a:r>
              <a:rPr lang="en-US" sz="2000" dirty="0">
                <a:solidFill>
                  <a:schemeClr val="tx2"/>
                </a:solidFill>
              </a:rPr>
              <a:t>Quality over quantity!</a:t>
            </a:r>
            <a:endParaRPr lang="en-US" sz="2000" dirty="0">
              <a:solidFill>
                <a:schemeClr val="tx2"/>
              </a:solidFill>
              <a:ea typeface="Calibri"/>
              <a:cs typeface="Calibri"/>
            </a:endParaRPr>
          </a:p>
        </p:txBody>
      </p:sp>
      <p:sp>
        <p:nvSpPr>
          <p:cNvPr id="3" name="Title 1">
            <a:extLst>
              <a:ext uri="{FF2B5EF4-FFF2-40B4-BE49-F238E27FC236}">
                <a16:creationId xmlns:a16="http://schemas.microsoft.com/office/drawing/2014/main" id="{ED80710A-F0CA-9C2E-7AD6-344FA3122D51}"/>
              </a:ext>
            </a:extLst>
          </p:cNvPr>
          <p:cNvSpPr txBox="1">
            <a:spLocks/>
          </p:cNvSpPr>
          <p:nvPr/>
        </p:nvSpPr>
        <p:spPr>
          <a:xfrm>
            <a:off x="451449" y="843980"/>
            <a:ext cx="76200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2000">
                <a:latin typeface="Bookman Old Style"/>
                <a:ea typeface="Cambria"/>
              </a:rPr>
              <a:t>Reviewed as part of the Logic Model and Evidence Base</a:t>
            </a:r>
          </a:p>
        </p:txBody>
      </p:sp>
      <p:pic>
        <p:nvPicPr>
          <p:cNvPr id="2" name="Picture 1">
            <a:extLst>
              <a:ext uri="{FF2B5EF4-FFF2-40B4-BE49-F238E27FC236}">
                <a16:creationId xmlns:a16="http://schemas.microsoft.com/office/drawing/2014/main" id="{030165F5-235F-160C-F34B-685A914B3A2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2651644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A613A-93EA-C7A5-B778-2010A22927A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54F494C-A745-CB63-801E-0395A6D053FC}"/>
              </a:ext>
            </a:extLst>
          </p:cNvPr>
          <p:cNvSpPr>
            <a:spLocks noGrp="1"/>
          </p:cNvSpPr>
          <p:nvPr>
            <p:ph type="title"/>
          </p:nvPr>
        </p:nvSpPr>
        <p:spPr>
          <a:xfrm>
            <a:off x="457200" y="274638"/>
            <a:ext cx="8069766" cy="1143000"/>
          </a:xfrm>
        </p:spPr>
        <p:txBody>
          <a:bodyPr/>
          <a:lstStyle/>
          <a:p>
            <a:r>
              <a:rPr lang="en-US" dirty="0"/>
              <a:t>🚨 Common Application Pitfalls</a:t>
            </a:r>
            <a:endParaRPr lang="en-US" dirty="0">
              <a:latin typeface="Bookman Old Style"/>
            </a:endParaRPr>
          </a:p>
        </p:txBody>
      </p:sp>
      <p:sp>
        <p:nvSpPr>
          <p:cNvPr id="6" name="Content Placeholder 2">
            <a:extLst>
              <a:ext uri="{FF2B5EF4-FFF2-40B4-BE49-F238E27FC236}">
                <a16:creationId xmlns:a16="http://schemas.microsoft.com/office/drawing/2014/main" id="{FAB57BAB-E82B-3C43-A5CD-6A6B4415A418}"/>
              </a:ext>
            </a:extLst>
          </p:cNvPr>
          <p:cNvSpPr>
            <a:spLocks noGrp="1"/>
          </p:cNvSpPr>
          <p:nvPr>
            <p:ph idx="1"/>
          </p:nvPr>
        </p:nvSpPr>
        <p:spPr>
          <a:xfrm>
            <a:off x="451490" y="1925723"/>
            <a:ext cx="3733934" cy="3404560"/>
          </a:xfrm>
        </p:spPr>
        <p:txBody>
          <a:bodyPr vert="horz" lIns="91440" tIns="45720" rIns="91440" bIns="45720" rtlCol="0" anchor="t">
            <a:normAutofit fontScale="70000" lnSpcReduction="20000"/>
          </a:bodyPr>
          <a:lstStyle/>
          <a:p>
            <a:pPr marL="114300" indent="0">
              <a:buNone/>
            </a:pPr>
            <a:r>
              <a:rPr lang="en-US" sz="2000" b="1" dirty="0"/>
              <a:t>🔄 Misalignment</a:t>
            </a:r>
          </a:p>
          <a:p>
            <a:r>
              <a:rPr lang="en-US" sz="2000" dirty="0"/>
              <a:t>Narrative, budget, and performance measures don’t match.</a:t>
            </a:r>
            <a:br>
              <a:rPr lang="en-US" sz="2000" dirty="0"/>
            </a:br>
            <a:endParaRPr lang="en-US" sz="2000" dirty="0"/>
          </a:p>
          <a:p>
            <a:pPr marL="114300" indent="0">
              <a:buNone/>
            </a:pPr>
            <a:r>
              <a:rPr lang="en-US" sz="2000" b="1" dirty="0"/>
              <a:t>📊 Performance Measure Mistakes</a:t>
            </a:r>
          </a:p>
          <a:p>
            <a:r>
              <a:rPr lang="en-US" sz="2000" dirty="0"/>
              <a:t>No aligned measure (output + outcome)</a:t>
            </a:r>
          </a:p>
          <a:p>
            <a:r>
              <a:rPr lang="en-US" sz="2000" dirty="0"/>
              <a:t>Unrealistic targets</a:t>
            </a:r>
          </a:p>
          <a:p>
            <a:pPr marL="114300" indent="0">
              <a:buNone/>
            </a:pPr>
            <a:endParaRPr lang="en-US" sz="2000" b="1" dirty="0"/>
          </a:p>
          <a:p>
            <a:pPr marL="114300" indent="0">
              <a:buNone/>
            </a:pPr>
            <a:r>
              <a:rPr lang="en-US" sz="2000" b="1" dirty="0"/>
              <a:t>💰 Budget Errors</a:t>
            </a:r>
          </a:p>
          <a:p>
            <a:r>
              <a:rPr lang="en-US" sz="2000" dirty="0"/>
              <a:t>Incorrect match</a:t>
            </a:r>
          </a:p>
          <a:p>
            <a:r>
              <a:rPr lang="en-US" sz="2000" dirty="0"/>
              <a:t>Indirect cost entered incorrectly</a:t>
            </a:r>
          </a:p>
          <a:p>
            <a:r>
              <a:rPr lang="en-US" sz="2000" dirty="0"/>
              <a:t>Costs not tied to program design</a:t>
            </a:r>
          </a:p>
          <a:p>
            <a:pPr marL="114300" indent="0">
              <a:buNone/>
            </a:pPr>
            <a:br>
              <a:rPr lang="en-US" sz="2000" dirty="0"/>
            </a:br>
            <a:endParaRPr lang="en-US" sz="2000" dirty="0"/>
          </a:p>
        </p:txBody>
      </p:sp>
      <p:pic>
        <p:nvPicPr>
          <p:cNvPr id="2" name="Picture 1">
            <a:extLst>
              <a:ext uri="{FF2B5EF4-FFF2-40B4-BE49-F238E27FC236}">
                <a16:creationId xmlns:a16="http://schemas.microsoft.com/office/drawing/2014/main" id="{62F85B1D-7B7F-38E2-8CEA-96413F3378B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sp>
        <p:nvSpPr>
          <p:cNvPr id="4" name="Content Placeholder 2">
            <a:extLst>
              <a:ext uri="{FF2B5EF4-FFF2-40B4-BE49-F238E27FC236}">
                <a16:creationId xmlns:a16="http://schemas.microsoft.com/office/drawing/2014/main" id="{213CE85D-BAA8-118D-867A-479185A405D6}"/>
              </a:ext>
            </a:extLst>
          </p:cNvPr>
          <p:cNvSpPr txBox="1">
            <a:spLocks/>
          </p:cNvSpPr>
          <p:nvPr/>
        </p:nvSpPr>
        <p:spPr>
          <a:xfrm>
            <a:off x="4692912" y="1940813"/>
            <a:ext cx="2664621" cy="3492688"/>
          </a:xfrm>
          <a:prstGeom prst="rect">
            <a:avLst/>
          </a:prstGeom>
        </p:spPr>
        <p:txBody>
          <a:bodyPr vert="horz" lIns="91440" tIns="45720" rIns="91440" bIns="45720" rtlCol="0" anchor="t">
            <a:normAutofit fontScale="700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Arial" pitchFamily="34" charset="0"/>
              <a:buNone/>
            </a:pPr>
            <a:r>
              <a:rPr lang="en-US" sz="2000" b="1" dirty="0"/>
              <a:t>📁 Missing Requirements</a:t>
            </a:r>
          </a:p>
          <a:p>
            <a:r>
              <a:rPr lang="en-US" sz="2000" dirty="0"/>
              <a:t>OFMS incomplete</a:t>
            </a:r>
          </a:p>
          <a:p>
            <a:r>
              <a:rPr lang="en-US" sz="2000" dirty="0"/>
              <a:t>Attachments missing</a:t>
            </a:r>
          </a:p>
          <a:p>
            <a:r>
              <a:rPr lang="en-US" sz="2000" dirty="0"/>
              <a:t>Wrong Prime ID selected</a:t>
            </a:r>
          </a:p>
          <a:p>
            <a:pPr marL="114300" indent="0">
              <a:buFont typeface="Arial" pitchFamily="34" charset="0"/>
              <a:buNone/>
            </a:pPr>
            <a:br>
              <a:rPr lang="en-US" sz="2000" dirty="0"/>
            </a:br>
            <a:endParaRPr lang="en-US" sz="2000" dirty="0"/>
          </a:p>
          <a:p>
            <a:pPr marL="114300" indent="0">
              <a:buFont typeface="Arial" pitchFamily="34" charset="0"/>
              <a:buNone/>
            </a:pPr>
            <a:r>
              <a:rPr lang="en-US" sz="2000" b="1" dirty="0"/>
              <a:t>⏳ Last-Minute Submission</a:t>
            </a:r>
          </a:p>
          <a:p>
            <a:r>
              <a:rPr lang="en-US" sz="2000" dirty="0"/>
              <a:t>Validation errors unresolved</a:t>
            </a:r>
          </a:p>
          <a:p>
            <a:r>
              <a:rPr lang="en-US" sz="2000" dirty="0"/>
              <a:t>SAM expired</a:t>
            </a:r>
          </a:p>
          <a:p>
            <a:r>
              <a:rPr lang="en-US" sz="2000" dirty="0"/>
              <a:t>Technical issues at deadline</a:t>
            </a:r>
          </a:p>
          <a:p>
            <a:pPr marL="114300" indent="0">
              <a:buFont typeface="Arial" pitchFamily="34" charset="0"/>
              <a:buNone/>
            </a:pPr>
            <a:br>
              <a:rPr lang="en-US" sz="2000" dirty="0"/>
            </a:br>
            <a:endParaRPr lang="en-US" sz="2000" dirty="0"/>
          </a:p>
          <a:p>
            <a:pPr marL="114300" indent="0">
              <a:buFont typeface="Arial" pitchFamily="34" charset="0"/>
              <a:buNone/>
            </a:pPr>
            <a:r>
              <a:rPr lang="en-US" sz="2000" b="1" dirty="0"/>
              <a:t>📈 Overpromising</a:t>
            </a:r>
          </a:p>
          <a:p>
            <a:r>
              <a:rPr lang="en-US" sz="2000" dirty="0"/>
              <a:t>Targets too high</a:t>
            </a:r>
          </a:p>
          <a:p>
            <a:r>
              <a:rPr lang="en-US" sz="2000" dirty="0"/>
              <a:t>Capacity not demonstrated</a:t>
            </a:r>
          </a:p>
          <a:p>
            <a:r>
              <a:rPr lang="en-US" sz="2000" dirty="0"/>
              <a:t>Member supervision unclear</a:t>
            </a:r>
          </a:p>
        </p:txBody>
      </p:sp>
    </p:spTree>
    <p:extLst>
      <p:ext uri="{BB962C8B-B14F-4D97-AF65-F5344CB8AC3E}">
        <p14:creationId xmlns:p14="http://schemas.microsoft.com/office/powerpoint/2010/main" val="2627658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5" y="792224"/>
            <a:ext cx="8353245" cy="912963"/>
          </a:xfrm>
        </p:spPr>
        <p:txBody>
          <a:bodyPr/>
          <a:lstStyle/>
          <a:p>
            <a:pPr algn="ctr"/>
            <a:r>
              <a:rPr lang="en-US">
                <a:latin typeface="Bookman Old Style"/>
              </a:rPr>
              <a:t>Application &amp; Submission Information: </a:t>
            </a:r>
            <a:br>
              <a:rPr lang="en-US">
                <a:latin typeface="Bookman Old Style"/>
              </a:rPr>
            </a:br>
            <a:r>
              <a:rPr lang="en-US" err="1">
                <a:latin typeface="Bookman Old Style"/>
              </a:rPr>
              <a:t>eGrants</a:t>
            </a:r>
            <a:endParaRPr lang="en-US">
              <a:latin typeface="Bookman Old Style"/>
              <a:ea typeface="Cambria"/>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62256" y="2597989"/>
            <a:ext cx="6018668" cy="3928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46A03EAC-4367-1807-11C4-541A8B696FD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729737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latin typeface="Bookman Old Style"/>
              </a:rPr>
              <a:t>Application &amp; Submission Information</a:t>
            </a:r>
          </a:p>
        </p:txBody>
      </p:sp>
      <p:sp>
        <p:nvSpPr>
          <p:cNvPr id="3" name="Content Placeholder 2"/>
          <p:cNvSpPr>
            <a:spLocks noGrp="1"/>
          </p:cNvSpPr>
          <p:nvPr>
            <p:ph idx="1"/>
          </p:nvPr>
        </p:nvSpPr>
        <p:spPr>
          <a:xfrm>
            <a:off x="457200" y="1600200"/>
            <a:ext cx="6096000" cy="4800600"/>
          </a:xfrm>
        </p:spPr>
        <p:txBody>
          <a:bodyPr vert="horz" lIns="91440" tIns="45720" rIns="91440" bIns="45720" rtlCol="0" anchor="t">
            <a:noAutofit/>
          </a:bodyPr>
          <a:lstStyle/>
          <a:p>
            <a:r>
              <a:rPr lang="en-US" sz="1800" dirty="0">
                <a:solidFill>
                  <a:schemeClr val="tx2"/>
                </a:solidFill>
                <a:latin typeface="Calibri" panose="020F0502020204030204" pitchFamily="34" charset="0"/>
                <a:ea typeface="Calibri" panose="020F0502020204030204" pitchFamily="34" charset="0"/>
                <a:cs typeface="Calibri" panose="020F0502020204030204" pitchFamily="34" charset="0"/>
              </a:rPr>
              <a:t>Step 1: At</a:t>
            </a:r>
            <a:r>
              <a:rPr lang="en-US" sz="1800" b="0" i="0" u="none" strike="noStrike" baseline="0" dirty="0">
                <a:solidFill>
                  <a:schemeClr val="tx2"/>
                </a:solidFill>
                <a:latin typeface="Calibri" panose="020F0502020204030204" pitchFamily="34" charset="0"/>
                <a:ea typeface="Calibri" panose="020F0502020204030204" pitchFamily="34" charset="0"/>
                <a:cs typeface="Calibri" panose="020F0502020204030204" pitchFamily="34" charset="0"/>
              </a:rPr>
              <a:t> the bottom of the home page, click on </a:t>
            </a:r>
            <a:r>
              <a:rPr lang="en-US" sz="1800" b="1" i="1" u="none" strike="noStrike" baseline="0" dirty="0">
                <a:solidFill>
                  <a:schemeClr val="tx2"/>
                </a:solidFill>
                <a:latin typeface="Calibri" panose="020F0502020204030204" pitchFamily="34" charset="0"/>
                <a:ea typeface="Calibri" panose="020F0502020204030204" pitchFamily="34" charset="0"/>
                <a:cs typeface="Calibri" panose="020F0502020204030204" pitchFamily="34" charset="0"/>
              </a:rPr>
              <a:t>Start a New </a:t>
            </a:r>
            <a:r>
              <a:rPr lang="en-US" sz="1800" b="1" i="1" dirty="0">
                <a:solidFill>
                  <a:schemeClr val="tx2"/>
                </a:solidFill>
                <a:latin typeface="Calibri" panose="020F0502020204030204" pitchFamily="34" charset="0"/>
                <a:ea typeface="Calibri" panose="020F0502020204030204" pitchFamily="34" charset="0"/>
                <a:cs typeface="Calibri" panose="020F0502020204030204" pitchFamily="34" charset="0"/>
              </a:rPr>
              <a:t>Grant Application</a:t>
            </a:r>
            <a:endParaRPr lang="en-US" sz="1800" b="0" i="0" u="none" strike="noStrike" baseline="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endParaRPr lang="en-US" sz="1800" b="1" i="1"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r>
              <a:rPr lang="en-US" sz="1800" dirty="0">
                <a:solidFill>
                  <a:schemeClr val="tx2"/>
                </a:solidFill>
                <a:latin typeface="Calibri" panose="020F0502020204030204" pitchFamily="34" charset="0"/>
                <a:ea typeface="Calibri" panose="020F0502020204030204" pitchFamily="34" charset="0"/>
                <a:cs typeface="Calibri" panose="020F0502020204030204" pitchFamily="34" charset="0"/>
              </a:rPr>
              <a:t>Step 2: Select</a:t>
            </a:r>
            <a:r>
              <a:rPr lang="en-US" sz="1800" b="0" i="0" u="none" strike="noStrike" baseline="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1800" b="1" i="1" u="none" strike="noStrike" baseline="0" dirty="0">
                <a:solidFill>
                  <a:schemeClr val="tx2"/>
                </a:solidFill>
                <a:latin typeface="Calibri" panose="020F0502020204030204" pitchFamily="34" charset="0"/>
                <a:ea typeface="Calibri" panose="020F0502020204030204" pitchFamily="34" charset="0"/>
                <a:cs typeface="Calibri" panose="020F0502020204030204" pitchFamily="34" charset="0"/>
              </a:rPr>
              <a:t>AmeriCorps </a:t>
            </a:r>
            <a:r>
              <a:rPr lang="en-US" sz="1800" b="0" i="0" u="none" strike="noStrike" baseline="0" dirty="0">
                <a:solidFill>
                  <a:schemeClr val="tx2"/>
                </a:solidFill>
                <a:latin typeface="Calibri" panose="020F0502020204030204" pitchFamily="34" charset="0"/>
                <a:ea typeface="Calibri" panose="020F0502020204030204" pitchFamily="34" charset="0"/>
                <a:cs typeface="Calibri" panose="020F0502020204030204" pitchFamily="34" charset="0"/>
              </a:rPr>
              <a:t>for your program area</a:t>
            </a:r>
          </a:p>
          <a:p>
            <a:endParaRPr lang="en-US" sz="18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r>
              <a:rPr lang="en-US" sz="1800" dirty="0">
                <a:solidFill>
                  <a:schemeClr val="tx2"/>
                </a:solidFill>
                <a:latin typeface="Calibri" panose="020F0502020204030204" pitchFamily="34" charset="0"/>
                <a:ea typeface="Calibri" panose="020F0502020204030204" pitchFamily="34" charset="0"/>
                <a:cs typeface="Calibri" panose="020F0502020204030204" pitchFamily="34" charset="0"/>
              </a:rPr>
              <a:t>Step 3: Select</a:t>
            </a:r>
            <a:r>
              <a:rPr lang="en-US" sz="1800" b="0" i="0" u="none" strike="noStrike" baseline="0" dirty="0">
                <a:solidFill>
                  <a:schemeClr val="tx2"/>
                </a:solidFill>
                <a:latin typeface="Calibri" panose="020F0502020204030204" pitchFamily="34" charset="0"/>
                <a:ea typeface="Calibri" panose="020F0502020204030204" pitchFamily="34" charset="0"/>
                <a:cs typeface="Calibri" panose="020F0502020204030204" pitchFamily="34" charset="0"/>
              </a:rPr>
              <a:t> the following NOFA:</a:t>
            </a:r>
            <a:r>
              <a:rPr lang="en-US" sz="180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1800" b="1" i="1" u="none" strike="noStrike" baseline="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1800" b="1" i="1" dirty="0">
                <a:solidFill>
                  <a:schemeClr val="tx2"/>
                </a:solidFill>
                <a:latin typeface="Calibri" panose="020F0502020204030204" pitchFamily="34" charset="0"/>
                <a:ea typeface="Calibri" panose="020F0502020204030204" pitchFamily="34" charset="0"/>
                <a:cs typeface="Calibri" panose="020F0502020204030204" pitchFamily="34" charset="0"/>
              </a:rPr>
              <a:t>[</a:t>
            </a:r>
            <a:r>
              <a:rPr lang="en-US" sz="1800" dirty="0">
                <a:solidFill>
                  <a:schemeClr val="tx2"/>
                </a:solidFill>
                <a:latin typeface="Calibri" panose="020F0502020204030204" pitchFamily="34" charset="0"/>
                <a:ea typeface="Calibri" panose="020F0502020204030204" pitchFamily="34" charset="0"/>
                <a:cs typeface="Calibri" panose="020F0502020204030204" pitchFamily="34" charset="0"/>
              </a:rPr>
              <a:t>NOFA: FY 2026 AmeriCorps State and Territory Commission Fixed and EAP (New and </a:t>
            </a:r>
            <a:r>
              <a:rPr lang="en-US" sz="1800" dirty="0" err="1">
                <a:solidFill>
                  <a:schemeClr val="tx2"/>
                </a:solidFill>
                <a:latin typeface="Calibri" panose="020F0502020204030204" pitchFamily="34" charset="0"/>
                <a:ea typeface="Calibri" panose="020F0502020204030204" pitchFamily="34" charset="0"/>
                <a:cs typeface="Calibri" panose="020F0502020204030204" pitchFamily="34" charset="0"/>
              </a:rPr>
              <a:t>Cont</a:t>
            </a:r>
            <a:r>
              <a:rPr lang="en-US" sz="1800" dirty="0">
                <a:solidFill>
                  <a:schemeClr val="tx2"/>
                </a:solidFill>
                <a:latin typeface="Calibri" panose="020F0502020204030204" pitchFamily="34" charset="0"/>
                <a:ea typeface="Calibri" panose="020F0502020204030204" pitchFamily="34" charset="0"/>
                <a:cs typeface="Calibri" panose="020F0502020204030204" pitchFamily="34" charset="0"/>
              </a:rPr>
              <a:t>)</a:t>
            </a:r>
            <a:r>
              <a:rPr lang="en-US" sz="1800" b="1" i="1" dirty="0">
                <a:solidFill>
                  <a:schemeClr val="tx2"/>
                </a:solidFill>
                <a:latin typeface="Calibri" panose="020F0502020204030204" pitchFamily="34" charset="0"/>
                <a:ea typeface="Calibri" panose="020F0502020204030204" pitchFamily="34" charset="0"/>
                <a:cs typeface="Calibri" panose="020F0502020204030204" pitchFamily="34" charset="0"/>
              </a:rPr>
              <a:t>]</a:t>
            </a:r>
            <a:endParaRPr lang="en-US" sz="1800" b="1" i="1" u="none" strike="noStrike" baseline="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endParaRPr lang="en-US" sz="1800" b="1" i="1"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r>
              <a:rPr lang="en-US" sz="1800" dirty="0">
                <a:solidFill>
                  <a:schemeClr val="tx2"/>
                </a:solidFill>
                <a:latin typeface="Calibri" panose="020F0502020204030204" pitchFamily="34" charset="0"/>
                <a:ea typeface="Calibri" panose="020F0502020204030204" pitchFamily="34" charset="0"/>
                <a:cs typeface="Calibri" panose="020F0502020204030204" pitchFamily="34" charset="0"/>
              </a:rPr>
              <a:t>Step 4: The</a:t>
            </a:r>
            <a:r>
              <a:rPr lang="en-US" sz="1800" b="0" i="0" u="none" strike="noStrike" baseline="0" dirty="0">
                <a:solidFill>
                  <a:schemeClr val="tx2"/>
                </a:solidFill>
                <a:latin typeface="Calibri" panose="020F0502020204030204" pitchFamily="34" charset="0"/>
                <a:ea typeface="Calibri" panose="020F0502020204030204" pitchFamily="34" charset="0"/>
                <a:cs typeface="Calibri" panose="020F0502020204030204" pitchFamily="34" charset="0"/>
              </a:rPr>
              <a:t> next page will prompt you to select the state in which you are applying, select </a:t>
            </a:r>
            <a:r>
              <a:rPr lang="en-US" sz="1800" b="1" i="1" u="none" strike="noStrike" baseline="0" dirty="0">
                <a:solidFill>
                  <a:schemeClr val="tx2"/>
                </a:solidFill>
                <a:latin typeface="Calibri" panose="020F0502020204030204" pitchFamily="34" charset="0"/>
                <a:ea typeface="Calibri" panose="020F0502020204030204" pitchFamily="34" charset="0"/>
                <a:cs typeface="Calibri" panose="020F0502020204030204" pitchFamily="34" charset="0"/>
              </a:rPr>
              <a:t>Tennessee</a:t>
            </a:r>
            <a:endParaRPr lang="en-US" sz="1800" b="0" i="0" u="none" strike="noStrike" baseline="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endParaRPr lang="en-US" b="1" dirty="0">
              <a:solidFill>
                <a:schemeClr val="tx2"/>
              </a:solidFill>
              <a:latin typeface="Bookman Old Style"/>
            </a:endParaRPr>
          </a:p>
          <a:p>
            <a:endParaRPr lang="en-US" sz="2100" b="1" dirty="0">
              <a:solidFill>
                <a:schemeClr val="tx2"/>
              </a:solidFill>
              <a:latin typeface="Bookman Old Style"/>
            </a:endParaRPr>
          </a:p>
          <a:p>
            <a:endParaRPr lang="en-US" dirty="0">
              <a:solidFill>
                <a:schemeClr val="tx2"/>
              </a:solidFill>
              <a:latin typeface="Bookman Old Style"/>
            </a:endParaRPr>
          </a:p>
        </p:txBody>
      </p:sp>
      <p:pic>
        <p:nvPicPr>
          <p:cNvPr id="4" name="Picture 3">
            <a:extLst>
              <a:ext uri="{FF2B5EF4-FFF2-40B4-BE49-F238E27FC236}">
                <a16:creationId xmlns:a16="http://schemas.microsoft.com/office/drawing/2014/main" id="{DFCFA3E1-6DB4-7ABC-E514-870CC37076D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2538325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latin typeface="Bookman Old Style"/>
              </a:rPr>
              <a:t>Application &amp; Submission Information Contd.</a:t>
            </a:r>
          </a:p>
        </p:txBody>
      </p:sp>
      <p:sp>
        <p:nvSpPr>
          <p:cNvPr id="3" name="Content Placeholder 2"/>
          <p:cNvSpPr>
            <a:spLocks noGrp="1"/>
          </p:cNvSpPr>
          <p:nvPr>
            <p:ph idx="1"/>
          </p:nvPr>
        </p:nvSpPr>
        <p:spPr>
          <a:xfrm>
            <a:off x="457200" y="1600200"/>
            <a:ext cx="6096000" cy="4800600"/>
          </a:xfrm>
        </p:spPr>
        <p:txBody>
          <a:bodyPr vert="horz" lIns="91440" tIns="45720" rIns="91440" bIns="45720" rtlCol="0" anchor="t">
            <a:noAutofit/>
          </a:bodyPr>
          <a:lstStyle/>
          <a:p>
            <a:r>
              <a:rPr lang="en-US" sz="2000" dirty="0">
                <a:solidFill>
                  <a:schemeClr val="tx2"/>
                </a:solidFill>
                <a:ea typeface="Calibri"/>
                <a:cs typeface="Calibri"/>
              </a:rPr>
              <a:t>Step 5: Select </a:t>
            </a:r>
            <a:r>
              <a:rPr lang="en-US" sz="2000" b="0" i="0" u="none" strike="noStrike" baseline="0" dirty="0">
                <a:solidFill>
                  <a:schemeClr val="tx2"/>
                </a:solidFill>
                <a:ea typeface="Calibri"/>
                <a:cs typeface="Calibri"/>
              </a:rPr>
              <a:t>the </a:t>
            </a:r>
            <a:r>
              <a:rPr lang="en-US" sz="2000" dirty="0">
                <a:solidFill>
                  <a:schemeClr val="tx2"/>
                </a:solidFill>
                <a:ea typeface="Calibri"/>
                <a:cs typeface="Calibri"/>
              </a:rPr>
              <a:t>appropriate Prime Application ID: </a:t>
            </a:r>
            <a:endParaRPr lang="en-US" sz="2000" b="0" i="0" u="none" strike="noStrike" baseline="0" dirty="0">
              <a:solidFill>
                <a:schemeClr val="tx2"/>
              </a:solidFill>
              <a:ea typeface="Calibri"/>
              <a:cs typeface="Calibri"/>
            </a:endParaRPr>
          </a:p>
          <a:p>
            <a:pPr lvl="1">
              <a:buClr>
                <a:srgbClr val="9CBEBD"/>
              </a:buClr>
            </a:pPr>
            <a:r>
              <a:rPr lang="en-US" b="1" dirty="0">
                <a:solidFill>
                  <a:schemeClr val="tx2"/>
                </a:solidFill>
                <a:ea typeface="Calibri"/>
                <a:cs typeface="Calibri"/>
              </a:rPr>
              <a:t>Formula Cost Reimbursement:</a:t>
            </a:r>
            <a:r>
              <a:rPr lang="en-US" dirty="0">
                <a:solidFill>
                  <a:schemeClr val="tx2"/>
                </a:solidFill>
                <a:ea typeface="Calibri"/>
                <a:cs typeface="Calibri"/>
              </a:rPr>
              <a:t> </a:t>
            </a:r>
            <a:r>
              <a:rPr lang="en-US" dirty="0"/>
              <a:t>25AC279083</a:t>
            </a:r>
            <a:endParaRPr lang="en-US" dirty="0">
              <a:solidFill>
                <a:schemeClr val="tx2"/>
              </a:solidFill>
              <a:ea typeface="Calibri"/>
              <a:cs typeface="Calibri"/>
            </a:endParaRPr>
          </a:p>
          <a:p>
            <a:pPr lvl="1">
              <a:buClr>
                <a:srgbClr val="9CBEBD"/>
              </a:buClr>
            </a:pPr>
            <a:r>
              <a:rPr lang="en-US" b="1" dirty="0">
                <a:solidFill>
                  <a:schemeClr val="tx2"/>
                </a:solidFill>
                <a:ea typeface="+mn-lt"/>
                <a:cs typeface="+mn-lt"/>
              </a:rPr>
              <a:t>Formula Fixed</a:t>
            </a:r>
            <a:r>
              <a:rPr lang="en-US" b="1" dirty="0">
                <a:solidFill>
                  <a:schemeClr val="tx2"/>
                </a:solidFill>
                <a:ea typeface="Calibri"/>
                <a:cs typeface="Calibri"/>
              </a:rPr>
              <a:t>:</a:t>
            </a:r>
            <a:r>
              <a:rPr lang="en-US" b="1" dirty="0">
                <a:solidFill>
                  <a:schemeClr val="tx2"/>
                </a:solidFill>
                <a:ea typeface="+mn-lt"/>
                <a:cs typeface="+mn-lt"/>
              </a:rPr>
              <a:t> </a:t>
            </a:r>
            <a:r>
              <a:rPr lang="en-US" dirty="0"/>
              <a:t>26ES280622</a:t>
            </a:r>
            <a:endParaRPr lang="en-US" b="0" i="0" u="none" strike="noStrike" baseline="0" dirty="0">
              <a:solidFill>
                <a:schemeClr val="tx2"/>
              </a:solidFill>
              <a:ea typeface="Calibri"/>
              <a:cs typeface="Calibri"/>
            </a:endParaRPr>
          </a:p>
          <a:p>
            <a:pPr lvl="1">
              <a:buClr>
                <a:srgbClr val="9CBEBD"/>
              </a:buClr>
            </a:pPr>
            <a:r>
              <a:rPr lang="en-US" b="1" dirty="0">
                <a:solidFill>
                  <a:schemeClr val="tx2"/>
                </a:solidFill>
                <a:ea typeface="Calibri"/>
                <a:cs typeface="Calibri"/>
              </a:rPr>
              <a:t>Competitive Cost-Reimbursement</a:t>
            </a:r>
            <a:r>
              <a:rPr lang="en-US" b="1" dirty="0">
                <a:solidFill>
                  <a:schemeClr val="tx2"/>
                </a:solidFill>
                <a:ea typeface="+mn-lt"/>
                <a:cs typeface="+mn-lt"/>
              </a:rPr>
              <a:t>: </a:t>
            </a:r>
            <a:r>
              <a:rPr lang="en-US" dirty="0"/>
              <a:t>26AC280627</a:t>
            </a:r>
            <a:endParaRPr lang="en-US" dirty="0">
              <a:solidFill>
                <a:schemeClr val="tx2"/>
              </a:solidFill>
              <a:ea typeface="Calibri"/>
              <a:cs typeface="Calibri"/>
            </a:endParaRPr>
          </a:p>
          <a:p>
            <a:pPr lvl="1">
              <a:buClr>
                <a:srgbClr val="9CBEBD"/>
              </a:buClr>
            </a:pPr>
            <a:r>
              <a:rPr lang="en-US" b="1" dirty="0">
                <a:solidFill>
                  <a:schemeClr val="tx2"/>
                </a:solidFill>
                <a:ea typeface="+mn-lt"/>
                <a:cs typeface="+mn-lt"/>
              </a:rPr>
              <a:t>Competitive </a:t>
            </a:r>
            <a:r>
              <a:rPr lang="en-US" b="1" dirty="0">
                <a:solidFill>
                  <a:schemeClr val="tx2"/>
                </a:solidFill>
                <a:ea typeface="Calibri"/>
                <a:cs typeface="Calibri"/>
              </a:rPr>
              <a:t>Fixed-Amount</a:t>
            </a:r>
            <a:r>
              <a:rPr lang="en-US" b="1" i="0" u="none" strike="noStrike" baseline="0" dirty="0">
                <a:solidFill>
                  <a:schemeClr val="tx2"/>
                </a:solidFill>
                <a:ea typeface="Calibri"/>
                <a:cs typeface="Calibri"/>
              </a:rPr>
              <a:t>:</a:t>
            </a:r>
            <a:r>
              <a:rPr lang="en-US" dirty="0">
                <a:solidFill>
                  <a:schemeClr val="tx2"/>
                </a:solidFill>
                <a:ea typeface="Calibri"/>
                <a:cs typeface="Calibri"/>
              </a:rPr>
              <a:t> </a:t>
            </a:r>
            <a:r>
              <a:rPr lang="en-US" dirty="0"/>
              <a:t>26ES280624</a:t>
            </a:r>
            <a:endParaRPr lang="en-US" dirty="0">
              <a:solidFill>
                <a:schemeClr val="tx2"/>
              </a:solidFill>
              <a:ea typeface="Calibri"/>
              <a:cs typeface="Calibri"/>
            </a:endParaRPr>
          </a:p>
          <a:p>
            <a:pPr lvl="1">
              <a:buClr>
                <a:srgbClr val="9CBEBD"/>
              </a:buClr>
            </a:pPr>
            <a:endParaRPr lang="en-US" dirty="0">
              <a:solidFill>
                <a:schemeClr val="tx2"/>
              </a:solidFill>
              <a:ea typeface="Calibri"/>
              <a:cs typeface="Calibri"/>
            </a:endParaRPr>
          </a:p>
          <a:p>
            <a:r>
              <a:rPr lang="en-US" sz="2000" dirty="0">
                <a:solidFill>
                  <a:schemeClr val="tx2"/>
                </a:solidFill>
                <a:ea typeface="Calibri"/>
                <a:cs typeface="Calibri"/>
              </a:rPr>
              <a:t>Step 6: When choosing a Program Name, choose the title that you will consistently use to refer to your AmeriCorps program. </a:t>
            </a:r>
            <a:endParaRPr lang="en-US" sz="2000" b="1" i="1" u="none" strike="noStrike" baseline="0" dirty="0">
              <a:solidFill>
                <a:schemeClr val="tx2"/>
              </a:solidFill>
              <a:latin typeface="Bookman Old Style"/>
              <a:ea typeface="Calibri"/>
              <a:cs typeface="Calibri"/>
            </a:endParaRPr>
          </a:p>
          <a:p>
            <a:endParaRPr lang="en-US" b="1" dirty="0"/>
          </a:p>
          <a:p>
            <a:endParaRPr lang="en-US" sz="2100" b="1" dirty="0"/>
          </a:p>
          <a:p>
            <a:endParaRPr lang="en-US" dirty="0"/>
          </a:p>
        </p:txBody>
      </p:sp>
      <p:pic>
        <p:nvPicPr>
          <p:cNvPr id="4" name="Picture 3">
            <a:extLst>
              <a:ext uri="{FF2B5EF4-FFF2-40B4-BE49-F238E27FC236}">
                <a16:creationId xmlns:a16="http://schemas.microsoft.com/office/drawing/2014/main" id="{24F04F3C-DA24-EE4A-0253-02E67A0398F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13248517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00"/>
            <a:ext cx="7620000" cy="1143000"/>
          </a:xfrm>
        </p:spPr>
        <p:txBody>
          <a:bodyPr/>
          <a:lstStyle/>
          <a:p>
            <a:r>
              <a:rPr lang="en-US">
                <a:latin typeface="Bookman Old Style"/>
              </a:rPr>
              <a:t>Additional Information</a:t>
            </a:r>
          </a:p>
        </p:txBody>
      </p:sp>
      <p:sp>
        <p:nvSpPr>
          <p:cNvPr id="3" name="Content Placeholder 2"/>
          <p:cNvSpPr>
            <a:spLocks noGrp="1"/>
          </p:cNvSpPr>
          <p:nvPr>
            <p:ph idx="1"/>
          </p:nvPr>
        </p:nvSpPr>
        <p:spPr>
          <a:xfrm>
            <a:off x="457200" y="1197634"/>
            <a:ext cx="7620000" cy="4800600"/>
          </a:xfrm>
        </p:spPr>
        <p:txBody>
          <a:bodyPr vert="horz" lIns="91440" tIns="45720" rIns="91440" bIns="45720" rtlCol="0" anchor="t">
            <a:noAutofit/>
          </a:bodyPr>
          <a:lstStyle/>
          <a:p>
            <a:r>
              <a:rPr lang="en-US" sz="1800" dirty="0">
                <a:solidFill>
                  <a:schemeClr val="tx2"/>
                </a:solidFill>
                <a:latin typeface="Calibri" panose="020F0502020204030204" pitchFamily="34" charset="0"/>
                <a:ea typeface="Calibri" panose="020F0502020204030204" pitchFamily="34" charset="0"/>
                <a:cs typeface="Calibri" panose="020F0502020204030204" pitchFamily="34" charset="0"/>
              </a:rPr>
              <a:t>Submitted applications will be </a:t>
            </a:r>
            <a:r>
              <a:rPr lang="en-US" sz="1800" b="1" dirty="0">
                <a:solidFill>
                  <a:schemeClr val="tx2"/>
                </a:solidFill>
                <a:latin typeface="Calibri" panose="020F0502020204030204" pitchFamily="34" charset="0"/>
                <a:ea typeface="Calibri" panose="020F0502020204030204" pitchFamily="34" charset="0"/>
                <a:cs typeface="Calibri" panose="020F0502020204030204" pitchFamily="34" charset="0"/>
              </a:rPr>
              <a:t>assessed against the criteria contained in the NOFO</a:t>
            </a:r>
            <a:r>
              <a:rPr lang="en-US" sz="1800" dirty="0">
                <a:solidFill>
                  <a:schemeClr val="tx2"/>
                </a:solidFill>
                <a:latin typeface="Calibri" panose="020F0502020204030204" pitchFamily="34" charset="0"/>
                <a:ea typeface="Calibri" panose="020F0502020204030204" pitchFamily="34" charset="0"/>
                <a:cs typeface="Calibri" panose="020F0502020204030204" pitchFamily="34" charset="0"/>
              </a:rPr>
              <a:t> and funding decisions will be based on the criteria described in the Application Review Information section of the NOFO. </a:t>
            </a:r>
          </a:p>
          <a:p>
            <a:endParaRPr lang="en-US" sz="18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r>
              <a:rPr lang="en-US" sz="1800" dirty="0">
                <a:solidFill>
                  <a:schemeClr val="tx2"/>
                </a:solidFill>
                <a:latin typeface="Calibri" panose="020F0502020204030204" pitchFamily="34" charset="0"/>
                <a:ea typeface="Calibri" panose="020F0502020204030204" pitchFamily="34" charset="0"/>
                <a:cs typeface="Calibri" panose="020F0502020204030204" pitchFamily="34" charset="0"/>
              </a:rPr>
              <a:t>Selected applicants will be required to comply with several Volunteer Tennessee and federal requirements, including adhering to </a:t>
            </a:r>
            <a:r>
              <a:rPr lang="en-US" sz="1800" b="1" dirty="0">
                <a:solidFill>
                  <a:schemeClr val="tx2"/>
                </a:solidFill>
                <a:latin typeface="Calibri" panose="020F0502020204030204" pitchFamily="34" charset="0"/>
                <a:ea typeface="Calibri" panose="020F0502020204030204" pitchFamily="34" charset="0"/>
                <a:cs typeface="Calibri" panose="020F0502020204030204" pitchFamily="34" charset="0"/>
              </a:rPr>
              <a:t>Uniform Administrative Requirements</a:t>
            </a:r>
            <a:r>
              <a:rPr lang="en-US" sz="180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1800" b="1" dirty="0">
                <a:solidFill>
                  <a:schemeClr val="tx2"/>
                </a:solidFill>
                <a:latin typeface="Calibri" panose="020F0502020204030204" pitchFamily="34" charset="0"/>
                <a:ea typeface="Calibri" panose="020F0502020204030204" pitchFamily="34" charset="0"/>
                <a:cs typeface="Calibri" panose="020F0502020204030204" pitchFamily="34" charset="0"/>
              </a:rPr>
              <a:t>Cost Principles</a:t>
            </a:r>
            <a:r>
              <a:rPr lang="en-US" sz="1800" dirty="0">
                <a:solidFill>
                  <a:schemeClr val="tx2"/>
                </a:solidFill>
                <a:latin typeface="Calibri" panose="020F0502020204030204" pitchFamily="34" charset="0"/>
                <a:ea typeface="Calibri" panose="020F0502020204030204" pitchFamily="34" charset="0"/>
                <a:cs typeface="Calibri" panose="020F0502020204030204" pitchFamily="34" charset="0"/>
              </a:rPr>
              <a:t> and </a:t>
            </a:r>
            <a:r>
              <a:rPr lang="en-US" sz="1800" b="1" dirty="0">
                <a:solidFill>
                  <a:schemeClr val="tx2"/>
                </a:solidFill>
                <a:latin typeface="Calibri" panose="020F0502020204030204" pitchFamily="34" charset="0"/>
                <a:ea typeface="Calibri" panose="020F0502020204030204" pitchFamily="34" charset="0"/>
                <a:cs typeface="Calibri" panose="020F0502020204030204" pitchFamily="34" charset="0"/>
              </a:rPr>
              <a:t>Audit Requirements for Federal Grants</a:t>
            </a:r>
            <a:r>
              <a:rPr lang="en-US" sz="1800" dirty="0">
                <a:solidFill>
                  <a:schemeClr val="tx2"/>
                </a:solidFill>
                <a:latin typeface="Calibri" panose="020F0502020204030204" pitchFamily="34" charset="0"/>
                <a:ea typeface="Calibri" panose="020F0502020204030204" pitchFamily="34" charset="0"/>
                <a:cs typeface="Calibri" panose="020F0502020204030204" pitchFamily="34" charset="0"/>
              </a:rPr>
              <a:t>, complying with National Service Criminal History Check Requirements, and reporting, each of which will be described in the NOFO. </a:t>
            </a:r>
          </a:p>
          <a:p>
            <a:endParaRPr lang="en-US" sz="18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r>
              <a:rPr lang="en-US" sz="1800" dirty="0">
                <a:solidFill>
                  <a:schemeClr val="tx2"/>
                </a:solidFill>
                <a:latin typeface="Calibri" panose="020F0502020204030204" pitchFamily="34" charset="0"/>
                <a:ea typeface="Calibri" panose="020F0502020204030204" pitchFamily="34" charset="0"/>
                <a:cs typeface="Calibri" panose="020F0502020204030204" pitchFamily="34" charset="0"/>
              </a:rPr>
              <a:t>The remaining pages of the NOFO will contain resources that applicants may find helpful as they navigate the application process. </a:t>
            </a:r>
            <a:endParaRPr lang="en-US" sz="18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marL="114300" indent="0">
              <a:buNone/>
            </a:pPr>
            <a:endParaRPr lang="en-US" sz="1800" b="1" dirty="0">
              <a:solidFill>
                <a:schemeClr val="tx2"/>
              </a:solidFill>
              <a:latin typeface="Bookman Old Style"/>
            </a:endParaRPr>
          </a:p>
          <a:p>
            <a:endParaRPr lang="en-US" dirty="0"/>
          </a:p>
        </p:txBody>
      </p:sp>
      <p:pic>
        <p:nvPicPr>
          <p:cNvPr id="4" name="Picture 3">
            <a:extLst>
              <a:ext uri="{FF2B5EF4-FFF2-40B4-BE49-F238E27FC236}">
                <a16:creationId xmlns:a16="http://schemas.microsoft.com/office/drawing/2014/main" id="{82C178C8-089C-3BEC-5B8A-D404B0CAEF1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18460252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latin typeface="Bookman Old Style"/>
              </a:rPr>
              <a:t>Other Ways to Get Involved</a:t>
            </a:r>
          </a:p>
        </p:txBody>
      </p:sp>
      <p:sp>
        <p:nvSpPr>
          <p:cNvPr id="3" name="Content Placeholder 2"/>
          <p:cNvSpPr>
            <a:spLocks noGrp="1"/>
          </p:cNvSpPr>
          <p:nvPr>
            <p:ph idx="1"/>
          </p:nvPr>
        </p:nvSpPr>
        <p:spPr/>
        <p:txBody>
          <a:bodyPr vert="horz" lIns="91440" tIns="45720" rIns="91440" bIns="45720" rtlCol="0" anchor="t">
            <a:normAutofit/>
          </a:bodyPr>
          <a:lstStyle/>
          <a:p>
            <a:r>
              <a:rPr lang="en-US" dirty="0">
                <a:solidFill>
                  <a:schemeClr val="tx2"/>
                </a:solidFill>
              </a:rPr>
              <a:t>Partner with current national service programs</a:t>
            </a:r>
            <a:endParaRPr lang="en-US" dirty="0">
              <a:solidFill>
                <a:schemeClr val="tx2"/>
              </a:solidFill>
              <a:ea typeface="Calibri"/>
              <a:cs typeface="Calibri"/>
            </a:endParaRPr>
          </a:p>
          <a:p>
            <a:r>
              <a:rPr lang="en-US" dirty="0">
                <a:solidFill>
                  <a:schemeClr val="tx2"/>
                </a:solidFill>
              </a:rPr>
              <a:t>Employers of National Service </a:t>
            </a:r>
            <a:endParaRPr lang="en-US" dirty="0">
              <a:solidFill>
                <a:schemeClr val="tx2"/>
              </a:solidFill>
              <a:ea typeface="Calibri"/>
              <a:cs typeface="Calibri"/>
            </a:endParaRPr>
          </a:p>
          <a:p>
            <a:r>
              <a:rPr lang="en-US" dirty="0">
                <a:solidFill>
                  <a:schemeClr val="tx2"/>
                </a:solidFill>
              </a:rPr>
              <a:t>Tennessee Conference on Volunteerism and Service-Learning</a:t>
            </a:r>
            <a:endParaRPr lang="en-US" dirty="0">
              <a:solidFill>
                <a:schemeClr val="tx2"/>
              </a:solidFill>
              <a:ea typeface="Calibri"/>
              <a:cs typeface="Calibri"/>
            </a:endParaRPr>
          </a:p>
          <a:p>
            <a:r>
              <a:rPr lang="en-US" dirty="0">
                <a:solidFill>
                  <a:schemeClr val="tx2"/>
                </a:solidFill>
              </a:rPr>
              <a:t>Governor’s Volunteer Stars Awards</a:t>
            </a:r>
            <a:endParaRPr lang="en-US" dirty="0">
              <a:solidFill>
                <a:schemeClr val="tx2"/>
              </a:solidFill>
              <a:ea typeface="Calibri"/>
              <a:cs typeface="Calibri"/>
            </a:endParaRPr>
          </a:p>
          <a:p>
            <a:r>
              <a:rPr lang="en-US" dirty="0">
                <a:solidFill>
                  <a:schemeClr val="tx2"/>
                </a:solidFill>
              </a:rPr>
              <a:t>Get involved in national days of service</a:t>
            </a:r>
            <a:endParaRPr lang="en-US" dirty="0">
              <a:solidFill>
                <a:schemeClr val="tx2"/>
              </a:solidFill>
              <a:ea typeface="Calibri"/>
              <a:cs typeface="Calibri"/>
            </a:endParaRPr>
          </a:p>
          <a:p>
            <a:pPr lvl="1"/>
            <a:r>
              <a:rPr lang="en-US" sz="2200" dirty="0">
                <a:solidFill>
                  <a:schemeClr val="tx2"/>
                </a:solidFill>
              </a:rPr>
              <a:t>Martin Luther King (MLK) Day</a:t>
            </a:r>
            <a:endParaRPr lang="en-US" sz="2200" dirty="0">
              <a:solidFill>
                <a:schemeClr val="tx2"/>
              </a:solidFill>
              <a:ea typeface="Calibri"/>
              <a:cs typeface="Calibri"/>
            </a:endParaRPr>
          </a:p>
          <a:p>
            <a:pPr lvl="1"/>
            <a:r>
              <a:rPr lang="en-US" sz="2200" dirty="0">
                <a:solidFill>
                  <a:schemeClr val="tx2"/>
                </a:solidFill>
              </a:rPr>
              <a:t>Make A Difference Day</a:t>
            </a:r>
            <a:endParaRPr lang="en-US" sz="2200" dirty="0">
              <a:solidFill>
                <a:schemeClr val="tx2"/>
              </a:solidFill>
              <a:ea typeface="Calibri"/>
              <a:cs typeface="Calibri"/>
            </a:endParaRPr>
          </a:p>
          <a:p>
            <a:pPr lvl="1"/>
            <a:r>
              <a:rPr lang="en-US" sz="2200" dirty="0">
                <a:solidFill>
                  <a:schemeClr val="tx2"/>
                </a:solidFill>
              </a:rPr>
              <a:t>9/11 Day of Service and Remembrance</a:t>
            </a:r>
            <a:endParaRPr lang="en-US" sz="2200" dirty="0">
              <a:solidFill>
                <a:schemeClr val="tx2"/>
              </a:solidFill>
              <a:ea typeface="Calibri"/>
              <a:cs typeface="Calibri"/>
            </a:endParaRPr>
          </a:p>
        </p:txBody>
      </p:sp>
      <p:pic>
        <p:nvPicPr>
          <p:cNvPr id="4" name="Picture 3">
            <a:extLst>
              <a:ext uri="{FF2B5EF4-FFF2-40B4-BE49-F238E27FC236}">
                <a16:creationId xmlns:a16="http://schemas.microsoft.com/office/drawing/2014/main" id="{AE9A59EB-CFA9-30E8-3237-2F271EFD9A2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3987526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Bookman Old Style"/>
              </a:rPr>
              <a:t>Important Websites</a:t>
            </a:r>
          </a:p>
        </p:txBody>
      </p:sp>
      <p:sp>
        <p:nvSpPr>
          <p:cNvPr id="3" name="Content Placeholder 2"/>
          <p:cNvSpPr>
            <a:spLocks noGrp="1"/>
          </p:cNvSpPr>
          <p:nvPr>
            <p:ph idx="1"/>
          </p:nvPr>
        </p:nvSpPr>
        <p:spPr/>
        <p:txBody>
          <a:bodyPr vert="horz" lIns="91440" tIns="45720" rIns="91440" bIns="45720" rtlCol="0" anchor="t">
            <a:normAutofit/>
          </a:bodyPr>
          <a:lstStyle/>
          <a:p>
            <a:pPr>
              <a:lnSpc>
                <a:spcPct val="150000"/>
              </a:lnSpc>
            </a:pPr>
            <a:r>
              <a:rPr lang="en-US" dirty="0">
                <a:solidFill>
                  <a:schemeClr val="tx2"/>
                </a:solidFill>
              </a:rPr>
              <a:t>Please visit </a:t>
            </a:r>
            <a:r>
              <a:rPr lang="en-US" dirty="0">
                <a:solidFill>
                  <a:schemeClr val="tx2"/>
                </a:solidFill>
                <a:hlinkClick r:id="rId2">
                  <a:extLst>
                    <a:ext uri="{A12FA001-AC4F-418D-AE19-62706E023703}">
                      <ahyp:hlinkClr xmlns:ahyp="http://schemas.microsoft.com/office/drawing/2018/hyperlinkcolor" val="tx"/>
                    </a:ext>
                  </a:extLst>
                </a:hlinkClick>
              </a:rPr>
              <a:t>www.americorps.gov</a:t>
            </a:r>
            <a:r>
              <a:rPr lang="en-US" dirty="0">
                <a:solidFill>
                  <a:schemeClr val="tx2"/>
                </a:solidFill>
              </a:rPr>
              <a:t> for information related to AmeriCorps. </a:t>
            </a:r>
          </a:p>
          <a:p>
            <a:pPr>
              <a:lnSpc>
                <a:spcPct val="150000"/>
              </a:lnSpc>
            </a:pPr>
            <a:r>
              <a:rPr lang="en-US" dirty="0">
                <a:solidFill>
                  <a:schemeClr val="tx2"/>
                </a:solidFill>
              </a:rPr>
              <a:t>Please visit </a:t>
            </a:r>
            <a:r>
              <a:rPr lang="en-US" dirty="0">
                <a:solidFill>
                  <a:schemeClr val="tx2"/>
                </a:solidFill>
                <a:hlinkClick r:id="rId3">
                  <a:extLst>
                    <a:ext uri="{A12FA001-AC4F-418D-AE19-62706E023703}">
                      <ahyp:hlinkClr xmlns:ahyp="http://schemas.microsoft.com/office/drawing/2018/hyperlinkcolor" val="tx"/>
                    </a:ext>
                  </a:extLst>
                </a:hlinkClick>
              </a:rPr>
              <a:t>www.volunteertennessee.net</a:t>
            </a:r>
            <a:r>
              <a:rPr lang="en-US" dirty="0">
                <a:solidFill>
                  <a:schemeClr val="tx2"/>
                </a:solidFill>
              </a:rPr>
              <a:t> for the Tennessee AmeriCorps State Notice of Funding Opportunity.</a:t>
            </a:r>
          </a:p>
          <a:p>
            <a:pPr>
              <a:lnSpc>
                <a:spcPct val="150000"/>
              </a:lnSpc>
            </a:pPr>
            <a:r>
              <a:rPr lang="en-US" dirty="0">
                <a:solidFill>
                  <a:schemeClr val="tx2"/>
                </a:solidFill>
              </a:rPr>
              <a:t>Please visit Egrants.cns.gov to start an eGrants account.</a:t>
            </a:r>
          </a:p>
        </p:txBody>
      </p:sp>
      <p:pic>
        <p:nvPicPr>
          <p:cNvPr id="6" name="Picture 5">
            <a:extLst>
              <a:ext uri="{FF2B5EF4-FFF2-40B4-BE49-F238E27FC236}">
                <a16:creationId xmlns:a16="http://schemas.microsoft.com/office/drawing/2014/main" id="{D6288D4D-250C-4E89-A54C-064CD55D5A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7201" y="4987178"/>
            <a:ext cx="1095075" cy="1049793"/>
          </a:xfrm>
          <a:prstGeom prst="rect">
            <a:avLst/>
          </a:prstGeom>
        </p:spPr>
      </p:pic>
      <p:pic>
        <p:nvPicPr>
          <p:cNvPr id="7" name="Picture 6">
            <a:extLst>
              <a:ext uri="{FF2B5EF4-FFF2-40B4-BE49-F238E27FC236}">
                <a16:creationId xmlns:a16="http://schemas.microsoft.com/office/drawing/2014/main" id="{B62FC1F7-CB23-43C8-AF43-23B4A993C81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7424" y="5044940"/>
            <a:ext cx="1205865" cy="923925"/>
          </a:xfrm>
          <a:prstGeom prst="rect">
            <a:avLst/>
          </a:prstGeom>
          <a:noFill/>
          <a:ln>
            <a:noFill/>
          </a:ln>
        </p:spPr>
      </p:pic>
    </p:spTree>
    <p:extLst>
      <p:ext uri="{BB962C8B-B14F-4D97-AF65-F5344CB8AC3E}">
        <p14:creationId xmlns:p14="http://schemas.microsoft.com/office/powerpoint/2010/main" val="14087213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9B445-6063-A9C2-E04B-BA3C7AB01785}"/>
              </a:ext>
            </a:extLst>
          </p:cNvPr>
          <p:cNvSpPr>
            <a:spLocks noGrp="1"/>
          </p:cNvSpPr>
          <p:nvPr>
            <p:ph type="title"/>
          </p:nvPr>
        </p:nvSpPr>
        <p:spPr>
          <a:xfrm>
            <a:off x="459051" y="2377357"/>
            <a:ext cx="7620000" cy="1143000"/>
          </a:xfrm>
        </p:spPr>
        <p:txBody>
          <a:bodyPr/>
          <a:lstStyle/>
          <a:p>
            <a:pPr algn="ctr"/>
            <a:r>
              <a:rPr lang="en-US" sz="9600" dirty="0">
                <a:latin typeface="Bookman Old Style"/>
                <a:ea typeface="Cambria"/>
              </a:rPr>
              <a:t>Q&amp;A</a:t>
            </a:r>
          </a:p>
        </p:txBody>
      </p:sp>
      <p:pic>
        <p:nvPicPr>
          <p:cNvPr id="4" name="Picture 3">
            <a:extLst>
              <a:ext uri="{FF2B5EF4-FFF2-40B4-BE49-F238E27FC236}">
                <a16:creationId xmlns:a16="http://schemas.microsoft.com/office/drawing/2014/main" id="{10CDA495-D8A7-BA91-33AC-FE46BC565C8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2027295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Bookman Old Style"/>
              </a:rPr>
              <a:t>National Service</a:t>
            </a:r>
          </a:p>
        </p:txBody>
      </p:sp>
      <p:sp>
        <p:nvSpPr>
          <p:cNvPr id="3" name="Content Placeholder 2"/>
          <p:cNvSpPr>
            <a:spLocks noGrp="1"/>
          </p:cNvSpPr>
          <p:nvPr>
            <p:ph idx="1"/>
          </p:nvPr>
        </p:nvSpPr>
        <p:spPr>
          <a:xfrm>
            <a:off x="304800" y="1469966"/>
            <a:ext cx="7924800" cy="4626033"/>
          </a:xfrm>
        </p:spPr>
        <p:txBody>
          <a:bodyPr vert="horz" lIns="91440" tIns="45720" rIns="91440" bIns="45720" rtlCol="0" anchor="t">
            <a:normAutofit fontScale="92500"/>
          </a:bodyPr>
          <a:lstStyle/>
          <a:p>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Individuals, programs, agencies, and organizations involved in federal government sponsored community service and volunteerism</a:t>
            </a:r>
          </a:p>
          <a:p>
            <a:pPr marL="114300" indent="0">
              <a:buNone/>
            </a:pPr>
            <a:endParaRPr lang="en-US" dirty="0">
              <a:solidFill>
                <a:schemeClr val="tx2"/>
              </a:solidFill>
              <a:latin typeface="Bookman Old Style"/>
            </a:endParaRPr>
          </a:p>
          <a:p>
            <a:pPr marL="114300" indent="0">
              <a:buNone/>
            </a:pPr>
            <a:r>
              <a:rPr lang="en-US" sz="4800" dirty="0">
                <a:solidFill>
                  <a:schemeClr val="tx2"/>
                </a:solidFill>
                <a:latin typeface="Bookman Old Style"/>
              </a:rPr>
              <a:t>History</a:t>
            </a:r>
            <a:endParaRPr lang="en-US" sz="4800" dirty="0">
              <a:solidFill>
                <a:schemeClr val="tx2"/>
              </a:solidFill>
              <a:latin typeface="Bookman Old Style"/>
              <a:ea typeface="Cambria"/>
            </a:endParaRPr>
          </a:p>
          <a:p>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1933: President Franklin D. Roosevelt established the Civilian Conservation Corps (CCC)</a:t>
            </a:r>
          </a:p>
          <a:p>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1964:</a:t>
            </a:r>
            <a:r>
              <a:rPr lang="en-US" b="1"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President Lyndon B. Johnson created VISTA to combat poverty</a:t>
            </a:r>
          </a:p>
          <a:p>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1992: National Civilian Community Corps (NCCC) is created as part of the 1993 Defense Authorization Act</a:t>
            </a:r>
          </a:p>
          <a:p>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1993: President Bill Clinton signs the National and Community Service Trust Act on September 21, creating AmeriCorps and the Corporation for National and Community Service</a:t>
            </a:r>
          </a:p>
          <a:p>
            <a:pPr marL="114300" indent="0">
              <a:buNone/>
            </a:pPr>
            <a:endParaRPr lang="en-US" dirty="0">
              <a:solidFill>
                <a:schemeClr val="tx2"/>
              </a:solidFill>
              <a:latin typeface="Bookman Old Style"/>
            </a:endParaRPr>
          </a:p>
          <a:p>
            <a:endParaRPr lang="en-US" dirty="0"/>
          </a:p>
          <a:p>
            <a:endParaRPr lang="en-US" dirty="0"/>
          </a:p>
          <a:p>
            <a:endParaRPr lang="en-US" dirty="0"/>
          </a:p>
          <a:p>
            <a:endParaRPr lang="en-US" dirty="0"/>
          </a:p>
          <a:p>
            <a:pPr marL="114300" indent="0">
              <a:buNone/>
            </a:pPr>
            <a:endParaRPr lang="en-US" dirty="0"/>
          </a:p>
          <a:p>
            <a:pPr marL="114300" indent="0">
              <a:buNone/>
            </a:pPr>
            <a:endParaRPr lang="en-US" dirty="0"/>
          </a:p>
        </p:txBody>
      </p:sp>
      <p:pic>
        <p:nvPicPr>
          <p:cNvPr id="4" name="Picture 3">
            <a:extLst>
              <a:ext uri="{FF2B5EF4-FFF2-40B4-BE49-F238E27FC236}">
                <a16:creationId xmlns:a16="http://schemas.microsoft.com/office/drawing/2014/main" id="{1FEAB9E4-2E75-ADA1-E01E-B4BC3E04B45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231412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315200" cy="1143000"/>
          </a:xfrm>
        </p:spPr>
        <p:txBody>
          <a:bodyPr/>
          <a:lstStyle/>
          <a:p>
            <a:r>
              <a:rPr lang="en-US" sz="3200">
                <a:latin typeface="Bookman Old Style"/>
              </a:rPr>
              <a:t>Thank You for Joining Today!</a:t>
            </a:r>
          </a:p>
        </p:txBody>
      </p:sp>
      <p:sp>
        <p:nvSpPr>
          <p:cNvPr id="6" name="Content Placeholder 2">
            <a:extLst>
              <a:ext uri="{FF2B5EF4-FFF2-40B4-BE49-F238E27FC236}">
                <a16:creationId xmlns:a16="http://schemas.microsoft.com/office/drawing/2014/main" id="{C44C8B38-DD1B-44CF-9674-E8F64A2CE9C6}"/>
              </a:ext>
            </a:extLst>
          </p:cNvPr>
          <p:cNvSpPr>
            <a:spLocks noGrp="1"/>
          </p:cNvSpPr>
          <p:nvPr>
            <p:ph idx="1"/>
          </p:nvPr>
        </p:nvSpPr>
        <p:spPr/>
        <p:txBody>
          <a:bodyPr vert="horz" lIns="91440" tIns="45720" rIns="91440" bIns="45720" rtlCol="0" anchor="t">
            <a:normAutofit/>
          </a:bodyPr>
          <a:lstStyle/>
          <a:p>
            <a:pPr marL="114300" indent="0">
              <a:buNone/>
            </a:pPr>
            <a:r>
              <a:rPr lang="en-US" dirty="0">
                <a:solidFill>
                  <a:schemeClr val="tx2"/>
                </a:solidFill>
                <a:latin typeface="Bookman Old Style"/>
              </a:rPr>
              <a:t>Contact Information:</a:t>
            </a:r>
            <a:br>
              <a:rPr lang="en-US" dirty="0">
                <a:solidFill>
                  <a:schemeClr val="tx2"/>
                </a:solidFill>
                <a:latin typeface="Bookman Old Style"/>
              </a:rPr>
            </a:br>
            <a:endParaRPr lang="en-US" dirty="0">
              <a:solidFill>
                <a:schemeClr val="tx2"/>
              </a:solidFill>
              <a:latin typeface="Bookman Old Style"/>
            </a:endParaRPr>
          </a:p>
          <a:p>
            <a:pPr marL="114300" indent="0">
              <a:buNone/>
            </a:pPr>
            <a:r>
              <a:rPr lang="en-US" dirty="0">
                <a:solidFill>
                  <a:schemeClr val="tx2"/>
                </a:solidFill>
              </a:rPr>
              <a:t>Latiyfa Fields, National Service Programs Director</a:t>
            </a:r>
          </a:p>
          <a:p>
            <a:pPr marL="114300" indent="0">
              <a:buNone/>
            </a:pPr>
            <a:r>
              <a:rPr lang="en-US" dirty="0">
                <a:solidFill>
                  <a:schemeClr val="tx2"/>
                </a:solidFill>
                <a:hlinkClick r:id="rId2">
                  <a:extLst>
                    <a:ext uri="{A12FA001-AC4F-418D-AE19-62706E023703}">
                      <ahyp:hlinkClr xmlns:ahyp="http://schemas.microsoft.com/office/drawing/2018/hyperlinkcolor" val="tx"/>
                    </a:ext>
                  </a:extLst>
                </a:hlinkClick>
              </a:rPr>
              <a:t>Latiyfa.Fields@tn.gov</a:t>
            </a:r>
            <a:r>
              <a:rPr lang="en-US" dirty="0">
                <a:solidFill>
                  <a:schemeClr val="tx2"/>
                </a:solidFill>
              </a:rPr>
              <a:t> </a:t>
            </a:r>
          </a:p>
          <a:p>
            <a:pPr marL="114300" indent="0">
              <a:buNone/>
            </a:pPr>
            <a:r>
              <a:rPr lang="en-US" dirty="0">
                <a:solidFill>
                  <a:schemeClr val="tx2"/>
                </a:solidFill>
              </a:rPr>
              <a:t>615-253-2805</a:t>
            </a:r>
          </a:p>
          <a:p>
            <a:pPr marL="114300" indent="0">
              <a:buNone/>
            </a:pPr>
            <a:endParaRPr lang="en-US" dirty="0">
              <a:solidFill>
                <a:schemeClr val="tx2"/>
              </a:solidFill>
            </a:endParaRPr>
          </a:p>
          <a:p>
            <a:pPr marL="114300" indent="0">
              <a:buNone/>
            </a:pPr>
            <a:r>
              <a:rPr lang="en-US" dirty="0">
                <a:solidFill>
                  <a:schemeClr val="tx2"/>
                </a:solidFill>
              </a:rPr>
              <a:t>Lizzy Lemieux, AmeriCorps Program Manager</a:t>
            </a:r>
          </a:p>
          <a:p>
            <a:pPr marL="114300" indent="0">
              <a:buNone/>
            </a:pPr>
            <a:r>
              <a:rPr lang="en-US" dirty="0">
                <a:solidFill>
                  <a:schemeClr val="tx2"/>
                </a:solidFill>
                <a:hlinkClick r:id="rId3">
                  <a:extLst>
                    <a:ext uri="{A12FA001-AC4F-418D-AE19-62706E023703}">
                      <ahyp:hlinkClr xmlns:ahyp="http://schemas.microsoft.com/office/drawing/2018/hyperlinkcolor" val="tx"/>
                    </a:ext>
                  </a:extLst>
                </a:hlinkClick>
              </a:rPr>
              <a:t>Elizabeth.Lemieux@tn.gov</a:t>
            </a:r>
            <a:endParaRPr lang="en-US" dirty="0">
              <a:solidFill>
                <a:schemeClr val="tx2"/>
              </a:solidFill>
              <a:ea typeface="Calibri"/>
              <a:cs typeface="Calibri"/>
              <a:hlinkClick r:id="" action="ppaction://noaction">
                <a:extLst>
                  <a:ext uri="{A12FA001-AC4F-418D-AE19-62706E023703}">
                    <ahyp:hlinkClr xmlns:ahyp="http://schemas.microsoft.com/office/drawing/2018/hyperlinkcolor" val="tx"/>
                  </a:ext>
                </a:extLst>
              </a:hlinkClick>
            </a:endParaRPr>
          </a:p>
          <a:p>
            <a:pPr marL="114300" indent="0">
              <a:buNone/>
            </a:pPr>
            <a:r>
              <a:rPr lang="en-US" dirty="0">
                <a:solidFill>
                  <a:schemeClr val="tx2"/>
                </a:solidFill>
              </a:rPr>
              <a:t>615-360-4243</a:t>
            </a:r>
          </a:p>
          <a:p>
            <a:pPr marL="114300" indent="0">
              <a:buNone/>
            </a:pPr>
            <a:endParaRPr lang="en-US" dirty="0">
              <a:solidFill>
                <a:schemeClr val="tx2"/>
              </a:solidFill>
              <a:latin typeface="Bookman Old Style"/>
            </a:endParaRPr>
          </a:p>
        </p:txBody>
      </p:sp>
      <p:pic>
        <p:nvPicPr>
          <p:cNvPr id="7" name="Picture 6">
            <a:extLst>
              <a:ext uri="{FF2B5EF4-FFF2-40B4-BE49-F238E27FC236}">
                <a16:creationId xmlns:a16="http://schemas.microsoft.com/office/drawing/2014/main" id="{A3FCB253-CBA9-4C31-9ED5-48BD7CCB85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4331" y="4867272"/>
            <a:ext cx="1095075" cy="1049793"/>
          </a:xfrm>
          <a:prstGeom prst="rect">
            <a:avLst/>
          </a:prstGeom>
        </p:spPr>
      </p:pic>
      <p:pic>
        <p:nvPicPr>
          <p:cNvPr id="9" name="Picture 8">
            <a:extLst>
              <a:ext uri="{FF2B5EF4-FFF2-40B4-BE49-F238E27FC236}">
                <a16:creationId xmlns:a16="http://schemas.microsoft.com/office/drawing/2014/main" id="{8DFE0DC4-CA19-4E98-AB06-632EFC2FF1A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8812" y="4925034"/>
            <a:ext cx="1205865" cy="923925"/>
          </a:xfrm>
          <a:prstGeom prst="rect">
            <a:avLst/>
          </a:prstGeom>
          <a:noFill/>
          <a:ln>
            <a:noFill/>
          </a:ln>
        </p:spPr>
      </p:pic>
    </p:spTree>
    <p:extLst>
      <p:ext uri="{BB962C8B-B14F-4D97-AF65-F5344CB8AC3E}">
        <p14:creationId xmlns:p14="http://schemas.microsoft.com/office/powerpoint/2010/main" val="2769449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88AA9-038B-AB6D-5867-C21C24CE4CF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C116F08-5A3A-46DA-E590-953B1FE997D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pic>
        <p:nvPicPr>
          <p:cNvPr id="6" name="Picture 5" descr="Text, Word&#10;&#10;AI-generated content may be incorrect.">
            <a:extLst>
              <a:ext uri="{FF2B5EF4-FFF2-40B4-BE49-F238E27FC236}">
                <a16:creationId xmlns:a16="http://schemas.microsoft.com/office/drawing/2014/main" id="{75CE9D95-406D-3712-73DA-8B9B2713BE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0000" y="483436"/>
            <a:ext cx="6348010" cy="5189670"/>
          </a:xfrm>
          <a:prstGeom prst="rect">
            <a:avLst/>
          </a:prstGeom>
        </p:spPr>
      </p:pic>
    </p:spTree>
    <p:extLst>
      <p:ext uri="{BB962C8B-B14F-4D97-AF65-F5344CB8AC3E}">
        <p14:creationId xmlns:p14="http://schemas.microsoft.com/office/powerpoint/2010/main" val="2663193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Bookman Old Style"/>
              </a:rPr>
              <a:t>AmeriCorps Programs</a:t>
            </a:r>
          </a:p>
        </p:txBody>
      </p:sp>
      <p:sp>
        <p:nvSpPr>
          <p:cNvPr id="3" name="Content Placeholder 2"/>
          <p:cNvSpPr>
            <a:spLocks noGrp="1"/>
          </p:cNvSpPr>
          <p:nvPr>
            <p:ph idx="1"/>
          </p:nvPr>
        </p:nvSpPr>
        <p:spPr>
          <a:xfrm>
            <a:off x="2357718" y="1920759"/>
            <a:ext cx="4789842" cy="4800600"/>
          </a:xfrm>
        </p:spPr>
        <p:txBody>
          <a:bodyPr vert="horz" lIns="91440" tIns="45720" rIns="91440" bIns="45720" rtlCol="0" anchor="t">
            <a:normAutofit/>
          </a:bodyPr>
          <a:lstStyle/>
          <a:p>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AmeriCorps State and National</a:t>
            </a:r>
          </a:p>
          <a:p>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AmeriCorps VISTA</a:t>
            </a:r>
          </a:p>
          <a:p>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AmeriCorps NCCC</a:t>
            </a:r>
          </a:p>
          <a:p>
            <a:endParaRPr lang="en-US" dirty="0">
              <a:solidFill>
                <a:schemeClr val="tx2"/>
              </a:solidFill>
              <a:latin typeface="Bookman Old Style"/>
            </a:endParaRPr>
          </a:p>
          <a:p>
            <a:pPr marL="114300" indent="0">
              <a:buNone/>
            </a:pPr>
            <a:endParaRPr lang="en-US" dirty="0">
              <a:solidFill>
                <a:schemeClr val="tx2"/>
              </a:solidFill>
              <a:latin typeface="Bookman Old Style"/>
            </a:endParaRPr>
          </a:p>
          <a:p>
            <a:pPr marL="114300" indent="0">
              <a:buNone/>
            </a:pPr>
            <a:endParaRPr lang="en-US" dirty="0">
              <a:solidFill>
                <a:schemeClr val="tx2"/>
              </a:solidFill>
              <a:latin typeface="Bookman Old Style"/>
            </a:endParaRPr>
          </a:p>
          <a:p>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Foster Grandparents</a:t>
            </a:r>
          </a:p>
          <a:p>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Senior Companions</a:t>
            </a:r>
          </a:p>
          <a:p>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RSVP</a:t>
            </a:r>
          </a:p>
        </p:txBody>
      </p:sp>
      <p:pic>
        <p:nvPicPr>
          <p:cNvPr id="6"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52719" y="5048698"/>
            <a:ext cx="1878380" cy="471452"/>
          </a:xfrm>
          <a:prstGeom prst="rect">
            <a:avLst/>
          </a:prstGeom>
          <a:noFill/>
          <a:ln w="9525">
            <a:noFill/>
            <a:miter lim="800000"/>
            <a:headEnd/>
            <a:tailEnd/>
          </a:ln>
        </p:spPr>
      </p:pic>
      <p:sp>
        <p:nvSpPr>
          <p:cNvPr id="4" name="TextBox 3"/>
          <p:cNvSpPr txBox="1"/>
          <p:nvPr/>
        </p:nvSpPr>
        <p:spPr>
          <a:xfrm>
            <a:off x="452718" y="1182570"/>
            <a:ext cx="2839239" cy="400110"/>
          </a:xfrm>
          <a:prstGeom prst="rect">
            <a:avLst/>
          </a:prstGeom>
          <a:noFill/>
        </p:spPr>
        <p:txBody>
          <a:bodyPr wrap="none" lIns="91440" tIns="45720" rIns="91440" bIns="45720" rtlCol="0" anchor="t">
            <a:spAutoFit/>
          </a:bodyPr>
          <a:lstStyle/>
          <a:p>
            <a:r>
              <a:rPr lang="en-US" sz="2000">
                <a:latin typeface="Bookman Old Style"/>
                <a:hlinkClick r:id="rId4"/>
              </a:rPr>
              <a:t>www.americorps.gov</a:t>
            </a:r>
            <a:r>
              <a:rPr lang="en-US" sz="2000">
                <a:latin typeface="Bookman Old Style"/>
              </a:rPr>
              <a:t> </a:t>
            </a:r>
          </a:p>
        </p:txBody>
      </p:sp>
      <p:pic>
        <p:nvPicPr>
          <p:cNvPr id="13" name="Picture 12">
            <a:extLst>
              <a:ext uri="{FF2B5EF4-FFF2-40B4-BE49-F238E27FC236}">
                <a16:creationId xmlns:a16="http://schemas.microsoft.com/office/drawing/2014/main" id="{CD38D467-24F6-4AF9-B09B-A57781AD5418}"/>
              </a:ext>
            </a:extLst>
          </p:cNvPr>
          <p:cNvPicPr/>
          <p:nvPr/>
        </p:nvPicPr>
        <p:blipFill>
          <a:blip r:embed="rId5" cstate="print">
            <a:extLst>
              <a:ext uri="{28A0092B-C50C-407E-A947-70E740481C1C}">
                <a14:useLocalDpi xmlns:a14="http://schemas.microsoft.com/office/drawing/2010/main" val="0"/>
              </a:ext>
            </a:extLst>
          </a:blip>
          <a:srcRect/>
          <a:stretch/>
        </p:blipFill>
        <p:spPr bwMode="auto">
          <a:xfrm>
            <a:off x="458782" y="2533986"/>
            <a:ext cx="1838300" cy="471452"/>
          </a:xfrm>
          <a:prstGeom prst="rect">
            <a:avLst/>
          </a:prstGeom>
          <a:noFill/>
          <a:ln>
            <a:noFill/>
          </a:ln>
        </p:spPr>
      </p:pic>
      <p:pic>
        <p:nvPicPr>
          <p:cNvPr id="5" name="Picture 4">
            <a:extLst>
              <a:ext uri="{FF2B5EF4-FFF2-40B4-BE49-F238E27FC236}">
                <a16:creationId xmlns:a16="http://schemas.microsoft.com/office/drawing/2014/main" id="{46535397-F735-91DE-C2CF-9B1C7426B0D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424357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287BF35-49D3-D78F-4E67-85F289FF5B57}"/>
              </a:ext>
            </a:extLst>
          </p:cNvPr>
          <p:cNvSpPr txBox="1">
            <a:spLocks/>
          </p:cNvSpPr>
          <p:nvPr/>
        </p:nvSpPr>
        <p:spPr>
          <a:xfrm>
            <a:off x="436387" y="1002974"/>
            <a:ext cx="6295846" cy="1992101"/>
          </a:xfrm>
          <a:prstGeom prst="rect">
            <a:avLst/>
          </a:prstGeom>
        </p:spPr>
        <p:txBody>
          <a:bodyPr vert="horz" lIns="91440" tIns="45720" rIns="91440" bIns="45720" rtlCol="0" anchor="t">
            <a:normAutofit lnSpcReduction="1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AmeriCorps agency</a:t>
            </a:r>
          </a:p>
          <a:p>
            <a:endParaRPr lang="en-US"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Regional Offices </a:t>
            </a:r>
          </a:p>
          <a:p>
            <a:endParaRPr lang="en-US"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State and territorial service commissions</a:t>
            </a:r>
          </a:p>
          <a:p>
            <a:pPr marL="114300" indent="0">
              <a:buFont typeface="Arial" pitchFamily="34" charset="0"/>
              <a:buNone/>
            </a:pPr>
            <a:endParaRPr lang="en-US" dirty="0">
              <a:solidFill>
                <a:schemeClr val="tx2"/>
              </a:solidFill>
              <a:latin typeface="Bookman Old Style"/>
            </a:endParaRPr>
          </a:p>
        </p:txBody>
      </p:sp>
      <p:sp>
        <p:nvSpPr>
          <p:cNvPr id="15" name="Title 14">
            <a:extLst>
              <a:ext uri="{FF2B5EF4-FFF2-40B4-BE49-F238E27FC236}">
                <a16:creationId xmlns:a16="http://schemas.microsoft.com/office/drawing/2014/main" id="{2B279ED3-7A7C-D076-76A7-12E68CA942BA}"/>
              </a:ext>
            </a:extLst>
          </p:cNvPr>
          <p:cNvSpPr>
            <a:spLocks noGrp="1"/>
          </p:cNvSpPr>
          <p:nvPr>
            <p:ph type="title"/>
          </p:nvPr>
        </p:nvSpPr>
        <p:spPr>
          <a:xfrm>
            <a:off x="439009" y="1773"/>
            <a:ext cx="7620000" cy="1143000"/>
          </a:xfrm>
        </p:spPr>
        <p:txBody>
          <a:bodyPr/>
          <a:lstStyle/>
          <a:p>
            <a:r>
              <a:rPr lang="en-US" sz="4000">
                <a:latin typeface="Bookman Old Style"/>
              </a:rPr>
              <a:t>Major Players</a:t>
            </a:r>
          </a:p>
        </p:txBody>
      </p:sp>
      <p:sp>
        <p:nvSpPr>
          <p:cNvPr id="16" name="Content Placeholder 2">
            <a:extLst>
              <a:ext uri="{FF2B5EF4-FFF2-40B4-BE49-F238E27FC236}">
                <a16:creationId xmlns:a16="http://schemas.microsoft.com/office/drawing/2014/main" id="{F41C2222-7F00-D401-33A5-FAFBFDEFFDFA}"/>
              </a:ext>
            </a:extLst>
          </p:cNvPr>
          <p:cNvSpPr txBox="1">
            <a:spLocks/>
          </p:cNvSpPr>
          <p:nvPr/>
        </p:nvSpPr>
        <p:spPr>
          <a:xfrm>
            <a:off x="437951" y="3958711"/>
            <a:ext cx="7867849" cy="2311427"/>
          </a:xfrm>
          <a:prstGeom prst="rect">
            <a:avLst/>
          </a:prstGeom>
        </p:spPr>
        <p:txBody>
          <a:bodyPr vert="horz" lIns="91440" tIns="45720" rIns="91440" bIns="45720" rtlCol="0" anchor="t">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lnSpc>
                <a:spcPct val="170000"/>
              </a:lnSpc>
            </a:pPr>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AmeriCorps agency: National Direct Grantees</a:t>
            </a:r>
          </a:p>
          <a:p>
            <a:pPr>
              <a:lnSpc>
                <a:spcPct val="170000"/>
              </a:lnSpc>
            </a:pPr>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Regional Offices: AmeriCorps NCCC, VISTA, and Seniors </a:t>
            </a:r>
          </a:p>
          <a:p>
            <a:pPr>
              <a:lnSpc>
                <a:spcPct val="170000"/>
              </a:lnSpc>
            </a:pPr>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State and territorial service commissions: State Subgrantees</a:t>
            </a:r>
          </a:p>
          <a:p>
            <a:pPr marL="114300" indent="0">
              <a:buFont typeface="Arial" pitchFamily="34" charset="0"/>
              <a:buNone/>
            </a:pPr>
            <a:endParaRPr lang="en-US" dirty="0">
              <a:solidFill>
                <a:schemeClr val="tx2"/>
              </a:solidFill>
              <a:latin typeface="Bookman Old Style"/>
            </a:endParaRPr>
          </a:p>
        </p:txBody>
      </p:sp>
      <p:sp>
        <p:nvSpPr>
          <p:cNvPr id="17" name="Title 14">
            <a:extLst>
              <a:ext uri="{FF2B5EF4-FFF2-40B4-BE49-F238E27FC236}">
                <a16:creationId xmlns:a16="http://schemas.microsoft.com/office/drawing/2014/main" id="{D2AD4EFF-748A-863B-0A79-F229D3B0AA80}"/>
              </a:ext>
            </a:extLst>
          </p:cNvPr>
          <p:cNvSpPr txBox="1">
            <a:spLocks/>
          </p:cNvSpPr>
          <p:nvPr/>
        </p:nvSpPr>
        <p:spPr>
          <a:xfrm>
            <a:off x="439009" y="3129542"/>
            <a:ext cx="76200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a:latin typeface="Bookman Old Style"/>
              </a:rPr>
              <a:t>What They Oversee</a:t>
            </a:r>
          </a:p>
        </p:txBody>
      </p:sp>
      <p:pic>
        <p:nvPicPr>
          <p:cNvPr id="2" name="Picture 1">
            <a:extLst>
              <a:ext uri="{FF2B5EF4-FFF2-40B4-BE49-F238E27FC236}">
                <a16:creationId xmlns:a16="http://schemas.microsoft.com/office/drawing/2014/main" id="{FEDE5420-B28E-0621-7659-0755855C263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43654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animEffect transition="in" filter="fade">
                                      <p:cBhvr>
                                        <p:cTn id="27" dur="500"/>
                                        <p:tgtEl>
                                          <p:spTgt spid="1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2" end="2"/>
                                            </p:txEl>
                                          </p:spTgt>
                                        </p:tgtEl>
                                        <p:attrNameLst>
                                          <p:attrName>style.visibility</p:attrName>
                                        </p:attrNameLst>
                                      </p:cBhvr>
                                      <p:to>
                                        <p:strVal val="visible"/>
                                      </p:to>
                                    </p:set>
                                    <p:animEffect transition="in" filter="fade">
                                      <p:cBhvr>
                                        <p:cTn id="32"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381000"/>
            <a:ext cx="2370406" cy="2272388"/>
          </a:xfrm>
          <a:prstGeom prst="rect">
            <a:avLst/>
          </a:prstGeom>
        </p:spPr>
      </p:pic>
      <p:sp>
        <p:nvSpPr>
          <p:cNvPr id="4" name="Rectangle 3">
            <a:extLst>
              <a:ext uri="{FF2B5EF4-FFF2-40B4-BE49-F238E27FC236}">
                <a16:creationId xmlns:a16="http://schemas.microsoft.com/office/drawing/2014/main" id="{7A3C2D4F-B0B2-406E-98DD-BDE8BEF1D8BC}"/>
              </a:ext>
            </a:extLst>
          </p:cNvPr>
          <p:cNvSpPr/>
          <p:nvPr/>
        </p:nvSpPr>
        <p:spPr>
          <a:xfrm>
            <a:off x="1261403" y="2762199"/>
            <a:ext cx="6096000" cy="3139321"/>
          </a:xfrm>
          <a:prstGeom prst="rect">
            <a:avLst/>
          </a:prstGeom>
        </p:spPr>
        <p:txBody>
          <a:bodyPr wrap="square" lIns="91440" tIns="45720" rIns="91440" bIns="45720" anchor="t">
            <a:spAutoFit/>
          </a:bodyPr>
          <a:lstStyle/>
          <a:p>
            <a:r>
              <a:rPr lang="en-US" b="1" dirty="0">
                <a:solidFill>
                  <a:schemeClr val="tx2"/>
                </a:solidFill>
                <a:latin typeface="Bookman Old Style"/>
              </a:rPr>
              <a:t>MISSION</a:t>
            </a:r>
          </a:p>
          <a:p>
            <a:endParaRPr lang="en-US" dirty="0">
              <a:solidFill>
                <a:schemeClr val="tx2"/>
              </a:solidFill>
              <a:latin typeface="Bookman Old Style"/>
            </a:endParaRPr>
          </a:p>
          <a:p>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To encourage volunteerism and community service. </a:t>
            </a:r>
          </a:p>
          <a:p>
            <a:pPr lvl="1"/>
            <a:endParaRPr lang="en-US" dirty="0">
              <a:solidFill>
                <a:schemeClr val="tx2"/>
              </a:solidFill>
              <a:latin typeface="Bookman Old Style"/>
            </a:endParaRPr>
          </a:p>
          <a:p>
            <a:r>
              <a:rPr lang="en-US" b="1" dirty="0">
                <a:solidFill>
                  <a:schemeClr val="tx2"/>
                </a:solidFill>
                <a:latin typeface="Bookman Old Style"/>
              </a:rPr>
              <a:t>VISION</a:t>
            </a:r>
          </a:p>
          <a:p>
            <a:endParaRPr lang="en-US" dirty="0">
              <a:solidFill>
                <a:schemeClr val="tx2"/>
              </a:solidFill>
              <a:latin typeface="Bookman Old Style"/>
            </a:endParaRPr>
          </a:p>
          <a:p>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The State of Tennessee is the national leader in the promotion of volunteerism, community service initiatives and partnerships in which its citizens of all ages and backgrounds engage in services addressing the educational, public safety, environmental and other human needs of the state and nation. </a:t>
            </a:r>
          </a:p>
        </p:txBody>
      </p:sp>
    </p:spTree>
    <p:extLst>
      <p:ext uri="{BB962C8B-B14F-4D97-AF65-F5344CB8AC3E}">
        <p14:creationId xmlns:p14="http://schemas.microsoft.com/office/powerpoint/2010/main" val="1638037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Bookman Old Style"/>
              </a:rPr>
              <a:t>Volunteer Tennessee Initiatives</a:t>
            </a:r>
          </a:p>
        </p:txBody>
      </p:sp>
      <p:sp>
        <p:nvSpPr>
          <p:cNvPr id="3" name="Content Placeholder 2"/>
          <p:cNvSpPr>
            <a:spLocks noGrp="1"/>
          </p:cNvSpPr>
          <p:nvPr>
            <p:ph idx="1"/>
          </p:nvPr>
        </p:nvSpPr>
        <p:spPr>
          <a:xfrm>
            <a:off x="512101" y="2287819"/>
            <a:ext cx="7620000" cy="4800600"/>
          </a:xfrm>
        </p:spPr>
        <p:txBody>
          <a:bodyPr vert="horz" lIns="91440" tIns="45720" rIns="91440" bIns="45720" rtlCol="0" anchor="t">
            <a:normAutofit/>
          </a:bodyPr>
          <a:lstStyle/>
          <a:p>
            <a:pPr>
              <a:lnSpc>
                <a:spcPct val="200000"/>
              </a:lnSpc>
            </a:pPr>
            <a:r>
              <a:rPr lang="en-US" sz="1800" dirty="0">
                <a:solidFill>
                  <a:schemeClr val="tx2"/>
                </a:solidFill>
                <a:latin typeface="Calibri" panose="020F0502020204030204" pitchFamily="34" charset="0"/>
                <a:ea typeface="Calibri" panose="020F0502020204030204" pitchFamily="34" charset="0"/>
                <a:cs typeface="Calibri" panose="020F0502020204030204" pitchFamily="34" charset="0"/>
              </a:rPr>
              <a:t>AmeriCorps State</a:t>
            </a:r>
          </a:p>
          <a:p>
            <a:pPr>
              <a:lnSpc>
                <a:spcPct val="200000"/>
              </a:lnSpc>
            </a:pPr>
            <a:r>
              <a:rPr lang="en-US" sz="1800" dirty="0">
                <a:solidFill>
                  <a:schemeClr val="tx2"/>
                </a:solidFill>
                <a:latin typeface="Calibri" panose="020F0502020204030204" pitchFamily="34" charset="0"/>
                <a:ea typeface="Calibri" panose="020F0502020204030204" pitchFamily="34" charset="0"/>
                <a:cs typeface="Calibri" panose="020F0502020204030204" pitchFamily="34" charset="0"/>
              </a:rPr>
              <a:t>Volunteer Center and Youth Civic Engagement Grants</a:t>
            </a:r>
          </a:p>
          <a:p>
            <a:pPr>
              <a:lnSpc>
                <a:spcPct val="200000"/>
              </a:lnSpc>
            </a:pPr>
            <a:r>
              <a:rPr lang="en-US" sz="1800" dirty="0">
                <a:solidFill>
                  <a:schemeClr val="tx2"/>
                </a:solidFill>
                <a:latin typeface="Calibri" panose="020F0502020204030204" pitchFamily="34" charset="0"/>
                <a:ea typeface="Calibri" panose="020F0502020204030204" pitchFamily="34" charset="0"/>
                <a:cs typeface="Calibri" panose="020F0502020204030204" pitchFamily="34" charset="0"/>
              </a:rPr>
              <a:t>Tennessee Conference on Volunteerism and Service-Learning</a:t>
            </a:r>
          </a:p>
          <a:p>
            <a:pPr>
              <a:lnSpc>
                <a:spcPct val="200000"/>
              </a:lnSpc>
            </a:pPr>
            <a:r>
              <a:rPr lang="en-US" sz="1800" dirty="0">
                <a:solidFill>
                  <a:schemeClr val="tx2"/>
                </a:solidFill>
                <a:latin typeface="Calibri" panose="020F0502020204030204" pitchFamily="34" charset="0"/>
                <a:ea typeface="Calibri" panose="020F0502020204030204" pitchFamily="34" charset="0"/>
                <a:cs typeface="Calibri" panose="020F0502020204030204" pitchFamily="34" charset="0"/>
              </a:rPr>
              <a:t>Governor’s Volunteer Stars Awards</a:t>
            </a:r>
          </a:p>
          <a:p>
            <a:pPr>
              <a:lnSpc>
                <a:spcPct val="200000"/>
              </a:lnSpc>
            </a:pPr>
            <a:r>
              <a:rPr lang="en-US" sz="1800" dirty="0">
                <a:solidFill>
                  <a:schemeClr val="tx2"/>
                </a:solidFill>
                <a:latin typeface="Calibri" panose="020F0502020204030204" pitchFamily="34" charset="0"/>
                <a:ea typeface="Calibri" panose="020F0502020204030204" pitchFamily="34" charset="0"/>
                <a:cs typeface="Calibri" panose="020F0502020204030204" pitchFamily="34" charset="0"/>
              </a:rPr>
              <a:t>Tennessee Serves Volunteer Portal</a:t>
            </a:r>
          </a:p>
          <a:p>
            <a:pPr>
              <a:lnSpc>
                <a:spcPct val="200000"/>
              </a:lnSpc>
            </a:pPr>
            <a:r>
              <a:rPr lang="en-US" sz="1800" dirty="0">
                <a:solidFill>
                  <a:schemeClr val="tx2"/>
                </a:solidFill>
                <a:latin typeface="Calibri" panose="020F0502020204030204" pitchFamily="34" charset="0"/>
                <a:ea typeface="Calibri" panose="020F0502020204030204" pitchFamily="34" charset="0"/>
                <a:cs typeface="Calibri" panose="020F0502020204030204" pitchFamily="34" charset="0"/>
              </a:rPr>
              <a:t>Corporate Social Purpose Network</a:t>
            </a:r>
          </a:p>
          <a:p>
            <a:pPr>
              <a:lnSpc>
                <a:spcPct val="200000"/>
              </a:lnSpc>
            </a:pPr>
            <a:r>
              <a:rPr lang="en-US" sz="1800" dirty="0">
                <a:solidFill>
                  <a:schemeClr val="tx2"/>
                </a:solidFill>
                <a:latin typeface="Calibri" panose="020F0502020204030204" pitchFamily="34" charset="0"/>
                <a:ea typeface="Calibri" panose="020F0502020204030204" pitchFamily="34" charset="0"/>
                <a:cs typeface="Calibri" panose="020F0502020204030204" pitchFamily="34" charset="0"/>
              </a:rPr>
              <a:t>Community Emergency Response Teams Training</a:t>
            </a:r>
          </a:p>
        </p:txBody>
      </p:sp>
      <p:sp>
        <p:nvSpPr>
          <p:cNvPr id="6" name="TextBox 5"/>
          <p:cNvSpPr txBox="1"/>
          <p:nvPr/>
        </p:nvSpPr>
        <p:spPr>
          <a:xfrm>
            <a:off x="2407071" y="1231327"/>
            <a:ext cx="3834704" cy="677108"/>
          </a:xfrm>
          <a:prstGeom prst="rect">
            <a:avLst/>
          </a:prstGeom>
          <a:noFill/>
        </p:spPr>
        <p:txBody>
          <a:bodyPr wrap="none" lIns="91440" tIns="45720" rIns="91440" bIns="45720" rtlCol="0" anchor="t">
            <a:spAutoFit/>
          </a:bodyPr>
          <a:lstStyle/>
          <a:p>
            <a:r>
              <a:rPr lang="en-US" sz="2000">
                <a:latin typeface="Bookman Old Style"/>
                <a:hlinkClick r:id="rId3"/>
              </a:rPr>
              <a:t>www.volunteertennessee.net</a:t>
            </a:r>
            <a:r>
              <a:rPr lang="en-US">
                <a:latin typeface="Bookman Old Style"/>
              </a:rPr>
              <a:t> </a:t>
            </a:r>
          </a:p>
          <a:p>
            <a:endParaRPr lang="en-US"/>
          </a:p>
        </p:txBody>
      </p:sp>
      <p:pic>
        <p:nvPicPr>
          <p:cNvPr id="4" name="Picture 3">
            <a:extLst>
              <a:ext uri="{FF2B5EF4-FFF2-40B4-BE49-F238E27FC236}">
                <a16:creationId xmlns:a16="http://schemas.microsoft.com/office/drawing/2014/main" id="{0CFD33A9-1B83-A736-D74D-69E53989AFF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594459" y="6024982"/>
            <a:ext cx="763074" cy="731520"/>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37467319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1">
      <a:dk1>
        <a:srgbClr val="2F2B20"/>
      </a:dk1>
      <a:lt1>
        <a:srgbClr val="FFFFFF"/>
      </a:lt1>
      <a:dk2>
        <a:srgbClr val="002060"/>
      </a:dk2>
      <a:lt2>
        <a:srgbClr val="DFDCB7"/>
      </a:lt2>
      <a:accent1>
        <a:srgbClr val="B22222"/>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f345bebf-0d71-4337-9281-24b941616c36}" enabled="0" method="" siteId="{f345bebf-0d71-4337-9281-24b941616c36}" removed="1"/>
</clbl:labelList>
</file>

<file path=docProps/app.xml><?xml version="1.0" encoding="utf-8"?>
<Properties xmlns="http://schemas.openxmlformats.org/officeDocument/2006/extended-properties" xmlns:vt="http://schemas.openxmlformats.org/officeDocument/2006/docPropsVTypes">
  <Template>Office 2013 - 2022 Theme</Template>
  <TotalTime>490</TotalTime>
  <Words>5835</Words>
  <Application>Microsoft Office PowerPoint</Application>
  <PresentationFormat>On-screen Show (4:3)</PresentationFormat>
  <Paragraphs>450</Paragraphs>
  <Slides>40</Slides>
  <Notes>36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Arial,Sans-Serif</vt:lpstr>
      <vt:lpstr>Bookman Old Style</vt:lpstr>
      <vt:lpstr>Calibri</vt:lpstr>
      <vt:lpstr>Cambria</vt:lpstr>
      <vt:lpstr>Symbol</vt:lpstr>
      <vt:lpstr>Adjacency</vt:lpstr>
      <vt:lpstr>2026 AmeriCorps State Grant Information Session</vt:lpstr>
      <vt:lpstr>Agenda Overview</vt:lpstr>
      <vt:lpstr>House Keeping</vt:lpstr>
      <vt:lpstr>National Service</vt:lpstr>
      <vt:lpstr>PowerPoint Presentation</vt:lpstr>
      <vt:lpstr>AmeriCorps Programs</vt:lpstr>
      <vt:lpstr>Major Players</vt:lpstr>
      <vt:lpstr>PowerPoint Presentation</vt:lpstr>
      <vt:lpstr>Volunteer Tennessee Initiatives</vt:lpstr>
      <vt:lpstr>Examples from our Portfolio: CAC AmeriCorps</vt:lpstr>
      <vt:lpstr>Examples from our Portfolio: Teach For America</vt:lpstr>
      <vt:lpstr>Examples from our Portfolio: Housing First</vt:lpstr>
      <vt:lpstr>Benefits of an AmeriCorps  State Program</vt:lpstr>
      <vt:lpstr>Investment of an AmeriCorps State Program</vt:lpstr>
      <vt:lpstr>Who is eligible to apply for AmeriCorps State grant?</vt:lpstr>
      <vt:lpstr>Is AmeriCorps Right for My Agency?</vt:lpstr>
      <vt:lpstr>Let’s Check-In</vt:lpstr>
      <vt:lpstr>2026 AmeriCorps State NOFO Application Process</vt:lpstr>
      <vt:lpstr>2026 AmeriCorps State NOFO Application Process</vt:lpstr>
      <vt:lpstr>2026 AmeriCorps State NOFO Application Process</vt:lpstr>
      <vt:lpstr>Types of Awards</vt:lpstr>
      <vt:lpstr>Types of Awards</vt:lpstr>
      <vt:lpstr>Important Dates: Formula</vt:lpstr>
      <vt:lpstr>Important Dates: Competitive</vt:lpstr>
      <vt:lpstr>Application Contents</vt:lpstr>
      <vt:lpstr>The Application Review</vt:lpstr>
      <vt:lpstr>AmeriCorps Funding Priorities</vt:lpstr>
      <vt:lpstr>2026 Serve Communities Priorities</vt:lpstr>
      <vt:lpstr>VT Funding Priorities</vt:lpstr>
      <vt:lpstr>Logic Model</vt:lpstr>
      <vt:lpstr>Performance Measures</vt:lpstr>
      <vt:lpstr>🚨 Common Application Pitfalls</vt:lpstr>
      <vt:lpstr>Application &amp; Submission Information:  eGrants</vt:lpstr>
      <vt:lpstr>Application &amp; Submission Information</vt:lpstr>
      <vt:lpstr>Application &amp; Submission Information Contd.</vt:lpstr>
      <vt:lpstr>Additional Information</vt:lpstr>
      <vt:lpstr>Other Ways to Get Involved</vt:lpstr>
      <vt:lpstr>Important Websites</vt:lpstr>
      <vt:lpstr>Q&amp;A</vt:lpstr>
      <vt:lpstr>Thank You for Joining Today!</vt:lpstr>
    </vt:vector>
  </TitlesOfParts>
  <Company>State of Tennessee: Finance &amp;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Francis</dc:creator>
  <cp:lastModifiedBy>Elizabeth Lemieux</cp:lastModifiedBy>
  <cp:revision>34</cp:revision>
  <dcterms:created xsi:type="dcterms:W3CDTF">2015-06-19T14:19:41Z</dcterms:created>
  <dcterms:modified xsi:type="dcterms:W3CDTF">2026-02-19T16:26:04Z</dcterms:modified>
</cp:coreProperties>
</file>