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autoAdjust="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524000"/>
            <a:ext cx="6858000" cy="22860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26373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28194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 y="6148706"/>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2021 Highlights</a:t>
            </a:r>
          </a:p>
        </p:txBody>
      </p:sp>
      <p:sp>
        <p:nvSpPr>
          <p:cNvPr id="5" name="Content Placeholder 4"/>
          <p:cNvSpPr>
            <a:spLocks noGrp="1"/>
          </p:cNvSpPr>
          <p:nvPr>
            <p:ph idx="1"/>
          </p:nvPr>
        </p:nvSpPr>
        <p:spPr/>
        <p:txBody>
          <a:bodyPr>
            <a:normAutofit fontScale="92500" lnSpcReduction="20000"/>
          </a:bodyPr>
          <a:lstStyle/>
          <a:p>
            <a:pPr marL="571500" lvl="2" indent="-171450">
              <a:spcBef>
                <a:spcPts val="0"/>
              </a:spcBef>
              <a:spcAft>
                <a:spcPts val="1200"/>
              </a:spcAft>
            </a:pPr>
            <a:r>
              <a:rPr lang="en-US" sz="1700" dirty="0">
                <a:effectLst/>
              </a:rPr>
              <a:t>TDFI continues to engage in examinations primarily offsite which reduces regulatory burden but will be prepared to perform onsite exam activity when circumstances warrant. </a:t>
            </a:r>
          </a:p>
          <a:p>
            <a:pPr marL="571500" lvl="1" indent="-171450">
              <a:spcBef>
                <a:spcPts val="0"/>
              </a:spcBef>
              <a:spcAft>
                <a:spcPts val="1200"/>
              </a:spcAft>
              <a:buFont typeface="Arial" panose="020B0604020202020204" pitchFamily="34" charset="0"/>
              <a:buChar char="•"/>
            </a:pPr>
            <a:r>
              <a:rPr lang="en-US" sz="1700" dirty="0">
                <a:effectLst/>
              </a:rPr>
              <a:t>Cyber security regulatory enhancements continued in 2021 with the buildout of the Department’s regulatory IT group to address a heightened cyber threat environment.</a:t>
            </a:r>
          </a:p>
          <a:p>
            <a:pPr marL="571500" lvl="1" indent="-171450">
              <a:spcBef>
                <a:spcPts val="0"/>
              </a:spcBef>
              <a:spcAft>
                <a:spcPts val="1200"/>
              </a:spcAft>
              <a:buFont typeface="Arial" panose="020B0604020202020204" pitchFamily="34" charset="0"/>
              <a:buChar char="•"/>
            </a:pPr>
            <a:r>
              <a:rPr lang="en-US" sz="1700" dirty="0">
                <a:effectLst/>
              </a:rPr>
              <a:t>TDFI supported financial institution innovation in 2021 by working with institutions as they considered digital asset activity. The Department also recommended legislation that ultimately was enacted that expanded the ability of state banks to engage in the powers of national banks in a customized approach.</a:t>
            </a:r>
          </a:p>
          <a:p>
            <a:pPr marL="571500" lvl="1" indent="-171450">
              <a:spcBef>
                <a:spcPts val="0"/>
              </a:spcBef>
              <a:spcAft>
                <a:spcPts val="1200"/>
              </a:spcAft>
              <a:buFont typeface="Arial" panose="020B0604020202020204" pitchFamily="34" charset="0"/>
              <a:buChar char="•"/>
            </a:pPr>
            <a:r>
              <a:rPr lang="en-US" sz="1700" dirty="0">
                <a:effectLst/>
              </a:rPr>
              <a:t>The risk-focused examination program for non-deposit companies reflected that 8.35% of over 4,000 licensees were considered high risk. That compares to the initial determination about 2014 that over 10% of non-deposit licensees were considered potentially high risk to consumers. The Compliance Division continually updates risk factors to measure industry risk and to inform companies as to our view of risk to support industry risk management. </a:t>
            </a:r>
          </a:p>
          <a:p>
            <a:pPr marL="571500" lvl="1" indent="-171450">
              <a:spcBef>
                <a:spcPts val="0"/>
              </a:spcBef>
              <a:spcAft>
                <a:spcPts val="1200"/>
              </a:spcAft>
              <a:buFont typeface="Arial" panose="020B0604020202020204" pitchFamily="34" charset="0"/>
              <a:buChar char="•"/>
            </a:pPr>
            <a:r>
              <a:rPr lang="en-US" sz="1700" dirty="0">
                <a:effectLst/>
              </a:rPr>
              <a:t>In response to the covid impact, the Department continued to find efficiencies to reduce budget and keep industry fees low. Due to offsite examinations primarily and the resulting mobile workforce which allowed for a reduction in office space, the Department has established significant savings over the last 2 years. </a:t>
            </a:r>
          </a:p>
          <a:p>
            <a:endParaRPr lang="en-US" dirty="0"/>
          </a:p>
        </p:txBody>
      </p:sp>
    </p:spTree>
    <p:extLst>
      <p:ext uri="{BB962C8B-B14F-4D97-AF65-F5344CB8AC3E}">
        <p14:creationId xmlns:p14="http://schemas.microsoft.com/office/powerpoint/2010/main" val="119194691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221</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Open Sans</vt:lpstr>
      <vt:lpstr>PermianSlabSerifTypeface</vt:lpstr>
      <vt:lpstr>PowerPoint B</vt:lpstr>
      <vt:lpstr>2021 Highlights</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Ronald Rogers-Sirten</cp:lastModifiedBy>
  <cp:revision>7</cp:revision>
  <dcterms:created xsi:type="dcterms:W3CDTF">2015-04-23T14:32:32Z</dcterms:created>
  <dcterms:modified xsi:type="dcterms:W3CDTF">2022-04-21T14:07:56Z</dcterms:modified>
</cp:coreProperties>
</file>