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9"/>
  </p:notesMasterIdLst>
  <p:sldIdLst>
    <p:sldId id="256" r:id="rId2"/>
    <p:sldId id="273" r:id="rId3"/>
    <p:sldId id="292" r:id="rId4"/>
    <p:sldId id="293" r:id="rId5"/>
    <p:sldId id="276" r:id="rId6"/>
    <p:sldId id="294" r:id="rId7"/>
    <p:sldId id="295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F00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03" autoAdjust="0"/>
    <p:restoredTop sz="94675" autoAdjust="0"/>
  </p:normalViewPr>
  <p:slideViewPr>
    <p:cSldViewPr>
      <p:cViewPr varScale="1">
        <p:scale>
          <a:sx n="90" d="100"/>
          <a:sy n="90" d="100"/>
        </p:scale>
        <p:origin x="38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A3D8E-6AA2-4F8C-A873-6BA45AEAF497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57CBE-F8CC-476C-B4C3-CE557B6F8E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51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57CBE-F8CC-476C-B4C3-CE557B6F8EC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31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914650"/>
            <a:ext cx="9144000" cy="18859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28953"/>
            <a:ext cx="8839200" cy="10667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52400" y="4095751"/>
            <a:ext cx="8839200" cy="609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800600"/>
            <a:ext cx="9144000" cy="342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76350"/>
            <a:ext cx="3548253" cy="137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95350"/>
            <a:ext cx="8839200" cy="3718849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75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75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75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75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75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12507"/>
            <a:ext cx="2895600" cy="273844"/>
          </a:xfrm>
        </p:spPr>
        <p:txBody>
          <a:bodyPr anchor="b"/>
          <a:lstStyle>
            <a:lvl1pPr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4812507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59" y="4720590"/>
            <a:ext cx="944499" cy="36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1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95350"/>
            <a:ext cx="8839200" cy="3718849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12507"/>
            <a:ext cx="2895600" cy="273844"/>
          </a:xfrm>
        </p:spPr>
        <p:txBody>
          <a:bodyPr anchor="b"/>
          <a:lstStyle>
            <a:lvl1pPr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4812507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59" y="4720590"/>
            <a:ext cx="944499" cy="36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73922"/>
            <a:ext cx="4343400" cy="3718847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4572000" y="881065"/>
            <a:ext cx="4343400" cy="3718847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12507"/>
            <a:ext cx="2895600" cy="273844"/>
          </a:xfrm>
        </p:spPr>
        <p:txBody>
          <a:bodyPr anchor="b"/>
          <a:lstStyle>
            <a:lvl1pPr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4812507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59" y="4720590"/>
            <a:ext cx="944499" cy="36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1657351"/>
            <a:ext cx="3962400" cy="16764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4171950"/>
            <a:ext cx="4038600" cy="8382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3333751"/>
            <a:ext cx="3962400" cy="6096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411938"/>
            <a:ext cx="2374011" cy="92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2906078"/>
            <a:ext cx="6553200" cy="16802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2906078"/>
            <a:ext cx="6324600" cy="168021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34" y="2901314"/>
            <a:ext cx="1594866" cy="1687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57250"/>
            <a:ext cx="8839200" cy="417195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153" y="4400550"/>
            <a:ext cx="604647" cy="63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5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57250"/>
            <a:ext cx="8839200" cy="375695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59" y="4720590"/>
            <a:ext cx="944499" cy="366522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12507"/>
            <a:ext cx="2895600" cy="273844"/>
          </a:xfrm>
        </p:spPr>
        <p:txBody>
          <a:bodyPr anchor="b"/>
          <a:lstStyle>
            <a:lvl1pPr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4812507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72202"/>
            <a:ext cx="8839200" cy="3756949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12507"/>
            <a:ext cx="2895600" cy="273844"/>
          </a:xfrm>
        </p:spPr>
        <p:txBody>
          <a:bodyPr anchor="b"/>
          <a:lstStyle>
            <a:lvl1pPr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4812507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59" y="4720590"/>
            <a:ext cx="944499" cy="36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52400" y="895350"/>
            <a:ext cx="8839200" cy="3718849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614199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12507"/>
            <a:ext cx="2895600" cy="273844"/>
          </a:xfrm>
        </p:spPr>
        <p:txBody>
          <a:bodyPr anchor="b"/>
          <a:lstStyle>
            <a:lvl1pPr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4812507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59" y="4720590"/>
            <a:ext cx="944499" cy="36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95350"/>
            <a:ext cx="8839200" cy="371884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12507"/>
            <a:ext cx="2895600" cy="273844"/>
          </a:xfrm>
        </p:spPr>
        <p:txBody>
          <a:bodyPr anchor="b"/>
          <a:lstStyle>
            <a:lvl1pPr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4812507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59" y="4720590"/>
            <a:ext cx="944499" cy="36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95350"/>
            <a:ext cx="8839200" cy="3718849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12507"/>
            <a:ext cx="2895600" cy="273844"/>
          </a:xfrm>
        </p:spPr>
        <p:txBody>
          <a:bodyPr anchor="b"/>
          <a:lstStyle>
            <a:lvl1pPr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4812507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59" y="4720590"/>
            <a:ext cx="944499" cy="36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this is a test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62503"/>
            <a:ext cx="2133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1" r:id="rId5"/>
    <p:sldLayoutId id="2147483668" r:id="rId6"/>
    <p:sldLayoutId id="2147483665" r:id="rId7"/>
    <p:sldLayoutId id="2147483672" r:id="rId8"/>
    <p:sldLayoutId id="2147483673" r:id="rId9"/>
    <p:sldLayoutId id="2147483679" r:id="rId10"/>
    <p:sldLayoutId id="2147483674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409950"/>
            <a:ext cx="8848060" cy="685801"/>
          </a:xfrm>
        </p:spPr>
        <p:txBody>
          <a:bodyPr>
            <a:noAutofit/>
          </a:bodyPr>
          <a:lstStyle/>
          <a:p>
            <a:r>
              <a:rPr lang="en-US" sz="3600" dirty="0"/>
              <a:t>Tennessee </a:t>
            </a:r>
            <a:br>
              <a:rPr lang="en-US" sz="3600" dirty="0"/>
            </a:br>
            <a:r>
              <a:rPr lang="en-US" sz="3600" dirty="0"/>
              <a:t>Fire Adapted Communities </a:t>
            </a:r>
            <a:br>
              <a:rPr lang="en-US" sz="3600" dirty="0"/>
            </a:br>
            <a:r>
              <a:rPr lang="en-US" sz="3600" dirty="0"/>
              <a:t>Program Awards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001000" y="4476749"/>
            <a:ext cx="990600" cy="228601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6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Wildfire Community Preparedness Day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2419350"/>
            <a:ext cx="8839200" cy="3071150"/>
          </a:xfrm>
        </p:spPr>
        <p:txBody>
          <a:bodyPr>
            <a:normAutofit/>
          </a:bodyPr>
          <a:lstStyle/>
          <a:p>
            <a:r>
              <a:rPr lang="en-US" sz="1800" b="1" dirty="0"/>
              <a:t>Wildfire Community Preparedness Day </a:t>
            </a:r>
            <a:r>
              <a:rPr lang="en-US" sz="1800" dirty="0"/>
              <a:t>is a national campaign that encourages people and organizations everywhere to come together on a single day to take action to raise awareness and reduce wildfire risks.</a:t>
            </a:r>
          </a:p>
          <a:p>
            <a:r>
              <a:rPr lang="en-US" sz="1800" dirty="0"/>
              <a:t>Held in the United States and Canada on the first </a:t>
            </a:r>
            <a:r>
              <a:rPr lang="en-US" sz="1800" b="1" dirty="0"/>
              <a:t>Saturday in May. </a:t>
            </a:r>
          </a:p>
          <a:p>
            <a:r>
              <a:rPr lang="en-US" sz="1800" dirty="0"/>
              <a:t>Given that in-person gatherings are limited or on-hold in many places, this year’s Prep Day was focused on what residents can do on and around their home to help protect against the threat of wildfires.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6AE8FA-28BB-433A-AD0B-D85E701CD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78935"/>
            <a:ext cx="7905750" cy="126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57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Wildfire Community Preparedness Day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2413591"/>
            <a:ext cx="8885274" cy="30769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Project funding awards</a:t>
            </a:r>
          </a:p>
          <a:p>
            <a:pPr marL="0" indent="0">
              <a:buNone/>
            </a:pPr>
            <a:r>
              <a:rPr lang="en-US" sz="1800" dirty="0"/>
              <a:t>Thanks to the generous support from State Farm, </a:t>
            </a:r>
            <a:r>
              <a:rPr lang="en-US" sz="1800" b="1" dirty="0"/>
              <a:t>150 communities </a:t>
            </a:r>
            <a:r>
              <a:rPr lang="en-US" sz="1800" dirty="0"/>
              <a:t>received project funding awards to support activities aimed at reducing potential loss of life, property and natural resources to wildfire.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6AE8FA-28BB-433A-AD0B-D85E701CD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78935"/>
            <a:ext cx="7905750" cy="126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4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Wildfire Community Preparedness Day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31924" y="2266949"/>
            <a:ext cx="7905750" cy="3223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u="sng" dirty="0"/>
              <a:t>Project funding awards – Tennessee Recipients</a:t>
            </a:r>
          </a:p>
          <a:p>
            <a:pPr>
              <a:buFont typeface="+mj-lt"/>
              <a:buAutoNum type="arabicPeriod"/>
            </a:pPr>
            <a:r>
              <a:rPr lang="en-US" sz="1800" b="1" dirty="0"/>
              <a:t>Mark Bernard, Top of the World Community</a:t>
            </a:r>
          </a:p>
          <a:p>
            <a:pPr>
              <a:buFont typeface="+mj-lt"/>
              <a:buAutoNum type="arabicPeriod"/>
            </a:pPr>
            <a:r>
              <a:rPr lang="en-US" sz="1800" b="1" dirty="0"/>
              <a:t>Michael Dew, Fawn Hollow Community</a:t>
            </a:r>
          </a:p>
          <a:p>
            <a:pPr>
              <a:buFont typeface="+mj-lt"/>
              <a:buAutoNum type="arabicPeriod"/>
            </a:pPr>
            <a:r>
              <a:rPr lang="en-US" sz="1800" b="1" dirty="0"/>
              <a:t>Bryan Kerns, Dobbins/Bennett High School, Kingsport</a:t>
            </a:r>
          </a:p>
          <a:p>
            <a:pPr>
              <a:buFont typeface="+mj-lt"/>
              <a:buAutoNum type="arabicPeriod"/>
            </a:pPr>
            <a:r>
              <a:rPr lang="en-US" sz="1800" b="1" dirty="0"/>
              <a:t>Julia Lowe, East Gatlinburg Community</a:t>
            </a:r>
          </a:p>
          <a:p>
            <a:pPr>
              <a:buFont typeface="+mj-lt"/>
              <a:buAutoNum type="arabicPeriod"/>
            </a:pPr>
            <a:r>
              <a:rPr lang="en-US" sz="1800" b="1" dirty="0"/>
              <a:t>Weston </a:t>
            </a:r>
            <a:r>
              <a:rPr lang="en-US" sz="1800" b="1" dirty="0" err="1"/>
              <a:t>Hofacker</a:t>
            </a:r>
            <a:r>
              <a:rPr lang="en-US" sz="1800" b="1" dirty="0"/>
              <a:t>, Stonegate Community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6AE8FA-28BB-433A-AD0B-D85E701CD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78935"/>
            <a:ext cx="7905750" cy="126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68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Firewise USA Communities Recognition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b="1" i="1" dirty="0"/>
              <a:t>Cumberland Lakes Community – 15 years</a:t>
            </a:r>
          </a:p>
          <a:p>
            <a:endParaRPr lang="en-US" dirty="0"/>
          </a:p>
          <a:p>
            <a:endParaRPr lang="en-US" b="1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564C2C-299F-4956-9F63-54017DE75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114550"/>
            <a:ext cx="2685096" cy="207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90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09598"/>
          </a:xfrm>
        </p:spPr>
        <p:txBody>
          <a:bodyPr/>
          <a:lstStyle/>
          <a:p>
            <a:r>
              <a:rPr lang="en-US" sz="2800" dirty="0"/>
              <a:t>Firewise USA Community Leader Recognition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858738"/>
            <a:ext cx="3657600" cy="3755462"/>
          </a:xfrm>
        </p:spPr>
        <p:txBody>
          <a:bodyPr/>
          <a:lstStyle/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b="1" i="1" dirty="0"/>
              <a:t>Don Conklin</a:t>
            </a:r>
          </a:p>
          <a:p>
            <a:pPr marL="0" indent="0">
              <a:buNone/>
            </a:pPr>
            <a:r>
              <a:rPr lang="en-US" b="1" i="1" dirty="0"/>
              <a:t>Lone Mountain Shores </a:t>
            </a:r>
          </a:p>
          <a:p>
            <a:endParaRPr lang="en-US" dirty="0"/>
          </a:p>
          <a:p>
            <a:endParaRPr lang="en-US" b="1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C8FEEF-A1E1-480C-BEEE-83D506B85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858738"/>
            <a:ext cx="2944623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2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09598"/>
          </a:xfrm>
        </p:spPr>
        <p:txBody>
          <a:bodyPr/>
          <a:lstStyle/>
          <a:p>
            <a:r>
              <a:rPr lang="en-US" sz="2800" dirty="0"/>
              <a:t>Firewise USA Community Leader Recognition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399" y="858738"/>
            <a:ext cx="4800601" cy="3755462"/>
          </a:xfrm>
        </p:spPr>
        <p:txBody>
          <a:bodyPr/>
          <a:lstStyle/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b="1" i="1" dirty="0"/>
              <a:t>Cindy Mitchell</a:t>
            </a:r>
          </a:p>
          <a:p>
            <a:pPr marL="0" indent="0">
              <a:buNone/>
            </a:pPr>
            <a:r>
              <a:rPr lang="en-US" b="1" i="1" dirty="0"/>
              <a:t>English Mountain Community</a:t>
            </a:r>
          </a:p>
          <a:p>
            <a:endParaRPr lang="en-US" dirty="0"/>
          </a:p>
          <a:p>
            <a:endParaRPr lang="en-US" b="1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A1F1A9-4B55-4076-9D6E-5F1747D136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694019"/>
            <a:ext cx="2975181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1944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6C59C968B5964F9364FB6A77DC2ADF" ma:contentTypeVersion="10" ma:contentTypeDescription="Create a new document." ma:contentTypeScope="" ma:versionID="d1ea997c5f77693c0586fd4525ac09de">
  <xsd:schema xmlns:xsd="http://www.w3.org/2001/XMLSchema" xmlns:xs="http://www.w3.org/2001/XMLSchema" xmlns:p="http://schemas.microsoft.com/office/2006/metadata/properties" xmlns:ns2="9006284d-572e-4b64-a5f2-7ddd0e95840f" xmlns:ns3="fc17387b-35a0-42d7-bb9a-1a0d43c3d08c" targetNamespace="http://schemas.microsoft.com/office/2006/metadata/properties" ma:root="true" ma:fieldsID="c1d6a28c33e51d059c12e5e01148d964" ns2:_="" ns3:_="">
    <xsd:import namespace="9006284d-572e-4b64-a5f2-7ddd0e95840f"/>
    <xsd:import namespace="fc17387b-35a0-42d7-bb9a-1a0d43c3d0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06284d-572e-4b64-a5f2-7ddd0e9584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17387b-35a0-42d7-bb9a-1a0d43c3d08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233080-577E-4928-B087-DA6A3CB2C1E3}"/>
</file>

<file path=customXml/itemProps2.xml><?xml version="1.0" encoding="utf-8"?>
<ds:datastoreItem xmlns:ds="http://schemas.openxmlformats.org/officeDocument/2006/customXml" ds:itemID="{A098FD92-733A-47B2-8FE6-4E803C25B8F7}"/>
</file>

<file path=customXml/itemProps3.xml><?xml version="1.0" encoding="utf-8"?>
<ds:datastoreItem xmlns:ds="http://schemas.openxmlformats.org/officeDocument/2006/customXml" ds:itemID="{32DC33ED-D54F-412A-A33C-2BBF12349A9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214</Words>
  <Application>Microsoft Office PowerPoint</Application>
  <PresentationFormat>On-screen Show (16:9)</PresentationFormat>
  <Paragraphs>27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Open Sans</vt:lpstr>
      <vt:lpstr>PermianSlabSerifTypeface</vt:lpstr>
      <vt:lpstr>PowerPoint B</vt:lpstr>
      <vt:lpstr>Tennessee  Fire Adapted Communities  Program Awards</vt:lpstr>
      <vt:lpstr>2021 Wildfire Community Preparedness Day</vt:lpstr>
      <vt:lpstr>2021 Wildfire Community Preparedness Day</vt:lpstr>
      <vt:lpstr>2021 Wildfire Community Preparedness Day</vt:lpstr>
      <vt:lpstr>Firewise USA Communities Recognition</vt:lpstr>
      <vt:lpstr>Firewise USA Community Leader Recognition</vt:lpstr>
      <vt:lpstr>Firewise USA Community Leader Recognition</vt:lpstr>
    </vt:vector>
  </TitlesOfParts>
  <Company>State of Tennessee: Finance &amp;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Robin Bible</cp:lastModifiedBy>
  <cp:revision>49</cp:revision>
  <dcterms:created xsi:type="dcterms:W3CDTF">2015-04-23T13:31:02Z</dcterms:created>
  <dcterms:modified xsi:type="dcterms:W3CDTF">2021-05-19T16:00:55Z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0x010100BE6C59C968B5964F9364FB6A77DC2ADF</vt:lpwstr>
  </property>
</Properties>
</file>