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1"/>
  </p:notesMasterIdLst>
  <p:sldIdLst>
    <p:sldId id="256" r:id="rId5"/>
    <p:sldId id="302" r:id="rId6"/>
    <p:sldId id="301" r:id="rId7"/>
    <p:sldId id="325" r:id="rId8"/>
    <p:sldId id="300" r:id="rId9"/>
    <p:sldId id="294" r:id="rId10"/>
    <p:sldId id="333" r:id="rId11"/>
    <p:sldId id="334" r:id="rId12"/>
    <p:sldId id="335" r:id="rId13"/>
    <p:sldId id="332" r:id="rId14"/>
    <p:sldId id="298" r:id="rId15"/>
    <p:sldId id="336" r:id="rId16"/>
    <p:sldId id="288" r:id="rId17"/>
    <p:sldId id="307" r:id="rId18"/>
    <p:sldId id="299" r:id="rId19"/>
    <p:sldId id="278" r:id="rId20"/>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ra Heyburn" initials="" lastIdx="3" clrIdx="0"/>
  <p:cmAuthor id="1" name="Jay Whalen" initials="JW" lastIdx="1" clrIdx="1">
    <p:extLst>
      <p:ext uri="{19B8F6BF-5375-455C-9EA6-DF929625EA0E}">
        <p15:presenceInfo xmlns:p15="http://schemas.microsoft.com/office/powerpoint/2012/main" userId="S-1-5-21-2149558826-3324038498-27948981-342265" providerId="AD"/>
      </p:ext>
    </p:extLst>
  </p:cmAuthor>
  <p:cmAuthor id="2" name="Tess Stovall" initials="TS" lastIdx="2" clrIdx="2">
    <p:extLst>
      <p:ext uri="{19B8F6BF-5375-455C-9EA6-DF929625EA0E}">
        <p15:presenceInfo xmlns:p15="http://schemas.microsoft.com/office/powerpoint/2012/main" userId="S-1-5-21-2149558826-3324038498-27948981-275848" providerId="AD"/>
      </p:ext>
    </p:extLst>
  </p:cmAuthor>
  <p:cmAuthor id="3" name="Tess Stovall" initials="TS [2]" lastIdx="3" clrIdx="3">
    <p:extLst>
      <p:ext uri="{19B8F6BF-5375-455C-9EA6-DF929625EA0E}">
        <p15:presenceInfo xmlns:p15="http://schemas.microsoft.com/office/powerpoint/2012/main" userId="Tess Stoval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24" autoAdjust="0"/>
    <p:restoredTop sz="70501" autoAdjust="0"/>
  </p:normalViewPr>
  <p:slideViewPr>
    <p:cSldViewPr snapToGrid="0">
      <p:cViewPr varScale="1">
        <p:scale>
          <a:sx n="39" d="100"/>
          <a:sy n="39" d="100"/>
        </p:scale>
        <p:origin x="44" y="20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DA88F6A4-350F-4A5C-86D5-65F730733A02}" type="datetimeFigureOut">
              <a:rPr lang="en-US" smtClean="0"/>
              <a:t>1/25/2021</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23DCDFAA-4FC2-4E20-87AD-E0FA09E0532E}" type="slidenum">
              <a:rPr lang="en-US" smtClean="0"/>
              <a:t>‹#›</a:t>
            </a:fld>
            <a:endParaRPr lang="en-US"/>
          </a:p>
        </p:txBody>
      </p:sp>
    </p:spTree>
    <p:extLst>
      <p:ext uri="{BB962C8B-B14F-4D97-AF65-F5344CB8AC3E}">
        <p14:creationId xmlns:p14="http://schemas.microsoft.com/office/powerpoint/2010/main" val="25065907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3DCDFAA-4FC2-4E20-87AD-E0FA09E0532E}" type="slidenum">
              <a:rPr lang="en-US" smtClean="0"/>
              <a:t>1</a:t>
            </a:fld>
            <a:endParaRPr lang="en-US"/>
          </a:p>
        </p:txBody>
      </p:sp>
    </p:spTree>
    <p:extLst>
      <p:ext uri="{BB962C8B-B14F-4D97-AF65-F5344CB8AC3E}">
        <p14:creationId xmlns:p14="http://schemas.microsoft.com/office/powerpoint/2010/main" val="23419207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there were no overall rating indicators for the academic performance framework, we’ll move into the financial. Y</a:t>
            </a:r>
            <a:r>
              <a:rPr lang="en-US" baseline="0" dirty="0"/>
              <a:t>ou’ll notice that the scores are not yet finalized – this is because we have just recently received the schools’ financial audit and are in the process of analyzing it against our framework with the help of our financial consultant. Once the scores are finalized, we will update our annual report and the Board with the results. </a:t>
            </a:r>
          </a:p>
        </p:txBody>
      </p:sp>
      <p:sp>
        <p:nvSpPr>
          <p:cNvPr id="4" name="Slide Number Placeholder 3"/>
          <p:cNvSpPr>
            <a:spLocks noGrp="1"/>
          </p:cNvSpPr>
          <p:nvPr>
            <p:ph type="sldNum" sz="quarter" idx="10"/>
          </p:nvPr>
        </p:nvSpPr>
        <p:spPr/>
        <p:txBody>
          <a:bodyPr/>
          <a:lstStyle/>
          <a:p>
            <a:fld id="{23DCDFAA-4FC2-4E20-87AD-E0FA09E0532E}" type="slidenum">
              <a:rPr lang="en-US" smtClean="0"/>
              <a:t>10</a:t>
            </a:fld>
            <a:endParaRPr lang="en-US"/>
          </a:p>
        </p:txBody>
      </p:sp>
    </p:spTree>
    <p:extLst>
      <p:ext uri="{BB962C8B-B14F-4D97-AF65-F5344CB8AC3E}">
        <p14:creationId xmlns:p14="http://schemas.microsoft.com/office/powerpoint/2010/main" val="19416854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Currently, all three of our schools have met </a:t>
            </a:r>
            <a:r>
              <a:rPr lang="en-US" baseline="0" dirty="0"/>
              <a:t>the standard on the Enrollment Variance indicator, as depicted here. Final scores for the remaining indicator will be added this spring. </a:t>
            </a:r>
            <a:endParaRPr lang="en-US" dirty="0"/>
          </a:p>
        </p:txBody>
      </p:sp>
      <p:sp>
        <p:nvSpPr>
          <p:cNvPr id="4" name="Slide Number Placeholder 3"/>
          <p:cNvSpPr>
            <a:spLocks noGrp="1"/>
          </p:cNvSpPr>
          <p:nvPr>
            <p:ph type="sldNum" sz="quarter" idx="10"/>
          </p:nvPr>
        </p:nvSpPr>
        <p:spPr/>
        <p:txBody>
          <a:bodyPr/>
          <a:lstStyle/>
          <a:p>
            <a:fld id="{23DCDFAA-4FC2-4E20-87AD-E0FA09E0532E}" type="slidenum">
              <a:rPr lang="en-US" smtClean="0"/>
              <a:t>11</a:t>
            </a:fld>
            <a:endParaRPr lang="en-US"/>
          </a:p>
        </p:txBody>
      </p:sp>
    </p:spTree>
    <p:extLst>
      <p:ext uri="{BB962C8B-B14F-4D97-AF65-F5344CB8AC3E}">
        <p14:creationId xmlns:p14="http://schemas.microsoft.com/office/powerpoint/2010/main" val="33567940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organizational framework </a:t>
            </a:r>
            <a:r>
              <a:rPr lang="en-US" baseline="0" dirty="0"/>
              <a:t>is a bit of the catch all area where we are looking for compliance and fidelity to the charter agreement as well as the school’s responsibilities under state and federal law. </a:t>
            </a:r>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23DCDFAA-4FC2-4E20-87AD-E0FA09E0532E}" type="slidenum">
              <a:rPr lang="en-US" smtClean="0"/>
              <a:t>12</a:t>
            </a:fld>
            <a:endParaRPr lang="en-US"/>
          </a:p>
        </p:txBody>
      </p:sp>
    </p:spTree>
    <p:extLst>
      <p:ext uri="{BB962C8B-B14F-4D97-AF65-F5344CB8AC3E}">
        <p14:creationId xmlns:p14="http://schemas.microsoft.com/office/powerpoint/2010/main" val="18906848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These indicators are reviewed as a part of our ongoing monitoring of a school through the monthly reporting calendar, monthly check-in calls with school-based personnel supporting special populations, and data gathered during our annual site visit. Again, you’ll see a few indicators that are pending. This is because some come from the audit and will be updated along with the financial framework ratings this spring. </a:t>
            </a:r>
            <a:endParaRPr lang="en-US" dirty="0"/>
          </a:p>
          <a:p>
            <a:endParaRPr lang="en-US" dirty="0"/>
          </a:p>
          <a:p>
            <a:r>
              <a:rPr lang="en-US" dirty="0"/>
              <a:t>[If asked] BCHS earned Does Not Meet for SWD Rights because BCHS struggled to meet required IEP and re-evaluation timelines throughout the 2019-20 school year. Several findings were identified and shared with BCHS in the course of LEA and State IEP monitoring  and a Notice of Concern. The school did not come into compliance during the school year.</a:t>
            </a:r>
          </a:p>
        </p:txBody>
      </p:sp>
      <p:sp>
        <p:nvSpPr>
          <p:cNvPr id="4" name="Slide Number Placeholder 3"/>
          <p:cNvSpPr>
            <a:spLocks noGrp="1"/>
          </p:cNvSpPr>
          <p:nvPr>
            <p:ph type="sldNum" sz="quarter" idx="10"/>
          </p:nvPr>
        </p:nvSpPr>
        <p:spPr/>
        <p:txBody>
          <a:bodyPr/>
          <a:lstStyle/>
          <a:p>
            <a:fld id="{23DCDFAA-4FC2-4E20-87AD-E0FA09E0532E}" type="slidenum">
              <a:rPr lang="en-US" smtClean="0"/>
              <a:t>13</a:t>
            </a:fld>
            <a:endParaRPr lang="en-US"/>
          </a:p>
        </p:txBody>
      </p:sp>
    </p:spTree>
    <p:extLst>
      <p:ext uri="{BB962C8B-B14F-4D97-AF65-F5344CB8AC3E}">
        <p14:creationId xmlns:p14="http://schemas.microsoft.com/office/powerpoint/2010/main" val="21690104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asked] BCHS earned Does Not Meet for Credentialing because BCHS began the 2019-20 school year with licensed teachers teaching the Algebra I course without the proper endorsement. SBE maintained monthly communication beginning in May 2019 regarding the vacancy. The school did not come into compliance during the school year. </a:t>
            </a:r>
          </a:p>
        </p:txBody>
      </p:sp>
      <p:sp>
        <p:nvSpPr>
          <p:cNvPr id="4" name="Slide Number Placeholder 3"/>
          <p:cNvSpPr>
            <a:spLocks noGrp="1"/>
          </p:cNvSpPr>
          <p:nvPr>
            <p:ph type="sldNum" sz="quarter" idx="10"/>
          </p:nvPr>
        </p:nvSpPr>
        <p:spPr/>
        <p:txBody>
          <a:bodyPr/>
          <a:lstStyle/>
          <a:p>
            <a:fld id="{23DCDFAA-4FC2-4E20-87AD-E0FA09E0532E}" type="slidenum">
              <a:rPr lang="en-US" smtClean="0"/>
              <a:t>14</a:t>
            </a:fld>
            <a:endParaRPr lang="en-US"/>
          </a:p>
        </p:txBody>
      </p:sp>
    </p:spTree>
    <p:extLst>
      <p:ext uri="{BB962C8B-B14F-4D97-AF65-F5344CB8AC3E}">
        <p14:creationId xmlns:p14="http://schemas.microsoft.com/office/powerpoint/2010/main" val="28813622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annual report is now available on our website and has been shared with schools. As for our next steps, we will finalize the report with the financial performance ratings later this spring and implement intervention, if necessary, for any performance deficiencies. </a:t>
            </a:r>
          </a:p>
          <a:p>
            <a:endParaRPr lang="en-US" dirty="0"/>
          </a:p>
          <a:p>
            <a:r>
              <a:rPr lang="en-US" dirty="0"/>
              <a:t>Additionally, our team will virtually conduct our annual site visits throughout this month for the 2020-21 reporting and will support the Commission in preparing to host the annual end of year performance meeting with our schools this summer since they will no longer be authorized by the State Board at that time. </a:t>
            </a:r>
          </a:p>
        </p:txBody>
      </p:sp>
      <p:sp>
        <p:nvSpPr>
          <p:cNvPr id="4" name="Slide Number Placeholder 3"/>
          <p:cNvSpPr>
            <a:spLocks noGrp="1"/>
          </p:cNvSpPr>
          <p:nvPr>
            <p:ph type="sldNum" sz="quarter" idx="10"/>
          </p:nvPr>
        </p:nvSpPr>
        <p:spPr/>
        <p:txBody>
          <a:bodyPr/>
          <a:lstStyle/>
          <a:p>
            <a:fld id="{23DCDFAA-4FC2-4E20-87AD-E0FA09E0532E}" type="slidenum">
              <a:rPr lang="en-US" smtClean="0"/>
              <a:t>15</a:t>
            </a:fld>
            <a:endParaRPr lang="en-US"/>
          </a:p>
        </p:txBody>
      </p:sp>
    </p:spTree>
    <p:extLst>
      <p:ext uri="{BB962C8B-B14F-4D97-AF65-F5344CB8AC3E}">
        <p14:creationId xmlns:p14="http://schemas.microsoft.com/office/powerpoint/2010/main" val="24021219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Questions?</a:t>
            </a:r>
          </a:p>
        </p:txBody>
      </p:sp>
      <p:sp>
        <p:nvSpPr>
          <p:cNvPr id="4" name="Slide Number Placeholder 3"/>
          <p:cNvSpPr>
            <a:spLocks noGrp="1"/>
          </p:cNvSpPr>
          <p:nvPr>
            <p:ph type="sldNum" sz="quarter" idx="10"/>
          </p:nvPr>
        </p:nvSpPr>
        <p:spPr/>
        <p:txBody>
          <a:bodyPr/>
          <a:lstStyle/>
          <a:p>
            <a:fld id="{23DCDFAA-4FC2-4E20-87AD-E0FA09E0532E}" type="slidenum">
              <a:rPr lang="en-US" smtClean="0"/>
              <a:t>16</a:t>
            </a:fld>
            <a:endParaRPr lang="en-US"/>
          </a:p>
        </p:txBody>
      </p:sp>
    </p:spTree>
    <p:extLst>
      <p:ext uri="{BB962C8B-B14F-4D97-AF65-F5344CB8AC3E}">
        <p14:creationId xmlns:p14="http://schemas.microsoft.com/office/powerpoint/2010/main" val="1799248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annual report on</a:t>
            </a:r>
            <a:r>
              <a:rPr lang="en-US" baseline="0" dirty="0"/>
              <a:t> our charter schools performance is published for two primary reasons:</a:t>
            </a:r>
          </a:p>
          <a:p>
            <a:endParaRPr lang="en-US" baseline="0" dirty="0"/>
          </a:p>
          <a:p>
            <a:pPr marL="231229" indent="-231229">
              <a:buAutoNum type="arabicParenR"/>
            </a:pPr>
            <a:r>
              <a:rPr lang="en-US" baseline="0" dirty="0"/>
              <a:t>It is required by state law, and all authorizers in the state are required to submit the annual authorizing report</a:t>
            </a:r>
          </a:p>
          <a:p>
            <a:pPr marL="231229" indent="-231229">
              <a:buAutoNum type="arabicParenR"/>
            </a:pPr>
            <a:endParaRPr lang="en-US" baseline="0" dirty="0"/>
          </a:p>
          <a:p>
            <a:pPr marL="231229" indent="-231229">
              <a:buAutoNum type="arabicParenR"/>
            </a:pPr>
            <a:r>
              <a:rPr lang="en-US" baseline="0" dirty="0"/>
              <a:t>It aligns with our state authorizing standards which state that a quality authorizer provides a written report to each school and publicizes it for transparency.</a:t>
            </a:r>
            <a:endParaRPr lang="en-US" dirty="0"/>
          </a:p>
        </p:txBody>
      </p:sp>
      <p:sp>
        <p:nvSpPr>
          <p:cNvPr id="4" name="Slide Number Placeholder 3"/>
          <p:cNvSpPr>
            <a:spLocks noGrp="1"/>
          </p:cNvSpPr>
          <p:nvPr>
            <p:ph type="sldNum" sz="quarter" idx="10"/>
          </p:nvPr>
        </p:nvSpPr>
        <p:spPr/>
        <p:txBody>
          <a:bodyPr/>
          <a:lstStyle/>
          <a:p>
            <a:fld id="{23DCDFAA-4FC2-4E20-87AD-E0FA09E0532E}" type="slidenum">
              <a:rPr lang="en-US" smtClean="0"/>
              <a:t>2</a:t>
            </a:fld>
            <a:endParaRPr lang="en-US"/>
          </a:p>
        </p:txBody>
      </p:sp>
    </p:spTree>
    <p:extLst>
      <p:ext uri="{BB962C8B-B14F-4D97-AF65-F5344CB8AC3E}">
        <p14:creationId xmlns:p14="http://schemas.microsoft.com/office/powerpoint/2010/main" val="193969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board currently</a:t>
            </a:r>
            <a:r>
              <a:rPr lang="en-US" baseline="0" dirty="0"/>
              <a:t> has three open and operating charter schools:</a:t>
            </a:r>
          </a:p>
          <a:p>
            <a:endParaRPr lang="en-US" baseline="0" dirty="0"/>
          </a:p>
          <a:p>
            <a:r>
              <a:rPr lang="en-US" baseline="0" dirty="0"/>
              <a:t>Bluff City High School in Memphis with 560 students across grades 9-12. </a:t>
            </a:r>
          </a:p>
          <a:p>
            <a:endParaRPr lang="en-US" baseline="0" dirty="0"/>
          </a:p>
          <a:p>
            <a:r>
              <a:rPr lang="en-US" baseline="0" dirty="0"/>
              <a:t>KIPP Antioch College Prep Elementary in Nashville with 415 students in grades K-2. </a:t>
            </a:r>
          </a:p>
          <a:p>
            <a:endParaRPr lang="en-US" baseline="0" dirty="0"/>
          </a:p>
          <a:p>
            <a:r>
              <a:rPr lang="en-US" baseline="0" dirty="0"/>
              <a:t>KIPP Antioch College Prep Middle in Nashville with 270 students in 5</a:t>
            </a:r>
            <a:r>
              <a:rPr lang="en-US" baseline="30000" dirty="0"/>
              <a:t>th</a:t>
            </a:r>
            <a:r>
              <a:rPr lang="en-US" baseline="0" dirty="0"/>
              <a:t> and 6</a:t>
            </a:r>
            <a:r>
              <a:rPr lang="en-US" baseline="30000" dirty="0"/>
              <a:t>th</a:t>
            </a:r>
            <a:r>
              <a:rPr lang="en-US" baseline="0" dirty="0"/>
              <a:t> grade. </a:t>
            </a:r>
          </a:p>
          <a:p>
            <a:endParaRPr lang="en-US" baseline="0" dirty="0"/>
          </a:p>
          <a:p>
            <a:r>
              <a:rPr lang="en-US" baseline="0" dirty="0"/>
              <a:t>From an enrollment perspective, all three schools are meeting their enrollment targets outlined in their charter agreements.</a:t>
            </a:r>
            <a:endParaRPr lang="en-US" dirty="0"/>
          </a:p>
        </p:txBody>
      </p:sp>
      <p:sp>
        <p:nvSpPr>
          <p:cNvPr id="4" name="Slide Number Placeholder 3"/>
          <p:cNvSpPr>
            <a:spLocks noGrp="1"/>
          </p:cNvSpPr>
          <p:nvPr>
            <p:ph type="sldNum" sz="quarter" idx="10"/>
          </p:nvPr>
        </p:nvSpPr>
        <p:spPr/>
        <p:txBody>
          <a:bodyPr/>
          <a:lstStyle/>
          <a:p>
            <a:fld id="{23DCDFAA-4FC2-4E20-87AD-E0FA09E0532E}" type="slidenum">
              <a:rPr lang="en-US" smtClean="0"/>
              <a:t>3</a:t>
            </a:fld>
            <a:endParaRPr lang="en-US"/>
          </a:p>
        </p:txBody>
      </p:sp>
    </p:spTree>
    <p:extLst>
      <p:ext uri="{BB962C8B-B14F-4D97-AF65-F5344CB8AC3E}">
        <p14:creationId xmlns:p14="http://schemas.microsoft.com/office/powerpoint/2010/main" val="4873540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dirty="0"/>
              <a:t>In November 2019, you voted to approve the new start application for Rocketship Nashville #3 which was set to open in August 2021. However, given the many challenges of the pandemic, Rocketship has opted to delay a year and will open in August 2022 under the Public Charter School Commission. </a:t>
            </a:r>
          </a:p>
          <a:p>
            <a:endParaRPr lang="en-US" i="0" dirty="0"/>
          </a:p>
          <a:p>
            <a:r>
              <a:rPr lang="en-US" i="0" dirty="0"/>
              <a:t>At our September special called meeting, you voted to approve the new</a:t>
            </a:r>
            <a:r>
              <a:rPr lang="en-US" i="0" baseline="0" dirty="0"/>
              <a:t> start applications for four schools: Cornerstone Prep, KIPP Antioch College Prep, Memphis School of Excellence – Cordova, and Nashville Collegiate Prep. </a:t>
            </a:r>
          </a:p>
          <a:p>
            <a:endParaRPr lang="en-US" i="0" baseline="0" dirty="0"/>
          </a:p>
          <a:p>
            <a:r>
              <a:rPr lang="en-US" i="0" baseline="0" dirty="0"/>
              <a:t>Given that each of these schools will open in districts with at least one priority school, your vote to approve came with a 30-day reconciliation period between the local district and the school. During this period, Shelby County Schools and the sponsors of Memphis School of Excellence mutually agreed to open the school as part of Shelby County. Therefore, this school will not be under the authorization of the State Board or the Commission. </a:t>
            </a:r>
          </a:p>
          <a:p>
            <a:endParaRPr lang="en-US" i="0" baseline="0" dirty="0"/>
          </a:p>
          <a:p>
            <a:r>
              <a:rPr lang="en-US" i="0" baseline="0" dirty="0"/>
              <a:t>The remaining three schools are set to open in the school year stated in their application and shown here and will all open under the Commission. The State Board’s open and operating schools will formally transition to the authorization of the Commission as well on July 1 of this year. </a:t>
            </a:r>
            <a:endParaRPr lang="en-US" i="0" dirty="0"/>
          </a:p>
        </p:txBody>
      </p:sp>
      <p:sp>
        <p:nvSpPr>
          <p:cNvPr id="4" name="Slide Number Placeholder 3"/>
          <p:cNvSpPr>
            <a:spLocks noGrp="1"/>
          </p:cNvSpPr>
          <p:nvPr>
            <p:ph type="sldNum" sz="quarter" idx="10"/>
          </p:nvPr>
        </p:nvSpPr>
        <p:spPr/>
        <p:txBody>
          <a:bodyPr/>
          <a:lstStyle/>
          <a:p>
            <a:fld id="{23DCDFAA-4FC2-4E20-87AD-E0FA09E0532E}" type="slidenum">
              <a:rPr lang="en-US" smtClean="0"/>
              <a:t>4</a:t>
            </a:fld>
            <a:endParaRPr lang="en-US"/>
          </a:p>
        </p:txBody>
      </p:sp>
    </p:spTree>
    <p:extLst>
      <p:ext uri="{BB962C8B-B14F-4D97-AF65-F5344CB8AC3E}">
        <p14:creationId xmlns:p14="http://schemas.microsoft.com/office/powerpoint/2010/main" val="960381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a:t>
            </a:r>
            <a:r>
              <a:rPr lang="en-US" baseline="0" dirty="0"/>
              <a:t> part of our authorizing requirements, the State Board annually evaluates each of its charter schools using our performance framework. </a:t>
            </a:r>
          </a:p>
          <a:p>
            <a:r>
              <a:rPr lang="en-US" baseline="0" dirty="0"/>
              <a:t>There are three areas of the performance framework:</a:t>
            </a:r>
          </a:p>
          <a:p>
            <a:pPr marL="231229" indent="-231229">
              <a:buAutoNum type="arabicParenR"/>
            </a:pPr>
            <a:r>
              <a:rPr lang="en-US" baseline="0" dirty="0"/>
              <a:t>Academic Performance</a:t>
            </a:r>
          </a:p>
          <a:p>
            <a:pPr marL="231229" indent="-231229">
              <a:buAutoNum type="arabicParenR"/>
            </a:pPr>
            <a:r>
              <a:rPr lang="en-US" baseline="0" dirty="0"/>
              <a:t>Financial Performance</a:t>
            </a:r>
          </a:p>
          <a:p>
            <a:pPr marL="231229" indent="-231229">
              <a:buAutoNum type="arabicParenR"/>
            </a:pPr>
            <a:r>
              <a:rPr lang="en-US" baseline="0" dirty="0"/>
              <a:t>Organizational Performance</a:t>
            </a:r>
          </a:p>
          <a:p>
            <a:pPr marL="231229" indent="-231229">
              <a:buAutoNum type="arabicParen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report shares the results of the 2019-20 school year and all three of the State Board’s operating schools were evaluated. </a:t>
            </a: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We’ll start with the Academic Performance.</a:t>
            </a:r>
          </a:p>
          <a:p>
            <a:endParaRPr lang="en-US" dirty="0"/>
          </a:p>
        </p:txBody>
      </p:sp>
      <p:sp>
        <p:nvSpPr>
          <p:cNvPr id="4" name="Slide Number Placeholder 3"/>
          <p:cNvSpPr>
            <a:spLocks noGrp="1"/>
          </p:cNvSpPr>
          <p:nvPr>
            <p:ph type="sldNum" sz="quarter" idx="10"/>
          </p:nvPr>
        </p:nvSpPr>
        <p:spPr/>
        <p:txBody>
          <a:bodyPr/>
          <a:lstStyle/>
          <a:p>
            <a:fld id="{23DCDFAA-4FC2-4E20-87AD-E0FA09E0532E}" type="slidenum">
              <a:rPr lang="en-US" smtClean="0"/>
              <a:t>5</a:t>
            </a:fld>
            <a:endParaRPr lang="en-US"/>
          </a:p>
        </p:txBody>
      </p:sp>
    </p:spTree>
    <p:extLst>
      <p:ext uri="{BB962C8B-B14F-4D97-AF65-F5344CB8AC3E}">
        <p14:creationId xmlns:p14="http://schemas.microsoft.com/office/powerpoint/2010/main" val="22068348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In the 2019-20 school year, school closures and the suspension of statewide testing caused by the COVID-19 public health emergency impacted the State Board staff’s ability to collect all necessary academic data. As a result, our schools did not receive accountability ratings in several academic performance measures, or an overall indicator score for this section of the evaluation.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While the academic section overall is not applicable for the 19-20 school year as there is no data to report for most of the indicators, the report </a:t>
            </a:r>
            <a:r>
              <a:rPr lang="en-US" sz="1200" b="0" i="0" u="none" strike="noStrike" kern="1200" baseline="0" dirty="0">
                <a:solidFill>
                  <a:schemeClr val="tx1"/>
                </a:solidFill>
                <a:latin typeface="+mn-lt"/>
                <a:ea typeface="+mn-ea"/>
                <a:cs typeface="+mn-cs"/>
              </a:rPr>
              <a:t>includes four (4) accountability ratings, highlighted here in yellow, based on available data through March 2, 2020 that is shared for information purposes only. </a:t>
            </a:r>
          </a:p>
        </p:txBody>
      </p:sp>
      <p:sp>
        <p:nvSpPr>
          <p:cNvPr id="4" name="Slide Number Placeholder 3"/>
          <p:cNvSpPr>
            <a:spLocks noGrp="1"/>
          </p:cNvSpPr>
          <p:nvPr>
            <p:ph type="sldNum" sz="quarter" idx="10"/>
          </p:nvPr>
        </p:nvSpPr>
        <p:spPr/>
        <p:txBody>
          <a:bodyPr/>
          <a:lstStyle/>
          <a:p>
            <a:fld id="{23DCDFAA-4FC2-4E20-87AD-E0FA09E0532E}" type="slidenum">
              <a:rPr lang="en-US" smtClean="0"/>
              <a:t>6</a:t>
            </a:fld>
            <a:endParaRPr lang="en-US"/>
          </a:p>
        </p:txBody>
      </p:sp>
    </p:spTree>
    <p:extLst>
      <p:ext uri="{BB962C8B-B14F-4D97-AF65-F5344CB8AC3E}">
        <p14:creationId xmlns:p14="http://schemas.microsoft.com/office/powerpoint/2010/main" val="41202513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This slide shows Bluff City’s informal results for these four available academic indicators. </a:t>
            </a:r>
          </a:p>
          <a:p>
            <a:pPr marL="171450" indent="-171450">
              <a:buFont typeface="Arial" panose="020B0604020202020204" pitchFamily="34" charset="0"/>
              <a:buChar char="•"/>
            </a:pPr>
            <a:r>
              <a:rPr lang="en-US" baseline="0" dirty="0"/>
              <a:t>Bluff saw an increase in chronic absenteeism by 4.8% from last year, though its important to keep in mind that this is not a full picture of their efforts given that this data only runs through March 2 rather than the end of May. </a:t>
            </a:r>
            <a:r>
              <a:rPr lang="en-US" b="0" i="1" u="none" baseline="0" dirty="0"/>
              <a:t>As a point of comparison, Shelby County’s chronic absenteeism percentage was 25.1% for grades 9-12.</a:t>
            </a:r>
          </a:p>
          <a:p>
            <a:pPr marL="171450" indent="-171450">
              <a:buFont typeface="Arial" panose="020B0604020202020204" pitchFamily="34" charset="0"/>
              <a:buChar char="•"/>
            </a:pPr>
            <a:r>
              <a:rPr lang="en-US" b="0" i="0" u="none" baseline="0" dirty="0"/>
              <a:t>Conversely, Bluff saw more positive changes in its out of school suspensions, student attrition rate, and teacher retention rate. We are proud of the strides Bluff was making here and believe that their increased efforts set a strong foundation for the difficult year ahead. </a:t>
            </a:r>
            <a:endParaRPr lang="en-US" dirty="0"/>
          </a:p>
        </p:txBody>
      </p:sp>
      <p:sp>
        <p:nvSpPr>
          <p:cNvPr id="4" name="Slide Number Placeholder 3"/>
          <p:cNvSpPr>
            <a:spLocks noGrp="1"/>
          </p:cNvSpPr>
          <p:nvPr>
            <p:ph type="sldNum" sz="quarter" idx="5"/>
          </p:nvPr>
        </p:nvSpPr>
        <p:spPr/>
        <p:txBody>
          <a:bodyPr/>
          <a:lstStyle/>
          <a:p>
            <a:fld id="{23DCDFAA-4FC2-4E20-87AD-E0FA09E0532E}" type="slidenum">
              <a:rPr lang="en-US" smtClean="0"/>
              <a:t>7</a:t>
            </a:fld>
            <a:endParaRPr lang="en-US"/>
          </a:p>
        </p:txBody>
      </p:sp>
    </p:spTree>
    <p:extLst>
      <p:ext uri="{BB962C8B-B14F-4D97-AF65-F5344CB8AC3E}">
        <p14:creationId xmlns:p14="http://schemas.microsoft.com/office/powerpoint/2010/main" val="6294230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This slide shows KIPP Antioch College Prep </a:t>
            </a:r>
            <a:r>
              <a:rPr lang="en-US" sz="1200" b="0" i="0" u="none" strike="noStrike" kern="1200" baseline="0" dirty="0" err="1">
                <a:solidFill>
                  <a:schemeClr val="tx1"/>
                </a:solidFill>
                <a:latin typeface="+mn-lt"/>
                <a:ea typeface="+mn-ea"/>
                <a:cs typeface="+mn-cs"/>
              </a:rPr>
              <a:t>Elementary’s</a:t>
            </a:r>
            <a:r>
              <a:rPr lang="en-US" sz="1200" b="0" i="0" u="none" strike="noStrike" kern="1200" baseline="0" dirty="0">
                <a:solidFill>
                  <a:schemeClr val="tx1"/>
                </a:solidFill>
                <a:latin typeface="+mn-lt"/>
                <a:ea typeface="+mn-ea"/>
                <a:cs typeface="+mn-cs"/>
              </a:rPr>
              <a:t> informal results based on available data through March 2, 2020 that is shared for information purposes only. </a:t>
            </a:r>
          </a:p>
          <a:p>
            <a:pPr marL="171450" indent="-171450">
              <a:buFont typeface="Arial" panose="020B0604020202020204" pitchFamily="34" charset="0"/>
              <a:buChar char="•"/>
            </a:pPr>
            <a:r>
              <a:rPr lang="en-US" baseline="0" dirty="0"/>
              <a:t>KACPE saw an increase in chronic absenteeism by 2.6% from last year, which is to be expected given their growing student population. This is still a strength for the school and earned them an “exceeds standard” rating. </a:t>
            </a:r>
            <a:r>
              <a:rPr lang="en-US" b="0" i="1" u="none" baseline="0" dirty="0"/>
              <a:t>As a point of comparison, MNPS chronic absenteeism percentage was 11.6% for grades K-8.</a:t>
            </a:r>
          </a:p>
          <a:p>
            <a:pPr marL="171450" indent="-171450">
              <a:buFont typeface="Arial" panose="020B0604020202020204" pitchFamily="34" charset="0"/>
              <a:buChar char="•"/>
            </a:pPr>
            <a:r>
              <a:rPr lang="en-US" b="0" i="0" u="none" baseline="0" dirty="0"/>
              <a:t>Equally impressive, KACPE reduced its out of school suspension rate compared to last year as well as its student attrition. They also saw more teachers staying with them, though, given the schools low teacher count, </a:t>
            </a:r>
            <a:r>
              <a:rPr lang="en-US" baseline="0" dirty="0"/>
              <a:t>having a few teachers not return skewed this metric.</a:t>
            </a:r>
            <a:r>
              <a:rPr lang="en-US" b="0" i="0" u="none" baseline="0" dirty="0"/>
              <a:t> </a:t>
            </a:r>
            <a:endParaRPr lang="en-US" dirty="0"/>
          </a:p>
        </p:txBody>
      </p:sp>
      <p:sp>
        <p:nvSpPr>
          <p:cNvPr id="4" name="Slide Number Placeholder 3"/>
          <p:cNvSpPr>
            <a:spLocks noGrp="1"/>
          </p:cNvSpPr>
          <p:nvPr>
            <p:ph type="sldNum" sz="quarter" idx="5"/>
          </p:nvPr>
        </p:nvSpPr>
        <p:spPr/>
        <p:txBody>
          <a:bodyPr/>
          <a:lstStyle/>
          <a:p>
            <a:fld id="{23DCDFAA-4FC2-4E20-87AD-E0FA09E0532E}" type="slidenum">
              <a:rPr lang="en-US" smtClean="0"/>
              <a:t>8</a:t>
            </a:fld>
            <a:endParaRPr lang="en-US"/>
          </a:p>
        </p:txBody>
      </p:sp>
    </p:spTree>
    <p:extLst>
      <p:ext uri="{BB962C8B-B14F-4D97-AF65-F5344CB8AC3E}">
        <p14:creationId xmlns:p14="http://schemas.microsoft.com/office/powerpoint/2010/main" val="33829282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This slide shows KIPP Antioch College Prep Middle’s informal results based on available data through March 2, 2020 that is shared for information purposes only. </a:t>
            </a:r>
          </a:p>
          <a:p>
            <a:pPr marL="171450" indent="-171450">
              <a:buFont typeface="Arial" panose="020B0604020202020204" pitchFamily="34" charset="0"/>
              <a:buChar char="•"/>
            </a:pPr>
            <a:r>
              <a:rPr lang="en-US" baseline="0" dirty="0"/>
              <a:t>2019-20 was KACPM’s first year in operation and their results are especially impressive. </a:t>
            </a:r>
          </a:p>
          <a:p>
            <a:pPr marL="171450" indent="-171450">
              <a:buFont typeface="Arial" panose="020B0604020202020204" pitchFamily="34" charset="0"/>
              <a:buChar char="•"/>
            </a:pPr>
            <a:r>
              <a:rPr lang="en-US" baseline="0" dirty="0"/>
              <a:t>KACPM served a class of 5</a:t>
            </a:r>
            <a:r>
              <a:rPr lang="en-US" baseline="30000" dirty="0"/>
              <a:t>th</a:t>
            </a:r>
            <a:r>
              <a:rPr lang="en-US" baseline="0" dirty="0"/>
              <a:t> grade students in its first year and had 3.3% chronically absent and only 4.6% of its students serve an out of school suspension. </a:t>
            </a:r>
          </a:p>
          <a:p>
            <a:pPr marL="171450" indent="-171450">
              <a:buFont typeface="Arial" panose="020B0604020202020204" pitchFamily="34" charset="0"/>
              <a:buChar char="•"/>
            </a:pPr>
            <a:r>
              <a:rPr lang="en-US" baseline="0" dirty="0"/>
              <a:t>Additionally, the school’s student attrition and teacher retention rates were very strong. </a:t>
            </a:r>
          </a:p>
          <a:p>
            <a:pPr marL="171450" indent="-171450">
              <a:buFont typeface="Arial" panose="020B0604020202020204" pitchFamily="34" charset="0"/>
              <a:buChar char="•"/>
            </a:pPr>
            <a:r>
              <a:rPr lang="en-US" baseline="0" dirty="0"/>
              <a:t>All four of these informal indicators showed that the school was on track to exceed the standard in each area. </a:t>
            </a:r>
            <a:endParaRPr lang="en-US" dirty="0"/>
          </a:p>
        </p:txBody>
      </p:sp>
      <p:sp>
        <p:nvSpPr>
          <p:cNvPr id="4" name="Slide Number Placeholder 3"/>
          <p:cNvSpPr>
            <a:spLocks noGrp="1"/>
          </p:cNvSpPr>
          <p:nvPr>
            <p:ph type="sldNum" sz="quarter" idx="5"/>
          </p:nvPr>
        </p:nvSpPr>
        <p:spPr/>
        <p:txBody>
          <a:bodyPr/>
          <a:lstStyle/>
          <a:p>
            <a:fld id="{23DCDFAA-4FC2-4E20-87AD-E0FA09E0532E}" type="slidenum">
              <a:rPr lang="en-US" smtClean="0"/>
              <a:t>9</a:t>
            </a:fld>
            <a:endParaRPr lang="en-US"/>
          </a:p>
        </p:txBody>
      </p:sp>
    </p:spTree>
    <p:extLst>
      <p:ext uri="{BB962C8B-B14F-4D97-AF65-F5344CB8AC3E}">
        <p14:creationId xmlns:p14="http://schemas.microsoft.com/office/powerpoint/2010/main" val="2978155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6000" spc="-50" baseline="0">
                <a:solidFill>
                  <a:schemeClr val="tx1">
                    <a:lumMod val="85000"/>
                    <a:lumOff val="15000"/>
                  </a:schemeClr>
                </a:solidFill>
                <a:latin typeface="Copperplate Gothic Bold" panose="020E07050202060204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Century Gothic" panose="020B0502020202020204" pitchFamily="34"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Date Placeholder 12"/>
          <p:cNvSpPr>
            <a:spLocks noGrp="1"/>
          </p:cNvSpPr>
          <p:nvPr>
            <p:ph type="dt" sz="half" idx="10"/>
          </p:nvPr>
        </p:nvSpPr>
        <p:spPr/>
        <p:txBody>
          <a:bodyPr/>
          <a:lstStyle/>
          <a:p>
            <a:fld id="{DE068823-CEE5-4162-9261-274696AE2A80}" type="datetimeFigureOut">
              <a:rPr lang="en-US" smtClean="0"/>
              <a:t>1/25/2021</a:t>
            </a:fld>
            <a:endParaRPr lang="en-US"/>
          </a:p>
        </p:txBody>
      </p:sp>
      <p:sp>
        <p:nvSpPr>
          <p:cNvPr id="15" name="Slide Number Placeholder 14"/>
          <p:cNvSpPr>
            <a:spLocks noGrp="1"/>
          </p:cNvSpPr>
          <p:nvPr>
            <p:ph type="sldNum" sz="quarter" idx="12"/>
          </p:nvPr>
        </p:nvSpPr>
        <p:spPr/>
        <p:txBody>
          <a:bodyPr/>
          <a:lstStyle/>
          <a:p>
            <a:fld id="{A0E6F842-0E60-45CF-B660-DA55D02B22C9}" type="slidenum">
              <a:rPr lang="en-US" smtClean="0"/>
              <a:t>‹#›</a:t>
            </a:fld>
            <a:endParaRPr lang="en-US" dirty="0"/>
          </a:p>
        </p:txBody>
      </p:sp>
    </p:spTree>
    <p:extLst>
      <p:ext uri="{BB962C8B-B14F-4D97-AF65-F5344CB8AC3E}">
        <p14:creationId xmlns:p14="http://schemas.microsoft.com/office/powerpoint/2010/main" val="4259292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opperplate Gothic Bold" panose="020E0705020206020404" pitchFamily="34" charset="0"/>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lvl1pPr>
              <a:defRPr>
                <a:latin typeface="Century Gothic" panose="020B0502020202020204" pitchFamily="34" charset="0"/>
              </a:defRPr>
            </a:lvl1pPr>
            <a:lvl2pPr>
              <a:defRPr>
                <a:latin typeface="Century Gothic" panose="020B0502020202020204" pitchFamily="34" charset="0"/>
              </a:defRPr>
            </a:lvl2pPr>
            <a:lvl3pPr>
              <a:defRPr>
                <a:latin typeface="Century Gothic" panose="020B0502020202020204" pitchFamily="34" charset="0"/>
              </a:defRPr>
            </a:lvl3pPr>
            <a:lvl4pPr>
              <a:defRPr>
                <a:latin typeface="Century Gothic" panose="020B0502020202020204" pitchFamily="34" charset="0"/>
              </a:defRPr>
            </a:lvl4pPr>
            <a:lvl5pPr>
              <a:defRPr>
                <a:latin typeface="Century Gothic" panose="020B0502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068823-CEE5-4162-9261-274696AE2A80}"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E6F842-0E60-45CF-B660-DA55D02B22C9}" type="slidenum">
              <a:rPr lang="en-US" smtClean="0"/>
              <a:t>‹#›</a:t>
            </a:fld>
            <a:endParaRPr lang="en-US"/>
          </a:p>
        </p:txBody>
      </p:sp>
    </p:spTree>
    <p:extLst>
      <p:ext uri="{BB962C8B-B14F-4D97-AF65-F5344CB8AC3E}">
        <p14:creationId xmlns:p14="http://schemas.microsoft.com/office/powerpoint/2010/main" val="933143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068823-CEE5-4162-9261-274696AE2A80}"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E6F842-0E60-45CF-B660-DA55D02B22C9}" type="slidenum">
              <a:rPr lang="en-US" smtClean="0"/>
              <a:t>‹#›</a:t>
            </a:fld>
            <a:endParaRPr lang="en-US"/>
          </a:p>
        </p:txBody>
      </p:sp>
    </p:spTree>
    <p:extLst>
      <p:ext uri="{BB962C8B-B14F-4D97-AF65-F5344CB8AC3E}">
        <p14:creationId xmlns:p14="http://schemas.microsoft.com/office/powerpoint/2010/main" val="3989375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97280" y="38953"/>
            <a:ext cx="10058400" cy="1450757"/>
          </a:xfrm>
        </p:spPr>
        <p:txBody>
          <a:bodyPr/>
          <a:lstStyle>
            <a:lvl1pPr>
              <a:defRPr>
                <a:latin typeface="Copperplate Gothic Bold" panose="020E07050202060204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225425" indent="-225425">
              <a:buFont typeface="Wingdings" panose="05000000000000000000" pitchFamily="2" charset="2"/>
              <a:buChar char="§"/>
              <a:defRPr>
                <a:latin typeface="Century Gothic" panose="020B0502020202020204" pitchFamily="34" charset="0"/>
              </a:defRPr>
            </a:lvl1pPr>
            <a:lvl2pPr marL="384048" indent="-182880">
              <a:buFont typeface="Wingdings" panose="05000000000000000000" pitchFamily="2" charset="2"/>
              <a:buChar char="§"/>
              <a:defRPr>
                <a:latin typeface="Century Gothic" panose="020B0502020202020204" pitchFamily="34" charset="0"/>
              </a:defRPr>
            </a:lvl2pPr>
            <a:lvl3pPr marL="566928" indent="-182880">
              <a:buFont typeface="Wingdings" panose="05000000000000000000" pitchFamily="2" charset="2"/>
              <a:buChar char="§"/>
              <a:defRPr>
                <a:latin typeface="Century Gothic" panose="020B0502020202020204" pitchFamily="34" charset="0"/>
              </a:defRPr>
            </a:lvl3pPr>
            <a:lvl4pPr marL="749808" indent="-182880">
              <a:buFont typeface="Wingdings" panose="05000000000000000000" pitchFamily="2" charset="2"/>
              <a:buChar char="§"/>
              <a:defRPr>
                <a:latin typeface="Century Gothic" panose="020B0502020202020204" pitchFamily="34" charset="0"/>
              </a:defRPr>
            </a:lvl4pPr>
            <a:lvl5pPr marL="932688" indent="-182880">
              <a:buFont typeface="Wingdings" panose="05000000000000000000" pitchFamily="2" charset="2"/>
              <a:buChar char="§"/>
              <a:defRPr>
                <a:latin typeface="Century Gothic" panose="020B0502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068823-CEE5-4162-9261-274696AE2A80}"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E6F842-0E60-45CF-B660-DA55D02B22C9}" type="slidenum">
              <a:rPr lang="en-US" smtClean="0"/>
              <a:t>‹#›</a:t>
            </a:fld>
            <a:endParaRPr lang="en-US"/>
          </a:p>
        </p:txBody>
      </p:sp>
    </p:spTree>
    <p:extLst>
      <p:ext uri="{BB962C8B-B14F-4D97-AF65-F5344CB8AC3E}">
        <p14:creationId xmlns:p14="http://schemas.microsoft.com/office/powerpoint/2010/main" val="3865385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6000" b="0">
                <a:solidFill>
                  <a:schemeClr val="tx1">
                    <a:lumMod val="85000"/>
                    <a:lumOff val="15000"/>
                  </a:schemeClr>
                </a:solidFill>
                <a:latin typeface="Copperplate Gothic Bold" panose="020E07050202060204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E068823-CEE5-4162-9261-274696AE2A80}"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E6F842-0E60-45CF-B660-DA55D02B22C9}"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1862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10403"/>
            <a:ext cx="10058400" cy="1450757"/>
          </a:xfrm>
        </p:spPr>
        <p:txBody>
          <a:bodyPr/>
          <a:lstStyle>
            <a:lvl1pPr>
              <a:defRPr>
                <a:latin typeface="Copperplate Gothic Bold" panose="020E07050202060204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lvl1pPr>
              <a:defRPr>
                <a:latin typeface="Century Gothic" panose="020B0502020202020204" pitchFamily="34" charset="0"/>
              </a:defRPr>
            </a:lvl1pPr>
            <a:lvl2pPr>
              <a:defRPr>
                <a:latin typeface="Century Gothic" panose="020B0502020202020204" pitchFamily="34" charset="0"/>
              </a:defRPr>
            </a:lvl2pPr>
            <a:lvl3pPr>
              <a:defRPr>
                <a:latin typeface="Century Gothic" panose="020B0502020202020204" pitchFamily="34" charset="0"/>
              </a:defRPr>
            </a:lvl3pPr>
            <a:lvl4pPr>
              <a:defRPr>
                <a:latin typeface="Century Gothic" panose="020B0502020202020204" pitchFamily="34" charset="0"/>
              </a:defRPr>
            </a:lvl4pPr>
            <a:lvl5pPr>
              <a:defRPr>
                <a:latin typeface="Century Gothic" panose="020B0502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lvl1pPr>
              <a:defRPr>
                <a:latin typeface="Century Gothic" panose="020B0502020202020204" pitchFamily="34" charset="0"/>
              </a:defRPr>
            </a:lvl1pPr>
            <a:lvl2pPr>
              <a:defRPr>
                <a:latin typeface="Century Gothic" panose="020B0502020202020204" pitchFamily="34" charset="0"/>
              </a:defRPr>
            </a:lvl2pPr>
            <a:lvl3pPr>
              <a:defRPr>
                <a:latin typeface="Century Gothic" panose="020B0502020202020204" pitchFamily="34" charset="0"/>
              </a:defRPr>
            </a:lvl3pPr>
            <a:lvl4pPr>
              <a:defRPr>
                <a:latin typeface="Century Gothic" panose="020B0502020202020204" pitchFamily="34" charset="0"/>
              </a:defRPr>
            </a:lvl4pPr>
            <a:lvl5pPr>
              <a:defRPr>
                <a:latin typeface="Century Gothic" panose="020B0502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lvl1pPr>
              <a:defRPr>
                <a:latin typeface="Century Gothic" panose="020B0502020202020204" pitchFamily="34" charset="0"/>
              </a:defRPr>
            </a:lvl1pPr>
          </a:lstStyle>
          <a:p>
            <a:fld id="{DE068823-CEE5-4162-9261-274696AE2A80}" type="datetimeFigureOut">
              <a:rPr lang="en-US" smtClean="0"/>
              <a:pPr/>
              <a:t>1/25/2021</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E6F842-0E60-45CF-B660-DA55D02B22C9}" type="slidenum">
              <a:rPr lang="en-US" smtClean="0"/>
              <a:t>‹#›</a:t>
            </a:fld>
            <a:endParaRPr lang="en-US"/>
          </a:p>
        </p:txBody>
      </p:sp>
    </p:spTree>
    <p:extLst>
      <p:ext uri="{BB962C8B-B14F-4D97-AF65-F5344CB8AC3E}">
        <p14:creationId xmlns:p14="http://schemas.microsoft.com/office/powerpoint/2010/main" val="1395605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23103"/>
            <a:ext cx="10058400" cy="1450757"/>
          </a:xfrm>
        </p:spPr>
        <p:txBody>
          <a:bodyPr/>
          <a:lstStyle>
            <a:lvl1pPr>
              <a:defRPr>
                <a:latin typeface="Copperplate Gothic Bold" panose="020E07050202060204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latin typeface="Century Gothic" panose="020B0502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5"/>
            <a:ext cx="4937760" cy="3286760"/>
          </a:xfrm>
        </p:spPr>
        <p:txBody>
          <a:bodyPr/>
          <a:lstStyle>
            <a:lvl1pPr>
              <a:defRPr>
                <a:latin typeface="Century Gothic" panose="020B0502020202020204" pitchFamily="34" charset="0"/>
              </a:defRPr>
            </a:lvl1pPr>
            <a:lvl2pPr>
              <a:defRPr>
                <a:latin typeface="Century Gothic" panose="020B0502020202020204" pitchFamily="34" charset="0"/>
              </a:defRPr>
            </a:lvl2pPr>
            <a:lvl3pPr>
              <a:defRPr>
                <a:latin typeface="Century Gothic" panose="020B0502020202020204" pitchFamily="34" charset="0"/>
              </a:defRPr>
            </a:lvl3pPr>
            <a:lvl4pPr>
              <a:defRPr>
                <a:latin typeface="Century Gothic" panose="020B0502020202020204" pitchFamily="34" charset="0"/>
              </a:defRPr>
            </a:lvl4pPr>
            <a:lvl5pPr>
              <a:defRPr>
                <a:latin typeface="Century Gothic" panose="020B0502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latin typeface="Century Gothic" panose="020B0502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286760"/>
          </a:xfrm>
        </p:spPr>
        <p:txBody>
          <a:bodyPr/>
          <a:lstStyle>
            <a:lvl1pPr>
              <a:defRPr>
                <a:latin typeface="Century Gothic" panose="020B0502020202020204" pitchFamily="34" charset="0"/>
              </a:defRPr>
            </a:lvl1pPr>
            <a:lvl2pPr>
              <a:defRPr>
                <a:latin typeface="Century Gothic" panose="020B0502020202020204" pitchFamily="34" charset="0"/>
              </a:defRPr>
            </a:lvl2pPr>
            <a:lvl3pPr>
              <a:defRPr>
                <a:latin typeface="Century Gothic" panose="020B0502020202020204" pitchFamily="34" charset="0"/>
              </a:defRPr>
            </a:lvl3pPr>
            <a:lvl4pPr>
              <a:defRPr>
                <a:latin typeface="Century Gothic" panose="020B0502020202020204" pitchFamily="34" charset="0"/>
              </a:defRPr>
            </a:lvl4pPr>
            <a:lvl5pPr>
              <a:defRPr>
                <a:latin typeface="Century Gothic" panose="020B0502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E068823-CEE5-4162-9261-274696AE2A80}" type="datetimeFigureOut">
              <a:rPr lang="en-US" smtClean="0"/>
              <a:t>1/25/2021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E6F842-0E60-45CF-B660-DA55D02B22C9}" type="slidenum">
              <a:rPr lang="en-US" smtClean="0"/>
              <a:t>‹#›</a:t>
            </a:fld>
            <a:endParaRPr lang="en-US"/>
          </a:p>
        </p:txBody>
      </p:sp>
    </p:spTree>
    <p:extLst>
      <p:ext uri="{BB962C8B-B14F-4D97-AF65-F5344CB8AC3E}">
        <p14:creationId xmlns:p14="http://schemas.microsoft.com/office/powerpoint/2010/main" val="651521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opperplate Gothic Bold" panose="020E0705020206020404" pitchFamily="34" charset="0"/>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E068823-CEE5-4162-9261-274696AE2A80}" type="datetimeFigureOut">
              <a:rPr lang="en-US" smtClean="0"/>
              <a:t>1/25/2021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E6F842-0E60-45CF-B660-DA55D02B22C9}" type="slidenum">
              <a:rPr lang="en-US" smtClean="0"/>
              <a:t>‹#›</a:t>
            </a:fld>
            <a:endParaRPr lang="en-US"/>
          </a:p>
        </p:txBody>
      </p:sp>
    </p:spTree>
    <p:extLst>
      <p:ext uri="{BB962C8B-B14F-4D97-AF65-F5344CB8AC3E}">
        <p14:creationId xmlns:p14="http://schemas.microsoft.com/office/powerpoint/2010/main" val="512116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E068823-CEE5-4162-9261-274696AE2A80}" type="datetimeFigureOut">
              <a:rPr lang="en-US" smtClean="0"/>
              <a:t>1/25/2021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0E6F842-0E60-45CF-B660-DA55D02B22C9}" type="slidenum">
              <a:rPr lang="en-US" smtClean="0"/>
              <a:t>‹#›</a:t>
            </a:fld>
            <a:endParaRPr lang="en-US"/>
          </a:p>
        </p:txBody>
      </p:sp>
    </p:spTree>
    <p:extLst>
      <p:ext uri="{BB962C8B-B14F-4D97-AF65-F5344CB8AC3E}">
        <p14:creationId xmlns:p14="http://schemas.microsoft.com/office/powerpoint/2010/main" val="1257227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Copperplate Gothic Bold" panose="020E07050202060204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lvl1pPr>
              <a:defRPr>
                <a:latin typeface="Century Gothic" panose="020B0502020202020204" pitchFamily="34" charset="0"/>
              </a:defRPr>
            </a:lvl1pPr>
            <a:lvl2pPr>
              <a:defRPr>
                <a:latin typeface="Century Gothic" panose="020B0502020202020204" pitchFamily="34" charset="0"/>
              </a:defRPr>
            </a:lvl2pPr>
            <a:lvl3pPr>
              <a:defRPr>
                <a:latin typeface="Century Gothic" panose="020B0502020202020204" pitchFamily="34" charset="0"/>
              </a:defRPr>
            </a:lvl3pPr>
            <a:lvl4pPr>
              <a:defRPr>
                <a:latin typeface="Century Gothic" panose="020B0502020202020204" pitchFamily="34" charset="0"/>
              </a:defRPr>
            </a:lvl4pPr>
            <a:lvl5pPr>
              <a:defRPr>
                <a:latin typeface="Century Gothic" panose="020B0502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Century Gothic" panose="020B0502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E068823-CEE5-4162-9261-274696AE2A80}" type="datetimeFigureOut">
              <a:rPr lang="en-US" smtClean="0"/>
              <a:t>1/25/2021</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0E6F842-0E60-45CF-B660-DA55D02B22C9}" type="slidenum">
              <a:rPr lang="en-US" smtClean="0"/>
              <a:t>‹#›</a:t>
            </a:fld>
            <a:endParaRPr lang="en-US"/>
          </a:p>
        </p:txBody>
      </p:sp>
    </p:spTree>
    <p:extLst>
      <p:ext uri="{BB962C8B-B14F-4D97-AF65-F5344CB8AC3E}">
        <p14:creationId xmlns:p14="http://schemas.microsoft.com/office/powerpoint/2010/main" val="5524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latin typeface="Copperplate Gothic Bold" panose="020E0705020206020404" pitchFamily="34" charset="0"/>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latin typeface="Century Gothic" panose="020B0502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E068823-CEE5-4162-9261-274696AE2A80}"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E6F842-0E60-45CF-B660-DA55D02B22C9}" type="slidenum">
              <a:rPr lang="en-US" smtClean="0"/>
              <a:t>‹#›</a:t>
            </a:fld>
            <a:endParaRPr lang="en-US"/>
          </a:p>
        </p:txBody>
      </p:sp>
    </p:spTree>
    <p:extLst>
      <p:ext uri="{BB962C8B-B14F-4D97-AF65-F5344CB8AC3E}">
        <p14:creationId xmlns:p14="http://schemas.microsoft.com/office/powerpoint/2010/main" val="3630111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85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E068823-CEE5-4162-9261-274696AE2A80}" type="datetimeFigureOut">
              <a:rPr lang="en-US" smtClean="0"/>
              <a:t>1/25/2021</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dirty="0"/>
              <a:t>TENNESSEE STATE BOARD OF EDUCATION</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0E6F842-0E60-45CF-B660-DA55D02B22C9}" type="slidenum">
              <a:rPr lang="en-US" smtClean="0"/>
              <a:t>‹#›</a:t>
            </a:fld>
            <a:endParaRPr lang="en-US"/>
          </a:p>
        </p:txBody>
      </p:sp>
      <p:cxnSp>
        <p:nvCxnSpPr>
          <p:cNvPr id="10" name="Straight Connector 9"/>
          <p:cNvCxnSpPr/>
          <p:nvPr/>
        </p:nvCxnSpPr>
        <p:spPr>
          <a:xfrm>
            <a:off x="1193532" y="149019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29902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Copperplate Gothic Bold" panose="020E0705020206020404" pitchFamily="34" charset="0"/>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Century Gothic" panose="020B0502020202020204" pitchFamily="34" charset="0"/>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Century Gothic" panose="020B0502020202020204" pitchFamily="34" charset="0"/>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Century Gothic" panose="020B0502020202020204" pitchFamily="34" charset="0"/>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Century Gothic" panose="020B0502020202020204" pitchFamily="34" charset="0"/>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Century Gothic" panose="020B0502020202020204" pitchFamily="34" charset="0"/>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0528" y="-632"/>
            <a:ext cx="4762500" cy="3810000"/>
          </a:xfrm>
          <a:prstGeom prst="rect">
            <a:avLst/>
          </a:prstGeom>
        </p:spPr>
      </p:pic>
      <p:sp>
        <p:nvSpPr>
          <p:cNvPr id="2" name="Title 1"/>
          <p:cNvSpPr>
            <a:spLocks noGrp="1"/>
          </p:cNvSpPr>
          <p:nvPr>
            <p:ph type="ctrTitle"/>
          </p:nvPr>
        </p:nvSpPr>
        <p:spPr/>
        <p:txBody>
          <a:bodyPr>
            <a:normAutofit/>
          </a:bodyPr>
          <a:lstStyle/>
          <a:p>
            <a:r>
              <a:rPr lang="en-US" sz="4000" dirty="0"/>
              <a:t>Charter School Annual report</a:t>
            </a:r>
          </a:p>
        </p:txBody>
      </p:sp>
      <p:sp>
        <p:nvSpPr>
          <p:cNvPr id="3" name="Subtitle 2"/>
          <p:cNvSpPr>
            <a:spLocks noGrp="1"/>
          </p:cNvSpPr>
          <p:nvPr>
            <p:ph type="subTitle" idx="1"/>
          </p:nvPr>
        </p:nvSpPr>
        <p:spPr/>
        <p:txBody>
          <a:bodyPr/>
          <a:lstStyle/>
          <a:p>
            <a:r>
              <a:rPr lang="en-US" dirty="0"/>
              <a:t>State Board of Education Workshop</a:t>
            </a:r>
          </a:p>
          <a:p>
            <a:r>
              <a:rPr lang="en-US" dirty="0"/>
              <a:t>February 4, 2021</a:t>
            </a:r>
          </a:p>
        </p:txBody>
      </p:sp>
    </p:spTree>
    <p:extLst>
      <p:ext uri="{BB962C8B-B14F-4D97-AF65-F5344CB8AC3E}">
        <p14:creationId xmlns:p14="http://schemas.microsoft.com/office/powerpoint/2010/main" val="30370413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Financial </a:t>
            </a:r>
            <a:br>
              <a:rPr lang="en-US" sz="5400" dirty="0"/>
            </a:br>
            <a:r>
              <a:rPr lang="en-US" sz="5400" dirty="0"/>
              <a:t>Performance Framework</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69112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Financial Performance Framework – All Schools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18401824"/>
              </p:ext>
            </p:extLst>
          </p:nvPr>
        </p:nvGraphicFramePr>
        <p:xfrm>
          <a:off x="1963833" y="1883115"/>
          <a:ext cx="8325293" cy="3326839"/>
        </p:xfrm>
        <a:graphic>
          <a:graphicData uri="http://schemas.openxmlformats.org/drawingml/2006/table">
            <a:tbl>
              <a:tblPr firstRow="1" firstCol="1" bandRow="1">
                <a:tableStyleId>{073A0DAA-6AF3-43AB-8588-CEC1D06C72B9}</a:tableStyleId>
              </a:tblPr>
              <a:tblGrid>
                <a:gridCol w="4316818">
                  <a:extLst>
                    <a:ext uri="{9D8B030D-6E8A-4147-A177-3AD203B41FA5}">
                      <a16:colId xmlns:a16="http://schemas.microsoft.com/office/drawing/2014/main" val="20000"/>
                    </a:ext>
                  </a:extLst>
                </a:gridCol>
                <a:gridCol w="4008475">
                  <a:extLst>
                    <a:ext uri="{9D8B030D-6E8A-4147-A177-3AD203B41FA5}">
                      <a16:colId xmlns:a16="http://schemas.microsoft.com/office/drawing/2014/main" val="20001"/>
                    </a:ext>
                  </a:extLst>
                </a:gridCol>
              </a:tblGrid>
              <a:tr h="484558">
                <a:tc>
                  <a:txBody>
                    <a:bodyPr/>
                    <a:lstStyle/>
                    <a:p>
                      <a:pPr marL="0" marR="0" algn="ctr">
                        <a:lnSpc>
                          <a:spcPct val="115000"/>
                        </a:lnSpc>
                        <a:spcBef>
                          <a:spcPts val="0"/>
                        </a:spcBef>
                        <a:spcAft>
                          <a:spcPts val="0"/>
                        </a:spcAft>
                      </a:pPr>
                      <a:r>
                        <a:rPr lang="en-US" sz="1800" dirty="0">
                          <a:effectLst/>
                        </a:rPr>
                        <a:t>INDICATORS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dirty="0">
                          <a:effectLst/>
                        </a:rPr>
                        <a:t>RATING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349077">
                <a:tc>
                  <a:txBody>
                    <a:bodyPr/>
                    <a:lstStyle/>
                    <a:p>
                      <a:pPr marL="0" marR="0" algn="just">
                        <a:lnSpc>
                          <a:spcPct val="115000"/>
                        </a:lnSpc>
                        <a:spcBef>
                          <a:spcPts val="0"/>
                        </a:spcBef>
                        <a:spcAft>
                          <a:spcPts val="0"/>
                        </a:spcAft>
                      </a:pPr>
                      <a:r>
                        <a:rPr lang="en-US" sz="1800" dirty="0">
                          <a:effectLst/>
                        </a:rPr>
                        <a:t>Current Ratio</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800">
                          <a:effectLst/>
                        </a:rPr>
                        <a:t>TBD</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46391">
                <a:tc>
                  <a:txBody>
                    <a:bodyPr/>
                    <a:lstStyle/>
                    <a:p>
                      <a:pPr marL="0" marR="0" algn="just">
                        <a:lnSpc>
                          <a:spcPct val="115000"/>
                        </a:lnSpc>
                        <a:spcBef>
                          <a:spcPts val="0"/>
                        </a:spcBef>
                        <a:spcAft>
                          <a:spcPts val="0"/>
                        </a:spcAft>
                      </a:pPr>
                      <a:r>
                        <a:rPr lang="en-US" sz="1800" dirty="0">
                          <a:effectLst/>
                        </a:rPr>
                        <a:t>Unrestricted Days Cash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800" dirty="0">
                          <a:effectLst/>
                        </a:rPr>
                        <a:t>TBD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70653">
                <a:tc>
                  <a:txBody>
                    <a:bodyPr/>
                    <a:lstStyle/>
                    <a:p>
                      <a:pPr marL="0" marR="0" algn="just">
                        <a:lnSpc>
                          <a:spcPct val="115000"/>
                        </a:lnSpc>
                        <a:spcBef>
                          <a:spcPts val="0"/>
                        </a:spcBef>
                        <a:spcAft>
                          <a:spcPts val="0"/>
                        </a:spcAft>
                      </a:pPr>
                      <a:r>
                        <a:rPr lang="en-US" sz="1800">
                          <a:effectLst/>
                        </a:rPr>
                        <a:t>Enrollment Variance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8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00B050"/>
                    </a:solidFill>
                  </a:tcPr>
                </a:tc>
                <a:extLst>
                  <a:ext uri="{0D108BD9-81ED-4DB2-BD59-A6C34878D82A}">
                    <a16:rowId xmlns:a16="http://schemas.microsoft.com/office/drawing/2014/main" val="10003"/>
                  </a:ext>
                </a:extLst>
              </a:tr>
              <a:tr h="346391">
                <a:tc>
                  <a:txBody>
                    <a:bodyPr/>
                    <a:lstStyle/>
                    <a:p>
                      <a:pPr marL="0" marR="0" algn="just">
                        <a:lnSpc>
                          <a:spcPct val="115000"/>
                        </a:lnSpc>
                        <a:spcBef>
                          <a:spcPts val="0"/>
                        </a:spcBef>
                        <a:spcAft>
                          <a:spcPts val="0"/>
                        </a:spcAft>
                      </a:pPr>
                      <a:r>
                        <a:rPr lang="en-US" sz="1800" dirty="0">
                          <a:effectLst/>
                        </a:rPr>
                        <a:t>Debt Default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800" dirty="0">
                          <a:effectLst/>
                        </a:rPr>
                        <a:t>TBD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349077">
                <a:tc>
                  <a:txBody>
                    <a:bodyPr/>
                    <a:lstStyle/>
                    <a:p>
                      <a:pPr marL="0" marR="0" algn="just">
                        <a:lnSpc>
                          <a:spcPct val="115000"/>
                        </a:lnSpc>
                        <a:spcBef>
                          <a:spcPts val="0"/>
                        </a:spcBef>
                        <a:spcAft>
                          <a:spcPts val="0"/>
                        </a:spcAft>
                      </a:pPr>
                      <a:r>
                        <a:rPr lang="en-US" sz="1800" dirty="0">
                          <a:effectLst/>
                        </a:rPr>
                        <a:t>Total Margin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800" dirty="0">
                          <a:effectLst/>
                        </a:rPr>
                        <a:t>TBD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346391">
                <a:tc>
                  <a:txBody>
                    <a:bodyPr/>
                    <a:lstStyle/>
                    <a:p>
                      <a:pPr marL="0" marR="0" algn="just">
                        <a:lnSpc>
                          <a:spcPct val="115000"/>
                        </a:lnSpc>
                        <a:spcBef>
                          <a:spcPts val="0"/>
                        </a:spcBef>
                        <a:spcAft>
                          <a:spcPts val="0"/>
                        </a:spcAft>
                      </a:pPr>
                      <a:r>
                        <a:rPr lang="en-US" sz="1800">
                          <a:effectLst/>
                        </a:rPr>
                        <a:t>Debt to Asset Ratio</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800" dirty="0">
                          <a:effectLst/>
                        </a:rPr>
                        <a:t>TBD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349077">
                <a:tc>
                  <a:txBody>
                    <a:bodyPr/>
                    <a:lstStyle/>
                    <a:p>
                      <a:pPr marL="0" marR="0" algn="just">
                        <a:lnSpc>
                          <a:spcPct val="115000"/>
                        </a:lnSpc>
                        <a:spcBef>
                          <a:spcPts val="0"/>
                        </a:spcBef>
                        <a:spcAft>
                          <a:spcPts val="0"/>
                        </a:spcAft>
                      </a:pPr>
                      <a:r>
                        <a:rPr lang="en-US" sz="1800">
                          <a:effectLst/>
                        </a:rPr>
                        <a:t>Cash Flow</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800" dirty="0">
                          <a:effectLst/>
                        </a:rPr>
                        <a:t>TBD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r h="385224">
                <a:tc>
                  <a:txBody>
                    <a:bodyPr/>
                    <a:lstStyle/>
                    <a:p>
                      <a:pPr marL="0" marR="0" algn="just">
                        <a:lnSpc>
                          <a:spcPct val="115000"/>
                        </a:lnSpc>
                        <a:spcBef>
                          <a:spcPts val="0"/>
                        </a:spcBef>
                        <a:spcAft>
                          <a:spcPts val="0"/>
                        </a:spcAft>
                      </a:pPr>
                      <a:r>
                        <a:rPr lang="en-US" sz="1800" dirty="0">
                          <a:effectLst/>
                        </a:rPr>
                        <a:t>Debt Service Coverage Ratio</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800" dirty="0">
                          <a:effectLst/>
                        </a:rPr>
                        <a:t>TBD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403181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t>Organizational Performance Framework</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66159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Organizational Performance Framework</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61003145"/>
              </p:ext>
            </p:extLst>
          </p:nvPr>
        </p:nvGraphicFramePr>
        <p:xfrm>
          <a:off x="1097281" y="1697528"/>
          <a:ext cx="10058399" cy="4634438"/>
        </p:xfrm>
        <a:graphic>
          <a:graphicData uri="http://schemas.openxmlformats.org/drawingml/2006/table">
            <a:tbl>
              <a:tblPr firstRow="1" firstCol="1" bandRow="1">
                <a:tableStyleId>{073A0DAA-6AF3-43AB-8588-CEC1D06C72B9}</a:tableStyleId>
              </a:tblPr>
              <a:tblGrid>
                <a:gridCol w="3462617">
                  <a:extLst>
                    <a:ext uri="{9D8B030D-6E8A-4147-A177-3AD203B41FA5}">
                      <a16:colId xmlns:a16="http://schemas.microsoft.com/office/drawing/2014/main" val="20000"/>
                    </a:ext>
                  </a:extLst>
                </a:gridCol>
                <a:gridCol w="2198594">
                  <a:extLst>
                    <a:ext uri="{9D8B030D-6E8A-4147-A177-3AD203B41FA5}">
                      <a16:colId xmlns:a16="http://schemas.microsoft.com/office/drawing/2014/main" val="20001"/>
                    </a:ext>
                  </a:extLst>
                </a:gridCol>
                <a:gridCol w="2198594">
                  <a:extLst>
                    <a:ext uri="{9D8B030D-6E8A-4147-A177-3AD203B41FA5}">
                      <a16:colId xmlns:a16="http://schemas.microsoft.com/office/drawing/2014/main" val="1137548307"/>
                    </a:ext>
                  </a:extLst>
                </a:gridCol>
                <a:gridCol w="2198594">
                  <a:extLst>
                    <a:ext uri="{9D8B030D-6E8A-4147-A177-3AD203B41FA5}">
                      <a16:colId xmlns:a16="http://schemas.microsoft.com/office/drawing/2014/main" val="3509840340"/>
                    </a:ext>
                  </a:extLst>
                </a:gridCol>
              </a:tblGrid>
              <a:tr h="383052">
                <a:tc>
                  <a:txBody>
                    <a:bodyPr/>
                    <a:lstStyle/>
                    <a:p>
                      <a:pPr marL="0" marR="0" algn="ctr" defTabSz="914400" rtl="0" eaLnBrk="1" latinLnBrk="0" hangingPunct="1">
                        <a:lnSpc>
                          <a:spcPct val="115000"/>
                        </a:lnSpc>
                        <a:spcBef>
                          <a:spcPts val="0"/>
                        </a:spcBef>
                        <a:spcAft>
                          <a:spcPts val="0"/>
                        </a:spcAft>
                      </a:pPr>
                      <a:r>
                        <a:rPr lang="en-US" sz="1800" kern="1200" dirty="0">
                          <a:effectLst/>
                        </a:rPr>
                        <a:t>INDICATORS</a:t>
                      </a:r>
                      <a:endParaRPr lang="en-US" sz="1800" kern="1200" dirty="0">
                        <a:solidFill>
                          <a:schemeClr val="bg1"/>
                        </a:solidFill>
                        <a:effectLst/>
                        <a:latin typeface="+mn-lt"/>
                        <a:ea typeface="+mn-ea"/>
                        <a:cs typeface="+mn-cs"/>
                      </a:endParaRPr>
                    </a:p>
                  </a:txBody>
                  <a:tcPr marL="56685" marR="56685" marT="0" marB="0" anchor="ctr"/>
                </a:tc>
                <a:tc>
                  <a:txBody>
                    <a:bodyPr/>
                    <a:lstStyle/>
                    <a:p>
                      <a:pPr marL="0" marR="0" algn="ctr" defTabSz="914400" rtl="0" eaLnBrk="1" latinLnBrk="0" hangingPunct="1">
                        <a:lnSpc>
                          <a:spcPct val="115000"/>
                        </a:lnSpc>
                        <a:spcBef>
                          <a:spcPts val="0"/>
                        </a:spcBef>
                        <a:spcAft>
                          <a:spcPts val="0"/>
                        </a:spcAft>
                      </a:pPr>
                      <a:r>
                        <a:rPr lang="en-US" sz="1800" kern="1200" dirty="0">
                          <a:effectLst/>
                        </a:rPr>
                        <a:t>BCHS</a:t>
                      </a:r>
                      <a:endParaRPr lang="en-US" sz="1800" kern="1200" dirty="0">
                        <a:solidFill>
                          <a:schemeClr val="bg1"/>
                        </a:solidFill>
                        <a:effectLst/>
                        <a:latin typeface="+mn-lt"/>
                        <a:ea typeface="+mn-ea"/>
                        <a:cs typeface="+mn-cs"/>
                      </a:endParaRPr>
                    </a:p>
                  </a:txBody>
                  <a:tcPr marL="56685" marR="56685" marT="0" marB="0" anchor="ctr"/>
                </a:tc>
                <a:tc>
                  <a:txBody>
                    <a:bodyPr/>
                    <a:lstStyle/>
                    <a:p>
                      <a:pPr marL="0" marR="0" algn="ctr" defTabSz="914400" rtl="0" eaLnBrk="1" latinLnBrk="0" hangingPunct="1">
                        <a:lnSpc>
                          <a:spcPct val="115000"/>
                        </a:lnSpc>
                        <a:spcBef>
                          <a:spcPts val="0"/>
                        </a:spcBef>
                        <a:spcAft>
                          <a:spcPts val="0"/>
                        </a:spcAft>
                      </a:pPr>
                      <a:r>
                        <a:rPr lang="en-US" sz="1800" kern="1200" dirty="0">
                          <a:effectLst/>
                        </a:rPr>
                        <a:t>KACPE</a:t>
                      </a:r>
                      <a:endParaRPr lang="en-US" sz="1800" kern="1200" dirty="0">
                        <a:solidFill>
                          <a:schemeClr val="bg1"/>
                        </a:solidFill>
                        <a:effectLst/>
                        <a:latin typeface="+mn-lt"/>
                        <a:ea typeface="+mn-ea"/>
                        <a:cs typeface="+mn-cs"/>
                      </a:endParaRPr>
                    </a:p>
                  </a:txBody>
                  <a:tcPr marL="56685" marR="56685" marT="0" marB="0" anchor="ctr"/>
                </a:tc>
                <a:tc>
                  <a:txBody>
                    <a:bodyPr/>
                    <a:lstStyle/>
                    <a:p>
                      <a:pPr marL="0" marR="0" algn="ctr" defTabSz="914400" rtl="0" eaLnBrk="1" latinLnBrk="0" hangingPunct="1">
                        <a:lnSpc>
                          <a:spcPct val="115000"/>
                        </a:lnSpc>
                        <a:spcBef>
                          <a:spcPts val="0"/>
                        </a:spcBef>
                        <a:spcAft>
                          <a:spcPts val="0"/>
                        </a:spcAft>
                      </a:pPr>
                      <a:r>
                        <a:rPr lang="en-US" sz="1800" kern="1200" dirty="0">
                          <a:effectLst/>
                        </a:rPr>
                        <a:t>KACPM</a:t>
                      </a:r>
                      <a:endParaRPr lang="en-US" sz="1800" kern="1200" dirty="0">
                        <a:solidFill>
                          <a:schemeClr val="bg1"/>
                        </a:solidFill>
                        <a:effectLst/>
                        <a:latin typeface="+mn-lt"/>
                        <a:ea typeface="+mn-ea"/>
                        <a:cs typeface="+mn-cs"/>
                      </a:endParaRPr>
                    </a:p>
                  </a:txBody>
                  <a:tcPr marL="56685" marR="56685" marT="0" marB="0" anchor="ctr"/>
                </a:tc>
                <a:extLst>
                  <a:ext uri="{0D108BD9-81ED-4DB2-BD59-A6C34878D82A}">
                    <a16:rowId xmlns:a16="http://schemas.microsoft.com/office/drawing/2014/main" val="10000"/>
                  </a:ext>
                </a:extLst>
              </a:tr>
              <a:tr h="319942">
                <a:tc>
                  <a:txBody>
                    <a:bodyPr/>
                    <a:lstStyle/>
                    <a:p>
                      <a:pPr marL="0" marR="0" algn="l" defTabSz="914400" rtl="0" eaLnBrk="1" latinLnBrk="0" hangingPunct="1">
                        <a:lnSpc>
                          <a:spcPct val="115000"/>
                        </a:lnSpc>
                        <a:spcBef>
                          <a:spcPts val="0"/>
                        </a:spcBef>
                        <a:spcAft>
                          <a:spcPts val="0"/>
                        </a:spcAft>
                      </a:pPr>
                      <a:r>
                        <a:rPr lang="en-US" sz="1800" kern="1200" dirty="0">
                          <a:effectLst/>
                        </a:rPr>
                        <a:t>Charter Terms</a:t>
                      </a:r>
                      <a:endParaRPr lang="en-US" sz="1800" kern="1200" dirty="0">
                        <a:solidFill>
                          <a:schemeClr val="bg1"/>
                        </a:solidFill>
                        <a:effectLst/>
                        <a:latin typeface="+mn-lt"/>
                        <a:ea typeface="+mn-ea"/>
                        <a:cs typeface="+mn-cs"/>
                      </a:endParaRPr>
                    </a:p>
                  </a:txBody>
                  <a:tcPr marL="56685" marR="56685" marT="0" marB="0"/>
                </a:tc>
                <a:tc>
                  <a:txBody>
                    <a:bodyPr/>
                    <a:lstStyle/>
                    <a:p>
                      <a:pPr marL="0" marR="0" algn="ctr" defTabSz="914400" rtl="0" eaLnBrk="1" latinLnBrk="0" hangingPunct="1">
                        <a:lnSpc>
                          <a:spcPct val="115000"/>
                        </a:lnSpc>
                        <a:spcBef>
                          <a:spcPts val="0"/>
                        </a:spcBef>
                        <a:spcAft>
                          <a:spcPts val="0"/>
                        </a:spcAft>
                      </a:pPr>
                      <a:r>
                        <a:rPr lang="en-US" sz="1800" kern="1200" dirty="0">
                          <a:effectLst/>
                        </a:rPr>
                        <a:t>Meets Standard</a:t>
                      </a:r>
                      <a:endParaRPr lang="en-US" sz="1800" kern="1200" dirty="0">
                        <a:solidFill>
                          <a:schemeClr val="dk1"/>
                        </a:solidFill>
                        <a:effectLst/>
                        <a:latin typeface="+mn-lt"/>
                        <a:ea typeface="+mn-ea"/>
                        <a:cs typeface="+mn-cs"/>
                      </a:endParaRPr>
                    </a:p>
                  </a:txBody>
                  <a:tcPr marL="56685" marR="56685" marT="0" marB="0">
                    <a:solidFill>
                      <a:srgbClr val="00B050"/>
                    </a:solidFill>
                  </a:tcPr>
                </a:tc>
                <a:tc>
                  <a:txBody>
                    <a:bodyPr/>
                    <a:lstStyle/>
                    <a:p>
                      <a:pPr marL="0" marR="0" algn="ctr" defTabSz="914400" rtl="0" eaLnBrk="1" latinLnBrk="0" hangingPunct="1">
                        <a:lnSpc>
                          <a:spcPct val="115000"/>
                        </a:lnSpc>
                        <a:spcBef>
                          <a:spcPts val="0"/>
                        </a:spcBef>
                        <a:spcAft>
                          <a:spcPts val="0"/>
                        </a:spcAft>
                      </a:pPr>
                      <a:r>
                        <a:rPr lang="en-US" sz="1800" kern="1200" dirty="0">
                          <a:effectLst/>
                        </a:rPr>
                        <a:t>Meets Standard</a:t>
                      </a:r>
                      <a:endParaRPr lang="en-US" sz="1800" kern="1200" dirty="0">
                        <a:solidFill>
                          <a:schemeClr val="dk1"/>
                        </a:solidFill>
                        <a:effectLst/>
                        <a:latin typeface="+mn-lt"/>
                        <a:ea typeface="+mn-ea"/>
                        <a:cs typeface="+mn-cs"/>
                      </a:endParaRPr>
                    </a:p>
                  </a:txBody>
                  <a:tcPr marL="56685" marR="56685" marT="0" marB="0">
                    <a:solidFill>
                      <a:srgbClr val="00B050"/>
                    </a:solidFill>
                  </a:tcPr>
                </a:tc>
                <a:tc>
                  <a:txBody>
                    <a:bodyPr/>
                    <a:lstStyle/>
                    <a:p>
                      <a:pPr marL="0" marR="0" algn="ctr" defTabSz="914400" rtl="0" eaLnBrk="1" latinLnBrk="0" hangingPunct="1">
                        <a:lnSpc>
                          <a:spcPct val="115000"/>
                        </a:lnSpc>
                        <a:spcBef>
                          <a:spcPts val="0"/>
                        </a:spcBef>
                        <a:spcAft>
                          <a:spcPts val="0"/>
                        </a:spcAft>
                      </a:pPr>
                      <a:r>
                        <a:rPr lang="en-US" sz="1800" kern="1200" dirty="0">
                          <a:effectLst/>
                        </a:rPr>
                        <a:t>Meets Standard</a:t>
                      </a:r>
                      <a:endParaRPr lang="en-US" sz="1800" kern="1200" dirty="0">
                        <a:solidFill>
                          <a:schemeClr val="dk1"/>
                        </a:solidFill>
                        <a:effectLst/>
                        <a:latin typeface="+mn-lt"/>
                        <a:ea typeface="+mn-ea"/>
                        <a:cs typeface="+mn-cs"/>
                      </a:endParaRPr>
                    </a:p>
                  </a:txBody>
                  <a:tcPr marL="56685" marR="56685" marT="0" marB="0">
                    <a:solidFill>
                      <a:srgbClr val="00B050"/>
                    </a:solidFill>
                  </a:tcPr>
                </a:tc>
                <a:extLst>
                  <a:ext uri="{0D108BD9-81ED-4DB2-BD59-A6C34878D82A}">
                    <a16:rowId xmlns:a16="http://schemas.microsoft.com/office/drawing/2014/main" val="10001"/>
                  </a:ext>
                </a:extLst>
              </a:tr>
              <a:tr h="386283">
                <a:tc>
                  <a:txBody>
                    <a:bodyPr/>
                    <a:lstStyle/>
                    <a:p>
                      <a:pPr marL="0" marR="0" algn="l" defTabSz="914400" rtl="0" eaLnBrk="1" latinLnBrk="0" hangingPunct="1">
                        <a:lnSpc>
                          <a:spcPct val="115000"/>
                        </a:lnSpc>
                        <a:spcBef>
                          <a:spcPts val="0"/>
                        </a:spcBef>
                        <a:spcAft>
                          <a:spcPts val="0"/>
                        </a:spcAft>
                      </a:pPr>
                      <a:r>
                        <a:rPr lang="en-US" sz="1800" kern="1200" dirty="0">
                          <a:effectLst/>
                        </a:rPr>
                        <a:t>Compliance with Education Requirements</a:t>
                      </a:r>
                      <a:endParaRPr lang="en-US" sz="1800" kern="1200" dirty="0">
                        <a:solidFill>
                          <a:schemeClr val="bg1"/>
                        </a:solidFill>
                        <a:effectLst/>
                        <a:latin typeface="+mn-lt"/>
                        <a:ea typeface="+mn-ea"/>
                        <a:cs typeface="+mn-cs"/>
                      </a:endParaRPr>
                    </a:p>
                  </a:txBody>
                  <a:tcPr marL="56685" marR="56685" marT="0" marB="0"/>
                </a:tc>
                <a:tc>
                  <a:txBody>
                    <a:bodyPr/>
                    <a:lstStyle/>
                    <a:p>
                      <a:pPr marL="0" marR="0" algn="ctr" defTabSz="914400" rtl="0" eaLnBrk="1" latinLnBrk="0" hangingPunct="1">
                        <a:lnSpc>
                          <a:spcPct val="150000"/>
                        </a:lnSpc>
                        <a:spcBef>
                          <a:spcPts val="0"/>
                        </a:spcBef>
                        <a:spcAft>
                          <a:spcPts val="0"/>
                        </a:spcAft>
                      </a:pPr>
                      <a:r>
                        <a:rPr lang="en-US" sz="1800" kern="1200" dirty="0">
                          <a:effectLst/>
                        </a:rPr>
                        <a:t>Meets Standard</a:t>
                      </a:r>
                      <a:endParaRPr lang="en-US" sz="1800" kern="1200" dirty="0">
                        <a:solidFill>
                          <a:schemeClr val="dk1"/>
                        </a:solidFill>
                        <a:effectLst/>
                        <a:latin typeface="+mn-lt"/>
                        <a:ea typeface="+mn-ea"/>
                        <a:cs typeface="+mn-cs"/>
                      </a:endParaRPr>
                    </a:p>
                  </a:txBody>
                  <a:tcPr marL="56685" marR="56685" marT="0" marB="0">
                    <a:solidFill>
                      <a:srgbClr val="00B050"/>
                    </a:solidFill>
                  </a:tcPr>
                </a:tc>
                <a:tc>
                  <a:txBody>
                    <a:bodyPr/>
                    <a:lstStyle/>
                    <a:p>
                      <a:pPr marL="0" marR="0" algn="ctr" defTabSz="914400" rtl="0" eaLnBrk="1" latinLnBrk="0" hangingPunct="1">
                        <a:lnSpc>
                          <a:spcPct val="150000"/>
                        </a:lnSpc>
                        <a:spcBef>
                          <a:spcPts val="0"/>
                        </a:spcBef>
                        <a:spcAft>
                          <a:spcPts val="0"/>
                        </a:spcAft>
                      </a:pPr>
                      <a:r>
                        <a:rPr lang="en-US" sz="1800" kern="1200" dirty="0">
                          <a:effectLst/>
                        </a:rPr>
                        <a:t>Meets Standard</a:t>
                      </a:r>
                      <a:endParaRPr lang="en-US" sz="1800" kern="1200" dirty="0">
                        <a:solidFill>
                          <a:schemeClr val="dk1"/>
                        </a:solidFill>
                        <a:effectLst/>
                        <a:latin typeface="+mn-lt"/>
                        <a:ea typeface="+mn-ea"/>
                        <a:cs typeface="+mn-cs"/>
                      </a:endParaRPr>
                    </a:p>
                  </a:txBody>
                  <a:tcPr marL="56685" marR="56685" marT="0" marB="0">
                    <a:solidFill>
                      <a:srgbClr val="00B050"/>
                    </a:solidFill>
                  </a:tcPr>
                </a:tc>
                <a:tc>
                  <a:txBody>
                    <a:bodyPr/>
                    <a:lstStyle/>
                    <a:p>
                      <a:pPr marL="0" marR="0" algn="ctr" defTabSz="914400" rtl="0" eaLnBrk="1" latinLnBrk="0" hangingPunct="1">
                        <a:lnSpc>
                          <a:spcPct val="150000"/>
                        </a:lnSpc>
                        <a:spcBef>
                          <a:spcPts val="0"/>
                        </a:spcBef>
                        <a:spcAft>
                          <a:spcPts val="0"/>
                        </a:spcAft>
                      </a:pPr>
                      <a:r>
                        <a:rPr lang="en-US" sz="1800" kern="1200" dirty="0">
                          <a:effectLst/>
                        </a:rPr>
                        <a:t>Meets Standard</a:t>
                      </a:r>
                      <a:endParaRPr lang="en-US" sz="1800" kern="1200" dirty="0">
                        <a:solidFill>
                          <a:schemeClr val="dk1"/>
                        </a:solidFill>
                        <a:effectLst/>
                        <a:latin typeface="+mn-lt"/>
                        <a:ea typeface="+mn-ea"/>
                        <a:cs typeface="+mn-cs"/>
                      </a:endParaRPr>
                    </a:p>
                  </a:txBody>
                  <a:tcPr marL="56685" marR="56685" marT="0" marB="0">
                    <a:solidFill>
                      <a:srgbClr val="00B050"/>
                    </a:solidFill>
                  </a:tcPr>
                </a:tc>
                <a:extLst>
                  <a:ext uri="{0D108BD9-81ED-4DB2-BD59-A6C34878D82A}">
                    <a16:rowId xmlns:a16="http://schemas.microsoft.com/office/drawing/2014/main" val="10002"/>
                  </a:ext>
                </a:extLst>
              </a:tr>
              <a:tr h="319942">
                <a:tc>
                  <a:txBody>
                    <a:bodyPr/>
                    <a:lstStyle/>
                    <a:p>
                      <a:pPr marL="0" marR="0" algn="l" defTabSz="914400" rtl="0" eaLnBrk="1" latinLnBrk="0" hangingPunct="1">
                        <a:lnSpc>
                          <a:spcPct val="115000"/>
                        </a:lnSpc>
                        <a:spcBef>
                          <a:spcPts val="0"/>
                        </a:spcBef>
                        <a:spcAft>
                          <a:spcPts val="0"/>
                        </a:spcAft>
                      </a:pPr>
                      <a:r>
                        <a:rPr lang="en-US" sz="1800" kern="1200" dirty="0">
                          <a:effectLst/>
                        </a:rPr>
                        <a:t>Students with Disabilities Rights</a:t>
                      </a:r>
                      <a:endParaRPr lang="en-US" sz="1800" kern="1200" dirty="0">
                        <a:solidFill>
                          <a:schemeClr val="bg1"/>
                        </a:solidFill>
                        <a:effectLst/>
                        <a:latin typeface="+mn-lt"/>
                        <a:ea typeface="+mn-ea"/>
                        <a:cs typeface="+mn-cs"/>
                      </a:endParaRPr>
                    </a:p>
                  </a:txBody>
                  <a:tcPr marL="56685" marR="56685" marT="0" marB="0"/>
                </a:tc>
                <a:tc>
                  <a:txBody>
                    <a:bodyPr/>
                    <a:lstStyle/>
                    <a:p>
                      <a:pPr marL="0" marR="0" algn="ctr" defTabSz="914400" rtl="0" eaLnBrk="1" latinLnBrk="0" hangingPunct="1">
                        <a:lnSpc>
                          <a:spcPct val="150000"/>
                        </a:lnSpc>
                        <a:spcBef>
                          <a:spcPts val="0"/>
                        </a:spcBef>
                        <a:spcAft>
                          <a:spcPts val="0"/>
                        </a:spcAft>
                      </a:pPr>
                      <a:r>
                        <a:rPr lang="en-US" sz="1800" kern="1200" dirty="0">
                          <a:effectLst/>
                        </a:rPr>
                        <a:t>Does Not Meet</a:t>
                      </a:r>
                      <a:endParaRPr lang="en-US" sz="1800" kern="1200" dirty="0">
                        <a:solidFill>
                          <a:schemeClr val="dk1"/>
                        </a:solidFill>
                        <a:effectLst/>
                        <a:latin typeface="+mn-lt"/>
                        <a:ea typeface="+mn-ea"/>
                        <a:cs typeface="+mn-cs"/>
                      </a:endParaRPr>
                    </a:p>
                  </a:txBody>
                  <a:tcPr marL="56685" marR="56685" marT="0" marB="0">
                    <a:solidFill>
                      <a:srgbClr val="FFFF00"/>
                    </a:solidFill>
                  </a:tcPr>
                </a:tc>
                <a:tc>
                  <a:txBody>
                    <a:bodyPr/>
                    <a:lstStyle/>
                    <a:p>
                      <a:pPr marL="0" marR="0" algn="ctr" defTabSz="914400" rtl="0" eaLnBrk="1" latinLnBrk="0" hangingPunct="1">
                        <a:lnSpc>
                          <a:spcPct val="150000"/>
                        </a:lnSpc>
                        <a:spcBef>
                          <a:spcPts val="0"/>
                        </a:spcBef>
                        <a:spcAft>
                          <a:spcPts val="0"/>
                        </a:spcAft>
                      </a:pPr>
                      <a:r>
                        <a:rPr lang="en-US" sz="1800" kern="1200" dirty="0">
                          <a:effectLst/>
                        </a:rPr>
                        <a:t>Meets Standard</a:t>
                      </a:r>
                      <a:endParaRPr lang="en-US" sz="1800" kern="1200" dirty="0">
                        <a:solidFill>
                          <a:schemeClr val="dk1"/>
                        </a:solidFill>
                        <a:effectLst/>
                        <a:latin typeface="+mn-lt"/>
                        <a:ea typeface="+mn-ea"/>
                        <a:cs typeface="+mn-cs"/>
                      </a:endParaRPr>
                    </a:p>
                  </a:txBody>
                  <a:tcPr marL="56685" marR="56685" marT="0" marB="0">
                    <a:solidFill>
                      <a:srgbClr val="00B050"/>
                    </a:solidFill>
                  </a:tcPr>
                </a:tc>
                <a:tc>
                  <a:txBody>
                    <a:bodyPr/>
                    <a:lstStyle/>
                    <a:p>
                      <a:pPr marL="0" marR="0" algn="ctr" defTabSz="914400" rtl="0" eaLnBrk="1" latinLnBrk="0" hangingPunct="1">
                        <a:lnSpc>
                          <a:spcPct val="150000"/>
                        </a:lnSpc>
                        <a:spcBef>
                          <a:spcPts val="0"/>
                        </a:spcBef>
                        <a:spcAft>
                          <a:spcPts val="0"/>
                        </a:spcAft>
                      </a:pPr>
                      <a:r>
                        <a:rPr lang="en-US" sz="1800" kern="1200" dirty="0">
                          <a:effectLst/>
                        </a:rPr>
                        <a:t>Meets Standard</a:t>
                      </a:r>
                      <a:endParaRPr lang="en-US" sz="1800" kern="1200" dirty="0">
                        <a:solidFill>
                          <a:schemeClr val="dk1"/>
                        </a:solidFill>
                        <a:effectLst/>
                        <a:latin typeface="+mn-lt"/>
                        <a:ea typeface="+mn-ea"/>
                        <a:cs typeface="+mn-cs"/>
                      </a:endParaRPr>
                    </a:p>
                  </a:txBody>
                  <a:tcPr marL="56685" marR="56685" marT="0" marB="0">
                    <a:solidFill>
                      <a:srgbClr val="00B050"/>
                    </a:solidFill>
                  </a:tcPr>
                </a:tc>
                <a:extLst>
                  <a:ext uri="{0D108BD9-81ED-4DB2-BD59-A6C34878D82A}">
                    <a16:rowId xmlns:a16="http://schemas.microsoft.com/office/drawing/2014/main" val="10003"/>
                  </a:ext>
                </a:extLst>
              </a:tr>
              <a:tr h="319942">
                <a:tc>
                  <a:txBody>
                    <a:bodyPr/>
                    <a:lstStyle/>
                    <a:p>
                      <a:pPr marL="0" marR="0" algn="l" defTabSz="914400" rtl="0" eaLnBrk="1" latinLnBrk="0" hangingPunct="1">
                        <a:lnSpc>
                          <a:spcPct val="115000"/>
                        </a:lnSpc>
                        <a:spcBef>
                          <a:spcPts val="0"/>
                        </a:spcBef>
                        <a:spcAft>
                          <a:spcPts val="0"/>
                        </a:spcAft>
                      </a:pPr>
                      <a:r>
                        <a:rPr lang="en-US" sz="1800" kern="1200" dirty="0">
                          <a:effectLst/>
                        </a:rPr>
                        <a:t>English Language Learner Rights</a:t>
                      </a:r>
                      <a:endParaRPr lang="en-US" sz="1800" kern="1200" dirty="0">
                        <a:solidFill>
                          <a:schemeClr val="bg1"/>
                        </a:solidFill>
                        <a:effectLst/>
                        <a:latin typeface="+mn-lt"/>
                        <a:ea typeface="+mn-ea"/>
                        <a:cs typeface="+mn-cs"/>
                      </a:endParaRPr>
                    </a:p>
                  </a:txBody>
                  <a:tcPr marL="56685" marR="56685" marT="0" marB="0"/>
                </a:tc>
                <a:tc>
                  <a:txBody>
                    <a:bodyPr/>
                    <a:lstStyle/>
                    <a:p>
                      <a:pPr marL="0" marR="0" algn="ctr" defTabSz="914400" rtl="0" eaLnBrk="1" latinLnBrk="0" hangingPunct="1">
                        <a:lnSpc>
                          <a:spcPct val="150000"/>
                        </a:lnSpc>
                        <a:spcBef>
                          <a:spcPts val="0"/>
                        </a:spcBef>
                        <a:spcAft>
                          <a:spcPts val="0"/>
                        </a:spcAft>
                      </a:pPr>
                      <a:r>
                        <a:rPr lang="en-US" sz="1800" kern="1200" dirty="0">
                          <a:effectLst/>
                        </a:rPr>
                        <a:t>Meets Standard</a:t>
                      </a:r>
                      <a:endParaRPr lang="en-US" sz="1800" kern="1200" dirty="0">
                        <a:solidFill>
                          <a:schemeClr val="dk1"/>
                        </a:solidFill>
                        <a:effectLst/>
                        <a:latin typeface="+mn-lt"/>
                        <a:ea typeface="+mn-ea"/>
                        <a:cs typeface="+mn-cs"/>
                      </a:endParaRPr>
                    </a:p>
                  </a:txBody>
                  <a:tcPr marL="56685" marR="56685" marT="0" marB="0">
                    <a:solidFill>
                      <a:srgbClr val="00B050"/>
                    </a:solidFill>
                  </a:tcPr>
                </a:tc>
                <a:tc>
                  <a:txBody>
                    <a:bodyPr/>
                    <a:lstStyle/>
                    <a:p>
                      <a:pPr marL="0" marR="0" algn="ctr" defTabSz="914400" rtl="0" eaLnBrk="1" latinLnBrk="0" hangingPunct="1">
                        <a:lnSpc>
                          <a:spcPct val="150000"/>
                        </a:lnSpc>
                        <a:spcBef>
                          <a:spcPts val="0"/>
                        </a:spcBef>
                        <a:spcAft>
                          <a:spcPts val="0"/>
                        </a:spcAft>
                      </a:pPr>
                      <a:r>
                        <a:rPr lang="en-US" sz="1800" kern="1200" dirty="0">
                          <a:effectLst/>
                        </a:rPr>
                        <a:t>Meets Standard</a:t>
                      </a:r>
                      <a:endParaRPr lang="en-US" sz="1800" kern="1200" dirty="0">
                        <a:solidFill>
                          <a:schemeClr val="dk1"/>
                        </a:solidFill>
                        <a:effectLst/>
                        <a:latin typeface="+mn-lt"/>
                        <a:ea typeface="+mn-ea"/>
                        <a:cs typeface="+mn-cs"/>
                      </a:endParaRPr>
                    </a:p>
                  </a:txBody>
                  <a:tcPr marL="56685" marR="56685" marT="0" marB="0">
                    <a:solidFill>
                      <a:srgbClr val="00B050"/>
                    </a:solidFill>
                  </a:tcPr>
                </a:tc>
                <a:tc>
                  <a:txBody>
                    <a:bodyPr/>
                    <a:lstStyle/>
                    <a:p>
                      <a:pPr marL="0" marR="0" algn="ctr" defTabSz="914400" rtl="0" eaLnBrk="1" latinLnBrk="0" hangingPunct="1">
                        <a:lnSpc>
                          <a:spcPct val="150000"/>
                        </a:lnSpc>
                        <a:spcBef>
                          <a:spcPts val="0"/>
                        </a:spcBef>
                        <a:spcAft>
                          <a:spcPts val="0"/>
                        </a:spcAft>
                      </a:pPr>
                      <a:r>
                        <a:rPr lang="en-US" sz="1800" kern="1200" dirty="0">
                          <a:effectLst/>
                        </a:rPr>
                        <a:t>Meets Standard</a:t>
                      </a:r>
                      <a:endParaRPr lang="en-US" sz="1800" kern="1200" dirty="0">
                        <a:solidFill>
                          <a:schemeClr val="dk1"/>
                        </a:solidFill>
                        <a:effectLst/>
                        <a:latin typeface="+mn-lt"/>
                        <a:ea typeface="+mn-ea"/>
                        <a:cs typeface="+mn-cs"/>
                      </a:endParaRPr>
                    </a:p>
                  </a:txBody>
                  <a:tcPr marL="56685" marR="56685" marT="0" marB="0">
                    <a:solidFill>
                      <a:srgbClr val="00B050"/>
                    </a:solidFill>
                  </a:tcPr>
                </a:tc>
                <a:extLst>
                  <a:ext uri="{0D108BD9-81ED-4DB2-BD59-A6C34878D82A}">
                    <a16:rowId xmlns:a16="http://schemas.microsoft.com/office/drawing/2014/main" val="10004"/>
                  </a:ext>
                </a:extLst>
              </a:tr>
              <a:tr h="350169">
                <a:tc>
                  <a:txBody>
                    <a:bodyPr/>
                    <a:lstStyle/>
                    <a:p>
                      <a:pPr marL="0" marR="0" algn="l" defTabSz="914400" rtl="0" eaLnBrk="1" latinLnBrk="0" hangingPunct="1">
                        <a:lnSpc>
                          <a:spcPct val="115000"/>
                        </a:lnSpc>
                        <a:spcBef>
                          <a:spcPts val="0"/>
                        </a:spcBef>
                        <a:spcAft>
                          <a:spcPts val="0"/>
                        </a:spcAft>
                      </a:pPr>
                      <a:r>
                        <a:rPr lang="en-US" sz="1800" kern="1200" dirty="0">
                          <a:effectLst/>
                        </a:rPr>
                        <a:t>Financial Reporting and Compliance Reporting</a:t>
                      </a:r>
                      <a:endParaRPr lang="en-US" sz="1800" kern="1200" dirty="0">
                        <a:solidFill>
                          <a:schemeClr val="bg1"/>
                        </a:solidFill>
                        <a:effectLst/>
                        <a:latin typeface="+mn-lt"/>
                        <a:ea typeface="+mn-ea"/>
                        <a:cs typeface="+mn-cs"/>
                      </a:endParaRPr>
                    </a:p>
                  </a:txBody>
                  <a:tcPr marL="56685" marR="56685" marT="0" marB="0"/>
                </a:tc>
                <a:tc>
                  <a:txBody>
                    <a:bodyPr/>
                    <a:lstStyle/>
                    <a:p>
                      <a:pPr marL="0" marR="0" algn="ctr" defTabSz="914400" rtl="0" eaLnBrk="1" latinLnBrk="0" hangingPunct="1">
                        <a:lnSpc>
                          <a:spcPct val="115000"/>
                        </a:lnSpc>
                        <a:spcBef>
                          <a:spcPts val="0"/>
                        </a:spcBef>
                        <a:spcAft>
                          <a:spcPts val="0"/>
                        </a:spcAft>
                      </a:pPr>
                      <a:r>
                        <a:rPr lang="en-US" sz="1800" kern="1200" dirty="0">
                          <a:effectLst/>
                        </a:rPr>
                        <a:t>TBD</a:t>
                      </a:r>
                      <a:endParaRPr lang="en-US" sz="1800" kern="1200" dirty="0">
                        <a:solidFill>
                          <a:schemeClr val="dk1"/>
                        </a:solidFill>
                        <a:effectLst/>
                        <a:latin typeface="+mn-lt"/>
                        <a:ea typeface="+mn-ea"/>
                        <a:cs typeface="+mn-cs"/>
                      </a:endParaRPr>
                    </a:p>
                  </a:txBody>
                  <a:tcPr marL="56685" marR="56685" marT="0" marB="0"/>
                </a:tc>
                <a:tc>
                  <a:txBody>
                    <a:bodyPr/>
                    <a:lstStyle/>
                    <a:p>
                      <a:pPr marL="0" marR="0" algn="ctr" defTabSz="914400" rtl="0" eaLnBrk="1" latinLnBrk="0" hangingPunct="1">
                        <a:lnSpc>
                          <a:spcPct val="115000"/>
                        </a:lnSpc>
                        <a:spcBef>
                          <a:spcPts val="0"/>
                        </a:spcBef>
                        <a:spcAft>
                          <a:spcPts val="0"/>
                        </a:spcAft>
                      </a:pPr>
                      <a:r>
                        <a:rPr lang="en-US" sz="1800" kern="1200" dirty="0">
                          <a:effectLst/>
                        </a:rPr>
                        <a:t>TBD</a:t>
                      </a:r>
                      <a:endParaRPr lang="en-US" sz="1800" kern="1200" dirty="0">
                        <a:solidFill>
                          <a:schemeClr val="dk1"/>
                        </a:solidFill>
                        <a:effectLst/>
                        <a:latin typeface="+mn-lt"/>
                        <a:ea typeface="+mn-ea"/>
                        <a:cs typeface="+mn-cs"/>
                      </a:endParaRPr>
                    </a:p>
                  </a:txBody>
                  <a:tcPr marL="56685" marR="56685" marT="0" marB="0"/>
                </a:tc>
                <a:tc>
                  <a:txBody>
                    <a:bodyPr/>
                    <a:lstStyle/>
                    <a:p>
                      <a:pPr marL="0" marR="0" algn="ctr" defTabSz="914400" rtl="0" eaLnBrk="1" latinLnBrk="0" hangingPunct="1">
                        <a:lnSpc>
                          <a:spcPct val="115000"/>
                        </a:lnSpc>
                        <a:spcBef>
                          <a:spcPts val="0"/>
                        </a:spcBef>
                        <a:spcAft>
                          <a:spcPts val="0"/>
                        </a:spcAft>
                      </a:pPr>
                      <a:r>
                        <a:rPr lang="en-US" sz="1800" kern="1200" dirty="0">
                          <a:effectLst/>
                        </a:rPr>
                        <a:t>TBD</a:t>
                      </a:r>
                      <a:endParaRPr lang="en-US" sz="1800" kern="1200" dirty="0">
                        <a:solidFill>
                          <a:schemeClr val="dk1"/>
                        </a:solidFill>
                        <a:effectLst/>
                        <a:latin typeface="+mn-lt"/>
                        <a:ea typeface="+mn-ea"/>
                        <a:cs typeface="+mn-cs"/>
                      </a:endParaRPr>
                    </a:p>
                  </a:txBody>
                  <a:tcPr marL="56685" marR="56685" marT="0" marB="0"/>
                </a:tc>
                <a:extLst>
                  <a:ext uri="{0D108BD9-81ED-4DB2-BD59-A6C34878D82A}">
                    <a16:rowId xmlns:a16="http://schemas.microsoft.com/office/drawing/2014/main" val="10005"/>
                  </a:ext>
                </a:extLst>
              </a:tr>
              <a:tr h="350875">
                <a:tc>
                  <a:txBody>
                    <a:bodyPr/>
                    <a:lstStyle/>
                    <a:p>
                      <a:pPr marL="0" marR="0" algn="l" defTabSz="914400" rtl="0" eaLnBrk="1" latinLnBrk="0" hangingPunct="1">
                        <a:lnSpc>
                          <a:spcPct val="115000"/>
                        </a:lnSpc>
                        <a:spcBef>
                          <a:spcPts val="0"/>
                        </a:spcBef>
                        <a:spcAft>
                          <a:spcPts val="0"/>
                        </a:spcAft>
                      </a:pPr>
                      <a:r>
                        <a:rPr lang="en-US" sz="1800" kern="1200" dirty="0">
                          <a:effectLst/>
                        </a:rPr>
                        <a:t>Generally Accepted Accounting Principles</a:t>
                      </a:r>
                      <a:endParaRPr lang="en-US" sz="1800" kern="1200" dirty="0">
                        <a:solidFill>
                          <a:schemeClr val="bg1"/>
                        </a:solidFill>
                        <a:effectLst/>
                        <a:latin typeface="+mn-lt"/>
                        <a:ea typeface="+mn-ea"/>
                        <a:cs typeface="+mn-cs"/>
                      </a:endParaRPr>
                    </a:p>
                  </a:txBody>
                  <a:tcPr marL="56685" marR="56685" marT="0" marB="0"/>
                </a:tc>
                <a:tc>
                  <a:txBody>
                    <a:bodyPr/>
                    <a:lstStyle/>
                    <a:p>
                      <a:pPr marL="0" marR="0" algn="ctr" defTabSz="914400" rtl="0" eaLnBrk="1" latinLnBrk="0" hangingPunct="1">
                        <a:lnSpc>
                          <a:spcPct val="115000"/>
                        </a:lnSpc>
                        <a:spcBef>
                          <a:spcPts val="0"/>
                        </a:spcBef>
                        <a:spcAft>
                          <a:spcPts val="0"/>
                        </a:spcAft>
                      </a:pPr>
                      <a:r>
                        <a:rPr lang="en-US" sz="1800" kern="1200" dirty="0">
                          <a:effectLst/>
                        </a:rPr>
                        <a:t>TBD</a:t>
                      </a:r>
                      <a:endParaRPr lang="en-US" sz="1800" kern="1200" dirty="0">
                        <a:solidFill>
                          <a:schemeClr val="dk1"/>
                        </a:solidFill>
                        <a:effectLst/>
                        <a:latin typeface="+mn-lt"/>
                        <a:ea typeface="+mn-ea"/>
                        <a:cs typeface="+mn-cs"/>
                      </a:endParaRPr>
                    </a:p>
                  </a:txBody>
                  <a:tcPr marL="56685" marR="56685" marT="0" marB="0"/>
                </a:tc>
                <a:tc>
                  <a:txBody>
                    <a:bodyPr/>
                    <a:lstStyle/>
                    <a:p>
                      <a:pPr marL="0" marR="0" algn="ctr" defTabSz="914400" rtl="0" eaLnBrk="1" latinLnBrk="0" hangingPunct="1">
                        <a:lnSpc>
                          <a:spcPct val="115000"/>
                        </a:lnSpc>
                        <a:spcBef>
                          <a:spcPts val="0"/>
                        </a:spcBef>
                        <a:spcAft>
                          <a:spcPts val="0"/>
                        </a:spcAft>
                      </a:pPr>
                      <a:r>
                        <a:rPr lang="en-US" sz="1800" kern="1200" dirty="0">
                          <a:effectLst/>
                        </a:rPr>
                        <a:t>TBD</a:t>
                      </a:r>
                      <a:endParaRPr lang="en-US" sz="1800" kern="1200" dirty="0">
                        <a:solidFill>
                          <a:schemeClr val="dk1"/>
                        </a:solidFill>
                        <a:effectLst/>
                        <a:latin typeface="+mn-lt"/>
                        <a:ea typeface="+mn-ea"/>
                        <a:cs typeface="+mn-cs"/>
                      </a:endParaRPr>
                    </a:p>
                  </a:txBody>
                  <a:tcPr marL="56685" marR="56685" marT="0" marB="0"/>
                </a:tc>
                <a:tc>
                  <a:txBody>
                    <a:bodyPr/>
                    <a:lstStyle/>
                    <a:p>
                      <a:pPr marL="0" marR="0" algn="ctr" defTabSz="914400" rtl="0" eaLnBrk="1" latinLnBrk="0" hangingPunct="1">
                        <a:lnSpc>
                          <a:spcPct val="115000"/>
                        </a:lnSpc>
                        <a:spcBef>
                          <a:spcPts val="0"/>
                        </a:spcBef>
                        <a:spcAft>
                          <a:spcPts val="0"/>
                        </a:spcAft>
                      </a:pPr>
                      <a:r>
                        <a:rPr lang="en-US" sz="1800" kern="1200" dirty="0">
                          <a:effectLst/>
                        </a:rPr>
                        <a:t>TBD</a:t>
                      </a:r>
                      <a:endParaRPr lang="en-US" sz="1800" kern="1200" dirty="0">
                        <a:solidFill>
                          <a:schemeClr val="dk1"/>
                        </a:solidFill>
                        <a:effectLst/>
                        <a:latin typeface="+mn-lt"/>
                        <a:ea typeface="+mn-ea"/>
                        <a:cs typeface="+mn-cs"/>
                      </a:endParaRPr>
                    </a:p>
                  </a:txBody>
                  <a:tcPr marL="56685" marR="56685" marT="0" marB="0"/>
                </a:tc>
                <a:extLst>
                  <a:ext uri="{0D108BD9-81ED-4DB2-BD59-A6C34878D82A}">
                    <a16:rowId xmlns:a16="http://schemas.microsoft.com/office/drawing/2014/main" val="10006"/>
                  </a:ext>
                </a:extLst>
              </a:tr>
              <a:tr h="319942">
                <a:tc>
                  <a:txBody>
                    <a:bodyPr/>
                    <a:lstStyle/>
                    <a:p>
                      <a:pPr marL="0" marR="0" algn="l" defTabSz="914400" rtl="0" eaLnBrk="1" latinLnBrk="0" hangingPunct="1">
                        <a:lnSpc>
                          <a:spcPct val="115000"/>
                        </a:lnSpc>
                        <a:spcBef>
                          <a:spcPts val="0"/>
                        </a:spcBef>
                        <a:spcAft>
                          <a:spcPts val="0"/>
                        </a:spcAft>
                      </a:pPr>
                      <a:r>
                        <a:rPr lang="en-US" sz="1800" kern="1200" dirty="0">
                          <a:effectLst/>
                        </a:rPr>
                        <a:t>Governance Requirements</a:t>
                      </a:r>
                      <a:endParaRPr lang="en-US" sz="1800" kern="1200" dirty="0">
                        <a:solidFill>
                          <a:schemeClr val="bg1"/>
                        </a:solidFill>
                        <a:effectLst/>
                        <a:latin typeface="+mn-lt"/>
                        <a:ea typeface="+mn-ea"/>
                        <a:cs typeface="+mn-cs"/>
                      </a:endParaRPr>
                    </a:p>
                  </a:txBody>
                  <a:tcPr marL="56685" marR="56685" marT="0" marB="0"/>
                </a:tc>
                <a:tc>
                  <a:txBody>
                    <a:bodyPr/>
                    <a:lstStyle/>
                    <a:p>
                      <a:pPr marL="0" marR="0" algn="ctr" defTabSz="914400" rtl="0" eaLnBrk="1" latinLnBrk="0" hangingPunct="1">
                        <a:lnSpc>
                          <a:spcPct val="115000"/>
                        </a:lnSpc>
                        <a:spcBef>
                          <a:spcPts val="0"/>
                        </a:spcBef>
                        <a:spcAft>
                          <a:spcPts val="0"/>
                        </a:spcAft>
                      </a:pPr>
                      <a:r>
                        <a:rPr lang="en-US" sz="1800" kern="1200" dirty="0">
                          <a:effectLst/>
                        </a:rPr>
                        <a:t>Meets Standard</a:t>
                      </a:r>
                      <a:endParaRPr lang="en-US" sz="1800" kern="1200" dirty="0">
                        <a:solidFill>
                          <a:schemeClr val="dk1"/>
                        </a:solidFill>
                        <a:effectLst/>
                        <a:latin typeface="+mn-lt"/>
                        <a:ea typeface="+mn-ea"/>
                        <a:cs typeface="+mn-cs"/>
                      </a:endParaRPr>
                    </a:p>
                  </a:txBody>
                  <a:tcPr marL="56685" marR="56685" marT="0" marB="0">
                    <a:solidFill>
                      <a:srgbClr val="00B050"/>
                    </a:solidFill>
                  </a:tcPr>
                </a:tc>
                <a:tc>
                  <a:txBody>
                    <a:bodyPr/>
                    <a:lstStyle/>
                    <a:p>
                      <a:pPr marL="0" marR="0" algn="ctr" defTabSz="914400" rtl="0" eaLnBrk="1" latinLnBrk="0" hangingPunct="1">
                        <a:lnSpc>
                          <a:spcPct val="115000"/>
                        </a:lnSpc>
                        <a:spcBef>
                          <a:spcPts val="0"/>
                        </a:spcBef>
                        <a:spcAft>
                          <a:spcPts val="0"/>
                        </a:spcAft>
                      </a:pPr>
                      <a:r>
                        <a:rPr lang="en-US" sz="1800" kern="1200" dirty="0">
                          <a:effectLst/>
                        </a:rPr>
                        <a:t>Meets Standard</a:t>
                      </a:r>
                      <a:endParaRPr lang="en-US" sz="1800" kern="1200" dirty="0">
                        <a:solidFill>
                          <a:schemeClr val="dk1"/>
                        </a:solidFill>
                        <a:effectLst/>
                        <a:latin typeface="+mn-lt"/>
                        <a:ea typeface="+mn-ea"/>
                        <a:cs typeface="+mn-cs"/>
                      </a:endParaRPr>
                    </a:p>
                  </a:txBody>
                  <a:tcPr marL="56685" marR="56685" marT="0" marB="0">
                    <a:solidFill>
                      <a:srgbClr val="00B050"/>
                    </a:solidFill>
                  </a:tcPr>
                </a:tc>
                <a:tc>
                  <a:txBody>
                    <a:bodyPr/>
                    <a:lstStyle/>
                    <a:p>
                      <a:pPr marL="0" marR="0" algn="ctr" defTabSz="914400" rtl="0" eaLnBrk="1" latinLnBrk="0" hangingPunct="1">
                        <a:lnSpc>
                          <a:spcPct val="115000"/>
                        </a:lnSpc>
                        <a:spcBef>
                          <a:spcPts val="0"/>
                        </a:spcBef>
                        <a:spcAft>
                          <a:spcPts val="0"/>
                        </a:spcAft>
                      </a:pPr>
                      <a:r>
                        <a:rPr lang="en-US" sz="1800" kern="1200" dirty="0">
                          <a:effectLst/>
                        </a:rPr>
                        <a:t>Meets Standard</a:t>
                      </a:r>
                      <a:endParaRPr lang="en-US" sz="1800" kern="1200" dirty="0">
                        <a:solidFill>
                          <a:schemeClr val="dk1"/>
                        </a:solidFill>
                        <a:effectLst/>
                        <a:latin typeface="+mn-lt"/>
                        <a:ea typeface="+mn-ea"/>
                        <a:cs typeface="+mn-cs"/>
                      </a:endParaRPr>
                    </a:p>
                  </a:txBody>
                  <a:tcPr marL="56685" marR="56685" marT="0" marB="0">
                    <a:solidFill>
                      <a:srgbClr val="00B050"/>
                    </a:solidFill>
                  </a:tcPr>
                </a:tc>
                <a:extLst>
                  <a:ext uri="{0D108BD9-81ED-4DB2-BD59-A6C34878D82A}">
                    <a16:rowId xmlns:a16="http://schemas.microsoft.com/office/drawing/2014/main" val="10007"/>
                  </a:ext>
                </a:extLst>
              </a:tr>
              <a:tr h="319942">
                <a:tc>
                  <a:txBody>
                    <a:bodyPr/>
                    <a:lstStyle/>
                    <a:p>
                      <a:pPr marL="0" marR="0" algn="l" defTabSz="914400" rtl="0" eaLnBrk="1" latinLnBrk="0" hangingPunct="1">
                        <a:lnSpc>
                          <a:spcPct val="115000"/>
                        </a:lnSpc>
                        <a:spcBef>
                          <a:spcPts val="0"/>
                        </a:spcBef>
                        <a:spcAft>
                          <a:spcPts val="0"/>
                        </a:spcAft>
                      </a:pPr>
                      <a:r>
                        <a:rPr lang="en-US" sz="1800" kern="1200" dirty="0">
                          <a:effectLst/>
                        </a:rPr>
                        <a:t>Accountability of Management</a:t>
                      </a:r>
                      <a:endParaRPr lang="en-US" sz="1800" kern="1200" dirty="0">
                        <a:solidFill>
                          <a:schemeClr val="bg1"/>
                        </a:solidFill>
                        <a:effectLst/>
                        <a:latin typeface="+mn-lt"/>
                        <a:ea typeface="+mn-ea"/>
                        <a:cs typeface="+mn-cs"/>
                      </a:endParaRPr>
                    </a:p>
                  </a:txBody>
                  <a:tcPr marL="56685" marR="56685" marT="0" marB="0"/>
                </a:tc>
                <a:tc>
                  <a:txBody>
                    <a:bodyPr/>
                    <a:lstStyle/>
                    <a:p>
                      <a:pPr marL="0" marR="0" algn="ctr" defTabSz="914400" rtl="0" eaLnBrk="1" latinLnBrk="0" hangingPunct="1">
                        <a:lnSpc>
                          <a:spcPct val="115000"/>
                        </a:lnSpc>
                        <a:spcBef>
                          <a:spcPts val="0"/>
                        </a:spcBef>
                        <a:spcAft>
                          <a:spcPts val="0"/>
                        </a:spcAft>
                      </a:pPr>
                      <a:r>
                        <a:rPr lang="en-US" sz="1800" kern="1200" dirty="0">
                          <a:effectLst/>
                        </a:rPr>
                        <a:t>N/A</a:t>
                      </a:r>
                      <a:endParaRPr lang="en-US" sz="1800" kern="1200" dirty="0">
                        <a:solidFill>
                          <a:schemeClr val="dk1"/>
                        </a:solidFill>
                        <a:effectLst/>
                        <a:latin typeface="+mn-lt"/>
                        <a:ea typeface="+mn-ea"/>
                        <a:cs typeface="+mn-cs"/>
                      </a:endParaRPr>
                    </a:p>
                  </a:txBody>
                  <a:tcPr marL="56685" marR="56685" marT="0" marB="0"/>
                </a:tc>
                <a:tc>
                  <a:txBody>
                    <a:bodyPr/>
                    <a:lstStyle/>
                    <a:p>
                      <a:pPr marL="0" marR="0" algn="ctr" defTabSz="914400" rtl="0" eaLnBrk="1" latinLnBrk="0" hangingPunct="1">
                        <a:lnSpc>
                          <a:spcPct val="115000"/>
                        </a:lnSpc>
                        <a:spcBef>
                          <a:spcPts val="0"/>
                        </a:spcBef>
                        <a:spcAft>
                          <a:spcPts val="0"/>
                        </a:spcAft>
                      </a:pPr>
                      <a:r>
                        <a:rPr lang="en-US" sz="1800" kern="1200" dirty="0">
                          <a:effectLst/>
                        </a:rPr>
                        <a:t>N/A</a:t>
                      </a:r>
                      <a:endParaRPr lang="en-US" sz="1800" kern="1200" dirty="0">
                        <a:solidFill>
                          <a:schemeClr val="dk1"/>
                        </a:solidFill>
                        <a:effectLst/>
                        <a:latin typeface="+mn-lt"/>
                        <a:ea typeface="+mn-ea"/>
                        <a:cs typeface="+mn-cs"/>
                      </a:endParaRPr>
                    </a:p>
                  </a:txBody>
                  <a:tcPr marL="56685" marR="56685" marT="0" marB="0"/>
                </a:tc>
                <a:tc>
                  <a:txBody>
                    <a:bodyPr/>
                    <a:lstStyle/>
                    <a:p>
                      <a:pPr marL="0" marR="0" algn="ctr" defTabSz="914400" rtl="0" eaLnBrk="1" latinLnBrk="0" hangingPunct="1">
                        <a:lnSpc>
                          <a:spcPct val="115000"/>
                        </a:lnSpc>
                        <a:spcBef>
                          <a:spcPts val="0"/>
                        </a:spcBef>
                        <a:spcAft>
                          <a:spcPts val="0"/>
                        </a:spcAft>
                      </a:pPr>
                      <a:r>
                        <a:rPr lang="en-US" sz="1800" kern="1200" dirty="0">
                          <a:effectLst/>
                        </a:rPr>
                        <a:t>N/A</a:t>
                      </a:r>
                      <a:endParaRPr lang="en-US" sz="1800" kern="1200" dirty="0">
                        <a:solidFill>
                          <a:schemeClr val="dk1"/>
                        </a:solidFill>
                        <a:effectLst/>
                        <a:latin typeface="+mn-lt"/>
                        <a:ea typeface="+mn-ea"/>
                        <a:cs typeface="+mn-cs"/>
                      </a:endParaRPr>
                    </a:p>
                  </a:txBody>
                  <a:tcPr marL="56685" marR="56685" marT="0" marB="0"/>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38255357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Organizational Performance Framework</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07715201"/>
              </p:ext>
            </p:extLst>
          </p:nvPr>
        </p:nvGraphicFramePr>
        <p:xfrm>
          <a:off x="1097279" y="1718673"/>
          <a:ext cx="10058399" cy="4284852"/>
        </p:xfrm>
        <a:graphic>
          <a:graphicData uri="http://schemas.openxmlformats.org/drawingml/2006/table">
            <a:tbl>
              <a:tblPr firstRow="1" firstCol="1" bandRow="1">
                <a:tableStyleId>{073A0DAA-6AF3-43AB-8588-CEC1D06C72B9}</a:tableStyleId>
              </a:tblPr>
              <a:tblGrid>
                <a:gridCol w="3357542">
                  <a:extLst>
                    <a:ext uri="{9D8B030D-6E8A-4147-A177-3AD203B41FA5}">
                      <a16:colId xmlns:a16="http://schemas.microsoft.com/office/drawing/2014/main" val="20000"/>
                    </a:ext>
                  </a:extLst>
                </a:gridCol>
                <a:gridCol w="2233619">
                  <a:extLst>
                    <a:ext uri="{9D8B030D-6E8A-4147-A177-3AD203B41FA5}">
                      <a16:colId xmlns:a16="http://schemas.microsoft.com/office/drawing/2014/main" val="20001"/>
                    </a:ext>
                  </a:extLst>
                </a:gridCol>
                <a:gridCol w="2233619">
                  <a:extLst>
                    <a:ext uri="{9D8B030D-6E8A-4147-A177-3AD203B41FA5}">
                      <a16:colId xmlns:a16="http://schemas.microsoft.com/office/drawing/2014/main" val="2761798686"/>
                    </a:ext>
                  </a:extLst>
                </a:gridCol>
                <a:gridCol w="2233619">
                  <a:extLst>
                    <a:ext uri="{9D8B030D-6E8A-4147-A177-3AD203B41FA5}">
                      <a16:colId xmlns:a16="http://schemas.microsoft.com/office/drawing/2014/main" val="4272371254"/>
                    </a:ext>
                  </a:extLst>
                </a:gridCol>
              </a:tblGrid>
              <a:tr h="389532">
                <a:tc>
                  <a:txBody>
                    <a:bodyPr/>
                    <a:lstStyle/>
                    <a:p>
                      <a:pPr marL="0" marR="0" algn="ctr">
                        <a:lnSpc>
                          <a:spcPct val="115000"/>
                        </a:lnSpc>
                        <a:spcBef>
                          <a:spcPts val="0"/>
                        </a:spcBef>
                        <a:spcAft>
                          <a:spcPts val="0"/>
                        </a:spcAft>
                      </a:pPr>
                      <a:r>
                        <a:rPr lang="en-US" sz="1800" dirty="0">
                          <a:effectLst/>
                        </a:rPr>
                        <a:t>INDICATOR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nchor="ctr"/>
                </a:tc>
                <a:tc>
                  <a:txBody>
                    <a:bodyPr/>
                    <a:lstStyle/>
                    <a:p>
                      <a:pPr marL="0" marR="0" algn="ctr">
                        <a:lnSpc>
                          <a:spcPct val="115000"/>
                        </a:lnSpc>
                        <a:spcBef>
                          <a:spcPts val="0"/>
                        </a:spcBef>
                        <a:spcAft>
                          <a:spcPts val="0"/>
                        </a:spcAft>
                      </a:pPr>
                      <a:r>
                        <a:rPr lang="en-US" sz="1800" dirty="0">
                          <a:effectLst/>
                        </a:rPr>
                        <a:t>BCHS</a:t>
                      </a:r>
                      <a:endParaRPr lang="en-US" sz="1800" dirty="0">
                        <a:effectLst/>
                        <a:latin typeface="+mn-lt"/>
                        <a:ea typeface="Calibri" panose="020F0502020204030204" pitchFamily="34" charset="0"/>
                        <a:cs typeface="Times New Roman" panose="02020603050405020304" pitchFamily="18" charset="0"/>
                      </a:endParaRPr>
                    </a:p>
                  </a:txBody>
                  <a:tcPr marL="56685" marR="56685" marT="0" marB="0" anchor="ctr"/>
                </a:tc>
                <a:tc>
                  <a:txBody>
                    <a:bodyPr/>
                    <a:lstStyle/>
                    <a:p>
                      <a:pPr marL="0" marR="0" algn="ctr">
                        <a:lnSpc>
                          <a:spcPct val="115000"/>
                        </a:lnSpc>
                        <a:spcBef>
                          <a:spcPts val="0"/>
                        </a:spcBef>
                        <a:spcAft>
                          <a:spcPts val="0"/>
                        </a:spcAft>
                      </a:pPr>
                      <a:r>
                        <a:rPr lang="en-US" sz="1800" dirty="0">
                          <a:effectLst/>
                        </a:rPr>
                        <a:t>KACPE</a:t>
                      </a:r>
                      <a:endParaRPr lang="en-US" sz="1800" dirty="0">
                        <a:effectLst/>
                        <a:latin typeface="+mn-lt"/>
                        <a:ea typeface="Calibri" panose="020F0502020204030204" pitchFamily="34" charset="0"/>
                        <a:cs typeface="Times New Roman" panose="02020603050405020304" pitchFamily="18" charset="0"/>
                      </a:endParaRPr>
                    </a:p>
                  </a:txBody>
                  <a:tcPr marL="56685" marR="56685" marT="0" marB="0" anchor="ctr"/>
                </a:tc>
                <a:tc>
                  <a:txBody>
                    <a:bodyPr/>
                    <a:lstStyle/>
                    <a:p>
                      <a:pPr marL="0" marR="0" algn="ctr">
                        <a:lnSpc>
                          <a:spcPct val="115000"/>
                        </a:lnSpc>
                        <a:spcBef>
                          <a:spcPts val="0"/>
                        </a:spcBef>
                        <a:spcAft>
                          <a:spcPts val="0"/>
                        </a:spcAft>
                      </a:pPr>
                      <a:r>
                        <a:rPr lang="en-US" sz="1800" dirty="0">
                          <a:effectLst/>
                        </a:rPr>
                        <a:t>KACPM</a:t>
                      </a:r>
                      <a:endParaRPr lang="en-US" sz="1800" dirty="0">
                        <a:effectLst/>
                        <a:latin typeface="+mn-lt"/>
                        <a:ea typeface="Calibri" panose="020F0502020204030204" pitchFamily="34" charset="0"/>
                        <a:cs typeface="Times New Roman" panose="02020603050405020304" pitchFamily="18" charset="0"/>
                      </a:endParaRPr>
                    </a:p>
                  </a:txBody>
                  <a:tcPr marL="56685" marR="56685" marT="0" marB="0" anchor="ctr"/>
                </a:tc>
                <a:extLst>
                  <a:ext uri="{0D108BD9-81ED-4DB2-BD59-A6C34878D82A}">
                    <a16:rowId xmlns:a16="http://schemas.microsoft.com/office/drawing/2014/main" val="10000"/>
                  </a:ext>
                </a:extLst>
              </a:tr>
              <a:tr h="389532">
                <a:tc>
                  <a:txBody>
                    <a:bodyPr/>
                    <a:lstStyle/>
                    <a:p>
                      <a:pPr marL="0" marR="0" algn="just">
                        <a:lnSpc>
                          <a:spcPct val="115000"/>
                        </a:lnSpc>
                        <a:spcBef>
                          <a:spcPts val="0"/>
                        </a:spcBef>
                        <a:spcAft>
                          <a:spcPts val="0"/>
                        </a:spcAft>
                      </a:pPr>
                      <a:r>
                        <a:rPr lang="en-US" sz="1800" dirty="0">
                          <a:effectLst/>
                        </a:rPr>
                        <a:t>Reporting Requirements</a:t>
                      </a:r>
                      <a:endParaRPr lang="en-US" sz="1800" dirty="0">
                        <a:effectLst/>
                        <a:latin typeface="+mn-lt"/>
                        <a:ea typeface="Calibri" panose="020F0502020204030204" pitchFamily="34" charset="0"/>
                        <a:cs typeface="Times New Roman" panose="02020603050405020304" pitchFamily="18" charset="0"/>
                      </a:endParaRPr>
                    </a:p>
                  </a:txBody>
                  <a:tcPr marL="56685" marR="56685" marT="0" marB="0"/>
                </a:tc>
                <a:tc>
                  <a:txBody>
                    <a:bodyPr/>
                    <a:lstStyle/>
                    <a:p>
                      <a:pPr marL="0" marR="0" algn="ctr">
                        <a:lnSpc>
                          <a:spcPct val="115000"/>
                        </a:lnSpc>
                        <a:spcBef>
                          <a:spcPts val="0"/>
                        </a:spcBef>
                        <a:spcAft>
                          <a:spcPts val="0"/>
                        </a:spcAft>
                      </a:pPr>
                      <a:r>
                        <a:rPr lang="en-US" sz="1800" dirty="0">
                          <a:effectLst/>
                        </a:rPr>
                        <a:t>Meets Standard</a:t>
                      </a:r>
                      <a:endParaRPr lang="en-US" sz="1800" dirty="0">
                        <a:effectLst/>
                        <a:latin typeface="+mn-lt"/>
                        <a:ea typeface="Calibri" panose="020F0502020204030204" pitchFamily="34" charset="0"/>
                        <a:cs typeface="Times New Roman" panose="02020603050405020304" pitchFamily="18" charset="0"/>
                      </a:endParaRPr>
                    </a:p>
                  </a:txBody>
                  <a:tcPr marL="56685" marR="56685" marT="0" marB="0">
                    <a:solidFill>
                      <a:srgbClr val="00B050"/>
                    </a:solidFill>
                  </a:tcPr>
                </a:tc>
                <a:tc>
                  <a:txBody>
                    <a:bodyPr/>
                    <a:lstStyle/>
                    <a:p>
                      <a:pPr marL="0" marR="0" algn="ctr">
                        <a:lnSpc>
                          <a:spcPct val="115000"/>
                        </a:lnSpc>
                        <a:spcBef>
                          <a:spcPts val="0"/>
                        </a:spcBef>
                        <a:spcAft>
                          <a:spcPts val="0"/>
                        </a:spcAft>
                      </a:pPr>
                      <a:r>
                        <a:rPr lang="en-US" sz="1800" kern="1200" dirty="0">
                          <a:effectLst/>
                        </a:rPr>
                        <a:t>Meets Standard</a:t>
                      </a:r>
                      <a:endParaRPr lang="en-US" sz="1800" dirty="0">
                        <a:effectLst/>
                        <a:latin typeface="+mn-lt"/>
                        <a:ea typeface="Calibri" panose="020F0502020204030204" pitchFamily="34" charset="0"/>
                        <a:cs typeface="Times New Roman" panose="02020603050405020304" pitchFamily="18" charset="0"/>
                      </a:endParaRPr>
                    </a:p>
                  </a:txBody>
                  <a:tcPr marL="56685" marR="56685" marT="0" marB="0">
                    <a:solidFill>
                      <a:srgbClr val="00B050"/>
                    </a:solidFill>
                  </a:tcPr>
                </a:tc>
                <a:tc>
                  <a:txBody>
                    <a:bodyPr/>
                    <a:lstStyle/>
                    <a:p>
                      <a:pPr marL="0" marR="0" algn="ctr">
                        <a:lnSpc>
                          <a:spcPct val="115000"/>
                        </a:lnSpc>
                        <a:spcBef>
                          <a:spcPts val="0"/>
                        </a:spcBef>
                        <a:spcAft>
                          <a:spcPts val="0"/>
                        </a:spcAft>
                      </a:pPr>
                      <a:r>
                        <a:rPr lang="en-US" sz="1800" kern="1200" dirty="0">
                          <a:effectLst/>
                        </a:rPr>
                        <a:t>Meets Standard</a:t>
                      </a:r>
                      <a:endParaRPr lang="en-US" sz="1800" dirty="0">
                        <a:effectLst/>
                        <a:latin typeface="+mn-lt"/>
                        <a:ea typeface="Calibri" panose="020F0502020204030204" pitchFamily="34" charset="0"/>
                        <a:cs typeface="Times New Roman" panose="02020603050405020304" pitchFamily="18" charset="0"/>
                      </a:endParaRPr>
                    </a:p>
                  </a:txBody>
                  <a:tcPr marL="56685" marR="56685" marT="0" marB="0">
                    <a:solidFill>
                      <a:srgbClr val="00B050"/>
                    </a:solidFill>
                  </a:tcPr>
                </a:tc>
                <a:extLst>
                  <a:ext uri="{0D108BD9-81ED-4DB2-BD59-A6C34878D82A}">
                    <a16:rowId xmlns:a16="http://schemas.microsoft.com/office/drawing/2014/main" val="2064567650"/>
                  </a:ext>
                </a:extLst>
              </a:tr>
              <a:tr h="389532">
                <a:tc>
                  <a:txBody>
                    <a:bodyPr/>
                    <a:lstStyle/>
                    <a:p>
                      <a:pPr marL="0" marR="0" algn="just">
                        <a:lnSpc>
                          <a:spcPct val="115000"/>
                        </a:lnSpc>
                        <a:spcBef>
                          <a:spcPts val="0"/>
                        </a:spcBef>
                        <a:spcAft>
                          <a:spcPts val="0"/>
                        </a:spcAft>
                      </a:pPr>
                      <a:r>
                        <a:rPr lang="en-US" sz="1800" dirty="0">
                          <a:effectLst/>
                        </a:rPr>
                        <a:t>Rights of  Students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tc>
                <a:tc>
                  <a:txBody>
                    <a:bodyPr/>
                    <a:lstStyle/>
                    <a:p>
                      <a:pPr marL="0" marR="0" algn="ctr">
                        <a:lnSpc>
                          <a:spcPct val="115000"/>
                        </a:lnSpc>
                        <a:spcBef>
                          <a:spcPts val="0"/>
                        </a:spcBef>
                        <a:spcAft>
                          <a:spcPts val="0"/>
                        </a:spcAft>
                      </a:pPr>
                      <a:r>
                        <a:rPr lang="en-US" sz="18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tc>
                  <a:txBody>
                    <a:bodyPr/>
                    <a:lstStyle/>
                    <a:p>
                      <a:pPr marL="0" marR="0" algn="ctr">
                        <a:lnSpc>
                          <a:spcPct val="115000"/>
                        </a:lnSpc>
                        <a:spcBef>
                          <a:spcPts val="0"/>
                        </a:spcBef>
                        <a:spcAft>
                          <a:spcPts val="0"/>
                        </a:spcAft>
                      </a:pPr>
                      <a:r>
                        <a:rPr lang="en-US" sz="1800" kern="12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tc>
                  <a:txBody>
                    <a:bodyPr/>
                    <a:lstStyle/>
                    <a:p>
                      <a:pPr marL="0" marR="0" algn="ctr">
                        <a:lnSpc>
                          <a:spcPct val="115000"/>
                        </a:lnSpc>
                        <a:spcBef>
                          <a:spcPts val="0"/>
                        </a:spcBef>
                        <a:spcAft>
                          <a:spcPts val="0"/>
                        </a:spcAft>
                      </a:pPr>
                      <a:r>
                        <a:rPr lang="en-US" sz="1800" kern="12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extLst>
                  <a:ext uri="{0D108BD9-81ED-4DB2-BD59-A6C34878D82A}">
                    <a16:rowId xmlns:a16="http://schemas.microsoft.com/office/drawing/2014/main" val="10001"/>
                  </a:ext>
                </a:extLst>
              </a:tr>
              <a:tr h="389532">
                <a:tc>
                  <a:txBody>
                    <a:bodyPr/>
                    <a:lstStyle/>
                    <a:p>
                      <a:pPr marL="0" marR="0" algn="just">
                        <a:lnSpc>
                          <a:spcPct val="115000"/>
                        </a:lnSpc>
                        <a:spcBef>
                          <a:spcPts val="0"/>
                        </a:spcBef>
                        <a:spcAft>
                          <a:spcPts val="0"/>
                        </a:spcAft>
                      </a:pPr>
                      <a:r>
                        <a:rPr lang="en-US" sz="1800" dirty="0">
                          <a:effectLst/>
                        </a:rPr>
                        <a:t>Attendance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tc>
                <a:tc>
                  <a:txBody>
                    <a:bodyPr/>
                    <a:lstStyle/>
                    <a:p>
                      <a:pPr marL="0" marR="0" algn="ctr">
                        <a:lnSpc>
                          <a:spcPct val="115000"/>
                        </a:lnSpc>
                        <a:spcBef>
                          <a:spcPts val="0"/>
                        </a:spcBef>
                        <a:spcAft>
                          <a:spcPts val="0"/>
                        </a:spcAft>
                      </a:pPr>
                      <a:r>
                        <a:rPr lang="en-US" sz="18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tc>
                  <a:txBody>
                    <a:bodyPr/>
                    <a:lstStyle/>
                    <a:p>
                      <a:pPr marL="0" marR="0" algn="ctr">
                        <a:lnSpc>
                          <a:spcPct val="115000"/>
                        </a:lnSpc>
                        <a:spcBef>
                          <a:spcPts val="0"/>
                        </a:spcBef>
                        <a:spcAft>
                          <a:spcPts val="0"/>
                        </a:spcAft>
                      </a:pPr>
                      <a:r>
                        <a:rPr lang="en-US" sz="1800" kern="12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tc>
                  <a:txBody>
                    <a:bodyPr/>
                    <a:lstStyle/>
                    <a:p>
                      <a:pPr marL="0" marR="0" algn="ctr">
                        <a:lnSpc>
                          <a:spcPct val="115000"/>
                        </a:lnSpc>
                        <a:spcBef>
                          <a:spcPts val="0"/>
                        </a:spcBef>
                        <a:spcAft>
                          <a:spcPts val="0"/>
                        </a:spcAft>
                      </a:pPr>
                      <a:r>
                        <a:rPr lang="en-US" sz="1800" kern="12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extLst>
                  <a:ext uri="{0D108BD9-81ED-4DB2-BD59-A6C34878D82A}">
                    <a16:rowId xmlns:a16="http://schemas.microsoft.com/office/drawing/2014/main" val="10002"/>
                  </a:ext>
                </a:extLst>
              </a:tr>
              <a:tr h="389532">
                <a:tc>
                  <a:txBody>
                    <a:bodyPr/>
                    <a:lstStyle/>
                    <a:p>
                      <a:pPr marL="0" marR="0" algn="just">
                        <a:lnSpc>
                          <a:spcPct val="115000"/>
                        </a:lnSpc>
                        <a:spcBef>
                          <a:spcPts val="0"/>
                        </a:spcBef>
                        <a:spcAft>
                          <a:spcPts val="0"/>
                        </a:spcAft>
                      </a:pPr>
                      <a:r>
                        <a:rPr lang="en-US" sz="1800" dirty="0">
                          <a:effectLst/>
                        </a:rPr>
                        <a:t>Credentialing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tc>
                <a:tc>
                  <a:txBody>
                    <a:bodyPr/>
                    <a:lstStyle/>
                    <a:p>
                      <a:pPr marL="0" marR="0" algn="ctr">
                        <a:lnSpc>
                          <a:spcPct val="115000"/>
                        </a:lnSpc>
                        <a:spcBef>
                          <a:spcPts val="0"/>
                        </a:spcBef>
                        <a:spcAft>
                          <a:spcPts val="0"/>
                        </a:spcAft>
                      </a:pPr>
                      <a:r>
                        <a:rPr lang="en-US" sz="1800" dirty="0">
                          <a:effectLst/>
                        </a:rPr>
                        <a:t>Does Not Meet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FFFF00"/>
                    </a:solidFill>
                  </a:tcPr>
                </a:tc>
                <a:tc>
                  <a:txBody>
                    <a:bodyPr/>
                    <a:lstStyle/>
                    <a:p>
                      <a:pPr marL="0" marR="0" algn="ctr">
                        <a:lnSpc>
                          <a:spcPct val="115000"/>
                        </a:lnSpc>
                        <a:spcBef>
                          <a:spcPts val="0"/>
                        </a:spcBef>
                        <a:spcAft>
                          <a:spcPts val="0"/>
                        </a:spcAft>
                      </a:pPr>
                      <a:r>
                        <a:rPr lang="en-US" sz="1800" kern="12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tc>
                  <a:txBody>
                    <a:bodyPr/>
                    <a:lstStyle/>
                    <a:p>
                      <a:pPr marL="0" marR="0" algn="ctr">
                        <a:lnSpc>
                          <a:spcPct val="115000"/>
                        </a:lnSpc>
                        <a:spcBef>
                          <a:spcPts val="0"/>
                        </a:spcBef>
                        <a:spcAft>
                          <a:spcPts val="0"/>
                        </a:spcAft>
                      </a:pPr>
                      <a:r>
                        <a:rPr lang="en-US" sz="1800" kern="12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extLst>
                  <a:ext uri="{0D108BD9-81ED-4DB2-BD59-A6C34878D82A}">
                    <a16:rowId xmlns:a16="http://schemas.microsoft.com/office/drawing/2014/main" val="10003"/>
                  </a:ext>
                </a:extLst>
              </a:tr>
              <a:tr h="389532">
                <a:tc>
                  <a:txBody>
                    <a:bodyPr/>
                    <a:lstStyle/>
                    <a:p>
                      <a:pPr marL="0" marR="0" algn="just">
                        <a:lnSpc>
                          <a:spcPct val="115000"/>
                        </a:lnSpc>
                        <a:spcBef>
                          <a:spcPts val="0"/>
                        </a:spcBef>
                        <a:spcAft>
                          <a:spcPts val="0"/>
                        </a:spcAft>
                      </a:pPr>
                      <a:r>
                        <a:rPr lang="en-US" sz="1800" dirty="0">
                          <a:effectLst/>
                        </a:rPr>
                        <a:t>Employment Rights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tc>
                <a:tc>
                  <a:txBody>
                    <a:bodyPr/>
                    <a:lstStyle/>
                    <a:p>
                      <a:pPr marL="0" marR="0" algn="ctr">
                        <a:lnSpc>
                          <a:spcPct val="115000"/>
                        </a:lnSpc>
                        <a:spcBef>
                          <a:spcPts val="0"/>
                        </a:spcBef>
                        <a:spcAft>
                          <a:spcPts val="0"/>
                        </a:spcAft>
                      </a:pPr>
                      <a:r>
                        <a:rPr lang="en-US" sz="18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tc>
                  <a:txBody>
                    <a:bodyPr/>
                    <a:lstStyle/>
                    <a:p>
                      <a:pPr marL="0" marR="0" algn="ctr">
                        <a:lnSpc>
                          <a:spcPct val="115000"/>
                        </a:lnSpc>
                        <a:spcBef>
                          <a:spcPts val="0"/>
                        </a:spcBef>
                        <a:spcAft>
                          <a:spcPts val="0"/>
                        </a:spcAft>
                      </a:pPr>
                      <a:r>
                        <a:rPr lang="en-US" sz="1800" kern="12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tc>
                  <a:txBody>
                    <a:bodyPr/>
                    <a:lstStyle/>
                    <a:p>
                      <a:pPr marL="0" marR="0" algn="ctr">
                        <a:lnSpc>
                          <a:spcPct val="115000"/>
                        </a:lnSpc>
                        <a:spcBef>
                          <a:spcPts val="0"/>
                        </a:spcBef>
                        <a:spcAft>
                          <a:spcPts val="0"/>
                        </a:spcAft>
                      </a:pPr>
                      <a:r>
                        <a:rPr lang="en-US" sz="1800" kern="12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extLst>
                  <a:ext uri="{0D108BD9-81ED-4DB2-BD59-A6C34878D82A}">
                    <a16:rowId xmlns:a16="http://schemas.microsoft.com/office/drawing/2014/main" val="10004"/>
                  </a:ext>
                </a:extLst>
              </a:tr>
              <a:tr h="389532">
                <a:tc>
                  <a:txBody>
                    <a:bodyPr/>
                    <a:lstStyle/>
                    <a:p>
                      <a:pPr marL="0" marR="0" algn="just">
                        <a:lnSpc>
                          <a:spcPct val="115000"/>
                        </a:lnSpc>
                        <a:spcBef>
                          <a:spcPts val="0"/>
                        </a:spcBef>
                        <a:spcAft>
                          <a:spcPts val="0"/>
                        </a:spcAft>
                      </a:pPr>
                      <a:r>
                        <a:rPr lang="en-US" sz="1800" dirty="0">
                          <a:effectLst/>
                        </a:rPr>
                        <a:t>Background Checks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tc>
                <a:tc>
                  <a:txBody>
                    <a:bodyPr/>
                    <a:lstStyle/>
                    <a:p>
                      <a:pPr marL="0" marR="0" algn="ctr">
                        <a:lnSpc>
                          <a:spcPct val="115000"/>
                        </a:lnSpc>
                        <a:spcBef>
                          <a:spcPts val="0"/>
                        </a:spcBef>
                        <a:spcAft>
                          <a:spcPts val="0"/>
                        </a:spcAft>
                      </a:pPr>
                      <a:r>
                        <a:rPr lang="en-US" sz="1800">
                          <a:effectLst/>
                        </a:rPr>
                        <a:t>Meets Standard</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tc>
                  <a:txBody>
                    <a:bodyPr/>
                    <a:lstStyle/>
                    <a:p>
                      <a:pPr marL="0" marR="0" algn="ctr">
                        <a:lnSpc>
                          <a:spcPct val="115000"/>
                        </a:lnSpc>
                        <a:spcBef>
                          <a:spcPts val="0"/>
                        </a:spcBef>
                        <a:spcAft>
                          <a:spcPts val="0"/>
                        </a:spcAft>
                      </a:pPr>
                      <a:r>
                        <a:rPr lang="en-US" sz="1800" kern="12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tc>
                  <a:txBody>
                    <a:bodyPr/>
                    <a:lstStyle/>
                    <a:p>
                      <a:pPr marL="0" marR="0" algn="ctr">
                        <a:lnSpc>
                          <a:spcPct val="115000"/>
                        </a:lnSpc>
                        <a:spcBef>
                          <a:spcPts val="0"/>
                        </a:spcBef>
                        <a:spcAft>
                          <a:spcPts val="0"/>
                        </a:spcAft>
                      </a:pPr>
                      <a:r>
                        <a:rPr lang="en-US" sz="1800" kern="12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extLst>
                  <a:ext uri="{0D108BD9-81ED-4DB2-BD59-A6C34878D82A}">
                    <a16:rowId xmlns:a16="http://schemas.microsoft.com/office/drawing/2014/main" val="10005"/>
                  </a:ext>
                </a:extLst>
              </a:tr>
              <a:tr h="389532">
                <a:tc>
                  <a:txBody>
                    <a:bodyPr/>
                    <a:lstStyle/>
                    <a:p>
                      <a:pPr marL="0" marR="0" algn="just">
                        <a:lnSpc>
                          <a:spcPct val="115000"/>
                        </a:lnSpc>
                        <a:spcBef>
                          <a:spcPts val="0"/>
                        </a:spcBef>
                        <a:spcAft>
                          <a:spcPts val="0"/>
                        </a:spcAft>
                      </a:pPr>
                      <a:r>
                        <a:rPr lang="en-US" sz="1800" dirty="0">
                          <a:effectLst/>
                        </a:rPr>
                        <a:t>Facilities and Transportation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tc>
                <a:tc>
                  <a:txBody>
                    <a:bodyPr/>
                    <a:lstStyle/>
                    <a:p>
                      <a:pPr marL="0" marR="0" algn="ctr">
                        <a:lnSpc>
                          <a:spcPct val="115000"/>
                        </a:lnSpc>
                        <a:spcBef>
                          <a:spcPts val="0"/>
                        </a:spcBef>
                        <a:spcAft>
                          <a:spcPts val="0"/>
                        </a:spcAft>
                      </a:pPr>
                      <a:r>
                        <a:rPr lang="en-US" sz="1800">
                          <a:effectLst/>
                        </a:rPr>
                        <a:t>Meets Standard</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tc>
                  <a:txBody>
                    <a:bodyPr/>
                    <a:lstStyle/>
                    <a:p>
                      <a:pPr marL="0" marR="0" algn="ctr">
                        <a:lnSpc>
                          <a:spcPct val="115000"/>
                        </a:lnSpc>
                        <a:spcBef>
                          <a:spcPts val="0"/>
                        </a:spcBef>
                        <a:spcAft>
                          <a:spcPts val="0"/>
                        </a:spcAft>
                      </a:pPr>
                      <a:r>
                        <a:rPr lang="en-US" sz="1800" kern="12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tc>
                  <a:txBody>
                    <a:bodyPr/>
                    <a:lstStyle/>
                    <a:p>
                      <a:pPr marL="0" marR="0" algn="ctr">
                        <a:lnSpc>
                          <a:spcPct val="115000"/>
                        </a:lnSpc>
                        <a:spcBef>
                          <a:spcPts val="0"/>
                        </a:spcBef>
                        <a:spcAft>
                          <a:spcPts val="0"/>
                        </a:spcAft>
                      </a:pPr>
                      <a:r>
                        <a:rPr lang="en-US" sz="1800" kern="12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extLst>
                  <a:ext uri="{0D108BD9-81ED-4DB2-BD59-A6C34878D82A}">
                    <a16:rowId xmlns:a16="http://schemas.microsoft.com/office/drawing/2014/main" val="10006"/>
                  </a:ext>
                </a:extLst>
              </a:tr>
              <a:tr h="389532">
                <a:tc>
                  <a:txBody>
                    <a:bodyPr/>
                    <a:lstStyle/>
                    <a:p>
                      <a:pPr marL="0" marR="0" algn="just">
                        <a:lnSpc>
                          <a:spcPct val="115000"/>
                        </a:lnSpc>
                        <a:spcBef>
                          <a:spcPts val="0"/>
                        </a:spcBef>
                        <a:spcAft>
                          <a:spcPts val="0"/>
                        </a:spcAft>
                      </a:pPr>
                      <a:r>
                        <a:rPr lang="en-US" sz="1800">
                          <a:effectLst/>
                        </a:rPr>
                        <a:t>Health and Safety</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tc>
                <a:tc>
                  <a:txBody>
                    <a:bodyPr/>
                    <a:lstStyle/>
                    <a:p>
                      <a:pPr marL="0" marR="0" algn="ctr">
                        <a:lnSpc>
                          <a:spcPct val="115000"/>
                        </a:lnSpc>
                        <a:spcBef>
                          <a:spcPts val="0"/>
                        </a:spcBef>
                        <a:spcAft>
                          <a:spcPts val="0"/>
                        </a:spcAft>
                      </a:pPr>
                      <a:r>
                        <a:rPr lang="en-US" sz="1800">
                          <a:effectLst/>
                        </a:rPr>
                        <a:t>Meets Standard</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tc>
                  <a:txBody>
                    <a:bodyPr/>
                    <a:lstStyle/>
                    <a:p>
                      <a:pPr marL="0" marR="0" algn="ctr">
                        <a:lnSpc>
                          <a:spcPct val="115000"/>
                        </a:lnSpc>
                        <a:spcBef>
                          <a:spcPts val="0"/>
                        </a:spcBef>
                        <a:spcAft>
                          <a:spcPts val="0"/>
                        </a:spcAft>
                      </a:pPr>
                      <a:r>
                        <a:rPr lang="en-US" sz="1800" kern="12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tc>
                  <a:txBody>
                    <a:bodyPr/>
                    <a:lstStyle/>
                    <a:p>
                      <a:pPr marL="0" marR="0" algn="ctr">
                        <a:lnSpc>
                          <a:spcPct val="115000"/>
                        </a:lnSpc>
                        <a:spcBef>
                          <a:spcPts val="0"/>
                        </a:spcBef>
                        <a:spcAft>
                          <a:spcPts val="0"/>
                        </a:spcAft>
                      </a:pPr>
                      <a:r>
                        <a:rPr lang="en-US" sz="1800" kern="12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extLst>
                  <a:ext uri="{0D108BD9-81ED-4DB2-BD59-A6C34878D82A}">
                    <a16:rowId xmlns:a16="http://schemas.microsoft.com/office/drawing/2014/main" val="10007"/>
                  </a:ext>
                </a:extLst>
              </a:tr>
              <a:tr h="389532">
                <a:tc>
                  <a:txBody>
                    <a:bodyPr/>
                    <a:lstStyle/>
                    <a:p>
                      <a:pPr marL="0" marR="0" algn="just">
                        <a:lnSpc>
                          <a:spcPct val="115000"/>
                        </a:lnSpc>
                        <a:spcBef>
                          <a:spcPts val="0"/>
                        </a:spcBef>
                        <a:spcAft>
                          <a:spcPts val="0"/>
                        </a:spcAft>
                      </a:pPr>
                      <a:r>
                        <a:rPr lang="en-US" sz="1800" dirty="0">
                          <a:effectLst/>
                        </a:rPr>
                        <a:t>Information Handling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tc>
                <a:tc>
                  <a:txBody>
                    <a:bodyPr/>
                    <a:lstStyle/>
                    <a:p>
                      <a:pPr marL="0" marR="0" algn="ctr">
                        <a:lnSpc>
                          <a:spcPct val="115000"/>
                        </a:lnSpc>
                        <a:spcBef>
                          <a:spcPts val="0"/>
                        </a:spcBef>
                        <a:spcAft>
                          <a:spcPts val="0"/>
                        </a:spcAft>
                      </a:pPr>
                      <a:r>
                        <a:rPr lang="en-US" sz="1800">
                          <a:effectLst/>
                        </a:rPr>
                        <a:t>Meets Standard</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tc>
                  <a:txBody>
                    <a:bodyPr/>
                    <a:lstStyle/>
                    <a:p>
                      <a:pPr marL="0" marR="0" algn="ctr">
                        <a:lnSpc>
                          <a:spcPct val="115000"/>
                        </a:lnSpc>
                        <a:spcBef>
                          <a:spcPts val="0"/>
                        </a:spcBef>
                        <a:spcAft>
                          <a:spcPts val="0"/>
                        </a:spcAft>
                      </a:pPr>
                      <a:r>
                        <a:rPr lang="en-US" sz="1800" kern="12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tc>
                  <a:txBody>
                    <a:bodyPr/>
                    <a:lstStyle/>
                    <a:p>
                      <a:pPr marL="0" marR="0" algn="ctr">
                        <a:lnSpc>
                          <a:spcPct val="115000"/>
                        </a:lnSpc>
                        <a:spcBef>
                          <a:spcPts val="0"/>
                        </a:spcBef>
                        <a:spcAft>
                          <a:spcPts val="0"/>
                        </a:spcAft>
                      </a:pPr>
                      <a:r>
                        <a:rPr lang="en-US" sz="1800" kern="12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extLst>
                  <a:ext uri="{0D108BD9-81ED-4DB2-BD59-A6C34878D82A}">
                    <a16:rowId xmlns:a16="http://schemas.microsoft.com/office/drawing/2014/main" val="10008"/>
                  </a:ext>
                </a:extLst>
              </a:tr>
              <a:tr h="389532">
                <a:tc>
                  <a:txBody>
                    <a:bodyPr/>
                    <a:lstStyle/>
                    <a:p>
                      <a:pPr marL="0" marR="0" algn="just">
                        <a:lnSpc>
                          <a:spcPct val="115000"/>
                        </a:lnSpc>
                        <a:spcBef>
                          <a:spcPts val="0"/>
                        </a:spcBef>
                        <a:spcAft>
                          <a:spcPts val="0"/>
                        </a:spcAft>
                      </a:pPr>
                      <a:r>
                        <a:rPr lang="en-US" sz="1800" dirty="0">
                          <a:effectLst/>
                        </a:rPr>
                        <a:t>All Other Obligations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tc>
                <a:tc>
                  <a:txBody>
                    <a:bodyPr/>
                    <a:lstStyle/>
                    <a:p>
                      <a:pPr marL="0" marR="0" algn="ctr">
                        <a:lnSpc>
                          <a:spcPct val="115000"/>
                        </a:lnSpc>
                        <a:spcBef>
                          <a:spcPts val="0"/>
                        </a:spcBef>
                        <a:spcAft>
                          <a:spcPts val="0"/>
                        </a:spcAft>
                      </a:pPr>
                      <a:r>
                        <a:rPr lang="en-US" sz="18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tc>
                  <a:txBody>
                    <a:bodyPr/>
                    <a:lstStyle/>
                    <a:p>
                      <a:pPr marL="0" marR="0" algn="ctr">
                        <a:lnSpc>
                          <a:spcPct val="115000"/>
                        </a:lnSpc>
                        <a:spcBef>
                          <a:spcPts val="0"/>
                        </a:spcBef>
                        <a:spcAft>
                          <a:spcPts val="0"/>
                        </a:spcAft>
                      </a:pPr>
                      <a:r>
                        <a:rPr lang="en-US" sz="1800" kern="12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tc>
                  <a:txBody>
                    <a:bodyPr/>
                    <a:lstStyle/>
                    <a:p>
                      <a:pPr marL="0" marR="0" algn="ctr">
                        <a:lnSpc>
                          <a:spcPct val="115000"/>
                        </a:lnSpc>
                        <a:spcBef>
                          <a:spcPts val="0"/>
                        </a:spcBef>
                        <a:spcAft>
                          <a:spcPts val="0"/>
                        </a:spcAft>
                      </a:pPr>
                      <a:r>
                        <a:rPr lang="en-US" sz="1800" kern="1200" dirty="0">
                          <a:effectLst/>
                        </a:rPr>
                        <a:t>Meets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6685" marR="56685" marT="0" marB="0">
                    <a:solidFill>
                      <a:srgbClr val="00B050"/>
                    </a:solid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6459955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Steps</a:t>
            </a:r>
          </a:p>
        </p:txBody>
      </p:sp>
      <p:sp>
        <p:nvSpPr>
          <p:cNvPr id="3" name="Content Placeholder 2"/>
          <p:cNvSpPr>
            <a:spLocks noGrp="1"/>
          </p:cNvSpPr>
          <p:nvPr>
            <p:ph idx="1"/>
          </p:nvPr>
        </p:nvSpPr>
        <p:spPr/>
        <p:txBody>
          <a:bodyPr>
            <a:normAutofit/>
          </a:bodyPr>
          <a:lstStyle/>
          <a:p>
            <a:r>
              <a:rPr lang="en-US" dirty="0"/>
              <a:t>Finalize the annual report with financial performance ratings this spring</a:t>
            </a:r>
          </a:p>
          <a:p>
            <a:r>
              <a:rPr lang="en-US" dirty="0"/>
              <a:t>Implement intervention, if necessary, in accordance with State Board Policy 6.700 – Intervention, for any performance deficiencies</a:t>
            </a:r>
          </a:p>
          <a:p>
            <a:r>
              <a:rPr lang="en-US" dirty="0"/>
              <a:t>Conduct annual school site visits this month for 2020-21 reporting</a:t>
            </a:r>
          </a:p>
          <a:p>
            <a:r>
              <a:rPr lang="en-US" dirty="0"/>
              <a:t>Transition schools to the Commission by June 30, 2021</a:t>
            </a:r>
          </a:p>
          <a:p>
            <a:r>
              <a:rPr lang="en-US" dirty="0"/>
              <a:t>Support the Commission in hosting the annual end of year school performance meeting with each school in July 2021</a:t>
            </a:r>
          </a:p>
        </p:txBody>
      </p:sp>
    </p:spTree>
    <p:extLst>
      <p:ext uri="{BB962C8B-B14F-4D97-AF65-F5344CB8AC3E}">
        <p14:creationId xmlns:p14="http://schemas.microsoft.com/office/powerpoint/2010/main" val="19059576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59367" y="1290509"/>
            <a:ext cx="4762500" cy="3810000"/>
          </a:xfrm>
          <a:prstGeom prst="rect">
            <a:avLst/>
          </a:prstGeom>
        </p:spPr>
      </p:pic>
    </p:spTree>
    <p:extLst>
      <p:ext uri="{BB962C8B-B14F-4D97-AF65-F5344CB8AC3E}">
        <p14:creationId xmlns:p14="http://schemas.microsoft.com/office/powerpoint/2010/main" val="2666934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Purpose</a:t>
            </a:r>
          </a:p>
        </p:txBody>
      </p:sp>
      <p:sp>
        <p:nvSpPr>
          <p:cNvPr id="3" name="Content Placeholder 2"/>
          <p:cNvSpPr>
            <a:spLocks noGrp="1"/>
          </p:cNvSpPr>
          <p:nvPr>
            <p:ph idx="1"/>
          </p:nvPr>
        </p:nvSpPr>
        <p:spPr/>
        <p:txBody>
          <a:bodyPr>
            <a:normAutofit/>
          </a:bodyPr>
          <a:lstStyle/>
          <a:p>
            <a:r>
              <a:rPr lang="en-US" dirty="0"/>
              <a:t>Pursuant to T.C.A. § 49-13-120, each chartering authority shall submit to the TDOE an annual authorizing report by January 1 of each year.</a:t>
            </a:r>
          </a:p>
          <a:p>
            <a:r>
              <a:rPr lang="en-US" dirty="0"/>
              <a:t>State Board Policy 6.111 – Quality Charter Authorizing Standards</a:t>
            </a:r>
          </a:p>
          <a:p>
            <a:pPr lvl="1"/>
            <a:r>
              <a:rPr lang="en-US" dirty="0"/>
              <a:t>A quality authorizer provides an annual written report to each school.</a:t>
            </a:r>
          </a:p>
          <a:p>
            <a:pPr lvl="1"/>
            <a:r>
              <a:rPr lang="en-US" dirty="0"/>
              <a:t>A quality authorizer produces an annual public report that provides clear and accurate performance data for its charter schools.</a:t>
            </a:r>
          </a:p>
        </p:txBody>
      </p:sp>
    </p:spTree>
    <p:extLst>
      <p:ext uri="{BB962C8B-B14F-4D97-AF65-F5344CB8AC3E}">
        <p14:creationId xmlns:p14="http://schemas.microsoft.com/office/powerpoint/2010/main" val="3701500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Board Authorized Charter Schools</a:t>
            </a:r>
          </a:p>
        </p:txBody>
      </p:sp>
      <p:sp>
        <p:nvSpPr>
          <p:cNvPr id="3" name="Content Placeholder 2"/>
          <p:cNvSpPr>
            <a:spLocks noGrp="1"/>
          </p:cNvSpPr>
          <p:nvPr>
            <p:ph idx="1"/>
          </p:nvPr>
        </p:nvSpPr>
        <p:spPr/>
        <p:txBody>
          <a:bodyPr>
            <a:normAutofit lnSpcReduction="10000"/>
          </a:bodyPr>
          <a:lstStyle/>
          <a:p>
            <a:r>
              <a:rPr lang="en-US" b="1" dirty="0"/>
              <a:t>Bluff City High School (BCHS)</a:t>
            </a:r>
          </a:p>
          <a:p>
            <a:pPr lvl="1"/>
            <a:r>
              <a:rPr lang="en-US" dirty="0"/>
              <a:t>Operated by Green Dot Public Schools Tennessee in Memphis</a:t>
            </a:r>
          </a:p>
          <a:p>
            <a:pPr lvl="1"/>
            <a:r>
              <a:rPr lang="en-US" dirty="0"/>
              <a:t>Opened in August 2017</a:t>
            </a:r>
          </a:p>
          <a:p>
            <a:pPr lvl="1"/>
            <a:r>
              <a:rPr lang="en-US" dirty="0"/>
              <a:t>Currently serving 560 students in grades 9-12</a:t>
            </a:r>
          </a:p>
          <a:p>
            <a:r>
              <a:rPr lang="en-US" b="1" dirty="0"/>
              <a:t>KIPP Antioch College Prep Elementary (KACPE)</a:t>
            </a:r>
          </a:p>
          <a:p>
            <a:pPr lvl="1"/>
            <a:r>
              <a:rPr lang="en-US" dirty="0"/>
              <a:t>Operated by KIPP Nashville in Nashville</a:t>
            </a:r>
          </a:p>
          <a:p>
            <a:pPr lvl="1"/>
            <a:r>
              <a:rPr lang="en-US" dirty="0"/>
              <a:t>Opened in August 2018</a:t>
            </a:r>
          </a:p>
          <a:p>
            <a:pPr lvl="1"/>
            <a:r>
              <a:rPr lang="en-US" dirty="0"/>
              <a:t>Currently serving 415 students in grades K-2</a:t>
            </a:r>
          </a:p>
          <a:p>
            <a:r>
              <a:rPr lang="en-US" b="1" dirty="0"/>
              <a:t>KIPP Antioch College Prep Middle (KACPM)</a:t>
            </a:r>
          </a:p>
          <a:p>
            <a:pPr lvl="1"/>
            <a:r>
              <a:rPr lang="en-US" dirty="0"/>
              <a:t>Operated by KIPP Nashville in Nashville</a:t>
            </a:r>
          </a:p>
          <a:p>
            <a:pPr lvl="1"/>
            <a:r>
              <a:rPr lang="en-US" dirty="0"/>
              <a:t>Opened in August 2019</a:t>
            </a:r>
          </a:p>
          <a:p>
            <a:pPr lvl="1"/>
            <a:r>
              <a:rPr lang="en-US" dirty="0"/>
              <a:t>Currently serving 270 students in grades 5-6</a:t>
            </a:r>
          </a:p>
        </p:txBody>
      </p:sp>
    </p:spTree>
    <p:extLst>
      <p:ext uri="{BB962C8B-B14F-4D97-AF65-F5344CB8AC3E}">
        <p14:creationId xmlns:p14="http://schemas.microsoft.com/office/powerpoint/2010/main" val="2537288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Approved Charter School Applications</a:t>
            </a:r>
          </a:p>
        </p:txBody>
      </p:sp>
      <p:sp>
        <p:nvSpPr>
          <p:cNvPr id="3" name="Content Placeholder 2"/>
          <p:cNvSpPr>
            <a:spLocks noGrp="1"/>
          </p:cNvSpPr>
          <p:nvPr>
            <p:ph idx="1"/>
          </p:nvPr>
        </p:nvSpPr>
        <p:spPr/>
        <p:txBody>
          <a:bodyPr>
            <a:normAutofit fontScale="77500" lnSpcReduction="20000"/>
          </a:bodyPr>
          <a:lstStyle/>
          <a:p>
            <a:r>
              <a:rPr lang="en-US" b="1" dirty="0"/>
              <a:t>Rocketship Nashville #3</a:t>
            </a:r>
          </a:p>
          <a:p>
            <a:pPr lvl="1"/>
            <a:r>
              <a:rPr lang="en-US" dirty="0"/>
              <a:t>Approved in November 2019</a:t>
            </a:r>
          </a:p>
          <a:p>
            <a:pPr lvl="1"/>
            <a:r>
              <a:rPr lang="en-US" dirty="0"/>
              <a:t>Opening in August 2022 under the Public Charter School Commission</a:t>
            </a:r>
          </a:p>
          <a:p>
            <a:r>
              <a:rPr lang="en-US" b="1" dirty="0"/>
              <a:t>Cornerstone Prep </a:t>
            </a:r>
          </a:p>
          <a:p>
            <a:pPr lvl="1"/>
            <a:r>
              <a:rPr lang="en-US" dirty="0"/>
              <a:t>Approved in September 2020</a:t>
            </a:r>
          </a:p>
          <a:p>
            <a:pPr lvl="1"/>
            <a:r>
              <a:rPr lang="en-US" dirty="0"/>
              <a:t>Opening in August 2021 under the Public Charter School Commission</a:t>
            </a:r>
          </a:p>
          <a:p>
            <a:r>
              <a:rPr lang="en-US" b="1" dirty="0"/>
              <a:t>KIPP Antioch College Prep High School</a:t>
            </a:r>
          </a:p>
          <a:p>
            <a:pPr lvl="1"/>
            <a:r>
              <a:rPr lang="en-US" dirty="0"/>
              <a:t>Approved in September 2020</a:t>
            </a:r>
          </a:p>
          <a:p>
            <a:pPr lvl="1"/>
            <a:r>
              <a:rPr lang="en-US" dirty="0"/>
              <a:t>Opening in August 2023 under the Public Charter School Commission</a:t>
            </a:r>
          </a:p>
          <a:p>
            <a:r>
              <a:rPr lang="en-US" b="1" dirty="0"/>
              <a:t>Memphis School of Excellence – Cordova</a:t>
            </a:r>
          </a:p>
          <a:p>
            <a:pPr lvl="1"/>
            <a:r>
              <a:rPr lang="en-US" dirty="0"/>
              <a:t>Approved in September 2020</a:t>
            </a:r>
          </a:p>
          <a:p>
            <a:pPr lvl="1"/>
            <a:r>
              <a:rPr lang="en-US" dirty="0"/>
              <a:t>Opening in August 2021 under Shelby County Schools</a:t>
            </a:r>
            <a:r>
              <a:rPr lang="en-US" b="1" dirty="0"/>
              <a:t> </a:t>
            </a:r>
          </a:p>
          <a:p>
            <a:r>
              <a:rPr lang="en-US" b="1" dirty="0"/>
              <a:t>Nashville Collegiate Prep</a:t>
            </a:r>
          </a:p>
          <a:p>
            <a:pPr lvl="1"/>
            <a:r>
              <a:rPr lang="en-US" dirty="0"/>
              <a:t>Approved in September 2020</a:t>
            </a:r>
          </a:p>
          <a:p>
            <a:pPr lvl="1"/>
            <a:r>
              <a:rPr lang="en-US" dirty="0"/>
              <a:t>Opening in August 2021 under the Public Charter School Commission</a:t>
            </a:r>
          </a:p>
        </p:txBody>
      </p:sp>
    </p:spTree>
    <p:extLst>
      <p:ext uri="{BB962C8B-B14F-4D97-AF65-F5344CB8AC3E}">
        <p14:creationId xmlns:p14="http://schemas.microsoft.com/office/powerpoint/2010/main" val="3518960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Performance Framework</a:t>
            </a:r>
          </a:p>
        </p:txBody>
      </p:sp>
      <p:sp>
        <p:nvSpPr>
          <p:cNvPr id="3" name="Content Placeholder 2"/>
          <p:cNvSpPr>
            <a:spLocks noGrp="1"/>
          </p:cNvSpPr>
          <p:nvPr>
            <p:ph idx="1"/>
          </p:nvPr>
        </p:nvSpPr>
        <p:spPr/>
        <p:txBody>
          <a:bodyPr>
            <a:normAutofit/>
          </a:bodyPr>
          <a:lstStyle/>
          <a:p>
            <a:r>
              <a:rPr lang="en-US" dirty="0"/>
              <a:t>Annually, the State Board evaluates its charter schools based on the performance framework, which is an exhibit of the charter agreement.</a:t>
            </a:r>
          </a:p>
          <a:p>
            <a:r>
              <a:rPr lang="en-US" dirty="0"/>
              <a:t>The State Board adopted its performance framework in January 2018 and its current version was updated in February 2020.</a:t>
            </a:r>
          </a:p>
          <a:p>
            <a:r>
              <a:rPr lang="en-US" dirty="0"/>
              <a:t>The performance framework covers three distinct areas of charter school performance:</a:t>
            </a:r>
          </a:p>
          <a:p>
            <a:pPr lvl="1"/>
            <a:r>
              <a:rPr lang="en-US" dirty="0"/>
              <a:t>Academic Performance</a:t>
            </a:r>
          </a:p>
          <a:p>
            <a:pPr lvl="1"/>
            <a:r>
              <a:rPr lang="en-US" dirty="0"/>
              <a:t>Financial Performance</a:t>
            </a:r>
          </a:p>
          <a:p>
            <a:pPr lvl="1"/>
            <a:r>
              <a:rPr lang="en-US" dirty="0"/>
              <a:t>Organizational Performance</a:t>
            </a:r>
          </a:p>
          <a:p>
            <a:r>
              <a:rPr lang="en-US" dirty="0"/>
              <a:t>For SY2019-20, the State Board evaluated all three of its operating charter schools. </a:t>
            </a:r>
          </a:p>
        </p:txBody>
      </p:sp>
    </p:spTree>
    <p:extLst>
      <p:ext uri="{BB962C8B-B14F-4D97-AF65-F5344CB8AC3E}">
        <p14:creationId xmlns:p14="http://schemas.microsoft.com/office/powerpoint/2010/main" val="1062807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Academic Performance Framework</a:t>
            </a:r>
          </a:p>
        </p:txBody>
      </p:sp>
      <p:sp>
        <p:nvSpPr>
          <p:cNvPr id="3" name="Content Placeholder 2"/>
          <p:cNvSpPr>
            <a:spLocks noGrp="1"/>
          </p:cNvSpPr>
          <p:nvPr>
            <p:ph idx="1"/>
          </p:nvPr>
        </p:nvSpPr>
        <p:spPr/>
        <p:txBody>
          <a:bodyPr>
            <a:normAutofit/>
          </a:bodyPr>
          <a:lstStyle/>
          <a:p>
            <a:r>
              <a:rPr lang="en-US" dirty="0"/>
              <a:t>The State Board’s charter schools are evaluated in the following academic and school culture areas; however, due to the impact of COVID-19, this section of the framework is not applicable.</a:t>
            </a:r>
          </a:p>
          <a:p>
            <a:pPr marL="0" indent="0">
              <a:buNone/>
            </a:pPr>
            <a:endParaRPr lang="en-US" dirty="0"/>
          </a:p>
        </p:txBody>
      </p:sp>
      <p:sp>
        <p:nvSpPr>
          <p:cNvPr id="7" name="TextBox 6"/>
          <p:cNvSpPr txBox="1"/>
          <p:nvPr/>
        </p:nvSpPr>
        <p:spPr>
          <a:xfrm>
            <a:off x="1414128" y="2918712"/>
            <a:ext cx="2523744" cy="2585323"/>
          </a:xfrm>
          <a:prstGeom prst="rect">
            <a:avLst/>
          </a:prstGeom>
          <a:noFill/>
          <a:ln w="38100">
            <a:solidFill>
              <a:schemeClr val="accent1"/>
            </a:solidFill>
          </a:ln>
          <a:effectLst/>
        </p:spPr>
        <p:txBody>
          <a:bodyPr wrap="square" rtlCol="0">
            <a:spAutoFit/>
          </a:bodyPr>
          <a:lstStyle/>
          <a:p>
            <a:pPr algn="ctr"/>
            <a:r>
              <a:rPr lang="en-US" dirty="0"/>
              <a:t>Student Academic Achievement</a:t>
            </a:r>
          </a:p>
          <a:p>
            <a:pPr marL="285750" indent="-285750" algn="ctr">
              <a:buFont typeface="Arial" panose="020B0604020202020204" pitchFamily="34" charset="0"/>
              <a:buChar char="•"/>
            </a:pPr>
            <a:endParaRPr lang="en-US" dirty="0"/>
          </a:p>
          <a:p>
            <a:pPr marL="285750" indent="-285750">
              <a:buFont typeface="Arial" panose="020B0604020202020204" pitchFamily="34" charset="0"/>
              <a:buChar char="•"/>
            </a:pPr>
            <a:r>
              <a:rPr lang="en-US" dirty="0"/>
              <a:t>Proficiency</a:t>
            </a:r>
          </a:p>
          <a:p>
            <a:pPr marL="285750" indent="-285750">
              <a:buFont typeface="Arial" panose="020B0604020202020204" pitchFamily="34" charset="0"/>
              <a:buChar char="•"/>
            </a:pPr>
            <a:r>
              <a:rPr lang="en-US" dirty="0"/>
              <a:t>Growth</a:t>
            </a:r>
          </a:p>
          <a:p>
            <a:pPr marL="285750" indent="-285750">
              <a:buFont typeface="Arial" panose="020B0604020202020204" pitchFamily="34" charset="0"/>
              <a:buChar char="•"/>
            </a:pPr>
            <a:r>
              <a:rPr lang="en-US" dirty="0">
                <a:highlight>
                  <a:srgbClr val="FFFF00"/>
                </a:highlight>
              </a:rPr>
              <a:t>Chronic Absenteeism</a:t>
            </a:r>
          </a:p>
          <a:p>
            <a:endParaRPr lang="en-US" dirty="0"/>
          </a:p>
          <a:p>
            <a:pPr algn="ctr"/>
            <a:r>
              <a:rPr lang="en-US" dirty="0"/>
              <a:t>(50%)</a:t>
            </a:r>
          </a:p>
        </p:txBody>
      </p:sp>
      <p:sp>
        <p:nvSpPr>
          <p:cNvPr id="8" name="TextBox 7"/>
          <p:cNvSpPr txBox="1"/>
          <p:nvPr/>
        </p:nvSpPr>
        <p:spPr>
          <a:xfrm>
            <a:off x="4513044" y="2918712"/>
            <a:ext cx="2521148" cy="2585323"/>
          </a:xfrm>
          <a:prstGeom prst="rect">
            <a:avLst/>
          </a:prstGeom>
          <a:noFill/>
          <a:ln w="38100">
            <a:solidFill>
              <a:schemeClr val="accent1"/>
            </a:solidFill>
          </a:ln>
          <a:effectLst/>
        </p:spPr>
        <p:txBody>
          <a:bodyPr wrap="square" rtlCol="0">
            <a:spAutoFit/>
          </a:bodyPr>
          <a:lstStyle/>
          <a:p>
            <a:pPr algn="ctr"/>
            <a:r>
              <a:rPr lang="en-US" dirty="0"/>
              <a:t>Comparative Performance</a:t>
            </a:r>
          </a:p>
          <a:p>
            <a:endParaRPr lang="en-US" dirty="0"/>
          </a:p>
          <a:p>
            <a:pPr marL="285750" indent="-285750">
              <a:buFont typeface="Arial" panose="020B0604020202020204" pitchFamily="34" charset="0"/>
              <a:buChar char="•"/>
            </a:pPr>
            <a:r>
              <a:rPr lang="en-US" dirty="0"/>
              <a:t>School’s proficiency compared to resident district</a:t>
            </a:r>
          </a:p>
          <a:p>
            <a:endParaRPr lang="en-US" dirty="0"/>
          </a:p>
          <a:p>
            <a:pPr algn="ctr"/>
            <a:r>
              <a:rPr lang="en-US" dirty="0"/>
              <a:t>(30%)</a:t>
            </a:r>
          </a:p>
        </p:txBody>
      </p:sp>
      <p:sp>
        <p:nvSpPr>
          <p:cNvPr id="9" name="TextBox 8"/>
          <p:cNvSpPr txBox="1"/>
          <p:nvPr/>
        </p:nvSpPr>
        <p:spPr>
          <a:xfrm>
            <a:off x="7588099" y="2918712"/>
            <a:ext cx="2523744" cy="2616101"/>
          </a:xfrm>
          <a:prstGeom prst="rect">
            <a:avLst/>
          </a:prstGeom>
          <a:noFill/>
          <a:ln w="38100">
            <a:solidFill>
              <a:schemeClr val="accent1"/>
            </a:solidFill>
          </a:ln>
          <a:effectLst/>
        </p:spPr>
        <p:txBody>
          <a:bodyPr wrap="square" rtlCol="0">
            <a:spAutoFit/>
          </a:bodyPr>
          <a:lstStyle/>
          <a:p>
            <a:pPr algn="ctr"/>
            <a:endParaRPr lang="en-US" sz="1000" dirty="0"/>
          </a:p>
          <a:p>
            <a:pPr algn="ctr"/>
            <a:r>
              <a:rPr lang="en-US" dirty="0"/>
              <a:t>School Culture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sz="800" dirty="0"/>
          </a:p>
          <a:p>
            <a:pPr marL="285750" indent="-285750">
              <a:buFont typeface="Arial" panose="020B0604020202020204" pitchFamily="34" charset="0"/>
              <a:buChar char="•"/>
            </a:pPr>
            <a:r>
              <a:rPr lang="en-US" dirty="0">
                <a:highlight>
                  <a:srgbClr val="FFFF00"/>
                </a:highlight>
              </a:rPr>
              <a:t>Suspension Rate</a:t>
            </a:r>
          </a:p>
          <a:p>
            <a:pPr marL="285750" indent="-285750">
              <a:buFont typeface="Arial" panose="020B0604020202020204" pitchFamily="34" charset="0"/>
              <a:buChar char="•"/>
            </a:pPr>
            <a:r>
              <a:rPr lang="en-US" dirty="0">
                <a:highlight>
                  <a:srgbClr val="FFFF00"/>
                </a:highlight>
              </a:rPr>
              <a:t>Student Attrition Rate</a:t>
            </a:r>
          </a:p>
          <a:p>
            <a:pPr marL="285750" indent="-285750">
              <a:buFont typeface="Arial" panose="020B0604020202020204" pitchFamily="34" charset="0"/>
              <a:buChar char="•"/>
            </a:pPr>
            <a:r>
              <a:rPr lang="en-US" dirty="0">
                <a:highlight>
                  <a:srgbClr val="FFFF00"/>
                </a:highlight>
              </a:rPr>
              <a:t>Teacher Retention Rate</a:t>
            </a:r>
          </a:p>
          <a:p>
            <a:pPr algn="ctr"/>
            <a:r>
              <a:rPr lang="en-US" dirty="0"/>
              <a:t>(20%)</a:t>
            </a:r>
          </a:p>
        </p:txBody>
      </p:sp>
      <p:cxnSp>
        <p:nvCxnSpPr>
          <p:cNvPr id="15" name="Straight Connector 14"/>
          <p:cNvCxnSpPr/>
          <p:nvPr/>
        </p:nvCxnSpPr>
        <p:spPr>
          <a:xfrm>
            <a:off x="1620942" y="3649647"/>
            <a:ext cx="2110115"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718560" y="3649647"/>
            <a:ext cx="2110115"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7794913" y="3649647"/>
            <a:ext cx="2110115"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4606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14D7C-A5A4-415C-932B-6723A4483D98}"/>
              </a:ext>
            </a:extLst>
          </p:cNvPr>
          <p:cNvSpPr>
            <a:spLocks noGrp="1"/>
          </p:cNvSpPr>
          <p:nvPr>
            <p:ph type="title"/>
          </p:nvPr>
        </p:nvSpPr>
        <p:spPr/>
        <p:txBody>
          <a:bodyPr/>
          <a:lstStyle/>
          <a:p>
            <a:r>
              <a:rPr lang="en-US" dirty="0"/>
              <a:t>Available Data for BCHS</a:t>
            </a:r>
          </a:p>
        </p:txBody>
      </p:sp>
      <p:graphicFrame>
        <p:nvGraphicFramePr>
          <p:cNvPr id="4" name="Content Placeholder 5">
            <a:extLst>
              <a:ext uri="{FF2B5EF4-FFF2-40B4-BE49-F238E27FC236}">
                <a16:creationId xmlns:a16="http://schemas.microsoft.com/office/drawing/2014/main" id="{724FB605-575E-43EF-B901-B90F121665B3}"/>
              </a:ext>
            </a:extLst>
          </p:cNvPr>
          <p:cNvGraphicFramePr>
            <a:graphicFrameLocks noGrp="1"/>
          </p:cNvGraphicFramePr>
          <p:nvPr>
            <p:ph idx="1"/>
            <p:extLst>
              <p:ext uri="{D42A27DB-BD31-4B8C-83A1-F6EECF244321}">
                <p14:modId xmlns:p14="http://schemas.microsoft.com/office/powerpoint/2010/main" val="1848241910"/>
              </p:ext>
            </p:extLst>
          </p:nvPr>
        </p:nvGraphicFramePr>
        <p:xfrm>
          <a:off x="1097279" y="1635060"/>
          <a:ext cx="10058401" cy="3747624"/>
        </p:xfrm>
        <a:graphic>
          <a:graphicData uri="http://schemas.openxmlformats.org/drawingml/2006/table">
            <a:tbl>
              <a:tblPr firstRow="1" firstCol="1" bandRow="1">
                <a:tableStyleId>{073A0DAA-6AF3-43AB-8588-CEC1D06C72B9}</a:tableStyleId>
              </a:tblPr>
              <a:tblGrid>
                <a:gridCol w="2375999">
                  <a:extLst>
                    <a:ext uri="{9D8B030D-6E8A-4147-A177-3AD203B41FA5}">
                      <a16:colId xmlns:a16="http://schemas.microsoft.com/office/drawing/2014/main" val="20000"/>
                    </a:ext>
                  </a:extLst>
                </a:gridCol>
                <a:gridCol w="2666400">
                  <a:extLst>
                    <a:ext uri="{9D8B030D-6E8A-4147-A177-3AD203B41FA5}">
                      <a16:colId xmlns:a16="http://schemas.microsoft.com/office/drawing/2014/main" val="3971299176"/>
                    </a:ext>
                  </a:extLst>
                </a:gridCol>
                <a:gridCol w="2508001">
                  <a:extLst>
                    <a:ext uri="{9D8B030D-6E8A-4147-A177-3AD203B41FA5}">
                      <a16:colId xmlns:a16="http://schemas.microsoft.com/office/drawing/2014/main" val="2617129654"/>
                    </a:ext>
                  </a:extLst>
                </a:gridCol>
                <a:gridCol w="2508001">
                  <a:extLst>
                    <a:ext uri="{9D8B030D-6E8A-4147-A177-3AD203B41FA5}">
                      <a16:colId xmlns:a16="http://schemas.microsoft.com/office/drawing/2014/main" val="2047485866"/>
                    </a:ext>
                  </a:extLst>
                </a:gridCol>
              </a:tblGrid>
              <a:tr h="841440">
                <a:tc>
                  <a:txBody>
                    <a:bodyPr/>
                    <a:lstStyle/>
                    <a:p>
                      <a:pPr marL="0" marR="0" algn="ctr">
                        <a:lnSpc>
                          <a:spcPct val="115000"/>
                        </a:lnSpc>
                        <a:spcBef>
                          <a:spcPts val="0"/>
                        </a:spcBef>
                        <a:spcAft>
                          <a:spcPts val="0"/>
                        </a:spcAft>
                      </a:pPr>
                      <a:r>
                        <a:rPr lang="en-US" sz="1800" dirty="0">
                          <a:effectLst/>
                        </a:rPr>
                        <a:t>INDICATOR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dirty="0">
                          <a:effectLst/>
                        </a:rPr>
                        <a:t>BLUFF CITY </a:t>
                      </a:r>
                    </a:p>
                    <a:p>
                      <a:pPr marL="0" marR="0" algn="ctr">
                        <a:lnSpc>
                          <a:spcPct val="115000"/>
                        </a:lnSpc>
                        <a:spcBef>
                          <a:spcPts val="0"/>
                        </a:spcBef>
                        <a:spcAft>
                          <a:spcPts val="0"/>
                        </a:spcAft>
                      </a:pPr>
                      <a:r>
                        <a:rPr lang="en-US" sz="1800" dirty="0">
                          <a:effectLst/>
                        </a:rPr>
                        <a:t>HIGH SCHOOL</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dirty="0">
                          <a:effectLst/>
                        </a:rPr>
                        <a:t>RATING</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dirty="0">
                          <a:effectLst/>
                        </a:rPr>
                        <a:t>CHANGE FROM </a:t>
                      </a:r>
                    </a:p>
                    <a:p>
                      <a:pPr marL="0" marR="0" algn="ctr">
                        <a:lnSpc>
                          <a:spcPct val="115000"/>
                        </a:lnSpc>
                        <a:spcBef>
                          <a:spcPts val="0"/>
                        </a:spcBef>
                        <a:spcAft>
                          <a:spcPts val="0"/>
                        </a:spcAft>
                      </a:pPr>
                      <a:r>
                        <a:rPr lang="en-US" sz="1800" dirty="0">
                          <a:effectLst/>
                        </a:rPr>
                        <a:t>SY18-19</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726546">
                <a:tc>
                  <a:txBody>
                    <a:bodyPr/>
                    <a:lstStyle/>
                    <a:p>
                      <a:pPr marL="0" marR="0" algn="ctr" defTabSz="914400" rtl="0" eaLnBrk="1" latinLnBrk="0" hangingPunct="1">
                        <a:lnSpc>
                          <a:spcPct val="115000"/>
                        </a:lnSpc>
                        <a:spcBef>
                          <a:spcPts val="0"/>
                        </a:spcBef>
                        <a:spcAft>
                          <a:spcPts val="0"/>
                        </a:spcAft>
                      </a:pPr>
                      <a:r>
                        <a:rPr lang="en-US" sz="1800" kern="1200" dirty="0">
                          <a:effectLst/>
                        </a:rPr>
                        <a:t>Chronic Absenteeism</a:t>
                      </a:r>
                      <a:endParaRPr lang="en-US" sz="1800" b="1" kern="1200" dirty="0">
                        <a:solidFill>
                          <a:schemeClr val="lt1"/>
                        </a:solidFill>
                        <a:effectLst/>
                        <a:latin typeface="+mn-lt"/>
                        <a:ea typeface="+mn-ea"/>
                        <a:cs typeface="+mn-cs"/>
                      </a:endParaRPr>
                    </a:p>
                  </a:txBody>
                  <a:tcPr marL="68580" marR="68580" marT="0" marB="0"/>
                </a:tc>
                <a:tc>
                  <a:txBody>
                    <a:bodyPr/>
                    <a:lstStyle/>
                    <a:p>
                      <a:pPr marL="0" marR="0" algn="ctr">
                        <a:lnSpc>
                          <a:spcPct val="200000"/>
                        </a:lnSpc>
                        <a:spcBef>
                          <a:spcPts val="0"/>
                        </a:spcBef>
                        <a:spcAft>
                          <a:spcPts val="0"/>
                        </a:spcAft>
                      </a:pPr>
                      <a:r>
                        <a:rPr lang="en-US" sz="1800" b="1" dirty="0">
                          <a:effectLst/>
                        </a:rPr>
                        <a:t>34.7%</a:t>
                      </a:r>
                      <a:endParaRPr lang="en-US" sz="1800" b="1" dirty="0">
                        <a:effectLst/>
                        <a:latin typeface="+mn-lt"/>
                      </a:endParaRPr>
                    </a:p>
                  </a:txBody>
                  <a:tcPr marL="68580" marR="68580" marT="0" marB="0">
                    <a:solidFill>
                      <a:srgbClr val="FF0000"/>
                    </a:solidFill>
                  </a:tcPr>
                </a:tc>
                <a:tc>
                  <a:txBody>
                    <a:bodyPr/>
                    <a:lstStyle/>
                    <a:p>
                      <a:pPr marL="0" marR="0" algn="ctr">
                        <a:lnSpc>
                          <a:spcPct val="200000"/>
                        </a:lnSpc>
                        <a:spcBef>
                          <a:spcPts val="0"/>
                        </a:spcBef>
                        <a:spcAft>
                          <a:spcPts val="0"/>
                        </a:spcAft>
                      </a:pPr>
                      <a:r>
                        <a:rPr lang="en-US" sz="1800" b="1" dirty="0">
                          <a:effectLst/>
                        </a:rPr>
                        <a:t>Falls Far Below</a:t>
                      </a:r>
                      <a:endParaRPr lang="en-US" sz="1800" b="1" dirty="0">
                        <a:effectLst/>
                        <a:latin typeface="+mn-lt"/>
                        <a:ea typeface="Calibri" panose="020F0502020204030204" pitchFamily="34" charset="0"/>
                        <a:cs typeface="Times New Roman" panose="02020603050405020304" pitchFamily="18" charset="0"/>
                      </a:endParaRPr>
                    </a:p>
                  </a:txBody>
                  <a:tcPr marL="68580" marR="68580" marT="0" marB="0">
                    <a:solidFill>
                      <a:srgbClr val="FF0000"/>
                    </a:solidFill>
                  </a:tcPr>
                </a:tc>
                <a:tc>
                  <a:txBody>
                    <a:bodyPr/>
                    <a:lstStyle/>
                    <a:p>
                      <a:pPr marL="0" marR="0" algn="ctr">
                        <a:lnSpc>
                          <a:spcPct val="200000"/>
                        </a:lnSpc>
                        <a:spcBef>
                          <a:spcPts val="0"/>
                        </a:spcBef>
                        <a:spcAft>
                          <a:spcPts val="0"/>
                        </a:spcAft>
                      </a:pPr>
                      <a:r>
                        <a:rPr lang="en-US" sz="1800" b="1" dirty="0">
                          <a:effectLst/>
                        </a:rPr>
                        <a:t>+4.8%</a:t>
                      </a:r>
                      <a:endParaRPr lang="en-US" sz="1800" b="1" dirty="0">
                        <a:solidFill>
                          <a:srgbClr val="FF0000"/>
                        </a:solidFill>
                        <a:effectLst/>
                        <a:latin typeface="+mn-lt"/>
                      </a:endParaRPr>
                    </a:p>
                  </a:txBody>
                  <a:tcPr marL="68580" marR="68580" marT="0" marB="0"/>
                </a:tc>
                <a:extLst>
                  <a:ext uri="{0D108BD9-81ED-4DB2-BD59-A6C34878D82A}">
                    <a16:rowId xmlns:a16="http://schemas.microsoft.com/office/drawing/2014/main" val="10001"/>
                  </a:ext>
                </a:extLst>
              </a:tr>
              <a:tr h="726546">
                <a:tc>
                  <a:txBody>
                    <a:bodyPr/>
                    <a:lstStyle/>
                    <a:p>
                      <a:pPr marL="0" marR="0" algn="ctr">
                        <a:lnSpc>
                          <a:spcPct val="115000"/>
                        </a:lnSpc>
                        <a:spcBef>
                          <a:spcPts val="0"/>
                        </a:spcBef>
                        <a:spcAft>
                          <a:spcPts val="0"/>
                        </a:spcAft>
                      </a:pPr>
                      <a:r>
                        <a:rPr lang="en-US" sz="1800" dirty="0">
                          <a:effectLst/>
                        </a:rPr>
                        <a:t>Out of School Suspension</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0"/>
                        </a:spcAft>
                      </a:pPr>
                      <a:r>
                        <a:rPr lang="en-US" sz="1800" b="1" dirty="0">
                          <a:effectLst/>
                        </a:rPr>
                        <a:t>9%</a:t>
                      </a:r>
                      <a:endParaRPr lang="en-US" sz="1800" b="1" dirty="0">
                        <a:effectLst/>
                        <a:latin typeface="+mn-lt"/>
                      </a:endParaRPr>
                    </a:p>
                  </a:txBody>
                  <a:tcPr marL="68580" marR="68580" marT="0" marB="0">
                    <a:solidFill>
                      <a:srgbClr val="FFFF00"/>
                    </a:solidFill>
                  </a:tcPr>
                </a:tc>
                <a:tc>
                  <a:txBody>
                    <a:bodyPr/>
                    <a:lstStyle/>
                    <a:p>
                      <a:pPr marL="0" marR="0" algn="ctr">
                        <a:lnSpc>
                          <a:spcPct val="200000"/>
                        </a:lnSpc>
                        <a:spcBef>
                          <a:spcPts val="0"/>
                        </a:spcBef>
                        <a:spcAft>
                          <a:spcPts val="0"/>
                        </a:spcAft>
                      </a:pPr>
                      <a:r>
                        <a:rPr lang="en-US" sz="1800" b="1" dirty="0">
                          <a:effectLst/>
                        </a:rPr>
                        <a:t>Does Not Meet</a:t>
                      </a:r>
                      <a:endParaRPr lang="en-US" sz="1800" b="1" dirty="0">
                        <a:effectLst/>
                        <a:latin typeface="+mn-lt"/>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marL="0" marR="0" algn="ctr">
                        <a:lnSpc>
                          <a:spcPct val="200000"/>
                        </a:lnSpc>
                        <a:spcBef>
                          <a:spcPts val="0"/>
                        </a:spcBef>
                        <a:spcAft>
                          <a:spcPts val="0"/>
                        </a:spcAft>
                      </a:pPr>
                      <a:r>
                        <a:rPr lang="en-US" sz="1800" b="1" dirty="0">
                          <a:effectLst/>
                        </a:rPr>
                        <a:t>-3.2%</a:t>
                      </a:r>
                      <a:endParaRPr lang="en-US" sz="1800" b="1" dirty="0">
                        <a:solidFill>
                          <a:srgbClr val="00B050"/>
                        </a:solidFill>
                        <a:effectLst/>
                        <a:latin typeface="+mn-lt"/>
                      </a:endParaRPr>
                    </a:p>
                  </a:txBody>
                  <a:tcPr marL="68580" marR="68580" marT="0" marB="0"/>
                </a:tc>
                <a:extLst>
                  <a:ext uri="{0D108BD9-81ED-4DB2-BD59-A6C34878D82A}">
                    <a16:rowId xmlns:a16="http://schemas.microsoft.com/office/drawing/2014/main" val="10002"/>
                  </a:ext>
                </a:extLst>
              </a:tr>
              <a:tr h="726546">
                <a:tc>
                  <a:txBody>
                    <a:bodyPr/>
                    <a:lstStyle/>
                    <a:p>
                      <a:pPr marL="0" marR="0" algn="ctr">
                        <a:lnSpc>
                          <a:spcPct val="115000"/>
                        </a:lnSpc>
                        <a:spcBef>
                          <a:spcPts val="0"/>
                        </a:spcBef>
                        <a:spcAft>
                          <a:spcPts val="0"/>
                        </a:spcAft>
                      </a:pPr>
                      <a:r>
                        <a:rPr lang="en-US" sz="1800" dirty="0">
                          <a:effectLst/>
                        </a:rPr>
                        <a:t>Student </a:t>
                      </a:r>
                    </a:p>
                    <a:p>
                      <a:pPr marL="0" marR="0" algn="ctr">
                        <a:lnSpc>
                          <a:spcPct val="115000"/>
                        </a:lnSpc>
                        <a:spcBef>
                          <a:spcPts val="0"/>
                        </a:spcBef>
                        <a:spcAft>
                          <a:spcPts val="0"/>
                        </a:spcAft>
                      </a:pPr>
                      <a:r>
                        <a:rPr lang="en-US" sz="1800" dirty="0">
                          <a:effectLst/>
                        </a:rPr>
                        <a:t>Attrition</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0"/>
                        </a:spcAft>
                      </a:pPr>
                      <a:r>
                        <a:rPr lang="en-US" sz="1800" b="1" dirty="0">
                          <a:effectLst/>
                        </a:rPr>
                        <a:t>15.2%</a:t>
                      </a:r>
                      <a:endParaRPr lang="en-US" sz="1800" b="1" dirty="0">
                        <a:effectLst/>
                        <a:latin typeface="+mn-lt"/>
                        <a:ea typeface="Calibri" panose="020F0502020204030204" pitchFamily="34" charset="0"/>
                        <a:cs typeface="Times New Roman" panose="02020603050405020304" pitchFamily="18" charset="0"/>
                      </a:endParaRPr>
                    </a:p>
                  </a:txBody>
                  <a:tcPr marL="68580" marR="68580" marT="0" marB="0">
                    <a:solidFill>
                      <a:srgbClr val="00B050"/>
                    </a:solidFill>
                  </a:tcPr>
                </a:tc>
                <a:tc>
                  <a:txBody>
                    <a:bodyPr/>
                    <a:lstStyle/>
                    <a:p>
                      <a:pPr marL="0" marR="0" algn="ctr">
                        <a:lnSpc>
                          <a:spcPct val="200000"/>
                        </a:lnSpc>
                        <a:spcBef>
                          <a:spcPts val="0"/>
                        </a:spcBef>
                        <a:spcAft>
                          <a:spcPts val="0"/>
                        </a:spcAft>
                      </a:pPr>
                      <a:r>
                        <a:rPr lang="en-US" sz="1800" b="1" dirty="0">
                          <a:effectLst/>
                        </a:rPr>
                        <a:t>Meets Standard</a:t>
                      </a:r>
                      <a:endParaRPr lang="en-US" sz="1800" b="1" dirty="0">
                        <a:effectLst/>
                        <a:latin typeface="+mn-lt"/>
                        <a:ea typeface="Calibri" panose="020F0502020204030204" pitchFamily="34" charset="0"/>
                        <a:cs typeface="Times New Roman" panose="02020603050405020304" pitchFamily="18" charset="0"/>
                      </a:endParaRPr>
                    </a:p>
                  </a:txBody>
                  <a:tcPr marL="68580" marR="68580" marT="0" marB="0">
                    <a:solidFill>
                      <a:srgbClr val="00B050"/>
                    </a:solidFill>
                  </a:tcPr>
                </a:tc>
                <a:tc>
                  <a:txBody>
                    <a:bodyPr/>
                    <a:lstStyle/>
                    <a:p>
                      <a:pPr marL="0" marR="0" algn="ctr">
                        <a:lnSpc>
                          <a:spcPct val="200000"/>
                        </a:lnSpc>
                        <a:spcBef>
                          <a:spcPts val="0"/>
                        </a:spcBef>
                        <a:spcAft>
                          <a:spcPts val="0"/>
                        </a:spcAft>
                      </a:pPr>
                      <a:r>
                        <a:rPr lang="en-US" sz="1800" b="1" dirty="0">
                          <a:effectLst/>
                        </a:rPr>
                        <a:t>-8.8%</a:t>
                      </a:r>
                      <a:endParaRPr lang="en-US" sz="1800" b="1" dirty="0">
                        <a:solidFill>
                          <a:srgbClr val="00B050"/>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726546">
                <a:tc>
                  <a:txBody>
                    <a:bodyPr/>
                    <a:lstStyle/>
                    <a:p>
                      <a:pPr marL="0" marR="0" algn="ctr" defTabSz="914400" rtl="0" eaLnBrk="1" latinLnBrk="0" hangingPunct="1">
                        <a:lnSpc>
                          <a:spcPct val="115000"/>
                        </a:lnSpc>
                        <a:spcBef>
                          <a:spcPts val="0"/>
                        </a:spcBef>
                        <a:spcAft>
                          <a:spcPts val="0"/>
                        </a:spcAft>
                      </a:pPr>
                      <a:r>
                        <a:rPr lang="en-US" sz="1800" kern="1200" dirty="0">
                          <a:effectLst/>
                        </a:rPr>
                        <a:t>Teacher </a:t>
                      </a:r>
                    </a:p>
                    <a:p>
                      <a:pPr marL="0" marR="0" algn="ctr" defTabSz="914400" rtl="0" eaLnBrk="1" latinLnBrk="0" hangingPunct="1">
                        <a:lnSpc>
                          <a:spcPct val="115000"/>
                        </a:lnSpc>
                        <a:spcBef>
                          <a:spcPts val="0"/>
                        </a:spcBef>
                        <a:spcAft>
                          <a:spcPts val="0"/>
                        </a:spcAft>
                      </a:pPr>
                      <a:r>
                        <a:rPr lang="en-US" sz="1800" kern="1200" dirty="0">
                          <a:effectLst/>
                        </a:rPr>
                        <a:t>Retention</a:t>
                      </a:r>
                      <a:endParaRPr lang="en-US" sz="1800" b="1" kern="1200" dirty="0">
                        <a:solidFill>
                          <a:schemeClr val="lt1"/>
                        </a:solidFill>
                        <a:effectLst/>
                        <a:latin typeface="+mn-lt"/>
                        <a:ea typeface="+mn-ea"/>
                        <a:cs typeface="+mn-cs"/>
                      </a:endParaRPr>
                    </a:p>
                  </a:txBody>
                  <a:tcPr marL="68580" marR="68580" marT="0" marB="0"/>
                </a:tc>
                <a:tc>
                  <a:txBody>
                    <a:bodyPr/>
                    <a:lstStyle/>
                    <a:p>
                      <a:pPr marL="0" marR="0" algn="ctr" defTabSz="914400" rtl="0" eaLnBrk="1" latinLnBrk="0" hangingPunct="1">
                        <a:lnSpc>
                          <a:spcPct val="200000"/>
                        </a:lnSpc>
                        <a:spcBef>
                          <a:spcPts val="0"/>
                        </a:spcBef>
                        <a:spcAft>
                          <a:spcPts val="0"/>
                        </a:spcAft>
                      </a:pPr>
                      <a:r>
                        <a:rPr lang="en-US" sz="1800" b="1" kern="1200" dirty="0">
                          <a:effectLst/>
                        </a:rPr>
                        <a:t>75%</a:t>
                      </a:r>
                      <a:endParaRPr lang="en-US" sz="1800" b="1" kern="1200" dirty="0">
                        <a:solidFill>
                          <a:schemeClr val="dk1"/>
                        </a:solidFill>
                        <a:effectLst/>
                        <a:latin typeface="+mn-lt"/>
                        <a:ea typeface="+mn-ea"/>
                        <a:cs typeface="+mn-cs"/>
                      </a:endParaRPr>
                    </a:p>
                  </a:txBody>
                  <a:tcPr marL="68580" marR="68580" marT="0" marB="0">
                    <a:solidFill>
                      <a:srgbClr val="00B050"/>
                    </a:solidFill>
                  </a:tcPr>
                </a:tc>
                <a:tc>
                  <a:txBody>
                    <a:bodyPr/>
                    <a:lstStyle/>
                    <a:p>
                      <a:pPr marL="0" marR="0" algn="ctr" defTabSz="914400" rtl="0" eaLnBrk="1" latinLnBrk="0" hangingPunct="1">
                        <a:lnSpc>
                          <a:spcPct val="200000"/>
                        </a:lnSpc>
                        <a:spcBef>
                          <a:spcPts val="0"/>
                        </a:spcBef>
                        <a:spcAft>
                          <a:spcPts val="0"/>
                        </a:spcAft>
                      </a:pPr>
                      <a:r>
                        <a:rPr lang="en-US" sz="1800" b="1" kern="1200" dirty="0">
                          <a:effectLst/>
                        </a:rPr>
                        <a:t>Meets Standard</a:t>
                      </a:r>
                      <a:endParaRPr lang="en-US" sz="1800" b="1" kern="1200" dirty="0">
                        <a:solidFill>
                          <a:schemeClr val="dk1"/>
                        </a:solidFill>
                        <a:effectLst/>
                        <a:latin typeface="+mn-lt"/>
                        <a:ea typeface="+mn-ea"/>
                        <a:cs typeface="+mn-cs"/>
                      </a:endParaRPr>
                    </a:p>
                  </a:txBody>
                  <a:tcPr marL="68580" marR="68580" marT="0" marB="0">
                    <a:solidFill>
                      <a:srgbClr val="00B050"/>
                    </a:solidFill>
                  </a:tcPr>
                </a:tc>
                <a:tc>
                  <a:txBody>
                    <a:bodyPr/>
                    <a:lstStyle/>
                    <a:p>
                      <a:pPr marL="0" marR="0" algn="ctr" defTabSz="914400" rtl="0" eaLnBrk="1" latinLnBrk="0" hangingPunct="1">
                        <a:lnSpc>
                          <a:spcPct val="200000"/>
                        </a:lnSpc>
                        <a:spcBef>
                          <a:spcPts val="0"/>
                        </a:spcBef>
                        <a:spcAft>
                          <a:spcPts val="0"/>
                        </a:spcAft>
                      </a:pPr>
                      <a:r>
                        <a:rPr lang="en-US" sz="1800" b="1" kern="1200" dirty="0">
                          <a:effectLst/>
                        </a:rPr>
                        <a:t>+4%</a:t>
                      </a:r>
                      <a:endParaRPr lang="en-US" sz="1800" b="1" kern="1200" dirty="0">
                        <a:solidFill>
                          <a:srgbClr val="00B050"/>
                        </a:solidFill>
                        <a:effectLst/>
                        <a:latin typeface="+mn-lt"/>
                        <a:ea typeface="+mn-ea"/>
                        <a:cs typeface="+mn-cs"/>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660147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14D7C-A5A4-415C-932B-6723A4483D98}"/>
              </a:ext>
            </a:extLst>
          </p:cNvPr>
          <p:cNvSpPr>
            <a:spLocks noGrp="1"/>
          </p:cNvSpPr>
          <p:nvPr>
            <p:ph type="title"/>
          </p:nvPr>
        </p:nvSpPr>
        <p:spPr/>
        <p:txBody>
          <a:bodyPr/>
          <a:lstStyle/>
          <a:p>
            <a:r>
              <a:rPr lang="en-US" dirty="0"/>
              <a:t>Available Data for KACPE</a:t>
            </a:r>
          </a:p>
        </p:txBody>
      </p:sp>
      <p:graphicFrame>
        <p:nvGraphicFramePr>
          <p:cNvPr id="4" name="Content Placeholder 5">
            <a:extLst>
              <a:ext uri="{FF2B5EF4-FFF2-40B4-BE49-F238E27FC236}">
                <a16:creationId xmlns:a16="http://schemas.microsoft.com/office/drawing/2014/main" id="{724FB605-575E-43EF-B901-B90F121665B3}"/>
              </a:ext>
            </a:extLst>
          </p:cNvPr>
          <p:cNvGraphicFramePr>
            <a:graphicFrameLocks noGrp="1"/>
          </p:cNvGraphicFramePr>
          <p:nvPr>
            <p:ph idx="1"/>
            <p:extLst>
              <p:ext uri="{D42A27DB-BD31-4B8C-83A1-F6EECF244321}">
                <p14:modId xmlns:p14="http://schemas.microsoft.com/office/powerpoint/2010/main" val="839372815"/>
              </p:ext>
            </p:extLst>
          </p:nvPr>
        </p:nvGraphicFramePr>
        <p:xfrm>
          <a:off x="1097278" y="1635060"/>
          <a:ext cx="10058398" cy="3823569"/>
        </p:xfrm>
        <a:graphic>
          <a:graphicData uri="http://schemas.openxmlformats.org/drawingml/2006/table">
            <a:tbl>
              <a:tblPr firstRow="1" firstCol="1" bandRow="1">
                <a:tableStyleId>{073A0DAA-6AF3-43AB-8588-CEC1D06C72B9}</a:tableStyleId>
              </a:tblPr>
              <a:tblGrid>
                <a:gridCol w="2375998">
                  <a:extLst>
                    <a:ext uri="{9D8B030D-6E8A-4147-A177-3AD203B41FA5}">
                      <a16:colId xmlns:a16="http://schemas.microsoft.com/office/drawing/2014/main" val="20000"/>
                    </a:ext>
                  </a:extLst>
                </a:gridCol>
                <a:gridCol w="2666400">
                  <a:extLst>
                    <a:ext uri="{9D8B030D-6E8A-4147-A177-3AD203B41FA5}">
                      <a16:colId xmlns:a16="http://schemas.microsoft.com/office/drawing/2014/main" val="3971299176"/>
                    </a:ext>
                  </a:extLst>
                </a:gridCol>
                <a:gridCol w="2508000">
                  <a:extLst>
                    <a:ext uri="{9D8B030D-6E8A-4147-A177-3AD203B41FA5}">
                      <a16:colId xmlns:a16="http://schemas.microsoft.com/office/drawing/2014/main" val="2617129654"/>
                    </a:ext>
                  </a:extLst>
                </a:gridCol>
                <a:gridCol w="2508000">
                  <a:extLst>
                    <a:ext uri="{9D8B030D-6E8A-4147-A177-3AD203B41FA5}">
                      <a16:colId xmlns:a16="http://schemas.microsoft.com/office/drawing/2014/main" val="14728239"/>
                    </a:ext>
                  </a:extLst>
                </a:gridCol>
              </a:tblGrid>
              <a:tr h="841440">
                <a:tc>
                  <a:txBody>
                    <a:bodyPr/>
                    <a:lstStyle/>
                    <a:p>
                      <a:pPr marL="0" marR="0" algn="ctr">
                        <a:lnSpc>
                          <a:spcPct val="115000"/>
                        </a:lnSpc>
                        <a:spcBef>
                          <a:spcPts val="0"/>
                        </a:spcBef>
                        <a:spcAft>
                          <a:spcPts val="0"/>
                        </a:spcAft>
                      </a:pPr>
                      <a:r>
                        <a:rPr lang="en-US" sz="1800" dirty="0">
                          <a:effectLst/>
                        </a:rPr>
                        <a:t>INDICATOR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dirty="0">
                          <a:effectLst/>
                        </a:rPr>
                        <a:t>KIPP ANTIOCH COLLEGE PREP ELEMENTARY</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dirty="0">
                          <a:effectLst/>
                        </a:rPr>
                        <a:t>RATING</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dirty="0">
                          <a:effectLst/>
                        </a:rPr>
                        <a:t>CHANGE FROM </a:t>
                      </a:r>
                    </a:p>
                    <a:p>
                      <a:pPr marL="0" marR="0" algn="ctr">
                        <a:lnSpc>
                          <a:spcPct val="115000"/>
                        </a:lnSpc>
                        <a:spcBef>
                          <a:spcPts val="0"/>
                        </a:spcBef>
                        <a:spcAft>
                          <a:spcPts val="0"/>
                        </a:spcAft>
                      </a:pPr>
                      <a:r>
                        <a:rPr lang="en-US" sz="1800" dirty="0">
                          <a:effectLst/>
                        </a:rPr>
                        <a:t>SY18-19</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726546">
                <a:tc>
                  <a:txBody>
                    <a:bodyPr/>
                    <a:lstStyle/>
                    <a:p>
                      <a:pPr marL="0" marR="0" algn="ctr" defTabSz="914400" rtl="0" eaLnBrk="1" latinLnBrk="0" hangingPunct="1">
                        <a:lnSpc>
                          <a:spcPct val="115000"/>
                        </a:lnSpc>
                        <a:spcBef>
                          <a:spcPts val="0"/>
                        </a:spcBef>
                        <a:spcAft>
                          <a:spcPts val="0"/>
                        </a:spcAft>
                      </a:pPr>
                      <a:r>
                        <a:rPr lang="en-US" sz="1800" kern="1200" dirty="0">
                          <a:effectLst/>
                        </a:rPr>
                        <a:t>Chronic Absenteeism</a:t>
                      </a:r>
                      <a:endParaRPr lang="en-US" sz="1800" b="1" kern="1200" dirty="0">
                        <a:solidFill>
                          <a:schemeClr val="lt1"/>
                        </a:solidFill>
                        <a:effectLst/>
                        <a:latin typeface="+mn-lt"/>
                        <a:ea typeface="+mn-ea"/>
                        <a:cs typeface="+mn-cs"/>
                      </a:endParaRPr>
                    </a:p>
                  </a:txBody>
                  <a:tcPr marL="68580" marR="68580" marT="0" marB="0"/>
                </a:tc>
                <a:tc>
                  <a:txBody>
                    <a:bodyPr/>
                    <a:lstStyle/>
                    <a:p>
                      <a:pPr marL="0" marR="0" algn="ctr">
                        <a:lnSpc>
                          <a:spcPct val="200000"/>
                        </a:lnSpc>
                        <a:spcBef>
                          <a:spcPts val="0"/>
                        </a:spcBef>
                        <a:spcAft>
                          <a:spcPts val="0"/>
                        </a:spcAft>
                      </a:pPr>
                      <a:r>
                        <a:rPr lang="en-US" sz="1800" b="1" dirty="0">
                          <a:effectLst/>
                        </a:rPr>
                        <a:t>5.5%</a:t>
                      </a:r>
                      <a:endParaRPr lang="en-US" sz="1800" b="1" dirty="0">
                        <a:effectLst/>
                        <a:latin typeface="+mn-lt"/>
                      </a:endParaRPr>
                    </a:p>
                  </a:txBody>
                  <a:tcPr marL="68580" marR="68580" marT="0" marB="0">
                    <a:solidFill>
                      <a:srgbClr val="00B0F0"/>
                    </a:solidFill>
                  </a:tcPr>
                </a:tc>
                <a:tc>
                  <a:txBody>
                    <a:bodyPr/>
                    <a:lstStyle/>
                    <a:p>
                      <a:pPr marL="0" marR="0" algn="ctr">
                        <a:lnSpc>
                          <a:spcPct val="200000"/>
                        </a:lnSpc>
                        <a:spcBef>
                          <a:spcPts val="0"/>
                        </a:spcBef>
                        <a:spcAft>
                          <a:spcPts val="0"/>
                        </a:spcAft>
                      </a:pPr>
                      <a:r>
                        <a:rPr lang="en-US" sz="1800" b="1" dirty="0">
                          <a:effectLst/>
                        </a:rPr>
                        <a:t>Exceeds Standard</a:t>
                      </a:r>
                      <a:endParaRPr lang="en-US" sz="1800" b="1" dirty="0">
                        <a:effectLst/>
                        <a:latin typeface="+mn-lt"/>
                        <a:ea typeface="Calibri" panose="020F0502020204030204" pitchFamily="34" charset="0"/>
                        <a:cs typeface="Times New Roman" panose="02020603050405020304" pitchFamily="18" charset="0"/>
                      </a:endParaRPr>
                    </a:p>
                  </a:txBody>
                  <a:tcPr marL="68580" marR="68580" marT="0" marB="0">
                    <a:solidFill>
                      <a:srgbClr val="00B0F0"/>
                    </a:solidFill>
                  </a:tcPr>
                </a:tc>
                <a:tc>
                  <a:txBody>
                    <a:bodyPr/>
                    <a:lstStyle/>
                    <a:p>
                      <a:pPr marL="0" marR="0" algn="ctr">
                        <a:lnSpc>
                          <a:spcPct val="200000"/>
                        </a:lnSpc>
                        <a:spcBef>
                          <a:spcPts val="0"/>
                        </a:spcBef>
                        <a:spcAft>
                          <a:spcPts val="0"/>
                        </a:spcAft>
                      </a:pPr>
                      <a:r>
                        <a:rPr lang="en-US" sz="1800" b="1" dirty="0">
                          <a:effectLst/>
                        </a:rPr>
                        <a:t>+2.6%</a:t>
                      </a:r>
                      <a:endParaRPr lang="en-US" sz="1800" b="1" dirty="0">
                        <a:solidFill>
                          <a:schemeClr val="tx1"/>
                        </a:solidFill>
                        <a:effectLst/>
                        <a:latin typeface="+mn-lt"/>
                      </a:endParaRPr>
                    </a:p>
                  </a:txBody>
                  <a:tcPr marL="68580" marR="68580" marT="0" marB="0"/>
                </a:tc>
                <a:extLst>
                  <a:ext uri="{0D108BD9-81ED-4DB2-BD59-A6C34878D82A}">
                    <a16:rowId xmlns:a16="http://schemas.microsoft.com/office/drawing/2014/main" val="10001"/>
                  </a:ext>
                </a:extLst>
              </a:tr>
              <a:tr h="726546">
                <a:tc>
                  <a:txBody>
                    <a:bodyPr/>
                    <a:lstStyle/>
                    <a:p>
                      <a:pPr marL="0" marR="0" algn="ctr">
                        <a:lnSpc>
                          <a:spcPct val="115000"/>
                        </a:lnSpc>
                        <a:spcBef>
                          <a:spcPts val="0"/>
                        </a:spcBef>
                        <a:spcAft>
                          <a:spcPts val="0"/>
                        </a:spcAft>
                      </a:pPr>
                      <a:r>
                        <a:rPr lang="en-US" sz="1800" dirty="0">
                          <a:effectLst/>
                        </a:rPr>
                        <a:t>Out of School Suspension</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0"/>
                        </a:spcAft>
                      </a:pPr>
                      <a:r>
                        <a:rPr lang="en-US" sz="1800" b="1" dirty="0">
                          <a:effectLst/>
                        </a:rPr>
                        <a:t>2%</a:t>
                      </a:r>
                      <a:endParaRPr lang="en-US" sz="1800" b="1" dirty="0">
                        <a:effectLst/>
                        <a:latin typeface="+mn-lt"/>
                      </a:endParaRPr>
                    </a:p>
                  </a:txBody>
                  <a:tcPr marL="68580" marR="68580" marT="0" marB="0">
                    <a:solidFill>
                      <a:srgbClr val="00B0F0"/>
                    </a:solidFill>
                  </a:tcPr>
                </a:tc>
                <a:tc>
                  <a:txBody>
                    <a:bodyPr/>
                    <a:lstStyle/>
                    <a:p>
                      <a:pPr marL="0" marR="0" algn="ctr">
                        <a:lnSpc>
                          <a:spcPct val="200000"/>
                        </a:lnSpc>
                        <a:spcBef>
                          <a:spcPts val="0"/>
                        </a:spcBef>
                        <a:spcAft>
                          <a:spcPts val="0"/>
                        </a:spcAft>
                      </a:pPr>
                      <a:r>
                        <a:rPr lang="en-US" sz="1800" b="1" dirty="0">
                          <a:effectLst/>
                        </a:rPr>
                        <a:t>Exceeds Standard</a:t>
                      </a:r>
                      <a:endParaRPr lang="en-US" sz="1800" b="1" dirty="0">
                        <a:effectLst/>
                        <a:latin typeface="+mn-lt"/>
                        <a:ea typeface="Calibri" panose="020F0502020204030204" pitchFamily="34" charset="0"/>
                        <a:cs typeface="Times New Roman" panose="02020603050405020304" pitchFamily="18" charset="0"/>
                      </a:endParaRPr>
                    </a:p>
                  </a:txBody>
                  <a:tcPr marL="68580" marR="68580" marT="0" marB="0">
                    <a:solidFill>
                      <a:srgbClr val="00B0F0"/>
                    </a:solidFill>
                  </a:tcPr>
                </a:tc>
                <a:tc>
                  <a:txBody>
                    <a:bodyPr/>
                    <a:lstStyle/>
                    <a:p>
                      <a:pPr marL="0" marR="0" algn="ctr">
                        <a:lnSpc>
                          <a:spcPct val="200000"/>
                        </a:lnSpc>
                        <a:spcBef>
                          <a:spcPts val="0"/>
                        </a:spcBef>
                        <a:spcAft>
                          <a:spcPts val="0"/>
                        </a:spcAft>
                      </a:pPr>
                      <a:r>
                        <a:rPr lang="en-US" sz="1800" b="1" dirty="0">
                          <a:effectLst/>
                        </a:rPr>
                        <a:t>-1.3%</a:t>
                      </a:r>
                      <a:endParaRPr lang="en-US" sz="1800" b="1" dirty="0">
                        <a:solidFill>
                          <a:schemeClr val="tx1"/>
                        </a:solidFill>
                        <a:effectLst/>
                        <a:latin typeface="+mn-lt"/>
                      </a:endParaRPr>
                    </a:p>
                  </a:txBody>
                  <a:tcPr marL="68580" marR="68580" marT="0" marB="0"/>
                </a:tc>
                <a:extLst>
                  <a:ext uri="{0D108BD9-81ED-4DB2-BD59-A6C34878D82A}">
                    <a16:rowId xmlns:a16="http://schemas.microsoft.com/office/drawing/2014/main" val="10002"/>
                  </a:ext>
                </a:extLst>
              </a:tr>
              <a:tr h="726546">
                <a:tc>
                  <a:txBody>
                    <a:bodyPr/>
                    <a:lstStyle/>
                    <a:p>
                      <a:pPr marL="0" marR="0" algn="ctr">
                        <a:lnSpc>
                          <a:spcPct val="115000"/>
                        </a:lnSpc>
                        <a:spcBef>
                          <a:spcPts val="0"/>
                        </a:spcBef>
                        <a:spcAft>
                          <a:spcPts val="0"/>
                        </a:spcAft>
                      </a:pPr>
                      <a:r>
                        <a:rPr lang="en-US" sz="1800" dirty="0">
                          <a:effectLst/>
                        </a:rPr>
                        <a:t>Student </a:t>
                      </a:r>
                    </a:p>
                    <a:p>
                      <a:pPr marL="0" marR="0" algn="ctr">
                        <a:lnSpc>
                          <a:spcPct val="115000"/>
                        </a:lnSpc>
                        <a:spcBef>
                          <a:spcPts val="0"/>
                        </a:spcBef>
                        <a:spcAft>
                          <a:spcPts val="0"/>
                        </a:spcAft>
                      </a:pPr>
                      <a:r>
                        <a:rPr lang="en-US" sz="1800" dirty="0">
                          <a:effectLst/>
                        </a:rPr>
                        <a:t>Attrition</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0"/>
                        </a:spcAft>
                      </a:pPr>
                      <a:r>
                        <a:rPr lang="en-US" sz="1800" b="1" dirty="0">
                          <a:effectLst/>
                        </a:rPr>
                        <a:t>8.6%</a:t>
                      </a:r>
                      <a:endParaRPr lang="en-US" sz="1800" b="1" dirty="0">
                        <a:effectLst/>
                        <a:latin typeface="+mn-lt"/>
                        <a:ea typeface="Calibri" panose="020F0502020204030204" pitchFamily="34" charset="0"/>
                        <a:cs typeface="Times New Roman" panose="02020603050405020304" pitchFamily="18" charset="0"/>
                      </a:endParaRPr>
                    </a:p>
                  </a:txBody>
                  <a:tcPr marL="68580" marR="68580" marT="0" marB="0">
                    <a:solidFill>
                      <a:srgbClr val="00B0F0"/>
                    </a:solidFill>
                  </a:tcPr>
                </a:tc>
                <a:tc>
                  <a:txBody>
                    <a:bodyPr/>
                    <a:lstStyle/>
                    <a:p>
                      <a:pPr marL="0" marR="0" algn="ctr">
                        <a:lnSpc>
                          <a:spcPct val="200000"/>
                        </a:lnSpc>
                        <a:spcBef>
                          <a:spcPts val="0"/>
                        </a:spcBef>
                        <a:spcAft>
                          <a:spcPts val="0"/>
                        </a:spcAft>
                      </a:pPr>
                      <a:r>
                        <a:rPr lang="en-US" sz="1800" b="1" dirty="0">
                          <a:effectLst/>
                        </a:rPr>
                        <a:t>Exceeds Standard</a:t>
                      </a:r>
                      <a:endParaRPr lang="en-US" sz="1800" b="1" dirty="0">
                        <a:effectLst/>
                        <a:latin typeface="+mn-lt"/>
                        <a:ea typeface="Calibri" panose="020F0502020204030204" pitchFamily="34" charset="0"/>
                        <a:cs typeface="Times New Roman" panose="02020603050405020304" pitchFamily="18" charset="0"/>
                      </a:endParaRPr>
                    </a:p>
                  </a:txBody>
                  <a:tcPr marL="68580" marR="68580" marT="0" marB="0">
                    <a:solidFill>
                      <a:srgbClr val="00B0F0"/>
                    </a:solidFill>
                  </a:tcPr>
                </a:tc>
                <a:tc>
                  <a:txBody>
                    <a:bodyPr/>
                    <a:lstStyle/>
                    <a:p>
                      <a:pPr marL="0" marR="0" algn="ctr">
                        <a:lnSpc>
                          <a:spcPct val="200000"/>
                        </a:lnSpc>
                        <a:spcBef>
                          <a:spcPts val="0"/>
                        </a:spcBef>
                        <a:spcAft>
                          <a:spcPts val="0"/>
                        </a:spcAft>
                      </a:pPr>
                      <a:r>
                        <a:rPr lang="en-US" sz="1800" b="1" dirty="0">
                          <a:effectLst/>
                        </a:rPr>
                        <a:t>-3.2%</a:t>
                      </a:r>
                      <a:endParaRPr lang="en-US" sz="1800" b="1"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726546">
                <a:tc>
                  <a:txBody>
                    <a:bodyPr/>
                    <a:lstStyle/>
                    <a:p>
                      <a:pPr marL="0" marR="0" algn="ctr" defTabSz="914400" rtl="0" eaLnBrk="1" latinLnBrk="0" hangingPunct="1">
                        <a:lnSpc>
                          <a:spcPct val="115000"/>
                        </a:lnSpc>
                        <a:spcBef>
                          <a:spcPts val="0"/>
                        </a:spcBef>
                        <a:spcAft>
                          <a:spcPts val="0"/>
                        </a:spcAft>
                      </a:pPr>
                      <a:r>
                        <a:rPr lang="en-US" sz="1800" kern="1200" dirty="0">
                          <a:effectLst/>
                        </a:rPr>
                        <a:t>Teacher </a:t>
                      </a:r>
                    </a:p>
                    <a:p>
                      <a:pPr marL="0" marR="0" algn="ctr" defTabSz="914400" rtl="0" eaLnBrk="1" latinLnBrk="0" hangingPunct="1">
                        <a:lnSpc>
                          <a:spcPct val="115000"/>
                        </a:lnSpc>
                        <a:spcBef>
                          <a:spcPts val="0"/>
                        </a:spcBef>
                        <a:spcAft>
                          <a:spcPts val="0"/>
                        </a:spcAft>
                      </a:pPr>
                      <a:r>
                        <a:rPr lang="en-US" sz="1800" kern="1200" dirty="0">
                          <a:effectLst/>
                        </a:rPr>
                        <a:t>Retention</a:t>
                      </a:r>
                      <a:endParaRPr lang="en-US" sz="1800" b="1" kern="1200" dirty="0">
                        <a:solidFill>
                          <a:schemeClr val="lt1"/>
                        </a:solidFill>
                        <a:effectLst/>
                        <a:latin typeface="+mn-lt"/>
                        <a:ea typeface="+mn-ea"/>
                        <a:cs typeface="+mn-cs"/>
                      </a:endParaRPr>
                    </a:p>
                  </a:txBody>
                  <a:tcPr marL="68580" marR="68580" marT="0" marB="0"/>
                </a:tc>
                <a:tc>
                  <a:txBody>
                    <a:bodyPr/>
                    <a:lstStyle/>
                    <a:p>
                      <a:pPr marL="0" marR="0" algn="ctr" defTabSz="914400" rtl="0" eaLnBrk="1" latinLnBrk="0" hangingPunct="1">
                        <a:lnSpc>
                          <a:spcPct val="200000"/>
                        </a:lnSpc>
                        <a:spcBef>
                          <a:spcPts val="0"/>
                        </a:spcBef>
                        <a:spcAft>
                          <a:spcPts val="0"/>
                        </a:spcAft>
                      </a:pPr>
                      <a:r>
                        <a:rPr lang="en-US" sz="1800" b="1" kern="1200" dirty="0">
                          <a:effectLst/>
                        </a:rPr>
                        <a:t>72%</a:t>
                      </a:r>
                      <a:endParaRPr lang="en-US" sz="1800" b="1" kern="1200" dirty="0">
                        <a:solidFill>
                          <a:schemeClr val="dk1"/>
                        </a:solidFill>
                        <a:effectLst/>
                        <a:latin typeface="+mn-lt"/>
                        <a:ea typeface="+mn-ea"/>
                        <a:cs typeface="+mn-cs"/>
                      </a:endParaRPr>
                    </a:p>
                  </a:txBody>
                  <a:tcPr marL="68580" marR="68580" marT="0" marB="0">
                    <a:solidFill>
                      <a:srgbClr val="FFFF00"/>
                    </a:solidFill>
                  </a:tcPr>
                </a:tc>
                <a:tc>
                  <a:txBody>
                    <a:bodyPr/>
                    <a:lstStyle/>
                    <a:p>
                      <a:pPr marL="0" marR="0" algn="ctr" defTabSz="914400" rtl="0" eaLnBrk="1" latinLnBrk="0" hangingPunct="1">
                        <a:lnSpc>
                          <a:spcPct val="200000"/>
                        </a:lnSpc>
                        <a:spcBef>
                          <a:spcPts val="0"/>
                        </a:spcBef>
                        <a:spcAft>
                          <a:spcPts val="0"/>
                        </a:spcAft>
                      </a:pPr>
                      <a:r>
                        <a:rPr lang="en-US" sz="1800" b="1" kern="1200" dirty="0">
                          <a:effectLst/>
                        </a:rPr>
                        <a:t>Does Not Meet</a:t>
                      </a:r>
                      <a:endParaRPr lang="en-US" sz="1800" b="1" kern="1200" dirty="0">
                        <a:solidFill>
                          <a:schemeClr val="dk1"/>
                        </a:solidFill>
                        <a:effectLst/>
                        <a:latin typeface="+mn-lt"/>
                        <a:ea typeface="+mn-ea"/>
                        <a:cs typeface="+mn-cs"/>
                      </a:endParaRPr>
                    </a:p>
                  </a:txBody>
                  <a:tcPr marL="68580" marR="68580" marT="0" marB="0">
                    <a:solidFill>
                      <a:srgbClr val="FFFF00"/>
                    </a:solidFill>
                  </a:tcPr>
                </a:tc>
                <a:tc>
                  <a:txBody>
                    <a:bodyPr/>
                    <a:lstStyle/>
                    <a:p>
                      <a:pPr marL="0" marR="0" algn="ctr" defTabSz="914400" rtl="0" eaLnBrk="1" latinLnBrk="0" hangingPunct="1">
                        <a:lnSpc>
                          <a:spcPct val="200000"/>
                        </a:lnSpc>
                        <a:spcBef>
                          <a:spcPts val="0"/>
                        </a:spcBef>
                        <a:spcAft>
                          <a:spcPts val="0"/>
                        </a:spcAft>
                      </a:pPr>
                      <a:r>
                        <a:rPr lang="en-US" sz="1800" b="1" kern="1200" dirty="0">
                          <a:effectLst/>
                        </a:rPr>
                        <a:t>+3%</a:t>
                      </a:r>
                      <a:endParaRPr lang="en-US" sz="18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140923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14D7C-A5A4-415C-932B-6723A4483D98}"/>
              </a:ext>
            </a:extLst>
          </p:cNvPr>
          <p:cNvSpPr>
            <a:spLocks noGrp="1"/>
          </p:cNvSpPr>
          <p:nvPr>
            <p:ph type="title"/>
          </p:nvPr>
        </p:nvSpPr>
        <p:spPr/>
        <p:txBody>
          <a:bodyPr/>
          <a:lstStyle/>
          <a:p>
            <a:r>
              <a:rPr lang="en-US" dirty="0"/>
              <a:t>Available Data for KACPM</a:t>
            </a:r>
          </a:p>
        </p:txBody>
      </p:sp>
      <p:graphicFrame>
        <p:nvGraphicFramePr>
          <p:cNvPr id="4" name="Content Placeholder 5">
            <a:extLst>
              <a:ext uri="{FF2B5EF4-FFF2-40B4-BE49-F238E27FC236}">
                <a16:creationId xmlns:a16="http://schemas.microsoft.com/office/drawing/2014/main" id="{724FB605-575E-43EF-B901-B90F121665B3}"/>
              </a:ext>
            </a:extLst>
          </p:cNvPr>
          <p:cNvGraphicFramePr>
            <a:graphicFrameLocks noGrp="1"/>
          </p:cNvGraphicFramePr>
          <p:nvPr>
            <p:ph idx="1"/>
            <p:extLst>
              <p:ext uri="{D42A27DB-BD31-4B8C-83A1-F6EECF244321}">
                <p14:modId xmlns:p14="http://schemas.microsoft.com/office/powerpoint/2010/main" val="3411676054"/>
              </p:ext>
            </p:extLst>
          </p:nvPr>
        </p:nvGraphicFramePr>
        <p:xfrm>
          <a:off x="1097280" y="1764411"/>
          <a:ext cx="10058400" cy="3747624"/>
        </p:xfrm>
        <a:graphic>
          <a:graphicData uri="http://schemas.openxmlformats.org/drawingml/2006/table">
            <a:tbl>
              <a:tblPr firstRow="1" firstCol="1" bandRow="1">
                <a:tableStyleId>{073A0DAA-6AF3-43AB-8588-CEC1D06C72B9}</a:tableStyleId>
              </a:tblPr>
              <a:tblGrid>
                <a:gridCol w="3187520">
                  <a:extLst>
                    <a:ext uri="{9D8B030D-6E8A-4147-A177-3AD203B41FA5}">
                      <a16:colId xmlns:a16="http://schemas.microsoft.com/office/drawing/2014/main" val="20000"/>
                    </a:ext>
                  </a:extLst>
                </a:gridCol>
                <a:gridCol w="3577108">
                  <a:extLst>
                    <a:ext uri="{9D8B030D-6E8A-4147-A177-3AD203B41FA5}">
                      <a16:colId xmlns:a16="http://schemas.microsoft.com/office/drawing/2014/main" val="3971299176"/>
                    </a:ext>
                  </a:extLst>
                </a:gridCol>
                <a:gridCol w="3293772">
                  <a:extLst>
                    <a:ext uri="{9D8B030D-6E8A-4147-A177-3AD203B41FA5}">
                      <a16:colId xmlns:a16="http://schemas.microsoft.com/office/drawing/2014/main" val="20002"/>
                    </a:ext>
                  </a:extLst>
                </a:gridCol>
              </a:tblGrid>
              <a:tr h="841440">
                <a:tc>
                  <a:txBody>
                    <a:bodyPr/>
                    <a:lstStyle/>
                    <a:p>
                      <a:pPr marL="0" marR="0" algn="ctr">
                        <a:lnSpc>
                          <a:spcPct val="115000"/>
                        </a:lnSpc>
                        <a:spcBef>
                          <a:spcPts val="0"/>
                        </a:spcBef>
                        <a:spcAft>
                          <a:spcPts val="0"/>
                        </a:spcAft>
                      </a:pPr>
                      <a:r>
                        <a:rPr lang="en-US" sz="1800" dirty="0">
                          <a:effectLst/>
                        </a:rPr>
                        <a:t>INDICATOR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dirty="0">
                          <a:effectLst/>
                        </a:rPr>
                        <a:t>KIPP ANTIOCH COLLEGE </a:t>
                      </a:r>
                    </a:p>
                    <a:p>
                      <a:pPr marL="0" marR="0" algn="ctr">
                        <a:lnSpc>
                          <a:spcPct val="115000"/>
                        </a:lnSpc>
                        <a:spcBef>
                          <a:spcPts val="0"/>
                        </a:spcBef>
                        <a:spcAft>
                          <a:spcPts val="0"/>
                        </a:spcAft>
                      </a:pPr>
                      <a:r>
                        <a:rPr lang="en-US" sz="1800" dirty="0">
                          <a:effectLst/>
                        </a:rPr>
                        <a:t>PREP MIDDLE</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dirty="0">
                          <a:effectLst/>
                        </a:rPr>
                        <a:t>RATING</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726546">
                <a:tc>
                  <a:txBody>
                    <a:bodyPr/>
                    <a:lstStyle/>
                    <a:p>
                      <a:pPr marL="0" marR="0" algn="ctr" defTabSz="914400" rtl="0" eaLnBrk="1" latinLnBrk="0" hangingPunct="1">
                        <a:lnSpc>
                          <a:spcPct val="200000"/>
                        </a:lnSpc>
                        <a:spcBef>
                          <a:spcPts val="0"/>
                        </a:spcBef>
                        <a:spcAft>
                          <a:spcPts val="0"/>
                        </a:spcAft>
                      </a:pPr>
                      <a:r>
                        <a:rPr lang="en-US" sz="1800" kern="1200" dirty="0">
                          <a:effectLst/>
                        </a:rPr>
                        <a:t>Chronic Absenteeism</a:t>
                      </a:r>
                      <a:endParaRPr lang="en-US" sz="1800" b="1" kern="1200" dirty="0">
                        <a:solidFill>
                          <a:schemeClr val="lt1"/>
                        </a:solidFill>
                        <a:effectLst/>
                        <a:latin typeface="+mn-lt"/>
                        <a:ea typeface="+mn-ea"/>
                        <a:cs typeface="+mn-cs"/>
                      </a:endParaRPr>
                    </a:p>
                  </a:txBody>
                  <a:tcPr marL="68580" marR="68580" marT="0" marB="0"/>
                </a:tc>
                <a:tc>
                  <a:txBody>
                    <a:bodyPr/>
                    <a:lstStyle/>
                    <a:p>
                      <a:pPr marL="0" marR="0" algn="ctr">
                        <a:lnSpc>
                          <a:spcPct val="200000"/>
                        </a:lnSpc>
                        <a:spcBef>
                          <a:spcPts val="0"/>
                        </a:spcBef>
                        <a:spcAft>
                          <a:spcPts val="0"/>
                        </a:spcAft>
                      </a:pPr>
                      <a:r>
                        <a:rPr lang="en-US" sz="1800" b="1" dirty="0">
                          <a:effectLst/>
                        </a:rPr>
                        <a:t>3.3%</a:t>
                      </a:r>
                      <a:endParaRPr lang="en-US" sz="1800" b="1" dirty="0">
                        <a:effectLst/>
                        <a:latin typeface="+mn-lt"/>
                      </a:endParaRPr>
                    </a:p>
                  </a:txBody>
                  <a:tcPr marL="68580" marR="68580" marT="0" marB="0">
                    <a:solidFill>
                      <a:srgbClr val="00B0F0"/>
                    </a:solidFill>
                  </a:tcPr>
                </a:tc>
                <a:tc>
                  <a:txBody>
                    <a:bodyPr/>
                    <a:lstStyle/>
                    <a:p>
                      <a:pPr marL="0" marR="0" algn="ctr">
                        <a:lnSpc>
                          <a:spcPct val="200000"/>
                        </a:lnSpc>
                        <a:spcBef>
                          <a:spcPts val="0"/>
                        </a:spcBef>
                        <a:spcAft>
                          <a:spcPts val="0"/>
                        </a:spcAft>
                      </a:pPr>
                      <a:r>
                        <a:rPr lang="en-US" sz="1800" b="1" dirty="0">
                          <a:effectLst/>
                        </a:rPr>
                        <a:t>Exceeds Standard</a:t>
                      </a:r>
                      <a:endParaRPr lang="en-US" sz="1800" b="1" dirty="0">
                        <a:effectLst/>
                        <a:latin typeface="+mn-lt"/>
                        <a:ea typeface="Calibri" panose="020F0502020204030204" pitchFamily="34" charset="0"/>
                        <a:cs typeface="Times New Roman" panose="02020603050405020304" pitchFamily="18" charset="0"/>
                      </a:endParaRPr>
                    </a:p>
                  </a:txBody>
                  <a:tcPr marL="68580" marR="68580" marT="0" marB="0">
                    <a:solidFill>
                      <a:srgbClr val="00B0F0"/>
                    </a:solidFill>
                  </a:tcPr>
                </a:tc>
                <a:extLst>
                  <a:ext uri="{0D108BD9-81ED-4DB2-BD59-A6C34878D82A}">
                    <a16:rowId xmlns:a16="http://schemas.microsoft.com/office/drawing/2014/main" val="10001"/>
                  </a:ext>
                </a:extLst>
              </a:tr>
              <a:tr h="726546">
                <a:tc>
                  <a:txBody>
                    <a:bodyPr/>
                    <a:lstStyle/>
                    <a:p>
                      <a:pPr marL="0" marR="0" algn="ctr">
                        <a:lnSpc>
                          <a:spcPct val="200000"/>
                        </a:lnSpc>
                        <a:spcBef>
                          <a:spcPts val="0"/>
                        </a:spcBef>
                        <a:spcAft>
                          <a:spcPts val="0"/>
                        </a:spcAft>
                      </a:pPr>
                      <a:r>
                        <a:rPr lang="en-US" sz="1800" dirty="0">
                          <a:effectLst/>
                        </a:rPr>
                        <a:t>Out of School Suspension</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0"/>
                        </a:spcAft>
                      </a:pPr>
                      <a:r>
                        <a:rPr lang="en-US" sz="1800" b="1" dirty="0">
                          <a:effectLst/>
                        </a:rPr>
                        <a:t>4.6%</a:t>
                      </a:r>
                      <a:endParaRPr lang="en-US" sz="1800" b="1" dirty="0">
                        <a:effectLst/>
                        <a:latin typeface="+mn-lt"/>
                      </a:endParaRPr>
                    </a:p>
                  </a:txBody>
                  <a:tcPr marL="68580" marR="68580" marT="0" marB="0">
                    <a:solidFill>
                      <a:srgbClr val="00B0F0"/>
                    </a:solidFill>
                  </a:tcPr>
                </a:tc>
                <a:tc>
                  <a:txBody>
                    <a:bodyPr/>
                    <a:lstStyle/>
                    <a:p>
                      <a:pPr marL="0" marR="0" algn="ctr">
                        <a:lnSpc>
                          <a:spcPct val="200000"/>
                        </a:lnSpc>
                        <a:spcBef>
                          <a:spcPts val="0"/>
                        </a:spcBef>
                        <a:spcAft>
                          <a:spcPts val="0"/>
                        </a:spcAft>
                      </a:pPr>
                      <a:r>
                        <a:rPr lang="en-US" sz="1800" b="1" dirty="0">
                          <a:effectLst/>
                        </a:rPr>
                        <a:t>Exceeds Standard</a:t>
                      </a:r>
                      <a:endParaRPr lang="en-US" sz="1800" b="1" dirty="0">
                        <a:effectLst/>
                        <a:latin typeface="+mn-lt"/>
                        <a:ea typeface="Calibri" panose="020F0502020204030204" pitchFamily="34" charset="0"/>
                        <a:cs typeface="Times New Roman" panose="02020603050405020304" pitchFamily="18" charset="0"/>
                      </a:endParaRPr>
                    </a:p>
                  </a:txBody>
                  <a:tcPr marL="68580" marR="68580" marT="0" marB="0">
                    <a:solidFill>
                      <a:srgbClr val="00B0F0"/>
                    </a:solidFill>
                  </a:tcPr>
                </a:tc>
                <a:extLst>
                  <a:ext uri="{0D108BD9-81ED-4DB2-BD59-A6C34878D82A}">
                    <a16:rowId xmlns:a16="http://schemas.microsoft.com/office/drawing/2014/main" val="10002"/>
                  </a:ext>
                </a:extLst>
              </a:tr>
              <a:tr h="726546">
                <a:tc>
                  <a:txBody>
                    <a:bodyPr/>
                    <a:lstStyle/>
                    <a:p>
                      <a:pPr marL="0" marR="0" algn="ctr">
                        <a:lnSpc>
                          <a:spcPct val="200000"/>
                        </a:lnSpc>
                        <a:spcBef>
                          <a:spcPts val="0"/>
                        </a:spcBef>
                        <a:spcAft>
                          <a:spcPts val="0"/>
                        </a:spcAft>
                      </a:pPr>
                      <a:r>
                        <a:rPr lang="en-US" sz="1800" dirty="0">
                          <a:effectLst/>
                        </a:rPr>
                        <a:t>Student Attrition</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200000"/>
                        </a:lnSpc>
                        <a:spcBef>
                          <a:spcPts val="0"/>
                        </a:spcBef>
                        <a:spcAft>
                          <a:spcPts val="0"/>
                        </a:spcAft>
                      </a:pPr>
                      <a:r>
                        <a:rPr lang="en-US" sz="1800" b="1" dirty="0">
                          <a:effectLst/>
                        </a:rPr>
                        <a:t>7%</a:t>
                      </a:r>
                      <a:endParaRPr lang="en-US" sz="1800" b="1" dirty="0">
                        <a:effectLst/>
                        <a:latin typeface="+mn-lt"/>
                        <a:ea typeface="Calibri" panose="020F0502020204030204" pitchFamily="34" charset="0"/>
                        <a:cs typeface="Times New Roman" panose="02020603050405020304" pitchFamily="18" charset="0"/>
                      </a:endParaRPr>
                    </a:p>
                  </a:txBody>
                  <a:tcPr marL="68580" marR="68580" marT="0" marB="0">
                    <a:solidFill>
                      <a:srgbClr val="00B0F0"/>
                    </a:solidFill>
                  </a:tcPr>
                </a:tc>
                <a:tc>
                  <a:txBody>
                    <a:bodyPr/>
                    <a:lstStyle/>
                    <a:p>
                      <a:pPr marL="0" marR="0" algn="ctr">
                        <a:lnSpc>
                          <a:spcPct val="200000"/>
                        </a:lnSpc>
                        <a:spcBef>
                          <a:spcPts val="0"/>
                        </a:spcBef>
                        <a:spcAft>
                          <a:spcPts val="0"/>
                        </a:spcAft>
                      </a:pPr>
                      <a:r>
                        <a:rPr lang="en-US" sz="1800" b="1" dirty="0">
                          <a:effectLst/>
                        </a:rPr>
                        <a:t>Exceeds Standard</a:t>
                      </a:r>
                      <a:endParaRPr lang="en-US" sz="1800" b="1" dirty="0">
                        <a:effectLst/>
                        <a:latin typeface="+mn-lt"/>
                        <a:ea typeface="Calibri" panose="020F0502020204030204" pitchFamily="34" charset="0"/>
                        <a:cs typeface="Times New Roman" panose="02020603050405020304" pitchFamily="18" charset="0"/>
                      </a:endParaRPr>
                    </a:p>
                  </a:txBody>
                  <a:tcPr marL="68580" marR="68580" marT="0" marB="0">
                    <a:solidFill>
                      <a:srgbClr val="00B0F0"/>
                    </a:solidFill>
                  </a:tcPr>
                </a:tc>
                <a:extLst>
                  <a:ext uri="{0D108BD9-81ED-4DB2-BD59-A6C34878D82A}">
                    <a16:rowId xmlns:a16="http://schemas.microsoft.com/office/drawing/2014/main" val="10003"/>
                  </a:ext>
                </a:extLst>
              </a:tr>
              <a:tr h="726546">
                <a:tc>
                  <a:txBody>
                    <a:bodyPr/>
                    <a:lstStyle/>
                    <a:p>
                      <a:pPr marL="0" marR="0" algn="ctr" defTabSz="914400" rtl="0" eaLnBrk="1" latinLnBrk="0" hangingPunct="1">
                        <a:lnSpc>
                          <a:spcPct val="200000"/>
                        </a:lnSpc>
                        <a:spcBef>
                          <a:spcPts val="0"/>
                        </a:spcBef>
                        <a:spcAft>
                          <a:spcPts val="0"/>
                        </a:spcAft>
                      </a:pPr>
                      <a:r>
                        <a:rPr lang="en-US" sz="1800" kern="1200" dirty="0">
                          <a:effectLst/>
                        </a:rPr>
                        <a:t>Teacher Retention</a:t>
                      </a:r>
                      <a:endParaRPr lang="en-US" sz="1800" b="1" kern="1200" dirty="0">
                        <a:solidFill>
                          <a:schemeClr val="lt1"/>
                        </a:solidFill>
                        <a:effectLst/>
                        <a:latin typeface="+mn-lt"/>
                        <a:ea typeface="+mn-ea"/>
                        <a:cs typeface="+mn-cs"/>
                      </a:endParaRPr>
                    </a:p>
                  </a:txBody>
                  <a:tcPr marL="68580" marR="68580" marT="0" marB="0"/>
                </a:tc>
                <a:tc>
                  <a:txBody>
                    <a:bodyPr/>
                    <a:lstStyle/>
                    <a:p>
                      <a:pPr marL="0" marR="0" algn="ctr" defTabSz="914400" rtl="0" eaLnBrk="1" latinLnBrk="0" hangingPunct="1">
                        <a:lnSpc>
                          <a:spcPct val="200000"/>
                        </a:lnSpc>
                        <a:spcBef>
                          <a:spcPts val="0"/>
                        </a:spcBef>
                        <a:spcAft>
                          <a:spcPts val="0"/>
                        </a:spcAft>
                      </a:pPr>
                      <a:r>
                        <a:rPr lang="en-US" sz="1800" b="1" kern="1200" dirty="0">
                          <a:effectLst/>
                        </a:rPr>
                        <a:t>89%</a:t>
                      </a:r>
                      <a:endParaRPr lang="en-US" sz="1800" b="1" kern="1200" dirty="0">
                        <a:solidFill>
                          <a:schemeClr val="dk1"/>
                        </a:solidFill>
                        <a:effectLst/>
                        <a:latin typeface="+mn-lt"/>
                        <a:ea typeface="+mn-ea"/>
                        <a:cs typeface="+mn-cs"/>
                      </a:endParaRPr>
                    </a:p>
                  </a:txBody>
                  <a:tcPr marL="68580" marR="68580" marT="0" marB="0">
                    <a:solidFill>
                      <a:srgbClr val="00B0F0"/>
                    </a:solidFill>
                  </a:tcPr>
                </a:tc>
                <a:tc>
                  <a:txBody>
                    <a:bodyPr/>
                    <a:lstStyle/>
                    <a:p>
                      <a:pPr marL="0" marR="0" algn="ctr" defTabSz="914400" rtl="0" eaLnBrk="1" latinLnBrk="0" hangingPunct="1">
                        <a:lnSpc>
                          <a:spcPct val="200000"/>
                        </a:lnSpc>
                        <a:spcBef>
                          <a:spcPts val="0"/>
                        </a:spcBef>
                        <a:spcAft>
                          <a:spcPts val="0"/>
                        </a:spcAft>
                      </a:pPr>
                      <a:r>
                        <a:rPr lang="en-US" sz="1800" b="1" kern="1200" dirty="0">
                          <a:effectLst/>
                        </a:rPr>
                        <a:t>Exceeds Standard</a:t>
                      </a:r>
                      <a:endParaRPr lang="en-US" sz="1800" b="1" kern="1200" dirty="0">
                        <a:solidFill>
                          <a:schemeClr val="dk1"/>
                        </a:solidFill>
                        <a:effectLst/>
                        <a:latin typeface="+mn-lt"/>
                        <a:ea typeface="+mn-ea"/>
                        <a:cs typeface="+mn-cs"/>
                      </a:endParaRPr>
                    </a:p>
                  </a:txBody>
                  <a:tcPr marL="68580" marR="68580" marT="0" marB="0">
                    <a:solidFill>
                      <a:srgbClr val="00B0F0"/>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899188830"/>
      </p:ext>
    </p:extLst>
  </p:cSld>
  <p:clrMapOvr>
    <a:masterClrMapping/>
  </p:clrMapOvr>
</p:sld>
</file>

<file path=ppt/theme/theme1.xml><?xml version="1.0" encoding="utf-8"?>
<a:theme xmlns:a="http://schemas.openxmlformats.org/drawingml/2006/main" name="Retrospect">
  <a:themeElements>
    <a:clrScheme name="SBE colors">
      <a:dk1>
        <a:sysClr val="windowText" lastClr="000000"/>
      </a:dk1>
      <a:lt1>
        <a:sysClr val="window" lastClr="FFFFFF"/>
      </a:lt1>
      <a:dk2>
        <a:srgbClr val="344068"/>
      </a:dk2>
      <a:lt2>
        <a:srgbClr val="D9E0E6"/>
      </a:lt2>
      <a:accent1>
        <a:srgbClr val="D92F33"/>
      </a:accent1>
      <a:accent2>
        <a:srgbClr val="1C33A4"/>
      </a:accent2>
      <a:accent3>
        <a:srgbClr val="28C4CC"/>
      </a:accent3>
      <a:accent4>
        <a:srgbClr val="42BA97"/>
      </a:accent4>
      <a:accent5>
        <a:srgbClr val="3E8853"/>
      </a:accent5>
      <a:accent6>
        <a:srgbClr val="62A39F"/>
      </a:accent6>
      <a:hlink>
        <a:srgbClr val="6EAC1C"/>
      </a:hlink>
      <a:folHlink>
        <a:srgbClr val="B26B02"/>
      </a:folHlink>
    </a:clrScheme>
    <a:fontScheme name="SBE fonts">
      <a:majorFont>
        <a:latin typeface="Copperplate Gothic Bold"/>
        <a:ea typeface=""/>
        <a:cs typeface=""/>
      </a:majorFont>
      <a:minorFont>
        <a:latin typeface="Century Gothic"/>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Powerpoint Master" id="{FD11EA71-7844-4361-B70C-DFEA280B2F98}" vid="{4DA7C30C-04BF-48AD-A6C9-1B5913A902B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55D0C6E04F183489DE4F7D724AAE4E2" ma:contentTypeVersion="0" ma:contentTypeDescription="Create a new document." ma:contentTypeScope="" ma:versionID="010b81ea2f2572b4e01e02bec10456d8">
  <xsd:schema xmlns:xsd="http://www.w3.org/2001/XMLSchema" xmlns:xs="http://www.w3.org/2001/XMLSchema" xmlns:p="http://schemas.microsoft.com/office/2006/metadata/properties" targetNamespace="http://schemas.microsoft.com/office/2006/metadata/properties" ma:root="true" ma:fieldsID="0967b7be50301903c78f9c39c6fd9af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93322EB-14C6-40F9-A92E-625B9A2CEEA1}">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A5990ABF-37A7-43F0-91CB-24FD8021D183}">
  <ds:schemaRefs>
    <ds:schemaRef ds:uri="http://schemas.microsoft.com/sharepoint/v3/contenttype/forms"/>
  </ds:schemaRefs>
</ds:datastoreItem>
</file>

<file path=customXml/itemProps3.xml><?xml version="1.0" encoding="utf-8"?>
<ds:datastoreItem xmlns:ds="http://schemas.openxmlformats.org/officeDocument/2006/customXml" ds:itemID="{FE3515A2-98DC-4BB2-BA36-E2648B1201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Powerpoint Master</Template>
  <TotalTime>1453</TotalTime>
  <Words>2219</Words>
  <Application>Microsoft Office PowerPoint</Application>
  <PresentationFormat>Widescreen</PresentationFormat>
  <Paragraphs>313</Paragraphs>
  <Slides>16</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Century Gothic</vt:lpstr>
      <vt:lpstr>Copperplate Gothic Bold</vt:lpstr>
      <vt:lpstr>Wingdings</vt:lpstr>
      <vt:lpstr>Retrospect</vt:lpstr>
      <vt:lpstr>Charter School Annual report</vt:lpstr>
      <vt:lpstr>The Purpose</vt:lpstr>
      <vt:lpstr>State Board Authorized Charter Schools</vt:lpstr>
      <vt:lpstr>Approved Charter School Applications</vt:lpstr>
      <vt:lpstr>Performance Framework</vt:lpstr>
      <vt:lpstr>Academic Performance Framework</vt:lpstr>
      <vt:lpstr>Available Data for BCHS</vt:lpstr>
      <vt:lpstr>Available Data for KACPE</vt:lpstr>
      <vt:lpstr>Available Data for KACPM</vt:lpstr>
      <vt:lpstr>Financial  Performance Framework</vt:lpstr>
      <vt:lpstr>Financial Performance Framework – All Schools</vt:lpstr>
      <vt:lpstr>Organizational Performance Framework</vt:lpstr>
      <vt:lpstr>Organizational Performance Framework</vt:lpstr>
      <vt:lpstr>Organizational Performance Framework</vt:lpstr>
      <vt:lpstr>Next Steps</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Authorization Updates and Reflections</dc:title>
  <dc:creator>Jay Whalen</dc:creator>
  <cp:lastModifiedBy>Chase Ingle</cp:lastModifiedBy>
  <cp:revision>130</cp:revision>
  <cp:lastPrinted>2019-02-04T20:22:11Z</cp:lastPrinted>
  <dcterms:created xsi:type="dcterms:W3CDTF">2018-02-26T19:07:52Z</dcterms:created>
  <dcterms:modified xsi:type="dcterms:W3CDTF">2021-01-25T19:25:47Z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0x010100B55D0C6E04F183489DE4F7D724AAE4E2</vt:lpwstr>
  </property>
</Properties>
</file>