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7" r:id="rId5"/>
    <p:sldId id="1228" r:id="rId6"/>
    <p:sldId id="1430" r:id="rId7"/>
    <p:sldId id="1431" r:id="rId8"/>
    <p:sldId id="1429" r:id="rId9"/>
    <p:sldId id="1220" r:id="rId10"/>
    <p:sldId id="1391" r:id="rId11"/>
    <p:sldId id="1230" r:id="rId12"/>
    <p:sldId id="334" r:id="rId13"/>
    <p:sldId id="1224" r:id="rId14"/>
    <p:sldId id="1410" r:id="rId15"/>
    <p:sldId id="328" r:id="rId16"/>
    <p:sldId id="1404" r:id="rId17"/>
    <p:sldId id="350" r:id="rId18"/>
    <p:sldId id="1408" r:id="rId19"/>
    <p:sldId id="353" r:id="rId20"/>
    <p:sldId id="354" r:id="rId21"/>
    <p:sldId id="360" r:id="rId22"/>
    <p:sldId id="362" r:id="rId23"/>
    <p:sldId id="1221" r:id="rId24"/>
    <p:sldId id="261" r:id="rId25"/>
    <p:sldId id="267" r:id="rId26"/>
    <p:sldId id="263" r:id="rId27"/>
    <p:sldId id="272" r:id="rId28"/>
    <p:sldId id="262" r:id="rId29"/>
    <p:sldId id="260" r:id="rId30"/>
    <p:sldId id="259" r:id="rId31"/>
    <p:sldId id="1229" r:id="rId32"/>
    <p:sldId id="1238" r:id="rId33"/>
    <p:sldId id="1382" r:id="rId34"/>
    <p:sldId id="1383" r:id="rId35"/>
    <p:sldId id="1379" r:id="rId36"/>
    <p:sldId id="1380" r:id="rId37"/>
    <p:sldId id="1381" r:id="rId38"/>
    <p:sldId id="1384" r:id="rId39"/>
    <p:sldId id="270" r:id="rId40"/>
    <p:sldId id="1389" r:id="rId41"/>
    <p:sldId id="33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E53EB-6E86-4AED-BB48-4926218E73B1}" v="8" dt="2026-04-23T00:49:03.329"/>
    <p1510:client id="{08FECD0E-8DBD-39FA-36EC-75F0EAFF5777}" v="141" dt="2026-04-22T16:33:27.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43EB4-BBB5-483D-8E1E-52FEF6F127AB}"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6A9B8-EF7D-4B35-93C6-111C4329E172}" type="slidenum">
              <a:rPr lang="en-US" smtClean="0"/>
              <a:t>‹#›</a:t>
            </a:fld>
            <a:endParaRPr lang="en-US"/>
          </a:p>
        </p:txBody>
      </p:sp>
    </p:spTree>
    <p:extLst>
      <p:ext uri="{BB962C8B-B14F-4D97-AF65-F5344CB8AC3E}">
        <p14:creationId xmlns:p14="http://schemas.microsoft.com/office/powerpoint/2010/main" val="21210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03BB-86E4-6EF7-6414-8A6562D23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888B0-E02B-8C1C-E694-B61FB624A6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7E87F01-E0A7-6966-9F69-56570DFBACEB}"/>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104024D5-1DE4-0D46-FD5E-BE5DF921F093}"/>
              </a:ext>
            </a:extLst>
          </p:cNvPr>
          <p:cNvSpPr>
            <a:spLocks noGrp="1"/>
          </p:cNvSpPr>
          <p:nvPr>
            <p:ph type="sldNum" sz="quarter" idx="5"/>
          </p:nvPr>
        </p:nvSpPr>
        <p:spPr/>
        <p:txBody>
          <a:bodyPr/>
          <a:lstStyle/>
          <a:p>
            <a:fld id="{0CA52D9B-DAB9-4EF9-A716-BF397DED3A81}" type="slidenum">
              <a:rPr lang="en-US" smtClean="0"/>
              <a:t>7</a:t>
            </a:fld>
            <a:endParaRPr lang="en-US"/>
          </a:p>
        </p:txBody>
      </p:sp>
    </p:spTree>
    <p:extLst>
      <p:ext uri="{BB962C8B-B14F-4D97-AF65-F5344CB8AC3E}">
        <p14:creationId xmlns:p14="http://schemas.microsoft.com/office/powerpoint/2010/main" val="402858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52732-A3B8-B893-54D3-314970C90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1B108-85DA-7CB1-85D5-0890D60042B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A60774F-7BA4-5941-1C22-7BDD98E326D4}"/>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7B88BC25-BEB8-1661-CD28-7230BF945094}"/>
              </a:ext>
            </a:extLst>
          </p:cNvPr>
          <p:cNvSpPr>
            <a:spLocks noGrp="1"/>
          </p:cNvSpPr>
          <p:nvPr>
            <p:ph type="sldNum" sz="quarter" idx="5"/>
          </p:nvPr>
        </p:nvSpPr>
        <p:spPr/>
        <p:txBody>
          <a:bodyPr/>
          <a:lstStyle/>
          <a:p>
            <a:fld id="{0CA52D9B-DAB9-4EF9-A716-BF397DED3A81}" type="slidenum">
              <a:rPr lang="en-US" smtClean="0"/>
              <a:t>33</a:t>
            </a:fld>
            <a:endParaRPr lang="en-US"/>
          </a:p>
        </p:txBody>
      </p:sp>
    </p:spTree>
    <p:extLst>
      <p:ext uri="{BB962C8B-B14F-4D97-AF65-F5344CB8AC3E}">
        <p14:creationId xmlns:p14="http://schemas.microsoft.com/office/powerpoint/2010/main" val="2307799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E6C7-7E3C-CC0B-B50B-D9DAFD397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D8C20-3C96-ADD8-EF0E-65B1066BFF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820715C-2823-62D1-FE9A-C904FD5073CC}"/>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5B2A60C0-1CA0-29CE-7FE4-EBEF18C41A71}"/>
              </a:ext>
            </a:extLst>
          </p:cNvPr>
          <p:cNvSpPr>
            <a:spLocks noGrp="1"/>
          </p:cNvSpPr>
          <p:nvPr>
            <p:ph type="sldNum" sz="quarter" idx="5"/>
          </p:nvPr>
        </p:nvSpPr>
        <p:spPr/>
        <p:txBody>
          <a:bodyPr/>
          <a:lstStyle/>
          <a:p>
            <a:fld id="{0CA52D9B-DAB9-4EF9-A716-BF397DED3A81}" type="slidenum">
              <a:rPr lang="en-US" smtClean="0"/>
              <a:t>34</a:t>
            </a:fld>
            <a:endParaRPr lang="en-US"/>
          </a:p>
        </p:txBody>
      </p:sp>
    </p:spTree>
    <p:extLst>
      <p:ext uri="{BB962C8B-B14F-4D97-AF65-F5344CB8AC3E}">
        <p14:creationId xmlns:p14="http://schemas.microsoft.com/office/powerpoint/2010/main" val="3827634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9495C-DDC0-8124-2378-B1596BC76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84225-41AA-8D25-0241-05534415CE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15F0D1-1FEF-B690-35BC-03B3695C02C0}"/>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1A9E2D8-796E-C1A6-9B18-38F8085B36F9}"/>
              </a:ext>
            </a:extLst>
          </p:cNvPr>
          <p:cNvSpPr>
            <a:spLocks noGrp="1"/>
          </p:cNvSpPr>
          <p:nvPr>
            <p:ph type="sldNum" sz="quarter" idx="5"/>
          </p:nvPr>
        </p:nvSpPr>
        <p:spPr/>
        <p:txBody>
          <a:bodyPr/>
          <a:lstStyle/>
          <a:p>
            <a:fld id="{0CA52D9B-DAB9-4EF9-A716-BF397DED3A81}" type="slidenum">
              <a:rPr lang="en-US" smtClean="0"/>
              <a:t>35</a:t>
            </a:fld>
            <a:endParaRPr lang="en-US"/>
          </a:p>
        </p:txBody>
      </p:sp>
    </p:spTree>
    <p:extLst>
      <p:ext uri="{BB962C8B-B14F-4D97-AF65-F5344CB8AC3E}">
        <p14:creationId xmlns:p14="http://schemas.microsoft.com/office/powerpoint/2010/main" val="172538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73740-99B7-6226-9D33-258038B41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EE242-129B-4290-8546-C698CC2230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8F2EE4-8507-11B2-D097-57E4893E76F4}"/>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2B4679D-2DE4-92EB-5C01-F53589C5CFB6}"/>
              </a:ext>
            </a:extLst>
          </p:cNvPr>
          <p:cNvSpPr>
            <a:spLocks noGrp="1"/>
          </p:cNvSpPr>
          <p:nvPr>
            <p:ph type="sldNum" sz="quarter" idx="5"/>
          </p:nvPr>
        </p:nvSpPr>
        <p:spPr/>
        <p:txBody>
          <a:bodyPr/>
          <a:lstStyle/>
          <a:p>
            <a:fld id="{0CA52D9B-DAB9-4EF9-A716-BF397DED3A81}" type="slidenum">
              <a:rPr lang="en-US" smtClean="0"/>
              <a:t>8</a:t>
            </a:fld>
            <a:endParaRPr lang="en-US"/>
          </a:p>
        </p:txBody>
      </p:sp>
    </p:spTree>
    <p:extLst>
      <p:ext uri="{BB962C8B-B14F-4D97-AF65-F5344CB8AC3E}">
        <p14:creationId xmlns:p14="http://schemas.microsoft.com/office/powerpoint/2010/main" val="44589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B9EAA-DF19-CEEA-58BA-FA8F34DF4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C0FB3-B8B8-F82E-024E-75F1D61F9F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16D8D9C-3CA2-7741-BB0D-D53E11343F27}"/>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919261AB-B427-D2A5-F7DC-B8F649B56DA7}"/>
              </a:ext>
            </a:extLst>
          </p:cNvPr>
          <p:cNvSpPr>
            <a:spLocks noGrp="1"/>
          </p:cNvSpPr>
          <p:nvPr>
            <p:ph type="sldNum" sz="quarter" idx="5"/>
          </p:nvPr>
        </p:nvSpPr>
        <p:spPr/>
        <p:txBody>
          <a:bodyPr/>
          <a:lstStyle/>
          <a:p>
            <a:fld id="{0CA52D9B-DAB9-4EF9-A716-BF397DED3A81}" type="slidenum">
              <a:rPr lang="en-US" smtClean="0"/>
              <a:t>9</a:t>
            </a:fld>
            <a:endParaRPr lang="en-US"/>
          </a:p>
        </p:txBody>
      </p:sp>
    </p:spTree>
    <p:extLst>
      <p:ext uri="{BB962C8B-B14F-4D97-AF65-F5344CB8AC3E}">
        <p14:creationId xmlns:p14="http://schemas.microsoft.com/office/powerpoint/2010/main" val="139919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7EBAC-8541-ABBD-CB07-770AA944E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63D2D-6F4B-CC37-D9A8-10CEF920B89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50E744E-9098-A6D7-8135-6FCAE18E17C4}"/>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88486571-20E6-A7C5-97A0-7FCC42F754EA}"/>
              </a:ext>
            </a:extLst>
          </p:cNvPr>
          <p:cNvSpPr>
            <a:spLocks noGrp="1"/>
          </p:cNvSpPr>
          <p:nvPr>
            <p:ph type="sldNum" sz="quarter" idx="5"/>
          </p:nvPr>
        </p:nvSpPr>
        <p:spPr/>
        <p:txBody>
          <a:bodyPr/>
          <a:lstStyle/>
          <a:p>
            <a:fld id="{0CA52D9B-DAB9-4EF9-A716-BF397DED3A81}" type="slidenum">
              <a:rPr lang="en-US" smtClean="0"/>
              <a:t>12</a:t>
            </a:fld>
            <a:endParaRPr lang="en-US"/>
          </a:p>
        </p:txBody>
      </p:sp>
    </p:spTree>
    <p:extLst>
      <p:ext uri="{BB962C8B-B14F-4D97-AF65-F5344CB8AC3E}">
        <p14:creationId xmlns:p14="http://schemas.microsoft.com/office/powerpoint/2010/main" val="50263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CA52D9B-DAB9-4EF9-A716-BF397DED3A81}" type="slidenum">
              <a:rPr lang="en-US" smtClean="0"/>
              <a:t>28</a:t>
            </a:fld>
            <a:endParaRPr lang="en-US"/>
          </a:p>
        </p:txBody>
      </p:sp>
    </p:spTree>
    <p:extLst>
      <p:ext uri="{BB962C8B-B14F-4D97-AF65-F5344CB8AC3E}">
        <p14:creationId xmlns:p14="http://schemas.microsoft.com/office/powerpoint/2010/main" val="45066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73CB-22B9-0855-DE85-531965B09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D5DCA-4E98-B20E-F5F5-606F956ED1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AD13E8-D4D5-CA1D-FCF5-ABAD63971A56}"/>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038EAA2-52A1-E5CC-A6D2-40B9C877A89F}"/>
              </a:ext>
            </a:extLst>
          </p:cNvPr>
          <p:cNvSpPr>
            <a:spLocks noGrp="1"/>
          </p:cNvSpPr>
          <p:nvPr>
            <p:ph type="sldNum" sz="quarter" idx="5"/>
          </p:nvPr>
        </p:nvSpPr>
        <p:spPr/>
        <p:txBody>
          <a:bodyPr/>
          <a:lstStyle/>
          <a:p>
            <a:fld id="{0CA52D9B-DAB9-4EF9-A716-BF397DED3A81}" type="slidenum">
              <a:rPr lang="en-US" smtClean="0"/>
              <a:t>29</a:t>
            </a:fld>
            <a:endParaRPr lang="en-US"/>
          </a:p>
        </p:txBody>
      </p:sp>
    </p:spTree>
    <p:extLst>
      <p:ext uri="{BB962C8B-B14F-4D97-AF65-F5344CB8AC3E}">
        <p14:creationId xmlns:p14="http://schemas.microsoft.com/office/powerpoint/2010/main" val="88156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D6A82-A592-D07A-3438-FF26E3408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E121A-DAFD-A73B-1944-335B9F4040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2330ECF-DBA9-8521-5156-0ECB8FAA6993}"/>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C9AF46A5-C43B-9613-853E-6909E64B9A1B}"/>
              </a:ext>
            </a:extLst>
          </p:cNvPr>
          <p:cNvSpPr>
            <a:spLocks noGrp="1"/>
          </p:cNvSpPr>
          <p:nvPr>
            <p:ph type="sldNum" sz="quarter" idx="5"/>
          </p:nvPr>
        </p:nvSpPr>
        <p:spPr/>
        <p:txBody>
          <a:bodyPr/>
          <a:lstStyle/>
          <a:p>
            <a:fld id="{0CA52D9B-DAB9-4EF9-A716-BF397DED3A81}" type="slidenum">
              <a:rPr lang="en-US" smtClean="0"/>
              <a:t>30</a:t>
            </a:fld>
            <a:endParaRPr lang="en-US"/>
          </a:p>
        </p:txBody>
      </p:sp>
    </p:spTree>
    <p:extLst>
      <p:ext uri="{BB962C8B-B14F-4D97-AF65-F5344CB8AC3E}">
        <p14:creationId xmlns:p14="http://schemas.microsoft.com/office/powerpoint/2010/main" val="100615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8077E-B79A-9E3B-9E96-B2E222755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0F7D4-E58B-1CFD-28F6-0BEB8DCD01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EFBBCC-23EA-A841-A8E1-CD30266B3A81}"/>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FC294C9D-ED93-E75E-A4B5-ABF4863779EC}"/>
              </a:ext>
            </a:extLst>
          </p:cNvPr>
          <p:cNvSpPr>
            <a:spLocks noGrp="1"/>
          </p:cNvSpPr>
          <p:nvPr>
            <p:ph type="sldNum" sz="quarter" idx="5"/>
          </p:nvPr>
        </p:nvSpPr>
        <p:spPr/>
        <p:txBody>
          <a:bodyPr/>
          <a:lstStyle/>
          <a:p>
            <a:fld id="{0CA52D9B-DAB9-4EF9-A716-BF397DED3A81}" type="slidenum">
              <a:rPr lang="en-US" smtClean="0"/>
              <a:t>31</a:t>
            </a:fld>
            <a:endParaRPr lang="en-US"/>
          </a:p>
        </p:txBody>
      </p:sp>
    </p:spTree>
    <p:extLst>
      <p:ext uri="{BB962C8B-B14F-4D97-AF65-F5344CB8AC3E}">
        <p14:creationId xmlns:p14="http://schemas.microsoft.com/office/powerpoint/2010/main" val="8466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C4E4-8A81-6CE2-5FCF-DC61C4DAD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F304B-CF23-F5E7-6688-B4B0FA6773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51EB36E-32C1-C4CC-EDA3-F52A3B2CA15D}"/>
              </a:ext>
            </a:extLst>
          </p:cNvPr>
          <p:cNvSpPr>
            <a:spLocks noGrp="1"/>
          </p:cNvSpPr>
          <p:nvPr>
            <p:ph type="body" idx="1"/>
          </p:nvPr>
        </p:nvSpPr>
        <p:spPr/>
        <p:txBody>
          <a:bodyPr/>
          <a:lstStyle/>
          <a:p>
            <a:r>
              <a:rPr lang="en-US"/>
              <a:t>ACE serves as the </a:t>
            </a:r>
            <a:r>
              <a:rPr lang="en-US" b="1"/>
              <a:t>bridge between military training and college credit</a:t>
            </a:r>
            <a:r>
              <a:rPr lang="en-US"/>
              <a:t> by evaluating military courses and occupations.</a:t>
            </a:r>
          </a:p>
          <a:p>
            <a:r>
              <a:rPr lang="en-US"/>
              <a:t>The evaluation process is rigorous—ACE ensures that military training meets </a:t>
            </a:r>
            <a:r>
              <a:rPr lang="en-US" b="1"/>
              <a:t>academic standards</a:t>
            </a:r>
            <a:r>
              <a:rPr lang="en-US"/>
              <a:t> before making credit recommendations.</a:t>
            </a:r>
          </a:p>
          <a:p>
            <a:r>
              <a:rPr lang="en-US"/>
              <a:t>Despite these recommendations, </a:t>
            </a:r>
            <a:r>
              <a:rPr lang="en-US" b="1"/>
              <a:t>colleges have the final say</a:t>
            </a:r>
            <a:r>
              <a:rPr lang="en-US"/>
              <a:t> in accepting JST credits, which is why it’s important for students to understand their school’s policies.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408572F4-8A56-AE00-7D9F-5D7FE7DBA670}"/>
              </a:ext>
            </a:extLst>
          </p:cNvPr>
          <p:cNvSpPr>
            <a:spLocks noGrp="1"/>
          </p:cNvSpPr>
          <p:nvPr>
            <p:ph type="sldNum" sz="quarter" idx="5"/>
          </p:nvPr>
        </p:nvSpPr>
        <p:spPr/>
        <p:txBody>
          <a:bodyPr/>
          <a:lstStyle/>
          <a:p>
            <a:fld id="{0CA52D9B-DAB9-4EF9-A716-BF397DED3A81}" type="slidenum">
              <a:rPr lang="en-US" smtClean="0"/>
              <a:t>32</a:t>
            </a:fld>
            <a:endParaRPr lang="en-US"/>
          </a:p>
        </p:txBody>
      </p:sp>
    </p:spTree>
    <p:extLst>
      <p:ext uri="{BB962C8B-B14F-4D97-AF65-F5344CB8AC3E}">
        <p14:creationId xmlns:p14="http://schemas.microsoft.com/office/powerpoint/2010/main" val="279134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49D1-CC56-EBA7-A3CA-2072E11832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610C7E-40B6-555A-40BE-E1A2E7BA8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600BBB-42D6-54A7-0575-FE1B50A71EAC}"/>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5" name="Footer Placeholder 4">
            <a:extLst>
              <a:ext uri="{FF2B5EF4-FFF2-40B4-BE49-F238E27FC236}">
                <a16:creationId xmlns:a16="http://schemas.microsoft.com/office/drawing/2014/main" id="{0F52AB3F-F1A6-36CA-D486-301108050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630E3-400C-78E4-B519-CA0CE91C14E4}"/>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151246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60FE-A03A-55FA-07AB-52A5820EB8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B0D91D-FA79-E74A-F001-279BF9EA85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8E16B-99E3-3D50-4F3A-D4560B354DBE}"/>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5" name="Footer Placeholder 4">
            <a:extLst>
              <a:ext uri="{FF2B5EF4-FFF2-40B4-BE49-F238E27FC236}">
                <a16:creationId xmlns:a16="http://schemas.microsoft.com/office/drawing/2014/main" id="{C7C46148-00DB-0F5C-1FFB-88677C47D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CE52A-DC32-D638-3A88-5773A5161906}"/>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130026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76FADC-3C47-CE1A-84D4-DF8122F022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50E69-201C-CB02-D3BE-E14A116FCA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F7A46-A66D-5E24-DB73-54068A3403E5}"/>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5" name="Footer Placeholder 4">
            <a:extLst>
              <a:ext uri="{FF2B5EF4-FFF2-40B4-BE49-F238E27FC236}">
                <a16:creationId xmlns:a16="http://schemas.microsoft.com/office/drawing/2014/main" id="{5D5BA809-6A94-0D79-C43B-3F90CC82B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01C96-2FAE-CB88-9AA6-24A30A7751F8}"/>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96325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2826-CB20-10B5-999B-87135C484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48A4D3-6FA6-337F-86DD-4D6AF25D2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B776D-0E2B-86C7-94D8-7B7516B21FCD}"/>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5" name="Footer Placeholder 4">
            <a:extLst>
              <a:ext uri="{FF2B5EF4-FFF2-40B4-BE49-F238E27FC236}">
                <a16:creationId xmlns:a16="http://schemas.microsoft.com/office/drawing/2014/main" id="{0E31D716-1528-9EBC-0057-04A9452F6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695F7-9EDA-2A1A-EB0E-693E5B4489CB}"/>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19543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FE32-ED5D-632B-502D-93FBBDAA2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8A948-D1F9-0BB5-ECE2-910D2D76E7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D82AA1-CA3C-4A3D-45B9-6C70C1934CA7}"/>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5" name="Footer Placeholder 4">
            <a:extLst>
              <a:ext uri="{FF2B5EF4-FFF2-40B4-BE49-F238E27FC236}">
                <a16:creationId xmlns:a16="http://schemas.microsoft.com/office/drawing/2014/main" id="{BC2621A5-B603-1019-C044-84F7FDA63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12F30-D97A-A52B-BBBB-FC42A35D7E9C}"/>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55781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A9C1-765B-B4D1-B588-D816D4CCC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380D7-2267-D0C6-F9C4-A920257659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9DFC81-E718-598F-07CC-0351013794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95B4CF-4E21-D77D-5477-0205EF02BD87}"/>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6" name="Footer Placeholder 5">
            <a:extLst>
              <a:ext uri="{FF2B5EF4-FFF2-40B4-BE49-F238E27FC236}">
                <a16:creationId xmlns:a16="http://schemas.microsoft.com/office/drawing/2014/main" id="{94BE7C80-D04F-141B-10AE-BE943263C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1BB699-AD4F-8E68-B10F-755B1E8153AE}"/>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230284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44A5-364F-3575-312C-6195BEE91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2712D2-5A0E-29CE-1C6B-97F13B1212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0B6737-10AB-164E-083E-A0077AD97D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75E401-A7DD-7DF7-6FA5-C71969B54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6F2A28-FC4D-B7F5-E1D6-C1B8718DB4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854255-2BF9-A8DD-9B86-758D026256BC}"/>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8" name="Footer Placeholder 7">
            <a:extLst>
              <a:ext uri="{FF2B5EF4-FFF2-40B4-BE49-F238E27FC236}">
                <a16:creationId xmlns:a16="http://schemas.microsoft.com/office/drawing/2014/main" id="{EBCB749A-401C-5A42-3816-432914EFB5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06B2E8-5888-C99A-6A47-231E21CE9BD4}"/>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186258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BDD3-07F8-FAF5-5388-1E1D1179E5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9F9EA0-1F19-0314-C021-43FFC3EA9EA4}"/>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4" name="Footer Placeholder 3">
            <a:extLst>
              <a:ext uri="{FF2B5EF4-FFF2-40B4-BE49-F238E27FC236}">
                <a16:creationId xmlns:a16="http://schemas.microsoft.com/office/drawing/2014/main" id="{B6525195-2AF2-35DA-827A-F31F6FACC2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10BE6E-2FC5-EC6E-685E-0E7B488B3448}"/>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108639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BD5F5-B7EB-C8F2-DF88-40CF68EB17C1}"/>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3" name="Footer Placeholder 2">
            <a:extLst>
              <a:ext uri="{FF2B5EF4-FFF2-40B4-BE49-F238E27FC236}">
                <a16:creationId xmlns:a16="http://schemas.microsoft.com/office/drawing/2014/main" id="{DE03E01E-8F3D-CBF9-B8CA-95FBBF33C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69E97B-82D3-D35C-1AF9-37840E3B05D0}"/>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406601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FBD6-D527-586F-EA61-BEE62D02D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68C7F0-FE6F-1253-0605-9770B619F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3442CB-52C5-E52B-E059-5FD4B1839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555F4-974D-1ABC-CD56-26A4340488B5}"/>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6" name="Footer Placeholder 5">
            <a:extLst>
              <a:ext uri="{FF2B5EF4-FFF2-40B4-BE49-F238E27FC236}">
                <a16:creationId xmlns:a16="http://schemas.microsoft.com/office/drawing/2014/main" id="{FE29A0BF-52AB-F9FB-15E2-C919BA2B4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BAD05-2C0D-9654-5389-DF68FE98CDC6}"/>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90709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9448-9DCB-AB99-34B5-BB8C03AFA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3AA164-70F6-AF7F-D6BE-456CCEF81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EC4BE3-146C-9E1E-2328-8CBC4B33A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80389-89CF-E969-D7CA-1B3C6CCC604F}"/>
              </a:ext>
            </a:extLst>
          </p:cNvPr>
          <p:cNvSpPr>
            <a:spLocks noGrp="1"/>
          </p:cNvSpPr>
          <p:nvPr>
            <p:ph type="dt" sz="half" idx="10"/>
          </p:nvPr>
        </p:nvSpPr>
        <p:spPr/>
        <p:txBody>
          <a:bodyPr/>
          <a:lstStyle/>
          <a:p>
            <a:fld id="{B3752244-C8D9-432E-96B7-DCF77333D1D5}" type="datetimeFigureOut">
              <a:rPr lang="en-US" smtClean="0"/>
              <a:t>4/22/2026</a:t>
            </a:fld>
            <a:endParaRPr lang="en-US"/>
          </a:p>
        </p:txBody>
      </p:sp>
      <p:sp>
        <p:nvSpPr>
          <p:cNvPr id="6" name="Footer Placeholder 5">
            <a:extLst>
              <a:ext uri="{FF2B5EF4-FFF2-40B4-BE49-F238E27FC236}">
                <a16:creationId xmlns:a16="http://schemas.microsoft.com/office/drawing/2014/main" id="{AB63A658-9CCF-6D19-D88F-32702922E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725C94-6A52-536A-26B5-148CADB5AF49}"/>
              </a:ext>
            </a:extLst>
          </p:cNvPr>
          <p:cNvSpPr>
            <a:spLocks noGrp="1"/>
          </p:cNvSpPr>
          <p:nvPr>
            <p:ph type="sldNum" sz="quarter" idx="12"/>
          </p:nvPr>
        </p:nvSpPr>
        <p:spPr/>
        <p:txBody>
          <a:bodyPr/>
          <a:lstStyle/>
          <a:p>
            <a:fld id="{CD15B306-7ADC-48C0-812C-26CFECE946C2}" type="slidenum">
              <a:rPr lang="en-US" smtClean="0"/>
              <a:t>‹#›</a:t>
            </a:fld>
            <a:endParaRPr lang="en-US"/>
          </a:p>
        </p:txBody>
      </p:sp>
    </p:spTree>
    <p:extLst>
      <p:ext uri="{BB962C8B-B14F-4D97-AF65-F5344CB8AC3E}">
        <p14:creationId xmlns:p14="http://schemas.microsoft.com/office/powerpoint/2010/main" val="308496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3E340-16A4-D8B5-21CC-03DFB8862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B9F8A4-4579-80F7-48B8-6102BC608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56846-BE8D-8E90-AA56-AF6548661B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752244-C8D9-432E-96B7-DCF77333D1D5}" type="datetimeFigureOut">
              <a:rPr lang="en-US" smtClean="0"/>
              <a:t>4/22/2026</a:t>
            </a:fld>
            <a:endParaRPr lang="en-US"/>
          </a:p>
        </p:txBody>
      </p:sp>
      <p:sp>
        <p:nvSpPr>
          <p:cNvPr id="5" name="Footer Placeholder 4">
            <a:extLst>
              <a:ext uri="{FF2B5EF4-FFF2-40B4-BE49-F238E27FC236}">
                <a16:creationId xmlns:a16="http://schemas.microsoft.com/office/drawing/2014/main" id="{43338A6A-A2BF-02FC-A324-41E9DE1C4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CF00D6B-1479-1DA7-9A47-DAAB639A0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15B306-7ADC-48C0-812C-26CFECE946C2}" type="slidenum">
              <a:rPr lang="en-US" smtClean="0"/>
              <a:t>‹#›</a:t>
            </a:fld>
            <a:endParaRPr lang="en-US"/>
          </a:p>
        </p:txBody>
      </p:sp>
      <p:sp>
        <p:nvSpPr>
          <p:cNvPr id="7" name="Rectangle 6">
            <a:extLst>
              <a:ext uri="{FF2B5EF4-FFF2-40B4-BE49-F238E27FC236}">
                <a16:creationId xmlns:a16="http://schemas.microsoft.com/office/drawing/2014/main" id="{5E961641-D597-BE96-6742-7E1A4559238A}"/>
              </a:ext>
            </a:extLst>
          </p:cNvPr>
          <p:cNvSpPr/>
          <p:nvPr userDrawn="1"/>
        </p:nvSpPr>
        <p:spPr>
          <a:xfrm>
            <a:off x="0" y="6176963"/>
            <a:ext cx="12192000" cy="693749"/>
          </a:xfrm>
          <a:prstGeom prst="rect">
            <a:avLst/>
          </a:prstGeom>
          <a:solidFill>
            <a:srgbClr val="1C29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pic>
        <p:nvPicPr>
          <p:cNvPr id="8" name="Picture 7" descr="A black and white logo&#10;&#10;Description automatically generated">
            <a:extLst>
              <a:ext uri="{FF2B5EF4-FFF2-40B4-BE49-F238E27FC236}">
                <a16:creationId xmlns:a16="http://schemas.microsoft.com/office/drawing/2014/main" id="{AA1DD0AB-9651-B21F-90E1-3F86A88AB46D}"/>
              </a:ext>
            </a:extLst>
          </p:cNvPr>
          <p:cNvPicPr>
            <a:picLocks noChangeAspect="1"/>
          </p:cNvPicPr>
          <p:nvPr userDrawn="1"/>
        </p:nvPicPr>
        <p:blipFill>
          <a:blip r:embed="rId13"/>
          <a:stretch>
            <a:fillRect/>
          </a:stretch>
        </p:blipFill>
        <p:spPr>
          <a:xfrm>
            <a:off x="1356123" y="6313498"/>
            <a:ext cx="1248924" cy="471895"/>
          </a:xfrm>
          <a:prstGeom prst="rect">
            <a:avLst/>
          </a:prstGeom>
        </p:spPr>
      </p:pic>
      <p:pic>
        <p:nvPicPr>
          <p:cNvPr id="9" name="Picture 8" descr="A black and white logo&#10;&#10;AI-generated content may be incorrect.">
            <a:extLst>
              <a:ext uri="{FF2B5EF4-FFF2-40B4-BE49-F238E27FC236}">
                <a16:creationId xmlns:a16="http://schemas.microsoft.com/office/drawing/2014/main" id="{4A3056D5-0B41-B85F-D1A5-9B735784809B}"/>
              </a:ext>
            </a:extLst>
          </p:cNvPr>
          <p:cNvPicPr>
            <a:picLocks noChangeAspect="1"/>
          </p:cNvPicPr>
          <p:nvPr userDrawn="1"/>
        </p:nvPicPr>
        <p:blipFill>
          <a:blip r:embed="rId14">
            <a:extLst>
              <a:ext uri="{28A0092B-C50C-407E-A947-70E740481C1C}">
                <a14:useLocalDpi xmlns:a14="http://schemas.microsoft.com/office/drawing/2010/main" val="0"/>
              </a:ext>
            </a:extLst>
          </a:blip>
          <a:srcRect b="26352"/>
          <a:stretch/>
        </p:blipFill>
        <p:spPr>
          <a:xfrm>
            <a:off x="11705" y="6271278"/>
            <a:ext cx="1142385" cy="514115"/>
          </a:xfrm>
          <a:prstGeom prst="rect">
            <a:avLst/>
          </a:prstGeom>
        </p:spPr>
      </p:pic>
    </p:spTree>
    <p:extLst>
      <p:ext uri="{BB962C8B-B14F-4D97-AF65-F5344CB8AC3E}">
        <p14:creationId xmlns:p14="http://schemas.microsoft.com/office/powerpoint/2010/main" val="27082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heelofnames.com/" TargetMode="Externa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66C27C-B33E-02D1-E081-A9361A4BA8C3}"/>
              </a:ext>
            </a:extLst>
          </p:cNvPr>
          <p:cNvSpPr>
            <a:spLocks noGrp="1"/>
          </p:cNvSpPr>
          <p:nvPr>
            <p:ph type="ctrTitle"/>
          </p:nvPr>
        </p:nvSpPr>
        <p:spPr>
          <a:xfrm>
            <a:off x="1524000" y="565150"/>
            <a:ext cx="9144000" cy="1701800"/>
          </a:xfrm>
        </p:spPr>
        <p:txBody>
          <a:bodyPr>
            <a:normAutofit/>
          </a:bodyPr>
          <a:lstStyle/>
          <a:p>
            <a:r>
              <a:rPr lang="en-US" sz="4800" dirty="0">
                <a:solidFill>
                  <a:srgbClr val="1C2945"/>
                </a:solidFill>
              </a:rPr>
              <a:t>Understanding CPL for Faculty</a:t>
            </a:r>
          </a:p>
        </p:txBody>
      </p:sp>
      <p:cxnSp>
        <p:nvCxnSpPr>
          <p:cNvPr id="11" name="Straight Connector 10">
            <a:extLst>
              <a:ext uri="{FF2B5EF4-FFF2-40B4-BE49-F238E27FC236}">
                <a16:creationId xmlns:a16="http://schemas.microsoft.com/office/drawing/2014/main" id="{01B3307E-7D68-0B4D-D09D-B6E0AD2DFA41}"/>
              </a:ext>
            </a:extLst>
          </p:cNvPr>
          <p:cNvCxnSpPr/>
          <p:nvPr/>
        </p:nvCxnSpPr>
        <p:spPr>
          <a:xfrm>
            <a:off x="1714500" y="2436359"/>
            <a:ext cx="8763000" cy="0"/>
          </a:xfrm>
          <a:prstGeom prst="line">
            <a:avLst/>
          </a:prstGeom>
          <a:ln w="3810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Subtitle 2">
            <a:extLst>
              <a:ext uri="{FF2B5EF4-FFF2-40B4-BE49-F238E27FC236}">
                <a16:creationId xmlns:a16="http://schemas.microsoft.com/office/drawing/2014/main" id="{44DA5A7C-ACA0-086F-B5E9-23BC875C84B9}"/>
              </a:ext>
            </a:extLst>
          </p:cNvPr>
          <p:cNvSpPr txBox="1">
            <a:spLocks/>
          </p:cNvSpPr>
          <p:nvPr/>
        </p:nvSpPr>
        <p:spPr>
          <a:xfrm>
            <a:off x="1524000" y="2634344"/>
            <a:ext cx="9144000" cy="9794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1C2945"/>
                </a:solidFill>
              </a:rPr>
              <a:t>Terence Nelson, Executive Director of Pathways and Partnership</a:t>
            </a:r>
          </a:p>
          <a:p>
            <a:r>
              <a:rPr lang="en-US" sz="1800" b="1" dirty="0">
                <a:solidFill>
                  <a:srgbClr val="1C2945"/>
                </a:solidFill>
              </a:rPr>
              <a:t>Calvin Klein Gloria, Director of Military CPL Pathways</a:t>
            </a:r>
          </a:p>
        </p:txBody>
      </p:sp>
      <p:pic>
        <p:nvPicPr>
          <p:cNvPr id="1026" name="Picture 2" descr="Calvin Klein Gloria">
            <a:extLst>
              <a:ext uri="{FF2B5EF4-FFF2-40B4-BE49-F238E27FC236}">
                <a16:creationId xmlns:a16="http://schemas.microsoft.com/office/drawing/2014/main" id="{B51C85FB-D318-D95A-DD8B-A238007BD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1604" y="4105161"/>
            <a:ext cx="20288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erence Nelson">
            <a:extLst>
              <a:ext uri="{FF2B5EF4-FFF2-40B4-BE49-F238E27FC236}">
                <a16:creationId xmlns:a16="http://schemas.microsoft.com/office/drawing/2014/main" id="{CB851488-0B27-DED1-C362-7F8F7FC82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1" y="4105162"/>
            <a:ext cx="20288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6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386DA-5D35-E772-FC4A-20C1C79078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03E5FC0-0406-5639-2314-1D5D2307E51A}"/>
              </a:ext>
            </a:extLst>
          </p:cNvPr>
          <p:cNvPicPr>
            <a:picLocks noChangeAspect="1"/>
          </p:cNvPicPr>
          <p:nvPr/>
        </p:nvPicPr>
        <p:blipFill>
          <a:blip r:embed="rId2"/>
          <a:stretch>
            <a:fillRect/>
          </a:stretch>
        </p:blipFill>
        <p:spPr>
          <a:xfrm>
            <a:off x="2780836" y="342581"/>
            <a:ext cx="6630325" cy="4572638"/>
          </a:xfrm>
          <a:prstGeom prst="rect">
            <a:avLst/>
          </a:prstGeom>
        </p:spPr>
      </p:pic>
      <p:pic>
        <p:nvPicPr>
          <p:cNvPr id="18" name="Picture 17">
            <a:extLst>
              <a:ext uri="{FF2B5EF4-FFF2-40B4-BE49-F238E27FC236}">
                <a16:creationId xmlns:a16="http://schemas.microsoft.com/office/drawing/2014/main" id="{BF9FA603-BCCC-7717-FE22-852BD5B8D447}"/>
              </a:ext>
            </a:extLst>
          </p:cNvPr>
          <p:cNvPicPr>
            <a:picLocks noChangeAspect="1"/>
          </p:cNvPicPr>
          <p:nvPr/>
        </p:nvPicPr>
        <p:blipFill>
          <a:blip r:embed="rId3"/>
          <a:stretch>
            <a:fillRect/>
          </a:stretch>
        </p:blipFill>
        <p:spPr>
          <a:xfrm>
            <a:off x="777517" y="5048569"/>
            <a:ext cx="10636965" cy="838239"/>
          </a:xfrm>
          <a:prstGeom prst="rect">
            <a:avLst/>
          </a:prstGeom>
        </p:spPr>
      </p:pic>
      <p:sp>
        <p:nvSpPr>
          <p:cNvPr id="19" name="Rectangle 18">
            <a:extLst>
              <a:ext uri="{FF2B5EF4-FFF2-40B4-BE49-F238E27FC236}">
                <a16:creationId xmlns:a16="http://schemas.microsoft.com/office/drawing/2014/main" id="{25266A55-4F4D-D0D0-80F4-D286D923918F}"/>
              </a:ext>
            </a:extLst>
          </p:cNvPr>
          <p:cNvSpPr/>
          <p:nvPr/>
        </p:nvSpPr>
        <p:spPr>
          <a:xfrm>
            <a:off x="4533899" y="2314576"/>
            <a:ext cx="4877261" cy="2600643"/>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0" name="Arrow: Right 19">
            <a:extLst>
              <a:ext uri="{FF2B5EF4-FFF2-40B4-BE49-F238E27FC236}">
                <a16:creationId xmlns:a16="http://schemas.microsoft.com/office/drawing/2014/main" id="{93B9EEBC-EBFD-A456-159E-BBDA63DDAABE}"/>
              </a:ext>
            </a:extLst>
          </p:cNvPr>
          <p:cNvSpPr/>
          <p:nvPr/>
        </p:nvSpPr>
        <p:spPr>
          <a:xfrm flipH="1">
            <a:off x="5600699" y="1977677"/>
            <a:ext cx="495299" cy="2035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69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4FC1D-27A0-6150-1EE8-BA5DCCA926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91065C-38D7-14F8-C63F-C480CD273DF6}"/>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1C2945"/>
                </a:solidFill>
              </a:rPr>
              <a:t>Veterans Sprint </a:t>
            </a:r>
          </a:p>
        </p:txBody>
      </p:sp>
      <p:sp>
        <p:nvSpPr>
          <p:cNvPr id="11" name="Content Placeholder 4">
            <a:extLst>
              <a:ext uri="{FF2B5EF4-FFF2-40B4-BE49-F238E27FC236}">
                <a16:creationId xmlns:a16="http://schemas.microsoft.com/office/drawing/2014/main" id="{83929AAB-2645-6541-E4F8-5784E8C9F024}"/>
              </a:ext>
            </a:extLst>
          </p:cNvPr>
          <p:cNvSpPr txBox="1">
            <a:spLocks/>
          </p:cNvSpPr>
          <p:nvPr/>
        </p:nvSpPr>
        <p:spPr>
          <a:xfrm>
            <a:off x="838200" y="3111500"/>
            <a:ext cx="10515600" cy="300155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1C2945"/>
                </a:solidFill>
                <a:ea typeface="Aptos" panose="020B0004020202020204" pitchFamily="34" charset="0"/>
                <a:cs typeface="Aptos" panose="020B0004020202020204" pitchFamily="34" charset="0"/>
              </a:rPr>
              <a:t>Goal 1</a:t>
            </a:r>
            <a:r>
              <a:rPr lang="en-US" sz="2800" dirty="0">
                <a:solidFill>
                  <a:srgbClr val="1C2945"/>
                </a:solidFill>
                <a:ea typeface="Aptos" panose="020B0004020202020204" pitchFamily="34" charset="0"/>
                <a:cs typeface="Aptos" panose="020B0004020202020204" pitchFamily="34" charset="0"/>
              </a:rPr>
              <a:t>: Upload all enrolled military student JSTs to the MAP platform.</a:t>
            </a:r>
          </a:p>
          <a:p>
            <a:pPr algn="l"/>
            <a:r>
              <a:rPr lang="en-US" sz="2800" b="1" dirty="0">
                <a:solidFill>
                  <a:srgbClr val="1C2945"/>
                </a:solidFill>
                <a:ea typeface="Aptos" panose="020B0004020202020204" pitchFamily="34" charset="0"/>
                <a:cs typeface="Aptos" panose="020B0004020202020204" pitchFamily="34" charset="0"/>
              </a:rPr>
              <a:t>Goal 2</a:t>
            </a:r>
            <a:r>
              <a:rPr lang="en-US" sz="2800" dirty="0">
                <a:solidFill>
                  <a:srgbClr val="1C2945"/>
                </a:solidFill>
                <a:ea typeface="Aptos" panose="020B0004020202020204" pitchFamily="34" charset="0"/>
                <a:cs typeface="Aptos" panose="020B0004020202020204" pitchFamily="34" charset="0"/>
              </a:rPr>
              <a:t>: Award appropriate course credit for military service (replacing CSU GE Area E, which is not a </a:t>
            </a:r>
            <a:r>
              <a:rPr lang="en-US" sz="2800" dirty="0" err="1">
                <a:solidFill>
                  <a:srgbClr val="1C2945"/>
                </a:solidFill>
                <a:ea typeface="Aptos" panose="020B0004020202020204" pitchFamily="34" charset="0"/>
                <a:cs typeface="Aptos" panose="020B0004020202020204" pitchFamily="34" charset="0"/>
              </a:rPr>
              <a:t>CalGETC</a:t>
            </a:r>
            <a:r>
              <a:rPr lang="en-US" sz="2800" dirty="0">
                <a:solidFill>
                  <a:srgbClr val="1C2945"/>
                </a:solidFill>
                <a:ea typeface="Aptos" panose="020B0004020202020204" pitchFamily="34" charset="0"/>
                <a:cs typeface="Aptos" panose="020B0004020202020204" pitchFamily="34" charset="0"/>
              </a:rPr>
              <a:t> requirement).</a:t>
            </a:r>
          </a:p>
          <a:p>
            <a:pPr algn="l"/>
            <a:r>
              <a:rPr lang="en-US" sz="2800" b="1" dirty="0">
                <a:solidFill>
                  <a:srgbClr val="1C2945"/>
                </a:solidFill>
                <a:ea typeface="Aptos" panose="020B0004020202020204" pitchFamily="34" charset="0"/>
                <a:cs typeface="Aptos" panose="020B0004020202020204" pitchFamily="34" charset="0"/>
              </a:rPr>
              <a:t>Goal 3</a:t>
            </a:r>
            <a:r>
              <a:rPr lang="en-US" sz="2800" dirty="0">
                <a:solidFill>
                  <a:srgbClr val="1C2945"/>
                </a:solidFill>
                <a:ea typeface="Aptos" panose="020B0004020202020204" pitchFamily="34" charset="0"/>
                <a:cs typeface="Aptos" panose="020B0004020202020204" pitchFamily="34" charset="0"/>
              </a:rPr>
              <a:t>: Offer additional CPL through JST Credit Recommendation (CRs) review</a:t>
            </a:r>
            <a:r>
              <a:rPr lang="en-US" sz="2800" b="1" i="1" dirty="0">
                <a:solidFill>
                  <a:srgbClr val="1C2945"/>
                </a:solidFill>
                <a:ea typeface="Aptos" panose="020B0004020202020204" pitchFamily="34" charset="0"/>
                <a:cs typeface="Aptos" panose="020B0004020202020204" pitchFamily="34" charset="0"/>
              </a:rPr>
              <a:t>.</a:t>
            </a:r>
            <a:endParaRPr lang="en-US" sz="2800" b="1" dirty="0">
              <a:solidFill>
                <a:srgbClr val="1C2945"/>
              </a:solidFill>
              <a:ea typeface="Aptos" panose="020B0004020202020204" pitchFamily="34" charset="0"/>
              <a:cs typeface="Aptos" panose="020B0004020202020204" pitchFamily="34" charset="0"/>
            </a:endParaRPr>
          </a:p>
          <a:p>
            <a:pPr algn="l"/>
            <a:endParaRPr lang="en-US" sz="900" dirty="0">
              <a:solidFill>
                <a:srgbClr val="1C2945"/>
              </a:solidFill>
            </a:endParaRPr>
          </a:p>
        </p:txBody>
      </p:sp>
      <p:sp>
        <p:nvSpPr>
          <p:cNvPr id="2" name="Content Placeholder 4">
            <a:extLst>
              <a:ext uri="{FF2B5EF4-FFF2-40B4-BE49-F238E27FC236}">
                <a16:creationId xmlns:a16="http://schemas.microsoft.com/office/drawing/2014/main" id="{648C9B65-4483-65B6-00B1-921E6D20070F}"/>
              </a:ext>
            </a:extLst>
          </p:cNvPr>
          <p:cNvSpPr txBox="1">
            <a:spLocks/>
          </p:cNvSpPr>
          <p:nvPr/>
        </p:nvSpPr>
        <p:spPr>
          <a:xfrm>
            <a:off x="576262" y="1279525"/>
            <a:ext cx="11039475" cy="1565275"/>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a:solidFill>
                  <a:srgbClr val="1C2945"/>
                </a:solidFill>
                <a:ea typeface="Source Serif Pro"/>
              </a:rPr>
              <a:t>Focuses on creating pathways for our 30,000+ enrolled student veterans to translate their military occupation experience and coursework into academic credits, supporting their transition to civilian life and higher education.</a:t>
            </a:r>
          </a:p>
          <a:p>
            <a:endParaRPr lang="en-US" sz="900" b="1">
              <a:solidFill>
                <a:srgbClr val="1C2945"/>
              </a:solidFill>
            </a:endParaRPr>
          </a:p>
        </p:txBody>
      </p:sp>
    </p:spTree>
    <p:extLst>
      <p:ext uri="{BB962C8B-B14F-4D97-AF65-F5344CB8AC3E}">
        <p14:creationId xmlns:p14="http://schemas.microsoft.com/office/powerpoint/2010/main" val="171478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AB51-24E2-9723-C412-6B92B67042C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DA2FBFC-27F1-D619-65FD-B1CEDF591226}"/>
              </a:ext>
            </a:extLst>
          </p:cNvPr>
          <p:cNvPicPr>
            <a:picLocks noChangeAspect="1"/>
          </p:cNvPicPr>
          <p:nvPr/>
        </p:nvPicPr>
        <p:blipFill>
          <a:blip r:embed="rId3"/>
          <a:stretch>
            <a:fillRect/>
          </a:stretch>
        </p:blipFill>
        <p:spPr>
          <a:xfrm>
            <a:off x="609815" y="1188076"/>
            <a:ext cx="5372101" cy="1372792"/>
          </a:xfrm>
          <a:prstGeom prst="rect">
            <a:avLst/>
          </a:prstGeom>
        </p:spPr>
      </p:pic>
      <p:pic>
        <p:nvPicPr>
          <p:cNvPr id="8" name="Picture 7">
            <a:extLst>
              <a:ext uri="{FF2B5EF4-FFF2-40B4-BE49-F238E27FC236}">
                <a16:creationId xmlns:a16="http://schemas.microsoft.com/office/drawing/2014/main" id="{6077BB38-3DCF-E8BE-1A3E-A5019E3932EE}"/>
              </a:ext>
            </a:extLst>
          </p:cNvPr>
          <p:cNvPicPr>
            <a:picLocks noChangeAspect="1"/>
          </p:cNvPicPr>
          <p:nvPr/>
        </p:nvPicPr>
        <p:blipFill>
          <a:blip r:embed="rId4"/>
          <a:stretch>
            <a:fillRect/>
          </a:stretch>
        </p:blipFill>
        <p:spPr>
          <a:xfrm>
            <a:off x="362386" y="2719134"/>
            <a:ext cx="5733614" cy="2519616"/>
          </a:xfrm>
          <a:prstGeom prst="rect">
            <a:avLst/>
          </a:prstGeom>
        </p:spPr>
      </p:pic>
      <p:pic>
        <p:nvPicPr>
          <p:cNvPr id="9" name="Picture 8">
            <a:extLst>
              <a:ext uri="{FF2B5EF4-FFF2-40B4-BE49-F238E27FC236}">
                <a16:creationId xmlns:a16="http://schemas.microsoft.com/office/drawing/2014/main" id="{A899AE05-77A5-EFC1-B1EC-289C41AD286B}"/>
              </a:ext>
            </a:extLst>
          </p:cNvPr>
          <p:cNvPicPr>
            <a:picLocks noChangeAspect="1"/>
          </p:cNvPicPr>
          <p:nvPr/>
        </p:nvPicPr>
        <p:blipFill>
          <a:blip r:embed="rId5"/>
          <a:stretch>
            <a:fillRect/>
          </a:stretch>
        </p:blipFill>
        <p:spPr>
          <a:xfrm>
            <a:off x="6524691" y="1395101"/>
            <a:ext cx="5304923" cy="3620712"/>
          </a:xfrm>
          <a:prstGeom prst="rect">
            <a:avLst/>
          </a:prstGeom>
        </p:spPr>
      </p:pic>
      <p:sp>
        <p:nvSpPr>
          <p:cNvPr id="11" name="Arrow: Right 10">
            <a:extLst>
              <a:ext uri="{FF2B5EF4-FFF2-40B4-BE49-F238E27FC236}">
                <a16:creationId xmlns:a16="http://schemas.microsoft.com/office/drawing/2014/main" id="{779A52AD-1E02-06F2-A5B1-89DC41DED1A7}"/>
              </a:ext>
            </a:extLst>
          </p:cNvPr>
          <p:cNvSpPr/>
          <p:nvPr/>
        </p:nvSpPr>
        <p:spPr>
          <a:xfrm flipH="1">
            <a:off x="2800569" y="3271734"/>
            <a:ext cx="495299" cy="2035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937BD45-BBA1-4397-6596-4A4ABE6E895F}"/>
              </a:ext>
            </a:extLst>
          </p:cNvPr>
          <p:cNvSpPr/>
          <p:nvPr/>
        </p:nvSpPr>
        <p:spPr>
          <a:xfrm flipH="1">
            <a:off x="2800568" y="3775393"/>
            <a:ext cx="495299" cy="2035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D6D90A82-1094-63BF-2292-FDD9E857CA59}"/>
              </a:ext>
            </a:extLst>
          </p:cNvPr>
          <p:cNvSpPr/>
          <p:nvPr/>
        </p:nvSpPr>
        <p:spPr>
          <a:xfrm flipH="1">
            <a:off x="2800568" y="4255242"/>
            <a:ext cx="495299" cy="2035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664B82FB-7BD9-CF2B-092C-3448B595B9A9}"/>
              </a:ext>
            </a:extLst>
          </p:cNvPr>
          <p:cNvSpPr/>
          <p:nvPr/>
        </p:nvSpPr>
        <p:spPr>
          <a:xfrm flipH="1">
            <a:off x="2800567" y="4735091"/>
            <a:ext cx="495299" cy="2035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a:extLst>
              <a:ext uri="{FF2B5EF4-FFF2-40B4-BE49-F238E27FC236}">
                <a16:creationId xmlns:a16="http://schemas.microsoft.com/office/drawing/2014/main" id="{39DEFBD1-C75D-C40C-2472-2E5ED3C65DF7}"/>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1C2945"/>
                </a:solidFill>
              </a:rPr>
              <a:t>Student Authorization – </a:t>
            </a:r>
            <a:r>
              <a:rPr lang="en-US" dirty="0" err="1">
                <a:solidFill>
                  <a:srgbClr val="1C2945"/>
                </a:solidFill>
              </a:rPr>
              <a:t>CCCApply</a:t>
            </a:r>
            <a:endParaRPr lang="en-US" dirty="0">
              <a:solidFill>
                <a:srgbClr val="1C2945"/>
              </a:solidFill>
            </a:endParaRPr>
          </a:p>
        </p:txBody>
      </p:sp>
      <p:pic>
        <p:nvPicPr>
          <p:cNvPr id="16" name="Graphic 15" descr="Cursor with solid fill">
            <a:extLst>
              <a:ext uri="{FF2B5EF4-FFF2-40B4-BE49-F238E27FC236}">
                <a16:creationId xmlns:a16="http://schemas.microsoft.com/office/drawing/2014/main" id="{FF9E2FA1-DB99-0562-BA23-96894E5AB1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1456" y="2637967"/>
            <a:ext cx="782456" cy="782456"/>
          </a:xfrm>
          <a:prstGeom prst="rect">
            <a:avLst/>
          </a:prstGeom>
        </p:spPr>
      </p:pic>
    </p:spTree>
    <p:extLst>
      <p:ext uri="{BB962C8B-B14F-4D97-AF65-F5344CB8AC3E}">
        <p14:creationId xmlns:p14="http://schemas.microsoft.com/office/powerpoint/2010/main" val="27148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15D61-7985-17B7-40A0-E7D09571A36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38811-BE2B-624C-49BE-9D28B4061E46}"/>
              </a:ext>
            </a:extLst>
          </p:cNvPr>
          <p:cNvSpPr txBox="1">
            <a:spLocks/>
          </p:cNvSpPr>
          <p:nvPr/>
        </p:nvSpPr>
        <p:spPr>
          <a:xfrm>
            <a:off x="612742" y="1106142"/>
            <a:ext cx="10972800" cy="341823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rgbClr val="1D3865"/>
                </a:solidFill>
                <a:ea typeface="Source Serif Pro"/>
              </a:rPr>
              <a:t>Bulk ordering for Joint Services Transcripts (JST) is a process used by educational institutions to efficiently request multiple military transcripts for their service members at a time.</a:t>
            </a:r>
          </a:p>
          <a:p>
            <a:pPr algn="l"/>
            <a:r>
              <a:rPr lang="en-US" sz="2800">
                <a:solidFill>
                  <a:srgbClr val="1D3865"/>
                </a:solidFill>
                <a:ea typeface="Source Serif Pro"/>
              </a:rPr>
              <a:t>Benefits:</a:t>
            </a:r>
          </a:p>
          <a:p>
            <a:pPr marL="742950" lvl="1" indent="-285750" algn="l">
              <a:buFont typeface="Arial" panose="020B0604020202020204" pitchFamily="34" charset="0"/>
              <a:buChar char="•"/>
            </a:pPr>
            <a:r>
              <a:rPr lang="en-US" sz="2400">
                <a:solidFill>
                  <a:srgbClr val="1D3865"/>
                </a:solidFill>
                <a:ea typeface="Source Serif Pro"/>
              </a:rPr>
              <a:t>Removes barriers for your service members</a:t>
            </a:r>
          </a:p>
          <a:p>
            <a:pPr marL="742950" lvl="1" indent="-285750" algn="l">
              <a:buFont typeface="Arial" panose="020B0604020202020204" pitchFamily="34" charset="0"/>
              <a:buChar char="•"/>
            </a:pPr>
            <a:r>
              <a:rPr lang="en-US" sz="2400">
                <a:solidFill>
                  <a:srgbClr val="1D3865"/>
                </a:solidFill>
                <a:ea typeface="Source Serif Pro"/>
              </a:rPr>
              <a:t>Saves time compared to individual requests</a:t>
            </a:r>
          </a:p>
          <a:p>
            <a:pPr marL="742950" lvl="1" indent="-285750" algn="l">
              <a:buFont typeface="Arial" panose="020B0604020202020204" pitchFamily="34" charset="0"/>
              <a:buChar char="•"/>
            </a:pPr>
            <a:r>
              <a:rPr lang="en-US" sz="2400">
                <a:solidFill>
                  <a:srgbClr val="1D3865"/>
                </a:solidFill>
                <a:ea typeface="Source Serif Pro"/>
              </a:rPr>
              <a:t>Useful for colleges with a high veteran population</a:t>
            </a:r>
          </a:p>
          <a:p>
            <a:pPr marL="742950" lvl="1" indent="-285750" algn="l">
              <a:buFont typeface="Arial" panose="020B0604020202020204" pitchFamily="34" charset="0"/>
              <a:buChar char="•"/>
            </a:pPr>
            <a:r>
              <a:rPr lang="en-US" sz="2400">
                <a:solidFill>
                  <a:srgbClr val="1D3865"/>
                </a:solidFill>
                <a:ea typeface="Source Serif Pro"/>
              </a:rPr>
              <a:t>Can streamline admissions and credit transfer processes</a:t>
            </a:r>
          </a:p>
        </p:txBody>
      </p:sp>
      <p:sp>
        <p:nvSpPr>
          <p:cNvPr id="2" name="Title 3">
            <a:extLst>
              <a:ext uri="{FF2B5EF4-FFF2-40B4-BE49-F238E27FC236}">
                <a16:creationId xmlns:a16="http://schemas.microsoft.com/office/drawing/2014/main" id="{043828C2-5568-BABE-C43F-33E7FE60D1FB}"/>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C2945"/>
                </a:solidFill>
              </a:rPr>
              <a:t>Bulk JST Ordering</a:t>
            </a:r>
          </a:p>
        </p:txBody>
      </p:sp>
      <p:sp>
        <p:nvSpPr>
          <p:cNvPr id="3" name="Content Placeholder 2">
            <a:extLst>
              <a:ext uri="{FF2B5EF4-FFF2-40B4-BE49-F238E27FC236}">
                <a16:creationId xmlns:a16="http://schemas.microsoft.com/office/drawing/2014/main" id="{B2D97D7D-3726-ADD9-14BB-BE47F751C307}"/>
              </a:ext>
            </a:extLst>
          </p:cNvPr>
          <p:cNvSpPr txBox="1">
            <a:spLocks/>
          </p:cNvSpPr>
          <p:nvPr/>
        </p:nvSpPr>
        <p:spPr>
          <a:xfrm>
            <a:off x="609600" y="4410267"/>
            <a:ext cx="10972800" cy="183813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rgbClr val="1D3865"/>
                </a:solidFill>
                <a:ea typeface="Source Serif Pro" panose="02040603050405020204" pitchFamily="18" charset="0"/>
              </a:rPr>
              <a:t>Point of Contact:</a:t>
            </a:r>
          </a:p>
          <a:p>
            <a:pPr marL="800100" lvl="1" indent="-342900" algn="l">
              <a:buFont typeface="Arial" panose="020B0604020202020204" pitchFamily="34" charset="0"/>
              <a:buChar char="•"/>
            </a:pPr>
            <a:r>
              <a:rPr lang="en-US" sz="2400">
                <a:solidFill>
                  <a:srgbClr val="1D3865"/>
                </a:solidFill>
              </a:rPr>
              <a:t>Admissions &amp; Records</a:t>
            </a:r>
          </a:p>
          <a:p>
            <a:pPr marL="800100" lvl="1" indent="-342900" algn="l">
              <a:buFont typeface="Arial" panose="020B0604020202020204" pitchFamily="34" charset="0"/>
              <a:buChar char="•"/>
            </a:pPr>
            <a:r>
              <a:rPr lang="en-US" sz="2400">
                <a:solidFill>
                  <a:srgbClr val="1D3865"/>
                </a:solidFill>
                <a:ea typeface="Source Serif Pro" panose="02040603050405020204" pitchFamily="18" charset="0"/>
              </a:rPr>
              <a:t>Veterans Resource Center</a:t>
            </a:r>
          </a:p>
          <a:p>
            <a:pPr marL="800100" lvl="1" indent="-342900" algn="l">
              <a:buFont typeface="Arial" panose="020B0604020202020204" pitchFamily="34" charset="0"/>
              <a:buChar char="•"/>
            </a:pPr>
            <a:r>
              <a:rPr lang="en-US" sz="2400">
                <a:solidFill>
                  <a:srgbClr val="1D3865"/>
                </a:solidFill>
              </a:rPr>
              <a:t>Counseling Department</a:t>
            </a:r>
          </a:p>
        </p:txBody>
      </p:sp>
    </p:spTree>
    <p:extLst>
      <p:ext uri="{BB962C8B-B14F-4D97-AF65-F5344CB8AC3E}">
        <p14:creationId xmlns:p14="http://schemas.microsoft.com/office/powerpoint/2010/main" val="399780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90A28-73AD-7695-A73C-BE4FFBAE4579}"/>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1B79B65-A4BB-E027-23EC-E1A10B4F5481}"/>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C2945"/>
                </a:solidFill>
              </a:rPr>
              <a:t>JST Student Authorization Update</a:t>
            </a:r>
          </a:p>
        </p:txBody>
      </p:sp>
      <p:pic>
        <p:nvPicPr>
          <p:cNvPr id="7" name="Picture 6">
            <a:extLst>
              <a:ext uri="{FF2B5EF4-FFF2-40B4-BE49-F238E27FC236}">
                <a16:creationId xmlns:a16="http://schemas.microsoft.com/office/drawing/2014/main" id="{75313BF5-22DC-EBF7-5AE3-60C1B8490141}"/>
              </a:ext>
            </a:extLst>
          </p:cNvPr>
          <p:cNvPicPr>
            <a:picLocks noChangeAspect="1"/>
          </p:cNvPicPr>
          <p:nvPr/>
        </p:nvPicPr>
        <p:blipFill>
          <a:blip r:embed="rId2"/>
          <a:stretch>
            <a:fillRect/>
          </a:stretch>
        </p:blipFill>
        <p:spPr>
          <a:xfrm>
            <a:off x="1107346" y="1195795"/>
            <a:ext cx="9791700" cy="4451410"/>
          </a:xfrm>
          <a:prstGeom prst="rect">
            <a:avLst/>
          </a:prstGeom>
        </p:spPr>
      </p:pic>
      <p:sp>
        <p:nvSpPr>
          <p:cNvPr id="8" name="Rectangle 7">
            <a:extLst>
              <a:ext uri="{FF2B5EF4-FFF2-40B4-BE49-F238E27FC236}">
                <a16:creationId xmlns:a16="http://schemas.microsoft.com/office/drawing/2014/main" id="{3158BA81-CA75-39EC-5C98-536388EB582F}"/>
              </a:ext>
            </a:extLst>
          </p:cNvPr>
          <p:cNvSpPr/>
          <p:nvPr/>
        </p:nvSpPr>
        <p:spPr>
          <a:xfrm>
            <a:off x="1107347" y="3752850"/>
            <a:ext cx="9791699" cy="1894357"/>
          </a:xfrm>
          <a:prstGeom prst="rect">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3628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66DFB-97B0-8748-D30E-6A6030B16E7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EC489C24-1424-68CB-773D-243C930144E5}"/>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C2945"/>
                </a:solidFill>
              </a:rPr>
              <a:t>JST Student Authorization Update</a:t>
            </a:r>
          </a:p>
        </p:txBody>
      </p:sp>
      <p:pic>
        <p:nvPicPr>
          <p:cNvPr id="4" name="Picture 3" descr="A close-up of a form&#10;&#10;AI-generated content may be incorrect.">
            <a:extLst>
              <a:ext uri="{FF2B5EF4-FFF2-40B4-BE49-F238E27FC236}">
                <a16:creationId xmlns:a16="http://schemas.microsoft.com/office/drawing/2014/main" id="{272553F9-8A7D-9A52-5ED1-6EF5D4006BFD}"/>
              </a:ext>
            </a:extLst>
          </p:cNvPr>
          <p:cNvPicPr>
            <a:picLocks noChangeAspect="1"/>
          </p:cNvPicPr>
          <p:nvPr/>
        </p:nvPicPr>
        <p:blipFill>
          <a:blip r:embed="rId2"/>
          <a:stretch>
            <a:fillRect/>
          </a:stretch>
        </p:blipFill>
        <p:spPr>
          <a:xfrm>
            <a:off x="333375" y="857251"/>
            <a:ext cx="4056700" cy="5200651"/>
          </a:xfrm>
          <a:prstGeom prst="rect">
            <a:avLst/>
          </a:prstGeom>
        </p:spPr>
      </p:pic>
      <p:sp>
        <p:nvSpPr>
          <p:cNvPr id="12" name="Oval 11">
            <a:extLst>
              <a:ext uri="{FF2B5EF4-FFF2-40B4-BE49-F238E27FC236}">
                <a16:creationId xmlns:a16="http://schemas.microsoft.com/office/drawing/2014/main" id="{1870C853-67BF-DFE4-2E80-669F39647BC0}"/>
              </a:ext>
            </a:extLst>
          </p:cNvPr>
          <p:cNvSpPr/>
          <p:nvPr/>
        </p:nvSpPr>
        <p:spPr>
          <a:xfrm>
            <a:off x="514351" y="2952751"/>
            <a:ext cx="133349" cy="13335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CA9B7-55FD-76E4-9106-C498E99E6574}"/>
              </a:ext>
            </a:extLst>
          </p:cNvPr>
          <p:cNvSpPr/>
          <p:nvPr/>
        </p:nvSpPr>
        <p:spPr>
          <a:xfrm>
            <a:off x="800100" y="3076576"/>
            <a:ext cx="133349" cy="13335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E6B951C-C772-3A46-FF5E-99A41119C233}"/>
              </a:ext>
            </a:extLst>
          </p:cNvPr>
          <p:cNvGrpSpPr/>
          <p:nvPr/>
        </p:nvGrpSpPr>
        <p:grpSpPr>
          <a:xfrm>
            <a:off x="4456630" y="914401"/>
            <a:ext cx="1555989" cy="990600"/>
            <a:chOff x="4585338" y="1038226"/>
            <a:chExt cx="2310762" cy="990600"/>
          </a:xfrm>
        </p:grpSpPr>
        <p:sp>
          <p:nvSpPr>
            <p:cNvPr id="9" name="Arrow: Right 8">
              <a:extLst>
                <a:ext uri="{FF2B5EF4-FFF2-40B4-BE49-F238E27FC236}">
                  <a16:creationId xmlns:a16="http://schemas.microsoft.com/office/drawing/2014/main" id="{17714939-0E33-2CE4-E371-47D3B1D2F881}"/>
                </a:ext>
              </a:extLst>
            </p:cNvPr>
            <p:cNvSpPr/>
            <p:nvPr/>
          </p:nvSpPr>
          <p:spPr>
            <a:xfrm flipH="1">
              <a:off x="4585338" y="1038226"/>
              <a:ext cx="2310762" cy="99060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7577346-B08D-66CC-485E-94A0DD2B893B}"/>
                </a:ext>
              </a:extLst>
            </p:cNvPr>
            <p:cNvSpPr txBox="1"/>
            <p:nvPr/>
          </p:nvSpPr>
          <p:spPr>
            <a:xfrm>
              <a:off x="4812678" y="1348860"/>
              <a:ext cx="2043587" cy="369332"/>
            </a:xfrm>
            <a:prstGeom prst="rect">
              <a:avLst/>
            </a:prstGeom>
            <a:noFill/>
          </p:spPr>
          <p:txBody>
            <a:bodyPr wrap="square" rtlCol="0">
              <a:spAutoFit/>
            </a:bodyPr>
            <a:lstStyle/>
            <a:p>
              <a:r>
                <a:rPr lang="en-US" b="1" dirty="0">
                  <a:solidFill>
                    <a:schemeClr val="bg1"/>
                  </a:solidFill>
                </a:rPr>
                <a:t>OLD FORM</a:t>
              </a:r>
            </a:p>
          </p:txBody>
        </p:sp>
      </p:grpSp>
      <p:grpSp>
        <p:nvGrpSpPr>
          <p:cNvPr id="16" name="Group 15">
            <a:extLst>
              <a:ext uri="{FF2B5EF4-FFF2-40B4-BE49-F238E27FC236}">
                <a16:creationId xmlns:a16="http://schemas.microsoft.com/office/drawing/2014/main" id="{F39AD410-89F2-F836-3C82-5E29B21948B8}"/>
              </a:ext>
            </a:extLst>
          </p:cNvPr>
          <p:cNvGrpSpPr/>
          <p:nvPr/>
        </p:nvGrpSpPr>
        <p:grpSpPr>
          <a:xfrm>
            <a:off x="4561595" y="2962276"/>
            <a:ext cx="1507064" cy="990600"/>
            <a:chOff x="4674737" y="4038600"/>
            <a:chExt cx="2435762" cy="990600"/>
          </a:xfrm>
        </p:grpSpPr>
        <p:sp>
          <p:nvSpPr>
            <p:cNvPr id="6" name="Arrow: Right 5">
              <a:extLst>
                <a:ext uri="{FF2B5EF4-FFF2-40B4-BE49-F238E27FC236}">
                  <a16:creationId xmlns:a16="http://schemas.microsoft.com/office/drawing/2014/main" id="{E35A4617-59FE-5D12-88BC-73CB661DC2A2}"/>
                </a:ext>
              </a:extLst>
            </p:cNvPr>
            <p:cNvSpPr/>
            <p:nvPr/>
          </p:nvSpPr>
          <p:spPr>
            <a:xfrm>
              <a:off x="4709161" y="4038600"/>
              <a:ext cx="2310764" cy="990600"/>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2E809AF-83FA-2FB4-0D6A-49C77B6771BF}"/>
                </a:ext>
              </a:extLst>
            </p:cNvPr>
            <p:cNvSpPr txBox="1"/>
            <p:nvPr/>
          </p:nvSpPr>
          <p:spPr>
            <a:xfrm>
              <a:off x="4674737" y="4336017"/>
              <a:ext cx="2435762" cy="369332"/>
            </a:xfrm>
            <a:prstGeom prst="rect">
              <a:avLst/>
            </a:prstGeom>
            <a:noFill/>
          </p:spPr>
          <p:txBody>
            <a:bodyPr wrap="square" rtlCol="0">
              <a:spAutoFit/>
            </a:bodyPr>
            <a:lstStyle/>
            <a:p>
              <a:r>
                <a:rPr lang="en-US" b="1" dirty="0">
                  <a:solidFill>
                    <a:schemeClr val="bg1"/>
                  </a:solidFill>
                </a:rPr>
                <a:t>NEW FORM</a:t>
              </a:r>
            </a:p>
          </p:txBody>
        </p:sp>
      </p:grpSp>
      <p:pic>
        <p:nvPicPr>
          <p:cNvPr id="7" name="Picture 6">
            <a:extLst>
              <a:ext uri="{FF2B5EF4-FFF2-40B4-BE49-F238E27FC236}">
                <a16:creationId xmlns:a16="http://schemas.microsoft.com/office/drawing/2014/main" id="{7214302B-5B57-75E8-7A32-EE42C774EBD1}"/>
              </a:ext>
            </a:extLst>
          </p:cNvPr>
          <p:cNvPicPr>
            <a:picLocks noChangeAspect="1"/>
          </p:cNvPicPr>
          <p:nvPr/>
        </p:nvPicPr>
        <p:blipFill>
          <a:blip r:embed="rId3"/>
          <a:stretch>
            <a:fillRect/>
          </a:stretch>
        </p:blipFill>
        <p:spPr>
          <a:xfrm>
            <a:off x="6372225" y="792879"/>
            <a:ext cx="5819775" cy="5760323"/>
          </a:xfrm>
          <a:prstGeom prst="rect">
            <a:avLst/>
          </a:prstGeom>
        </p:spPr>
      </p:pic>
      <p:sp>
        <p:nvSpPr>
          <p:cNvPr id="18" name="Rectangle 17">
            <a:extLst>
              <a:ext uri="{FF2B5EF4-FFF2-40B4-BE49-F238E27FC236}">
                <a16:creationId xmlns:a16="http://schemas.microsoft.com/office/drawing/2014/main" id="{C243C9E1-284E-D130-3297-C1B7770ACDCD}"/>
              </a:ext>
            </a:extLst>
          </p:cNvPr>
          <p:cNvSpPr/>
          <p:nvPr/>
        </p:nvSpPr>
        <p:spPr>
          <a:xfrm>
            <a:off x="6372225" y="4507467"/>
            <a:ext cx="5819775" cy="1159908"/>
          </a:xfrm>
          <a:prstGeom prst="rect">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0" name="Graphic 9" descr="Badge Tick1 with solid fill">
            <a:extLst>
              <a:ext uri="{FF2B5EF4-FFF2-40B4-BE49-F238E27FC236}">
                <a16:creationId xmlns:a16="http://schemas.microsoft.com/office/drawing/2014/main" id="{1882C72B-6017-8157-B045-7A2E3D9E73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53825" y="4887396"/>
            <a:ext cx="219075" cy="219075"/>
          </a:xfrm>
          <a:prstGeom prst="rect">
            <a:avLst/>
          </a:prstGeom>
        </p:spPr>
      </p:pic>
    </p:spTree>
    <p:extLst>
      <p:ext uri="{BB962C8B-B14F-4D97-AF65-F5344CB8AC3E}">
        <p14:creationId xmlns:p14="http://schemas.microsoft.com/office/powerpoint/2010/main" val="37452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ED607-198B-4A9A-12EB-35141A0D163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6235BD8-074E-57A1-FF05-4826B96DBCAB}"/>
              </a:ext>
            </a:extLst>
          </p:cNvPr>
          <p:cNvPicPr>
            <a:picLocks noChangeAspect="1"/>
          </p:cNvPicPr>
          <p:nvPr/>
        </p:nvPicPr>
        <p:blipFill>
          <a:blip r:embed="rId2"/>
          <a:stretch>
            <a:fillRect/>
          </a:stretch>
        </p:blipFill>
        <p:spPr>
          <a:xfrm>
            <a:off x="0" y="285750"/>
            <a:ext cx="12192000" cy="5631078"/>
          </a:xfrm>
          <a:prstGeom prst="rect">
            <a:avLst/>
          </a:prstGeom>
        </p:spPr>
      </p:pic>
      <p:pic>
        <p:nvPicPr>
          <p:cNvPr id="11" name="Graphic 10" descr="Cursor with solid fill">
            <a:extLst>
              <a:ext uri="{FF2B5EF4-FFF2-40B4-BE49-F238E27FC236}">
                <a16:creationId xmlns:a16="http://schemas.microsoft.com/office/drawing/2014/main" id="{34F1E024-0932-4BBD-FA3D-FB0284489F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1575" y="3101289"/>
            <a:ext cx="782456" cy="782456"/>
          </a:xfrm>
          <a:prstGeom prst="rect">
            <a:avLst/>
          </a:prstGeom>
        </p:spPr>
      </p:pic>
    </p:spTree>
    <p:extLst>
      <p:ext uri="{BB962C8B-B14F-4D97-AF65-F5344CB8AC3E}">
        <p14:creationId xmlns:p14="http://schemas.microsoft.com/office/powerpoint/2010/main" val="288004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FC46-42CD-1CF8-8FFB-4EE9B0D5BA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3FD1B90-68A3-4A7C-F761-6F379B3768DD}"/>
              </a:ext>
            </a:extLst>
          </p:cNvPr>
          <p:cNvPicPr>
            <a:picLocks noChangeAspect="1"/>
          </p:cNvPicPr>
          <p:nvPr/>
        </p:nvPicPr>
        <p:blipFill>
          <a:blip r:embed="rId2"/>
          <a:stretch>
            <a:fillRect/>
          </a:stretch>
        </p:blipFill>
        <p:spPr>
          <a:xfrm>
            <a:off x="0" y="434707"/>
            <a:ext cx="12192000" cy="5340886"/>
          </a:xfrm>
          <a:prstGeom prst="rect">
            <a:avLst/>
          </a:prstGeom>
        </p:spPr>
      </p:pic>
      <p:grpSp>
        <p:nvGrpSpPr>
          <p:cNvPr id="30" name="Group 29">
            <a:extLst>
              <a:ext uri="{FF2B5EF4-FFF2-40B4-BE49-F238E27FC236}">
                <a16:creationId xmlns:a16="http://schemas.microsoft.com/office/drawing/2014/main" id="{3014B83E-C229-49DB-A1EC-5A9B756A94B8}"/>
              </a:ext>
            </a:extLst>
          </p:cNvPr>
          <p:cNvGrpSpPr/>
          <p:nvPr/>
        </p:nvGrpSpPr>
        <p:grpSpPr>
          <a:xfrm>
            <a:off x="3409950" y="2124075"/>
            <a:ext cx="5505450" cy="2836897"/>
            <a:chOff x="3409950" y="2124075"/>
            <a:chExt cx="5505450" cy="2836897"/>
          </a:xfrm>
        </p:grpSpPr>
        <p:sp>
          <p:nvSpPr>
            <p:cNvPr id="5" name="TextBox 4">
              <a:extLst>
                <a:ext uri="{FF2B5EF4-FFF2-40B4-BE49-F238E27FC236}">
                  <a16:creationId xmlns:a16="http://schemas.microsoft.com/office/drawing/2014/main" id="{11B4CD41-594E-406E-BF17-A42A00ABC79D}"/>
                </a:ext>
              </a:extLst>
            </p:cNvPr>
            <p:cNvSpPr txBox="1"/>
            <p:nvPr/>
          </p:nvSpPr>
          <p:spPr>
            <a:xfrm>
              <a:off x="3409950" y="2124075"/>
              <a:ext cx="1238250" cy="307777"/>
            </a:xfrm>
            <a:prstGeom prst="rect">
              <a:avLst/>
            </a:prstGeom>
            <a:noFill/>
          </p:spPr>
          <p:txBody>
            <a:bodyPr wrap="square" rtlCol="0">
              <a:spAutoFit/>
            </a:bodyPr>
            <a:lstStyle/>
            <a:p>
              <a:r>
                <a:rPr lang="en-US" sz="1400"/>
                <a:t>111111111</a:t>
              </a:r>
            </a:p>
          </p:txBody>
        </p:sp>
        <p:sp>
          <p:nvSpPr>
            <p:cNvPr id="6" name="TextBox 5">
              <a:extLst>
                <a:ext uri="{FF2B5EF4-FFF2-40B4-BE49-F238E27FC236}">
                  <a16:creationId xmlns:a16="http://schemas.microsoft.com/office/drawing/2014/main" id="{51D9250C-CC0B-26CD-0C89-91C7534651E4}"/>
                </a:ext>
              </a:extLst>
            </p:cNvPr>
            <p:cNvSpPr txBox="1"/>
            <p:nvPr/>
          </p:nvSpPr>
          <p:spPr>
            <a:xfrm>
              <a:off x="3409950" y="2552700"/>
              <a:ext cx="1238250" cy="307777"/>
            </a:xfrm>
            <a:prstGeom prst="rect">
              <a:avLst/>
            </a:prstGeom>
            <a:noFill/>
          </p:spPr>
          <p:txBody>
            <a:bodyPr wrap="square" rtlCol="0">
              <a:spAutoFit/>
            </a:bodyPr>
            <a:lstStyle/>
            <a:p>
              <a:r>
                <a:rPr lang="en-US" sz="1400"/>
                <a:t>111111112</a:t>
              </a:r>
            </a:p>
          </p:txBody>
        </p:sp>
        <p:sp>
          <p:nvSpPr>
            <p:cNvPr id="7" name="TextBox 6">
              <a:extLst>
                <a:ext uri="{FF2B5EF4-FFF2-40B4-BE49-F238E27FC236}">
                  <a16:creationId xmlns:a16="http://schemas.microsoft.com/office/drawing/2014/main" id="{3521BBE5-38B3-67D0-2A4C-7E482F8C585F}"/>
                </a:ext>
              </a:extLst>
            </p:cNvPr>
            <p:cNvSpPr txBox="1"/>
            <p:nvPr/>
          </p:nvSpPr>
          <p:spPr>
            <a:xfrm>
              <a:off x="3409950" y="2981325"/>
              <a:ext cx="1238250" cy="307777"/>
            </a:xfrm>
            <a:prstGeom prst="rect">
              <a:avLst/>
            </a:prstGeom>
            <a:noFill/>
          </p:spPr>
          <p:txBody>
            <a:bodyPr wrap="square" rtlCol="0">
              <a:spAutoFit/>
            </a:bodyPr>
            <a:lstStyle/>
            <a:p>
              <a:r>
                <a:rPr lang="en-US" sz="1400"/>
                <a:t>111111113</a:t>
              </a:r>
            </a:p>
          </p:txBody>
        </p:sp>
        <p:sp>
          <p:nvSpPr>
            <p:cNvPr id="8" name="TextBox 7">
              <a:extLst>
                <a:ext uri="{FF2B5EF4-FFF2-40B4-BE49-F238E27FC236}">
                  <a16:creationId xmlns:a16="http://schemas.microsoft.com/office/drawing/2014/main" id="{92099FF0-8FA5-CCE9-459B-990C2F6CDC49}"/>
                </a:ext>
              </a:extLst>
            </p:cNvPr>
            <p:cNvSpPr txBox="1"/>
            <p:nvPr/>
          </p:nvSpPr>
          <p:spPr>
            <a:xfrm>
              <a:off x="3409950" y="3409950"/>
              <a:ext cx="1238250" cy="307777"/>
            </a:xfrm>
            <a:prstGeom prst="rect">
              <a:avLst/>
            </a:prstGeom>
            <a:noFill/>
          </p:spPr>
          <p:txBody>
            <a:bodyPr wrap="square" rtlCol="0">
              <a:spAutoFit/>
            </a:bodyPr>
            <a:lstStyle/>
            <a:p>
              <a:r>
                <a:rPr lang="en-US" sz="1400"/>
                <a:t>111111114</a:t>
              </a:r>
            </a:p>
          </p:txBody>
        </p:sp>
        <p:sp>
          <p:nvSpPr>
            <p:cNvPr id="9" name="TextBox 8">
              <a:extLst>
                <a:ext uri="{FF2B5EF4-FFF2-40B4-BE49-F238E27FC236}">
                  <a16:creationId xmlns:a16="http://schemas.microsoft.com/office/drawing/2014/main" id="{D3111E43-9A7D-0D56-75C8-FA5D916CA769}"/>
                </a:ext>
              </a:extLst>
            </p:cNvPr>
            <p:cNvSpPr txBox="1"/>
            <p:nvPr/>
          </p:nvSpPr>
          <p:spPr>
            <a:xfrm>
              <a:off x="3409950" y="3795945"/>
              <a:ext cx="1238250" cy="307777"/>
            </a:xfrm>
            <a:prstGeom prst="rect">
              <a:avLst/>
            </a:prstGeom>
            <a:noFill/>
          </p:spPr>
          <p:txBody>
            <a:bodyPr wrap="square" rtlCol="0">
              <a:spAutoFit/>
            </a:bodyPr>
            <a:lstStyle/>
            <a:p>
              <a:r>
                <a:rPr lang="en-US" sz="1400"/>
                <a:t>111111115</a:t>
              </a:r>
            </a:p>
          </p:txBody>
        </p:sp>
        <p:sp>
          <p:nvSpPr>
            <p:cNvPr id="10" name="TextBox 9">
              <a:extLst>
                <a:ext uri="{FF2B5EF4-FFF2-40B4-BE49-F238E27FC236}">
                  <a16:creationId xmlns:a16="http://schemas.microsoft.com/office/drawing/2014/main" id="{4B147704-091E-D0DA-B45B-616C795F0B90}"/>
                </a:ext>
              </a:extLst>
            </p:cNvPr>
            <p:cNvSpPr txBox="1"/>
            <p:nvPr/>
          </p:nvSpPr>
          <p:spPr>
            <a:xfrm>
              <a:off x="3409950" y="4224570"/>
              <a:ext cx="1238250" cy="307777"/>
            </a:xfrm>
            <a:prstGeom prst="rect">
              <a:avLst/>
            </a:prstGeom>
            <a:noFill/>
          </p:spPr>
          <p:txBody>
            <a:bodyPr wrap="square" rtlCol="0">
              <a:spAutoFit/>
            </a:bodyPr>
            <a:lstStyle/>
            <a:p>
              <a:r>
                <a:rPr lang="en-US" sz="1400"/>
                <a:t>111111116</a:t>
              </a:r>
            </a:p>
          </p:txBody>
        </p:sp>
        <p:sp>
          <p:nvSpPr>
            <p:cNvPr id="11" name="TextBox 10">
              <a:extLst>
                <a:ext uri="{FF2B5EF4-FFF2-40B4-BE49-F238E27FC236}">
                  <a16:creationId xmlns:a16="http://schemas.microsoft.com/office/drawing/2014/main" id="{0CC4BB7B-5865-7BDA-2D0B-EE27B362193B}"/>
                </a:ext>
              </a:extLst>
            </p:cNvPr>
            <p:cNvSpPr txBox="1"/>
            <p:nvPr/>
          </p:nvSpPr>
          <p:spPr>
            <a:xfrm>
              <a:off x="4924425" y="2124075"/>
              <a:ext cx="1238250" cy="307777"/>
            </a:xfrm>
            <a:prstGeom prst="rect">
              <a:avLst/>
            </a:prstGeom>
            <a:noFill/>
          </p:spPr>
          <p:txBody>
            <a:bodyPr wrap="square" rtlCol="0">
              <a:spAutoFit/>
            </a:bodyPr>
            <a:lstStyle/>
            <a:p>
              <a:r>
                <a:rPr lang="en-US" sz="1400"/>
                <a:t>111111118</a:t>
              </a:r>
            </a:p>
          </p:txBody>
        </p:sp>
        <p:sp>
          <p:nvSpPr>
            <p:cNvPr id="12" name="TextBox 11">
              <a:extLst>
                <a:ext uri="{FF2B5EF4-FFF2-40B4-BE49-F238E27FC236}">
                  <a16:creationId xmlns:a16="http://schemas.microsoft.com/office/drawing/2014/main" id="{E2CADBA0-D146-CA94-598E-FDA760288DDE}"/>
                </a:ext>
              </a:extLst>
            </p:cNvPr>
            <p:cNvSpPr txBox="1"/>
            <p:nvPr/>
          </p:nvSpPr>
          <p:spPr>
            <a:xfrm>
              <a:off x="4924425" y="2552700"/>
              <a:ext cx="1238250" cy="307777"/>
            </a:xfrm>
            <a:prstGeom prst="rect">
              <a:avLst/>
            </a:prstGeom>
            <a:noFill/>
          </p:spPr>
          <p:txBody>
            <a:bodyPr wrap="square" rtlCol="0">
              <a:spAutoFit/>
            </a:bodyPr>
            <a:lstStyle/>
            <a:p>
              <a:r>
                <a:rPr lang="en-US" sz="1400"/>
                <a:t>111111119</a:t>
              </a:r>
            </a:p>
          </p:txBody>
        </p:sp>
        <p:sp>
          <p:nvSpPr>
            <p:cNvPr id="13" name="TextBox 12">
              <a:extLst>
                <a:ext uri="{FF2B5EF4-FFF2-40B4-BE49-F238E27FC236}">
                  <a16:creationId xmlns:a16="http://schemas.microsoft.com/office/drawing/2014/main" id="{7D3DDA05-1576-E454-3ADD-C4229ED73BCC}"/>
                </a:ext>
              </a:extLst>
            </p:cNvPr>
            <p:cNvSpPr txBox="1"/>
            <p:nvPr/>
          </p:nvSpPr>
          <p:spPr>
            <a:xfrm>
              <a:off x="4924425" y="2981325"/>
              <a:ext cx="1238250" cy="307777"/>
            </a:xfrm>
            <a:prstGeom prst="rect">
              <a:avLst/>
            </a:prstGeom>
            <a:noFill/>
          </p:spPr>
          <p:txBody>
            <a:bodyPr wrap="square" rtlCol="0">
              <a:spAutoFit/>
            </a:bodyPr>
            <a:lstStyle/>
            <a:p>
              <a:r>
                <a:rPr lang="en-US" sz="1400"/>
                <a:t>111111120</a:t>
              </a:r>
            </a:p>
          </p:txBody>
        </p:sp>
        <p:sp>
          <p:nvSpPr>
            <p:cNvPr id="14" name="TextBox 13">
              <a:extLst>
                <a:ext uri="{FF2B5EF4-FFF2-40B4-BE49-F238E27FC236}">
                  <a16:creationId xmlns:a16="http://schemas.microsoft.com/office/drawing/2014/main" id="{F647BB46-58ED-5A86-AA80-5E888E94E3C7}"/>
                </a:ext>
              </a:extLst>
            </p:cNvPr>
            <p:cNvSpPr txBox="1"/>
            <p:nvPr/>
          </p:nvSpPr>
          <p:spPr>
            <a:xfrm>
              <a:off x="4924425" y="3409950"/>
              <a:ext cx="1238250" cy="307777"/>
            </a:xfrm>
            <a:prstGeom prst="rect">
              <a:avLst/>
            </a:prstGeom>
            <a:noFill/>
          </p:spPr>
          <p:txBody>
            <a:bodyPr wrap="square" rtlCol="0">
              <a:spAutoFit/>
            </a:bodyPr>
            <a:lstStyle/>
            <a:p>
              <a:r>
                <a:rPr lang="en-US" sz="1400"/>
                <a:t>111111121</a:t>
              </a:r>
            </a:p>
          </p:txBody>
        </p:sp>
        <p:sp>
          <p:nvSpPr>
            <p:cNvPr id="15" name="TextBox 14">
              <a:extLst>
                <a:ext uri="{FF2B5EF4-FFF2-40B4-BE49-F238E27FC236}">
                  <a16:creationId xmlns:a16="http://schemas.microsoft.com/office/drawing/2014/main" id="{317CBA9B-911B-D1F0-5166-F7B93F34F87C}"/>
                </a:ext>
              </a:extLst>
            </p:cNvPr>
            <p:cNvSpPr txBox="1"/>
            <p:nvPr/>
          </p:nvSpPr>
          <p:spPr>
            <a:xfrm>
              <a:off x="4924425" y="3795945"/>
              <a:ext cx="1238250" cy="307777"/>
            </a:xfrm>
            <a:prstGeom prst="rect">
              <a:avLst/>
            </a:prstGeom>
            <a:noFill/>
          </p:spPr>
          <p:txBody>
            <a:bodyPr wrap="square" rtlCol="0">
              <a:spAutoFit/>
            </a:bodyPr>
            <a:lstStyle/>
            <a:p>
              <a:r>
                <a:rPr lang="en-US" sz="1400"/>
                <a:t>111111122</a:t>
              </a:r>
            </a:p>
          </p:txBody>
        </p:sp>
        <p:sp>
          <p:nvSpPr>
            <p:cNvPr id="16" name="TextBox 15">
              <a:extLst>
                <a:ext uri="{FF2B5EF4-FFF2-40B4-BE49-F238E27FC236}">
                  <a16:creationId xmlns:a16="http://schemas.microsoft.com/office/drawing/2014/main" id="{B9C97A49-27DC-6F6A-B598-835995017DB0}"/>
                </a:ext>
              </a:extLst>
            </p:cNvPr>
            <p:cNvSpPr txBox="1"/>
            <p:nvPr/>
          </p:nvSpPr>
          <p:spPr>
            <a:xfrm>
              <a:off x="4924425" y="4224570"/>
              <a:ext cx="1238250" cy="307777"/>
            </a:xfrm>
            <a:prstGeom prst="rect">
              <a:avLst/>
            </a:prstGeom>
            <a:noFill/>
          </p:spPr>
          <p:txBody>
            <a:bodyPr wrap="square" rtlCol="0">
              <a:spAutoFit/>
            </a:bodyPr>
            <a:lstStyle/>
            <a:p>
              <a:r>
                <a:rPr lang="en-US" sz="1400"/>
                <a:t>111111123</a:t>
              </a:r>
            </a:p>
          </p:txBody>
        </p:sp>
        <p:sp>
          <p:nvSpPr>
            <p:cNvPr id="17" name="TextBox 16">
              <a:extLst>
                <a:ext uri="{FF2B5EF4-FFF2-40B4-BE49-F238E27FC236}">
                  <a16:creationId xmlns:a16="http://schemas.microsoft.com/office/drawing/2014/main" id="{4C430930-AA22-3E63-B6CA-471A818E87F4}"/>
                </a:ext>
              </a:extLst>
            </p:cNvPr>
            <p:cNvSpPr txBox="1"/>
            <p:nvPr/>
          </p:nvSpPr>
          <p:spPr>
            <a:xfrm>
              <a:off x="6162675" y="2124075"/>
              <a:ext cx="1238250" cy="307777"/>
            </a:xfrm>
            <a:prstGeom prst="rect">
              <a:avLst/>
            </a:prstGeom>
            <a:noFill/>
          </p:spPr>
          <p:txBody>
            <a:bodyPr wrap="square" rtlCol="0">
              <a:spAutoFit/>
            </a:bodyPr>
            <a:lstStyle/>
            <a:p>
              <a:r>
                <a:rPr lang="en-US" sz="1400"/>
                <a:t>111111124</a:t>
              </a:r>
            </a:p>
          </p:txBody>
        </p:sp>
        <p:sp>
          <p:nvSpPr>
            <p:cNvPr id="18" name="TextBox 17">
              <a:extLst>
                <a:ext uri="{FF2B5EF4-FFF2-40B4-BE49-F238E27FC236}">
                  <a16:creationId xmlns:a16="http://schemas.microsoft.com/office/drawing/2014/main" id="{EE3346DF-E0BE-0E79-BA13-9EB7105CA60B}"/>
                </a:ext>
              </a:extLst>
            </p:cNvPr>
            <p:cNvSpPr txBox="1"/>
            <p:nvPr/>
          </p:nvSpPr>
          <p:spPr>
            <a:xfrm>
              <a:off x="6162675" y="2552700"/>
              <a:ext cx="1238250" cy="307777"/>
            </a:xfrm>
            <a:prstGeom prst="rect">
              <a:avLst/>
            </a:prstGeom>
            <a:noFill/>
          </p:spPr>
          <p:txBody>
            <a:bodyPr wrap="square" rtlCol="0">
              <a:spAutoFit/>
            </a:bodyPr>
            <a:lstStyle/>
            <a:p>
              <a:r>
                <a:rPr lang="en-US" sz="1400"/>
                <a:t>111111125</a:t>
              </a:r>
            </a:p>
          </p:txBody>
        </p:sp>
        <p:sp>
          <p:nvSpPr>
            <p:cNvPr id="19" name="TextBox 18">
              <a:extLst>
                <a:ext uri="{FF2B5EF4-FFF2-40B4-BE49-F238E27FC236}">
                  <a16:creationId xmlns:a16="http://schemas.microsoft.com/office/drawing/2014/main" id="{5833CC17-0CB3-F377-E838-B1290BFFCBD3}"/>
                </a:ext>
              </a:extLst>
            </p:cNvPr>
            <p:cNvSpPr txBox="1"/>
            <p:nvPr/>
          </p:nvSpPr>
          <p:spPr>
            <a:xfrm>
              <a:off x="6162675" y="2981325"/>
              <a:ext cx="1238250" cy="307777"/>
            </a:xfrm>
            <a:prstGeom prst="rect">
              <a:avLst/>
            </a:prstGeom>
            <a:noFill/>
          </p:spPr>
          <p:txBody>
            <a:bodyPr wrap="square" rtlCol="0">
              <a:spAutoFit/>
            </a:bodyPr>
            <a:lstStyle/>
            <a:p>
              <a:r>
                <a:rPr lang="en-US" sz="1400"/>
                <a:t>111111126</a:t>
              </a:r>
            </a:p>
          </p:txBody>
        </p:sp>
        <p:sp>
          <p:nvSpPr>
            <p:cNvPr id="20" name="TextBox 19">
              <a:extLst>
                <a:ext uri="{FF2B5EF4-FFF2-40B4-BE49-F238E27FC236}">
                  <a16:creationId xmlns:a16="http://schemas.microsoft.com/office/drawing/2014/main" id="{F2D66F8D-A891-4036-02CA-EAB99A36E720}"/>
                </a:ext>
              </a:extLst>
            </p:cNvPr>
            <p:cNvSpPr txBox="1"/>
            <p:nvPr/>
          </p:nvSpPr>
          <p:spPr>
            <a:xfrm>
              <a:off x="6162675" y="3409950"/>
              <a:ext cx="1238250" cy="307777"/>
            </a:xfrm>
            <a:prstGeom prst="rect">
              <a:avLst/>
            </a:prstGeom>
            <a:noFill/>
          </p:spPr>
          <p:txBody>
            <a:bodyPr wrap="square" rtlCol="0">
              <a:spAutoFit/>
            </a:bodyPr>
            <a:lstStyle/>
            <a:p>
              <a:r>
                <a:rPr lang="en-US" sz="1400"/>
                <a:t>111111127</a:t>
              </a:r>
            </a:p>
          </p:txBody>
        </p:sp>
        <p:sp>
          <p:nvSpPr>
            <p:cNvPr id="21" name="TextBox 20">
              <a:extLst>
                <a:ext uri="{FF2B5EF4-FFF2-40B4-BE49-F238E27FC236}">
                  <a16:creationId xmlns:a16="http://schemas.microsoft.com/office/drawing/2014/main" id="{52B1E6F9-155A-3CAB-674D-5302CD3F4BBC}"/>
                </a:ext>
              </a:extLst>
            </p:cNvPr>
            <p:cNvSpPr txBox="1"/>
            <p:nvPr/>
          </p:nvSpPr>
          <p:spPr>
            <a:xfrm>
              <a:off x="6162675" y="3795945"/>
              <a:ext cx="1238250" cy="307777"/>
            </a:xfrm>
            <a:prstGeom prst="rect">
              <a:avLst/>
            </a:prstGeom>
            <a:noFill/>
          </p:spPr>
          <p:txBody>
            <a:bodyPr wrap="square" rtlCol="0">
              <a:spAutoFit/>
            </a:bodyPr>
            <a:lstStyle/>
            <a:p>
              <a:r>
                <a:rPr lang="en-US" sz="1400"/>
                <a:t>111111128</a:t>
              </a:r>
            </a:p>
          </p:txBody>
        </p:sp>
        <p:sp>
          <p:nvSpPr>
            <p:cNvPr id="22" name="TextBox 21">
              <a:extLst>
                <a:ext uri="{FF2B5EF4-FFF2-40B4-BE49-F238E27FC236}">
                  <a16:creationId xmlns:a16="http://schemas.microsoft.com/office/drawing/2014/main" id="{546AFFF6-F0FE-1763-A46B-ED6177524DFF}"/>
                </a:ext>
              </a:extLst>
            </p:cNvPr>
            <p:cNvSpPr txBox="1"/>
            <p:nvPr/>
          </p:nvSpPr>
          <p:spPr>
            <a:xfrm>
              <a:off x="6162675" y="4224570"/>
              <a:ext cx="1238250" cy="307777"/>
            </a:xfrm>
            <a:prstGeom prst="rect">
              <a:avLst/>
            </a:prstGeom>
            <a:noFill/>
          </p:spPr>
          <p:txBody>
            <a:bodyPr wrap="square" rtlCol="0">
              <a:spAutoFit/>
            </a:bodyPr>
            <a:lstStyle/>
            <a:p>
              <a:r>
                <a:rPr lang="en-US" sz="1400"/>
                <a:t>111111129</a:t>
              </a:r>
            </a:p>
          </p:txBody>
        </p:sp>
        <p:sp>
          <p:nvSpPr>
            <p:cNvPr id="23" name="TextBox 22">
              <a:extLst>
                <a:ext uri="{FF2B5EF4-FFF2-40B4-BE49-F238E27FC236}">
                  <a16:creationId xmlns:a16="http://schemas.microsoft.com/office/drawing/2014/main" id="{A1DB2111-3C70-14D4-E109-9B9D54C2019A}"/>
                </a:ext>
              </a:extLst>
            </p:cNvPr>
            <p:cNvSpPr txBox="1"/>
            <p:nvPr/>
          </p:nvSpPr>
          <p:spPr>
            <a:xfrm>
              <a:off x="7677150" y="2124075"/>
              <a:ext cx="1238250" cy="307777"/>
            </a:xfrm>
            <a:prstGeom prst="rect">
              <a:avLst/>
            </a:prstGeom>
            <a:noFill/>
          </p:spPr>
          <p:txBody>
            <a:bodyPr wrap="square" rtlCol="0">
              <a:spAutoFit/>
            </a:bodyPr>
            <a:lstStyle/>
            <a:p>
              <a:r>
                <a:rPr lang="en-US" sz="1400"/>
                <a:t>111111130</a:t>
              </a:r>
            </a:p>
          </p:txBody>
        </p:sp>
        <p:sp>
          <p:nvSpPr>
            <p:cNvPr id="24" name="TextBox 23">
              <a:extLst>
                <a:ext uri="{FF2B5EF4-FFF2-40B4-BE49-F238E27FC236}">
                  <a16:creationId xmlns:a16="http://schemas.microsoft.com/office/drawing/2014/main" id="{A2DA7E46-51D6-975F-44CB-8679BB35EEFC}"/>
                </a:ext>
              </a:extLst>
            </p:cNvPr>
            <p:cNvSpPr txBox="1"/>
            <p:nvPr/>
          </p:nvSpPr>
          <p:spPr>
            <a:xfrm>
              <a:off x="7677150" y="2552700"/>
              <a:ext cx="1238250" cy="307777"/>
            </a:xfrm>
            <a:prstGeom prst="rect">
              <a:avLst/>
            </a:prstGeom>
            <a:noFill/>
          </p:spPr>
          <p:txBody>
            <a:bodyPr wrap="square" rtlCol="0">
              <a:spAutoFit/>
            </a:bodyPr>
            <a:lstStyle/>
            <a:p>
              <a:r>
                <a:rPr lang="en-US" sz="1400"/>
                <a:t>111111131</a:t>
              </a:r>
            </a:p>
          </p:txBody>
        </p:sp>
        <p:sp>
          <p:nvSpPr>
            <p:cNvPr id="25" name="TextBox 24">
              <a:extLst>
                <a:ext uri="{FF2B5EF4-FFF2-40B4-BE49-F238E27FC236}">
                  <a16:creationId xmlns:a16="http://schemas.microsoft.com/office/drawing/2014/main" id="{B22163DC-C871-5056-399C-87A0CDBBC75F}"/>
                </a:ext>
              </a:extLst>
            </p:cNvPr>
            <p:cNvSpPr txBox="1"/>
            <p:nvPr/>
          </p:nvSpPr>
          <p:spPr>
            <a:xfrm>
              <a:off x="7677150" y="2981325"/>
              <a:ext cx="1238250" cy="307777"/>
            </a:xfrm>
            <a:prstGeom prst="rect">
              <a:avLst/>
            </a:prstGeom>
            <a:noFill/>
          </p:spPr>
          <p:txBody>
            <a:bodyPr wrap="square" rtlCol="0">
              <a:spAutoFit/>
            </a:bodyPr>
            <a:lstStyle/>
            <a:p>
              <a:r>
                <a:rPr lang="en-US" sz="1400"/>
                <a:t>111111132</a:t>
              </a:r>
            </a:p>
          </p:txBody>
        </p:sp>
        <p:sp>
          <p:nvSpPr>
            <p:cNvPr id="26" name="TextBox 25">
              <a:extLst>
                <a:ext uri="{FF2B5EF4-FFF2-40B4-BE49-F238E27FC236}">
                  <a16:creationId xmlns:a16="http://schemas.microsoft.com/office/drawing/2014/main" id="{AFBCBFEB-4E43-F2ED-6462-6F2927D67716}"/>
                </a:ext>
              </a:extLst>
            </p:cNvPr>
            <p:cNvSpPr txBox="1"/>
            <p:nvPr/>
          </p:nvSpPr>
          <p:spPr>
            <a:xfrm>
              <a:off x="7677150" y="3409950"/>
              <a:ext cx="1238250" cy="307777"/>
            </a:xfrm>
            <a:prstGeom prst="rect">
              <a:avLst/>
            </a:prstGeom>
            <a:noFill/>
          </p:spPr>
          <p:txBody>
            <a:bodyPr wrap="square" rtlCol="0">
              <a:spAutoFit/>
            </a:bodyPr>
            <a:lstStyle/>
            <a:p>
              <a:r>
                <a:rPr lang="en-US" sz="1400"/>
                <a:t>111111133</a:t>
              </a:r>
            </a:p>
          </p:txBody>
        </p:sp>
        <p:sp>
          <p:nvSpPr>
            <p:cNvPr id="27" name="TextBox 26">
              <a:extLst>
                <a:ext uri="{FF2B5EF4-FFF2-40B4-BE49-F238E27FC236}">
                  <a16:creationId xmlns:a16="http://schemas.microsoft.com/office/drawing/2014/main" id="{90D3EE4D-D09B-DEA7-49F9-168E124C32A8}"/>
                </a:ext>
              </a:extLst>
            </p:cNvPr>
            <p:cNvSpPr txBox="1"/>
            <p:nvPr/>
          </p:nvSpPr>
          <p:spPr>
            <a:xfrm>
              <a:off x="7677150" y="3795945"/>
              <a:ext cx="1238250" cy="307777"/>
            </a:xfrm>
            <a:prstGeom prst="rect">
              <a:avLst/>
            </a:prstGeom>
            <a:noFill/>
          </p:spPr>
          <p:txBody>
            <a:bodyPr wrap="square" rtlCol="0">
              <a:spAutoFit/>
            </a:bodyPr>
            <a:lstStyle/>
            <a:p>
              <a:r>
                <a:rPr lang="en-US" sz="1400"/>
                <a:t>111111134</a:t>
              </a:r>
            </a:p>
          </p:txBody>
        </p:sp>
        <p:sp>
          <p:nvSpPr>
            <p:cNvPr id="28" name="TextBox 27">
              <a:extLst>
                <a:ext uri="{FF2B5EF4-FFF2-40B4-BE49-F238E27FC236}">
                  <a16:creationId xmlns:a16="http://schemas.microsoft.com/office/drawing/2014/main" id="{CF61189C-B087-AA93-5309-83E6EE2AEBBB}"/>
                </a:ext>
              </a:extLst>
            </p:cNvPr>
            <p:cNvSpPr txBox="1"/>
            <p:nvPr/>
          </p:nvSpPr>
          <p:spPr>
            <a:xfrm>
              <a:off x="7677150" y="4224570"/>
              <a:ext cx="1238250" cy="307777"/>
            </a:xfrm>
            <a:prstGeom prst="rect">
              <a:avLst/>
            </a:prstGeom>
            <a:noFill/>
          </p:spPr>
          <p:txBody>
            <a:bodyPr wrap="square" rtlCol="0">
              <a:spAutoFit/>
            </a:bodyPr>
            <a:lstStyle/>
            <a:p>
              <a:r>
                <a:rPr lang="en-US" sz="1400"/>
                <a:t>111111135</a:t>
              </a:r>
            </a:p>
          </p:txBody>
        </p:sp>
        <p:sp>
          <p:nvSpPr>
            <p:cNvPr id="29" name="TextBox 28">
              <a:extLst>
                <a:ext uri="{FF2B5EF4-FFF2-40B4-BE49-F238E27FC236}">
                  <a16:creationId xmlns:a16="http://schemas.microsoft.com/office/drawing/2014/main" id="{BB1A8FB6-919F-60CC-401B-B078639C730A}"/>
                </a:ext>
              </a:extLst>
            </p:cNvPr>
            <p:cNvSpPr txBox="1"/>
            <p:nvPr/>
          </p:nvSpPr>
          <p:spPr>
            <a:xfrm>
              <a:off x="3409950" y="4653195"/>
              <a:ext cx="1238250" cy="307777"/>
            </a:xfrm>
            <a:prstGeom prst="rect">
              <a:avLst/>
            </a:prstGeom>
            <a:noFill/>
          </p:spPr>
          <p:txBody>
            <a:bodyPr wrap="square" rtlCol="0">
              <a:spAutoFit/>
            </a:bodyPr>
            <a:lstStyle/>
            <a:p>
              <a:r>
                <a:rPr lang="en-US" sz="1400"/>
                <a:t>111111117</a:t>
              </a:r>
            </a:p>
          </p:txBody>
        </p:sp>
      </p:grpSp>
      <p:pic>
        <p:nvPicPr>
          <p:cNvPr id="32" name="Graphic 31" descr="Cursor with solid fill">
            <a:extLst>
              <a:ext uri="{FF2B5EF4-FFF2-40B4-BE49-F238E27FC236}">
                <a16:creationId xmlns:a16="http://schemas.microsoft.com/office/drawing/2014/main" id="{71D19FD9-B4C4-81F9-482D-FD7690EF84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8300" y="5223532"/>
            <a:ext cx="782456" cy="782456"/>
          </a:xfrm>
          <a:prstGeom prst="rect">
            <a:avLst/>
          </a:prstGeom>
        </p:spPr>
      </p:pic>
    </p:spTree>
    <p:extLst>
      <p:ext uri="{BB962C8B-B14F-4D97-AF65-F5344CB8AC3E}">
        <p14:creationId xmlns:p14="http://schemas.microsoft.com/office/powerpoint/2010/main" val="380685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7155-6C8D-593A-2CD0-AB3CAD5E48B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CADEC8-1074-459C-43B1-CBA403548225}"/>
              </a:ext>
            </a:extLst>
          </p:cNvPr>
          <p:cNvPicPr>
            <a:picLocks noChangeAspect="1"/>
          </p:cNvPicPr>
          <p:nvPr/>
        </p:nvPicPr>
        <p:blipFill>
          <a:blip r:embed="rId2"/>
          <a:stretch>
            <a:fillRect/>
          </a:stretch>
        </p:blipFill>
        <p:spPr>
          <a:xfrm>
            <a:off x="0" y="226757"/>
            <a:ext cx="12192000" cy="5631078"/>
          </a:xfrm>
          <a:prstGeom prst="rect">
            <a:avLst/>
          </a:prstGeom>
        </p:spPr>
      </p:pic>
      <p:pic>
        <p:nvPicPr>
          <p:cNvPr id="5" name="Graphic 4" descr="Cursor with solid fill">
            <a:extLst>
              <a:ext uri="{FF2B5EF4-FFF2-40B4-BE49-F238E27FC236}">
                <a16:creationId xmlns:a16="http://schemas.microsoft.com/office/drawing/2014/main" id="{D07BF8CA-A0C8-A0DF-3BA6-C925A72A2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19600" y="5147321"/>
            <a:ext cx="782456" cy="782456"/>
          </a:xfrm>
          <a:prstGeom prst="rect">
            <a:avLst/>
          </a:prstGeom>
        </p:spPr>
      </p:pic>
    </p:spTree>
    <p:extLst>
      <p:ext uri="{BB962C8B-B14F-4D97-AF65-F5344CB8AC3E}">
        <p14:creationId xmlns:p14="http://schemas.microsoft.com/office/powerpoint/2010/main" val="164449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5BEB0-62A1-2DD8-39C7-573E68D564B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F89EB6C-2531-6886-BEED-8370DD6D0DA7}"/>
              </a:ext>
            </a:extLst>
          </p:cNvPr>
          <p:cNvPicPr>
            <a:picLocks noChangeAspect="1"/>
          </p:cNvPicPr>
          <p:nvPr/>
        </p:nvPicPr>
        <p:blipFill>
          <a:blip r:embed="rId2"/>
          <a:stretch>
            <a:fillRect/>
          </a:stretch>
        </p:blipFill>
        <p:spPr>
          <a:xfrm>
            <a:off x="80123" y="113949"/>
            <a:ext cx="12031754" cy="5029902"/>
          </a:xfrm>
          <a:prstGeom prst="rect">
            <a:avLst/>
          </a:prstGeom>
        </p:spPr>
      </p:pic>
      <p:pic>
        <p:nvPicPr>
          <p:cNvPr id="6" name="Graphic 5" descr="Cursor with solid fill">
            <a:extLst>
              <a:ext uri="{FF2B5EF4-FFF2-40B4-BE49-F238E27FC236}">
                <a16:creationId xmlns:a16="http://schemas.microsoft.com/office/drawing/2014/main" id="{81F13ACB-AEC2-4230-F478-2DC50BE696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1650" y="2628900"/>
            <a:ext cx="782456" cy="782456"/>
          </a:xfrm>
          <a:prstGeom prst="rect">
            <a:avLst/>
          </a:prstGeom>
        </p:spPr>
      </p:pic>
      <p:sp>
        <p:nvSpPr>
          <p:cNvPr id="7" name="TextBox 6">
            <a:extLst>
              <a:ext uri="{FF2B5EF4-FFF2-40B4-BE49-F238E27FC236}">
                <a16:creationId xmlns:a16="http://schemas.microsoft.com/office/drawing/2014/main" id="{217BF86C-C094-8D69-D463-A3505B3887F9}"/>
              </a:ext>
            </a:extLst>
          </p:cNvPr>
          <p:cNvSpPr txBox="1"/>
          <p:nvPr/>
        </p:nvSpPr>
        <p:spPr>
          <a:xfrm>
            <a:off x="4853557" y="5317379"/>
            <a:ext cx="2484885" cy="646331"/>
          </a:xfrm>
          <a:prstGeom prst="rect">
            <a:avLst/>
          </a:prstGeom>
          <a:noFill/>
          <a:ln w="38100">
            <a:solidFill>
              <a:srgbClr val="C00000"/>
            </a:solidFill>
          </a:ln>
        </p:spPr>
        <p:txBody>
          <a:bodyPr wrap="square" rtlCol="0">
            <a:spAutoFit/>
          </a:bodyPr>
          <a:lstStyle/>
          <a:p>
            <a:pPr algn="ctr"/>
            <a:r>
              <a:rPr lang="en-US" b="1">
                <a:solidFill>
                  <a:srgbClr val="1F3B6A"/>
                </a:solidFill>
                <a:ea typeface="Source Serif Pro" panose="02040603050405020204" pitchFamily="18" charset="0"/>
              </a:rPr>
              <a:t>Save as PDF and save to a secure folder.</a:t>
            </a:r>
          </a:p>
        </p:txBody>
      </p:sp>
      <p:sp>
        <p:nvSpPr>
          <p:cNvPr id="8" name="TextBox 7">
            <a:extLst>
              <a:ext uri="{FF2B5EF4-FFF2-40B4-BE49-F238E27FC236}">
                <a16:creationId xmlns:a16="http://schemas.microsoft.com/office/drawing/2014/main" id="{E5B81651-7476-CBF7-2BCE-B492CF366A1D}"/>
              </a:ext>
            </a:extLst>
          </p:cNvPr>
          <p:cNvSpPr txBox="1"/>
          <p:nvPr/>
        </p:nvSpPr>
        <p:spPr>
          <a:xfrm>
            <a:off x="8448673" y="5317380"/>
            <a:ext cx="2484885" cy="646331"/>
          </a:xfrm>
          <a:prstGeom prst="rect">
            <a:avLst/>
          </a:prstGeom>
          <a:noFill/>
          <a:ln w="38100">
            <a:solidFill>
              <a:srgbClr val="C00000"/>
            </a:solidFill>
          </a:ln>
        </p:spPr>
        <p:txBody>
          <a:bodyPr wrap="square" rtlCol="0">
            <a:spAutoFit/>
          </a:bodyPr>
          <a:lstStyle/>
          <a:p>
            <a:pPr algn="ctr"/>
            <a:r>
              <a:rPr lang="en-US" b="1">
                <a:solidFill>
                  <a:srgbClr val="1F3B6A"/>
                </a:solidFill>
                <a:ea typeface="Source Serif Pro" panose="02040603050405020204" pitchFamily="18" charset="0"/>
              </a:rPr>
              <a:t>Will stay in queue for 30 days. </a:t>
            </a:r>
          </a:p>
        </p:txBody>
      </p:sp>
      <p:sp>
        <p:nvSpPr>
          <p:cNvPr id="9" name="TextBox 8">
            <a:extLst>
              <a:ext uri="{FF2B5EF4-FFF2-40B4-BE49-F238E27FC236}">
                <a16:creationId xmlns:a16="http://schemas.microsoft.com/office/drawing/2014/main" id="{5AD67140-EFBA-59F4-6B86-C36F610B3619}"/>
              </a:ext>
            </a:extLst>
          </p:cNvPr>
          <p:cNvSpPr txBox="1"/>
          <p:nvPr/>
        </p:nvSpPr>
        <p:spPr>
          <a:xfrm>
            <a:off x="1258441" y="5317380"/>
            <a:ext cx="2484885" cy="646331"/>
          </a:xfrm>
          <a:prstGeom prst="rect">
            <a:avLst/>
          </a:prstGeom>
          <a:noFill/>
          <a:ln w="38100">
            <a:solidFill>
              <a:srgbClr val="C00000"/>
            </a:solidFill>
          </a:ln>
        </p:spPr>
        <p:txBody>
          <a:bodyPr wrap="square" rtlCol="0">
            <a:spAutoFit/>
          </a:bodyPr>
          <a:lstStyle/>
          <a:p>
            <a:pPr algn="ctr"/>
            <a:r>
              <a:rPr lang="en-US" b="1">
                <a:solidFill>
                  <a:srgbClr val="1F3B6A"/>
                </a:solidFill>
                <a:ea typeface="Source Serif Pro" panose="02040603050405020204" pitchFamily="18" charset="0"/>
              </a:rPr>
              <a:t>JSTs will be available in 1-2 days.</a:t>
            </a:r>
          </a:p>
        </p:txBody>
      </p:sp>
    </p:spTree>
    <p:extLst>
      <p:ext uri="{BB962C8B-B14F-4D97-AF65-F5344CB8AC3E}">
        <p14:creationId xmlns:p14="http://schemas.microsoft.com/office/powerpoint/2010/main" val="32272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0D2D4-112F-E52F-29D6-32BE30077A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453306-F967-125B-3B4E-BCF96CBA3C90}"/>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1C2945"/>
                </a:solidFill>
              </a:rPr>
              <a:t>What is CPL/PLA?</a:t>
            </a:r>
          </a:p>
        </p:txBody>
      </p:sp>
      <p:sp>
        <p:nvSpPr>
          <p:cNvPr id="3" name="TextBox 7">
            <a:extLst>
              <a:ext uri="{FF2B5EF4-FFF2-40B4-BE49-F238E27FC236}">
                <a16:creationId xmlns:a16="http://schemas.microsoft.com/office/drawing/2014/main" id="{9499A6BD-A347-2EB4-DC90-E941C9AAEF8A}"/>
              </a:ext>
            </a:extLst>
          </p:cNvPr>
          <p:cNvSpPr txBox="1"/>
          <p:nvPr/>
        </p:nvSpPr>
        <p:spPr>
          <a:xfrm>
            <a:off x="838200" y="1089950"/>
            <a:ext cx="10515600" cy="56836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D3865"/>
                </a:solidFill>
                <a:effectLst/>
                <a:latin typeface="Aptos"/>
                <a:ea typeface="Source Serif Pro"/>
                <a:cs typeface="Arial"/>
              </a:rPr>
              <a:t>Credit for Prior Learning (CPL), or Prior Learning Assessment (PLA), as it is alternately known, is college credit awarded for validated skills and knowledge gained outside of coursework at a regionally accredited institution of higher education. </a:t>
            </a:r>
            <a:r>
              <a:rPr lang="en-US" sz="2400" b="1" dirty="0">
                <a:solidFill>
                  <a:srgbClr val="1D3865"/>
                </a:solidFill>
                <a:latin typeface="Aptos"/>
                <a:ea typeface="Source Serif Pro"/>
                <a:cs typeface="Arial"/>
              </a:rPr>
              <a:t>We drove change through statewide policy guiding local district/college policy over 10 yrs ago. </a:t>
            </a:r>
            <a:endParaRPr lang="en-US" sz="2400" b="1" dirty="0">
              <a:solidFill>
                <a:srgbClr val="1D3865"/>
              </a:solidFill>
              <a:effectLst/>
              <a:latin typeface="Aptos"/>
              <a:ea typeface="Source Serif Pro" panose="02040603050405020204" pitchFamily="18" charset="0"/>
              <a:cs typeface="Arial" panose="020B0604020202020204" pitchFamily="34" charset="0"/>
            </a:endParaRPr>
          </a:p>
          <a:p>
            <a:endParaRPr lang="en-US" sz="2400" dirty="0">
              <a:solidFill>
                <a:srgbClr val="1D3865"/>
              </a:solidFill>
              <a:latin typeface="Aptos"/>
              <a:ea typeface="Source Serif Pro" panose="02040603050405020204" pitchFamily="18" charset="0"/>
              <a:cs typeface="Arial" panose="020B0604020202020204" pitchFamily="34" charset="0"/>
            </a:endParaRPr>
          </a:p>
          <a:p>
            <a:r>
              <a:rPr lang="en-US" sz="2400" kern="100" dirty="0">
                <a:solidFill>
                  <a:srgbClr val="1D3865"/>
                </a:solidFill>
                <a:latin typeface="Aptos"/>
                <a:ea typeface="Source Serif Pro"/>
                <a:cs typeface="Arial"/>
              </a:rPr>
              <a:t>California Title</a:t>
            </a:r>
            <a:r>
              <a:rPr lang="en-US" sz="2400" kern="100" dirty="0">
                <a:solidFill>
                  <a:srgbClr val="1D3865"/>
                </a:solidFill>
                <a:effectLst/>
                <a:latin typeface="Aptos"/>
                <a:ea typeface="Source Serif Pro"/>
                <a:cs typeface="Arial"/>
              </a:rPr>
              <a:t> 5 §55050 subsection (a) identifies five types of CPL but is not limited to the following:</a:t>
            </a:r>
          </a:p>
          <a:p>
            <a:pPr marL="800100" lvl="1" indent="-342900">
              <a:buSzPts val="1000"/>
              <a:buFont typeface="Symbol" panose="05050102010706020507" pitchFamily="18" charset="2"/>
              <a:buChar char=""/>
              <a:tabLst>
                <a:tab pos="457200" algn="l"/>
              </a:tabLst>
            </a:pPr>
            <a:r>
              <a:rPr lang="en-US" sz="2000" b="1" kern="100" dirty="0">
                <a:solidFill>
                  <a:srgbClr val="1D3865"/>
                </a:solidFill>
                <a:effectLst/>
                <a:latin typeface="Aptos"/>
                <a:ea typeface="Source Serif Pro"/>
                <a:cs typeface="Arial"/>
              </a:rPr>
              <a:t>Military Training</a:t>
            </a:r>
          </a:p>
          <a:p>
            <a:pPr marL="800100" lvl="1" indent="-342900">
              <a:buSzPts val="1000"/>
              <a:buFont typeface="Symbol" panose="05050102010706020507" pitchFamily="18" charset="2"/>
              <a:buChar char=""/>
              <a:tabLst>
                <a:tab pos="457200" algn="l"/>
              </a:tabLst>
            </a:pPr>
            <a:r>
              <a:rPr lang="en-US" sz="2000" kern="100" dirty="0">
                <a:solidFill>
                  <a:srgbClr val="1D3865"/>
                </a:solidFill>
                <a:effectLst/>
                <a:latin typeface="Aptos"/>
                <a:ea typeface="Source Serif Pro" panose="02040603050405020204" pitchFamily="18" charset="0"/>
                <a:cs typeface="Arial" panose="020B0604020202020204" pitchFamily="34" charset="0"/>
              </a:rPr>
              <a:t>Industry Certifications and Licenses</a:t>
            </a:r>
          </a:p>
          <a:p>
            <a:pPr marL="800100" lvl="1" indent="-342900">
              <a:buSzPts val="1000"/>
              <a:buFont typeface="Symbol" panose="05050102010706020507" pitchFamily="18" charset="2"/>
              <a:buChar char=""/>
              <a:tabLst>
                <a:tab pos="457200" algn="l"/>
              </a:tabLst>
            </a:pPr>
            <a:r>
              <a:rPr lang="en-US" sz="2000" kern="100" dirty="0">
                <a:solidFill>
                  <a:srgbClr val="1D3865"/>
                </a:solidFill>
                <a:effectLst/>
                <a:latin typeface="Aptos"/>
                <a:ea typeface="Source Serif Pro" panose="02040603050405020204" pitchFamily="18" charset="0"/>
                <a:cs typeface="Arial" panose="020B0604020202020204" pitchFamily="34" charset="0"/>
              </a:rPr>
              <a:t>Standardized Exams (AP, IB, CLEP, etc.) </a:t>
            </a:r>
          </a:p>
          <a:p>
            <a:pPr marL="800100" lvl="1" indent="-342900">
              <a:buSzPts val="1000"/>
              <a:buFont typeface="Symbol" panose="05050102010706020507" pitchFamily="18" charset="2"/>
              <a:buChar char=""/>
              <a:tabLst>
                <a:tab pos="457200" algn="l"/>
              </a:tabLst>
            </a:pPr>
            <a:r>
              <a:rPr lang="en-US" sz="2000" kern="100" dirty="0">
                <a:solidFill>
                  <a:srgbClr val="1D3865"/>
                </a:solidFill>
                <a:effectLst/>
                <a:latin typeface="Aptos"/>
                <a:ea typeface="Source Serif Pro" panose="02040603050405020204" pitchFamily="18" charset="0"/>
                <a:cs typeface="Arial" panose="020B0604020202020204" pitchFamily="34" charset="0"/>
              </a:rPr>
              <a:t>Portfolio Review</a:t>
            </a:r>
          </a:p>
          <a:p>
            <a:pPr marL="800100" lvl="1" indent="-342900">
              <a:spcAft>
                <a:spcPts val="800"/>
              </a:spcAft>
              <a:buSzPts val="1000"/>
              <a:buFont typeface="Symbol" panose="05050102010706020507" pitchFamily="18" charset="2"/>
              <a:buChar char=""/>
              <a:tabLst>
                <a:tab pos="457200" algn="l"/>
              </a:tabLst>
            </a:pPr>
            <a:r>
              <a:rPr lang="en-US" sz="2000" kern="100" dirty="0">
                <a:solidFill>
                  <a:srgbClr val="1D3865"/>
                </a:solidFill>
                <a:effectLst/>
                <a:latin typeface="Aptos"/>
                <a:ea typeface="Source Serif Pro" panose="02040603050405020204" pitchFamily="18" charset="0"/>
                <a:cs typeface="Arial" panose="020B0604020202020204" pitchFamily="34" charset="0"/>
              </a:rPr>
              <a:t>Credit by Exam (Including High School Articulation</a:t>
            </a:r>
            <a:r>
              <a:rPr lang="en-US" sz="2000" kern="100" dirty="0">
                <a:solidFill>
                  <a:srgbClr val="1D3865"/>
                </a:solidFill>
                <a:latin typeface="Aptos"/>
                <a:ea typeface="Source Serif Pro" panose="02040603050405020204" pitchFamily="18" charset="0"/>
                <a:cs typeface="Arial" panose="020B0604020202020204" pitchFamily="34" charset="0"/>
              </a:rPr>
              <a:t>)</a:t>
            </a:r>
          </a:p>
          <a:p>
            <a:pPr marL="800100" lvl="1" indent="-342900">
              <a:spcAft>
                <a:spcPts val="800"/>
              </a:spcAft>
              <a:buSzPts val="1000"/>
              <a:buFont typeface="Symbol" panose="05050102010706020507" pitchFamily="18" charset="2"/>
              <a:buChar char=""/>
              <a:tabLst>
                <a:tab pos="457200" algn="l"/>
              </a:tabLst>
            </a:pPr>
            <a:r>
              <a:rPr lang="en-US" sz="2000" kern="100" dirty="0">
                <a:solidFill>
                  <a:srgbClr val="1D3865"/>
                </a:solidFill>
                <a:latin typeface="Aptos"/>
                <a:ea typeface="Source Serif Pro" panose="02040603050405020204" pitchFamily="18" charset="0"/>
                <a:cs typeface="Arial" panose="020B0604020202020204" pitchFamily="34" charset="0"/>
              </a:rPr>
              <a:t>Other</a:t>
            </a:r>
            <a:endParaRPr lang="en-US" sz="2000" kern="100" dirty="0">
              <a:solidFill>
                <a:srgbClr val="1D3865"/>
              </a:solidFill>
              <a:latin typeface="Aptos"/>
              <a:ea typeface="Source Serif Pro" panose="02040603050405020204" pitchFamily="18" charset="0"/>
              <a:cs typeface="Arial"/>
            </a:endParaRPr>
          </a:p>
          <a:p>
            <a:endParaRPr lang="en-US" sz="2000" dirty="0">
              <a:solidFill>
                <a:srgbClr val="1D3865"/>
              </a:solidFill>
              <a:latin typeface="Aptos"/>
              <a:ea typeface="Source Serif Pro" panose="02040603050405020204" pitchFamily="18" charset="0"/>
            </a:endParaRPr>
          </a:p>
          <a:p>
            <a:endParaRPr lang="en-US" dirty="0">
              <a:latin typeface="Aptos"/>
            </a:endParaRPr>
          </a:p>
        </p:txBody>
      </p:sp>
    </p:spTree>
    <p:extLst>
      <p:ext uri="{BB962C8B-B14F-4D97-AF65-F5344CB8AC3E}">
        <p14:creationId xmlns:p14="http://schemas.microsoft.com/office/powerpoint/2010/main" val="1434424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1F0D5-6054-3673-00EF-7152AECF2A4C}"/>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51645736-66E1-BB2E-3F4C-239B4B613774}"/>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C2945"/>
                </a:solidFill>
              </a:rPr>
              <a:t>Joint Services Transcript</a:t>
            </a:r>
          </a:p>
        </p:txBody>
      </p:sp>
      <p:sp>
        <p:nvSpPr>
          <p:cNvPr id="3" name="Content Placeholder 2">
            <a:extLst>
              <a:ext uri="{FF2B5EF4-FFF2-40B4-BE49-F238E27FC236}">
                <a16:creationId xmlns:a16="http://schemas.microsoft.com/office/drawing/2014/main" id="{66AD3F1E-2343-4762-9468-0EAA5EE10C0C}"/>
              </a:ext>
            </a:extLst>
          </p:cNvPr>
          <p:cNvSpPr txBox="1">
            <a:spLocks/>
          </p:cNvSpPr>
          <p:nvPr/>
        </p:nvSpPr>
        <p:spPr>
          <a:xfrm>
            <a:off x="342901" y="1004480"/>
            <a:ext cx="11496674" cy="52343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a:solidFill>
                  <a:srgbClr val="002060"/>
                </a:solidFill>
                <a:latin typeface="+mj-lt"/>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a:solidFill>
                  <a:srgbClr val="53575A"/>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a:solidFill>
                  <a:srgbClr val="53575A"/>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a:solidFill>
                  <a:srgbClr val="53575A"/>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rgbClr val="53575A"/>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6000"/>
              </a:lnSpc>
              <a:spcBef>
                <a:spcPts val="0"/>
              </a:spcBef>
              <a:buNone/>
            </a:pPr>
            <a:r>
              <a:rPr lang="en-US" sz="2000">
                <a:solidFill>
                  <a:srgbClr val="1D3864"/>
                </a:solidFill>
              </a:rPr>
              <a:t>A Joint Services Transcript (JST) is an official academically accepted and approved document provided by the Department of Defense (DOD) that has been approved by the American Council on Education (ACE) to validate a service members military course completions, military occupations, college level test scores and other learning experiences.</a:t>
            </a:r>
          </a:p>
          <a:p>
            <a:pPr marL="0" indent="0">
              <a:lnSpc>
                <a:spcPct val="106000"/>
              </a:lnSpc>
              <a:spcBef>
                <a:spcPts val="0"/>
              </a:spcBef>
              <a:buNone/>
            </a:pPr>
            <a:endParaRPr lang="en-US">
              <a:solidFill>
                <a:srgbClr val="1D3864"/>
              </a:solidFill>
              <a:latin typeface="Source Serif Pro" panose="02040603050405020204" pitchFamily="18" charset="0"/>
              <a:ea typeface="Source Serif Pro" panose="02040603050405020204" pitchFamily="18" charset="0"/>
              <a:cs typeface="Times New Roman"/>
            </a:endParaRPr>
          </a:p>
          <a:p>
            <a:pPr marL="0" indent="0">
              <a:lnSpc>
                <a:spcPct val="106000"/>
              </a:lnSpc>
              <a:spcBef>
                <a:spcPts val="0"/>
              </a:spcBef>
              <a:buFont typeface="Arial" panose="020B0604020202020204" pitchFamily="34" charset="0"/>
              <a:buNone/>
            </a:pPr>
            <a:r>
              <a:rPr lang="en-US" b="1">
                <a:solidFill>
                  <a:srgbClr val="1D3864"/>
                </a:solidFill>
                <a:latin typeface="Source Serif Pro" panose="02040603050405020204" pitchFamily="18" charset="0"/>
                <a:ea typeface="Source Serif Pro" panose="02040603050405020204" pitchFamily="18" charset="0"/>
                <a:cs typeface="Times New Roman"/>
              </a:rPr>
              <a:t>ACE ID</a:t>
            </a:r>
            <a:r>
              <a:rPr lang="en-US" b="1">
                <a:solidFill>
                  <a:srgbClr val="1D3864"/>
                </a:solidFill>
                <a:latin typeface="Source Serif Pro" panose="02040603050405020204" pitchFamily="18" charset="0"/>
                <a:ea typeface="Source Serif Pro" panose="02040603050405020204" pitchFamily="18" charset="0"/>
                <a:cs typeface="Calibri" panose="020F0502020204030204"/>
              </a:rPr>
              <a:t>: </a:t>
            </a:r>
            <a:r>
              <a:rPr lang="en-US" sz="2000">
                <a:solidFill>
                  <a:srgbClr val="1D3864"/>
                </a:solidFill>
                <a:latin typeface="Source Serif Pro" panose="02040603050405020204" pitchFamily="18" charset="0"/>
                <a:ea typeface="Source Serif Pro" panose="02040603050405020204" pitchFamily="18" charset="0"/>
                <a:cs typeface="Times New Roman"/>
              </a:rPr>
              <a:t>All courses and occupations reviewed by ACE have a corresponding ACE identification number (ACE ID). </a:t>
            </a:r>
            <a:endParaRPr lang="en-US" sz="2000" b="1">
              <a:solidFill>
                <a:srgbClr val="1D3864"/>
              </a:solidFill>
              <a:latin typeface="Source Serif Pro" panose="02040603050405020204" pitchFamily="18" charset="0"/>
              <a:ea typeface="Source Serif Pro" panose="02040603050405020204" pitchFamily="18" charset="0"/>
            </a:endParaRPr>
          </a:p>
          <a:p>
            <a:pPr marL="0" indent="0">
              <a:buFont typeface="Arial" panose="020B0604020202020204" pitchFamily="34" charset="0"/>
              <a:buNone/>
            </a:pPr>
            <a:r>
              <a:rPr lang="en-US" b="1">
                <a:solidFill>
                  <a:srgbClr val="1D3864"/>
                </a:solidFill>
                <a:highlight>
                  <a:srgbClr val="FFFF00"/>
                </a:highlight>
                <a:latin typeface="Source Serif Pro" panose="02040603050405020204" pitchFamily="18" charset="0"/>
                <a:ea typeface="Source Serif Pro" panose="02040603050405020204" pitchFamily="18" charset="0"/>
              </a:rPr>
              <a:t>Credit Recommendations (CR): </a:t>
            </a:r>
            <a:r>
              <a:rPr lang="en-US" sz="2000">
                <a:solidFill>
                  <a:srgbClr val="1D3864"/>
                </a:solidFill>
                <a:highlight>
                  <a:srgbClr val="FFFF00"/>
                </a:highlight>
                <a:latin typeface="Source Serif Pro" panose="02040603050405020204" pitchFamily="18" charset="0"/>
                <a:ea typeface="Source Serif Pro" panose="02040603050405020204" pitchFamily="18" charset="0"/>
                <a:cs typeface="Times New Roman"/>
              </a:rPr>
              <a:t>Credit recommendations listed on a JST are based on each service member’s learning through military experience, academic exam scores, and academic courses completed while in the military. These credit recommendations have been evaluated by the American Council on Education (ACE) and designated in semester hours. </a:t>
            </a:r>
            <a:endParaRPr lang="en-US" sz="2000" b="1">
              <a:solidFill>
                <a:srgbClr val="1D3864"/>
              </a:solidFill>
              <a:highlight>
                <a:srgbClr val="FFFF00"/>
              </a:highlight>
              <a:latin typeface="Source Serif Pro" panose="02040603050405020204" pitchFamily="18" charset="0"/>
              <a:ea typeface="Source Serif Pro" panose="02040603050405020204" pitchFamily="18" charset="0"/>
            </a:endParaRPr>
          </a:p>
          <a:p>
            <a:pPr marL="0" indent="0">
              <a:buFont typeface="Arial" panose="020B0604020202020204" pitchFamily="34" charset="0"/>
              <a:buNone/>
            </a:pPr>
            <a:r>
              <a:rPr lang="en-US" b="1">
                <a:solidFill>
                  <a:srgbClr val="1D3864"/>
                </a:solidFill>
                <a:latin typeface="Source Serif Pro" panose="02040603050405020204" pitchFamily="18" charset="0"/>
                <a:ea typeface="Source Serif Pro" panose="02040603050405020204" pitchFamily="18" charset="0"/>
              </a:rPr>
              <a:t>Semester Hours (SH): </a:t>
            </a:r>
            <a:r>
              <a:rPr lang="en-US" sz="2000">
                <a:solidFill>
                  <a:srgbClr val="1D3864"/>
                </a:solidFill>
                <a:latin typeface="Source Serif Pro" panose="02040603050405020204" pitchFamily="18" charset="0"/>
                <a:ea typeface="Source Serif Pro" panose="02040603050405020204" pitchFamily="18" charset="0"/>
              </a:rPr>
              <a:t>ACE uses "Credits", "Hours", or "Semester Hours (SH)" interchangeably which refers to semester units using Carnegie Lecture Hours Equivalent (e.g., 3SH is 3 credits).</a:t>
            </a:r>
          </a:p>
          <a:p>
            <a:pPr marL="0" indent="0">
              <a:buFont typeface="Arial" panose="020B0604020202020204" pitchFamily="34" charset="0"/>
              <a:buNone/>
            </a:pPr>
            <a:r>
              <a:rPr lang="en-US" b="1">
                <a:solidFill>
                  <a:srgbClr val="1D3864"/>
                </a:solidFill>
                <a:latin typeface="Source Serif Pro" panose="02040603050405020204" pitchFamily="18" charset="0"/>
                <a:ea typeface="Source Serif Pro" panose="02040603050405020204" pitchFamily="18" charset="0"/>
              </a:rPr>
              <a:t>ACE CR Levels: </a:t>
            </a:r>
            <a:r>
              <a:rPr lang="en-US" sz="2000">
                <a:solidFill>
                  <a:srgbClr val="1D3864"/>
                </a:solidFill>
                <a:latin typeface="Source Serif Pro" panose="02040603050405020204" pitchFamily="18" charset="0"/>
                <a:ea typeface="Source Serif Pro" panose="02040603050405020204" pitchFamily="18" charset="0"/>
                <a:cs typeface="Times New Roman"/>
              </a:rPr>
              <a:t>V – Vocational,  L – Lower, U – Upper, G – Graduate</a:t>
            </a:r>
            <a:r>
              <a:rPr lang="en-US" sz="2000" b="1">
                <a:solidFill>
                  <a:srgbClr val="1D3864"/>
                </a:solidFill>
                <a:latin typeface="Source Serif Pro" panose="02040603050405020204" pitchFamily="18" charset="0"/>
                <a:ea typeface="Source Serif Pro" panose="02040603050405020204" pitchFamily="18" charset="0"/>
              </a:rPr>
              <a:t> </a:t>
            </a:r>
          </a:p>
        </p:txBody>
      </p:sp>
    </p:spTree>
    <p:extLst>
      <p:ext uri="{BB962C8B-B14F-4D97-AF65-F5344CB8AC3E}">
        <p14:creationId xmlns:p14="http://schemas.microsoft.com/office/powerpoint/2010/main" val="333041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94754-4B8C-671D-A139-4038C945C7C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57ACFA-7E75-81C8-20A9-85BF127E2905}"/>
              </a:ext>
            </a:extLst>
          </p:cNvPr>
          <p:cNvPicPr>
            <a:picLocks noChangeAspect="1"/>
          </p:cNvPicPr>
          <p:nvPr/>
        </p:nvPicPr>
        <p:blipFill>
          <a:blip r:embed="rId2"/>
          <a:stretch>
            <a:fillRect/>
          </a:stretch>
        </p:blipFill>
        <p:spPr>
          <a:xfrm>
            <a:off x="3833886" y="0"/>
            <a:ext cx="4524228" cy="6157111"/>
          </a:xfrm>
          <a:prstGeom prst="rect">
            <a:avLst/>
          </a:prstGeom>
        </p:spPr>
      </p:pic>
      <p:sp>
        <p:nvSpPr>
          <p:cNvPr id="5" name="TextBox 4">
            <a:extLst>
              <a:ext uri="{FF2B5EF4-FFF2-40B4-BE49-F238E27FC236}">
                <a16:creationId xmlns:a16="http://schemas.microsoft.com/office/drawing/2014/main" id="{B1E831E4-8C0B-5E89-6ED0-858109F7D7F2}"/>
              </a:ext>
            </a:extLst>
          </p:cNvPr>
          <p:cNvSpPr txBox="1"/>
          <p:nvPr/>
        </p:nvSpPr>
        <p:spPr>
          <a:xfrm>
            <a:off x="1704723" y="710426"/>
            <a:ext cx="2004095" cy="369332"/>
          </a:xfrm>
          <a:prstGeom prst="rect">
            <a:avLst/>
          </a:prstGeom>
          <a:noFill/>
          <a:ln w="28575">
            <a:solidFill>
              <a:srgbClr val="14386B"/>
            </a:solidFill>
          </a:ln>
          <a:effectLst/>
        </p:spPr>
        <p:txBody>
          <a:bodyPr wrap="square" rtlCol="0">
            <a:spAutoFit/>
          </a:bodyPr>
          <a:lstStyle/>
          <a:p>
            <a:pPr algn="ctr"/>
            <a:r>
              <a:rPr lang="en-US">
                <a:solidFill>
                  <a:srgbClr val="14386B"/>
                </a:solidFill>
              </a:rPr>
              <a:t>Branch of Service</a:t>
            </a:r>
          </a:p>
        </p:txBody>
      </p:sp>
      <p:sp>
        <p:nvSpPr>
          <p:cNvPr id="6" name="TextBox 5">
            <a:extLst>
              <a:ext uri="{FF2B5EF4-FFF2-40B4-BE49-F238E27FC236}">
                <a16:creationId xmlns:a16="http://schemas.microsoft.com/office/drawing/2014/main" id="{274FCE17-875B-BB05-20CC-8A7F7A16AE99}"/>
              </a:ext>
            </a:extLst>
          </p:cNvPr>
          <p:cNvSpPr txBox="1"/>
          <p:nvPr/>
        </p:nvSpPr>
        <p:spPr>
          <a:xfrm>
            <a:off x="442114" y="1697629"/>
            <a:ext cx="2816741" cy="646331"/>
          </a:xfrm>
          <a:prstGeom prst="rect">
            <a:avLst/>
          </a:prstGeom>
          <a:noFill/>
          <a:ln w="28575">
            <a:solidFill>
              <a:srgbClr val="14386B"/>
            </a:solidFill>
          </a:ln>
          <a:effectLst/>
        </p:spPr>
        <p:txBody>
          <a:bodyPr wrap="square" rtlCol="0">
            <a:spAutoFit/>
          </a:bodyPr>
          <a:lstStyle/>
          <a:p>
            <a:pPr algn="ctr"/>
            <a:r>
              <a:rPr lang="en-US" dirty="0">
                <a:solidFill>
                  <a:srgbClr val="14386B"/>
                </a:solidFill>
              </a:rPr>
              <a:t>Service Member Information</a:t>
            </a:r>
          </a:p>
        </p:txBody>
      </p:sp>
      <p:sp>
        <p:nvSpPr>
          <p:cNvPr id="7" name="TextBox 6">
            <a:extLst>
              <a:ext uri="{FF2B5EF4-FFF2-40B4-BE49-F238E27FC236}">
                <a16:creationId xmlns:a16="http://schemas.microsoft.com/office/drawing/2014/main" id="{E00E247C-0CB0-64AE-8741-E74FDC42C25A}"/>
              </a:ext>
            </a:extLst>
          </p:cNvPr>
          <p:cNvSpPr txBox="1"/>
          <p:nvPr/>
        </p:nvSpPr>
        <p:spPr>
          <a:xfrm>
            <a:off x="8799181" y="2780608"/>
            <a:ext cx="2427827" cy="369332"/>
          </a:xfrm>
          <a:prstGeom prst="rect">
            <a:avLst/>
          </a:prstGeom>
          <a:noFill/>
          <a:ln w="28575">
            <a:solidFill>
              <a:srgbClr val="14386B"/>
            </a:solidFill>
          </a:ln>
          <a:effectLst/>
        </p:spPr>
        <p:txBody>
          <a:bodyPr wrap="square" rtlCol="0">
            <a:spAutoFit/>
          </a:bodyPr>
          <a:lstStyle/>
          <a:p>
            <a:pPr algn="ctr"/>
            <a:r>
              <a:rPr lang="en-US">
                <a:solidFill>
                  <a:srgbClr val="14386B"/>
                </a:solidFill>
              </a:rPr>
              <a:t>Military Courses</a:t>
            </a:r>
          </a:p>
        </p:txBody>
      </p:sp>
      <p:sp>
        <p:nvSpPr>
          <p:cNvPr id="8" name="Arrow: Right 7">
            <a:extLst>
              <a:ext uri="{FF2B5EF4-FFF2-40B4-BE49-F238E27FC236}">
                <a16:creationId xmlns:a16="http://schemas.microsoft.com/office/drawing/2014/main" id="{B0855FB4-3D05-4787-3A74-AFFAC99B9B77}"/>
              </a:ext>
            </a:extLst>
          </p:cNvPr>
          <p:cNvSpPr/>
          <p:nvPr/>
        </p:nvSpPr>
        <p:spPr>
          <a:xfrm>
            <a:off x="3390364" y="3468962"/>
            <a:ext cx="380988"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5E2BD8-2CF2-984C-6A11-4C86B0F55D7A}"/>
              </a:ext>
            </a:extLst>
          </p:cNvPr>
          <p:cNvSpPr txBox="1"/>
          <p:nvPr/>
        </p:nvSpPr>
        <p:spPr>
          <a:xfrm>
            <a:off x="892400" y="3307888"/>
            <a:ext cx="2414441" cy="646331"/>
          </a:xfrm>
          <a:prstGeom prst="rect">
            <a:avLst/>
          </a:prstGeom>
          <a:noFill/>
          <a:ln w="28575">
            <a:solidFill>
              <a:srgbClr val="14386B"/>
            </a:solidFill>
          </a:ln>
          <a:effectLst/>
        </p:spPr>
        <p:txBody>
          <a:bodyPr wrap="square" rtlCol="0">
            <a:spAutoFit/>
          </a:bodyPr>
          <a:lstStyle/>
          <a:p>
            <a:pPr algn="ctr"/>
            <a:r>
              <a:rPr lang="en-US">
                <a:solidFill>
                  <a:srgbClr val="14386B"/>
                </a:solidFill>
              </a:rPr>
              <a:t>ACE Exhibit Information (Courses)</a:t>
            </a:r>
          </a:p>
        </p:txBody>
      </p:sp>
      <p:sp>
        <p:nvSpPr>
          <p:cNvPr id="10" name="Left Bracket 9">
            <a:extLst>
              <a:ext uri="{FF2B5EF4-FFF2-40B4-BE49-F238E27FC236}">
                <a16:creationId xmlns:a16="http://schemas.microsoft.com/office/drawing/2014/main" id="{F5295ED0-3C0B-BED9-672A-2FB2AD9152C6}"/>
              </a:ext>
            </a:extLst>
          </p:cNvPr>
          <p:cNvSpPr/>
          <p:nvPr/>
        </p:nvSpPr>
        <p:spPr>
          <a:xfrm>
            <a:off x="3820207" y="3181586"/>
            <a:ext cx="217714" cy="997790"/>
          </a:xfrm>
          <a:prstGeom prst="leftBracket">
            <a:avLst/>
          </a:prstGeom>
          <a:ln w="28575">
            <a:solidFill>
              <a:srgbClr val="14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row: Right 10">
            <a:extLst>
              <a:ext uri="{FF2B5EF4-FFF2-40B4-BE49-F238E27FC236}">
                <a16:creationId xmlns:a16="http://schemas.microsoft.com/office/drawing/2014/main" id="{ACAE5A85-2D4C-64AD-14C0-FB694C68A2F8}"/>
              </a:ext>
            </a:extLst>
          </p:cNvPr>
          <p:cNvSpPr/>
          <p:nvPr/>
        </p:nvSpPr>
        <p:spPr>
          <a:xfrm>
            <a:off x="3339736" y="1849834"/>
            <a:ext cx="380988"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Bracket 11">
            <a:extLst>
              <a:ext uri="{FF2B5EF4-FFF2-40B4-BE49-F238E27FC236}">
                <a16:creationId xmlns:a16="http://schemas.microsoft.com/office/drawing/2014/main" id="{B020B868-C244-D83E-9F5E-456C1AF69E06}"/>
              </a:ext>
            </a:extLst>
          </p:cNvPr>
          <p:cNvSpPr/>
          <p:nvPr/>
        </p:nvSpPr>
        <p:spPr>
          <a:xfrm>
            <a:off x="3775668" y="1957074"/>
            <a:ext cx="193853" cy="724653"/>
          </a:xfrm>
          <a:prstGeom prst="leftBracket">
            <a:avLst/>
          </a:prstGeom>
          <a:ln w="28575">
            <a:solidFill>
              <a:srgbClr val="14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row: Right 12">
            <a:extLst>
              <a:ext uri="{FF2B5EF4-FFF2-40B4-BE49-F238E27FC236}">
                <a16:creationId xmlns:a16="http://schemas.microsoft.com/office/drawing/2014/main" id="{8030E785-2F3A-7931-7D12-474AB7B16A09}"/>
              </a:ext>
            </a:extLst>
          </p:cNvPr>
          <p:cNvSpPr/>
          <p:nvPr/>
        </p:nvSpPr>
        <p:spPr>
          <a:xfrm>
            <a:off x="3779027" y="727060"/>
            <a:ext cx="380988"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52B60DD-BB25-10B3-FEA8-809B553CFE9D}"/>
              </a:ext>
            </a:extLst>
          </p:cNvPr>
          <p:cNvSpPr/>
          <p:nvPr/>
        </p:nvSpPr>
        <p:spPr>
          <a:xfrm flipH="1">
            <a:off x="8361439" y="2777681"/>
            <a:ext cx="356697"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AB50FE-EEC4-BBDA-C32E-902D7580D7CB}"/>
              </a:ext>
            </a:extLst>
          </p:cNvPr>
          <p:cNvSpPr/>
          <p:nvPr/>
        </p:nvSpPr>
        <p:spPr>
          <a:xfrm>
            <a:off x="7035746" y="4812420"/>
            <a:ext cx="313509" cy="233345"/>
          </a:xfrm>
          <a:prstGeom prst="rect">
            <a:avLst/>
          </a:prstGeom>
          <a:noFill/>
          <a:ln w="28575" cap="flat" cmpd="sng" algn="ctr">
            <a:solidFill>
              <a:srgbClr val="14386B"/>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4B351DDE-9210-24D4-FA84-9F15B56D2697}"/>
              </a:ext>
            </a:extLst>
          </p:cNvPr>
          <p:cNvSpPr/>
          <p:nvPr/>
        </p:nvSpPr>
        <p:spPr>
          <a:xfrm>
            <a:off x="7914126" y="4863220"/>
            <a:ext cx="164469" cy="188278"/>
          </a:xfrm>
          <a:prstGeom prst="rect">
            <a:avLst/>
          </a:prstGeom>
          <a:noFill/>
          <a:ln w="28575" cap="flat" cmpd="sng" algn="ctr">
            <a:solidFill>
              <a:srgbClr val="14386B"/>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46C50785-2423-81C1-B248-B504B219C3D9}"/>
              </a:ext>
            </a:extLst>
          </p:cNvPr>
          <p:cNvSpPr txBox="1"/>
          <p:nvPr/>
        </p:nvSpPr>
        <p:spPr>
          <a:xfrm>
            <a:off x="9207412" y="4271694"/>
            <a:ext cx="2640876" cy="646331"/>
          </a:xfrm>
          <a:prstGeom prst="rect">
            <a:avLst/>
          </a:prstGeom>
          <a:noFill/>
          <a:ln w="28575">
            <a:solidFill>
              <a:srgbClr val="14386B"/>
            </a:solidFill>
          </a:ln>
          <a:effectLst/>
        </p:spPr>
        <p:txBody>
          <a:bodyPr wrap="square" rtlCol="0">
            <a:spAutoFit/>
          </a:bodyPr>
          <a:lstStyle/>
          <a:p>
            <a:pPr algn="ctr"/>
            <a:r>
              <a:rPr lang="en-US">
                <a:solidFill>
                  <a:srgbClr val="14386B"/>
                </a:solidFill>
              </a:rPr>
              <a:t>ACE Credit Recommendation Value</a:t>
            </a:r>
          </a:p>
        </p:txBody>
      </p:sp>
      <p:sp>
        <p:nvSpPr>
          <p:cNvPr id="18" name="TextBox 17">
            <a:extLst>
              <a:ext uri="{FF2B5EF4-FFF2-40B4-BE49-F238E27FC236}">
                <a16:creationId xmlns:a16="http://schemas.microsoft.com/office/drawing/2014/main" id="{29706DD9-8F98-FD8D-7E26-0B5A48FA5E4E}"/>
              </a:ext>
            </a:extLst>
          </p:cNvPr>
          <p:cNvSpPr txBox="1"/>
          <p:nvPr/>
        </p:nvSpPr>
        <p:spPr>
          <a:xfrm>
            <a:off x="9041131" y="5420143"/>
            <a:ext cx="1800509" cy="369332"/>
          </a:xfrm>
          <a:prstGeom prst="rect">
            <a:avLst/>
          </a:prstGeom>
          <a:noFill/>
          <a:ln w="28575">
            <a:solidFill>
              <a:srgbClr val="14386B"/>
            </a:solidFill>
          </a:ln>
          <a:effectLst/>
        </p:spPr>
        <p:txBody>
          <a:bodyPr wrap="square" rtlCol="0">
            <a:spAutoFit/>
          </a:bodyPr>
          <a:lstStyle/>
          <a:p>
            <a:pPr algn="ctr"/>
            <a:r>
              <a:rPr lang="en-US">
                <a:solidFill>
                  <a:srgbClr val="14386B"/>
                </a:solidFill>
              </a:rPr>
              <a:t>Level of Credit</a:t>
            </a:r>
          </a:p>
        </p:txBody>
      </p:sp>
      <p:sp>
        <p:nvSpPr>
          <p:cNvPr id="19" name="TextBox 18">
            <a:extLst>
              <a:ext uri="{FF2B5EF4-FFF2-40B4-BE49-F238E27FC236}">
                <a16:creationId xmlns:a16="http://schemas.microsoft.com/office/drawing/2014/main" id="{7FF935F0-ECEE-2657-AE8B-C5AD14058D54}"/>
              </a:ext>
            </a:extLst>
          </p:cNvPr>
          <p:cNvSpPr txBox="1"/>
          <p:nvPr/>
        </p:nvSpPr>
        <p:spPr>
          <a:xfrm>
            <a:off x="220541" y="4657344"/>
            <a:ext cx="3122764" cy="923330"/>
          </a:xfrm>
          <a:prstGeom prst="rect">
            <a:avLst/>
          </a:prstGeom>
          <a:noFill/>
          <a:ln w="28575">
            <a:solidFill>
              <a:srgbClr val="14386B"/>
            </a:solidFill>
          </a:ln>
          <a:effectLst/>
        </p:spPr>
        <p:txBody>
          <a:bodyPr wrap="square" rtlCol="0">
            <a:spAutoFit/>
          </a:bodyPr>
          <a:lstStyle/>
          <a:p>
            <a:pPr algn="ctr"/>
            <a:r>
              <a:rPr lang="en-US">
                <a:solidFill>
                  <a:srgbClr val="14386B"/>
                </a:solidFill>
              </a:rPr>
              <a:t>1</a:t>
            </a:r>
            <a:r>
              <a:rPr lang="en-US" baseline="30000">
                <a:solidFill>
                  <a:srgbClr val="14386B"/>
                </a:solidFill>
              </a:rPr>
              <a:t>st</a:t>
            </a:r>
            <a:r>
              <a:rPr lang="en-US">
                <a:solidFill>
                  <a:srgbClr val="14386B"/>
                </a:solidFill>
              </a:rPr>
              <a:t>: ACE faculty review date</a:t>
            </a:r>
          </a:p>
          <a:p>
            <a:pPr algn="ctr"/>
            <a:r>
              <a:rPr lang="en-US">
                <a:solidFill>
                  <a:srgbClr val="14386B"/>
                </a:solidFill>
              </a:rPr>
              <a:t>2</a:t>
            </a:r>
            <a:r>
              <a:rPr lang="en-US" baseline="30000">
                <a:solidFill>
                  <a:srgbClr val="14386B"/>
                </a:solidFill>
              </a:rPr>
              <a:t>nd</a:t>
            </a:r>
            <a:r>
              <a:rPr lang="en-US">
                <a:solidFill>
                  <a:srgbClr val="14386B"/>
                </a:solidFill>
              </a:rPr>
              <a:t>: Administrative adjustments to course data </a:t>
            </a:r>
          </a:p>
        </p:txBody>
      </p:sp>
      <p:sp>
        <p:nvSpPr>
          <p:cNvPr id="20" name="Rectangle 19">
            <a:extLst>
              <a:ext uri="{FF2B5EF4-FFF2-40B4-BE49-F238E27FC236}">
                <a16:creationId xmlns:a16="http://schemas.microsoft.com/office/drawing/2014/main" id="{540D700B-C39F-16F0-D42D-9A50891DB527}"/>
              </a:ext>
            </a:extLst>
          </p:cNvPr>
          <p:cNvSpPr/>
          <p:nvPr/>
        </p:nvSpPr>
        <p:spPr>
          <a:xfrm>
            <a:off x="4426359" y="5001668"/>
            <a:ext cx="529366" cy="169474"/>
          </a:xfrm>
          <a:prstGeom prst="rect">
            <a:avLst/>
          </a:prstGeom>
          <a:noFill/>
          <a:ln w="28575" cap="flat" cmpd="sng" algn="ctr">
            <a:solidFill>
              <a:srgbClr val="14386B"/>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21" name="Connector: Elbow 20">
            <a:extLst>
              <a:ext uri="{FF2B5EF4-FFF2-40B4-BE49-F238E27FC236}">
                <a16:creationId xmlns:a16="http://schemas.microsoft.com/office/drawing/2014/main" id="{3428986B-01B1-4F79-F0F7-B424CB8B0540}"/>
              </a:ext>
            </a:extLst>
          </p:cNvPr>
          <p:cNvCxnSpPr>
            <a:cxnSpLocks/>
          </p:cNvCxnSpPr>
          <p:nvPr/>
        </p:nvCxnSpPr>
        <p:spPr>
          <a:xfrm>
            <a:off x="3417500" y="4957359"/>
            <a:ext cx="958533" cy="147336"/>
          </a:xfrm>
          <a:prstGeom prst="bentConnector3">
            <a:avLst>
              <a:gd name="adj1" fmla="val 50000"/>
            </a:avLst>
          </a:prstGeom>
          <a:ln w="38100">
            <a:solidFill>
              <a:srgbClr val="14386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503F9BA-A418-E153-2376-540E0AA94AF2}"/>
              </a:ext>
            </a:extLst>
          </p:cNvPr>
          <p:cNvCxnSpPr>
            <a:cxnSpLocks/>
          </p:cNvCxnSpPr>
          <p:nvPr/>
        </p:nvCxnSpPr>
        <p:spPr>
          <a:xfrm rot="10800000" flipV="1">
            <a:off x="7389895" y="4569827"/>
            <a:ext cx="1768694" cy="236358"/>
          </a:xfrm>
          <a:prstGeom prst="bentConnector3">
            <a:avLst>
              <a:gd name="adj1" fmla="val 50000"/>
            </a:avLst>
          </a:prstGeom>
          <a:ln w="38100">
            <a:solidFill>
              <a:srgbClr val="14386B"/>
            </a:solidFill>
            <a:tailEnd type="triangle"/>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7222E336-525C-C7A6-E23E-C0B1A1EEFA97}"/>
              </a:ext>
            </a:extLst>
          </p:cNvPr>
          <p:cNvSpPr/>
          <p:nvPr/>
        </p:nvSpPr>
        <p:spPr>
          <a:xfrm flipH="1">
            <a:off x="8158166" y="1830124"/>
            <a:ext cx="161695" cy="914552"/>
          </a:xfrm>
          <a:prstGeom prst="leftBracket">
            <a:avLst/>
          </a:prstGeom>
          <a:ln w="28575">
            <a:solidFill>
              <a:srgbClr val="14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DE0FBB0F-7572-C0B3-5E6D-F60B86A2DD64}"/>
              </a:ext>
            </a:extLst>
          </p:cNvPr>
          <p:cNvSpPr txBox="1"/>
          <p:nvPr/>
        </p:nvSpPr>
        <p:spPr>
          <a:xfrm>
            <a:off x="8862845" y="1695237"/>
            <a:ext cx="2565485" cy="369332"/>
          </a:xfrm>
          <a:prstGeom prst="rect">
            <a:avLst/>
          </a:prstGeom>
          <a:noFill/>
          <a:ln w="28575">
            <a:solidFill>
              <a:srgbClr val="14386B"/>
            </a:solidFill>
          </a:ln>
          <a:effectLst/>
        </p:spPr>
        <p:txBody>
          <a:bodyPr wrap="square" rtlCol="0">
            <a:spAutoFit/>
          </a:bodyPr>
          <a:lstStyle/>
          <a:p>
            <a:pPr algn="ctr"/>
            <a:r>
              <a:rPr lang="en-US">
                <a:solidFill>
                  <a:srgbClr val="14386B"/>
                </a:solidFill>
              </a:rPr>
              <a:t>College Recipient</a:t>
            </a:r>
          </a:p>
        </p:txBody>
      </p:sp>
      <p:sp>
        <p:nvSpPr>
          <p:cNvPr id="25" name="Arrow: Right 24">
            <a:extLst>
              <a:ext uri="{FF2B5EF4-FFF2-40B4-BE49-F238E27FC236}">
                <a16:creationId xmlns:a16="http://schemas.microsoft.com/office/drawing/2014/main" id="{6190F36D-D5F7-C7E6-FC9F-9893642FD76F}"/>
              </a:ext>
            </a:extLst>
          </p:cNvPr>
          <p:cNvSpPr/>
          <p:nvPr/>
        </p:nvSpPr>
        <p:spPr>
          <a:xfrm flipH="1">
            <a:off x="8418511" y="1690886"/>
            <a:ext cx="356697"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F490A22-780E-399A-A93E-000CCCB70D0A}"/>
              </a:ext>
            </a:extLst>
          </p:cNvPr>
          <p:cNvSpPr txBox="1"/>
          <p:nvPr/>
        </p:nvSpPr>
        <p:spPr>
          <a:xfrm>
            <a:off x="1610457" y="364369"/>
            <a:ext cx="285750" cy="369332"/>
          </a:xfrm>
          <a:prstGeom prst="rect">
            <a:avLst/>
          </a:prstGeom>
          <a:noFill/>
        </p:spPr>
        <p:txBody>
          <a:bodyPr wrap="square" rtlCol="0">
            <a:spAutoFit/>
          </a:bodyPr>
          <a:lstStyle/>
          <a:p>
            <a:r>
              <a:rPr lang="en-US" dirty="0">
                <a:solidFill>
                  <a:srgbClr val="002060"/>
                </a:solidFill>
              </a:rPr>
              <a:t>1</a:t>
            </a:r>
          </a:p>
        </p:txBody>
      </p:sp>
      <p:sp>
        <p:nvSpPr>
          <p:cNvPr id="27" name="TextBox 26">
            <a:extLst>
              <a:ext uri="{FF2B5EF4-FFF2-40B4-BE49-F238E27FC236}">
                <a16:creationId xmlns:a16="http://schemas.microsoft.com/office/drawing/2014/main" id="{D5FA9DBB-AEAC-C528-B2F8-9330B6044795}"/>
              </a:ext>
            </a:extLst>
          </p:cNvPr>
          <p:cNvSpPr txBox="1"/>
          <p:nvPr/>
        </p:nvSpPr>
        <p:spPr>
          <a:xfrm>
            <a:off x="376488" y="1366722"/>
            <a:ext cx="285750" cy="369332"/>
          </a:xfrm>
          <a:prstGeom prst="rect">
            <a:avLst/>
          </a:prstGeom>
          <a:noFill/>
        </p:spPr>
        <p:txBody>
          <a:bodyPr wrap="square" rtlCol="0">
            <a:spAutoFit/>
          </a:bodyPr>
          <a:lstStyle/>
          <a:p>
            <a:r>
              <a:rPr lang="en-US" dirty="0">
                <a:solidFill>
                  <a:srgbClr val="002060"/>
                </a:solidFill>
              </a:rPr>
              <a:t>3</a:t>
            </a:r>
          </a:p>
        </p:txBody>
      </p:sp>
      <p:sp>
        <p:nvSpPr>
          <p:cNvPr id="28" name="TextBox 27">
            <a:extLst>
              <a:ext uri="{FF2B5EF4-FFF2-40B4-BE49-F238E27FC236}">
                <a16:creationId xmlns:a16="http://schemas.microsoft.com/office/drawing/2014/main" id="{50934C57-AB22-85B0-E585-4DDBB3F18C0C}"/>
              </a:ext>
            </a:extLst>
          </p:cNvPr>
          <p:cNvSpPr txBox="1"/>
          <p:nvPr/>
        </p:nvSpPr>
        <p:spPr>
          <a:xfrm>
            <a:off x="11205916" y="1369274"/>
            <a:ext cx="285750" cy="369332"/>
          </a:xfrm>
          <a:prstGeom prst="rect">
            <a:avLst/>
          </a:prstGeom>
          <a:noFill/>
        </p:spPr>
        <p:txBody>
          <a:bodyPr wrap="square" rtlCol="0">
            <a:spAutoFit/>
          </a:bodyPr>
          <a:lstStyle/>
          <a:p>
            <a:r>
              <a:rPr lang="en-US" dirty="0">
                <a:solidFill>
                  <a:srgbClr val="002060"/>
                </a:solidFill>
              </a:rPr>
              <a:t>4</a:t>
            </a:r>
          </a:p>
        </p:txBody>
      </p:sp>
      <p:sp>
        <p:nvSpPr>
          <p:cNvPr id="29" name="TextBox 28">
            <a:extLst>
              <a:ext uri="{FF2B5EF4-FFF2-40B4-BE49-F238E27FC236}">
                <a16:creationId xmlns:a16="http://schemas.microsoft.com/office/drawing/2014/main" id="{C5A0473F-E525-712E-5DA3-4F4EC9B71C13}"/>
              </a:ext>
            </a:extLst>
          </p:cNvPr>
          <p:cNvSpPr txBox="1"/>
          <p:nvPr/>
        </p:nvSpPr>
        <p:spPr>
          <a:xfrm>
            <a:off x="11009697" y="2462392"/>
            <a:ext cx="285750" cy="369332"/>
          </a:xfrm>
          <a:prstGeom prst="rect">
            <a:avLst/>
          </a:prstGeom>
          <a:noFill/>
        </p:spPr>
        <p:txBody>
          <a:bodyPr wrap="square" rtlCol="0">
            <a:spAutoFit/>
          </a:bodyPr>
          <a:lstStyle/>
          <a:p>
            <a:r>
              <a:rPr lang="en-US" dirty="0">
                <a:solidFill>
                  <a:srgbClr val="002060"/>
                </a:solidFill>
              </a:rPr>
              <a:t>5</a:t>
            </a:r>
          </a:p>
        </p:txBody>
      </p:sp>
      <p:sp>
        <p:nvSpPr>
          <p:cNvPr id="30" name="TextBox 29">
            <a:extLst>
              <a:ext uri="{FF2B5EF4-FFF2-40B4-BE49-F238E27FC236}">
                <a16:creationId xmlns:a16="http://schemas.microsoft.com/office/drawing/2014/main" id="{E0DF840A-6289-4762-B234-C662B935A34E}"/>
              </a:ext>
            </a:extLst>
          </p:cNvPr>
          <p:cNvSpPr txBox="1"/>
          <p:nvPr/>
        </p:nvSpPr>
        <p:spPr>
          <a:xfrm>
            <a:off x="822889" y="2990165"/>
            <a:ext cx="285750" cy="369332"/>
          </a:xfrm>
          <a:prstGeom prst="rect">
            <a:avLst/>
          </a:prstGeom>
          <a:noFill/>
        </p:spPr>
        <p:txBody>
          <a:bodyPr wrap="square" rtlCol="0">
            <a:spAutoFit/>
          </a:bodyPr>
          <a:lstStyle/>
          <a:p>
            <a:r>
              <a:rPr lang="en-US" dirty="0">
                <a:solidFill>
                  <a:srgbClr val="002060"/>
                </a:solidFill>
              </a:rPr>
              <a:t>6</a:t>
            </a:r>
          </a:p>
        </p:txBody>
      </p:sp>
      <p:sp>
        <p:nvSpPr>
          <p:cNvPr id="31" name="TextBox 30">
            <a:extLst>
              <a:ext uri="{FF2B5EF4-FFF2-40B4-BE49-F238E27FC236}">
                <a16:creationId xmlns:a16="http://schemas.microsoft.com/office/drawing/2014/main" id="{E4D2D4F6-2623-D8FB-3025-F53D8E1E22B3}"/>
              </a:ext>
            </a:extLst>
          </p:cNvPr>
          <p:cNvSpPr txBox="1"/>
          <p:nvPr/>
        </p:nvSpPr>
        <p:spPr>
          <a:xfrm>
            <a:off x="11295448" y="3376366"/>
            <a:ext cx="285750" cy="369332"/>
          </a:xfrm>
          <a:prstGeom prst="rect">
            <a:avLst/>
          </a:prstGeom>
          <a:noFill/>
        </p:spPr>
        <p:txBody>
          <a:bodyPr wrap="square" rtlCol="0">
            <a:spAutoFit/>
          </a:bodyPr>
          <a:lstStyle/>
          <a:p>
            <a:r>
              <a:rPr lang="en-US" dirty="0">
                <a:solidFill>
                  <a:srgbClr val="002060"/>
                </a:solidFill>
              </a:rPr>
              <a:t>7</a:t>
            </a:r>
          </a:p>
        </p:txBody>
      </p:sp>
      <p:sp>
        <p:nvSpPr>
          <p:cNvPr id="32" name="TextBox 31">
            <a:extLst>
              <a:ext uri="{FF2B5EF4-FFF2-40B4-BE49-F238E27FC236}">
                <a16:creationId xmlns:a16="http://schemas.microsoft.com/office/drawing/2014/main" id="{074A4CEB-A783-00D9-F025-5AEB3AD3F774}"/>
              </a:ext>
            </a:extLst>
          </p:cNvPr>
          <p:cNvSpPr txBox="1"/>
          <p:nvPr/>
        </p:nvSpPr>
        <p:spPr>
          <a:xfrm>
            <a:off x="11631684" y="3954219"/>
            <a:ext cx="285750" cy="369332"/>
          </a:xfrm>
          <a:prstGeom prst="rect">
            <a:avLst/>
          </a:prstGeom>
          <a:noFill/>
        </p:spPr>
        <p:txBody>
          <a:bodyPr wrap="square" rtlCol="0">
            <a:spAutoFit/>
          </a:bodyPr>
          <a:lstStyle/>
          <a:p>
            <a:r>
              <a:rPr lang="en-US" dirty="0">
                <a:solidFill>
                  <a:srgbClr val="002060"/>
                </a:solidFill>
              </a:rPr>
              <a:t>8</a:t>
            </a:r>
          </a:p>
        </p:txBody>
      </p:sp>
      <p:sp>
        <p:nvSpPr>
          <p:cNvPr id="33" name="TextBox 32">
            <a:extLst>
              <a:ext uri="{FF2B5EF4-FFF2-40B4-BE49-F238E27FC236}">
                <a16:creationId xmlns:a16="http://schemas.microsoft.com/office/drawing/2014/main" id="{721AD7BC-BDD0-8F67-19AB-5AFDD6109858}"/>
              </a:ext>
            </a:extLst>
          </p:cNvPr>
          <p:cNvSpPr txBox="1"/>
          <p:nvPr/>
        </p:nvSpPr>
        <p:spPr>
          <a:xfrm>
            <a:off x="112713" y="4329375"/>
            <a:ext cx="427851" cy="369332"/>
          </a:xfrm>
          <a:prstGeom prst="rect">
            <a:avLst/>
          </a:prstGeom>
          <a:noFill/>
        </p:spPr>
        <p:txBody>
          <a:bodyPr wrap="square" rtlCol="0">
            <a:spAutoFit/>
          </a:bodyPr>
          <a:lstStyle/>
          <a:p>
            <a:r>
              <a:rPr lang="en-US" dirty="0">
                <a:solidFill>
                  <a:srgbClr val="002060"/>
                </a:solidFill>
              </a:rPr>
              <a:t>10</a:t>
            </a:r>
          </a:p>
        </p:txBody>
      </p:sp>
      <p:sp>
        <p:nvSpPr>
          <p:cNvPr id="34" name="TextBox 33">
            <a:extLst>
              <a:ext uri="{FF2B5EF4-FFF2-40B4-BE49-F238E27FC236}">
                <a16:creationId xmlns:a16="http://schemas.microsoft.com/office/drawing/2014/main" id="{367580CF-91D7-5A97-8D69-A555A9BF3E4A}"/>
              </a:ext>
            </a:extLst>
          </p:cNvPr>
          <p:cNvSpPr txBox="1"/>
          <p:nvPr/>
        </p:nvSpPr>
        <p:spPr>
          <a:xfrm>
            <a:off x="4426515" y="3748964"/>
            <a:ext cx="3684917" cy="266736"/>
          </a:xfrm>
          <a:prstGeom prst="rect">
            <a:avLst/>
          </a:prstGeom>
          <a:noFill/>
          <a:ln w="28575">
            <a:solidFill>
              <a:srgbClr val="14386B"/>
            </a:solidFill>
          </a:ln>
          <a:effectLst/>
        </p:spPr>
        <p:txBody>
          <a:bodyPr wrap="square" rtlCol="0">
            <a:spAutoFit/>
          </a:bodyPr>
          <a:lstStyle/>
          <a:p>
            <a:pPr algn="ctr"/>
            <a:endParaRPr lang="en-US">
              <a:solidFill>
                <a:srgbClr val="14386B"/>
              </a:solidFill>
            </a:endParaRPr>
          </a:p>
        </p:txBody>
      </p:sp>
      <p:sp>
        <p:nvSpPr>
          <p:cNvPr id="35" name="TextBox 34">
            <a:extLst>
              <a:ext uri="{FF2B5EF4-FFF2-40B4-BE49-F238E27FC236}">
                <a16:creationId xmlns:a16="http://schemas.microsoft.com/office/drawing/2014/main" id="{906CAAF1-F9F9-D268-0A46-26DA7EC532DD}"/>
              </a:ext>
            </a:extLst>
          </p:cNvPr>
          <p:cNvSpPr txBox="1"/>
          <p:nvPr/>
        </p:nvSpPr>
        <p:spPr>
          <a:xfrm>
            <a:off x="8634335" y="3699829"/>
            <a:ext cx="2880111" cy="369332"/>
          </a:xfrm>
          <a:prstGeom prst="rect">
            <a:avLst/>
          </a:prstGeom>
          <a:noFill/>
          <a:ln w="28575">
            <a:solidFill>
              <a:srgbClr val="14386B"/>
            </a:solidFill>
          </a:ln>
          <a:effectLst/>
        </p:spPr>
        <p:txBody>
          <a:bodyPr wrap="square" rtlCol="0">
            <a:spAutoFit/>
          </a:bodyPr>
          <a:lstStyle/>
          <a:p>
            <a:pPr algn="ctr"/>
            <a:r>
              <a:rPr lang="en-US">
                <a:solidFill>
                  <a:srgbClr val="14386B"/>
                </a:solidFill>
              </a:rPr>
              <a:t>Credit Recommendations</a:t>
            </a:r>
          </a:p>
        </p:txBody>
      </p:sp>
      <p:sp>
        <p:nvSpPr>
          <p:cNvPr id="37" name="TextBox 36">
            <a:extLst>
              <a:ext uri="{FF2B5EF4-FFF2-40B4-BE49-F238E27FC236}">
                <a16:creationId xmlns:a16="http://schemas.microsoft.com/office/drawing/2014/main" id="{E3FA8490-7146-A577-4E05-1A85E3455C03}"/>
              </a:ext>
            </a:extLst>
          </p:cNvPr>
          <p:cNvSpPr txBox="1"/>
          <p:nvPr/>
        </p:nvSpPr>
        <p:spPr>
          <a:xfrm>
            <a:off x="10619732" y="5108849"/>
            <a:ext cx="443815" cy="369332"/>
          </a:xfrm>
          <a:prstGeom prst="rect">
            <a:avLst/>
          </a:prstGeom>
          <a:noFill/>
        </p:spPr>
        <p:txBody>
          <a:bodyPr wrap="square" rtlCol="0">
            <a:spAutoFit/>
          </a:bodyPr>
          <a:lstStyle/>
          <a:p>
            <a:r>
              <a:rPr lang="en-US" dirty="0">
                <a:solidFill>
                  <a:srgbClr val="002060"/>
                </a:solidFill>
              </a:rPr>
              <a:t>9</a:t>
            </a:r>
          </a:p>
        </p:txBody>
      </p:sp>
      <p:sp>
        <p:nvSpPr>
          <p:cNvPr id="38" name="TextBox 37">
            <a:extLst>
              <a:ext uri="{FF2B5EF4-FFF2-40B4-BE49-F238E27FC236}">
                <a16:creationId xmlns:a16="http://schemas.microsoft.com/office/drawing/2014/main" id="{4D838EDA-A0EA-C8E2-F7C7-A89D670A88CA}"/>
              </a:ext>
            </a:extLst>
          </p:cNvPr>
          <p:cNvSpPr txBox="1"/>
          <p:nvPr/>
        </p:nvSpPr>
        <p:spPr>
          <a:xfrm>
            <a:off x="8179636" y="730396"/>
            <a:ext cx="1213965" cy="369332"/>
          </a:xfrm>
          <a:prstGeom prst="rect">
            <a:avLst/>
          </a:prstGeom>
          <a:noFill/>
          <a:ln w="28575">
            <a:solidFill>
              <a:srgbClr val="14386B"/>
            </a:solidFill>
          </a:ln>
          <a:effectLst/>
        </p:spPr>
        <p:txBody>
          <a:bodyPr wrap="square" rtlCol="0">
            <a:spAutoFit/>
          </a:bodyPr>
          <a:lstStyle/>
          <a:p>
            <a:pPr algn="ctr"/>
            <a:r>
              <a:rPr lang="en-US">
                <a:solidFill>
                  <a:srgbClr val="14386B"/>
                </a:solidFill>
              </a:rPr>
              <a:t>ACE Seal</a:t>
            </a:r>
          </a:p>
        </p:txBody>
      </p:sp>
      <p:sp>
        <p:nvSpPr>
          <p:cNvPr id="39" name="Arrow: Right 38">
            <a:extLst>
              <a:ext uri="{FF2B5EF4-FFF2-40B4-BE49-F238E27FC236}">
                <a16:creationId xmlns:a16="http://schemas.microsoft.com/office/drawing/2014/main" id="{FEA64878-59AB-92A4-B132-A00081F450FA}"/>
              </a:ext>
            </a:extLst>
          </p:cNvPr>
          <p:cNvSpPr/>
          <p:nvPr/>
        </p:nvSpPr>
        <p:spPr>
          <a:xfrm flipH="1">
            <a:off x="7754735" y="728894"/>
            <a:ext cx="356697"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D0275B3-8801-6537-45E8-B1CF7FF47484}"/>
              </a:ext>
            </a:extLst>
          </p:cNvPr>
          <p:cNvSpPr txBox="1"/>
          <p:nvPr/>
        </p:nvSpPr>
        <p:spPr>
          <a:xfrm>
            <a:off x="9185231" y="406994"/>
            <a:ext cx="285750" cy="369332"/>
          </a:xfrm>
          <a:prstGeom prst="rect">
            <a:avLst/>
          </a:prstGeom>
          <a:noFill/>
        </p:spPr>
        <p:txBody>
          <a:bodyPr wrap="square" rtlCol="0">
            <a:spAutoFit/>
          </a:bodyPr>
          <a:lstStyle/>
          <a:p>
            <a:r>
              <a:rPr lang="en-US" dirty="0">
                <a:solidFill>
                  <a:srgbClr val="002060"/>
                </a:solidFill>
              </a:rPr>
              <a:t>2</a:t>
            </a:r>
          </a:p>
        </p:txBody>
      </p:sp>
      <p:cxnSp>
        <p:nvCxnSpPr>
          <p:cNvPr id="41" name="Connector: Elbow 40">
            <a:extLst>
              <a:ext uri="{FF2B5EF4-FFF2-40B4-BE49-F238E27FC236}">
                <a16:creationId xmlns:a16="http://schemas.microsoft.com/office/drawing/2014/main" id="{CAE5ADFE-7739-8C21-C3F4-87E0BC9D9545}"/>
              </a:ext>
            </a:extLst>
          </p:cNvPr>
          <p:cNvCxnSpPr>
            <a:cxnSpLocks/>
          </p:cNvCxnSpPr>
          <p:nvPr/>
        </p:nvCxnSpPr>
        <p:spPr>
          <a:xfrm rot="10800000">
            <a:off x="8131694" y="5104054"/>
            <a:ext cx="869934" cy="508383"/>
          </a:xfrm>
          <a:prstGeom prst="bentConnector3">
            <a:avLst>
              <a:gd name="adj1" fmla="val 50000"/>
            </a:avLst>
          </a:prstGeom>
          <a:ln w="38100">
            <a:solidFill>
              <a:srgbClr val="14386B"/>
            </a:solidFill>
            <a:tailEnd type="triangle"/>
          </a:ln>
        </p:spPr>
        <p:style>
          <a:lnRef idx="1">
            <a:schemeClr val="accent1"/>
          </a:lnRef>
          <a:fillRef idx="0">
            <a:schemeClr val="accent1"/>
          </a:fillRef>
          <a:effectRef idx="0">
            <a:schemeClr val="accent1"/>
          </a:effectRef>
          <a:fontRef idx="minor">
            <a:schemeClr val="tx1"/>
          </a:fontRef>
        </p:style>
      </p:cxnSp>
      <p:sp>
        <p:nvSpPr>
          <p:cNvPr id="42" name="Arrow: Right 41">
            <a:extLst>
              <a:ext uri="{FF2B5EF4-FFF2-40B4-BE49-F238E27FC236}">
                <a16:creationId xmlns:a16="http://schemas.microsoft.com/office/drawing/2014/main" id="{CD541DEB-4F16-5286-2A74-46910BBB651E}"/>
              </a:ext>
            </a:extLst>
          </p:cNvPr>
          <p:cNvSpPr/>
          <p:nvPr/>
        </p:nvSpPr>
        <p:spPr>
          <a:xfrm flipH="1">
            <a:off x="8209964" y="3713298"/>
            <a:ext cx="356697"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5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ppt_x"/>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additive="base">
                                        <p:cTn id="89" dur="500" fill="hold"/>
                                        <p:tgtEl>
                                          <p:spTgt spid="9"/>
                                        </p:tgtEl>
                                        <p:attrNameLst>
                                          <p:attrName>ppt_x</p:attrName>
                                        </p:attrNameLst>
                                      </p:cBhvr>
                                      <p:tavLst>
                                        <p:tav tm="0">
                                          <p:val>
                                            <p:strVal val="#ppt_x"/>
                                          </p:val>
                                        </p:tav>
                                        <p:tav tm="100000">
                                          <p:val>
                                            <p:strVal val="#ppt_x"/>
                                          </p:val>
                                        </p:tav>
                                      </p:tavLst>
                                    </p:anim>
                                    <p:anim calcmode="lin" valueType="num">
                                      <p:cBhvr additive="base">
                                        <p:cTn id="90" dur="500" fill="hold"/>
                                        <p:tgtEl>
                                          <p:spTgt spid="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ppt_x"/>
                                          </p:val>
                                        </p:tav>
                                        <p:tav tm="100000">
                                          <p:val>
                                            <p:strVal val="#ppt_x"/>
                                          </p:val>
                                        </p:tav>
                                      </p:tavLst>
                                    </p:anim>
                                    <p:anim calcmode="lin" valueType="num">
                                      <p:cBhvr additive="base">
                                        <p:cTn id="108" dur="500" fill="hold"/>
                                        <p:tgtEl>
                                          <p:spTgt spid="3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additive="base">
                                        <p:cTn id="117" dur="500" fill="hold"/>
                                        <p:tgtEl>
                                          <p:spTgt spid="32"/>
                                        </p:tgtEl>
                                        <p:attrNameLst>
                                          <p:attrName>ppt_x</p:attrName>
                                        </p:attrNameLst>
                                      </p:cBhvr>
                                      <p:tavLst>
                                        <p:tav tm="0">
                                          <p:val>
                                            <p:strVal val="#ppt_x"/>
                                          </p:val>
                                        </p:tav>
                                        <p:tav tm="100000">
                                          <p:val>
                                            <p:strVal val="#ppt_x"/>
                                          </p:val>
                                        </p:tav>
                                      </p:tavLst>
                                    </p:anim>
                                    <p:anim calcmode="lin" valueType="num">
                                      <p:cBhvr additive="base">
                                        <p:cTn id="118" dur="500" fill="hold"/>
                                        <p:tgtEl>
                                          <p:spTgt spid="3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500" fill="hold"/>
                                        <p:tgtEl>
                                          <p:spTgt spid="17"/>
                                        </p:tgtEl>
                                        <p:attrNameLst>
                                          <p:attrName>ppt_x</p:attrName>
                                        </p:attrNameLst>
                                      </p:cBhvr>
                                      <p:tavLst>
                                        <p:tav tm="0">
                                          <p:val>
                                            <p:strVal val="#ppt_x"/>
                                          </p:val>
                                        </p:tav>
                                        <p:tav tm="100000">
                                          <p:val>
                                            <p:strVal val="#ppt_x"/>
                                          </p:val>
                                        </p:tav>
                                      </p:tavLst>
                                    </p:anim>
                                    <p:anim calcmode="lin" valueType="num">
                                      <p:cBhvr additive="base">
                                        <p:cTn id="122" dur="500" fill="hold"/>
                                        <p:tgtEl>
                                          <p:spTgt spid="17"/>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additive="base">
                                        <p:cTn id="125" dur="500" fill="hold"/>
                                        <p:tgtEl>
                                          <p:spTgt spid="22"/>
                                        </p:tgtEl>
                                        <p:attrNameLst>
                                          <p:attrName>ppt_x</p:attrName>
                                        </p:attrNameLst>
                                      </p:cBhvr>
                                      <p:tavLst>
                                        <p:tav tm="0">
                                          <p:val>
                                            <p:strVal val="#ppt_x"/>
                                          </p:val>
                                        </p:tav>
                                        <p:tav tm="100000">
                                          <p:val>
                                            <p:strVal val="#ppt_x"/>
                                          </p:val>
                                        </p:tav>
                                      </p:tavLst>
                                    </p:anim>
                                    <p:anim calcmode="lin" valueType="num">
                                      <p:cBhvr additive="base">
                                        <p:cTn id="126" dur="500" fill="hold"/>
                                        <p:tgtEl>
                                          <p:spTgt spid="22"/>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additive="base">
                                        <p:cTn id="129" dur="500" fill="hold"/>
                                        <p:tgtEl>
                                          <p:spTgt spid="15"/>
                                        </p:tgtEl>
                                        <p:attrNameLst>
                                          <p:attrName>ppt_x</p:attrName>
                                        </p:attrNameLst>
                                      </p:cBhvr>
                                      <p:tavLst>
                                        <p:tav tm="0">
                                          <p:val>
                                            <p:strVal val="#ppt_x"/>
                                          </p:val>
                                        </p:tav>
                                        <p:tav tm="100000">
                                          <p:val>
                                            <p:strVal val="#ppt_x"/>
                                          </p:val>
                                        </p:tav>
                                      </p:tavLst>
                                    </p:anim>
                                    <p:anim calcmode="lin" valueType="num">
                                      <p:cBhvr additive="base">
                                        <p:cTn id="1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additive="base">
                                        <p:cTn id="135" dur="500" fill="hold"/>
                                        <p:tgtEl>
                                          <p:spTgt spid="37"/>
                                        </p:tgtEl>
                                        <p:attrNameLst>
                                          <p:attrName>ppt_x</p:attrName>
                                        </p:attrNameLst>
                                      </p:cBhvr>
                                      <p:tavLst>
                                        <p:tav tm="0">
                                          <p:val>
                                            <p:strVal val="#ppt_x"/>
                                          </p:val>
                                        </p:tav>
                                        <p:tav tm="100000">
                                          <p:val>
                                            <p:strVal val="#ppt_x"/>
                                          </p:val>
                                        </p:tav>
                                      </p:tavLst>
                                    </p:anim>
                                    <p:anim calcmode="lin" valueType="num">
                                      <p:cBhvr additive="base">
                                        <p:cTn id="136" dur="500" fill="hold"/>
                                        <p:tgtEl>
                                          <p:spTgt spid="3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6"/>
                                        </p:tgtEl>
                                        <p:attrNameLst>
                                          <p:attrName>style.visibility</p:attrName>
                                        </p:attrNameLst>
                                      </p:cBhvr>
                                      <p:to>
                                        <p:strVal val="visible"/>
                                      </p:to>
                                    </p:set>
                                    <p:anim calcmode="lin" valueType="num">
                                      <p:cBhvr additive="base">
                                        <p:cTn id="139" dur="500" fill="hold"/>
                                        <p:tgtEl>
                                          <p:spTgt spid="16"/>
                                        </p:tgtEl>
                                        <p:attrNameLst>
                                          <p:attrName>ppt_x</p:attrName>
                                        </p:attrNameLst>
                                      </p:cBhvr>
                                      <p:tavLst>
                                        <p:tav tm="0">
                                          <p:val>
                                            <p:strVal val="#ppt_x"/>
                                          </p:val>
                                        </p:tav>
                                        <p:tav tm="100000">
                                          <p:val>
                                            <p:strVal val="#ppt_x"/>
                                          </p:val>
                                        </p:tav>
                                      </p:tavLst>
                                    </p:anim>
                                    <p:anim calcmode="lin" valueType="num">
                                      <p:cBhvr additive="base">
                                        <p:cTn id="140" dur="500" fill="hold"/>
                                        <p:tgtEl>
                                          <p:spTgt spid="16"/>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additive="base">
                                        <p:cTn id="143" dur="500" fill="hold"/>
                                        <p:tgtEl>
                                          <p:spTgt spid="18"/>
                                        </p:tgtEl>
                                        <p:attrNameLst>
                                          <p:attrName>ppt_x</p:attrName>
                                        </p:attrNameLst>
                                      </p:cBhvr>
                                      <p:tavLst>
                                        <p:tav tm="0">
                                          <p:val>
                                            <p:strVal val="#ppt_x"/>
                                          </p:val>
                                        </p:tav>
                                        <p:tav tm="100000">
                                          <p:val>
                                            <p:strVal val="#ppt_x"/>
                                          </p:val>
                                        </p:tav>
                                      </p:tavLst>
                                    </p:anim>
                                    <p:anim calcmode="lin" valueType="num">
                                      <p:cBhvr additive="base">
                                        <p:cTn id="144" dur="500" fill="hold"/>
                                        <p:tgtEl>
                                          <p:spTgt spid="18"/>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41"/>
                                        </p:tgtEl>
                                        <p:attrNameLst>
                                          <p:attrName>style.visibility</p:attrName>
                                        </p:attrNameLst>
                                      </p:cBhvr>
                                      <p:to>
                                        <p:strVal val="visible"/>
                                      </p:to>
                                    </p:set>
                                    <p:anim calcmode="lin" valueType="num">
                                      <p:cBhvr additive="base">
                                        <p:cTn id="147" dur="500" fill="hold"/>
                                        <p:tgtEl>
                                          <p:spTgt spid="41"/>
                                        </p:tgtEl>
                                        <p:attrNameLst>
                                          <p:attrName>ppt_x</p:attrName>
                                        </p:attrNameLst>
                                      </p:cBhvr>
                                      <p:tavLst>
                                        <p:tav tm="0">
                                          <p:val>
                                            <p:strVal val="#ppt_x"/>
                                          </p:val>
                                        </p:tav>
                                        <p:tav tm="100000">
                                          <p:val>
                                            <p:strVal val="#ppt_x"/>
                                          </p:val>
                                        </p:tav>
                                      </p:tavLst>
                                    </p:anim>
                                    <p:anim calcmode="lin" valueType="num">
                                      <p:cBhvr additive="base">
                                        <p:cTn id="14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20"/>
                                        </p:tgtEl>
                                        <p:attrNameLst>
                                          <p:attrName>style.visibility</p:attrName>
                                        </p:attrNameLst>
                                      </p:cBhvr>
                                      <p:to>
                                        <p:strVal val="visible"/>
                                      </p:to>
                                    </p:set>
                                    <p:anim calcmode="lin" valueType="num">
                                      <p:cBhvr additive="base">
                                        <p:cTn id="153" dur="500" fill="hold"/>
                                        <p:tgtEl>
                                          <p:spTgt spid="20"/>
                                        </p:tgtEl>
                                        <p:attrNameLst>
                                          <p:attrName>ppt_x</p:attrName>
                                        </p:attrNameLst>
                                      </p:cBhvr>
                                      <p:tavLst>
                                        <p:tav tm="0">
                                          <p:val>
                                            <p:strVal val="#ppt_x"/>
                                          </p:val>
                                        </p:tav>
                                        <p:tav tm="100000">
                                          <p:val>
                                            <p:strVal val="#ppt_x"/>
                                          </p:val>
                                        </p:tav>
                                      </p:tavLst>
                                    </p:anim>
                                    <p:anim calcmode="lin" valueType="num">
                                      <p:cBhvr additive="base">
                                        <p:cTn id="154" dur="500" fill="hold"/>
                                        <p:tgtEl>
                                          <p:spTgt spid="20"/>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additive="base">
                                        <p:cTn id="157" dur="500" fill="hold"/>
                                        <p:tgtEl>
                                          <p:spTgt spid="21"/>
                                        </p:tgtEl>
                                        <p:attrNameLst>
                                          <p:attrName>ppt_x</p:attrName>
                                        </p:attrNameLst>
                                      </p:cBhvr>
                                      <p:tavLst>
                                        <p:tav tm="0">
                                          <p:val>
                                            <p:strVal val="#ppt_x"/>
                                          </p:val>
                                        </p:tav>
                                        <p:tav tm="100000">
                                          <p:val>
                                            <p:strVal val="#ppt_x"/>
                                          </p:val>
                                        </p:tav>
                                      </p:tavLst>
                                    </p:anim>
                                    <p:anim calcmode="lin" valueType="num">
                                      <p:cBhvr additive="base">
                                        <p:cTn id="158" dur="500" fill="hold"/>
                                        <p:tgtEl>
                                          <p:spTgt spid="21"/>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9"/>
                                        </p:tgtEl>
                                        <p:attrNameLst>
                                          <p:attrName>style.visibility</p:attrName>
                                        </p:attrNameLst>
                                      </p:cBhvr>
                                      <p:to>
                                        <p:strVal val="visible"/>
                                      </p:to>
                                    </p:set>
                                    <p:anim calcmode="lin" valueType="num">
                                      <p:cBhvr additive="base">
                                        <p:cTn id="161" dur="500" fill="hold"/>
                                        <p:tgtEl>
                                          <p:spTgt spid="19"/>
                                        </p:tgtEl>
                                        <p:attrNameLst>
                                          <p:attrName>ppt_x</p:attrName>
                                        </p:attrNameLst>
                                      </p:cBhvr>
                                      <p:tavLst>
                                        <p:tav tm="0">
                                          <p:val>
                                            <p:strVal val="#ppt_x"/>
                                          </p:val>
                                        </p:tav>
                                        <p:tav tm="100000">
                                          <p:val>
                                            <p:strVal val="#ppt_x"/>
                                          </p:val>
                                        </p:tav>
                                      </p:tavLst>
                                    </p:anim>
                                    <p:anim calcmode="lin" valueType="num">
                                      <p:cBhvr additive="base">
                                        <p:cTn id="162" dur="500" fill="hold"/>
                                        <p:tgtEl>
                                          <p:spTgt spid="19"/>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33"/>
                                        </p:tgtEl>
                                        <p:attrNameLst>
                                          <p:attrName>style.visibility</p:attrName>
                                        </p:attrNameLst>
                                      </p:cBhvr>
                                      <p:to>
                                        <p:strVal val="visible"/>
                                      </p:to>
                                    </p:set>
                                    <p:anim calcmode="lin" valueType="num">
                                      <p:cBhvr additive="base">
                                        <p:cTn id="165" dur="500" fill="hold"/>
                                        <p:tgtEl>
                                          <p:spTgt spid="33"/>
                                        </p:tgtEl>
                                        <p:attrNameLst>
                                          <p:attrName>ppt_x</p:attrName>
                                        </p:attrNameLst>
                                      </p:cBhvr>
                                      <p:tavLst>
                                        <p:tav tm="0">
                                          <p:val>
                                            <p:strVal val="#ppt_x"/>
                                          </p:val>
                                        </p:tav>
                                        <p:tav tm="100000">
                                          <p:val>
                                            <p:strVal val="#ppt_x"/>
                                          </p:val>
                                        </p:tav>
                                      </p:tavLst>
                                    </p:anim>
                                    <p:anim calcmode="lin" valueType="num">
                                      <p:cBhvr additive="base">
                                        <p:cTn id="166" dur="500" fill="hold"/>
                                        <p:tgtEl>
                                          <p:spTgt spid="33"/>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42"/>
                                        </p:tgtEl>
                                        <p:attrNameLst>
                                          <p:attrName>style.visibility</p:attrName>
                                        </p:attrNameLst>
                                      </p:cBhvr>
                                      <p:to>
                                        <p:strVal val="visible"/>
                                      </p:to>
                                    </p:set>
                                    <p:anim calcmode="lin" valueType="num">
                                      <p:cBhvr additive="base">
                                        <p:cTn id="169" dur="500" fill="hold"/>
                                        <p:tgtEl>
                                          <p:spTgt spid="42"/>
                                        </p:tgtEl>
                                        <p:attrNameLst>
                                          <p:attrName>ppt_x</p:attrName>
                                        </p:attrNameLst>
                                      </p:cBhvr>
                                      <p:tavLst>
                                        <p:tav tm="0">
                                          <p:val>
                                            <p:strVal val="#ppt_x"/>
                                          </p:val>
                                        </p:tav>
                                        <p:tav tm="100000">
                                          <p:val>
                                            <p:strVal val="#ppt_x"/>
                                          </p:val>
                                        </p:tav>
                                      </p:tavLst>
                                    </p:anim>
                                    <p:anim calcmode="lin" valueType="num">
                                      <p:cBhvr additive="base">
                                        <p:cTn id="17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animBg="1"/>
      <p:bldP spid="35" grpId="0" animBg="1"/>
      <p:bldP spid="37" grpId="0"/>
      <p:bldP spid="38" grpId="0" animBg="1"/>
      <p:bldP spid="39" grpId="0" animBg="1"/>
      <p:bldP spid="40" grpId="0"/>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59DFF-A544-71B1-C0C0-72C45F06D4D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8033633-26EF-082B-3B42-0D66015747A0}"/>
              </a:ext>
            </a:extLst>
          </p:cNvPr>
          <p:cNvPicPr>
            <a:picLocks noChangeAspect="1"/>
          </p:cNvPicPr>
          <p:nvPr/>
        </p:nvPicPr>
        <p:blipFill>
          <a:blip r:embed="rId2"/>
          <a:stretch>
            <a:fillRect/>
          </a:stretch>
        </p:blipFill>
        <p:spPr>
          <a:xfrm>
            <a:off x="2374691" y="1124988"/>
            <a:ext cx="7340732" cy="3342205"/>
          </a:xfrm>
          <a:prstGeom prst="rect">
            <a:avLst/>
          </a:prstGeom>
        </p:spPr>
      </p:pic>
      <p:sp>
        <p:nvSpPr>
          <p:cNvPr id="11" name="Arrow: Right 10">
            <a:extLst>
              <a:ext uri="{FF2B5EF4-FFF2-40B4-BE49-F238E27FC236}">
                <a16:creationId xmlns:a16="http://schemas.microsoft.com/office/drawing/2014/main" id="{5F9F8D71-9A15-6246-8CCF-48E7B5C0CBF5}"/>
              </a:ext>
            </a:extLst>
          </p:cNvPr>
          <p:cNvSpPr/>
          <p:nvPr/>
        </p:nvSpPr>
        <p:spPr>
          <a:xfrm>
            <a:off x="1980429" y="2872327"/>
            <a:ext cx="399136"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3F30D74-C4AD-EC3A-4313-827A8BCE42E2}"/>
              </a:ext>
            </a:extLst>
          </p:cNvPr>
          <p:cNvSpPr txBox="1"/>
          <p:nvPr/>
        </p:nvSpPr>
        <p:spPr>
          <a:xfrm>
            <a:off x="108836" y="2586257"/>
            <a:ext cx="1756688" cy="923330"/>
          </a:xfrm>
          <a:prstGeom prst="rect">
            <a:avLst/>
          </a:prstGeom>
          <a:noFill/>
          <a:ln w="28575">
            <a:solidFill>
              <a:srgbClr val="14386B"/>
            </a:solidFill>
          </a:ln>
          <a:effectLst/>
        </p:spPr>
        <p:txBody>
          <a:bodyPr wrap="square" rtlCol="0">
            <a:spAutoFit/>
          </a:bodyPr>
          <a:lstStyle/>
          <a:p>
            <a:pPr algn="ctr"/>
            <a:r>
              <a:rPr lang="en-US">
                <a:solidFill>
                  <a:srgbClr val="14386B"/>
                </a:solidFill>
              </a:rPr>
              <a:t>ACE Exhibit Information (Experience)</a:t>
            </a:r>
          </a:p>
        </p:txBody>
      </p:sp>
      <p:sp>
        <p:nvSpPr>
          <p:cNvPr id="13" name="TextBox 12">
            <a:extLst>
              <a:ext uri="{FF2B5EF4-FFF2-40B4-BE49-F238E27FC236}">
                <a16:creationId xmlns:a16="http://schemas.microsoft.com/office/drawing/2014/main" id="{0276F65B-5CB7-70AF-3888-8A2779EA0036}"/>
              </a:ext>
            </a:extLst>
          </p:cNvPr>
          <p:cNvSpPr txBox="1"/>
          <p:nvPr/>
        </p:nvSpPr>
        <p:spPr>
          <a:xfrm>
            <a:off x="10224590" y="1380618"/>
            <a:ext cx="1803390" cy="369332"/>
          </a:xfrm>
          <a:prstGeom prst="rect">
            <a:avLst/>
          </a:prstGeom>
          <a:noFill/>
          <a:ln w="28575">
            <a:solidFill>
              <a:srgbClr val="14386B"/>
            </a:solidFill>
          </a:ln>
          <a:effectLst/>
        </p:spPr>
        <p:txBody>
          <a:bodyPr wrap="square" rtlCol="0">
            <a:spAutoFit/>
          </a:bodyPr>
          <a:lstStyle/>
          <a:p>
            <a:pPr algn="ctr"/>
            <a:r>
              <a:rPr lang="en-US" dirty="0">
                <a:solidFill>
                  <a:srgbClr val="14386B"/>
                </a:solidFill>
              </a:rPr>
              <a:t>Military Courses</a:t>
            </a:r>
          </a:p>
        </p:txBody>
      </p:sp>
      <p:sp>
        <p:nvSpPr>
          <p:cNvPr id="14" name="Arrow: Right 13">
            <a:extLst>
              <a:ext uri="{FF2B5EF4-FFF2-40B4-BE49-F238E27FC236}">
                <a16:creationId xmlns:a16="http://schemas.microsoft.com/office/drawing/2014/main" id="{ECC6D8E5-6DC0-0D26-A04F-FE53088AA33D}"/>
              </a:ext>
            </a:extLst>
          </p:cNvPr>
          <p:cNvSpPr/>
          <p:nvPr/>
        </p:nvSpPr>
        <p:spPr>
          <a:xfrm flipH="1">
            <a:off x="9715084" y="1397252"/>
            <a:ext cx="399136"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ket 14">
            <a:extLst>
              <a:ext uri="{FF2B5EF4-FFF2-40B4-BE49-F238E27FC236}">
                <a16:creationId xmlns:a16="http://schemas.microsoft.com/office/drawing/2014/main" id="{789EBB1C-5BE1-6B82-CED8-9DDC0ACAD261}"/>
              </a:ext>
            </a:extLst>
          </p:cNvPr>
          <p:cNvSpPr/>
          <p:nvPr/>
        </p:nvSpPr>
        <p:spPr>
          <a:xfrm>
            <a:off x="2435865" y="1915689"/>
            <a:ext cx="399136" cy="2439818"/>
          </a:xfrm>
          <a:prstGeom prst="leftBracket">
            <a:avLst/>
          </a:prstGeom>
          <a:ln w="28575">
            <a:solidFill>
              <a:srgbClr val="14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728C89C8-56B4-BFBE-4AF5-4C651A4E7E4F}"/>
              </a:ext>
            </a:extLst>
          </p:cNvPr>
          <p:cNvSpPr txBox="1"/>
          <p:nvPr/>
        </p:nvSpPr>
        <p:spPr>
          <a:xfrm>
            <a:off x="11791408" y="1029619"/>
            <a:ext cx="285750" cy="369332"/>
          </a:xfrm>
          <a:prstGeom prst="rect">
            <a:avLst/>
          </a:prstGeom>
          <a:noFill/>
        </p:spPr>
        <p:txBody>
          <a:bodyPr wrap="square" rtlCol="0">
            <a:spAutoFit/>
          </a:bodyPr>
          <a:lstStyle/>
          <a:p>
            <a:r>
              <a:rPr lang="en-US" dirty="0">
                <a:solidFill>
                  <a:srgbClr val="002060"/>
                </a:solidFill>
              </a:rPr>
              <a:t>1</a:t>
            </a:r>
          </a:p>
        </p:txBody>
      </p:sp>
      <p:sp>
        <p:nvSpPr>
          <p:cNvPr id="17" name="TextBox 16">
            <a:extLst>
              <a:ext uri="{FF2B5EF4-FFF2-40B4-BE49-F238E27FC236}">
                <a16:creationId xmlns:a16="http://schemas.microsoft.com/office/drawing/2014/main" id="{270EFB00-4AA3-EF82-16FF-E1E8C8AD9E16}"/>
              </a:ext>
            </a:extLst>
          </p:cNvPr>
          <p:cNvSpPr txBox="1"/>
          <p:nvPr/>
        </p:nvSpPr>
        <p:spPr>
          <a:xfrm>
            <a:off x="41814" y="2255381"/>
            <a:ext cx="285750" cy="369332"/>
          </a:xfrm>
          <a:prstGeom prst="rect">
            <a:avLst/>
          </a:prstGeom>
          <a:noFill/>
        </p:spPr>
        <p:txBody>
          <a:bodyPr wrap="square" rtlCol="0">
            <a:spAutoFit/>
          </a:bodyPr>
          <a:lstStyle/>
          <a:p>
            <a:r>
              <a:rPr lang="en-US" dirty="0">
                <a:solidFill>
                  <a:srgbClr val="002060"/>
                </a:solidFill>
              </a:rPr>
              <a:t>2</a:t>
            </a:r>
          </a:p>
        </p:txBody>
      </p:sp>
      <p:sp>
        <p:nvSpPr>
          <p:cNvPr id="18" name="TextBox 17">
            <a:extLst>
              <a:ext uri="{FF2B5EF4-FFF2-40B4-BE49-F238E27FC236}">
                <a16:creationId xmlns:a16="http://schemas.microsoft.com/office/drawing/2014/main" id="{6E3760B3-4BA6-7DF8-C5D6-5271033E7F73}"/>
              </a:ext>
            </a:extLst>
          </p:cNvPr>
          <p:cNvSpPr txBox="1"/>
          <p:nvPr/>
        </p:nvSpPr>
        <p:spPr>
          <a:xfrm>
            <a:off x="11573946" y="3011346"/>
            <a:ext cx="285750" cy="369332"/>
          </a:xfrm>
          <a:prstGeom prst="rect">
            <a:avLst/>
          </a:prstGeom>
          <a:noFill/>
        </p:spPr>
        <p:txBody>
          <a:bodyPr wrap="square" rtlCol="0">
            <a:spAutoFit/>
          </a:bodyPr>
          <a:lstStyle/>
          <a:p>
            <a:r>
              <a:rPr lang="en-US" dirty="0">
                <a:solidFill>
                  <a:srgbClr val="002060"/>
                </a:solidFill>
              </a:rPr>
              <a:t>3</a:t>
            </a:r>
          </a:p>
        </p:txBody>
      </p:sp>
      <p:sp>
        <p:nvSpPr>
          <p:cNvPr id="19" name="TextBox 18">
            <a:extLst>
              <a:ext uri="{FF2B5EF4-FFF2-40B4-BE49-F238E27FC236}">
                <a16:creationId xmlns:a16="http://schemas.microsoft.com/office/drawing/2014/main" id="{99267FEF-E0BA-D682-2ED9-20A091CB3919}"/>
              </a:ext>
            </a:extLst>
          </p:cNvPr>
          <p:cNvSpPr txBox="1"/>
          <p:nvPr/>
        </p:nvSpPr>
        <p:spPr>
          <a:xfrm>
            <a:off x="9694393" y="3344012"/>
            <a:ext cx="2124519" cy="584775"/>
          </a:xfrm>
          <a:prstGeom prst="rect">
            <a:avLst/>
          </a:prstGeom>
          <a:noFill/>
          <a:ln w="28575">
            <a:solidFill>
              <a:srgbClr val="14386B"/>
            </a:solidFill>
          </a:ln>
          <a:effectLst/>
        </p:spPr>
        <p:txBody>
          <a:bodyPr wrap="square" rtlCol="0">
            <a:spAutoFit/>
          </a:bodyPr>
          <a:lstStyle/>
          <a:p>
            <a:pPr algn="ctr"/>
            <a:r>
              <a:rPr lang="en-US" sz="1600" dirty="0">
                <a:solidFill>
                  <a:srgbClr val="14386B"/>
                </a:solidFill>
              </a:rPr>
              <a:t>Credit Recommendations</a:t>
            </a:r>
          </a:p>
        </p:txBody>
      </p:sp>
      <p:sp>
        <p:nvSpPr>
          <p:cNvPr id="20" name="Arrow: Right 19">
            <a:extLst>
              <a:ext uri="{FF2B5EF4-FFF2-40B4-BE49-F238E27FC236}">
                <a16:creationId xmlns:a16="http://schemas.microsoft.com/office/drawing/2014/main" id="{25281C7D-BE86-1F6C-AEB8-2C7782FA9BB1}"/>
              </a:ext>
            </a:extLst>
          </p:cNvPr>
          <p:cNvSpPr/>
          <p:nvPr/>
        </p:nvSpPr>
        <p:spPr>
          <a:xfrm flipH="1">
            <a:off x="9267822" y="3460051"/>
            <a:ext cx="345329"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B350CEE-1B10-1E68-439F-FABE398D3A8E}"/>
              </a:ext>
            </a:extLst>
          </p:cNvPr>
          <p:cNvSpPr txBox="1"/>
          <p:nvPr/>
        </p:nvSpPr>
        <p:spPr>
          <a:xfrm>
            <a:off x="3420979" y="3106657"/>
            <a:ext cx="5749869" cy="1032150"/>
          </a:xfrm>
          <a:prstGeom prst="rect">
            <a:avLst/>
          </a:prstGeom>
          <a:noFill/>
          <a:ln w="38100">
            <a:solidFill>
              <a:srgbClr val="14386B"/>
            </a:solidFill>
          </a:ln>
          <a:effectLst/>
        </p:spPr>
        <p:txBody>
          <a:bodyPr wrap="square" rtlCol="0">
            <a:spAutoFit/>
          </a:bodyPr>
          <a:lstStyle/>
          <a:p>
            <a:pPr algn="ctr"/>
            <a:endParaRPr lang="en-US">
              <a:solidFill>
                <a:srgbClr val="14386B"/>
              </a:solidFill>
            </a:endParaRPr>
          </a:p>
        </p:txBody>
      </p:sp>
    </p:spTree>
    <p:extLst>
      <p:ext uri="{BB962C8B-B14F-4D97-AF65-F5344CB8AC3E}">
        <p14:creationId xmlns:p14="http://schemas.microsoft.com/office/powerpoint/2010/main" val="30816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p:bldP spid="17" grpId="0"/>
      <p:bldP spid="18" grpId="0"/>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829A8-AAFB-5485-45A4-B7CEB04750D9}"/>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8CD4C4B2-6DB0-CFC0-3143-E8CFC15697E2}"/>
              </a:ext>
            </a:extLst>
          </p:cNvPr>
          <p:cNvPicPr>
            <a:picLocks noChangeAspect="1"/>
          </p:cNvPicPr>
          <p:nvPr/>
        </p:nvPicPr>
        <p:blipFill>
          <a:blip r:embed="rId2"/>
          <a:stretch>
            <a:fillRect/>
          </a:stretch>
        </p:blipFill>
        <p:spPr>
          <a:xfrm>
            <a:off x="2425633" y="376994"/>
            <a:ext cx="7340733" cy="5434526"/>
          </a:xfrm>
          <a:prstGeom prst="rect">
            <a:avLst/>
          </a:prstGeom>
        </p:spPr>
      </p:pic>
      <p:sp>
        <p:nvSpPr>
          <p:cNvPr id="17" name="Arrow: Right 16">
            <a:extLst>
              <a:ext uri="{FF2B5EF4-FFF2-40B4-BE49-F238E27FC236}">
                <a16:creationId xmlns:a16="http://schemas.microsoft.com/office/drawing/2014/main" id="{C0EC010D-2352-A0EB-E569-1B389D88B454}"/>
              </a:ext>
            </a:extLst>
          </p:cNvPr>
          <p:cNvSpPr/>
          <p:nvPr/>
        </p:nvSpPr>
        <p:spPr>
          <a:xfrm>
            <a:off x="1989558" y="3311391"/>
            <a:ext cx="399136"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C3A2E9B-A9F4-D2D5-D698-9D6CE63E8A4E}"/>
              </a:ext>
            </a:extLst>
          </p:cNvPr>
          <p:cNvSpPr txBox="1"/>
          <p:nvPr/>
        </p:nvSpPr>
        <p:spPr>
          <a:xfrm>
            <a:off x="117965" y="3025321"/>
            <a:ext cx="1756688" cy="923330"/>
          </a:xfrm>
          <a:prstGeom prst="rect">
            <a:avLst/>
          </a:prstGeom>
          <a:noFill/>
          <a:ln w="28575">
            <a:solidFill>
              <a:srgbClr val="14386B"/>
            </a:solidFill>
          </a:ln>
          <a:effectLst/>
        </p:spPr>
        <p:txBody>
          <a:bodyPr wrap="square" rtlCol="0">
            <a:spAutoFit/>
          </a:bodyPr>
          <a:lstStyle/>
          <a:p>
            <a:pPr algn="ctr"/>
            <a:r>
              <a:rPr lang="en-US">
                <a:solidFill>
                  <a:srgbClr val="14386B"/>
                </a:solidFill>
              </a:rPr>
              <a:t>ACE Exhibit Information (Experience)</a:t>
            </a:r>
          </a:p>
        </p:txBody>
      </p:sp>
      <p:sp>
        <p:nvSpPr>
          <p:cNvPr id="19" name="TextBox 18">
            <a:extLst>
              <a:ext uri="{FF2B5EF4-FFF2-40B4-BE49-F238E27FC236}">
                <a16:creationId xmlns:a16="http://schemas.microsoft.com/office/drawing/2014/main" id="{E7B548B4-83F3-5C66-9B88-070863E5D510}"/>
              </a:ext>
            </a:extLst>
          </p:cNvPr>
          <p:cNvSpPr txBox="1"/>
          <p:nvPr/>
        </p:nvSpPr>
        <p:spPr>
          <a:xfrm>
            <a:off x="10317346" y="478657"/>
            <a:ext cx="1803390" cy="646331"/>
          </a:xfrm>
          <a:prstGeom prst="rect">
            <a:avLst/>
          </a:prstGeom>
          <a:noFill/>
          <a:ln w="28575">
            <a:solidFill>
              <a:srgbClr val="14386B"/>
            </a:solidFill>
          </a:ln>
          <a:effectLst/>
        </p:spPr>
        <p:txBody>
          <a:bodyPr wrap="square" rtlCol="0">
            <a:spAutoFit/>
          </a:bodyPr>
          <a:lstStyle/>
          <a:p>
            <a:pPr algn="ctr"/>
            <a:r>
              <a:rPr lang="en-US" dirty="0">
                <a:solidFill>
                  <a:srgbClr val="14386B"/>
                </a:solidFill>
              </a:rPr>
              <a:t>Military Experience</a:t>
            </a:r>
          </a:p>
        </p:txBody>
      </p:sp>
      <p:sp>
        <p:nvSpPr>
          <p:cNvPr id="20" name="Arrow: Right 19">
            <a:extLst>
              <a:ext uri="{FF2B5EF4-FFF2-40B4-BE49-F238E27FC236}">
                <a16:creationId xmlns:a16="http://schemas.microsoft.com/office/drawing/2014/main" id="{CEE60E08-55D5-FA1A-3BB2-DAC55626E193}"/>
              </a:ext>
            </a:extLst>
          </p:cNvPr>
          <p:cNvSpPr/>
          <p:nvPr/>
        </p:nvSpPr>
        <p:spPr>
          <a:xfrm flipH="1">
            <a:off x="9816969" y="625474"/>
            <a:ext cx="399136"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Bracket 20">
            <a:extLst>
              <a:ext uri="{FF2B5EF4-FFF2-40B4-BE49-F238E27FC236}">
                <a16:creationId xmlns:a16="http://schemas.microsoft.com/office/drawing/2014/main" id="{2999CFEA-39BB-94F2-7219-464DC51113BD}"/>
              </a:ext>
            </a:extLst>
          </p:cNvPr>
          <p:cNvSpPr/>
          <p:nvPr/>
        </p:nvSpPr>
        <p:spPr>
          <a:xfrm>
            <a:off x="2476577" y="1163960"/>
            <a:ext cx="233622" cy="4647560"/>
          </a:xfrm>
          <a:prstGeom prst="leftBracket">
            <a:avLst/>
          </a:prstGeom>
          <a:ln w="28575">
            <a:solidFill>
              <a:srgbClr val="14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3C5BEA4-46DC-C3A5-B2E8-BF5F8C255F17}"/>
              </a:ext>
            </a:extLst>
          </p:cNvPr>
          <p:cNvSpPr txBox="1"/>
          <p:nvPr/>
        </p:nvSpPr>
        <p:spPr>
          <a:xfrm>
            <a:off x="11906249" y="138838"/>
            <a:ext cx="285750" cy="369332"/>
          </a:xfrm>
          <a:prstGeom prst="rect">
            <a:avLst/>
          </a:prstGeom>
          <a:noFill/>
        </p:spPr>
        <p:txBody>
          <a:bodyPr wrap="square" rtlCol="0">
            <a:spAutoFit/>
          </a:bodyPr>
          <a:lstStyle/>
          <a:p>
            <a:r>
              <a:rPr lang="en-US" dirty="0">
                <a:solidFill>
                  <a:srgbClr val="002060"/>
                </a:solidFill>
              </a:rPr>
              <a:t>1</a:t>
            </a:r>
          </a:p>
        </p:txBody>
      </p:sp>
      <p:sp>
        <p:nvSpPr>
          <p:cNvPr id="23" name="TextBox 22">
            <a:extLst>
              <a:ext uri="{FF2B5EF4-FFF2-40B4-BE49-F238E27FC236}">
                <a16:creationId xmlns:a16="http://schemas.microsoft.com/office/drawing/2014/main" id="{9FC37725-43B2-90F8-475D-85487ABCEF6C}"/>
              </a:ext>
            </a:extLst>
          </p:cNvPr>
          <p:cNvSpPr txBox="1"/>
          <p:nvPr/>
        </p:nvSpPr>
        <p:spPr>
          <a:xfrm>
            <a:off x="50943" y="2694445"/>
            <a:ext cx="285750" cy="369332"/>
          </a:xfrm>
          <a:prstGeom prst="rect">
            <a:avLst/>
          </a:prstGeom>
          <a:noFill/>
        </p:spPr>
        <p:txBody>
          <a:bodyPr wrap="square" rtlCol="0">
            <a:spAutoFit/>
          </a:bodyPr>
          <a:lstStyle/>
          <a:p>
            <a:r>
              <a:rPr lang="en-US">
                <a:solidFill>
                  <a:srgbClr val="002060"/>
                </a:solidFill>
              </a:rPr>
              <a:t>2</a:t>
            </a:r>
          </a:p>
        </p:txBody>
      </p:sp>
      <p:sp>
        <p:nvSpPr>
          <p:cNvPr id="24" name="TextBox 23">
            <a:extLst>
              <a:ext uri="{FF2B5EF4-FFF2-40B4-BE49-F238E27FC236}">
                <a16:creationId xmlns:a16="http://schemas.microsoft.com/office/drawing/2014/main" id="{752DA59A-AE4D-15E5-E145-34720E2A14F7}"/>
              </a:ext>
            </a:extLst>
          </p:cNvPr>
          <p:cNvSpPr txBox="1"/>
          <p:nvPr/>
        </p:nvSpPr>
        <p:spPr>
          <a:xfrm>
            <a:off x="11875769" y="3438066"/>
            <a:ext cx="285750" cy="369332"/>
          </a:xfrm>
          <a:prstGeom prst="rect">
            <a:avLst/>
          </a:prstGeom>
          <a:noFill/>
        </p:spPr>
        <p:txBody>
          <a:bodyPr wrap="square" rtlCol="0">
            <a:spAutoFit/>
          </a:bodyPr>
          <a:lstStyle/>
          <a:p>
            <a:r>
              <a:rPr lang="en-US" dirty="0">
                <a:solidFill>
                  <a:srgbClr val="002060"/>
                </a:solidFill>
              </a:rPr>
              <a:t>3</a:t>
            </a:r>
          </a:p>
        </p:txBody>
      </p:sp>
      <p:sp>
        <p:nvSpPr>
          <p:cNvPr id="25" name="TextBox 24">
            <a:extLst>
              <a:ext uri="{FF2B5EF4-FFF2-40B4-BE49-F238E27FC236}">
                <a16:creationId xmlns:a16="http://schemas.microsoft.com/office/drawing/2014/main" id="{43BCFC8A-92E9-BD15-FCB1-41818349C2B6}"/>
              </a:ext>
            </a:extLst>
          </p:cNvPr>
          <p:cNvSpPr txBox="1"/>
          <p:nvPr/>
        </p:nvSpPr>
        <p:spPr>
          <a:xfrm>
            <a:off x="9996216" y="3770732"/>
            <a:ext cx="2124519" cy="584775"/>
          </a:xfrm>
          <a:prstGeom prst="rect">
            <a:avLst/>
          </a:prstGeom>
          <a:noFill/>
          <a:ln w="28575">
            <a:solidFill>
              <a:srgbClr val="14386B"/>
            </a:solidFill>
          </a:ln>
          <a:effectLst/>
        </p:spPr>
        <p:txBody>
          <a:bodyPr wrap="square" rtlCol="0">
            <a:spAutoFit/>
          </a:bodyPr>
          <a:lstStyle/>
          <a:p>
            <a:pPr algn="ctr"/>
            <a:r>
              <a:rPr lang="en-US" sz="1600" dirty="0">
                <a:solidFill>
                  <a:srgbClr val="14386B"/>
                </a:solidFill>
              </a:rPr>
              <a:t>Credit Recommendations</a:t>
            </a:r>
          </a:p>
        </p:txBody>
      </p:sp>
      <p:sp>
        <p:nvSpPr>
          <p:cNvPr id="26" name="Arrow: Right 25">
            <a:extLst>
              <a:ext uri="{FF2B5EF4-FFF2-40B4-BE49-F238E27FC236}">
                <a16:creationId xmlns:a16="http://schemas.microsoft.com/office/drawing/2014/main" id="{8A9F752E-C9B6-C562-DC81-0BA0F3AC5F34}"/>
              </a:ext>
            </a:extLst>
          </p:cNvPr>
          <p:cNvSpPr/>
          <p:nvPr/>
        </p:nvSpPr>
        <p:spPr>
          <a:xfrm flipH="1">
            <a:off x="9569645" y="3886771"/>
            <a:ext cx="345329" cy="352698"/>
          </a:xfrm>
          <a:prstGeom prst="rightArrow">
            <a:avLst/>
          </a:prstGeom>
          <a:solidFill>
            <a:srgbClr val="14386B"/>
          </a:solidFill>
          <a:ln>
            <a:solidFill>
              <a:srgbClr val="14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25E956E-F7E3-0E00-D3E1-DDA924012609}"/>
              </a:ext>
            </a:extLst>
          </p:cNvPr>
          <p:cNvSpPr txBox="1"/>
          <p:nvPr/>
        </p:nvSpPr>
        <p:spPr>
          <a:xfrm>
            <a:off x="3451458" y="2586257"/>
            <a:ext cx="6005143" cy="2994367"/>
          </a:xfrm>
          <a:prstGeom prst="rect">
            <a:avLst/>
          </a:prstGeom>
          <a:noFill/>
          <a:ln w="38100">
            <a:solidFill>
              <a:srgbClr val="14386B"/>
            </a:solidFill>
          </a:ln>
          <a:effectLst/>
        </p:spPr>
        <p:txBody>
          <a:bodyPr wrap="square" rtlCol="0">
            <a:spAutoFit/>
          </a:bodyPr>
          <a:lstStyle/>
          <a:p>
            <a:pPr algn="ctr"/>
            <a:endParaRPr lang="en-US">
              <a:solidFill>
                <a:srgbClr val="14386B"/>
              </a:solidFill>
            </a:endParaRPr>
          </a:p>
        </p:txBody>
      </p:sp>
    </p:spTree>
    <p:extLst>
      <p:ext uri="{BB962C8B-B14F-4D97-AF65-F5344CB8AC3E}">
        <p14:creationId xmlns:p14="http://schemas.microsoft.com/office/powerpoint/2010/main" val="16496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23" grpId="0"/>
      <p:bldP spid="24" grpId="0"/>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0D75B-5FB2-6E64-6DBB-AAEB7AB4003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0E464F-53AA-8C91-93A5-DD4EE5961E7A}"/>
              </a:ext>
            </a:extLst>
          </p:cNvPr>
          <p:cNvPicPr>
            <a:picLocks noChangeAspect="1"/>
          </p:cNvPicPr>
          <p:nvPr/>
        </p:nvPicPr>
        <p:blipFill>
          <a:blip r:embed="rId2"/>
          <a:stretch>
            <a:fillRect/>
          </a:stretch>
        </p:blipFill>
        <p:spPr>
          <a:xfrm>
            <a:off x="168677" y="1058035"/>
            <a:ext cx="3835477" cy="4946263"/>
          </a:xfrm>
          <a:prstGeom prst="rect">
            <a:avLst/>
          </a:prstGeom>
        </p:spPr>
      </p:pic>
      <p:pic>
        <p:nvPicPr>
          <p:cNvPr id="7" name="Picture 6">
            <a:extLst>
              <a:ext uri="{FF2B5EF4-FFF2-40B4-BE49-F238E27FC236}">
                <a16:creationId xmlns:a16="http://schemas.microsoft.com/office/drawing/2014/main" id="{4B3DC994-F4A0-85A7-F66A-BE7D67BCDE12}"/>
              </a:ext>
            </a:extLst>
          </p:cNvPr>
          <p:cNvPicPr>
            <a:picLocks noChangeAspect="1"/>
          </p:cNvPicPr>
          <p:nvPr/>
        </p:nvPicPr>
        <p:blipFill>
          <a:blip r:embed="rId3"/>
          <a:stretch>
            <a:fillRect/>
          </a:stretch>
        </p:blipFill>
        <p:spPr>
          <a:xfrm>
            <a:off x="4178261" y="1067836"/>
            <a:ext cx="3835477" cy="4946263"/>
          </a:xfrm>
          <a:prstGeom prst="rect">
            <a:avLst/>
          </a:prstGeom>
        </p:spPr>
      </p:pic>
      <p:pic>
        <p:nvPicPr>
          <p:cNvPr id="9" name="Picture 8">
            <a:extLst>
              <a:ext uri="{FF2B5EF4-FFF2-40B4-BE49-F238E27FC236}">
                <a16:creationId xmlns:a16="http://schemas.microsoft.com/office/drawing/2014/main" id="{30BF2702-2324-6B81-C8F9-BD2E70BBBAE5}"/>
              </a:ext>
            </a:extLst>
          </p:cNvPr>
          <p:cNvPicPr>
            <a:picLocks noChangeAspect="1"/>
          </p:cNvPicPr>
          <p:nvPr/>
        </p:nvPicPr>
        <p:blipFill>
          <a:blip r:embed="rId4"/>
          <a:stretch>
            <a:fillRect/>
          </a:stretch>
        </p:blipFill>
        <p:spPr>
          <a:xfrm>
            <a:off x="8187845" y="1058035"/>
            <a:ext cx="3835477" cy="4965864"/>
          </a:xfrm>
          <a:prstGeom prst="rect">
            <a:avLst/>
          </a:prstGeom>
        </p:spPr>
      </p:pic>
      <p:sp>
        <p:nvSpPr>
          <p:cNvPr id="2" name="Title 1">
            <a:extLst>
              <a:ext uri="{FF2B5EF4-FFF2-40B4-BE49-F238E27FC236}">
                <a16:creationId xmlns:a16="http://schemas.microsoft.com/office/drawing/2014/main" id="{F990E870-E93D-410C-8B57-2A67F92420F8}"/>
              </a:ext>
            </a:extLst>
          </p:cNvPr>
          <p:cNvSpPr txBox="1">
            <a:spLocks/>
          </p:cNvSpPr>
          <p:nvPr/>
        </p:nvSpPr>
        <p:spPr>
          <a:xfrm>
            <a:off x="175201" y="188947"/>
            <a:ext cx="11841598" cy="8788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2060"/>
                </a:solidFill>
              </a:rPr>
              <a:t>JST Summary Page</a:t>
            </a:r>
            <a:endParaRPr lang="en-US" sz="5000" dirty="0">
              <a:solidFill>
                <a:srgbClr val="002060"/>
              </a:solidFill>
            </a:endParaRPr>
          </a:p>
        </p:txBody>
      </p:sp>
    </p:spTree>
    <p:extLst>
      <p:ext uri="{BB962C8B-B14F-4D97-AF65-F5344CB8AC3E}">
        <p14:creationId xmlns:p14="http://schemas.microsoft.com/office/powerpoint/2010/main" val="127437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A460B-D6F2-ED80-27FC-A961616BBE5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C37522-8069-FD46-DDF4-1DB90F2BA60B}"/>
              </a:ext>
            </a:extLst>
          </p:cNvPr>
          <p:cNvPicPr>
            <a:picLocks noChangeAspect="1"/>
          </p:cNvPicPr>
          <p:nvPr/>
        </p:nvPicPr>
        <p:blipFill>
          <a:blip r:embed="rId2"/>
          <a:stretch>
            <a:fillRect/>
          </a:stretch>
        </p:blipFill>
        <p:spPr>
          <a:xfrm>
            <a:off x="871840" y="130944"/>
            <a:ext cx="10448320" cy="5857669"/>
          </a:xfrm>
          <a:prstGeom prst="rect">
            <a:avLst/>
          </a:prstGeom>
        </p:spPr>
      </p:pic>
      <p:sp>
        <p:nvSpPr>
          <p:cNvPr id="4" name="Rectangle 3">
            <a:extLst>
              <a:ext uri="{FF2B5EF4-FFF2-40B4-BE49-F238E27FC236}">
                <a16:creationId xmlns:a16="http://schemas.microsoft.com/office/drawing/2014/main" id="{81B2A435-1254-21D6-2577-F8EFEDFC9412}"/>
              </a:ext>
            </a:extLst>
          </p:cNvPr>
          <p:cNvSpPr/>
          <p:nvPr/>
        </p:nvSpPr>
        <p:spPr>
          <a:xfrm>
            <a:off x="1074331" y="3059778"/>
            <a:ext cx="2501989" cy="618142"/>
          </a:xfrm>
          <a:prstGeom prst="rect">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0D31D6E0-7DD5-ADAE-A1B7-A82F44E7188B}"/>
              </a:ext>
            </a:extLst>
          </p:cNvPr>
          <p:cNvSpPr/>
          <p:nvPr/>
        </p:nvSpPr>
        <p:spPr>
          <a:xfrm>
            <a:off x="1145451" y="4348480"/>
            <a:ext cx="8963749" cy="1554480"/>
          </a:xfrm>
          <a:prstGeom prst="rect">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Arrow: Right 5">
            <a:extLst>
              <a:ext uri="{FF2B5EF4-FFF2-40B4-BE49-F238E27FC236}">
                <a16:creationId xmlns:a16="http://schemas.microsoft.com/office/drawing/2014/main" id="{FB840EE9-2187-EA2A-E9C4-33302D8A9D61}"/>
              </a:ext>
            </a:extLst>
          </p:cNvPr>
          <p:cNvSpPr/>
          <p:nvPr/>
        </p:nvSpPr>
        <p:spPr>
          <a:xfrm flipH="1">
            <a:off x="8203581" y="2691766"/>
            <a:ext cx="495299" cy="29689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08A0DB2-9593-5907-5722-FB5F20C89470}"/>
              </a:ext>
            </a:extLst>
          </p:cNvPr>
          <p:cNvSpPr/>
          <p:nvPr/>
        </p:nvSpPr>
        <p:spPr>
          <a:xfrm flipH="1">
            <a:off x="10824861" y="3971926"/>
            <a:ext cx="495299" cy="29689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7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2ADAF-8D22-8AFE-2DF7-0044EA8669A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25B9409-3C5E-9974-BA3D-32D2AA1FF193}"/>
              </a:ext>
            </a:extLst>
          </p:cNvPr>
          <p:cNvPicPr>
            <a:picLocks noChangeAspect="1"/>
          </p:cNvPicPr>
          <p:nvPr/>
        </p:nvPicPr>
        <p:blipFill>
          <a:blip r:embed="rId2"/>
          <a:stretch>
            <a:fillRect/>
          </a:stretch>
        </p:blipFill>
        <p:spPr>
          <a:xfrm>
            <a:off x="239110" y="213878"/>
            <a:ext cx="6271821" cy="4368281"/>
          </a:xfrm>
          <a:prstGeom prst="rect">
            <a:avLst/>
          </a:prstGeom>
          <a:ln w="38100">
            <a:solidFill>
              <a:srgbClr val="1D3865"/>
            </a:solidFill>
          </a:ln>
        </p:spPr>
      </p:pic>
      <p:pic>
        <p:nvPicPr>
          <p:cNvPr id="3" name="Picture 2">
            <a:extLst>
              <a:ext uri="{FF2B5EF4-FFF2-40B4-BE49-F238E27FC236}">
                <a16:creationId xmlns:a16="http://schemas.microsoft.com/office/drawing/2014/main" id="{18DA1316-74C5-5BC8-A21B-EC13DAF66E5E}"/>
              </a:ext>
            </a:extLst>
          </p:cNvPr>
          <p:cNvPicPr>
            <a:picLocks noChangeAspect="1"/>
          </p:cNvPicPr>
          <p:nvPr/>
        </p:nvPicPr>
        <p:blipFill rotWithShape="1">
          <a:blip r:embed="rId3"/>
          <a:srcRect t="48035"/>
          <a:stretch/>
        </p:blipFill>
        <p:spPr>
          <a:xfrm>
            <a:off x="5716640" y="697011"/>
            <a:ext cx="6317530" cy="2249389"/>
          </a:xfrm>
          <a:prstGeom prst="rect">
            <a:avLst/>
          </a:prstGeom>
          <a:ln w="38100">
            <a:solidFill>
              <a:srgbClr val="1D3865"/>
            </a:solidFill>
          </a:ln>
        </p:spPr>
      </p:pic>
      <p:pic>
        <p:nvPicPr>
          <p:cNvPr id="5" name="Picture 4">
            <a:extLst>
              <a:ext uri="{FF2B5EF4-FFF2-40B4-BE49-F238E27FC236}">
                <a16:creationId xmlns:a16="http://schemas.microsoft.com/office/drawing/2014/main" id="{266EC82D-380C-C29B-0FC0-0915720C4CFD}"/>
              </a:ext>
            </a:extLst>
          </p:cNvPr>
          <p:cNvPicPr>
            <a:picLocks noChangeAspect="1"/>
          </p:cNvPicPr>
          <p:nvPr/>
        </p:nvPicPr>
        <p:blipFill>
          <a:blip r:embed="rId4"/>
          <a:stretch>
            <a:fillRect/>
          </a:stretch>
        </p:blipFill>
        <p:spPr>
          <a:xfrm>
            <a:off x="2696140" y="4745930"/>
            <a:ext cx="7363859" cy="1308216"/>
          </a:xfrm>
          <a:prstGeom prst="rect">
            <a:avLst/>
          </a:prstGeom>
          <a:ln w="38100">
            <a:solidFill>
              <a:srgbClr val="002F6D"/>
            </a:solidFill>
          </a:ln>
        </p:spPr>
      </p:pic>
    </p:spTree>
    <p:extLst>
      <p:ext uri="{BB962C8B-B14F-4D97-AF65-F5344CB8AC3E}">
        <p14:creationId xmlns:p14="http://schemas.microsoft.com/office/powerpoint/2010/main" val="8896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2C957-7D3F-69D0-0B97-779B75DA790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07FF8E3-CEA0-0B50-CA24-F30649EF8E10}"/>
              </a:ext>
            </a:extLst>
          </p:cNvPr>
          <p:cNvPicPr>
            <a:picLocks noChangeAspect="1"/>
          </p:cNvPicPr>
          <p:nvPr/>
        </p:nvPicPr>
        <p:blipFill>
          <a:blip r:embed="rId2"/>
          <a:stretch>
            <a:fillRect/>
          </a:stretch>
        </p:blipFill>
        <p:spPr>
          <a:xfrm>
            <a:off x="6222806" y="160047"/>
            <a:ext cx="5860062" cy="3718273"/>
          </a:xfrm>
          <a:prstGeom prst="rect">
            <a:avLst/>
          </a:prstGeom>
          <a:ln>
            <a:solidFill>
              <a:schemeClr val="tx1"/>
            </a:solidFill>
          </a:ln>
        </p:spPr>
      </p:pic>
      <p:pic>
        <p:nvPicPr>
          <p:cNvPr id="3" name="Picture 2">
            <a:extLst>
              <a:ext uri="{FF2B5EF4-FFF2-40B4-BE49-F238E27FC236}">
                <a16:creationId xmlns:a16="http://schemas.microsoft.com/office/drawing/2014/main" id="{636C5181-2296-59FB-08EF-6E01304F6D19}"/>
              </a:ext>
            </a:extLst>
          </p:cNvPr>
          <p:cNvPicPr>
            <a:picLocks noChangeAspect="1"/>
          </p:cNvPicPr>
          <p:nvPr/>
        </p:nvPicPr>
        <p:blipFill>
          <a:blip r:embed="rId3"/>
          <a:stretch>
            <a:fillRect/>
          </a:stretch>
        </p:blipFill>
        <p:spPr>
          <a:xfrm>
            <a:off x="109132" y="1792427"/>
            <a:ext cx="5844323" cy="4337397"/>
          </a:xfrm>
          <a:prstGeom prst="rect">
            <a:avLst/>
          </a:prstGeom>
          <a:ln>
            <a:solidFill>
              <a:schemeClr val="tx1"/>
            </a:solidFill>
          </a:ln>
        </p:spPr>
      </p:pic>
      <p:pic>
        <p:nvPicPr>
          <p:cNvPr id="4" name="Picture 3">
            <a:extLst>
              <a:ext uri="{FF2B5EF4-FFF2-40B4-BE49-F238E27FC236}">
                <a16:creationId xmlns:a16="http://schemas.microsoft.com/office/drawing/2014/main" id="{FBDD513A-8A45-4573-A797-20C7CEECA133}"/>
              </a:ext>
            </a:extLst>
          </p:cNvPr>
          <p:cNvPicPr>
            <a:picLocks noChangeAspect="1"/>
          </p:cNvPicPr>
          <p:nvPr/>
        </p:nvPicPr>
        <p:blipFill>
          <a:blip r:embed="rId4"/>
          <a:stretch>
            <a:fillRect/>
          </a:stretch>
        </p:blipFill>
        <p:spPr>
          <a:xfrm>
            <a:off x="6040200" y="4066502"/>
            <a:ext cx="6106026" cy="2664300"/>
          </a:xfrm>
          <a:prstGeom prst="rect">
            <a:avLst/>
          </a:prstGeom>
          <a:ln>
            <a:solidFill>
              <a:schemeClr val="tx1"/>
            </a:solidFill>
          </a:ln>
        </p:spPr>
      </p:pic>
      <p:sp>
        <p:nvSpPr>
          <p:cNvPr id="5" name="Rectangle 4">
            <a:extLst>
              <a:ext uri="{FF2B5EF4-FFF2-40B4-BE49-F238E27FC236}">
                <a16:creationId xmlns:a16="http://schemas.microsoft.com/office/drawing/2014/main" id="{B4DF810E-5E64-D830-68C8-B480E36EB419}"/>
              </a:ext>
            </a:extLst>
          </p:cNvPr>
          <p:cNvSpPr/>
          <p:nvPr/>
        </p:nvSpPr>
        <p:spPr>
          <a:xfrm>
            <a:off x="109132" y="1792428"/>
            <a:ext cx="1014818" cy="203548"/>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AA5AD2E8-7781-A6D1-0B3D-961CCCB5A630}"/>
              </a:ext>
            </a:extLst>
          </p:cNvPr>
          <p:cNvSpPr/>
          <p:nvPr/>
        </p:nvSpPr>
        <p:spPr>
          <a:xfrm>
            <a:off x="6222806" y="160048"/>
            <a:ext cx="1014818" cy="203548"/>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05135FEA-4865-A0F4-D8D0-092B8A11B053}"/>
              </a:ext>
            </a:extLst>
          </p:cNvPr>
          <p:cNvSpPr/>
          <p:nvPr/>
        </p:nvSpPr>
        <p:spPr>
          <a:xfrm>
            <a:off x="6040200" y="4066503"/>
            <a:ext cx="1014818" cy="203548"/>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Arrow: Right 7">
            <a:extLst>
              <a:ext uri="{FF2B5EF4-FFF2-40B4-BE49-F238E27FC236}">
                <a16:creationId xmlns:a16="http://schemas.microsoft.com/office/drawing/2014/main" id="{2A74C050-8C39-10B9-4231-4C96614B9317}"/>
              </a:ext>
            </a:extLst>
          </p:cNvPr>
          <p:cNvSpPr/>
          <p:nvPr/>
        </p:nvSpPr>
        <p:spPr>
          <a:xfrm flipH="1">
            <a:off x="1647826" y="1995976"/>
            <a:ext cx="495299" cy="2035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B1647CD-1AC0-378C-863A-D0166397B739}"/>
              </a:ext>
            </a:extLst>
          </p:cNvPr>
          <p:cNvSpPr/>
          <p:nvPr/>
        </p:nvSpPr>
        <p:spPr>
          <a:xfrm flipH="1">
            <a:off x="7259325" y="363596"/>
            <a:ext cx="495299" cy="2035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E429E09-8854-8448-28D7-74AD1A15FF9A}"/>
              </a:ext>
            </a:extLst>
          </p:cNvPr>
          <p:cNvSpPr/>
          <p:nvPr/>
        </p:nvSpPr>
        <p:spPr>
          <a:xfrm flipH="1">
            <a:off x="7055018" y="4270051"/>
            <a:ext cx="495299" cy="2035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BF1AC3-D684-5555-7BC0-293276936A4B}"/>
              </a:ext>
            </a:extLst>
          </p:cNvPr>
          <p:cNvSpPr/>
          <p:nvPr/>
        </p:nvSpPr>
        <p:spPr>
          <a:xfrm>
            <a:off x="109131" y="3948602"/>
            <a:ext cx="5844323" cy="203548"/>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D095D401-968B-DC90-BC10-2B0B9C2720D0}"/>
              </a:ext>
            </a:extLst>
          </p:cNvPr>
          <p:cNvSpPr/>
          <p:nvPr/>
        </p:nvSpPr>
        <p:spPr>
          <a:xfrm>
            <a:off x="6222806" y="2763897"/>
            <a:ext cx="5844323" cy="203548"/>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CB2D7871-CA99-3077-F411-62AADB038CA4}"/>
              </a:ext>
            </a:extLst>
          </p:cNvPr>
          <p:cNvSpPr/>
          <p:nvPr/>
        </p:nvSpPr>
        <p:spPr>
          <a:xfrm>
            <a:off x="6040200" y="5695056"/>
            <a:ext cx="6106026" cy="203548"/>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Title 1">
            <a:extLst>
              <a:ext uri="{FF2B5EF4-FFF2-40B4-BE49-F238E27FC236}">
                <a16:creationId xmlns:a16="http://schemas.microsoft.com/office/drawing/2014/main" id="{694AEE7C-F1A9-3881-2447-5033B5926A66}"/>
              </a:ext>
            </a:extLst>
          </p:cNvPr>
          <p:cNvSpPr txBox="1">
            <a:spLocks/>
          </p:cNvSpPr>
          <p:nvPr/>
        </p:nvSpPr>
        <p:spPr>
          <a:xfrm>
            <a:off x="175201" y="128471"/>
            <a:ext cx="5920799" cy="15450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rgbClr val="002060"/>
                </a:solidFill>
              </a:rPr>
              <a:t>Reviewing Credit Recommendations over ACE ID (MOS/RATE – Occupation) is recommended as it </a:t>
            </a:r>
            <a:r>
              <a:rPr lang="en-US" sz="2000" b="1" dirty="0">
                <a:solidFill>
                  <a:srgbClr val="1D3865"/>
                </a:solidFill>
                <a:ea typeface="Source Serif Pro"/>
                <a:cs typeface="Segoe UI"/>
              </a:rPr>
              <a:t>provides a clearer, standardized framework that acknowledges and values the diverse experiences and training of service members.</a:t>
            </a:r>
            <a:r>
              <a:rPr lang="en-US" sz="2000" b="1" dirty="0">
                <a:solidFill>
                  <a:srgbClr val="002060"/>
                </a:solidFill>
              </a:rPr>
              <a:t>  </a:t>
            </a:r>
          </a:p>
        </p:txBody>
      </p:sp>
    </p:spTree>
    <p:extLst>
      <p:ext uri="{BB962C8B-B14F-4D97-AF65-F5344CB8AC3E}">
        <p14:creationId xmlns:p14="http://schemas.microsoft.com/office/powerpoint/2010/main" val="412499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49AA66-A0FF-D157-FA57-2B0F25BAA86C}"/>
              </a:ext>
            </a:extLst>
          </p:cNvPr>
          <p:cNvSpPr>
            <a:spLocks noGrp="1"/>
          </p:cNvSpPr>
          <p:nvPr>
            <p:ph idx="1"/>
          </p:nvPr>
        </p:nvSpPr>
        <p:spPr>
          <a:xfrm>
            <a:off x="555541" y="1214431"/>
            <a:ext cx="11091601" cy="4741624"/>
          </a:xfrm>
        </p:spPr>
        <p:txBody>
          <a:bodyPr vert="horz" wrap="square" lIns="0" tIns="0" rIns="0" bIns="0" rtlCol="0" anchor="t">
            <a:noAutofit/>
          </a:bodyPr>
          <a:lstStyle/>
          <a:p>
            <a:pPr marL="0" indent="0">
              <a:buNone/>
            </a:pPr>
            <a:r>
              <a:rPr lang="en-US" sz="2000" b="1">
                <a:solidFill>
                  <a:srgbClr val="1D3865"/>
                </a:solidFill>
                <a:ea typeface="Source Serif Pro"/>
                <a:cs typeface="Calibri"/>
              </a:rPr>
              <a:t>Why does the MAP Initiative encourage the use of Credit Recommendations over ACE IDs to create articulations with college courses?</a:t>
            </a:r>
          </a:p>
          <a:p>
            <a:pPr marL="0" indent="0">
              <a:buNone/>
            </a:pPr>
            <a:endParaRPr lang="en-US" sz="2000" b="1">
              <a:solidFill>
                <a:srgbClr val="1D3865"/>
              </a:solidFill>
              <a:ea typeface="Source Serif Pro"/>
              <a:cs typeface="Calibri"/>
            </a:endParaRPr>
          </a:p>
          <a:p>
            <a:pPr marL="342900" indent="-342900"/>
            <a:r>
              <a:rPr lang="en-US" sz="2000">
                <a:solidFill>
                  <a:srgbClr val="1D3865"/>
                </a:solidFill>
                <a:ea typeface="Source Serif Pro"/>
                <a:cs typeface="Segoe UI"/>
              </a:rPr>
              <a:t>Prioritizing military ACE-IDs over credit recommendations risk creating inequities. </a:t>
            </a:r>
            <a:endParaRPr lang="en-US" sz="2000">
              <a:solidFill>
                <a:srgbClr val="001836"/>
              </a:solidFill>
              <a:ea typeface="Source Serif Pro"/>
            </a:endParaRPr>
          </a:p>
          <a:p>
            <a:pPr marL="342900" indent="-342900"/>
            <a:r>
              <a:rPr lang="en-US" sz="2000">
                <a:solidFill>
                  <a:srgbClr val="1D3865"/>
                </a:solidFill>
                <a:ea typeface="Source Serif Pro"/>
                <a:cs typeface="Segoe UI"/>
              </a:rPr>
              <a:t>ACE-IDs can be less recognized and understood by faculty potentially complicating the CPL process.</a:t>
            </a:r>
            <a:endParaRPr lang="en-US" sz="2000">
              <a:solidFill>
                <a:srgbClr val="001836"/>
              </a:solidFill>
              <a:ea typeface="Source Serif Pro"/>
            </a:endParaRPr>
          </a:p>
          <a:p>
            <a:pPr marL="342900" indent="-342900"/>
            <a:r>
              <a:rPr lang="en-US" sz="2000">
                <a:solidFill>
                  <a:srgbClr val="1D3865"/>
                </a:solidFill>
                <a:ea typeface="Source Serif Pro"/>
                <a:cs typeface="Segoe UI"/>
              </a:rPr>
              <a:t>Credit Recommendations provide a clearer, standardized framework that acknowledges and values the diverse experiences and training of our service members. </a:t>
            </a:r>
            <a:endParaRPr lang="en-US" sz="2000">
              <a:solidFill>
                <a:srgbClr val="001836"/>
              </a:solidFill>
              <a:ea typeface="Source Serif Pro"/>
            </a:endParaRPr>
          </a:p>
          <a:p>
            <a:pPr marL="342900" indent="-342900"/>
            <a:r>
              <a:rPr lang="en-US" sz="2000">
                <a:solidFill>
                  <a:srgbClr val="1D3865"/>
                </a:solidFill>
                <a:ea typeface="Source Serif Pro"/>
                <a:cs typeface="Segoe UI"/>
              </a:rPr>
              <a:t>To truly support our students, we should focus on approaches that ensure equitable access to educational opportunities, recognizing the skills they've gained through their military service.</a:t>
            </a:r>
            <a:endParaRPr lang="en-US" sz="1800">
              <a:ea typeface="Source Serif Pro"/>
            </a:endParaRPr>
          </a:p>
          <a:p>
            <a:pPr indent="0">
              <a:spcBef>
                <a:spcPts val="0"/>
              </a:spcBef>
            </a:pPr>
            <a:endParaRPr lang="en-US" sz="2000">
              <a:ea typeface="Source Sans Pro"/>
            </a:endParaRPr>
          </a:p>
        </p:txBody>
      </p:sp>
      <p:sp>
        <p:nvSpPr>
          <p:cNvPr id="7" name="Title 1">
            <a:extLst>
              <a:ext uri="{FF2B5EF4-FFF2-40B4-BE49-F238E27FC236}">
                <a16:creationId xmlns:a16="http://schemas.microsoft.com/office/drawing/2014/main" id="{D7F1EA4A-ED0C-C42C-FBD4-B2E50BD77525}"/>
              </a:ext>
            </a:extLst>
          </p:cNvPr>
          <p:cNvSpPr>
            <a:spLocks noGrp="1"/>
          </p:cNvSpPr>
          <p:nvPr>
            <p:ph type="title"/>
          </p:nvPr>
        </p:nvSpPr>
        <p:spPr>
          <a:xfrm>
            <a:off x="175201" y="188947"/>
            <a:ext cx="11841598" cy="878889"/>
          </a:xfrm>
        </p:spPr>
        <p:txBody>
          <a:bodyPr/>
          <a:lstStyle/>
          <a:p>
            <a:r>
              <a:rPr lang="en-US" sz="5400">
                <a:solidFill>
                  <a:srgbClr val="1C2945"/>
                </a:solidFill>
              </a:rPr>
              <a:t>ACE ID vs Credit Recommendations</a:t>
            </a:r>
            <a:endParaRPr lang="en-US" sz="5000"/>
          </a:p>
        </p:txBody>
      </p:sp>
    </p:spTree>
    <p:extLst>
      <p:ext uri="{BB962C8B-B14F-4D97-AF65-F5344CB8AC3E}">
        <p14:creationId xmlns:p14="http://schemas.microsoft.com/office/powerpoint/2010/main" val="2258697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B6B75-174B-64DB-8305-9EE3DD47355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F99CF6F-4A4F-7DFA-8805-875A733FC6D6}"/>
              </a:ext>
            </a:extLst>
          </p:cNvPr>
          <p:cNvPicPr>
            <a:picLocks noChangeAspect="1"/>
          </p:cNvPicPr>
          <p:nvPr/>
        </p:nvPicPr>
        <p:blipFill>
          <a:blip r:embed="rId3"/>
          <a:stretch>
            <a:fillRect/>
          </a:stretch>
        </p:blipFill>
        <p:spPr>
          <a:xfrm>
            <a:off x="0" y="1469571"/>
            <a:ext cx="12192000" cy="3918857"/>
          </a:xfrm>
          <a:prstGeom prst="rect">
            <a:avLst/>
          </a:prstGeom>
        </p:spPr>
      </p:pic>
      <p:pic>
        <p:nvPicPr>
          <p:cNvPr id="8" name="Google Shape;810;p48" descr="Cursor with solid fill">
            <a:extLst>
              <a:ext uri="{FF2B5EF4-FFF2-40B4-BE49-F238E27FC236}">
                <a16:creationId xmlns:a16="http://schemas.microsoft.com/office/drawing/2014/main" id="{6EC209DB-6A9F-1BCD-1E27-0C7AE181B30A}"/>
              </a:ext>
            </a:extLst>
          </p:cNvPr>
          <p:cNvPicPr preferRelativeResize="0"/>
          <p:nvPr/>
        </p:nvPicPr>
        <p:blipFill rotWithShape="1">
          <a:blip r:embed="rId4">
            <a:alphaModFix/>
          </a:blip>
          <a:srcRect/>
          <a:stretch/>
        </p:blipFill>
        <p:spPr>
          <a:xfrm>
            <a:off x="1101213" y="4085091"/>
            <a:ext cx="914400" cy="914400"/>
          </a:xfrm>
          <a:prstGeom prst="rect">
            <a:avLst/>
          </a:prstGeom>
          <a:noFill/>
          <a:ln>
            <a:noFill/>
          </a:ln>
        </p:spPr>
      </p:pic>
      <p:sp>
        <p:nvSpPr>
          <p:cNvPr id="2" name="Title 3">
            <a:extLst>
              <a:ext uri="{FF2B5EF4-FFF2-40B4-BE49-F238E27FC236}">
                <a16:creationId xmlns:a16="http://schemas.microsoft.com/office/drawing/2014/main" id="{B1805644-FFBF-B70E-1C42-D041A7014A8F}"/>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C2945"/>
                </a:solidFill>
              </a:rPr>
              <a:t>Select Student/CPL Intake</a:t>
            </a:r>
          </a:p>
        </p:txBody>
      </p:sp>
    </p:spTree>
    <p:extLst>
      <p:ext uri="{BB962C8B-B14F-4D97-AF65-F5344CB8AC3E}">
        <p14:creationId xmlns:p14="http://schemas.microsoft.com/office/powerpoint/2010/main" val="409531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0DD09-99A0-E172-DC31-18F298061A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80EB8-2541-6AA4-AE75-490F05C001AE}"/>
              </a:ext>
            </a:extLst>
          </p:cNvPr>
          <p:cNvSpPr>
            <a:spLocks noGrp="1"/>
          </p:cNvSpPr>
          <p:nvPr>
            <p:ph idx="1"/>
          </p:nvPr>
        </p:nvSpPr>
        <p:spPr>
          <a:xfrm>
            <a:off x="838200" y="1253331"/>
            <a:ext cx="10515600" cy="4351338"/>
          </a:xfrm>
        </p:spPr>
        <p:txBody>
          <a:bodyPr vert="horz" lIns="91440" tIns="45720" rIns="91440" bIns="45720" rtlCol="0" anchor="t">
            <a:normAutofit/>
          </a:bodyPr>
          <a:lstStyle/>
          <a:p>
            <a:r>
              <a:rPr lang="en-US" dirty="0">
                <a:solidFill>
                  <a:srgbClr val="002060"/>
                </a:solidFill>
              </a:rPr>
              <a:t>2009-2012 Spotty Professional Development and Adoption</a:t>
            </a:r>
          </a:p>
          <a:p>
            <a:r>
              <a:rPr lang="en-US" dirty="0">
                <a:solidFill>
                  <a:srgbClr val="002060"/>
                </a:solidFill>
              </a:rPr>
              <a:t>2012 Initial Legislation pushing Public IHLs beyond Status Quo </a:t>
            </a:r>
          </a:p>
          <a:p>
            <a:r>
              <a:rPr lang="en-US" dirty="0">
                <a:solidFill>
                  <a:srgbClr val="002060"/>
                </a:solidFill>
              </a:rPr>
              <a:t>2013-14 CCCCO Creates CPL Workgroup</a:t>
            </a:r>
          </a:p>
          <a:p>
            <a:r>
              <a:rPr lang="en-US" dirty="0">
                <a:solidFill>
                  <a:srgbClr val="002060"/>
                </a:solidFill>
              </a:rPr>
              <a:t>2015-17 Further Legislation with Faculty/ASCCC as Driving Force</a:t>
            </a:r>
          </a:p>
          <a:p>
            <a:r>
              <a:rPr lang="en-US" dirty="0">
                <a:solidFill>
                  <a:srgbClr val="002060"/>
                </a:solidFill>
              </a:rPr>
              <a:t>Multiple Larger Scale Statewide CPL Grants including MAP</a:t>
            </a:r>
          </a:p>
          <a:p>
            <a:r>
              <a:rPr lang="en-US" dirty="0">
                <a:solidFill>
                  <a:srgbClr val="002060"/>
                </a:solidFill>
              </a:rPr>
              <a:t>2019-2024 MAP Initiative Grows Statewide </a:t>
            </a:r>
          </a:p>
          <a:p>
            <a:r>
              <a:rPr lang="en-US" dirty="0">
                <a:solidFill>
                  <a:srgbClr val="002060"/>
                </a:solidFill>
              </a:rPr>
              <a:t>2025-2026 Direct Funding to CACC campuses for CPL</a:t>
            </a:r>
          </a:p>
        </p:txBody>
      </p:sp>
      <p:sp>
        <p:nvSpPr>
          <p:cNvPr id="4" name="Title 3">
            <a:extLst>
              <a:ext uri="{FF2B5EF4-FFF2-40B4-BE49-F238E27FC236}">
                <a16:creationId xmlns:a16="http://schemas.microsoft.com/office/drawing/2014/main" id="{DFD0CA16-1521-D21C-55CF-D9D6B13BD29C}"/>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1C2945"/>
                </a:solidFill>
              </a:rPr>
              <a:t>History of CPL/PLA in California</a:t>
            </a:r>
          </a:p>
        </p:txBody>
      </p:sp>
    </p:spTree>
    <p:extLst>
      <p:ext uri="{BB962C8B-B14F-4D97-AF65-F5344CB8AC3E}">
        <p14:creationId xmlns:p14="http://schemas.microsoft.com/office/powerpoint/2010/main" val="410151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256E0-9997-C37C-C6A4-8A5068AA6A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3A0B74-1457-4587-472D-B47C5C2C1105}"/>
              </a:ext>
            </a:extLst>
          </p:cNvPr>
          <p:cNvPicPr>
            <a:picLocks noChangeAspect="1"/>
          </p:cNvPicPr>
          <p:nvPr/>
        </p:nvPicPr>
        <p:blipFill>
          <a:blip r:embed="rId3"/>
          <a:stretch>
            <a:fillRect/>
          </a:stretch>
        </p:blipFill>
        <p:spPr>
          <a:xfrm>
            <a:off x="0" y="516718"/>
            <a:ext cx="12192000" cy="5214963"/>
          </a:xfrm>
          <a:prstGeom prst="rect">
            <a:avLst/>
          </a:prstGeom>
        </p:spPr>
      </p:pic>
      <p:sp>
        <p:nvSpPr>
          <p:cNvPr id="4" name="Google Shape;826;p49">
            <a:extLst>
              <a:ext uri="{FF2B5EF4-FFF2-40B4-BE49-F238E27FC236}">
                <a16:creationId xmlns:a16="http://schemas.microsoft.com/office/drawing/2014/main" id="{EC472804-A010-0D11-0DE0-D2A0EBF514BF}"/>
              </a:ext>
            </a:extLst>
          </p:cNvPr>
          <p:cNvSpPr/>
          <p:nvPr/>
        </p:nvSpPr>
        <p:spPr>
          <a:xfrm>
            <a:off x="51619" y="2924176"/>
            <a:ext cx="5891981" cy="227709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 name="Arrow: Down 6">
            <a:extLst>
              <a:ext uri="{FF2B5EF4-FFF2-40B4-BE49-F238E27FC236}">
                <a16:creationId xmlns:a16="http://schemas.microsoft.com/office/drawing/2014/main" id="{84C83A72-91F5-2F88-C3F1-B3905A1AB9DA}"/>
              </a:ext>
            </a:extLst>
          </p:cNvPr>
          <p:cNvSpPr/>
          <p:nvPr/>
        </p:nvSpPr>
        <p:spPr>
          <a:xfrm>
            <a:off x="2778534" y="2080914"/>
            <a:ext cx="438150" cy="62569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9A3E591-D55A-C4E3-8644-852799A7B5DB}"/>
              </a:ext>
            </a:extLst>
          </p:cNvPr>
          <p:cNvSpPr/>
          <p:nvPr/>
        </p:nvSpPr>
        <p:spPr>
          <a:xfrm>
            <a:off x="3378609" y="2080914"/>
            <a:ext cx="438150" cy="62569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11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732D7-66E2-3296-E77F-505B3B5482C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3C4B1FB-1871-2341-CC33-25AA54E8FCA4}"/>
              </a:ext>
            </a:extLst>
          </p:cNvPr>
          <p:cNvPicPr>
            <a:picLocks noChangeAspect="1"/>
          </p:cNvPicPr>
          <p:nvPr/>
        </p:nvPicPr>
        <p:blipFill>
          <a:blip r:embed="rId3"/>
          <a:stretch>
            <a:fillRect/>
          </a:stretch>
        </p:blipFill>
        <p:spPr>
          <a:xfrm>
            <a:off x="0" y="502787"/>
            <a:ext cx="12192000" cy="5242823"/>
          </a:xfrm>
          <a:prstGeom prst="rect">
            <a:avLst/>
          </a:prstGeom>
        </p:spPr>
      </p:pic>
      <p:pic>
        <p:nvPicPr>
          <p:cNvPr id="6" name="Google Shape;810;p48" descr="Cursor with solid fill">
            <a:extLst>
              <a:ext uri="{FF2B5EF4-FFF2-40B4-BE49-F238E27FC236}">
                <a16:creationId xmlns:a16="http://schemas.microsoft.com/office/drawing/2014/main" id="{85E1D0C2-4CCA-F2DA-D3EA-75E0A59F1C8C}"/>
              </a:ext>
            </a:extLst>
          </p:cNvPr>
          <p:cNvPicPr preferRelativeResize="0"/>
          <p:nvPr/>
        </p:nvPicPr>
        <p:blipFill rotWithShape="1">
          <a:blip r:embed="rId4">
            <a:alphaModFix/>
          </a:blip>
          <a:srcRect/>
          <a:stretch/>
        </p:blipFill>
        <p:spPr>
          <a:xfrm>
            <a:off x="5334002" y="2466976"/>
            <a:ext cx="914400" cy="914400"/>
          </a:xfrm>
          <a:prstGeom prst="rect">
            <a:avLst/>
          </a:prstGeom>
          <a:noFill/>
          <a:ln>
            <a:noFill/>
          </a:ln>
        </p:spPr>
      </p:pic>
      <p:pic>
        <p:nvPicPr>
          <p:cNvPr id="8" name="Picture 7">
            <a:extLst>
              <a:ext uri="{FF2B5EF4-FFF2-40B4-BE49-F238E27FC236}">
                <a16:creationId xmlns:a16="http://schemas.microsoft.com/office/drawing/2014/main" id="{424670D6-DD84-DD85-D1E5-B776F5FE8927}"/>
              </a:ext>
            </a:extLst>
          </p:cNvPr>
          <p:cNvPicPr>
            <a:picLocks noChangeAspect="1"/>
          </p:cNvPicPr>
          <p:nvPr/>
        </p:nvPicPr>
        <p:blipFill>
          <a:blip r:embed="rId5"/>
          <a:stretch>
            <a:fillRect/>
          </a:stretch>
        </p:blipFill>
        <p:spPr>
          <a:xfrm>
            <a:off x="0" y="3269312"/>
            <a:ext cx="12192000" cy="408299"/>
          </a:xfrm>
          <a:prstGeom prst="rect">
            <a:avLst/>
          </a:prstGeom>
        </p:spPr>
      </p:pic>
      <p:sp>
        <p:nvSpPr>
          <p:cNvPr id="10" name="Oval 9">
            <a:extLst>
              <a:ext uri="{FF2B5EF4-FFF2-40B4-BE49-F238E27FC236}">
                <a16:creationId xmlns:a16="http://schemas.microsoft.com/office/drawing/2014/main" id="{48853784-00AE-13AD-DBD9-B8AA5EB05EC1}"/>
              </a:ext>
            </a:extLst>
          </p:cNvPr>
          <p:cNvSpPr/>
          <p:nvPr/>
        </p:nvSpPr>
        <p:spPr>
          <a:xfrm>
            <a:off x="6975070" y="2224122"/>
            <a:ext cx="790575" cy="723900"/>
          </a:xfrm>
          <a:prstGeom prst="ellipse">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256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1823F-8DA9-7AA4-7C73-AB8D1A0BCB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E09D71-AD76-6531-DB50-AEAA8779ACE0}"/>
              </a:ext>
            </a:extLst>
          </p:cNvPr>
          <p:cNvPicPr>
            <a:picLocks noChangeAspect="1"/>
          </p:cNvPicPr>
          <p:nvPr/>
        </p:nvPicPr>
        <p:blipFill>
          <a:blip r:embed="rId3"/>
          <a:stretch>
            <a:fillRect/>
          </a:stretch>
        </p:blipFill>
        <p:spPr>
          <a:xfrm>
            <a:off x="0" y="356931"/>
            <a:ext cx="12200105" cy="5138994"/>
          </a:xfrm>
          <a:prstGeom prst="rect">
            <a:avLst/>
          </a:prstGeom>
        </p:spPr>
      </p:pic>
      <p:pic>
        <p:nvPicPr>
          <p:cNvPr id="4" name="Google Shape;810;p48" descr="Cursor with solid fill">
            <a:extLst>
              <a:ext uri="{FF2B5EF4-FFF2-40B4-BE49-F238E27FC236}">
                <a16:creationId xmlns:a16="http://schemas.microsoft.com/office/drawing/2014/main" id="{587BD524-97D0-4249-EBF1-6CD97C30394E}"/>
              </a:ext>
            </a:extLst>
          </p:cNvPr>
          <p:cNvPicPr preferRelativeResize="0"/>
          <p:nvPr/>
        </p:nvPicPr>
        <p:blipFill rotWithShape="1">
          <a:blip r:embed="rId4">
            <a:alphaModFix/>
          </a:blip>
          <a:srcRect/>
          <a:stretch/>
        </p:blipFill>
        <p:spPr>
          <a:xfrm>
            <a:off x="10409852" y="4200525"/>
            <a:ext cx="914400" cy="914400"/>
          </a:xfrm>
          <a:prstGeom prst="rect">
            <a:avLst/>
          </a:prstGeom>
          <a:noFill/>
          <a:ln>
            <a:noFill/>
          </a:ln>
        </p:spPr>
      </p:pic>
      <p:pic>
        <p:nvPicPr>
          <p:cNvPr id="9" name="Picture 8">
            <a:extLst>
              <a:ext uri="{FF2B5EF4-FFF2-40B4-BE49-F238E27FC236}">
                <a16:creationId xmlns:a16="http://schemas.microsoft.com/office/drawing/2014/main" id="{5F7DE196-1657-3875-FCA9-9B545F0AE527}"/>
              </a:ext>
            </a:extLst>
          </p:cNvPr>
          <p:cNvPicPr>
            <a:picLocks noChangeAspect="1"/>
          </p:cNvPicPr>
          <p:nvPr/>
        </p:nvPicPr>
        <p:blipFill>
          <a:blip r:embed="rId5"/>
          <a:stretch>
            <a:fillRect/>
          </a:stretch>
        </p:blipFill>
        <p:spPr>
          <a:xfrm>
            <a:off x="10020120" y="4200525"/>
            <a:ext cx="1655764" cy="1600201"/>
          </a:xfrm>
          <a:prstGeom prst="rect">
            <a:avLst/>
          </a:prstGeom>
        </p:spPr>
      </p:pic>
      <p:pic>
        <p:nvPicPr>
          <p:cNvPr id="10" name="Google Shape;810;p48" descr="Cursor with solid fill">
            <a:extLst>
              <a:ext uri="{FF2B5EF4-FFF2-40B4-BE49-F238E27FC236}">
                <a16:creationId xmlns:a16="http://schemas.microsoft.com/office/drawing/2014/main" id="{F0BD33F6-D310-CD51-3395-60FDC525D4F7}"/>
              </a:ext>
            </a:extLst>
          </p:cNvPr>
          <p:cNvPicPr preferRelativeResize="0"/>
          <p:nvPr/>
        </p:nvPicPr>
        <p:blipFill rotWithShape="1">
          <a:blip r:embed="rId4">
            <a:alphaModFix/>
          </a:blip>
          <a:srcRect/>
          <a:stretch/>
        </p:blipFill>
        <p:spPr>
          <a:xfrm>
            <a:off x="10885829" y="4772025"/>
            <a:ext cx="914400" cy="914400"/>
          </a:xfrm>
          <a:prstGeom prst="rect">
            <a:avLst/>
          </a:prstGeom>
          <a:noFill/>
          <a:ln>
            <a:noFill/>
          </a:ln>
        </p:spPr>
      </p:pic>
    </p:spTree>
    <p:extLst>
      <p:ext uri="{BB962C8B-B14F-4D97-AF65-F5344CB8AC3E}">
        <p14:creationId xmlns:p14="http://schemas.microsoft.com/office/powerpoint/2010/main" val="2800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5E601-8D28-3A45-8B09-D0FB68745A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F84512-F42D-6CEB-2B32-F286C55AFA95}"/>
              </a:ext>
            </a:extLst>
          </p:cNvPr>
          <p:cNvPicPr>
            <a:picLocks noChangeAspect="1"/>
          </p:cNvPicPr>
          <p:nvPr/>
        </p:nvPicPr>
        <p:blipFill>
          <a:blip r:embed="rId3"/>
          <a:stretch>
            <a:fillRect/>
          </a:stretch>
        </p:blipFill>
        <p:spPr>
          <a:xfrm>
            <a:off x="0" y="451583"/>
            <a:ext cx="12192000" cy="5249984"/>
          </a:xfrm>
          <a:prstGeom prst="rect">
            <a:avLst/>
          </a:prstGeom>
        </p:spPr>
      </p:pic>
      <p:pic>
        <p:nvPicPr>
          <p:cNvPr id="9" name="Google Shape;810;p48" descr="Cursor with solid fill">
            <a:extLst>
              <a:ext uri="{FF2B5EF4-FFF2-40B4-BE49-F238E27FC236}">
                <a16:creationId xmlns:a16="http://schemas.microsoft.com/office/drawing/2014/main" id="{7AE2C142-77A4-4F8D-B046-7CB5D7AFDD11}"/>
              </a:ext>
            </a:extLst>
          </p:cNvPr>
          <p:cNvPicPr preferRelativeResize="0"/>
          <p:nvPr/>
        </p:nvPicPr>
        <p:blipFill rotWithShape="1">
          <a:blip r:embed="rId4">
            <a:alphaModFix/>
          </a:blip>
          <a:srcRect/>
          <a:stretch/>
        </p:blipFill>
        <p:spPr>
          <a:xfrm>
            <a:off x="2648290" y="885825"/>
            <a:ext cx="914400" cy="914400"/>
          </a:xfrm>
          <a:prstGeom prst="rect">
            <a:avLst/>
          </a:prstGeom>
          <a:noFill/>
          <a:ln>
            <a:noFill/>
          </a:ln>
        </p:spPr>
      </p:pic>
      <p:pic>
        <p:nvPicPr>
          <p:cNvPr id="11" name="Picture 10">
            <a:extLst>
              <a:ext uri="{FF2B5EF4-FFF2-40B4-BE49-F238E27FC236}">
                <a16:creationId xmlns:a16="http://schemas.microsoft.com/office/drawing/2014/main" id="{40BD81DE-9C3E-CC58-6917-835F591C797D}"/>
              </a:ext>
            </a:extLst>
          </p:cNvPr>
          <p:cNvPicPr>
            <a:picLocks noChangeAspect="1"/>
          </p:cNvPicPr>
          <p:nvPr/>
        </p:nvPicPr>
        <p:blipFill>
          <a:blip r:embed="rId5"/>
          <a:stretch>
            <a:fillRect/>
          </a:stretch>
        </p:blipFill>
        <p:spPr>
          <a:xfrm>
            <a:off x="109158" y="875323"/>
            <a:ext cx="4047460" cy="1828800"/>
          </a:xfrm>
          <a:prstGeom prst="rect">
            <a:avLst/>
          </a:prstGeom>
        </p:spPr>
      </p:pic>
      <p:pic>
        <p:nvPicPr>
          <p:cNvPr id="12" name="Google Shape;810;p48" descr="Cursor with solid fill">
            <a:extLst>
              <a:ext uri="{FF2B5EF4-FFF2-40B4-BE49-F238E27FC236}">
                <a16:creationId xmlns:a16="http://schemas.microsoft.com/office/drawing/2014/main" id="{832CC2DE-2AF9-F535-092D-685BB0A3E239}"/>
              </a:ext>
            </a:extLst>
          </p:cNvPr>
          <p:cNvPicPr preferRelativeResize="0"/>
          <p:nvPr/>
        </p:nvPicPr>
        <p:blipFill rotWithShape="1">
          <a:blip r:embed="rId4">
            <a:alphaModFix/>
          </a:blip>
          <a:srcRect/>
          <a:stretch/>
        </p:blipFill>
        <p:spPr>
          <a:xfrm>
            <a:off x="3313276" y="1855420"/>
            <a:ext cx="914400" cy="914400"/>
          </a:xfrm>
          <a:prstGeom prst="rect">
            <a:avLst/>
          </a:prstGeom>
          <a:noFill/>
          <a:ln>
            <a:noFill/>
          </a:ln>
        </p:spPr>
      </p:pic>
    </p:spTree>
    <p:extLst>
      <p:ext uri="{BB962C8B-B14F-4D97-AF65-F5344CB8AC3E}">
        <p14:creationId xmlns:p14="http://schemas.microsoft.com/office/powerpoint/2010/main" val="36375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A44F2-B72F-25A7-615D-6DC7AAA5EF3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F5B229F-907C-A745-1764-B93A6AC04A5C}"/>
              </a:ext>
            </a:extLst>
          </p:cNvPr>
          <p:cNvPicPr>
            <a:picLocks noChangeAspect="1"/>
          </p:cNvPicPr>
          <p:nvPr/>
        </p:nvPicPr>
        <p:blipFill>
          <a:blip r:embed="rId3"/>
          <a:stretch>
            <a:fillRect/>
          </a:stretch>
        </p:blipFill>
        <p:spPr>
          <a:xfrm>
            <a:off x="0" y="573699"/>
            <a:ext cx="12192000" cy="5710602"/>
          </a:xfrm>
          <a:prstGeom prst="rect">
            <a:avLst/>
          </a:prstGeom>
        </p:spPr>
      </p:pic>
      <p:pic>
        <p:nvPicPr>
          <p:cNvPr id="9" name="Google Shape;810;p48" descr="Cursor with solid fill">
            <a:extLst>
              <a:ext uri="{FF2B5EF4-FFF2-40B4-BE49-F238E27FC236}">
                <a16:creationId xmlns:a16="http://schemas.microsoft.com/office/drawing/2014/main" id="{05E320C5-0D5C-FF5C-275A-931CBBC00954}"/>
              </a:ext>
            </a:extLst>
          </p:cNvPr>
          <p:cNvPicPr preferRelativeResize="0"/>
          <p:nvPr/>
        </p:nvPicPr>
        <p:blipFill rotWithShape="1">
          <a:blip r:embed="rId4">
            <a:alphaModFix/>
          </a:blip>
          <a:srcRect/>
          <a:stretch/>
        </p:blipFill>
        <p:spPr>
          <a:xfrm>
            <a:off x="7704301" y="3779470"/>
            <a:ext cx="914400" cy="914400"/>
          </a:xfrm>
          <a:prstGeom prst="rect">
            <a:avLst/>
          </a:prstGeom>
          <a:noFill/>
          <a:ln>
            <a:noFill/>
          </a:ln>
        </p:spPr>
      </p:pic>
    </p:spTree>
    <p:extLst>
      <p:ext uri="{BB962C8B-B14F-4D97-AF65-F5344CB8AC3E}">
        <p14:creationId xmlns:p14="http://schemas.microsoft.com/office/powerpoint/2010/main" val="228656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AD31B-4EBF-3FF1-574A-549EE689D0C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BA701F1-AC5D-1567-543D-75858E4D3313}"/>
              </a:ext>
            </a:extLst>
          </p:cNvPr>
          <p:cNvPicPr>
            <a:picLocks noChangeAspect="1"/>
          </p:cNvPicPr>
          <p:nvPr/>
        </p:nvPicPr>
        <p:blipFill>
          <a:blip r:embed="rId3"/>
          <a:stretch>
            <a:fillRect/>
          </a:stretch>
        </p:blipFill>
        <p:spPr>
          <a:xfrm>
            <a:off x="0" y="195434"/>
            <a:ext cx="12192000" cy="5690494"/>
          </a:xfrm>
          <a:prstGeom prst="rect">
            <a:avLst/>
          </a:prstGeom>
        </p:spPr>
      </p:pic>
      <p:sp>
        <p:nvSpPr>
          <p:cNvPr id="3" name="Google Shape;826;p49">
            <a:extLst>
              <a:ext uri="{FF2B5EF4-FFF2-40B4-BE49-F238E27FC236}">
                <a16:creationId xmlns:a16="http://schemas.microsoft.com/office/drawing/2014/main" id="{7DEDCEF4-32E9-3281-D264-212A60B9EA57}"/>
              </a:ext>
            </a:extLst>
          </p:cNvPr>
          <p:cNvSpPr/>
          <p:nvPr/>
        </p:nvSpPr>
        <p:spPr>
          <a:xfrm>
            <a:off x="3390900" y="1743790"/>
            <a:ext cx="2209800" cy="380285"/>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 name="Google Shape;826;p49">
            <a:extLst>
              <a:ext uri="{FF2B5EF4-FFF2-40B4-BE49-F238E27FC236}">
                <a16:creationId xmlns:a16="http://schemas.microsoft.com/office/drawing/2014/main" id="{BBE8DE9D-4AE9-E0B6-2ACB-45395FDB051E}"/>
              </a:ext>
            </a:extLst>
          </p:cNvPr>
          <p:cNvSpPr/>
          <p:nvPr/>
        </p:nvSpPr>
        <p:spPr>
          <a:xfrm>
            <a:off x="9182100" y="3648791"/>
            <a:ext cx="2009775" cy="23741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 name="Google Shape;826;p49">
            <a:extLst>
              <a:ext uri="{FF2B5EF4-FFF2-40B4-BE49-F238E27FC236}">
                <a16:creationId xmlns:a16="http://schemas.microsoft.com/office/drawing/2014/main" id="{FE48E10C-DFA3-5DAA-76FA-59F15AA319AF}"/>
              </a:ext>
            </a:extLst>
          </p:cNvPr>
          <p:cNvSpPr/>
          <p:nvPr/>
        </p:nvSpPr>
        <p:spPr>
          <a:xfrm>
            <a:off x="8324850" y="1809850"/>
            <a:ext cx="3675386" cy="980975"/>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 name="Google Shape;810;p48" descr="Cursor with solid fill">
            <a:extLst>
              <a:ext uri="{FF2B5EF4-FFF2-40B4-BE49-F238E27FC236}">
                <a16:creationId xmlns:a16="http://schemas.microsoft.com/office/drawing/2014/main" id="{E36B512B-F7A7-073F-10A4-BE4B9A27762C}"/>
              </a:ext>
            </a:extLst>
          </p:cNvPr>
          <p:cNvPicPr preferRelativeResize="0"/>
          <p:nvPr/>
        </p:nvPicPr>
        <p:blipFill rotWithShape="1">
          <a:blip r:embed="rId4">
            <a:alphaModFix/>
          </a:blip>
          <a:srcRect/>
          <a:stretch/>
        </p:blipFill>
        <p:spPr>
          <a:xfrm>
            <a:off x="10352251" y="5400511"/>
            <a:ext cx="914400" cy="914400"/>
          </a:xfrm>
          <a:prstGeom prst="rect">
            <a:avLst/>
          </a:prstGeom>
          <a:noFill/>
          <a:ln>
            <a:noFill/>
          </a:ln>
        </p:spPr>
      </p:pic>
    </p:spTree>
    <p:extLst>
      <p:ext uri="{BB962C8B-B14F-4D97-AF65-F5344CB8AC3E}">
        <p14:creationId xmlns:p14="http://schemas.microsoft.com/office/powerpoint/2010/main" val="1296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7A012-CA5B-1E29-8C63-804072868C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6A308B-04FE-5F59-6DA8-4DB2DD85CC1E}"/>
              </a:ext>
            </a:extLst>
          </p:cNvPr>
          <p:cNvSpPr txBox="1"/>
          <p:nvPr/>
        </p:nvSpPr>
        <p:spPr>
          <a:xfrm>
            <a:off x="3779520" y="1182257"/>
            <a:ext cx="8117107" cy="4739759"/>
          </a:xfrm>
          <a:prstGeom prst="rect">
            <a:avLst/>
          </a:prstGeom>
          <a:noFill/>
        </p:spPr>
        <p:txBody>
          <a:bodyPr wrap="square" lIns="0" tIns="0" rIns="0" bIns="0" anchor="t">
            <a:spAutoFit/>
          </a:bodyPr>
          <a:lstStyle>
            <a:defPPr>
              <a:defRPr lang="en-US"/>
            </a:defPPr>
            <a:lvl1pPr defTabSz="288925">
              <a:defRPr sz="2400">
                <a:solidFill>
                  <a:schemeClr val="tx2">
                    <a:lumMod val="90000"/>
                    <a:lumOff val="10000"/>
                  </a:schemeClr>
                </a:solidFill>
                <a:latin typeface="Source Serif Pro"/>
                <a:ea typeface="Source Serif Pro"/>
              </a:defRPr>
            </a:lvl1pPr>
          </a:lstStyle>
          <a:p>
            <a:r>
              <a:rPr lang="en-US" sz="2000" dirty="0"/>
              <a:t>Matthew began at San Bernardino Valley College in Spring 2025 and is pursuing an AS degree in Information Systems and Technology and later transfer to CSU San Bernardino for his BS in Information Systems and Technology. He is interested in Cyber Security or National Security concentrations. Based on a review of his JST, SBVC faculty approved the following 9 units of credit:</a:t>
            </a:r>
          </a:p>
          <a:p>
            <a:r>
              <a:rPr lang="en-US" sz="1600" dirty="0"/>
              <a:t> </a:t>
            </a:r>
          </a:p>
          <a:p>
            <a:pPr marL="230188" indent="-230188">
              <a:buFont typeface="Arial" panose="020B0604020202020204" pitchFamily="34" charset="0"/>
              <a:buChar char="•"/>
            </a:pPr>
            <a:r>
              <a:rPr lang="en-US" sz="2000" dirty="0"/>
              <a:t>CIT 101 - Introduction to Computer Literacy (3 Units)</a:t>
            </a:r>
          </a:p>
          <a:p>
            <a:pPr marL="230188" indent="-230188">
              <a:buFont typeface="Arial" panose="020B0604020202020204" pitchFamily="34" charset="0"/>
              <a:buChar char="•"/>
            </a:pPr>
            <a:r>
              <a:rPr lang="en-US" sz="2000" dirty="0"/>
              <a:t>CIT 160 - Introduction to Information Systems Security (3 Units)</a:t>
            </a:r>
          </a:p>
          <a:p>
            <a:pPr marL="230188" indent="-230188">
              <a:buFont typeface="Arial" panose="020B0604020202020204" pitchFamily="34" charset="0"/>
              <a:buChar char="•"/>
            </a:pPr>
            <a:r>
              <a:rPr lang="en-US" sz="2000" dirty="0"/>
              <a:t>CIT 232 - Computer Network Fundamentals (3 Units)</a:t>
            </a:r>
          </a:p>
          <a:p>
            <a:endParaRPr lang="en-US" sz="1600" dirty="0"/>
          </a:p>
          <a:p>
            <a:r>
              <a:rPr lang="en-US" sz="2000" dirty="0"/>
              <a:t>CIT 101,160, 232 are major requirements and also major prep classes for the CSUSB degree.</a:t>
            </a:r>
          </a:p>
          <a:p>
            <a:endParaRPr lang="en-US" sz="1600" dirty="0"/>
          </a:p>
          <a:p>
            <a:r>
              <a:rPr lang="en-US" sz="2000" i="1" dirty="0"/>
              <a:t>A semester of study and benefits saved with CPL, Matthew expects to graduate and transfer by Fall 2026.</a:t>
            </a:r>
          </a:p>
        </p:txBody>
      </p:sp>
      <p:sp>
        <p:nvSpPr>
          <p:cNvPr id="4" name="Title 1">
            <a:extLst>
              <a:ext uri="{FF2B5EF4-FFF2-40B4-BE49-F238E27FC236}">
                <a16:creationId xmlns:a16="http://schemas.microsoft.com/office/drawing/2014/main" id="{5CB43FE8-4FAC-AD07-0381-63F1C8FB7787}"/>
              </a:ext>
            </a:extLst>
          </p:cNvPr>
          <p:cNvSpPr txBox="1">
            <a:spLocks/>
          </p:cNvSpPr>
          <p:nvPr/>
        </p:nvSpPr>
        <p:spPr>
          <a:xfrm>
            <a:off x="4321000" y="0"/>
            <a:ext cx="7127192" cy="906521"/>
          </a:xfrm>
          <a:prstGeom prst="rect">
            <a:avLst/>
          </a:prstGeom>
        </p:spPr>
        <p:txBody>
          <a:bodyPr vert="horz" lIns="0" tIns="0" rIns="0" bIns="0" rtlCol="0" anchor="t" anchorCtr="0">
            <a:noAutofit/>
          </a:bodyPr>
          <a:lstStyle>
            <a:defPPr>
              <a:defRPr lang="en-US"/>
            </a:defPPr>
            <a:lvl1pPr marR="0" lvl="0" indent="0" algn="ctr" fontAlgn="auto">
              <a:lnSpc>
                <a:spcPct val="100000"/>
              </a:lnSpc>
              <a:spcBef>
                <a:spcPct val="0"/>
              </a:spcBef>
              <a:spcAft>
                <a:spcPts val="0"/>
              </a:spcAft>
              <a:buClrTx/>
              <a:buSzTx/>
              <a:buFontTx/>
              <a:buNone/>
              <a:tabLst/>
              <a:defRPr kumimoji="0" sz="6000" b="0" i="0" u="none" strike="noStrike" cap="none" spc="0" normalizeH="0" baseline="0">
                <a:ln>
                  <a:noFill/>
                </a:ln>
                <a:solidFill>
                  <a:schemeClr val="tx2">
                    <a:lumMod val="75000"/>
                    <a:lumOff val="25000"/>
                  </a:schemeClr>
                </a:solidFill>
                <a:effectLst>
                  <a:outerShdw blurRad="50800" dist="38100" dir="2700000" algn="tl" rotWithShape="0">
                    <a:prstClr val="black">
                      <a:alpha val="40000"/>
                    </a:prstClr>
                  </a:outerShdw>
                </a:effectLst>
                <a:uLnTx/>
                <a:uFillTx/>
                <a:latin typeface="Source Serif Pro" panose="02040603050405020204" pitchFamily="18" charset="0"/>
                <a:ea typeface="Source Serif Pro" panose="02040603050405020204" pitchFamily="18" charset="0"/>
                <a:cs typeface="+mj-cs"/>
              </a:defRPr>
            </a:lvl1pPr>
          </a:lstStyle>
          <a:p>
            <a:r>
              <a:rPr lang="en-US" dirty="0"/>
              <a:t>Matthew McKenzie</a:t>
            </a:r>
          </a:p>
        </p:txBody>
      </p:sp>
      <p:pic>
        <p:nvPicPr>
          <p:cNvPr id="5" name="Picture 4" descr="A young sailor posing for a picture&#10;&#10;AI-generated content may be incorrect.">
            <a:extLst>
              <a:ext uri="{FF2B5EF4-FFF2-40B4-BE49-F238E27FC236}">
                <a16:creationId xmlns:a16="http://schemas.microsoft.com/office/drawing/2014/main" id="{7B7A9140-493A-B44E-9849-62AB3BF41C86}"/>
              </a:ext>
            </a:extLst>
          </p:cNvPr>
          <p:cNvPicPr>
            <a:picLocks noChangeAspect="1"/>
          </p:cNvPicPr>
          <p:nvPr/>
        </p:nvPicPr>
        <p:blipFill>
          <a:blip r:embed="rId2">
            <a:extLst>
              <a:ext uri="{28A0092B-C50C-407E-A947-70E740481C1C}">
                <a14:useLocalDpi xmlns:a14="http://schemas.microsoft.com/office/drawing/2010/main" val="0"/>
              </a:ext>
            </a:extLst>
          </a:blip>
          <a:srcRect l="10606" r="10229"/>
          <a:stretch>
            <a:fillRect/>
          </a:stretch>
        </p:blipFill>
        <p:spPr>
          <a:xfrm>
            <a:off x="9425" y="1"/>
            <a:ext cx="3577056" cy="6200774"/>
          </a:xfrm>
          <a:prstGeom prst="rect">
            <a:avLst/>
          </a:prstGeom>
        </p:spPr>
      </p:pic>
      <p:sp>
        <p:nvSpPr>
          <p:cNvPr id="6" name="TextBox 5">
            <a:extLst>
              <a:ext uri="{FF2B5EF4-FFF2-40B4-BE49-F238E27FC236}">
                <a16:creationId xmlns:a16="http://schemas.microsoft.com/office/drawing/2014/main" id="{DAF86FDC-CF85-28D6-8106-5556532DA472}"/>
              </a:ext>
            </a:extLst>
          </p:cNvPr>
          <p:cNvSpPr txBox="1"/>
          <p:nvPr/>
        </p:nvSpPr>
        <p:spPr>
          <a:xfrm>
            <a:off x="4256898" y="770783"/>
            <a:ext cx="7332308" cy="400110"/>
          </a:xfrm>
          <a:prstGeom prst="rect">
            <a:avLst/>
          </a:prstGeom>
          <a:noFill/>
        </p:spPr>
        <p:txBody>
          <a:bodyPr wrap="square">
            <a:spAutoFit/>
          </a:bodyPr>
          <a:lstStyle/>
          <a:p>
            <a:r>
              <a:rPr lang="en-US" sz="2000" b="1">
                <a:solidFill>
                  <a:schemeClr val="tx2">
                    <a:lumMod val="90000"/>
                    <a:lumOff val="10000"/>
                  </a:schemeClr>
                </a:solidFill>
                <a:latin typeface="Source Serif Pro"/>
                <a:ea typeface="Source Serif Pro"/>
              </a:rPr>
              <a:t>Navy Petty Officer 2</a:t>
            </a:r>
            <a:r>
              <a:rPr lang="en-US" sz="2000" b="1" baseline="30000">
                <a:solidFill>
                  <a:schemeClr val="tx2">
                    <a:lumMod val="90000"/>
                    <a:lumOff val="10000"/>
                  </a:schemeClr>
                </a:solidFill>
                <a:latin typeface="Source Serif Pro"/>
                <a:ea typeface="Source Serif Pro"/>
              </a:rPr>
              <a:t>nd</a:t>
            </a:r>
            <a:r>
              <a:rPr lang="en-US" sz="2000" b="1">
                <a:solidFill>
                  <a:schemeClr val="tx2">
                    <a:lumMod val="90000"/>
                    <a:lumOff val="10000"/>
                  </a:schemeClr>
                </a:solidFill>
                <a:latin typeface="Source Serif Pro"/>
                <a:ea typeface="Source Serif Pro"/>
              </a:rPr>
              <a:t> Class - Information Systems Tech (E5) </a:t>
            </a:r>
          </a:p>
        </p:txBody>
      </p:sp>
    </p:spTree>
    <p:extLst>
      <p:ext uri="{BB962C8B-B14F-4D97-AF65-F5344CB8AC3E}">
        <p14:creationId xmlns:p14="http://schemas.microsoft.com/office/powerpoint/2010/main" val="3183645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DCBF5-C593-B87A-7483-F2207A179A6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D822472-E29D-E902-5474-560A181522B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4000"/>
                    </a14:imgEffect>
                    <a14:imgEffect>
                      <a14:colorTemperature colorTemp="7200"/>
                    </a14:imgEffect>
                    <a14:imgEffect>
                      <a14:brightnessContrast bright="12000" contrast="25000"/>
                    </a14:imgEffect>
                  </a14:imgLayer>
                </a14:imgProps>
              </a:ext>
            </a:extLst>
          </a:blip>
          <a:srcRect l="77" t="18602" r="38003"/>
          <a:stretch>
            <a:fillRect/>
          </a:stretch>
        </p:blipFill>
        <p:spPr>
          <a:xfrm>
            <a:off x="8707120" y="-1"/>
            <a:ext cx="3484880" cy="620077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7" name="TextBox 6">
            <a:extLst>
              <a:ext uri="{FF2B5EF4-FFF2-40B4-BE49-F238E27FC236}">
                <a16:creationId xmlns:a16="http://schemas.microsoft.com/office/drawing/2014/main" id="{58BC693A-1B78-6A98-1ACB-1C3D0DF284E9}"/>
              </a:ext>
            </a:extLst>
          </p:cNvPr>
          <p:cNvSpPr txBox="1"/>
          <p:nvPr/>
        </p:nvSpPr>
        <p:spPr>
          <a:xfrm>
            <a:off x="132081" y="801881"/>
            <a:ext cx="8473440" cy="5309146"/>
          </a:xfrm>
          <a:prstGeom prst="rect">
            <a:avLst/>
          </a:prstGeom>
          <a:noFill/>
        </p:spPr>
        <p:txBody>
          <a:bodyPr wrap="square" lIns="91440" tIns="45720" rIns="91440" bIns="45720" anchor="t">
            <a:spAutoFit/>
          </a:bodyPr>
          <a:lstStyle/>
          <a:p>
            <a:pPr defTabSz="288925"/>
            <a:r>
              <a:rPr lang="en-US" sz="2400" dirty="0">
                <a:solidFill>
                  <a:schemeClr val="tx2">
                    <a:lumMod val="90000"/>
                    <a:lumOff val="10000"/>
                  </a:schemeClr>
                </a:solidFill>
                <a:latin typeface="Source Serif Pro"/>
                <a:ea typeface="Source Serif Pro"/>
              </a:rPr>
              <a:t>Eight-year Army veteran David Balderas, MOS 91B10 Wheeled Vehicle Mechanic, enrolled at San Bernardino Valley College in Summer 2024 and met with CPL Counselor Ryan Hogan to upload his JST to MAP and develop his CPL options and Education Plan. He was offered and accepted</a:t>
            </a:r>
            <a:r>
              <a:rPr lang="en-US" sz="2400" b="1" dirty="0">
                <a:solidFill>
                  <a:schemeClr val="tx2">
                    <a:lumMod val="90000"/>
                    <a:lumOff val="10000"/>
                  </a:schemeClr>
                </a:solidFill>
                <a:latin typeface="Source Serif Pro"/>
                <a:ea typeface="Source Serif Pro"/>
              </a:rPr>
              <a:t> 13 units toward an AS 	Auto Technician:</a:t>
            </a:r>
            <a:br>
              <a:rPr lang="en-US" sz="2400" b="1" dirty="0">
                <a:latin typeface="Source Serif Pro" panose="02040603050405020204" pitchFamily="18" charset="0"/>
                <a:ea typeface="Source Serif Pro" panose="02040603050405020204" pitchFamily="18" charset="0"/>
              </a:rPr>
            </a:br>
            <a:endParaRPr lang="en-US" sz="1200" b="1" dirty="0">
              <a:solidFill>
                <a:schemeClr val="tx2">
                  <a:lumMod val="90000"/>
                  <a:lumOff val="10000"/>
                </a:schemeClr>
              </a:solidFill>
              <a:latin typeface="Source Serif Pro" panose="02040603050405020204" pitchFamily="18" charset="0"/>
              <a:ea typeface="Source Serif Pro" panose="02040603050405020204" pitchFamily="18" charset="0"/>
            </a:endParaRPr>
          </a:p>
          <a:p>
            <a:pPr marL="515620" indent="-226695">
              <a:buFont typeface="Arial" panose="020B0604020202020204" pitchFamily="34" charset="0"/>
              <a:buChar char="•"/>
            </a:pPr>
            <a:r>
              <a:rPr lang="en-US" sz="2400" dirty="0">
                <a:solidFill>
                  <a:schemeClr val="tx2">
                    <a:lumMod val="90000"/>
                    <a:lumOff val="10000"/>
                  </a:schemeClr>
                </a:solidFill>
                <a:latin typeface="Source Serif Pro"/>
                <a:ea typeface="Source Serif Pro"/>
              </a:rPr>
              <a:t>3 units in BUSAD 120 - Business Management/Leadership</a:t>
            </a:r>
          </a:p>
          <a:p>
            <a:pPr marL="515620" indent="-226695">
              <a:buFont typeface="Arial" panose="020B0604020202020204" pitchFamily="34" charset="0"/>
              <a:buChar char="•"/>
            </a:pPr>
            <a:r>
              <a:rPr lang="en-US" sz="2400" dirty="0">
                <a:solidFill>
                  <a:schemeClr val="tx2">
                    <a:lumMod val="90000"/>
                    <a:lumOff val="10000"/>
                  </a:schemeClr>
                </a:solidFill>
                <a:latin typeface="Source Serif Pro"/>
                <a:ea typeface="Source Serif Pro"/>
              </a:rPr>
              <a:t>1 unit in Kinesiology 231 - First Aid and CPR</a:t>
            </a:r>
          </a:p>
          <a:p>
            <a:pPr marL="515620" indent="-226695">
              <a:buFont typeface="Arial" panose="020B0604020202020204" pitchFamily="34" charset="0"/>
              <a:buChar char="•"/>
            </a:pPr>
            <a:r>
              <a:rPr lang="en-US" sz="2400" dirty="0">
                <a:solidFill>
                  <a:schemeClr val="tx2">
                    <a:lumMod val="90000"/>
                    <a:lumOff val="10000"/>
                  </a:schemeClr>
                </a:solidFill>
                <a:latin typeface="Source Serif Pro"/>
                <a:ea typeface="Source Serif Pro"/>
              </a:rPr>
              <a:t>3 units in Kinesiology 138A - Beginning Physical Fitness</a:t>
            </a:r>
          </a:p>
          <a:p>
            <a:pPr marL="515620" indent="-226695">
              <a:buFont typeface="Arial" panose="020B0604020202020204" pitchFamily="34" charset="0"/>
              <a:buChar char="•"/>
            </a:pPr>
            <a:r>
              <a:rPr lang="en-US" sz="2400" dirty="0">
                <a:solidFill>
                  <a:schemeClr val="tx2">
                    <a:lumMod val="90000"/>
                    <a:lumOff val="10000"/>
                  </a:schemeClr>
                </a:solidFill>
                <a:latin typeface="Source Serif Pro"/>
                <a:ea typeface="Source Serif Pro"/>
              </a:rPr>
              <a:t>3 units in AUTO 050 - Automotive Brakes</a:t>
            </a:r>
          </a:p>
          <a:p>
            <a:pPr marL="515620" indent="-226695">
              <a:buFont typeface="Arial" panose="020B0604020202020204" pitchFamily="34" charset="0"/>
              <a:buChar char="•"/>
            </a:pPr>
            <a:r>
              <a:rPr lang="en-US" sz="2400" dirty="0">
                <a:solidFill>
                  <a:schemeClr val="tx2">
                    <a:lumMod val="90000"/>
                    <a:lumOff val="10000"/>
                  </a:schemeClr>
                </a:solidFill>
                <a:latin typeface="Source Serif Pro"/>
                <a:ea typeface="Source Serif Pro"/>
              </a:rPr>
              <a:t>3 units in AUTO 052 - Automotive Suspension</a:t>
            </a:r>
          </a:p>
          <a:p>
            <a:pPr marL="515620" indent="-226695">
              <a:buFont typeface="Arial" panose="020B0604020202020204" pitchFamily="34" charset="0"/>
              <a:buChar char="•"/>
            </a:pPr>
            <a:r>
              <a:rPr lang="en-US" sz="2400" dirty="0">
                <a:solidFill>
                  <a:schemeClr val="tx2">
                    <a:lumMod val="90000"/>
                    <a:lumOff val="10000"/>
                  </a:schemeClr>
                </a:solidFill>
                <a:latin typeface="Source Serif Pro"/>
                <a:ea typeface="Source Serif Pro"/>
              </a:rPr>
              <a:t>3 units in CSU GE Area-E</a:t>
            </a:r>
          </a:p>
          <a:p>
            <a:br>
              <a:rPr lang="en-US" sz="1100" b="1" dirty="0">
                <a:latin typeface="Source Serif Pro" panose="02040603050405020204" pitchFamily="18" charset="0"/>
                <a:ea typeface="Source Serif Pro" panose="02040603050405020204" pitchFamily="18" charset="0"/>
              </a:rPr>
            </a:br>
            <a:r>
              <a:rPr lang="en-US" sz="1100" b="1" dirty="0">
                <a:solidFill>
                  <a:schemeClr val="tx2">
                    <a:lumMod val="90000"/>
                    <a:lumOff val="10000"/>
                  </a:schemeClr>
                </a:solidFill>
                <a:latin typeface="Source Serif Pro"/>
                <a:ea typeface="Source Serif Pro"/>
              </a:rPr>
              <a:t>            </a:t>
            </a:r>
            <a:r>
              <a:rPr lang="en-US" sz="2800" b="1" dirty="0">
                <a:solidFill>
                  <a:schemeClr val="tx2">
                    <a:lumMod val="75000"/>
                    <a:lumOff val="25000"/>
                  </a:schemeClr>
                </a:solidFill>
                <a:latin typeface="Source Serif Pro"/>
                <a:ea typeface="Source Serif Pro"/>
              </a:rPr>
              <a:t>David is Transferring soon to a CSU!</a:t>
            </a:r>
            <a:endParaRPr lang="en-US" sz="2400" b="1" dirty="0">
              <a:solidFill>
                <a:schemeClr val="tx2">
                  <a:lumMod val="75000"/>
                  <a:lumOff val="25000"/>
                </a:schemeClr>
              </a:solidFill>
              <a:latin typeface="Source Serif Pro"/>
              <a:ea typeface="Source Serif Pro"/>
            </a:endParaRPr>
          </a:p>
        </p:txBody>
      </p:sp>
      <p:sp>
        <p:nvSpPr>
          <p:cNvPr id="8" name="Title 1">
            <a:extLst>
              <a:ext uri="{FF2B5EF4-FFF2-40B4-BE49-F238E27FC236}">
                <a16:creationId xmlns:a16="http://schemas.microsoft.com/office/drawing/2014/main" id="{9E023BF6-7A82-33B9-41A6-A0A3A87DB2C4}"/>
              </a:ext>
            </a:extLst>
          </p:cNvPr>
          <p:cNvSpPr txBox="1">
            <a:spLocks/>
          </p:cNvSpPr>
          <p:nvPr/>
        </p:nvSpPr>
        <p:spPr>
          <a:xfrm>
            <a:off x="0" y="62696"/>
            <a:ext cx="8382000" cy="906521"/>
          </a:xfrm>
          <a:prstGeom prst="rect">
            <a:avLst/>
          </a:prstGeom>
        </p:spPr>
        <p:txBody>
          <a:bodyPr vert="horz" lIns="0" tIns="0" rIns="0" bIns="0" rtlCol="0" anchor="t" anchorCtr="0">
            <a:noAutofit/>
          </a:bodyPr>
          <a:lstStyle>
            <a:defPPr>
              <a:defRPr lang="en-US"/>
            </a:defPPr>
            <a:lvl1pPr marR="0" lvl="0" indent="0" algn="ctr" fontAlgn="auto">
              <a:lnSpc>
                <a:spcPct val="100000"/>
              </a:lnSpc>
              <a:spcBef>
                <a:spcPct val="0"/>
              </a:spcBef>
              <a:spcAft>
                <a:spcPts val="0"/>
              </a:spcAft>
              <a:buClrTx/>
              <a:buSzTx/>
              <a:buFontTx/>
              <a:buNone/>
              <a:tabLst/>
              <a:defRPr kumimoji="0" sz="6000" b="0" i="0" u="none" strike="noStrike" cap="none" spc="0" normalizeH="0" baseline="0">
                <a:ln>
                  <a:noFill/>
                </a:ln>
                <a:solidFill>
                  <a:schemeClr val="tx2">
                    <a:lumMod val="75000"/>
                    <a:lumOff val="25000"/>
                  </a:schemeClr>
                </a:solidFill>
                <a:effectLst>
                  <a:outerShdw blurRad="50800" dist="38100" dir="2700000" algn="tl" rotWithShape="0">
                    <a:prstClr val="black">
                      <a:alpha val="40000"/>
                    </a:prstClr>
                  </a:outerShdw>
                </a:effectLst>
                <a:uLnTx/>
                <a:uFillTx/>
                <a:latin typeface="Source Serif Pro" panose="02040603050405020204" pitchFamily="18" charset="0"/>
                <a:ea typeface="Source Serif Pro" panose="02040603050405020204" pitchFamily="18" charset="0"/>
                <a:cs typeface="+mj-cs"/>
              </a:defRPr>
            </a:lvl1pPr>
          </a:lstStyle>
          <a:p>
            <a:pPr algn="l"/>
            <a:r>
              <a:rPr lang="en-US"/>
              <a:t>            David Balderas</a:t>
            </a:r>
          </a:p>
        </p:txBody>
      </p:sp>
    </p:spTree>
    <p:extLst>
      <p:ext uri="{BB962C8B-B14F-4D97-AF65-F5344CB8AC3E}">
        <p14:creationId xmlns:p14="http://schemas.microsoft.com/office/powerpoint/2010/main" val="3641377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ADB54-8782-4851-FE6D-E3DDAB10C4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D493638-0639-F983-ACA7-6F329E232F3B}"/>
              </a:ext>
            </a:extLst>
          </p:cNvPr>
          <p:cNvSpPr/>
          <p:nvPr/>
        </p:nvSpPr>
        <p:spPr>
          <a:xfrm>
            <a:off x="1" y="0"/>
            <a:ext cx="12192000" cy="68580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white logo&#10;&#10;the MAP Initiative">
            <a:hlinkClick r:id="rId2"/>
            <a:extLst>
              <a:ext uri="{FF2B5EF4-FFF2-40B4-BE49-F238E27FC236}">
                <a16:creationId xmlns:a16="http://schemas.microsoft.com/office/drawing/2014/main" id="{F5A1D1E1-E236-4F38-045B-BA89ACC423B3}"/>
              </a:ext>
            </a:extLst>
          </p:cNvPr>
          <p:cNvPicPr>
            <a:picLocks noChangeAspect="1"/>
          </p:cNvPicPr>
          <p:nvPr/>
        </p:nvPicPr>
        <p:blipFill>
          <a:blip r:embed="rId3" cstate="hqprint">
            <a:extLst>
              <a:ext uri="{28A0092B-C50C-407E-A947-70E740481C1C}">
                <a14:useLocalDpi xmlns:a14="http://schemas.microsoft.com/office/drawing/2010/main" val="0"/>
              </a:ext>
            </a:extLst>
          </a:blip>
          <a:srcRect l="5463" r="5438" b="14546"/>
          <a:stretch>
            <a:fillRect/>
          </a:stretch>
        </p:blipFill>
        <p:spPr>
          <a:xfrm>
            <a:off x="152400" y="5651077"/>
            <a:ext cx="1800226" cy="1055049"/>
          </a:xfrm>
          <a:prstGeom prst="rect">
            <a:avLst/>
          </a:prstGeom>
        </p:spPr>
      </p:pic>
      <p:pic>
        <p:nvPicPr>
          <p:cNvPr id="7" name="Picture 6" descr="A black and white logo&#10;&#10;Description automatically generated">
            <a:extLst>
              <a:ext uri="{FF2B5EF4-FFF2-40B4-BE49-F238E27FC236}">
                <a16:creationId xmlns:a16="http://schemas.microsoft.com/office/drawing/2014/main" id="{479DDD3D-ACAE-1956-6C8B-0BE057DB2D34}"/>
              </a:ext>
            </a:extLst>
          </p:cNvPr>
          <p:cNvPicPr>
            <a:picLocks noChangeAspect="1"/>
          </p:cNvPicPr>
          <p:nvPr/>
        </p:nvPicPr>
        <p:blipFill>
          <a:blip r:embed="rId4"/>
          <a:stretch>
            <a:fillRect/>
          </a:stretch>
        </p:blipFill>
        <p:spPr>
          <a:xfrm>
            <a:off x="9247294" y="5651077"/>
            <a:ext cx="2792306" cy="1055049"/>
          </a:xfrm>
          <a:prstGeom prst="rect">
            <a:avLst/>
          </a:prstGeom>
        </p:spPr>
      </p:pic>
      <p:sp>
        <p:nvSpPr>
          <p:cNvPr id="9" name="Title 3">
            <a:extLst>
              <a:ext uri="{FF2B5EF4-FFF2-40B4-BE49-F238E27FC236}">
                <a16:creationId xmlns:a16="http://schemas.microsoft.com/office/drawing/2014/main" id="{377DFD1F-E4FF-5547-CE4F-C7302DD8D6B3}"/>
              </a:ext>
            </a:extLst>
          </p:cNvPr>
          <p:cNvSpPr txBox="1">
            <a:spLocks/>
          </p:cNvSpPr>
          <p:nvPr/>
        </p:nvSpPr>
        <p:spPr>
          <a:xfrm>
            <a:off x="838200" y="5924287"/>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solidFill>
                  <a:schemeClr val="bg1"/>
                </a:solidFill>
              </a:rPr>
              <a:t>THANK YOU</a:t>
            </a:r>
          </a:p>
        </p:txBody>
      </p:sp>
      <p:sp>
        <p:nvSpPr>
          <p:cNvPr id="10" name="TextBox 9">
            <a:extLst>
              <a:ext uri="{FF2B5EF4-FFF2-40B4-BE49-F238E27FC236}">
                <a16:creationId xmlns:a16="http://schemas.microsoft.com/office/drawing/2014/main" id="{44C4FA41-A63A-B15E-E70C-B3AE5A82693B}"/>
              </a:ext>
            </a:extLst>
          </p:cNvPr>
          <p:cNvSpPr txBox="1"/>
          <p:nvPr/>
        </p:nvSpPr>
        <p:spPr>
          <a:xfrm>
            <a:off x="1895475" y="151874"/>
            <a:ext cx="8401050" cy="1862048"/>
          </a:xfrm>
          <a:prstGeom prst="rect">
            <a:avLst/>
          </a:prstGeom>
          <a:noFill/>
        </p:spPr>
        <p:txBody>
          <a:bodyPr wrap="square" rtlCol="0">
            <a:spAutoFit/>
          </a:bodyPr>
          <a:lstStyle/>
          <a:p>
            <a:pPr algn="ctr"/>
            <a:r>
              <a:rPr lang="en-US" sz="11500" dirty="0">
                <a:solidFill>
                  <a:schemeClr val="bg1"/>
                </a:solidFill>
              </a:rPr>
              <a:t>Questions?</a:t>
            </a:r>
          </a:p>
        </p:txBody>
      </p:sp>
      <p:sp>
        <p:nvSpPr>
          <p:cNvPr id="4" name="TextBox 3">
            <a:extLst>
              <a:ext uri="{FF2B5EF4-FFF2-40B4-BE49-F238E27FC236}">
                <a16:creationId xmlns:a16="http://schemas.microsoft.com/office/drawing/2014/main" id="{4B93DF61-A22F-A684-8C9D-9EC048E4C03E}"/>
              </a:ext>
            </a:extLst>
          </p:cNvPr>
          <p:cNvSpPr txBox="1"/>
          <p:nvPr/>
        </p:nvSpPr>
        <p:spPr>
          <a:xfrm>
            <a:off x="-436880" y="166624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90EAFCD-EFD5-380F-1E84-C8B699FB2F1A}"/>
              </a:ext>
            </a:extLst>
          </p:cNvPr>
          <p:cNvSpPr txBox="1"/>
          <p:nvPr/>
        </p:nvSpPr>
        <p:spPr>
          <a:xfrm>
            <a:off x="3033395" y="4727747"/>
            <a:ext cx="5970494" cy="923330"/>
          </a:xfrm>
          <a:prstGeom prst="rect">
            <a:avLst/>
          </a:prstGeom>
          <a:noFill/>
        </p:spPr>
        <p:txBody>
          <a:bodyPr wrap="square" rtlCol="0">
            <a:spAutoFit/>
          </a:bodyPr>
          <a:lstStyle/>
          <a:p>
            <a:pPr algn="ctr"/>
            <a:r>
              <a:rPr lang="en-US" sz="5400" dirty="0">
                <a:solidFill>
                  <a:schemeClr val="bg1"/>
                </a:solidFill>
              </a:rPr>
              <a:t>map.rccd.edu</a:t>
            </a:r>
          </a:p>
        </p:txBody>
      </p:sp>
      <p:pic>
        <p:nvPicPr>
          <p:cNvPr id="8" name="Picture 7">
            <a:extLst>
              <a:ext uri="{FF2B5EF4-FFF2-40B4-BE49-F238E27FC236}">
                <a16:creationId xmlns:a16="http://schemas.microsoft.com/office/drawing/2014/main" id="{77BB9F7B-13D3-C2E8-1FA2-E92F001BE1D8}"/>
              </a:ext>
            </a:extLst>
          </p:cNvPr>
          <p:cNvPicPr>
            <a:picLocks noChangeAspect="1"/>
          </p:cNvPicPr>
          <p:nvPr/>
        </p:nvPicPr>
        <p:blipFill>
          <a:blip r:embed="rId5"/>
          <a:stretch>
            <a:fillRect/>
          </a:stretch>
        </p:blipFill>
        <p:spPr>
          <a:xfrm>
            <a:off x="4637696" y="1779001"/>
            <a:ext cx="2916608" cy="2916608"/>
          </a:xfrm>
          <a:prstGeom prst="rect">
            <a:avLst/>
          </a:prstGeom>
        </p:spPr>
      </p:pic>
    </p:spTree>
    <p:extLst>
      <p:ext uri="{BB962C8B-B14F-4D97-AF65-F5344CB8AC3E}">
        <p14:creationId xmlns:p14="http://schemas.microsoft.com/office/powerpoint/2010/main" val="420841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0C166-54DE-335D-66C6-6FEE62D358D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BA5C431-CD67-4156-EC25-67A59BCBAE55}"/>
              </a:ext>
            </a:extLst>
          </p:cNvPr>
          <p:cNvSpPr>
            <a:spLocks noGrp="1"/>
          </p:cNvSpPr>
          <p:nvPr>
            <p:ph idx="1"/>
          </p:nvPr>
        </p:nvSpPr>
        <p:spPr>
          <a:xfrm>
            <a:off x="838200" y="2006600"/>
            <a:ext cx="10515600" cy="3996514"/>
          </a:xfrm>
        </p:spPr>
        <p:txBody>
          <a:bodyPr vert="horz" lIns="91440" tIns="45720" rIns="91440" bIns="45720" rtlCol="0" anchor="t">
            <a:normAutofit/>
          </a:bodyPr>
          <a:lstStyle/>
          <a:p>
            <a:r>
              <a:rPr lang="en-US" dirty="0">
                <a:solidFill>
                  <a:srgbClr val="002060"/>
                </a:solidFill>
              </a:rPr>
              <a:t>AB 1725 (Legislated Participatory Governance and Roles)</a:t>
            </a:r>
          </a:p>
          <a:p>
            <a:r>
              <a:rPr lang="en-US" dirty="0">
                <a:solidFill>
                  <a:srgbClr val="002060"/>
                </a:solidFill>
              </a:rPr>
              <a:t>ASCCC and Local Curriculum Ownership</a:t>
            </a:r>
          </a:p>
          <a:p>
            <a:r>
              <a:rPr lang="en-US" dirty="0">
                <a:solidFill>
                  <a:srgbClr val="002060"/>
                </a:solidFill>
              </a:rPr>
              <a:t>Internal College/District Level Decision Making Processes</a:t>
            </a:r>
          </a:p>
          <a:p>
            <a:r>
              <a:rPr lang="en-US" dirty="0">
                <a:solidFill>
                  <a:srgbClr val="002060"/>
                </a:solidFill>
              </a:rPr>
              <a:t>Transferability and Portability </a:t>
            </a:r>
          </a:p>
          <a:p>
            <a:r>
              <a:rPr lang="en-US" dirty="0">
                <a:solidFill>
                  <a:srgbClr val="002060"/>
                </a:solidFill>
              </a:rPr>
              <a:t>From Unique Articulations to a System of a Repository of Pathways</a:t>
            </a:r>
          </a:p>
        </p:txBody>
      </p:sp>
      <p:sp>
        <p:nvSpPr>
          <p:cNvPr id="3" name="Title 3">
            <a:extLst>
              <a:ext uri="{FF2B5EF4-FFF2-40B4-BE49-F238E27FC236}">
                <a16:creationId xmlns:a16="http://schemas.microsoft.com/office/drawing/2014/main" id="{F778DE85-3A50-6F18-B507-43492C048EB3}"/>
              </a:ext>
            </a:extLst>
          </p:cNvPr>
          <p:cNvSpPr txBox="1">
            <a:spLocks/>
          </p:cNvSpPr>
          <p:nvPr/>
        </p:nvSpPr>
        <p:spPr>
          <a:xfrm>
            <a:off x="152400" y="184150"/>
            <a:ext cx="11318240" cy="160400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1C2945"/>
                </a:solidFill>
              </a:rPr>
              <a:t>CPL/PLA Articulation Decision Making, Governance, and the Role of Faculty</a:t>
            </a:r>
          </a:p>
        </p:txBody>
      </p:sp>
    </p:spTree>
    <p:extLst>
      <p:ext uri="{BB962C8B-B14F-4D97-AF65-F5344CB8AC3E}">
        <p14:creationId xmlns:p14="http://schemas.microsoft.com/office/powerpoint/2010/main" val="273620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 screenshot of a college overview&#10;&#10;AI-generated content may be incorrect.">
            <a:extLst>
              <a:ext uri="{FF2B5EF4-FFF2-40B4-BE49-F238E27FC236}">
                <a16:creationId xmlns:a16="http://schemas.microsoft.com/office/drawing/2014/main" id="{8F8DA64A-E5CC-13CF-41B1-FF8CADDD201E}"/>
              </a:ext>
            </a:extLst>
          </p:cNvPr>
          <p:cNvPicPr>
            <a:picLocks noChangeAspect="1"/>
          </p:cNvPicPr>
          <p:nvPr/>
        </p:nvPicPr>
        <p:blipFill>
          <a:blip r:embed="rId2"/>
          <a:stretch>
            <a:fillRect/>
          </a:stretch>
        </p:blipFill>
        <p:spPr>
          <a:xfrm>
            <a:off x="254957" y="857251"/>
            <a:ext cx="9102403" cy="3899590"/>
          </a:xfrm>
          <a:prstGeom prst="rect">
            <a:avLst/>
          </a:prstGeom>
        </p:spPr>
      </p:pic>
      <p:pic>
        <p:nvPicPr>
          <p:cNvPr id="6" name="Content Placeholder 5" descr="A screenshot of a blue and white website">
            <a:extLst>
              <a:ext uri="{FF2B5EF4-FFF2-40B4-BE49-F238E27FC236}">
                <a16:creationId xmlns:a16="http://schemas.microsoft.com/office/drawing/2014/main" id="{4069B46B-467F-04A3-BDC3-2360830FF1A4}"/>
              </a:ext>
            </a:extLst>
          </p:cNvPr>
          <p:cNvPicPr>
            <a:picLocks noGrp="1" noChangeAspect="1"/>
          </p:cNvPicPr>
          <p:nvPr>
            <p:ph idx="1"/>
          </p:nvPr>
        </p:nvPicPr>
        <p:blipFill>
          <a:blip r:embed="rId3"/>
          <a:stretch>
            <a:fillRect/>
          </a:stretch>
        </p:blipFill>
        <p:spPr>
          <a:xfrm>
            <a:off x="3134617" y="4378960"/>
            <a:ext cx="8937476" cy="2294889"/>
          </a:xfrm>
          <a:prstGeom prst="rect">
            <a:avLst/>
          </a:prstGeom>
        </p:spPr>
      </p:pic>
      <p:sp>
        <p:nvSpPr>
          <p:cNvPr id="3" name="Title 3">
            <a:extLst>
              <a:ext uri="{FF2B5EF4-FFF2-40B4-BE49-F238E27FC236}">
                <a16:creationId xmlns:a16="http://schemas.microsoft.com/office/drawing/2014/main" id="{A49DFCD3-0782-296A-3342-1E47E0366F2E}"/>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1C2945"/>
                </a:solidFill>
              </a:rPr>
              <a:t>MAP Initiative and Progress</a:t>
            </a:r>
          </a:p>
        </p:txBody>
      </p:sp>
    </p:spTree>
    <p:extLst>
      <p:ext uri="{BB962C8B-B14F-4D97-AF65-F5344CB8AC3E}">
        <p14:creationId xmlns:p14="http://schemas.microsoft.com/office/powerpoint/2010/main" val="312074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3F718-2667-05BB-3FEF-2988C9BF475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46C065-50C6-F446-A606-AD0834941D3E}"/>
              </a:ext>
            </a:extLst>
          </p:cNvPr>
          <p:cNvSpPr txBox="1">
            <a:spLocks/>
          </p:cNvSpPr>
          <p:nvPr/>
        </p:nvSpPr>
        <p:spPr>
          <a:xfrm>
            <a:off x="838200" y="1267511"/>
            <a:ext cx="10515600" cy="4398705"/>
          </a:xfrm>
          <a:prstGeom prst="rect">
            <a:avLst/>
          </a:prstGeom>
        </p:spPr>
        <p:txBody>
          <a:bodyPr lIns="9144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C2945"/>
                </a:solidFill>
                <a:ea typeface="Source Serif Pro"/>
                <a:cs typeface="Arial"/>
              </a:rPr>
              <a:t>Key State &amp; Federal Regulations for California Community Colleges:</a:t>
            </a:r>
          </a:p>
          <a:p>
            <a:pPr>
              <a:buFont typeface="Arial"/>
              <a:buChar char="•"/>
            </a:pPr>
            <a:r>
              <a:rPr lang="en-US" b="1" dirty="0">
                <a:solidFill>
                  <a:srgbClr val="1C2945"/>
                </a:solidFill>
                <a:ea typeface="Source Serif Pro"/>
                <a:cs typeface="Arial"/>
              </a:rPr>
              <a:t>U.S. Department of Veterans Affairs: </a:t>
            </a:r>
            <a:endParaRPr lang="en-US" dirty="0">
              <a:solidFill>
                <a:srgbClr val="1C2945"/>
              </a:solidFill>
              <a:ea typeface="Source Serif Pro"/>
              <a:cs typeface="Arial"/>
            </a:endParaRPr>
          </a:p>
          <a:p>
            <a:pPr marL="971550" lvl="1" indent="-285750">
              <a:buFont typeface="Arial"/>
              <a:buChar char="•"/>
            </a:pPr>
            <a:r>
              <a:rPr lang="en-US" dirty="0">
                <a:solidFill>
                  <a:srgbClr val="1C2945"/>
                </a:solidFill>
                <a:ea typeface="Source Serif Pro"/>
                <a:cs typeface="Arial"/>
              </a:rPr>
              <a:t>Title 38  Code of Federal Regulations</a:t>
            </a:r>
          </a:p>
          <a:p>
            <a:pPr marL="971550" lvl="1" indent="-285750">
              <a:buFont typeface="Arial"/>
              <a:buChar char="•"/>
            </a:pPr>
            <a:r>
              <a:rPr lang="en-US" dirty="0">
                <a:solidFill>
                  <a:srgbClr val="1C2945"/>
                </a:solidFill>
                <a:ea typeface="Source Serif Pro"/>
                <a:cs typeface="Arial"/>
              </a:rPr>
              <a:t>School Certifying Official (SCO) Handbook </a:t>
            </a:r>
          </a:p>
          <a:p>
            <a:pPr marL="1428750" lvl="2" indent="-285750">
              <a:buFont typeface="Arial"/>
              <a:buChar char="•"/>
            </a:pPr>
            <a:r>
              <a:rPr lang="en-US" dirty="0">
                <a:solidFill>
                  <a:srgbClr val="1C2945"/>
                </a:solidFill>
                <a:ea typeface="Source Serif Pro"/>
                <a:cs typeface="Arial"/>
              </a:rPr>
              <a:t>Specifically addresses prior credit evaluation for veteran students</a:t>
            </a:r>
          </a:p>
          <a:p>
            <a:pPr marL="971550" lvl="1" indent="-285750">
              <a:buFont typeface="Arial"/>
              <a:buChar char="•"/>
            </a:pPr>
            <a:r>
              <a:rPr lang="en-US" dirty="0">
                <a:solidFill>
                  <a:srgbClr val="1C2945"/>
                </a:solidFill>
                <a:ea typeface="Source Serif Pro"/>
                <a:cs typeface="Arial"/>
              </a:rPr>
              <a:t>VA Compliance Survey requirements</a:t>
            </a:r>
          </a:p>
          <a:p>
            <a:pPr marL="342900" indent="-342900">
              <a:buFont typeface="Arial"/>
              <a:buChar char="•"/>
            </a:pPr>
            <a:r>
              <a:rPr lang="en-US" b="1" dirty="0">
                <a:solidFill>
                  <a:srgbClr val="1C2945"/>
                </a:solidFill>
                <a:ea typeface="Source Serif Pro"/>
                <a:cs typeface="Arial"/>
              </a:rPr>
              <a:t>California Code of Regulations: </a:t>
            </a:r>
            <a:endParaRPr lang="en-US" dirty="0">
              <a:solidFill>
                <a:srgbClr val="1C2945"/>
              </a:solidFill>
              <a:ea typeface="Source Serif Pro"/>
              <a:cs typeface="Arial"/>
            </a:endParaRPr>
          </a:p>
          <a:p>
            <a:pPr marL="1428750" lvl="2" indent="-285750">
              <a:buFont typeface="Arial"/>
              <a:buChar char="•"/>
            </a:pPr>
            <a:r>
              <a:rPr lang="en-US" dirty="0">
                <a:solidFill>
                  <a:srgbClr val="1C2945"/>
                </a:solidFill>
                <a:ea typeface="Source Serif Pro"/>
                <a:cs typeface="Arial"/>
              </a:rPr>
              <a:t>Title 5, Section 55050, subsections (a), (d), (j), and (k) </a:t>
            </a:r>
          </a:p>
          <a:p>
            <a:pPr marL="1885950" lvl="3" indent="-285750">
              <a:buFont typeface="Arial"/>
              <a:buChar char="•"/>
            </a:pPr>
            <a:r>
              <a:rPr lang="en-US" dirty="0">
                <a:solidFill>
                  <a:srgbClr val="1C2945"/>
                </a:solidFill>
                <a:ea typeface="Source Serif Pro"/>
                <a:cs typeface="Arial"/>
              </a:rPr>
              <a:t>Governs credit by examination and prior learning assessment</a:t>
            </a:r>
          </a:p>
          <a:p>
            <a:pPr>
              <a:buFont typeface="Arial"/>
              <a:buChar char="•"/>
            </a:pPr>
            <a:r>
              <a:rPr lang="en-US" b="1" dirty="0">
                <a:solidFill>
                  <a:srgbClr val="1C2945"/>
                </a:solidFill>
                <a:ea typeface="Source Serif Pro"/>
                <a:cs typeface="Arial"/>
              </a:rPr>
              <a:t>California Community Colleges Chancellor's Office (CCCCO): </a:t>
            </a:r>
            <a:endParaRPr lang="en-US" dirty="0">
              <a:solidFill>
                <a:srgbClr val="1C2945"/>
              </a:solidFill>
              <a:ea typeface="Source Serif Pro"/>
              <a:cs typeface="Arial"/>
            </a:endParaRPr>
          </a:p>
          <a:p>
            <a:pPr marL="971550" lvl="1" indent="-285750">
              <a:buFont typeface="Arial"/>
              <a:buChar char="•"/>
            </a:pPr>
            <a:r>
              <a:rPr lang="en-US" dirty="0">
                <a:solidFill>
                  <a:srgbClr val="1C2945"/>
                </a:solidFill>
                <a:ea typeface="Source Serif Pro"/>
                <a:cs typeface="Arial"/>
              </a:rPr>
              <a:t>Veterans Resource Center Minimum Standards </a:t>
            </a:r>
          </a:p>
          <a:p>
            <a:pPr marL="1428750" lvl="2" indent="-285750">
              <a:buFont typeface="Arial"/>
              <a:buChar char="•"/>
            </a:pPr>
            <a:r>
              <a:rPr lang="en-US" dirty="0">
                <a:solidFill>
                  <a:srgbClr val="1C2945"/>
                </a:solidFill>
                <a:ea typeface="Source Serif Pro"/>
                <a:cs typeface="Arial"/>
              </a:rPr>
              <a:t>Outlines requirements for serving veteran students in California community colleges</a:t>
            </a:r>
            <a:endParaRPr lang="en-US" sz="1400" b="1" dirty="0">
              <a:solidFill>
                <a:srgbClr val="1C2945"/>
              </a:solidFill>
              <a:ea typeface="Source Serif Pro"/>
            </a:endParaRPr>
          </a:p>
        </p:txBody>
      </p:sp>
      <p:sp>
        <p:nvSpPr>
          <p:cNvPr id="3" name="Title 3">
            <a:extLst>
              <a:ext uri="{FF2B5EF4-FFF2-40B4-BE49-F238E27FC236}">
                <a16:creationId xmlns:a16="http://schemas.microsoft.com/office/drawing/2014/main" id="{CE104106-A21B-9D5E-B507-731F51863C07}"/>
              </a:ext>
            </a:extLst>
          </p:cNvPr>
          <p:cNvSpPr txBox="1">
            <a:spLocks/>
          </p:cNvSpPr>
          <p:nvPr/>
        </p:nvSpPr>
        <p:spPr>
          <a:xfrm>
            <a:off x="152400" y="184151"/>
            <a:ext cx="10515600" cy="6731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1C2945"/>
                </a:solidFill>
              </a:rPr>
              <a:t>Policies &amp; Compliance</a:t>
            </a:r>
          </a:p>
        </p:txBody>
      </p:sp>
    </p:spTree>
    <p:extLst>
      <p:ext uri="{BB962C8B-B14F-4D97-AF65-F5344CB8AC3E}">
        <p14:creationId xmlns:p14="http://schemas.microsoft.com/office/powerpoint/2010/main" val="7235709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845C-9A81-B8BF-0236-C345C7EA30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1A91B-7FE5-BAB7-A321-775EE96A4C29}"/>
              </a:ext>
            </a:extLst>
          </p:cNvPr>
          <p:cNvSpPr>
            <a:spLocks noGrp="1"/>
          </p:cNvSpPr>
          <p:nvPr>
            <p:ph idx="1"/>
          </p:nvPr>
        </p:nvSpPr>
        <p:spPr>
          <a:xfrm>
            <a:off x="555541" y="1214431"/>
            <a:ext cx="11091601" cy="4741624"/>
          </a:xfrm>
        </p:spPr>
        <p:txBody>
          <a:bodyPr vert="horz" wrap="square" lIns="0" tIns="0" rIns="0" bIns="0" rtlCol="0" anchor="t">
            <a:noAutofit/>
          </a:bodyPr>
          <a:lstStyle/>
          <a:p>
            <a:pPr marL="0" indent="0">
              <a:spcBef>
                <a:spcPts val="0"/>
              </a:spcBef>
              <a:buNone/>
            </a:pPr>
            <a:r>
              <a:rPr lang="en-US" sz="2000" b="1">
                <a:solidFill>
                  <a:srgbClr val="1D3865"/>
                </a:solidFill>
                <a:ea typeface="+mn-lt"/>
                <a:cs typeface="+mn-lt"/>
              </a:rPr>
              <a:t>Who is ACE?</a:t>
            </a:r>
            <a:endParaRPr lang="en-US" sz="2000">
              <a:solidFill>
                <a:srgbClr val="1D3865"/>
              </a:solidFill>
              <a:ea typeface="Source Sans Pro"/>
            </a:endParaRPr>
          </a:p>
          <a:p>
            <a:pPr marL="571500" indent="-342900">
              <a:spcBef>
                <a:spcPts val="0"/>
              </a:spcBef>
            </a:pPr>
            <a:r>
              <a:rPr lang="en-US" sz="2000">
                <a:solidFill>
                  <a:srgbClr val="1D3865"/>
                </a:solidFill>
                <a:ea typeface="+mn-lt"/>
                <a:cs typeface="+mn-lt"/>
              </a:rPr>
              <a:t>The </a:t>
            </a:r>
            <a:r>
              <a:rPr lang="en-US" sz="2000" b="1">
                <a:solidFill>
                  <a:srgbClr val="1D3865"/>
                </a:solidFill>
                <a:ea typeface="+mn-lt"/>
                <a:cs typeface="+mn-lt"/>
              </a:rPr>
              <a:t>American Council on Education (ACE)</a:t>
            </a:r>
            <a:r>
              <a:rPr lang="en-US" sz="2000">
                <a:solidFill>
                  <a:srgbClr val="1D3865"/>
                </a:solidFill>
                <a:ea typeface="+mn-lt"/>
                <a:cs typeface="+mn-lt"/>
              </a:rPr>
              <a:t> is responsible for evaluating military training and education.</a:t>
            </a:r>
            <a:endParaRPr lang="en-US" sz="2000">
              <a:solidFill>
                <a:srgbClr val="1D3865"/>
              </a:solidFill>
              <a:ea typeface="Source Sans Pro"/>
            </a:endParaRPr>
          </a:p>
          <a:p>
            <a:pPr marL="571500" indent="-342900">
              <a:spcBef>
                <a:spcPts val="0"/>
              </a:spcBef>
            </a:pPr>
            <a:r>
              <a:rPr lang="en-US" sz="2000">
                <a:solidFill>
                  <a:srgbClr val="1D3865"/>
                </a:solidFill>
                <a:ea typeface="+mn-lt"/>
                <a:cs typeface="+mn-lt"/>
              </a:rPr>
              <a:t>Provides </a:t>
            </a:r>
            <a:r>
              <a:rPr lang="en-US" sz="2000" b="1">
                <a:solidFill>
                  <a:srgbClr val="1D3865"/>
                </a:solidFill>
                <a:ea typeface="+mn-lt"/>
                <a:cs typeface="+mn-lt"/>
              </a:rPr>
              <a:t>college credit recommendations</a:t>
            </a:r>
            <a:r>
              <a:rPr lang="en-US" sz="2000">
                <a:solidFill>
                  <a:srgbClr val="1D3865"/>
                </a:solidFill>
                <a:ea typeface="+mn-lt"/>
                <a:cs typeface="+mn-lt"/>
              </a:rPr>
              <a:t> based on military coursework and occupational experience.</a:t>
            </a:r>
            <a:endParaRPr lang="en-US" sz="2000">
              <a:solidFill>
                <a:srgbClr val="1D3865"/>
              </a:solidFill>
              <a:ea typeface="Source Sans Pro"/>
            </a:endParaRPr>
          </a:p>
          <a:p>
            <a:pPr marL="0" indent="0">
              <a:spcBef>
                <a:spcPts val="0"/>
              </a:spcBef>
              <a:buNone/>
            </a:pPr>
            <a:endParaRPr lang="en-US" sz="2000" b="1">
              <a:solidFill>
                <a:srgbClr val="1D3865"/>
              </a:solidFill>
              <a:ea typeface="+mn-lt"/>
              <a:cs typeface="+mn-lt"/>
            </a:endParaRPr>
          </a:p>
          <a:p>
            <a:pPr marL="0" indent="0">
              <a:spcBef>
                <a:spcPts val="0"/>
              </a:spcBef>
              <a:buNone/>
            </a:pPr>
            <a:r>
              <a:rPr lang="en-US" sz="2000" b="1">
                <a:solidFill>
                  <a:srgbClr val="1D3865"/>
                </a:solidFill>
                <a:ea typeface="+mn-lt"/>
                <a:cs typeface="+mn-lt"/>
              </a:rPr>
              <a:t>How ACE Determines Credit:</a:t>
            </a:r>
            <a:endParaRPr lang="en-US" sz="2000">
              <a:solidFill>
                <a:srgbClr val="1D3865"/>
              </a:solidFill>
              <a:ea typeface="Source Sans Pro"/>
            </a:endParaRPr>
          </a:p>
          <a:p>
            <a:pPr marL="571500" indent="-342900">
              <a:spcBef>
                <a:spcPts val="0"/>
              </a:spcBef>
            </a:pPr>
            <a:r>
              <a:rPr lang="en-US" sz="2000" b="1">
                <a:solidFill>
                  <a:srgbClr val="1D3865"/>
                </a:solidFill>
                <a:ea typeface="+mn-lt"/>
                <a:cs typeface="+mn-lt"/>
              </a:rPr>
              <a:t>College and University SMEs reviews military courses and occupations</a:t>
            </a:r>
            <a:r>
              <a:rPr lang="en-US" sz="2000">
                <a:solidFill>
                  <a:srgbClr val="1D3865"/>
                </a:solidFill>
                <a:ea typeface="+mn-lt"/>
                <a:cs typeface="+mn-lt"/>
              </a:rPr>
              <a:t> based on curriculum, learning outcomes, and assessment methods.</a:t>
            </a:r>
            <a:endParaRPr lang="en-US" sz="2000">
              <a:solidFill>
                <a:srgbClr val="1D3865"/>
              </a:solidFill>
              <a:ea typeface="Source Sans Pro"/>
            </a:endParaRPr>
          </a:p>
          <a:p>
            <a:pPr marL="571500" indent="-342900">
              <a:spcBef>
                <a:spcPts val="0"/>
              </a:spcBef>
            </a:pPr>
            <a:r>
              <a:rPr lang="en-US" sz="2000">
                <a:solidFill>
                  <a:srgbClr val="1D3865"/>
                </a:solidFill>
                <a:ea typeface="+mn-lt"/>
                <a:cs typeface="+mn-lt"/>
              </a:rPr>
              <a:t>Assigns </a:t>
            </a:r>
            <a:r>
              <a:rPr lang="en-US" sz="2000" b="1">
                <a:solidFill>
                  <a:srgbClr val="1D3865"/>
                </a:solidFill>
                <a:ea typeface="+mn-lt"/>
                <a:cs typeface="+mn-lt"/>
              </a:rPr>
              <a:t>credit equivalencies.</a:t>
            </a:r>
            <a:endParaRPr lang="en-US" sz="2000">
              <a:solidFill>
                <a:srgbClr val="1D3865"/>
              </a:solidFill>
              <a:ea typeface="Source Sans Pro"/>
            </a:endParaRPr>
          </a:p>
          <a:p>
            <a:pPr marL="571500" indent="-342900">
              <a:spcBef>
                <a:spcPts val="0"/>
              </a:spcBef>
            </a:pPr>
            <a:r>
              <a:rPr lang="en-US" sz="2000">
                <a:solidFill>
                  <a:srgbClr val="1D3865"/>
                </a:solidFill>
                <a:ea typeface="+mn-lt"/>
                <a:cs typeface="+mn-lt"/>
              </a:rPr>
              <a:t>Specifies </a:t>
            </a:r>
            <a:r>
              <a:rPr lang="en-US" sz="2000" b="1">
                <a:solidFill>
                  <a:srgbClr val="1D3865"/>
                </a:solidFill>
                <a:ea typeface="+mn-lt"/>
                <a:cs typeface="+mn-lt"/>
              </a:rPr>
              <a:t>recommended credit hours, course level (V, L, U, G), and subject area </a:t>
            </a:r>
            <a:r>
              <a:rPr lang="en-US" sz="2000">
                <a:solidFill>
                  <a:srgbClr val="C00000"/>
                </a:solidFill>
                <a:ea typeface="+mn-lt"/>
                <a:cs typeface="+mn-lt"/>
              </a:rPr>
              <a:t>by consensus</a:t>
            </a:r>
            <a:r>
              <a:rPr lang="en-US" sz="2000">
                <a:solidFill>
                  <a:srgbClr val="1D3865"/>
                </a:solidFill>
                <a:ea typeface="+mn-lt"/>
                <a:cs typeface="+mn-lt"/>
              </a:rPr>
              <a:t>.</a:t>
            </a:r>
          </a:p>
          <a:p>
            <a:pPr marL="0" indent="0">
              <a:spcBef>
                <a:spcPts val="0"/>
              </a:spcBef>
              <a:buNone/>
            </a:pPr>
            <a:endParaRPr lang="en-US" sz="2000" b="1">
              <a:solidFill>
                <a:srgbClr val="1D3865"/>
              </a:solidFill>
              <a:ea typeface="+mn-lt"/>
              <a:cs typeface="+mn-lt"/>
            </a:endParaRPr>
          </a:p>
          <a:p>
            <a:pPr marL="0" indent="0">
              <a:spcBef>
                <a:spcPts val="0"/>
              </a:spcBef>
              <a:buNone/>
            </a:pPr>
            <a:r>
              <a:rPr lang="en-US" sz="2000" b="1">
                <a:solidFill>
                  <a:srgbClr val="1D3865"/>
                </a:solidFill>
                <a:ea typeface="+mn-lt"/>
                <a:cs typeface="+mn-lt"/>
              </a:rPr>
              <a:t>Why ACE Matters:</a:t>
            </a:r>
            <a:endParaRPr lang="en-US" sz="2000">
              <a:solidFill>
                <a:srgbClr val="1D3865"/>
              </a:solidFill>
              <a:ea typeface="Source Sans Pro"/>
            </a:endParaRPr>
          </a:p>
          <a:p>
            <a:pPr marL="571500" indent="-342900">
              <a:spcBef>
                <a:spcPts val="0"/>
              </a:spcBef>
            </a:pPr>
            <a:r>
              <a:rPr lang="en-US" sz="2000">
                <a:solidFill>
                  <a:srgbClr val="1D3865"/>
                </a:solidFill>
                <a:ea typeface="+mn-lt"/>
                <a:cs typeface="+mn-lt"/>
              </a:rPr>
              <a:t>Helps colleges </a:t>
            </a:r>
            <a:r>
              <a:rPr lang="en-US" sz="2000" b="1">
                <a:solidFill>
                  <a:srgbClr val="1D3865"/>
                </a:solidFill>
                <a:ea typeface="+mn-lt"/>
                <a:cs typeface="+mn-lt"/>
              </a:rPr>
              <a:t>standardize the evaluation of JST credits</a:t>
            </a:r>
            <a:r>
              <a:rPr lang="en-US" sz="2000">
                <a:solidFill>
                  <a:srgbClr val="1D3865"/>
                </a:solidFill>
                <a:ea typeface="+mn-lt"/>
                <a:cs typeface="+mn-lt"/>
              </a:rPr>
              <a:t>.</a:t>
            </a:r>
            <a:endParaRPr lang="en-US" sz="2000">
              <a:solidFill>
                <a:srgbClr val="1D3865"/>
              </a:solidFill>
              <a:ea typeface="Source Sans Pro"/>
            </a:endParaRPr>
          </a:p>
          <a:p>
            <a:pPr marL="571500" indent="-342900">
              <a:spcBef>
                <a:spcPts val="0"/>
              </a:spcBef>
            </a:pPr>
            <a:r>
              <a:rPr lang="en-US" sz="2000">
                <a:solidFill>
                  <a:srgbClr val="1D3865"/>
                </a:solidFill>
                <a:ea typeface="+mn-lt"/>
                <a:cs typeface="+mn-lt"/>
              </a:rPr>
              <a:t>Enables service members to earn </a:t>
            </a:r>
            <a:r>
              <a:rPr lang="en-US" sz="2000" b="1">
                <a:solidFill>
                  <a:srgbClr val="1D3865"/>
                </a:solidFill>
                <a:ea typeface="+mn-lt"/>
                <a:cs typeface="+mn-lt"/>
              </a:rPr>
              <a:t>transferable</a:t>
            </a:r>
            <a:r>
              <a:rPr lang="en-US" sz="2000">
                <a:solidFill>
                  <a:srgbClr val="1D3865"/>
                </a:solidFill>
                <a:ea typeface="+mn-lt"/>
                <a:cs typeface="+mn-lt"/>
              </a:rPr>
              <a:t> academic credit.</a:t>
            </a:r>
            <a:endParaRPr lang="en-US" sz="2000">
              <a:solidFill>
                <a:srgbClr val="1D3865"/>
              </a:solidFill>
              <a:ea typeface="Source Sans Pro"/>
            </a:endParaRPr>
          </a:p>
          <a:p>
            <a:pPr marL="571500" indent="-342900">
              <a:spcBef>
                <a:spcPts val="0"/>
              </a:spcBef>
            </a:pPr>
            <a:r>
              <a:rPr lang="en-US" sz="2000">
                <a:solidFill>
                  <a:srgbClr val="1D3865"/>
                </a:solidFill>
                <a:ea typeface="+mn-lt"/>
                <a:cs typeface="+mn-lt"/>
              </a:rPr>
              <a:t>ACE recommendations </a:t>
            </a:r>
            <a:r>
              <a:rPr lang="en-US" sz="2000" b="1">
                <a:solidFill>
                  <a:srgbClr val="1D3865"/>
                </a:solidFill>
                <a:ea typeface="+mn-lt"/>
                <a:cs typeface="+mn-lt"/>
              </a:rPr>
              <a:t>do not guarantee credit</a:t>
            </a:r>
            <a:r>
              <a:rPr lang="en-US" sz="2000">
                <a:solidFill>
                  <a:srgbClr val="1D3865"/>
                </a:solidFill>
                <a:ea typeface="+mn-lt"/>
                <a:cs typeface="+mn-lt"/>
              </a:rPr>
              <a:t>—</a:t>
            </a:r>
            <a:r>
              <a:rPr lang="en-US" sz="2000">
                <a:solidFill>
                  <a:srgbClr val="C00000"/>
                </a:solidFill>
                <a:ea typeface="+mn-lt"/>
                <a:cs typeface="+mn-lt"/>
              </a:rPr>
              <a:t>each institution makes the final decision.</a:t>
            </a:r>
            <a:endParaRPr lang="en-US" sz="2000">
              <a:solidFill>
                <a:srgbClr val="C00000"/>
              </a:solidFill>
              <a:ea typeface="Source Sans Pro"/>
            </a:endParaRPr>
          </a:p>
          <a:p>
            <a:pPr indent="0">
              <a:spcBef>
                <a:spcPts val="0"/>
              </a:spcBef>
            </a:pPr>
            <a:endParaRPr lang="en-US" sz="2000">
              <a:ea typeface="Source Sans Pro"/>
            </a:endParaRPr>
          </a:p>
        </p:txBody>
      </p:sp>
      <p:sp>
        <p:nvSpPr>
          <p:cNvPr id="7" name="Title 1">
            <a:extLst>
              <a:ext uri="{FF2B5EF4-FFF2-40B4-BE49-F238E27FC236}">
                <a16:creationId xmlns:a16="http://schemas.microsoft.com/office/drawing/2014/main" id="{90F196E5-6C7A-FB58-5916-9782B0BC7F86}"/>
              </a:ext>
            </a:extLst>
          </p:cNvPr>
          <p:cNvSpPr>
            <a:spLocks noGrp="1"/>
          </p:cNvSpPr>
          <p:nvPr>
            <p:ph type="title"/>
          </p:nvPr>
        </p:nvSpPr>
        <p:spPr>
          <a:xfrm>
            <a:off x="175201" y="188947"/>
            <a:ext cx="11841598" cy="878889"/>
          </a:xfrm>
        </p:spPr>
        <p:txBody>
          <a:bodyPr/>
          <a:lstStyle/>
          <a:p>
            <a:r>
              <a:rPr lang="en-US" sz="5000"/>
              <a:t>American Council on Education (ACE)</a:t>
            </a:r>
          </a:p>
        </p:txBody>
      </p:sp>
    </p:spTree>
    <p:extLst>
      <p:ext uri="{BB962C8B-B14F-4D97-AF65-F5344CB8AC3E}">
        <p14:creationId xmlns:p14="http://schemas.microsoft.com/office/powerpoint/2010/main" val="396825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61900-0D49-91C3-5D64-E28ECA8027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14CFD-4D18-D9D0-8CB5-FB52131812FB}"/>
              </a:ext>
            </a:extLst>
          </p:cNvPr>
          <p:cNvSpPr>
            <a:spLocks noGrp="1"/>
          </p:cNvSpPr>
          <p:nvPr>
            <p:ph idx="1"/>
          </p:nvPr>
        </p:nvSpPr>
        <p:spPr>
          <a:xfrm>
            <a:off x="555541" y="1214431"/>
            <a:ext cx="11091601" cy="4741624"/>
          </a:xfrm>
        </p:spPr>
        <p:txBody>
          <a:bodyPr vert="horz" wrap="square" lIns="0" tIns="0" rIns="0" bIns="0" rtlCol="0" anchor="t">
            <a:noAutofit/>
          </a:bodyPr>
          <a:lstStyle/>
          <a:p>
            <a:pPr marL="0" indent="0">
              <a:buNone/>
            </a:pPr>
            <a:r>
              <a:rPr lang="en-US" sz="2000" b="1">
                <a:solidFill>
                  <a:srgbClr val="1D3864"/>
                </a:solidFill>
                <a:ea typeface="Source Serif Pro" panose="02040603050405020204" pitchFamily="18" charset="0"/>
                <a:cs typeface="Calibri"/>
              </a:rPr>
              <a:t>Qualifications:</a:t>
            </a:r>
            <a:r>
              <a:rPr lang="en-US" sz="2000">
                <a:solidFill>
                  <a:srgbClr val="1D3864"/>
                </a:solidFill>
                <a:ea typeface="Source Serif Pro" panose="02040603050405020204" pitchFamily="18" charset="0"/>
                <a:cs typeface="Calibri"/>
              </a:rPr>
              <a:t> Faculty members who are interested in becoming ACE reviewers typically have substantial experience in their academic field, hold advanced degrees, and have demonstrated expertise in curriculum development, teaching, or educational program assessment. </a:t>
            </a:r>
            <a:endParaRPr lang="en-US" sz="4000">
              <a:ea typeface="Source Serif Pro" panose="02040603050405020204" pitchFamily="18" charset="0"/>
            </a:endParaRPr>
          </a:p>
          <a:p>
            <a:pPr lvl="1"/>
            <a:r>
              <a:rPr lang="en-US" sz="1800">
                <a:solidFill>
                  <a:srgbClr val="1D3864"/>
                </a:solidFill>
                <a:ea typeface="Source Serif Pro" panose="02040603050405020204" pitchFamily="18" charset="0"/>
                <a:cs typeface="Calibri"/>
              </a:rPr>
              <a:t>Faculty </a:t>
            </a:r>
            <a:r>
              <a:rPr lang="en-US" sz="1800" b="1">
                <a:solidFill>
                  <a:srgbClr val="C00000"/>
                </a:solidFill>
                <a:ea typeface="Source Serif Pro" panose="02040603050405020204" pitchFamily="18" charset="0"/>
                <a:cs typeface="Calibri"/>
              </a:rPr>
              <a:t>must be currently teaching</a:t>
            </a:r>
            <a:r>
              <a:rPr lang="en-US" sz="1800">
                <a:solidFill>
                  <a:srgbClr val="C00000"/>
                </a:solidFill>
                <a:ea typeface="Source Serif Pro" panose="02040603050405020204" pitchFamily="18" charset="0"/>
                <a:cs typeface="Calibri"/>
              </a:rPr>
              <a:t> </a:t>
            </a:r>
            <a:r>
              <a:rPr lang="en-US" sz="1800">
                <a:solidFill>
                  <a:srgbClr val="1D3864"/>
                </a:solidFill>
                <a:ea typeface="Source Serif Pro" panose="02040603050405020204" pitchFamily="18" charset="0"/>
                <a:cs typeface="Calibri"/>
              </a:rPr>
              <a:t>at an accredited college or university. </a:t>
            </a:r>
            <a:endParaRPr lang="en-US" sz="3600">
              <a:ea typeface="Source Serif Pro" panose="02040603050405020204" pitchFamily="18" charset="0"/>
            </a:endParaRPr>
          </a:p>
          <a:p>
            <a:pPr lvl="1"/>
            <a:r>
              <a:rPr lang="en-US" sz="1800">
                <a:solidFill>
                  <a:srgbClr val="1D3864"/>
                </a:solidFill>
                <a:ea typeface="Source Serif Pro" panose="02040603050405020204" pitchFamily="18" charset="0"/>
                <a:cs typeface="Calibri"/>
              </a:rPr>
              <a:t>Evaluators from </a:t>
            </a:r>
            <a:r>
              <a:rPr lang="en-US" sz="1800" b="1">
                <a:solidFill>
                  <a:srgbClr val="C00000"/>
                </a:solidFill>
                <a:ea typeface="Source Serif Pro" panose="02040603050405020204" pitchFamily="18" charset="0"/>
                <a:cs typeface="Calibri"/>
              </a:rPr>
              <a:t>various educational institutions</a:t>
            </a:r>
            <a:r>
              <a:rPr lang="en-US" sz="1800">
                <a:solidFill>
                  <a:srgbClr val="1D3864"/>
                </a:solidFill>
                <a:ea typeface="Source Serif Pro" panose="02040603050405020204" pitchFamily="18" charset="0"/>
                <a:cs typeface="Calibri"/>
              </a:rPr>
              <a:t>: 4-Year Public and Private Universities, as well as 2-Year Public and Private Colleges.</a:t>
            </a:r>
          </a:p>
          <a:p>
            <a:pPr lvl="1"/>
            <a:r>
              <a:rPr lang="en-US" sz="1800">
                <a:solidFill>
                  <a:srgbClr val="1D3864"/>
                </a:solidFill>
                <a:ea typeface="Source Serif Pro" panose="02040603050405020204" pitchFamily="18" charset="0"/>
                <a:cs typeface="Calibri"/>
              </a:rPr>
              <a:t>The reviews are founded on </a:t>
            </a:r>
            <a:r>
              <a:rPr lang="en-US" sz="1800" b="1">
                <a:solidFill>
                  <a:srgbClr val="C00000"/>
                </a:solidFill>
                <a:ea typeface="Source Serif Pro" panose="02040603050405020204" pitchFamily="18" charset="0"/>
                <a:cs typeface="Calibri"/>
              </a:rPr>
              <a:t>alignment</a:t>
            </a:r>
            <a:r>
              <a:rPr lang="en-US" sz="1800">
                <a:solidFill>
                  <a:srgbClr val="1D3864"/>
                </a:solidFill>
                <a:ea typeface="Source Serif Pro" panose="02040603050405020204" pitchFamily="18" charset="0"/>
                <a:cs typeface="Calibri"/>
              </a:rPr>
              <a:t> with academic disciplines, ensuring expertise in the specific subject matter.</a:t>
            </a:r>
            <a:endParaRPr lang="en-US" sz="3600">
              <a:ea typeface="Source Serif Pro" panose="02040603050405020204" pitchFamily="18" charset="0"/>
            </a:endParaRPr>
          </a:p>
          <a:p>
            <a:pPr lvl="1"/>
            <a:r>
              <a:rPr lang="en-US" sz="1800">
                <a:solidFill>
                  <a:srgbClr val="1D3864"/>
                </a:solidFill>
                <a:ea typeface="Source Serif Pro" panose="02040603050405020204" pitchFamily="18" charset="0"/>
                <a:cs typeface="Calibri"/>
              </a:rPr>
              <a:t>A </a:t>
            </a:r>
            <a:r>
              <a:rPr lang="en-US" sz="1800" b="1">
                <a:solidFill>
                  <a:srgbClr val="C00000"/>
                </a:solidFill>
                <a:ea typeface="Source Serif Pro" panose="02040603050405020204" pitchFamily="18" charset="0"/>
                <a:cs typeface="Calibri"/>
              </a:rPr>
              <a:t>minimum</a:t>
            </a:r>
            <a:r>
              <a:rPr lang="en-US" sz="1800">
                <a:solidFill>
                  <a:srgbClr val="1D3864"/>
                </a:solidFill>
                <a:ea typeface="Source Serif Pro" panose="02040603050405020204" pitchFamily="18" charset="0"/>
                <a:cs typeface="Calibri"/>
              </a:rPr>
              <a:t> of five years' experience is required for eligibility.</a:t>
            </a:r>
          </a:p>
          <a:p>
            <a:pPr indent="0">
              <a:spcBef>
                <a:spcPts val="0"/>
              </a:spcBef>
            </a:pPr>
            <a:endParaRPr lang="en-US" sz="2400">
              <a:ea typeface="Source Serif Pro" panose="02040603050405020204" pitchFamily="18" charset="0"/>
            </a:endParaRPr>
          </a:p>
          <a:p>
            <a:pPr indent="0">
              <a:spcBef>
                <a:spcPts val="0"/>
              </a:spcBef>
            </a:pPr>
            <a:endParaRPr lang="en-US" sz="2400">
              <a:ea typeface="Source Serif Pro" panose="02040603050405020204" pitchFamily="18" charset="0"/>
            </a:endParaRPr>
          </a:p>
          <a:p>
            <a:pPr indent="0">
              <a:spcBef>
                <a:spcPts val="0"/>
              </a:spcBef>
            </a:pPr>
            <a:r>
              <a:rPr lang="en-US" sz="2400" b="1">
                <a:solidFill>
                  <a:srgbClr val="1D3864"/>
                </a:solidFill>
                <a:ea typeface="Source Serif Pro" panose="02040603050405020204" pitchFamily="18" charset="0"/>
                <a:cs typeface="+mn-lt"/>
              </a:rPr>
              <a:t>Faculty Consensus:</a:t>
            </a:r>
            <a:r>
              <a:rPr lang="en-US" sz="2400">
                <a:solidFill>
                  <a:srgbClr val="1D3864"/>
                </a:solidFill>
                <a:ea typeface="Source Serif Pro" panose="02040603050405020204" pitchFamily="18" charset="0"/>
                <a:cs typeface="+mn-lt"/>
              </a:rPr>
              <a:t> All credit recommendations undergo a rigorous review by faculty evaluators. Their evaluations must attain </a:t>
            </a:r>
            <a:r>
              <a:rPr lang="en-US" sz="3200" b="1">
                <a:solidFill>
                  <a:srgbClr val="C00000"/>
                </a:solidFill>
                <a:ea typeface="Source Serif Pro" panose="02040603050405020204" pitchFamily="18" charset="0"/>
                <a:cs typeface="+mn-lt"/>
              </a:rPr>
              <a:t>100% consensus</a:t>
            </a:r>
            <a:r>
              <a:rPr lang="en-US" sz="2400">
                <a:solidFill>
                  <a:srgbClr val="1D3864"/>
                </a:solidFill>
                <a:ea typeface="Source Serif Pro" panose="02040603050405020204" pitchFamily="18" charset="0"/>
                <a:cs typeface="+mn-lt"/>
              </a:rPr>
              <a:t>, highlighting a thorough and comprehensive assessment process that values collective agreement among experts in the field.</a:t>
            </a:r>
            <a:endParaRPr lang="en-US" sz="2400">
              <a:solidFill>
                <a:srgbClr val="1D3864"/>
              </a:solidFill>
              <a:ea typeface="Source Serif Pro" panose="02040603050405020204" pitchFamily="18" charset="0"/>
            </a:endParaRPr>
          </a:p>
          <a:p>
            <a:pPr indent="0">
              <a:spcBef>
                <a:spcPts val="0"/>
              </a:spcBef>
            </a:pPr>
            <a:endParaRPr lang="en-US" sz="2400">
              <a:ea typeface="Source Serif Pro" panose="02040603050405020204" pitchFamily="18" charset="0"/>
            </a:endParaRPr>
          </a:p>
        </p:txBody>
      </p:sp>
      <p:sp>
        <p:nvSpPr>
          <p:cNvPr id="7" name="Title 1">
            <a:extLst>
              <a:ext uri="{FF2B5EF4-FFF2-40B4-BE49-F238E27FC236}">
                <a16:creationId xmlns:a16="http://schemas.microsoft.com/office/drawing/2014/main" id="{2A113D99-56F3-3FD7-88AE-DE787D5C8CDF}"/>
              </a:ext>
            </a:extLst>
          </p:cNvPr>
          <p:cNvSpPr>
            <a:spLocks noGrp="1"/>
          </p:cNvSpPr>
          <p:nvPr>
            <p:ph type="title"/>
          </p:nvPr>
        </p:nvSpPr>
        <p:spPr>
          <a:xfrm>
            <a:off x="175201" y="188947"/>
            <a:ext cx="11841598" cy="878889"/>
          </a:xfrm>
        </p:spPr>
        <p:txBody>
          <a:bodyPr/>
          <a:lstStyle/>
          <a:p>
            <a:r>
              <a:rPr lang="en-US" sz="5000"/>
              <a:t>American Council on Education (ACE)</a:t>
            </a:r>
          </a:p>
        </p:txBody>
      </p:sp>
    </p:spTree>
    <p:extLst>
      <p:ext uri="{BB962C8B-B14F-4D97-AF65-F5344CB8AC3E}">
        <p14:creationId xmlns:p14="http://schemas.microsoft.com/office/powerpoint/2010/main" val="61752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5F28E-091A-9872-AC8C-1D4070B1B23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8172FBD-B93F-DDFF-D35A-52B7042473BF}"/>
              </a:ext>
            </a:extLst>
          </p:cNvPr>
          <p:cNvSpPr>
            <a:spLocks noGrp="1"/>
          </p:cNvSpPr>
          <p:nvPr>
            <p:ph type="title"/>
          </p:nvPr>
        </p:nvSpPr>
        <p:spPr>
          <a:xfrm>
            <a:off x="175201" y="188947"/>
            <a:ext cx="11841598" cy="878889"/>
          </a:xfrm>
        </p:spPr>
        <p:txBody>
          <a:bodyPr/>
          <a:lstStyle/>
          <a:p>
            <a:r>
              <a:rPr lang="en-US" sz="5000"/>
              <a:t>American Council on Education (ACE)</a:t>
            </a:r>
          </a:p>
        </p:txBody>
      </p:sp>
      <p:pic>
        <p:nvPicPr>
          <p:cNvPr id="6" name="Picture 5" descr="A computer screen shot of a course content&#10;&#10;Description automatically generated">
            <a:extLst>
              <a:ext uri="{FF2B5EF4-FFF2-40B4-BE49-F238E27FC236}">
                <a16:creationId xmlns:a16="http://schemas.microsoft.com/office/drawing/2014/main" id="{23E658E8-DDCB-474F-BEB2-2D60B896B040}"/>
              </a:ext>
            </a:extLst>
          </p:cNvPr>
          <p:cNvPicPr>
            <a:picLocks noChangeAspect="1"/>
          </p:cNvPicPr>
          <p:nvPr/>
        </p:nvPicPr>
        <p:blipFill rotWithShape="1">
          <a:blip r:embed="rId3"/>
          <a:srcRect t="1862" r="-343" b="372"/>
          <a:stretch/>
        </p:blipFill>
        <p:spPr>
          <a:xfrm>
            <a:off x="6131256" y="833812"/>
            <a:ext cx="5839428" cy="5233613"/>
          </a:xfrm>
          <a:prstGeom prst="rect">
            <a:avLst/>
          </a:prstGeom>
          <a:ln>
            <a:noFill/>
          </a:ln>
          <a:effectLst>
            <a:outerShdw blurRad="292100" dist="139700" dir="2700000" algn="tl" rotWithShape="0">
              <a:srgbClr val="333333">
                <a:alpha val="65000"/>
              </a:srgbClr>
            </a:outerShdw>
          </a:effectLst>
        </p:spPr>
      </p:pic>
      <p:pic>
        <p:nvPicPr>
          <p:cNvPr id="8" name="Picture 7" descr="A screenshot of a computer&#10;&#10;Description automatically generated">
            <a:extLst>
              <a:ext uri="{FF2B5EF4-FFF2-40B4-BE49-F238E27FC236}">
                <a16:creationId xmlns:a16="http://schemas.microsoft.com/office/drawing/2014/main" id="{61619069-7DB8-1C87-CF3F-BC9E0D981311}"/>
              </a:ext>
            </a:extLst>
          </p:cNvPr>
          <p:cNvPicPr>
            <a:picLocks noChangeAspect="1"/>
          </p:cNvPicPr>
          <p:nvPr/>
        </p:nvPicPr>
        <p:blipFill>
          <a:blip r:embed="rId4"/>
          <a:stretch>
            <a:fillRect/>
          </a:stretch>
        </p:blipFill>
        <p:spPr>
          <a:xfrm>
            <a:off x="221317" y="1214812"/>
            <a:ext cx="4237511" cy="4175660"/>
          </a:xfrm>
          <a:prstGeom prst="rect">
            <a:avLst/>
          </a:prstGeom>
        </p:spPr>
      </p:pic>
      <p:cxnSp>
        <p:nvCxnSpPr>
          <p:cNvPr id="9" name="Straight Arrow Connector 8">
            <a:extLst>
              <a:ext uri="{FF2B5EF4-FFF2-40B4-BE49-F238E27FC236}">
                <a16:creationId xmlns:a16="http://schemas.microsoft.com/office/drawing/2014/main" id="{C5F2BC1D-2BB1-FFC8-0E01-661B8DF84EED}"/>
              </a:ext>
            </a:extLst>
          </p:cNvPr>
          <p:cNvCxnSpPr>
            <a:cxnSpLocks/>
          </p:cNvCxnSpPr>
          <p:nvPr/>
        </p:nvCxnSpPr>
        <p:spPr>
          <a:xfrm flipV="1">
            <a:off x="2428875" y="2190750"/>
            <a:ext cx="4552950" cy="2133600"/>
          </a:xfrm>
          <a:prstGeom prst="straightConnector1">
            <a:avLst/>
          </a:prstGeom>
          <a:ln w="57150">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54FCDF4B-DC47-F767-635C-B514B1641311}"/>
              </a:ext>
            </a:extLst>
          </p:cNvPr>
          <p:cNvCxnSpPr>
            <a:cxnSpLocks/>
          </p:cNvCxnSpPr>
          <p:nvPr/>
        </p:nvCxnSpPr>
        <p:spPr>
          <a:xfrm flipV="1">
            <a:off x="2429494" y="4467046"/>
            <a:ext cx="4552331" cy="829466"/>
          </a:xfrm>
          <a:prstGeom prst="straightConnector1">
            <a:avLst/>
          </a:prstGeom>
          <a:ln w="57150">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86BD1AE1-1475-9C33-D582-F0F7591AA427}"/>
              </a:ext>
            </a:extLst>
          </p:cNvPr>
          <p:cNvCxnSpPr>
            <a:cxnSpLocks/>
          </p:cNvCxnSpPr>
          <p:nvPr/>
        </p:nvCxnSpPr>
        <p:spPr>
          <a:xfrm>
            <a:off x="2867025" y="4772025"/>
            <a:ext cx="4210052" cy="1047750"/>
          </a:xfrm>
          <a:prstGeom prst="straightConnector1">
            <a:avLst/>
          </a:prstGeom>
          <a:ln w="57150">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62509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08c9a626-486d-42eb-bccc-2df973deaade" xsi:nil="true"/>
    <Priority xmlns="774ae3b8-d421-4d60-af2f-16a6e260eac4" xsi:nil="true"/>
    <lcf76f155ced4ddcb4097134ff3c332f xmlns="774ae3b8-d421-4d60-af2f-16a6e260eac4">
      <Terms xmlns="http://schemas.microsoft.com/office/infopath/2007/PartnerControls"/>
    </lcf76f155ced4ddcb4097134ff3c332f>
    <_ip_UnifiedCompliancePolicyProperties xmlns="http://schemas.microsoft.com/sharepoint/v3" xsi:nil="true"/>
    <Status xmlns="774ae3b8-d421-4d60-af2f-16a6e260ea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9F3F3145572F4EB026CCEAA7B63C59" ma:contentTypeVersion="24" ma:contentTypeDescription="Create a new document." ma:contentTypeScope="" ma:versionID="e406ba1b9fdbbf862c02e37508ba5035">
  <xsd:schema xmlns:xsd="http://www.w3.org/2001/XMLSchema" xmlns:xs="http://www.w3.org/2001/XMLSchema" xmlns:p="http://schemas.microsoft.com/office/2006/metadata/properties" xmlns:ns1="http://schemas.microsoft.com/sharepoint/v3" xmlns:ns2="774ae3b8-d421-4d60-af2f-16a6e260eac4" xmlns:ns3="08c9a626-486d-42eb-bccc-2df973deaade" targetNamespace="http://schemas.microsoft.com/office/2006/metadata/properties" ma:root="true" ma:fieldsID="008da236c34c3c3c893ad86d3979144e" ns1:_="" ns2:_="" ns3:_="">
    <xsd:import namespace="http://schemas.microsoft.com/sharepoint/v3"/>
    <xsd:import namespace="774ae3b8-d421-4d60-af2f-16a6e260eac4"/>
    <xsd:import namespace="08c9a626-486d-42eb-bccc-2df973deaad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Status" minOccurs="0"/>
                <xsd:element ref="ns2:Priority"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4ae3b8-d421-4d60-af2f-16a6e260e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6a28ca7-f774-4241-937e-de22154b68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Status" ma:index="27" nillable="true" ma:displayName="Status" ma:format="Dropdown" ma:internalName="Status">
      <xsd:simpleType>
        <xsd:union memberTypes="dms:Text">
          <xsd:simpleType>
            <xsd:restriction base="dms:Choice">
              <xsd:enumeration value="Archived"/>
              <xsd:enumeration value="On Hold"/>
              <xsd:enumeration value="Ideation"/>
              <xsd:enumeration value="Needs Review"/>
              <xsd:enumeration value="Submitted to Development"/>
              <xsd:enumeration value="Complete"/>
            </xsd:restriction>
          </xsd:simpleType>
        </xsd:union>
      </xsd:simpleType>
    </xsd:element>
    <xsd:element name="Priority" ma:index="28" nillable="true" ma:displayName="Priority " ma:format="Dropdown" ma:internalName="Priority">
      <xsd:simpleType>
        <xsd:restriction base="dms:Choice">
          <xsd:enumeration value="High"/>
          <xsd:enumeration value="Medium"/>
          <xsd:enumeration value="Low"/>
        </xsd:restriction>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c9a626-486d-42eb-bccc-2df973deaad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cae5847-88b0-4f91-8774-37237e2ba692}" ma:internalName="TaxCatchAll" ma:showField="CatchAllData" ma:web="08c9a626-486d-42eb-bccc-2df973deaa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B4DD24-D164-4990-9874-C68B903691B2}">
  <ds:schemaRefs>
    <ds:schemaRef ds:uri="http://schemas.microsoft.com/office/2006/metadata/properties"/>
    <ds:schemaRef ds:uri="http://schemas.microsoft.com/office/infopath/2007/PartnerControls"/>
    <ds:schemaRef ds:uri="http://schemas.microsoft.com/sharepoint/v3"/>
    <ds:schemaRef ds:uri="08c9a626-486d-42eb-bccc-2df973deaade"/>
    <ds:schemaRef ds:uri="774ae3b8-d421-4d60-af2f-16a6e260eac4"/>
  </ds:schemaRefs>
</ds:datastoreItem>
</file>

<file path=customXml/itemProps2.xml><?xml version="1.0" encoding="utf-8"?>
<ds:datastoreItem xmlns:ds="http://schemas.openxmlformats.org/officeDocument/2006/customXml" ds:itemID="{5B241D2E-5FBC-4E7C-8076-92EA2015C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4ae3b8-d421-4d60-af2f-16a6e260eac4"/>
    <ds:schemaRef ds:uri="08c9a626-486d-42eb-bccc-2df973deaa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52C25F-AB72-430E-B64B-540FE8A0A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2345</Words>
  <Application>Microsoft Office PowerPoint</Application>
  <PresentationFormat>Widescreen</PresentationFormat>
  <Paragraphs>235</Paragraphs>
  <Slides>38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Aptos Display</vt:lpstr>
      <vt:lpstr>Arial</vt:lpstr>
      <vt:lpstr>Calibri</vt:lpstr>
      <vt:lpstr>Source Sans Pro</vt:lpstr>
      <vt:lpstr>Source Serif Pro</vt:lpstr>
      <vt:lpstr>Symbol</vt:lpstr>
      <vt:lpstr>Office Theme</vt:lpstr>
      <vt:lpstr>Understanding CPL for Faculty</vt:lpstr>
      <vt:lpstr>PowerPoint Presentation</vt:lpstr>
      <vt:lpstr>PowerPoint Presentation</vt:lpstr>
      <vt:lpstr>PowerPoint Presentation</vt:lpstr>
      <vt:lpstr>PowerPoint Presentation</vt:lpstr>
      <vt:lpstr>PowerPoint Presentation</vt:lpstr>
      <vt:lpstr>American Council on Education (ACE)</vt:lpstr>
      <vt:lpstr>American Council on Education (ACE)</vt:lpstr>
      <vt:lpstr>American Council on Education (ACE)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ACE ID vs Credit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Gloria, Calvin</dc:creator>
  <cp:lastModifiedBy>Kathleen Staple</cp:lastModifiedBy>
  <cp:revision>98</cp:revision>
  <dcterms:created xsi:type="dcterms:W3CDTF">2026-04-15T06:54:46Z</dcterms:created>
  <dcterms:modified xsi:type="dcterms:W3CDTF">2026-04-23T01:58:55Z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0x010100009F3F3145572F4EB026CCEAA7B63C59</vt:lpwstr>
  </property>
  <property fmtid="{D5CDD505-2E9C-101B-9397-08002B2CF9AE}" pid="3" name="MediaServiceImageTags">
    <vt:lpwstr/>
  </property>
</Properties>
</file>