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ileron Ultra-Bold" charset="1" panose="00000A00000000000000"/>
      <p:regular r:id="rId26"/>
    </p:embeddedFont>
    <p:embeddedFont>
      <p:font typeface="Aileron" charset="1" panose="00000500000000000000"/>
      <p:regular r:id="rId27"/>
    </p:embeddedFont>
    <p:embeddedFont>
      <p:font typeface="Aileron Bold" charset="1" panose="000008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306735" cy="252356"/>
            <a:chOff x="0" y="0"/>
            <a:chExt cx="2187782" cy="664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7782" cy="66464"/>
            </a:xfrm>
            <a:custGeom>
              <a:avLst/>
              <a:gdLst/>
              <a:ahLst/>
              <a:cxnLst/>
              <a:rect r="r" b="b" t="t" l="l"/>
              <a:pathLst>
                <a:path h="66464" w="2187782">
                  <a:moveTo>
                    <a:pt x="0" y="0"/>
                  </a:moveTo>
                  <a:lnTo>
                    <a:pt x="2187782" y="0"/>
                  </a:lnTo>
                  <a:lnTo>
                    <a:pt x="2187782" y="66464"/>
                  </a:lnTo>
                  <a:lnTo>
                    <a:pt x="0" y="66464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87782" cy="10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0034644"/>
            <a:ext cx="15142588" cy="252356"/>
            <a:chOff x="0" y="0"/>
            <a:chExt cx="3988171" cy="6646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88171" cy="66464"/>
            </a:xfrm>
            <a:custGeom>
              <a:avLst/>
              <a:gdLst/>
              <a:ahLst/>
              <a:cxnLst/>
              <a:rect r="r" b="b" t="t" l="l"/>
              <a:pathLst>
                <a:path h="66464" w="3988171">
                  <a:moveTo>
                    <a:pt x="0" y="0"/>
                  </a:moveTo>
                  <a:lnTo>
                    <a:pt x="3988171" y="0"/>
                  </a:lnTo>
                  <a:lnTo>
                    <a:pt x="3988171" y="66464"/>
                  </a:lnTo>
                  <a:lnTo>
                    <a:pt x="0" y="66464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988171" cy="10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6660055" y="-1211325"/>
            <a:ext cx="9204639" cy="4246513"/>
            <a:chOff x="0" y="0"/>
            <a:chExt cx="2424267" cy="11184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24267" cy="1118423"/>
            </a:xfrm>
            <a:custGeom>
              <a:avLst/>
              <a:gdLst/>
              <a:ahLst/>
              <a:cxnLst/>
              <a:rect r="r" b="b" t="t" l="l"/>
              <a:pathLst>
                <a:path h="1118423" w="2424267">
                  <a:moveTo>
                    <a:pt x="0" y="0"/>
                  </a:moveTo>
                  <a:lnTo>
                    <a:pt x="2424267" y="0"/>
                  </a:lnTo>
                  <a:lnTo>
                    <a:pt x="2424267" y="1118423"/>
                  </a:lnTo>
                  <a:lnTo>
                    <a:pt x="0" y="1118423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424267" cy="11565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700000">
            <a:off x="10601233" y="454510"/>
            <a:ext cx="7448163" cy="2128787"/>
            <a:chOff x="0" y="0"/>
            <a:chExt cx="1961656" cy="5606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61656" cy="560668"/>
            </a:xfrm>
            <a:custGeom>
              <a:avLst/>
              <a:gdLst/>
              <a:ahLst/>
              <a:cxnLst/>
              <a:rect r="r" b="b" t="t" l="l"/>
              <a:pathLst>
                <a:path h="560668" w="1961656">
                  <a:moveTo>
                    <a:pt x="0" y="0"/>
                  </a:moveTo>
                  <a:lnTo>
                    <a:pt x="1961656" y="0"/>
                  </a:lnTo>
                  <a:lnTo>
                    <a:pt x="1961656" y="560668"/>
                  </a:lnTo>
                  <a:lnTo>
                    <a:pt x="0" y="560668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61656" cy="5987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2700000">
            <a:off x="15056433" y="-1785632"/>
            <a:ext cx="5747917" cy="3934041"/>
            <a:chOff x="0" y="0"/>
            <a:chExt cx="1513855" cy="10361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3855" cy="1036126"/>
            </a:xfrm>
            <a:custGeom>
              <a:avLst/>
              <a:gdLst/>
              <a:ahLst/>
              <a:cxnLst/>
              <a:rect r="r" b="b" t="t" l="l"/>
              <a:pathLst>
                <a:path h="1036126" w="1513855">
                  <a:moveTo>
                    <a:pt x="0" y="0"/>
                  </a:moveTo>
                  <a:lnTo>
                    <a:pt x="1513855" y="0"/>
                  </a:lnTo>
                  <a:lnTo>
                    <a:pt x="1513855" y="1036126"/>
                  </a:lnTo>
                  <a:lnTo>
                    <a:pt x="0" y="1036126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513855" cy="10742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2700000">
            <a:off x="12850197" y="7854063"/>
            <a:ext cx="9204639" cy="4246513"/>
            <a:chOff x="0" y="0"/>
            <a:chExt cx="2424267" cy="111842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24267" cy="1118423"/>
            </a:xfrm>
            <a:custGeom>
              <a:avLst/>
              <a:gdLst/>
              <a:ahLst/>
              <a:cxnLst/>
              <a:rect r="r" b="b" t="t" l="l"/>
              <a:pathLst>
                <a:path h="1118423" w="2424267">
                  <a:moveTo>
                    <a:pt x="0" y="0"/>
                  </a:moveTo>
                  <a:lnTo>
                    <a:pt x="2424267" y="0"/>
                  </a:lnTo>
                  <a:lnTo>
                    <a:pt x="2424267" y="1118423"/>
                  </a:lnTo>
                  <a:lnTo>
                    <a:pt x="0" y="1118423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424267" cy="11565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700000">
            <a:off x="15020908" y="7191706"/>
            <a:ext cx="4333897" cy="2252378"/>
            <a:chOff x="0" y="0"/>
            <a:chExt cx="1141438" cy="59321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41438" cy="593219"/>
            </a:xfrm>
            <a:custGeom>
              <a:avLst/>
              <a:gdLst/>
              <a:ahLst/>
              <a:cxnLst/>
              <a:rect r="r" b="b" t="t" l="l"/>
              <a:pathLst>
                <a:path h="593219" w="1141438">
                  <a:moveTo>
                    <a:pt x="0" y="0"/>
                  </a:moveTo>
                  <a:lnTo>
                    <a:pt x="1141438" y="0"/>
                  </a:lnTo>
                  <a:lnTo>
                    <a:pt x="1141438" y="593219"/>
                  </a:lnTo>
                  <a:lnTo>
                    <a:pt x="0" y="593219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141438" cy="631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-632821" y="7648314"/>
            <a:ext cx="11221014" cy="788261"/>
            <a:chOff x="0" y="0"/>
            <a:chExt cx="5785167" cy="406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785167" cy="406400"/>
            </a:xfrm>
            <a:custGeom>
              <a:avLst/>
              <a:gdLst/>
              <a:ahLst/>
              <a:cxnLst/>
              <a:rect r="r" b="b" t="t" l="l"/>
              <a:pathLst>
                <a:path h="406400" w="5785167">
                  <a:moveTo>
                    <a:pt x="5581967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5581967" y="406400"/>
                  </a:lnTo>
                  <a:lnTo>
                    <a:pt x="5785167" y="203200"/>
                  </a:lnTo>
                  <a:lnTo>
                    <a:pt x="558196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5670867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09613" y="3594952"/>
            <a:ext cx="10278039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80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Supporting the whole Military Community: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0154" y="5724264"/>
            <a:ext cx="10278039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The growth and support of Military Dependents on campus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9613" y="8714678"/>
            <a:ext cx="14126181" cy="103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5"/>
              </a:lnSpc>
            </a:pPr>
            <a:r>
              <a:rPr lang="en-US" sz="3395" b="true">
                <a:solidFill>
                  <a:srgbClr val="0D358D"/>
                </a:solidFill>
                <a:latin typeface="Aileron Bold"/>
                <a:ea typeface="Aileron Bold"/>
                <a:cs typeface="Aileron Bold"/>
                <a:sym typeface="Aileron Bold"/>
              </a:rPr>
              <a:t>Rayna M. Vest</a:t>
            </a:r>
          </a:p>
          <a:p>
            <a:pPr algn="l">
              <a:lnSpc>
                <a:spcPts val="4075"/>
              </a:lnSpc>
            </a:pPr>
            <a:r>
              <a:rPr lang="en-US" sz="3395" b="true">
                <a:solidFill>
                  <a:srgbClr val="0D358D"/>
                </a:solidFill>
                <a:latin typeface="Aileron Bold"/>
                <a:ea typeface="Aileron Bold"/>
                <a:cs typeface="Aileron Bold"/>
                <a:sym typeface="Aileron Bold"/>
              </a:rPr>
              <a:t>Middle Tennessee State University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0154" y="7775744"/>
            <a:ext cx="454574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5"/>
              </a:lnSpc>
            </a:pPr>
            <a:r>
              <a:rPr lang="en-US" sz="3395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April 23, 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5091" y="3521375"/>
            <a:ext cx="13017818" cy="5657095"/>
            <a:chOff x="0" y="0"/>
            <a:chExt cx="2779206" cy="1207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9206" cy="1207747"/>
            </a:xfrm>
            <a:custGeom>
              <a:avLst/>
              <a:gdLst/>
              <a:ahLst/>
              <a:cxnLst/>
              <a:rect r="r" b="b" t="t" l="l"/>
              <a:pathLst>
                <a:path h="1207747" w="2779206">
                  <a:moveTo>
                    <a:pt x="2541081" y="0"/>
                  </a:moveTo>
                  <a:lnTo>
                    <a:pt x="2779206" y="238125"/>
                  </a:lnTo>
                  <a:lnTo>
                    <a:pt x="2779206" y="969622"/>
                  </a:lnTo>
                  <a:lnTo>
                    <a:pt x="2541081" y="1207747"/>
                  </a:lnTo>
                  <a:lnTo>
                    <a:pt x="238125" y="1207747"/>
                  </a:lnTo>
                  <a:lnTo>
                    <a:pt x="0" y="969622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54108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w="142875" cap="sq">
              <a:gradFill>
                <a:gsLst>
                  <a:gs pos="0">
                    <a:srgbClr val="5AA9ED">
                      <a:alpha val="100000"/>
                    </a:srgbClr>
                  </a:gs>
                  <a:gs pos="100000">
                    <a:srgbClr val="04288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63500" y="25400"/>
              <a:ext cx="2652206" cy="1118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839116" y="0"/>
            <a:ext cx="448884" cy="3891717"/>
            <a:chOff x="0" y="0"/>
            <a:chExt cx="118225" cy="10249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448884" cy="3891717"/>
            <a:chOff x="0" y="0"/>
            <a:chExt cx="118225" cy="10249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740237" y="3450801"/>
            <a:ext cx="3762104" cy="376210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2212863" y="3450801"/>
            <a:ext cx="3762104" cy="376210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634981" y="4554595"/>
            <a:ext cx="3762104" cy="376210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994109" y="8297649"/>
            <a:ext cx="9311509" cy="931150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-4987566" y="8297649"/>
            <a:ext cx="9311509" cy="9311509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-1109085" y="4554595"/>
            <a:ext cx="3762104" cy="3762104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4022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16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5400000">
            <a:off x="238905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5400000">
            <a:off x="16334968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202007" y="2205123"/>
            <a:ext cx="1188398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2: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5091" y="3521375"/>
            <a:ext cx="13017818" cy="5657095"/>
            <a:chOff x="0" y="0"/>
            <a:chExt cx="2779206" cy="1207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9206" cy="1207747"/>
            </a:xfrm>
            <a:custGeom>
              <a:avLst/>
              <a:gdLst/>
              <a:ahLst/>
              <a:cxnLst/>
              <a:rect r="r" b="b" t="t" l="l"/>
              <a:pathLst>
                <a:path h="1207747" w="2779206">
                  <a:moveTo>
                    <a:pt x="2541081" y="0"/>
                  </a:moveTo>
                  <a:lnTo>
                    <a:pt x="2779206" y="238125"/>
                  </a:lnTo>
                  <a:lnTo>
                    <a:pt x="2779206" y="969622"/>
                  </a:lnTo>
                  <a:lnTo>
                    <a:pt x="2541081" y="1207747"/>
                  </a:lnTo>
                  <a:lnTo>
                    <a:pt x="238125" y="1207747"/>
                  </a:lnTo>
                  <a:lnTo>
                    <a:pt x="0" y="969622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54108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w="142875" cap="sq">
              <a:gradFill>
                <a:gsLst>
                  <a:gs pos="0">
                    <a:srgbClr val="5AA9ED">
                      <a:alpha val="100000"/>
                    </a:srgbClr>
                  </a:gs>
                  <a:gs pos="100000">
                    <a:srgbClr val="04288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63500" y="25400"/>
              <a:ext cx="2652206" cy="1118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90693" y="4867275"/>
            <a:ext cx="8706614" cy="246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Care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839116" y="0"/>
            <a:ext cx="448884" cy="3891717"/>
            <a:chOff x="0" y="0"/>
            <a:chExt cx="118225" cy="10249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0"/>
            <a:ext cx="448884" cy="3891717"/>
            <a:chOff x="0" y="0"/>
            <a:chExt cx="118225" cy="10249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740237" y="3450801"/>
            <a:ext cx="3762104" cy="376210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2212863" y="3450801"/>
            <a:ext cx="3762104" cy="376210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634981" y="4554595"/>
            <a:ext cx="3762104" cy="376210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994109" y="8297649"/>
            <a:ext cx="9311509" cy="9311509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4987566" y="8297649"/>
            <a:ext cx="9311509" cy="931150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1109085" y="4554595"/>
            <a:ext cx="3762104" cy="376210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64022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16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5400000">
            <a:off x="238905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5400000">
            <a:off x="16334968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3202007" y="2205123"/>
            <a:ext cx="1188398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2: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22774" y="533400"/>
            <a:ext cx="14442451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3"/>
              </a:lnSpc>
            </a:pPr>
            <a:r>
              <a:rPr lang="en-US" sz="6419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Startegy 2: Care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3738026"/>
            <a:ext cx="5268227" cy="6059068"/>
            <a:chOff x="0" y="0"/>
            <a:chExt cx="1387517" cy="15958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87517" cy="1595804"/>
            </a:xfrm>
            <a:custGeom>
              <a:avLst/>
              <a:gdLst/>
              <a:ahLst/>
              <a:cxnLst/>
              <a:rect r="r" b="b" t="t" l="l"/>
              <a:pathLst>
                <a:path h="1595804" w="1387517">
                  <a:moveTo>
                    <a:pt x="0" y="0"/>
                  </a:moveTo>
                  <a:lnTo>
                    <a:pt x="1387517" y="0"/>
                  </a:lnTo>
                  <a:lnTo>
                    <a:pt x="1387517" y="1595804"/>
                  </a:lnTo>
                  <a:lnTo>
                    <a:pt x="0" y="159580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  <a:ln w="104775" cap="sq">
              <a:gradFill>
                <a:gsLst>
                  <a:gs pos="0">
                    <a:srgbClr val="042882">
                      <a:alpha val="100000"/>
                    </a:srgbClr>
                  </a:gs>
                  <a:gs pos="100000">
                    <a:srgbClr val="2A83D0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387517" cy="1633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09887" y="3738026"/>
            <a:ext cx="5268227" cy="6059068"/>
            <a:chOff x="0" y="0"/>
            <a:chExt cx="1387517" cy="15958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87517" cy="1595804"/>
            </a:xfrm>
            <a:custGeom>
              <a:avLst/>
              <a:gdLst/>
              <a:ahLst/>
              <a:cxnLst/>
              <a:rect r="r" b="b" t="t" l="l"/>
              <a:pathLst>
                <a:path h="1595804" w="1387517">
                  <a:moveTo>
                    <a:pt x="0" y="0"/>
                  </a:moveTo>
                  <a:lnTo>
                    <a:pt x="1387517" y="0"/>
                  </a:lnTo>
                  <a:lnTo>
                    <a:pt x="1387517" y="1595804"/>
                  </a:lnTo>
                  <a:lnTo>
                    <a:pt x="0" y="159580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  <a:ln w="104775" cap="sq">
              <a:gradFill>
                <a:gsLst>
                  <a:gs pos="0">
                    <a:srgbClr val="042882">
                      <a:alpha val="100000"/>
                    </a:srgbClr>
                  </a:gs>
                  <a:gs pos="100000">
                    <a:srgbClr val="2A83D0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87517" cy="1633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495488" y="2093978"/>
            <a:ext cx="2334651" cy="233465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24421" lIns="24421" bIns="24421" rIns="24421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616724" y="2204634"/>
            <a:ext cx="2092179" cy="209217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0" t="-16747" r="0" b="-16747"/>
              </a:stretch>
            </a:blipFill>
            <a:ln w="171450" cap="sq">
              <a:solidFill>
                <a:srgbClr val="F3F3F3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7976675" y="2093978"/>
            <a:ext cx="2334651" cy="233465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24421" lIns="24421" bIns="24421" rIns="24421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097910" y="2204634"/>
            <a:ext cx="2092179" cy="2092179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3"/>
              <a:stretch>
                <a:fillRect l="0" t="-16747" r="0" b="-16747"/>
              </a:stretch>
            </a:blipFill>
            <a:ln w="171450" cap="sq">
              <a:solidFill>
                <a:srgbClr val="F3F3F3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1991073" y="3738026"/>
            <a:ext cx="5268227" cy="6059068"/>
            <a:chOff x="0" y="0"/>
            <a:chExt cx="1387517" cy="15958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87517" cy="1595804"/>
            </a:xfrm>
            <a:custGeom>
              <a:avLst/>
              <a:gdLst/>
              <a:ahLst/>
              <a:cxnLst/>
              <a:rect r="r" b="b" t="t" l="l"/>
              <a:pathLst>
                <a:path h="1595804" w="1387517">
                  <a:moveTo>
                    <a:pt x="0" y="0"/>
                  </a:moveTo>
                  <a:lnTo>
                    <a:pt x="1387517" y="0"/>
                  </a:lnTo>
                  <a:lnTo>
                    <a:pt x="1387517" y="1595804"/>
                  </a:lnTo>
                  <a:lnTo>
                    <a:pt x="0" y="159580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  <a:ln w="104775" cap="sq">
              <a:gradFill>
                <a:gsLst>
                  <a:gs pos="0">
                    <a:srgbClr val="042882">
                      <a:alpha val="100000"/>
                    </a:srgbClr>
                  </a:gs>
                  <a:gs pos="100000">
                    <a:srgbClr val="2A83D0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387517" cy="1633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419802" y="9134687"/>
            <a:ext cx="4486022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A Military Child, Ch. 33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00989" y="9134687"/>
            <a:ext cx="4486022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A Military Spouse, Ch. 35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3454513" y="2093978"/>
            <a:ext cx="2334651" cy="2334651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24421" lIns="24421" bIns="24421" rIns="24421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575749" y="2204634"/>
            <a:ext cx="2092179" cy="2092179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4"/>
              <a:stretch>
                <a:fillRect l="0" t="-16747" r="0" b="-16747"/>
              </a:stretch>
            </a:blipFill>
            <a:ln w="171450" cap="sq">
              <a:solidFill>
                <a:srgbClr val="F3F3F3"/>
              </a:solidFill>
              <a:prstDash val="solid"/>
              <a:miter/>
            </a:ln>
          </p:spPr>
        </p:sp>
      </p:grpSp>
      <p:sp>
        <p:nvSpPr>
          <p:cNvPr name="TextBox 29" id="29"/>
          <p:cNvSpPr txBox="true"/>
          <p:nvPr/>
        </p:nvSpPr>
        <p:spPr>
          <a:xfrm rot="0">
            <a:off x="1473814" y="4733428"/>
            <a:ext cx="4378000" cy="199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b="true" sz="35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“EVERYONE... GOES ABOVE AND BEYOND TO HELP STUDENTS”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900989" y="4733428"/>
            <a:ext cx="4486022" cy="199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b="true" sz="35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“I LOVE THAT THEY TAKE THE TIME TO KNOW EACH OF US PERSONALLY”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436187" y="4733428"/>
            <a:ext cx="4378000" cy="3483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b="true" sz="35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“ONLY WALKED BY AND GOT GREETED AND LEARNED A LITTLE BIT SO NOT MUCH KNOWLEDGE BUT GREAT PEOPLE”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382176" y="9134687"/>
            <a:ext cx="4486022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A Military Child, no benefits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96907" y="500063"/>
            <a:ext cx="98941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2: Care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5493553" y="-569537"/>
            <a:ext cx="6759722" cy="675972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748087" y="298163"/>
            <a:ext cx="6505092" cy="650509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517174" y="-3499352"/>
            <a:ext cx="5024742" cy="50247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74247" y="-3649896"/>
            <a:ext cx="5024742" cy="502474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84498" y="-3499352"/>
            <a:ext cx="5024742" cy="502474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3926859" y="-569537"/>
            <a:ext cx="6759722" cy="675972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-4965179" y="298163"/>
            <a:ext cx="6505092" cy="650509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1157473" y="-3649896"/>
            <a:ext cx="5024742" cy="5024742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0" y="10034644"/>
            <a:ext cx="18288000" cy="252356"/>
            <a:chOff x="0" y="0"/>
            <a:chExt cx="4816593" cy="664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16592" cy="66464"/>
            </a:xfrm>
            <a:custGeom>
              <a:avLst/>
              <a:gdLst/>
              <a:ahLst/>
              <a:cxnLst/>
              <a:rect r="r" b="b" t="t" l="l"/>
              <a:pathLst>
                <a:path h="6646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6464"/>
                  </a:lnTo>
                  <a:lnTo>
                    <a:pt x="0" y="66464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16593" cy="10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3439589" y="2969820"/>
            <a:ext cx="11408823" cy="5657095"/>
            <a:chOff x="0" y="0"/>
            <a:chExt cx="2435698" cy="120774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435698" cy="1207747"/>
            </a:xfrm>
            <a:custGeom>
              <a:avLst/>
              <a:gdLst/>
              <a:ahLst/>
              <a:cxnLst/>
              <a:rect r="r" b="b" t="t" l="l"/>
              <a:pathLst>
                <a:path h="1207747" w="2435698">
                  <a:moveTo>
                    <a:pt x="2197573" y="0"/>
                  </a:moveTo>
                  <a:lnTo>
                    <a:pt x="2435698" y="238125"/>
                  </a:lnTo>
                  <a:lnTo>
                    <a:pt x="2435698" y="969622"/>
                  </a:lnTo>
                  <a:lnTo>
                    <a:pt x="2197573" y="1207747"/>
                  </a:lnTo>
                  <a:lnTo>
                    <a:pt x="238125" y="1207747"/>
                  </a:lnTo>
                  <a:lnTo>
                    <a:pt x="0" y="969622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197573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63500" y="25400"/>
              <a:ext cx="2308698" cy="1118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3963893" y="3363350"/>
            <a:ext cx="10360214" cy="4687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7"/>
              </a:lnSpc>
            </a:pPr>
            <a:r>
              <a:rPr lang="en-US" b="true" sz="6683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THE POINT: HOW WE ENGAGE WITH STUDENTS MATTERS</a:t>
            </a:r>
          </a:p>
          <a:p>
            <a:pPr algn="ctr">
              <a:lnSpc>
                <a:spcPts val="9357"/>
              </a:lnSpc>
            </a:pPr>
            <a:r>
              <a:rPr lang="en-US" b="true" sz="6683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</a:t>
            </a:r>
            <a:r>
              <a:rPr lang="en-US" b="true" sz="6683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hey will remember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96907" y="500063"/>
            <a:ext cx="98941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2: Care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665022" y="2705548"/>
            <a:ext cx="10957956" cy="1025437"/>
            <a:chOff x="0" y="0"/>
            <a:chExt cx="4342846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42846" cy="406400"/>
            </a:xfrm>
            <a:custGeom>
              <a:avLst/>
              <a:gdLst/>
              <a:ahLst/>
              <a:cxnLst/>
              <a:rect r="r" b="b" t="t" l="l"/>
              <a:pathLst>
                <a:path h="406400" w="4342846">
                  <a:moveTo>
                    <a:pt x="413964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139646" y="406400"/>
                  </a:lnTo>
                  <a:lnTo>
                    <a:pt x="4342846" y="203200"/>
                  </a:lnTo>
                  <a:lnTo>
                    <a:pt x="4139646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28546" cy="444500"/>
            </a:xfrm>
            <a:prstGeom prst="rect">
              <a:avLst/>
            </a:prstGeom>
          </p:spPr>
          <p:txBody>
            <a:bodyPr anchor="ctr" rtlCol="false" tIns="44454" lIns="44454" bIns="44454" rIns="44454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925400" y="2823447"/>
            <a:ext cx="7820333" cy="70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22"/>
              </a:lnSpc>
            </a:pPr>
            <a:r>
              <a:rPr lang="en-US" sz="4087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Scholarship workshops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493553" y="-569537"/>
            <a:ext cx="6759722" cy="675972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748087" y="298163"/>
            <a:ext cx="6505092" cy="650509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517174" y="-3499352"/>
            <a:ext cx="5024742" cy="502474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474247" y="-3649896"/>
            <a:ext cx="5024742" cy="502474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84498" y="-3499352"/>
            <a:ext cx="5024742" cy="502474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-3926859" y="-569537"/>
            <a:ext cx="6759722" cy="675972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-4965179" y="298163"/>
            <a:ext cx="6505092" cy="650509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-1157473" y="-3649896"/>
            <a:ext cx="5024742" cy="502474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0" id="30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0" y="10034644"/>
            <a:ext cx="18288000" cy="252356"/>
            <a:chOff x="0" y="0"/>
            <a:chExt cx="4816593" cy="6646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16592" cy="66464"/>
            </a:xfrm>
            <a:custGeom>
              <a:avLst/>
              <a:gdLst/>
              <a:ahLst/>
              <a:cxnLst/>
              <a:rect r="r" b="b" t="t" l="l"/>
              <a:pathLst>
                <a:path h="6646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6464"/>
                  </a:lnTo>
                  <a:lnTo>
                    <a:pt x="0" y="66464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16593" cy="10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665022" y="3919238"/>
            <a:ext cx="10957956" cy="1025437"/>
            <a:chOff x="0" y="0"/>
            <a:chExt cx="4342846" cy="4064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342846" cy="406400"/>
            </a:xfrm>
            <a:custGeom>
              <a:avLst/>
              <a:gdLst/>
              <a:ahLst/>
              <a:cxnLst/>
              <a:rect r="r" b="b" t="t" l="l"/>
              <a:pathLst>
                <a:path h="406400" w="4342846">
                  <a:moveTo>
                    <a:pt x="413964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139646" y="406400"/>
                  </a:lnTo>
                  <a:lnTo>
                    <a:pt x="4342846" y="203200"/>
                  </a:lnTo>
                  <a:lnTo>
                    <a:pt x="4139646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4228546" cy="444500"/>
            </a:xfrm>
            <a:prstGeom prst="rect">
              <a:avLst/>
            </a:prstGeom>
          </p:spPr>
          <p:txBody>
            <a:bodyPr anchor="ctr" rtlCol="false" tIns="44454" lIns="44454" bIns="44454" rIns="44454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3925400" y="4037137"/>
            <a:ext cx="7820333" cy="70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22"/>
              </a:lnSpc>
            </a:pPr>
            <a:r>
              <a:rPr lang="en-US" sz="4087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Dependent events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3665022" y="5135794"/>
            <a:ext cx="10957956" cy="1025437"/>
            <a:chOff x="0" y="0"/>
            <a:chExt cx="4342846" cy="406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342846" cy="406400"/>
            </a:xfrm>
            <a:custGeom>
              <a:avLst/>
              <a:gdLst/>
              <a:ahLst/>
              <a:cxnLst/>
              <a:rect r="r" b="b" t="t" l="l"/>
              <a:pathLst>
                <a:path h="406400" w="4342846">
                  <a:moveTo>
                    <a:pt x="413964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139646" y="406400"/>
                  </a:lnTo>
                  <a:lnTo>
                    <a:pt x="4342846" y="203200"/>
                  </a:lnTo>
                  <a:lnTo>
                    <a:pt x="4139646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4228546" cy="444500"/>
            </a:xfrm>
            <a:prstGeom prst="rect">
              <a:avLst/>
            </a:prstGeom>
          </p:spPr>
          <p:txBody>
            <a:bodyPr anchor="ctr" rtlCol="false" tIns="44454" lIns="44454" bIns="44454" rIns="44454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3925400" y="5251806"/>
            <a:ext cx="7820333" cy="70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22"/>
              </a:lnSpc>
            </a:pPr>
            <a:r>
              <a:rPr lang="en-US" sz="4087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Campus refferal resources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3665022" y="6352350"/>
            <a:ext cx="10957956" cy="1025437"/>
            <a:chOff x="0" y="0"/>
            <a:chExt cx="4342846" cy="406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342846" cy="406400"/>
            </a:xfrm>
            <a:custGeom>
              <a:avLst/>
              <a:gdLst/>
              <a:ahLst/>
              <a:cxnLst/>
              <a:rect r="r" b="b" t="t" l="l"/>
              <a:pathLst>
                <a:path h="406400" w="4342846">
                  <a:moveTo>
                    <a:pt x="413964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139646" y="406400"/>
                  </a:lnTo>
                  <a:lnTo>
                    <a:pt x="4342846" y="203200"/>
                  </a:lnTo>
                  <a:lnTo>
                    <a:pt x="4139646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4228546" cy="444500"/>
            </a:xfrm>
            <a:prstGeom prst="rect">
              <a:avLst/>
            </a:prstGeom>
          </p:spPr>
          <p:txBody>
            <a:bodyPr anchor="ctr" rtlCol="false" tIns="44454" lIns="44454" bIns="44454" rIns="44454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3925400" y="6468361"/>
            <a:ext cx="7820333" cy="70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22"/>
              </a:lnSpc>
            </a:pPr>
            <a:r>
              <a:rPr lang="en-US" sz="4087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College support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3665022" y="7568286"/>
            <a:ext cx="10957956" cy="1025437"/>
            <a:chOff x="0" y="0"/>
            <a:chExt cx="4342846" cy="406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342846" cy="406400"/>
            </a:xfrm>
            <a:custGeom>
              <a:avLst/>
              <a:gdLst/>
              <a:ahLst/>
              <a:cxnLst/>
              <a:rect r="r" b="b" t="t" l="l"/>
              <a:pathLst>
                <a:path h="406400" w="4342846">
                  <a:moveTo>
                    <a:pt x="413964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139646" y="406400"/>
                  </a:lnTo>
                  <a:lnTo>
                    <a:pt x="4342846" y="203200"/>
                  </a:lnTo>
                  <a:lnTo>
                    <a:pt x="4139646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4228546" cy="444500"/>
            </a:xfrm>
            <a:prstGeom prst="rect">
              <a:avLst/>
            </a:prstGeom>
          </p:spPr>
          <p:txBody>
            <a:bodyPr anchor="ctr" rtlCol="false" tIns="44454" lIns="44454" bIns="44454" rIns="44454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3925400" y="7682586"/>
            <a:ext cx="7820333" cy="70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22"/>
              </a:lnSpc>
            </a:pPr>
            <a:r>
              <a:rPr lang="en-US" sz="4087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Be an ear willing to listen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5091" y="3521375"/>
            <a:ext cx="13017818" cy="5657095"/>
            <a:chOff x="0" y="0"/>
            <a:chExt cx="2779206" cy="1207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9206" cy="1207747"/>
            </a:xfrm>
            <a:custGeom>
              <a:avLst/>
              <a:gdLst/>
              <a:ahLst/>
              <a:cxnLst/>
              <a:rect r="r" b="b" t="t" l="l"/>
              <a:pathLst>
                <a:path h="1207747" w="2779206">
                  <a:moveTo>
                    <a:pt x="2541081" y="0"/>
                  </a:moveTo>
                  <a:lnTo>
                    <a:pt x="2779206" y="238125"/>
                  </a:lnTo>
                  <a:lnTo>
                    <a:pt x="2779206" y="969622"/>
                  </a:lnTo>
                  <a:lnTo>
                    <a:pt x="2541081" y="1207747"/>
                  </a:lnTo>
                  <a:lnTo>
                    <a:pt x="238125" y="1207747"/>
                  </a:lnTo>
                  <a:lnTo>
                    <a:pt x="0" y="969622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54108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w="142875" cap="sq">
              <a:gradFill>
                <a:gsLst>
                  <a:gs pos="0">
                    <a:srgbClr val="5AA9ED">
                      <a:alpha val="100000"/>
                    </a:srgbClr>
                  </a:gs>
                  <a:gs pos="100000">
                    <a:srgbClr val="04288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63500" y="25400"/>
              <a:ext cx="2652206" cy="1118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90693" y="4867275"/>
            <a:ext cx="8706614" cy="246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839116" y="0"/>
            <a:ext cx="448884" cy="3891717"/>
            <a:chOff x="0" y="0"/>
            <a:chExt cx="118225" cy="10249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0"/>
            <a:ext cx="448884" cy="3891717"/>
            <a:chOff x="0" y="0"/>
            <a:chExt cx="118225" cy="10249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740237" y="3450801"/>
            <a:ext cx="3762104" cy="376210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2212863" y="3450801"/>
            <a:ext cx="3762104" cy="376210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634981" y="4554595"/>
            <a:ext cx="3762104" cy="376210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994109" y="8297649"/>
            <a:ext cx="9311509" cy="9311509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4987566" y="8297649"/>
            <a:ext cx="9311509" cy="931150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1109085" y="4554595"/>
            <a:ext cx="3762104" cy="376210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64022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16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5400000">
            <a:off x="238905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5400000">
            <a:off x="16334968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3202007" y="2205123"/>
            <a:ext cx="1188398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3: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13715394" y="2533466"/>
            <a:ext cx="5081103" cy="11681627"/>
            <a:chOff x="0" y="0"/>
            <a:chExt cx="1466431" cy="3371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6431" cy="3371374"/>
            </a:xfrm>
            <a:custGeom>
              <a:avLst/>
              <a:gdLst/>
              <a:ahLst/>
              <a:cxnLst/>
              <a:rect r="r" b="b" t="t" l="l"/>
              <a:pathLst>
                <a:path h="3371374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371374"/>
                  </a:lnTo>
                  <a:lnTo>
                    <a:pt x="0" y="337137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6431" cy="3409474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15486478" y="4540571"/>
            <a:ext cx="2073801" cy="7918574"/>
            <a:chOff x="0" y="0"/>
            <a:chExt cx="598509" cy="22853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8509" cy="2285339"/>
            </a:xfrm>
            <a:custGeom>
              <a:avLst/>
              <a:gdLst/>
              <a:ahLst/>
              <a:cxnLst/>
              <a:rect r="r" b="b" t="t" l="l"/>
              <a:pathLst>
                <a:path h="2285339" w="598509">
                  <a:moveTo>
                    <a:pt x="0" y="0"/>
                  </a:moveTo>
                  <a:lnTo>
                    <a:pt x="598509" y="0"/>
                  </a:lnTo>
                  <a:lnTo>
                    <a:pt x="598509" y="2285339"/>
                  </a:lnTo>
                  <a:lnTo>
                    <a:pt x="0" y="228533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98509" cy="2323439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15137404" y="-2848912"/>
            <a:ext cx="4457424" cy="7918574"/>
            <a:chOff x="0" y="0"/>
            <a:chExt cx="1286434" cy="22853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6434" cy="2285339"/>
            </a:xfrm>
            <a:custGeom>
              <a:avLst/>
              <a:gdLst/>
              <a:ahLst/>
              <a:cxnLst/>
              <a:rect r="r" b="b" t="t" l="l"/>
              <a:pathLst>
                <a:path h="2285339" w="1286434">
                  <a:moveTo>
                    <a:pt x="0" y="0"/>
                  </a:moveTo>
                  <a:lnTo>
                    <a:pt x="1286434" y="0"/>
                  </a:lnTo>
                  <a:lnTo>
                    <a:pt x="1286434" y="2285339"/>
                  </a:lnTo>
                  <a:lnTo>
                    <a:pt x="0" y="228533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6434" cy="2323439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41695" y="3083900"/>
            <a:ext cx="13025138" cy="4119200"/>
          </a:xfrm>
          <a:custGeom>
            <a:avLst/>
            <a:gdLst/>
            <a:ahLst/>
            <a:cxnLst/>
            <a:rect r="r" b="b" t="t" l="l"/>
            <a:pathLst>
              <a:path h="4119200" w="13025138">
                <a:moveTo>
                  <a:pt x="0" y="0"/>
                </a:moveTo>
                <a:lnTo>
                  <a:pt x="13025139" y="0"/>
                </a:lnTo>
                <a:lnTo>
                  <a:pt x="13025139" y="4119200"/>
                </a:lnTo>
                <a:lnTo>
                  <a:pt x="0" y="411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78241" y="873013"/>
            <a:ext cx="882048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3: Connect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13715394" y="2533466"/>
            <a:ext cx="5081103" cy="11681627"/>
            <a:chOff x="0" y="0"/>
            <a:chExt cx="1466431" cy="3371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6431" cy="3371374"/>
            </a:xfrm>
            <a:custGeom>
              <a:avLst/>
              <a:gdLst/>
              <a:ahLst/>
              <a:cxnLst/>
              <a:rect r="r" b="b" t="t" l="l"/>
              <a:pathLst>
                <a:path h="3371374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371374"/>
                  </a:lnTo>
                  <a:lnTo>
                    <a:pt x="0" y="337137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6431" cy="3409474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15486478" y="4540571"/>
            <a:ext cx="2073801" cy="7918574"/>
            <a:chOff x="0" y="0"/>
            <a:chExt cx="598509" cy="22853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8509" cy="2285339"/>
            </a:xfrm>
            <a:custGeom>
              <a:avLst/>
              <a:gdLst/>
              <a:ahLst/>
              <a:cxnLst/>
              <a:rect r="r" b="b" t="t" l="l"/>
              <a:pathLst>
                <a:path h="2285339" w="598509">
                  <a:moveTo>
                    <a:pt x="0" y="0"/>
                  </a:moveTo>
                  <a:lnTo>
                    <a:pt x="598509" y="0"/>
                  </a:lnTo>
                  <a:lnTo>
                    <a:pt x="598509" y="2285339"/>
                  </a:lnTo>
                  <a:lnTo>
                    <a:pt x="0" y="228533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98509" cy="2323439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15262634" y="-3015885"/>
            <a:ext cx="4457424" cy="7918574"/>
            <a:chOff x="0" y="0"/>
            <a:chExt cx="1286434" cy="22853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6434" cy="2285339"/>
            </a:xfrm>
            <a:custGeom>
              <a:avLst/>
              <a:gdLst/>
              <a:ahLst/>
              <a:cxnLst/>
              <a:rect r="r" b="b" t="t" l="l"/>
              <a:pathLst>
                <a:path h="2285339" w="1286434">
                  <a:moveTo>
                    <a:pt x="0" y="0"/>
                  </a:moveTo>
                  <a:lnTo>
                    <a:pt x="1286434" y="0"/>
                  </a:lnTo>
                  <a:lnTo>
                    <a:pt x="1286434" y="2285339"/>
                  </a:lnTo>
                  <a:lnTo>
                    <a:pt x="0" y="228533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6434" cy="2323439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607221">
            <a:off x="778241" y="2447759"/>
            <a:ext cx="5983714" cy="7479643"/>
          </a:xfrm>
          <a:custGeom>
            <a:avLst/>
            <a:gdLst/>
            <a:ahLst/>
            <a:cxnLst/>
            <a:rect r="r" b="b" t="t" l="l"/>
            <a:pathLst>
              <a:path h="7479643" w="5983714">
                <a:moveTo>
                  <a:pt x="0" y="0"/>
                </a:moveTo>
                <a:lnTo>
                  <a:pt x="5983714" y="0"/>
                </a:lnTo>
                <a:lnTo>
                  <a:pt x="5983714" y="7479643"/>
                </a:lnTo>
                <a:lnTo>
                  <a:pt x="0" y="747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171501" y="1980229"/>
            <a:ext cx="5778024" cy="7479643"/>
          </a:xfrm>
          <a:custGeom>
            <a:avLst/>
            <a:gdLst/>
            <a:ahLst/>
            <a:cxnLst/>
            <a:rect r="r" b="b" t="t" l="l"/>
            <a:pathLst>
              <a:path h="7479643" w="5778024">
                <a:moveTo>
                  <a:pt x="0" y="0"/>
                </a:moveTo>
                <a:lnTo>
                  <a:pt x="5778025" y="0"/>
                </a:lnTo>
                <a:lnTo>
                  <a:pt x="5778025" y="7479642"/>
                </a:lnTo>
                <a:lnTo>
                  <a:pt x="0" y="7479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597542">
            <a:off x="11478427" y="2336947"/>
            <a:ext cx="5879273" cy="7606904"/>
          </a:xfrm>
          <a:custGeom>
            <a:avLst/>
            <a:gdLst/>
            <a:ahLst/>
            <a:cxnLst/>
            <a:rect r="r" b="b" t="t" l="l"/>
            <a:pathLst>
              <a:path h="7606904" w="5879273">
                <a:moveTo>
                  <a:pt x="0" y="0"/>
                </a:moveTo>
                <a:lnTo>
                  <a:pt x="5879273" y="0"/>
                </a:lnTo>
                <a:lnTo>
                  <a:pt x="5879273" y="7606904"/>
                </a:lnTo>
                <a:lnTo>
                  <a:pt x="0" y="7606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625182" y="581737"/>
            <a:ext cx="882048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3: Connect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13715394" y="2533466"/>
            <a:ext cx="5081103" cy="11681627"/>
            <a:chOff x="0" y="0"/>
            <a:chExt cx="1466431" cy="3371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6431" cy="3371374"/>
            </a:xfrm>
            <a:custGeom>
              <a:avLst/>
              <a:gdLst/>
              <a:ahLst/>
              <a:cxnLst/>
              <a:rect r="r" b="b" t="t" l="l"/>
              <a:pathLst>
                <a:path h="3371374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371374"/>
                  </a:lnTo>
                  <a:lnTo>
                    <a:pt x="0" y="337137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6431" cy="3409474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15486478" y="4540571"/>
            <a:ext cx="2073801" cy="7918574"/>
            <a:chOff x="0" y="0"/>
            <a:chExt cx="598509" cy="22853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8509" cy="2285339"/>
            </a:xfrm>
            <a:custGeom>
              <a:avLst/>
              <a:gdLst/>
              <a:ahLst/>
              <a:cxnLst/>
              <a:rect r="r" b="b" t="t" l="l"/>
              <a:pathLst>
                <a:path h="2285339" w="598509">
                  <a:moveTo>
                    <a:pt x="0" y="0"/>
                  </a:moveTo>
                  <a:lnTo>
                    <a:pt x="598509" y="0"/>
                  </a:lnTo>
                  <a:lnTo>
                    <a:pt x="598509" y="2285339"/>
                  </a:lnTo>
                  <a:lnTo>
                    <a:pt x="0" y="228533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98509" cy="2323439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15262634" y="-3015885"/>
            <a:ext cx="4457424" cy="7918574"/>
            <a:chOff x="0" y="0"/>
            <a:chExt cx="1286434" cy="22853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6434" cy="2285339"/>
            </a:xfrm>
            <a:custGeom>
              <a:avLst/>
              <a:gdLst/>
              <a:ahLst/>
              <a:cxnLst/>
              <a:rect r="r" b="b" t="t" l="l"/>
              <a:pathLst>
                <a:path h="2285339" w="1286434">
                  <a:moveTo>
                    <a:pt x="0" y="0"/>
                  </a:moveTo>
                  <a:lnTo>
                    <a:pt x="1286434" y="0"/>
                  </a:lnTo>
                  <a:lnTo>
                    <a:pt x="1286434" y="2285339"/>
                  </a:lnTo>
                  <a:lnTo>
                    <a:pt x="0" y="228533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6434" cy="2323439"/>
            </a:xfrm>
            <a:prstGeom prst="rect">
              <a:avLst/>
            </a:prstGeom>
          </p:spPr>
          <p:txBody>
            <a:bodyPr anchor="ctr" rtlCol="false" tIns="46359" lIns="46359" bIns="46359" rIns="4635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607221">
            <a:off x="778241" y="2447759"/>
            <a:ext cx="5983714" cy="7479643"/>
          </a:xfrm>
          <a:custGeom>
            <a:avLst/>
            <a:gdLst/>
            <a:ahLst/>
            <a:cxnLst/>
            <a:rect r="r" b="b" t="t" l="l"/>
            <a:pathLst>
              <a:path h="7479643" w="5983714">
                <a:moveTo>
                  <a:pt x="0" y="0"/>
                </a:moveTo>
                <a:lnTo>
                  <a:pt x="5983714" y="0"/>
                </a:lnTo>
                <a:lnTo>
                  <a:pt x="5983714" y="7479643"/>
                </a:lnTo>
                <a:lnTo>
                  <a:pt x="0" y="747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79" r="0" b="-177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171501" y="1980229"/>
            <a:ext cx="5778024" cy="7479643"/>
          </a:xfrm>
          <a:custGeom>
            <a:avLst/>
            <a:gdLst/>
            <a:ahLst/>
            <a:cxnLst/>
            <a:rect r="r" b="b" t="t" l="l"/>
            <a:pathLst>
              <a:path h="7479643" w="5778024">
                <a:moveTo>
                  <a:pt x="0" y="0"/>
                </a:moveTo>
                <a:lnTo>
                  <a:pt x="5778025" y="0"/>
                </a:lnTo>
                <a:lnTo>
                  <a:pt x="5778025" y="7479642"/>
                </a:lnTo>
                <a:lnTo>
                  <a:pt x="0" y="7479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3" r="0" b="-10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597542">
            <a:off x="11478427" y="2336947"/>
            <a:ext cx="5879273" cy="7606904"/>
          </a:xfrm>
          <a:custGeom>
            <a:avLst/>
            <a:gdLst/>
            <a:ahLst/>
            <a:cxnLst/>
            <a:rect r="r" b="b" t="t" l="l"/>
            <a:pathLst>
              <a:path h="7606904" w="5879273">
                <a:moveTo>
                  <a:pt x="0" y="0"/>
                </a:moveTo>
                <a:lnTo>
                  <a:pt x="5879273" y="0"/>
                </a:lnTo>
                <a:lnTo>
                  <a:pt x="5879273" y="7606904"/>
                </a:lnTo>
                <a:lnTo>
                  <a:pt x="0" y="7606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220" r="0" b="-422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625182" y="581737"/>
            <a:ext cx="882048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3: Connect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1142525" cy="4752975"/>
            <a:chOff x="0" y="0"/>
            <a:chExt cx="5568402" cy="12518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68402" cy="1251812"/>
            </a:xfrm>
            <a:custGeom>
              <a:avLst/>
              <a:gdLst/>
              <a:ahLst/>
              <a:cxnLst/>
              <a:rect r="r" b="b" t="t" l="l"/>
              <a:pathLst>
                <a:path h="1251812" w="5568402">
                  <a:moveTo>
                    <a:pt x="0" y="0"/>
                  </a:moveTo>
                  <a:lnTo>
                    <a:pt x="5568402" y="0"/>
                  </a:lnTo>
                  <a:lnTo>
                    <a:pt x="5568402" y="1251812"/>
                  </a:lnTo>
                  <a:lnTo>
                    <a:pt x="0" y="1251812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68402" cy="12899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16244564" y="-3327438"/>
            <a:ext cx="5209182" cy="8693226"/>
            <a:chOff x="0" y="0"/>
            <a:chExt cx="1371966" cy="22895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71966" cy="2289574"/>
            </a:xfrm>
            <a:custGeom>
              <a:avLst/>
              <a:gdLst/>
              <a:ahLst/>
              <a:cxnLst/>
              <a:rect r="r" b="b" t="t" l="l"/>
              <a:pathLst>
                <a:path h="2289574" w="1371966">
                  <a:moveTo>
                    <a:pt x="0" y="0"/>
                  </a:moveTo>
                  <a:lnTo>
                    <a:pt x="1371966" y="0"/>
                  </a:lnTo>
                  <a:lnTo>
                    <a:pt x="1371966" y="2289574"/>
                  </a:lnTo>
                  <a:lnTo>
                    <a:pt x="0" y="2289574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71966" cy="2327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449192" y="7770262"/>
            <a:ext cx="2836069" cy="283606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382803" y="-517567"/>
            <a:ext cx="6759722" cy="675972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583002" y="2721294"/>
            <a:ext cx="6537006" cy="653700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922461" y="3031130"/>
            <a:ext cx="5858088" cy="585808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-13929" t="-13459" r="-13146" b="-13616"/>
              </a:stretch>
            </a:blipFill>
            <a:ln w="171450" cap="sq">
              <a:solidFill>
                <a:srgbClr val="F3F3F3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990600" y="5307365"/>
            <a:ext cx="10476467" cy="820488"/>
            <a:chOff x="0" y="0"/>
            <a:chExt cx="5189151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89151" cy="406400"/>
            </a:xfrm>
            <a:custGeom>
              <a:avLst/>
              <a:gdLst/>
              <a:ahLst/>
              <a:cxnLst/>
              <a:rect r="r" b="b" t="t" l="l"/>
              <a:pathLst>
                <a:path h="406400" w="5189151">
                  <a:moveTo>
                    <a:pt x="498595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985951" y="406400"/>
                  </a:lnTo>
                  <a:lnTo>
                    <a:pt x="5189151" y="203200"/>
                  </a:lnTo>
                  <a:lnTo>
                    <a:pt x="498595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074851" cy="444500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90600" y="6404477"/>
            <a:ext cx="10476467" cy="820488"/>
            <a:chOff x="0" y="0"/>
            <a:chExt cx="5189151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89151" cy="406400"/>
            </a:xfrm>
            <a:custGeom>
              <a:avLst/>
              <a:gdLst/>
              <a:ahLst/>
              <a:cxnLst/>
              <a:rect r="r" b="b" t="t" l="l"/>
              <a:pathLst>
                <a:path h="406400" w="5189151">
                  <a:moveTo>
                    <a:pt x="498595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985951" y="406400"/>
                  </a:lnTo>
                  <a:lnTo>
                    <a:pt x="5189151" y="203200"/>
                  </a:lnTo>
                  <a:lnTo>
                    <a:pt x="498595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074851" cy="444500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90600" y="7501589"/>
            <a:ext cx="10476467" cy="820488"/>
            <a:chOff x="0" y="0"/>
            <a:chExt cx="5189151" cy="4064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189151" cy="406400"/>
            </a:xfrm>
            <a:custGeom>
              <a:avLst/>
              <a:gdLst/>
              <a:ahLst/>
              <a:cxnLst/>
              <a:rect r="r" b="b" t="t" l="l"/>
              <a:pathLst>
                <a:path h="406400" w="5189151">
                  <a:moveTo>
                    <a:pt x="498595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985951" y="406400"/>
                  </a:lnTo>
                  <a:lnTo>
                    <a:pt x="5189151" y="203200"/>
                  </a:lnTo>
                  <a:lnTo>
                    <a:pt x="498595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5074851" cy="444500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90600" y="8602183"/>
            <a:ext cx="10476467" cy="820488"/>
            <a:chOff x="0" y="0"/>
            <a:chExt cx="5189151" cy="406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189151" cy="406400"/>
            </a:xfrm>
            <a:custGeom>
              <a:avLst/>
              <a:gdLst/>
              <a:ahLst/>
              <a:cxnLst/>
              <a:rect r="r" b="b" t="t" l="l"/>
              <a:pathLst>
                <a:path h="406400" w="5189151">
                  <a:moveTo>
                    <a:pt x="498595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985951" y="406400"/>
                  </a:lnTo>
                  <a:lnTo>
                    <a:pt x="5189151" y="203200"/>
                  </a:lnTo>
                  <a:lnTo>
                    <a:pt x="498595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5074851" cy="444500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028700" y="1019175"/>
            <a:ext cx="996449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4"/>
              </a:lnSpc>
            </a:pPr>
            <a:r>
              <a:rPr lang="en-US" sz="6870" b="true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3: Connect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2300288"/>
            <a:ext cx="11340538" cy="655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Modern Problems? Modern Solutions.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51753" y="5386780"/>
            <a:ext cx="9314640" cy="58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18"/>
              </a:lnSpc>
            </a:pPr>
            <a:r>
              <a:rPr lang="en-US" b="true" sz="33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DISCORD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51753" y="6483892"/>
            <a:ext cx="9314640" cy="58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18"/>
              </a:lnSpc>
            </a:pPr>
            <a:r>
              <a:rPr lang="en-US" b="true" sz="33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INSTAGRAM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51753" y="7581004"/>
            <a:ext cx="9314640" cy="58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18"/>
              </a:lnSpc>
            </a:pPr>
            <a:r>
              <a:rPr lang="en-US" b="true" sz="33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FACEBOOK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51753" y="8681598"/>
            <a:ext cx="9314640" cy="585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18"/>
              </a:lnSpc>
            </a:pPr>
            <a:r>
              <a:rPr lang="en-US" b="true" sz="337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E-MAIL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1990" y="2580764"/>
            <a:ext cx="12486921" cy="2092832"/>
            <a:chOff x="0" y="0"/>
            <a:chExt cx="4844012" cy="8118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4012" cy="811866"/>
            </a:xfrm>
            <a:custGeom>
              <a:avLst/>
              <a:gdLst/>
              <a:ahLst/>
              <a:cxnLst/>
              <a:rect r="r" b="b" t="t" l="l"/>
              <a:pathLst>
                <a:path h="811866" w="4844012">
                  <a:moveTo>
                    <a:pt x="4640812" y="0"/>
                  </a:moveTo>
                  <a:lnTo>
                    <a:pt x="0" y="0"/>
                  </a:lnTo>
                  <a:lnTo>
                    <a:pt x="0" y="811866"/>
                  </a:lnTo>
                  <a:lnTo>
                    <a:pt x="4640812" y="811866"/>
                  </a:lnTo>
                  <a:lnTo>
                    <a:pt x="4844012" y="405933"/>
                  </a:lnTo>
                  <a:lnTo>
                    <a:pt x="464081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729712" cy="849966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33628" y="0"/>
            <a:ext cx="4257047" cy="10287000"/>
            <a:chOff x="0" y="0"/>
            <a:chExt cx="1121197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2119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21197">
                  <a:moveTo>
                    <a:pt x="0" y="0"/>
                  </a:moveTo>
                  <a:lnTo>
                    <a:pt x="1121197" y="0"/>
                  </a:lnTo>
                  <a:lnTo>
                    <a:pt x="112119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121197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-1655140" y="-4456627"/>
            <a:ext cx="5567855" cy="11842628"/>
            <a:chOff x="0" y="0"/>
            <a:chExt cx="1466431" cy="31190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6431" cy="3119046"/>
            </a:xfrm>
            <a:custGeom>
              <a:avLst/>
              <a:gdLst/>
              <a:ahLst/>
              <a:cxnLst/>
              <a:rect r="r" b="b" t="t" l="l"/>
              <a:pathLst>
                <a:path h="3119046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119046"/>
                  </a:lnTo>
                  <a:lnTo>
                    <a:pt x="0" y="3119046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66431" cy="3157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700000">
            <a:off x="-3423774" y="-3965757"/>
            <a:ext cx="5843853" cy="7677560"/>
            <a:chOff x="0" y="0"/>
            <a:chExt cx="1539122" cy="20220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39122" cy="2022073"/>
            </a:xfrm>
            <a:custGeom>
              <a:avLst/>
              <a:gdLst/>
              <a:ahLst/>
              <a:cxnLst/>
              <a:rect r="r" b="b" t="t" l="l"/>
              <a:pathLst>
                <a:path h="2022073" w="1539122">
                  <a:moveTo>
                    <a:pt x="0" y="0"/>
                  </a:moveTo>
                  <a:lnTo>
                    <a:pt x="1539122" y="0"/>
                  </a:lnTo>
                  <a:lnTo>
                    <a:pt x="1539122" y="2022073"/>
                  </a:lnTo>
                  <a:lnTo>
                    <a:pt x="0" y="202207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539122" cy="2060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321295" y="1142489"/>
            <a:ext cx="1122157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Session Outcomes: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97641" y="2958525"/>
            <a:ext cx="11102138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Be presented with trends in the presence and engagement of Dependents on campus 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4871990" y="4933610"/>
            <a:ext cx="12486921" cy="2092832"/>
            <a:chOff x="0" y="0"/>
            <a:chExt cx="4844012" cy="8118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844012" cy="811866"/>
            </a:xfrm>
            <a:custGeom>
              <a:avLst/>
              <a:gdLst/>
              <a:ahLst/>
              <a:cxnLst/>
              <a:rect r="r" b="b" t="t" l="l"/>
              <a:pathLst>
                <a:path h="811866" w="4844012">
                  <a:moveTo>
                    <a:pt x="4640812" y="0"/>
                  </a:moveTo>
                  <a:lnTo>
                    <a:pt x="0" y="0"/>
                  </a:lnTo>
                  <a:lnTo>
                    <a:pt x="0" y="811866"/>
                  </a:lnTo>
                  <a:lnTo>
                    <a:pt x="4640812" y="811866"/>
                  </a:lnTo>
                  <a:lnTo>
                    <a:pt x="4844012" y="405933"/>
                  </a:lnTo>
                  <a:lnTo>
                    <a:pt x="464081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729712" cy="849966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5197641" y="4992284"/>
            <a:ext cx="11102138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Be challenged to consider the growing number of military Dependents on campus, the unique needs of those students, and identify gaps in coverage.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871990" y="7416967"/>
            <a:ext cx="12486921" cy="2092832"/>
            <a:chOff x="0" y="0"/>
            <a:chExt cx="4844012" cy="81186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844012" cy="811866"/>
            </a:xfrm>
            <a:custGeom>
              <a:avLst/>
              <a:gdLst/>
              <a:ahLst/>
              <a:cxnLst/>
              <a:rect r="r" b="b" t="t" l="l"/>
              <a:pathLst>
                <a:path h="811866" w="4844012">
                  <a:moveTo>
                    <a:pt x="4640812" y="0"/>
                  </a:moveTo>
                  <a:lnTo>
                    <a:pt x="0" y="0"/>
                  </a:lnTo>
                  <a:lnTo>
                    <a:pt x="0" y="811866"/>
                  </a:lnTo>
                  <a:lnTo>
                    <a:pt x="4640812" y="811866"/>
                  </a:lnTo>
                  <a:lnTo>
                    <a:pt x="4844012" y="405933"/>
                  </a:lnTo>
                  <a:lnTo>
                    <a:pt x="4640812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4729712" cy="849966"/>
            </a:xfrm>
            <a:prstGeom prst="rect">
              <a:avLst/>
            </a:prstGeom>
          </p:spPr>
          <p:txBody>
            <a:bodyPr anchor="ctr" rtlCol="false" tIns="39650" lIns="39650" bIns="39650" rIns="39650"/>
            <a:lstStyle/>
            <a:p>
              <a:pPr algn="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197641" y="7475641"/>
            <a:ext cx="11468879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Walk away with ideas for boosting Dependent engagement and develop ideas for supporting their needs.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50196"/>
            <a:ext cx="9741293" cy="1345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86"/>
              </a:lnSpc>
            </a:pPr>
            <a:r>
              <a:rPr lang="en-US" sz="8905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Conclusion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4824552"/>
            <a:ext cx="14155687" cy="4084659"/>
            <a:chOff x="0" y="0"/>
            <a:chExt cx="3728247" cy="10757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8247" cy="1075795"/>
            </a:xfrm>
            <a:custGeom>
              <a:avLst/>
              <a:gdLst/>
              <a:ahLst/>
              <a:cxnLst/>
              <a:rect r="r" b="b" t="t" l="l"/>
              <a:pathLst>
                <a:path h="1075795" w="3728247">
                  <a:moveTo>
                    <a:pt x="0" y="0"/>
                  </a:moveTo>
                  <a:lnTo>
                    <a:pt x="3728247" y="0"/>
                  </a:lnTo>
                  <a:lnTo>
                    <a:pt x="3728247" y="1075795"/>
                  </a:lnTo>
                  <a:lnTo>
                    <a:pt x="0" y="1075795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28247" cy="1113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29156" y="-422073"/>
            <a:ext cx="8304242" cy="4345147"/>
            <a:chOff x="0" y="0"/>
            <a:chExt cx="406400" cy="2126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400" cy="212646"/>
            </a:xfrm>
            <a:custGeom>
              <a:avLst/>
              <a:gdLst/>
              <a:ahLst/>
              <a:cxnLst/>
              <a:rect r="r" b="b" t="t" l="l"/>
              <a:pathLst>
                <a:path h="212646" w="406400">
                  <a:moveTo>
                    <a:pt x="203200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406400" y="21264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203200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578072" y="4815027"/>
            <a:ext cx="7806409" cy="4084659"/>
            <a:chOff x="0" y="0"/>
            <a:chExt cx="406400" cy="2126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6400" cy="212646"/>
            </a:xfrm>
            <a:custGeom>
              <a:avLst/>
              <a:gdLst/>
              <a:ahLst/>
              <a:cxnLst/>
              <a:rect r="r" b="b" t="t" l="l"/>
              <a:pathLst>
                <a:path h="212646" w="406400">
                  <a:moveTo>
                    <a:pt x="203200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406400" y="21264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38100"/>
              <a:ext cx="203200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827473" y="1177888"/>
            <a:ext cx="6029578" cy="3154942"/>
            <a:chOff x="0" y="0"/>
            <a:chExt cx="406400" cy="2126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06400" cy="212646"/>
            </a:xfrm>
            <a:custGeom>
              <a:avLst/>
              <a:gdLst/>
              <a:ahLst/>
              <a:cxnLst/>
              <a:rect r="r" b="b" t="t" l="l"/>
              <a:pathLst>
                <a:path h="212646" w="406400">
                  <a:moveTo>
                    <a:pt x="203200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406400" y="21264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38100"/>
              <a:ext cx="203200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372597" y="-133305"/>
            <a:ext cx="6029578" cy="3154942"/>
            <a:chOff x="0" y="0"/>
            <a:chExt cx="406400" cy="2126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6400" cy="212646"/>
            </a:xfrm>
            <a:custGeom>
              <a:avLst/>
              <a:gdLst/>
              <a:ahLst/>
              <a:cxnLst/>
              <a:rect r="r" b="b" t="t" l="l"/>
              <a:pathLst>
                <a:path h="212646" w="406400">
                  <a:moveTo>
                    <a:pt x="203200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406400" y="21264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38100"/>
              <a:ext cx="203200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372597" y="2118845"/>
            <a:ext cx="7139455" cy="7139455"/>
            <a:chOff x="0" y="0"/>
            <a:chExt cx="9519273" cy="9519273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519273" cy="9519273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42882">
                      <a:alpha val="100000"/>
                    </a:srgbClr>
                  </a:gs>
                  <a:gs pos="100000">
                    <a:srgbClr val="2A83D0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63500" y="25400"/>
                <a:ext cx="685800" cy="723900"/>
              </a:xfrm>
              <a:prstGeom prst="rect">
                <a:avLst/>
              </a:prstGeom>
            </p:spPr>
            <p:txBody>
              <a:bodyPr anchor="ctr" rtlCol="false" tIns="31627" lIns="31627" bIns="31627" rIns="31627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423816" y="381587"/>
              <a:ext cx="8671640" cy="8671640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6747" r="0" b="-16747"/>
                </a:stretch>
              </a:blipFill>
              <a:ln w="171450" cap="sq">
                <a:solidFill>
                  <a:srgbClr val="F3F3F3"/>
                </a:solidFill>
                <a:prstDash val="solid"/>
                <a:miter/>
              </a:ln>
            </p:spPr>
          </p:sp>
        </p:grpSp>
      </p:grpSp>
      <p:grpSp>
        <p:nvGrpSpPr>
          <p:cNvPr name="Group 24" id="24"/>
          <p:cNvGrpSpPr/>
          <p:nvPr/>
        </p:nvGrpSpPr>
        <p:grpSpPr>
          <a:xfrm rot="0">
            <a:off x="15880061" y="7879061"/>
            <a:ext cx="4815879" cy="481587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28700" y="9023511"/>
            <a:ext cx="8322847" cy="97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55"/>
              </a:lnSpc>
            </a:pPr>
            <a:r>
              <a:rPr lang="en-US" b="true" sz="5682" spc="-56">
                <a:solidFill>
                  <a:srgbClr val="0D358D"/>
                </a:solidFill>
                <a:latin typeface="Aileron Bold"/>
                <a:ea typeface="Aileron Bold"/>
                <a:cs typeface="Aileron Bold"/>
                <a:sym typeface="Aileron Bold"/>
              </a:rPr>
              <a:t>Catch | Care | Connect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4314" y="5485757"/>
            <a:ext cx="9741293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What can your office do to support your whole Military Community?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41377" y="2757299"/>
            <a:ext cx="5420804" cy="542080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6704" lIns="56704" bIns="56704" rIns="56704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22828" y="1865216"/>
            <a:ext cx="10349700" cy="783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524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Opened in 2015</a:t>
            </a:r>
          </a:p>
          <a:p>
            <a:pPr algn="l" marL="647698" indent="-323849" lvl="1">
              <a:lnSpc>
                <a:spcPts val="524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Serves almost 1,300 Military-Connected students, as well as MTSU faculty and staff, and the community</a:t>
            </a:r>
          </a:p>
          <a:p>
            <a:pPr algn="l" marL="647698" indent="-323849" lvl="1">
              <a:lnSpc>
                <a:spcPts val="524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Our team includes: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Director and Administrator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School Certifying Officials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Two Veterans Service Officers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VR&amp;E counselor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VA clinical social worker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Career search and readiness personnel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Graduate Assistants</a:t>
            </a:r>
          </a:p>
          <a:p>
            <a:pPr algn="l" marL="1295397" indent="-431799" lvl="2">
              <a:lnSpc>
                <a:spcPts val="524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Student Workers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3824445" y="8159053"/>
            <a:ext cx="8047264" cy="1545238"/>
            <a:chOff x="0" y="0"/>
            <a:chExt cx="1107417" cy="2126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07417" cy="212646"/>
            </a:xfrm>
            <a:custGeom>
              <a:avLst/>
              <a:gdLst/>
              <a:ahLst/>
              <a:cxnLst/>
              <a:rect r="r" b="b" t="t" l="l"/>
              <a:pathLst>
                <a:path h="212646" w="1107417">
                  <a:moveTo>
                    <a:pt x="904217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1107417" y="212646"/>
                  </a:lnTo>
                  <a:lnTo>
                    <a:pt x="90421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904217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572528" y="443375"/>
            <a:ext cx="4510675" cy="2360185"/>
            <a:chOff x="0" y="0"/>
            <a:chExt cx="406400" cy="2126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6400" cy="212646"/>
            </a:xfrm>
            <a:custGeom>
              <a:avLst/>
              <a:gdLst/>
              <a:ahLst/>
              <a:cxnLst/>
              <a:rect r="r" b="b" t="t" l="l"/>
              <a:pathLst>
                <a:path h="212646" w="406400">
                  <a:moveTo>
                    <a:pt x="203200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406400" y="212646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38100"/>
              <a:ext cx="203200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136530" y="0"/>
            <a:ext cx="8837326" cy="1469097"/>
            <a:chOff x="0" y="0"/>
            <a:chExt cx="1279171" cy="2126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79171" cy="212646"/>
            </a:xfrm>
            <a:custGeom>
              <a:avLst/>
              <a:gdLst/>
              <a:ahLst/>
              <a:cxnLst/>
              <a:rect r="r" b="b" t="t" l="l"/>
              <a:pathLst>
                <a:path h="212646" w="1279171">
                  <a:moveTo>
                    <a:pt x="1075971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1279171" y="212646"/>
                  </a:lnTo>
                  <a:lnTo>
                    <a:pt x="107597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38100"/>
              <a:ext cx="1075971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621987" y="3137909"/>
            <a:ext cx="4659584" cy="465958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-10231" t="-12593" r="-12593" b="-10231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819995" y="861259"/>
            <a:ext cx="948785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The Daniels Center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34644"/>
            <a:ext cx="18288000" cy="252356"/>
            <a:chOff x="0" y="0"/>
            <a:chExt cx="4816593" cy="664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6464"/>
            </a:xfrm>
            <a:custGeom>
              <a:avLst/>
              <a:gdLst/>
              <a:ahLst/>
              <a:cxnLst/>
              <a:rect r="r" b="b" t="t" l="l"/>
              <a:pathLst>
                <a:path h="6646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6464"/>
                  </a:lnTo>
                  <a:lnTo>
                    <a:pt x="0" y="66464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0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088924" y="8087924"/>
            <a:ext cx="4398151" cy="439815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2201498" y="8087924"/>
            <a:ext cx="4398151" cy="439815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065355" y="6824627"/>
            <a:ext cx="5024742" cy="502474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3810089" y="6824627"/>
            <a:ext cx="5024742" cy="5024742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14057" y="0"/>
            <a:ext cx="9281282" cy="1545238"/>
            <a:chOff x="0" y="0"/>
            <a:chExt cx="1277235" cy="2126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77235" cy="212646"/>
            </a:xfrm>
            <a:custGeom>
              <a:avLst/>
              <a:gdLst/>
              <a:ahLst/>
              <a:cxnLst/>
              <a:rect r="r" b="b" t="t" l="l"/>
              <a:pathLst>
                <a:path h="212646" w="1277235">
                  <a:moveTo>
                    <a:pt x="1074035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1277235" y="212646"/>
                  </a:lnTo>
                  <a:lnTo>
                    <a:pt x="107403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1074035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10885" y="1063423"/>
            <a:ext cx="6451783" cy="752150"/>
            <a:chOff x="0" y="0"/>
            <a:chExt cx="1824036" cy="21264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24037" cy="212646"/>
            </a:xfrm>
            <a:custGeom>
              <a:avLst/>
              <a:gdLst/>
              <a:ahLst/>
              <a:cxnLst/>
              <a:rect r="r" b="b" t="t" l="l"/>
              <a:pathLst>
                <a:path h="212646" w="1824037">
                  <a:moveTo>
                    <a:pt x="1620837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1824037" y="212646"/>
                  </a:lnTo>
                  <a:lnTo>
                    <a:pt x="162083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1620836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042833" y="0"/>
            <a:ext cx="8047264" cy="1545238"/>
            <a:chOff x="0" y="0"/>
            <a:chExt cx="1107417" cy="21264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07417" cy="212646"/>
            </a:xfrm>
            <a:custGeom>
              <a:avLst/>
              <a:gdLst/>
              <a:ahLst/>
              <a:cxnLst/>
              <a:rect r="r" b="b" t="t" l="l"/>
              <a:pathLst>
                <a:path h="212646" w="1107417">
                  <a:moveTo>
                    <a:pt x="904217" y="0"/>
                  </a:moveTo>
                  <a:lnTo>
                    <a:pt x="0" y="0"/>
                  </a:lnTo>
                  <a:lnTo>
                    <a:pt x="203200" y="212646"/>
                  </a:lnTo>
                  <a:lnTo>
                    <a:pt x="1107417" y="212646"/>
                  </a:lnTo>
                  <a:lnTo>
                    <a:pt x="904217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904217" cy="250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3846907" y="1703129"/>
            <a:ext cx="10098103" cy="8173625"/>
          </a:xfrm>
          <a:custGeom>
            <a:avLst/>
            <a:gdLst/>
            <a:ahLst/>
            <a:cxnLst/>
            <a:rect r="r" b="b" t="t" l="l"/>
            <a:pathLst>
              <a:path h="8173625" w="10098103">
                <a:moveTo>
                  <a:pt x="0" y="0"/>
                </a:moveTo>
                <a:lnTo>
                  <a:pt x="10098103" y="0"/>
                </a:lnTo>
                <a:lnTo>
                  <a:pt x="10098103" y="8173625"/>
                </a:lnTo>
                <a:lnTo>
                  <a:pt x="0" y="8173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09" t="-5526" r="-7277" b="-4597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71981" y="585302"/>
            <a:ext cx="8123978" cy="95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93"/>
              </a:lnSpc>
            </a:pPr>
            <a:r>
              <a:rPr lang="en-US" sz="6328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Our Growth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90776"/>
            <a:ext cx="18288000" cy="6533485"/>
            <a:chOff x="0" y="0"/>
            <a:chExt cx="4816593" cy="17207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720753"/>
            </a:xfrm>
            <a:custGeom>
              <a:avLst/>
              <a:gdLst/>
              <a:ahLst/>
              <a:cxnLst/>
              <a:rect r="r" b="b" t="t" l="l"/>
              <a:pathLst>
                <a:path h="172075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20753"/>
                  </a:lnTo>
                  <a:lnTo>
                    <a:pt x="0" y="1720753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758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978793" y="895350"/>
            <a:ext cx="14330415" cy="490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true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The Question:</a:t>
            </a:r>
          </a:p>
          <a:p>
            <a:pPr algn="ctr">
              <a:lnSpc>
                <a:spcPts val="9799"/>
              </a:lnSpc>
            </a:pPr>
            <a:r>
              <a:rPr lang="en-US" sz="6999" b="true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How can we support and engage Military Dependents in meaningful and effective ways?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165985" y="8423566"/>
            <a:ext cx="3762104" cy="376210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72706" y="10034644"/>
            <a:ext cx="15142588" cy="252356"/>
            <a:chOff x="0" y="0"/>
            <a:chExt cx="3988171" cy="664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88171" cy="66464"/>
            </a:xfrm>
            <a:custGeom>
              <a:avLst/>
              <a:gdLst/>
              <a:ahLst/>
              <a:cxnLst/>
              <a:rect r="r" b="b" t="t" l="l"/>
              <a:pathLst>
                <a:path h="66464" w="3988171">
                  <a:moveTo>
                    <a:pt x="0" y="0"/>
                  </a:moveTo>
                  <a:lnTo>
                    <a:pt x="3988171" y="0"/>
                  </a:lnTo>
                  <a:lnTo>
                    <a:pt x="3988171" y="66464"/>
                  </a:lnTo>
                  <a:lnTo>
                    <a:pt x="0" y="66464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88171" cy="10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90626" y="9537627"/>
            <a:ext cx="3762104" cy="376210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2678571" y="8423566"/>
            <a:ext cx="3762104" cy="376210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30980" y="9537627"/>
            <a:ext cx="3762104" cy="376210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5091" y="3521375"/>
            <a:ext cx="13017818" cy="5657095"/>
            <a:chOff x="0" y="0"/>
            <a:chExt cx="2779206" cy="1207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9206" cy="1207747"/>
            </a:xfrm>
            <a:custGeom>
              <a:avLst/>
              <a:gdLst/>
              <a:ahLst/>
              <a:cxnLst/>
              <a:rect r="r" b="b" t="t" l="l"/>
              <a:pathLst>
                <a:path h="1207747" w="2779206">
                  <a:moveTo>
                    <a:pt x="2541081" y="0"/>
                  </a:moveTo>
                  <a:lnTo>
                    <a:pt x="2779206" y="238125"/>
                  </a:lnTo>
                  <a:lnTo>
                    <a:pt x="2779206" y="969622"/>
                  </a:lnTo>
                  <a:lnTo>
                    <a:pt x="2541081" y="1207747"/>
                  </a:lnTo>
                  <a:lnTo>
                    <a:pt x="238125" y="1207747"/>
                  </a:lnTo>
                  <a:lnTo>
                    <a:pt x="0" y="969622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541081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w="142875" cap="sq">
              <a:gradFill>
                <a:gsLst>
                  <a:gs pos="0">
                    <a:srgbClr val="5AA9ED">
                      <a:alpha val="100000"/>
                    </a:srgbClr>
                  </a:gs>
                  <a:gs pos="100000">
                    <a:srgbClr val="04288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63500" y="25400"/>
              <a:ext cx="2652206" cy="1118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90693" y="4867275"/>
            <a:ext cx="8706614" cy="246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Catch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839116" y="0"/>
            <a:ext cx="448884" cy="3891717"/>
            <a:chOff x="0" y="0"/>
            <a:chExt cx="118225" cy="10249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0"/>
            <a:ext cx="448884" cy="3891717"/>
            <a:chOff x="0" y="0"/>
            <a:chExt cx="118225" cy="10249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8225" cy="1024979"/>
            </a:xfrm>
            <a:custGeom>
              <a:avLst/>
              <a:gdLst/>
              <a:ahLst/>
              <a:cxnLst/>
              <a:rect r="r" b="b" t="t" l="l"/>
              <a:pathLst>
                <a:path h="1024979" w="118225">
                  <a:moveTo>
                    <a:pt x="0" y="0"/>
                  </a:moveTo>
                  <a:lnTo>
                    <a:pt x="118225" y="0"/>
                  </a:lnTo>
                  <a:lnTo>
                    <a:pt x="118225" y="1024979"/>
                  </a:lnTo>
                  <a:lnTo>
                    <a:pt x="0" y="1024979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8225" cy="1063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740237" y="3450801"/>
            <a:ext cx="3762104" cy="376210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2212863" y="3450801"/>
            <a:ext cx="3762104" cy="376210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634981" y="4554595"/>
            <a:ext cx="3762104" cy="376210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994109" y="8297649"/>
            <a:ext cx="9311509" cy="9311509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4987566" y="8297649"/>
            <a:ext cx="9311509" cy="931150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1109085" y="4554595"/>
            <a:ext cx="3762104" cy="376210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042882">
                    <a:alpha val="100000"/>
                  </a:srgbClr>
                </a:gs>
                <a:gs pos="100000">
                  <a:srgbClr val="2A83D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anchor="ctr" rtlCol="false" tIns="58889" lIns="58889" bIns="58889" rIns="58889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64022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1636" y="7179283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8" y="0"/>
                </a:lnTo>
                <a:lnTo>
                  <a:pt x="1714128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5400000">
            <a:off x="238905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5400000">
            <a:off x="16334968" y="738065"/>
            <a:ext cx="1714127" cy="319256"/>
          </a:xfrm>
          <a:custGeom>
            <a:avLst/>
            <a:gdLst/>
            <a:ahLst/>
            <a:cxnLst/>
            <a:rect r="r" b="b" t="t" l="l"/>
            <a:pathLst>
              <a:path h="319256" w="1714127">
                <a:moveTo>
                  <a:pt x="0" y="0"/>
                </a:moveTo>
                <a:lnTo>
                  <a:pt x="1714127" y="0"/>
                </a:lnTo>
                <a:lnTo>
                  <a:pt x="1714127" y="319256"/>
                </a:lnTo>
                <a:lnTo>
                  <a:pt x="0" y="31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3202007" y="2205123"/>
            <a:ext cx="1188398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1: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3628" y="0"/>
            <a:ext cx="4257047" cy="10287000"/>
            <a:chOff x="0" y="0"/>
            <a:chExt cx="112119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119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21197">
                  <a:moveTo>
                    <a:pt x="0" y="0"/>
                  </a:moveTo>
                  <a:lnTo>
                    <a:pt x="1121197" y="0"/>
                  </a:lnTo>
                  <a:lnTo>
                    <a:pt x="112119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21197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-1655140" y="-4456627"/>
            <a:ext cx="5567855" cy="11842628"/>
            <a:chOff x="0" y="0"/>
            <a:chExt cx="1466431" cy="3119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66431" cy="3119046"/>
            </a:xfrm>
            <a:custGeom>
              <a:avLst/>
              <a:gdLst/>
              <a:ahLst/>
              <a:cxnLst/>
              <a:rect r="r" b="b" t="t" l="l"/>
              <a:pathLst>
                <a:path h="3119046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119046"/>
                  </a:lnTo>
                  <a:lnTo>
                    <a:pt x="0" y="3119046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66431" cy="3157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-3423774" y="-3965757"/>
            <a:ext cx="5843853" cy="7677560"/>
            <a:chOff x="0" y="0"/>
            <a:chExt cx="1539122" cy="20220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39122" cy="2022073"/>
            </a:xfrm>
            <a:custGeom>
              <a:avLst/>
              <a:gdLst/>
              <a:ahLst/>
              <a:cxnLst/>
              <a:rect r="r" b="b" t="t" l="l"/>
              <a:pathLst>
                <a:path h="2022073" w="1539122">
                  <a:moveTo>
                    <a:pt x="0" y="0"/>
                  </a:moveTo>
                  <a:lnTo>
                    <a:pt x="1539122" y="0"/>
                  </a:lnTo>
                  <a:lnTo>
                    <a:pt x="1539122" y="2022073"/>
                  </a:lnTo>
                  <a:lnTo>
                    <a:pt x="0" y="202207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39122" cy="2060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478159" y="416936"/>
            <a:ext cx="894777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1: Catch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902995" y="1758140"/>
            <a:ext cx="10098103" cy="8173625"/>
          </a:xfrm>
          <a:custGeom>
            <a:avLst/>
            <a:gdLst/>
            <a:ahLst/>
            <a:cxnLst/>
            <a:rect r="r" b="b" t="t" l="l"/>
            <a:pathLst>
              <a:path h="8173625" w="10098103">
                <a:moveTo>
                  <a:pt x="0" y="0"/>
                </a:moveTo>
                <a:lnTo>
                  <a:pt x="10098103" y="0"/>
                </a:lnTo>
                <a:lnTo>
                  <a:pt x="10098103" y="8173625"/>
                </a:lnTo>
                <a:lnTo>
                  <a:pt x="0" y="8173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09" t="-5526" r="-7277" b="-4597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3628" y="0"/>
            <a:ext cx="4257047" cy="10287000"/>
            <a:chOff x="0" y="0"/>
            <a:chExt cx="112119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119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21197">
                  <a:moveTo>
                    <a:pt x="0" y="0"/>
                  </a:moveTo>
                  <a:lnTo>
                    <a:pt x="1121197" y="0"/>
                  </a:lnTo>
                  <a:lnTo>
                    <a:pt x="112119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21197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-1655140" y="-4456627"/>
            <a:ext cx="5567855" cy="11842628"/>
            <a:chOff x="0" y="0"/>
            <a:chExt cx="1466431" cy="3119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66431" cy="3119046"/>
            </a:xfrm>
            <a:custGeom>
              <a:avLst/>
              <a:gdLst/>
              <a:ahLst/>
              <a:cxnLst/>
              <a:rect r="r" b="b" t="t" l="l"/>
              <a:pathLst>
                <a:path h="3119046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119046"/>
                  </a:lnTo>
                  <a:lnTo>
                    <a:pt x="0" y="3119046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66431" cy="3157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-3423774" y="-3965757"/>
            <a:ext cx="5843853" cy="7677560"/>
            <a:chOff x="0" y="0"/>
            <a:chExt cx="1539122" cy="20220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39122" cy="2022073"/>
            </a:xfrm>
            <a:custGeom>
              <a:avLst/>
              <a:gdLst/>
              <a:ahLst/>
              <a:cxnLst/>
              <a:rect r="r" b="b" t="t" l="l"/>
              <a:pathLst>
                <a:path h="2022073" w="1539122">
                  <a:moveTo>
                    <a:pt x="0" y="0"/>
                  </a:moveTo>
                  <a:lnTo>
                    <a:pt x="1539122" y="0"/>
                  </a:lnTo>
                  <a:lnTo>
                    <a:pt x="1539122" y="2022073"/>
                  </a:lnTo>
                  <a:lnTo>
                    <a:pt x="0" y="202207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39122" cy="2060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880321" y="1666394"/>
            <a:ext cx="10143451" cy="8275955"/>
          </a:xfrm>
          <a:custGeom>
            <a:avLst/>
            <a:gdLst/>
            <a:ahLst/>
            <a:cxnLst/>
            <a:rect r="r" b="b" t="t" l="l"/>
            <a:pathLst>
              <a:path h="8275955" w="10143451">
                <a:moveTo>
                  <a:pt x="0" y="0"/>
                </a:moveTo>
                <a:lnTo>
                  <a:pt x="10143451" y="0"/>
                </a:lnTo>
                <a:lnTo>
                  <a:pt x="10143451" y="8275955"/>
                </a:lnTo>
                <a:lnTo>
                  <a:pt x="0" y="8275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92" t="-5302" r="-8189" b="-4226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478159" y="416936"/>
            <a:ext cx="894777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1: Catch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3628" y="0"/>
            <a:ext cx="4257047" cy="10287000"/>
            <a:chOff x="0" y="0"/>
            <a:chExt cx="112119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119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21197">
                  <a:moveTo>
                    <a:pt x="0" y="0"/>
                  </a:moveTo>
                  <a:lnTo>
                    <a:pt x="1121197" y="0"/>
                  </a:lnTo>
                  <a:lnTo>
                    <a:pt x="112119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21197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700000">
            <a:off x="-1655140" y="-4456627"/>
            <a:ext cx="5567855" cy="11842628"/>
            <a:chOff x="0" y="0"/>
            <a:chExt cx="1466431" cy="3119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66431" cy="3119046"/>
            </a:xfrm>
            <a:custGeom>
              <a:avLst/>
              <a:gdLst/>
              <a:ahLst/>
              <a:cxnLst/>
              <a:rect r="r" b="b" t="t" l="l"/>
              <a:pathLst>
                <a:path h="3119046" w="1466431">
                  <a:moveTo>
                    <a:pt x="0" y="0"/>
                  </a:moveTo>
                  <a:lnTo>
                    <a:pt x="1466431" y="0"/>
                  </a:lnTo>
                  <a:lnTo>
                    <a:pt x="1466431" y="3119046"/>
                  </a:lnTo>
                  <a:lnTo>
                    <a:pt x="0" y="3119046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66431" cy="3157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700000">
            <a:off x="-3423774" y="-3965757"/>
            <a:ext cx="5843853" cy="7677560"/>
            <a:chOff x="0" y="0"/>
            <a:chExt cx="1539122" cy="20220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39122" cy="2022073"/>
            </a:xfrm>
            <a:custGeom>
              <a:avLst/>
              <a:gdLst/>
              <a:ahLst/>
              <a:cxnLst/>
              <a:rect r="r" b="b" t="t" l="l"/>
              <a:pathLst>
                <a:path h="2022073" w="1539122">
                  <a:moveTo>
                    <a:pt x="0" y="0"/>
                  </a:moveTo>
                  <a:lnTo>
                    <a:pt x="1539122" y="0"/>
                  </a:lnTo>
                  <a:lnTo>
                    <a:pt x="1539122" y="2022073"/>
                  </a:lnTo>
                  <a:lnTo>
                    <a:pt x="0" y="2022073"/>
                  </a:lnTo>
                  <a:close/>
                </a:path>
              </a:pathLst>
            </a:custGeom>
            <a:gradFill rotWithShape="true">
              <a:gsLst>
                <a:gs pos="0">
                  <a:srgbClr val="5AA9ED">
                    <a:alpha val="100000"/>
                  </a:srgbClr>
                </a:gs>
                <a:gs pos="100000">
                  <a:srgbClr val="04288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39122" cy="2060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8262630" y="1166753"/>
            <a:ext cx="7378832" cy="9394699"/>
          </a:xfrm>
          <a:custGeom>
            <a:avLst/>
            <a:gdLst/>
            <a:ahLst/>
            <a:cxnLst/>
            <a:rect r="r" b="b" t="t" l="l"/>
            <a:pathLst>
              <a:path h="9394699" w="7378832">
                <a:moveTo>
                  <a:pt x="0" y="0"/>
                </a:moveTo>
                <a:lnTo>
                  <a:pt x="7378832" y="0"/>
                </a:lnTo>
                <a:lnTo>
                  <a:pt x="7378832" y="9394698"/>
                </a:lnTo>
                <a:lnTo>
                  <a:pt x="0" y="9394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618" t="-37667" r="-28383" b="-29892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113945" y="8273277"/>
            <a:ext cx="9890250" cy="1138082"/>
            <a:chOff x="0" y="0"/>
            <a:chExt cx="2604839" cy="2997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04839" cy="299742"/>
            </a:xfrm>
            <a:custGeom>
              <a:avLst/>
              <a:gdLst/>
              <a:ahLst/>
              <a:cxnLst/>
              <a:rect r="r" b="b" t="t" l="l"/>
              <a:pathLst>
                <a:path h="299742" w="2604839">
                  <a:moveTo>
                    <a:pt x="1302420" y="0"/>
                  </a:moveTo>
                  <a:cubicBezTo>
                    <a:pt x="583113" y="0"/>
                    <a:pt x="0" y="67099"/>
                    <a:pt x="0" y="149871"/>
                  </a:cubicBezTo>
                  <a:cubicBezTo>
                    <a:pt x="0" y="232642"/>
                    <a:pt x="583113" y="299742"/>
                    <a:pt x="1302420" y="299742"/>
                  </a:cubicBezTo>
                  <a:cubicBezTo>
                    <a:pt x="2021726" y="299742"/>
                    <a:pt x="2604839" y="232642"/>
                    <a:pt x="2604839" y="149871"/>
                  </a:cubicBezTo>
                  <a:cubicBezTo>
                    <a:pt x="2604839" y="67099"/>
                    <a:pt x="2021726" y="0"/>
                    <a:pt x="1302420" y="0"/>
                  </a:cubicBezTo>
                  <a:close/>
                </a:path>
              </a:pathLst>
            </a:custGeom>
            <a:ln w="95250" cap="sq">
              <a:solidFill>
                <a:srgbClr val="F52E2E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244204" y="-9999"/>
              <a:ext cx="2116432" cy="2816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7478159" y="416936"/>
            <a:ext cx="894777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4"/>
              </a:lnSpc>
            </a:pPr>
            <a:r>
              <a:rPr lang="en-US" sz="6870" b="true">
                <a:solidFill>
                  <a:srgbClr val="0D358D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Strategy 1: Catch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DAHG9KnYyj4</dc:identifier>
  <dcterms:modified xsi:type="dcterms:W3CDTF">2011-08-01T06:04:30Z</dcterms:modified>
  <cp:revision>1</cp:revision>
  <dc:title>Supporting the whole Military Community</dc:title>
</cp:coreProperties>
</file>