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19"/>
  </p:notesMasterIdLst>
  <p:sldIdLst>
    <p:sldId id="256" r:id="rId2"/>
    <p:sldId id="267" r:id="rId3"/>
    <p:sldId id="268" r:id="rId4"/>
    <p:sldId id="287" r:id="rId5"/>
    <p:sldId id="317" r:id="rId6"/>
    <p:sldId id="271" r:id="rId7"/>
    <p:sldId id="269" r:id="rId8"/>
    <p:sldId id="272" r:id="rId9"/>
    <p:sldId id="316" r:id="rId10"/>
    <p:sldId id="280" r:id="rId11"/>
    <p:sldId id="274" r:id="rId12"/>
    <p:sldId id="278" r:id="rId13"/>
    <p:sldId id="282" r:id="rId14"/>
    <p:sldId id="318" r:id="rId15"/>
    <p:sldId id="281" r:id="rId16"/>
    <p:sldId id="284" r:id="rId17"/>
    <p:sldId id="285" r:id="rId1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1FDEF717-3D6A-44D9-B719-FBDE54F0787E}">
          <p14:sldIdLst>
            <p14:sldId id="256"/>
            <p14:sldId id="267"/>
            <p14:sldId id="268"/>
            <p14:sldId id="287"/>
            <p14:sldId id="317"/>
            <p14:sldId id="271"/>
            <p14:sldId id="269"/>
            <p14:sldId id="272"/>
            <p14:sldId id="316"/>
            <p14:sldId id="280"/>
            <p14:sldId id="274"/>
            <p14:sldId id="278"/>
            <p14:sldId id="282"/>
            <p14:sldId id="318"/>
            <p14:sldId id="281"/>
            <p14:sldId id="284"/>
            <p14:sldId id="285"/>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1" d="100"/>
          <a:sy n="111" d="100"/>
        </p:scale>
        <p:origin x="5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6A6CD94-C752-4E4E-8197-7FCC6FB03500}"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10529A3D-F2E1-4462-B955-2A4062448229}">
      <dgm:prSet/>
      <dgm:spPr>
        <a:solidFill>
          <a:srgbClr val="002060"/>
        </a:solidFill>
      </dgm:spPr>
      <dgm:t>
        <a:bodyPr/>
        <a:lstStyle/>
        <a:p>
          <a:r>
            <a:rPr lang="en-US" dirty="0">
              <a:solidFill>
                <a:schemeClr val="bg1"/>
              </a:solidFill>
              <a:latin typeface="Times New Roman" panose="02020603050405020304" pitchFamily="18" charset="0"/>
              <a:cs typeface="Times New Roman" panose="02020603050405020304" pitchFamily="18" charset="0"/>
            </a:rPr>
            <a:t>Depression</a:t>
          </a:r>
          <a:r>
            <a:rPr lang="en-US" dirty="0"/>
            <a:t>                                                                                               </a:t>
          </a:r>
        </a:p>
      </dgm:t>
    </dgm:pt>
    <dgm:pt modelId="{00694EA9-0BA8-44C9-BE23-0543ABBACC65}" type="parTrans" cxnId="{EE69C5DC-E611-47CC-8BA1-9EC686759FBD}">
      <dgm:prSet/>
      <dgm:spPr/>
      <dgm:t>
        <a:bodyPr/>
        <a:lstStyle/>
        <a:p>
          <a:endParaRPr lang="en-US"/>
        </a:p>
      </dgm:t>
    </dgm:pt>
    <dgm:pt modelId="{C2EE6963-B91E-4E56-9F8A-AFE90D968ADB}" type="sibTrans" cxnId="{EE69C5DC-E611-47CC-8BA1-9EC686759FBD}">
      <dgm:prSet/>
      <dgm:spPr/>
      <dgm:t>
        <a:bodyPr/>
        <a:lstStyle/>
        <a:p>
          <a:endParaRPr lang="en-US"/>
        </a:p>
      </dgm:t>
    </dgm:pt>
    <dgm:pt modelId="{17006272-4A52-45D5-90F7-8BC08D854B4C}">
      <dgm:prSet/>
      <dgm:spPr>
        <a:solidFill>
          <a:srgbClr val="002060"/>
        </a:solidFill>
      </dgm:spPr>
      <dgm:t>
        <a:bodyPr/>
        <a:lstStyle/>
        <a:p>
          <a:r>
            <a:rPr lang="en-US" dirty="0">
              <a:solidFill>
                <a:schemeClr val="bg1"/>
              </a:solidFill>
              <a:latin typeface="Times New Roman" panose="02020603050405020304" pitchFamily="18" charset="0"/>
              <a:cs typeface="Times New Roman" panose="02020603050405020304" pitchFamily="18" charset="0"/>
            </a:rPr>
            <a:t>Anxiety</a:t>
          </a:r>
        </a:p>
      </dgm:t>
    </dgm:pt>
    <dgm:pt modelId="{4C7AAA69-90C7-4B44-BBEF-F1EB919D9E43}" type="parTrans" cxnId="{5A4705FE-0DF4-4B8F-94F1-5AEC761DCA3F}">
      <dgm:prSet/>
      <dgm:spPr/>
      <dgm:t>
        <a:bodyPr/>
        <a:lstStyle/>
        <a:p>
          <a:endParaRPr lang="en-US"/>
        </a:p>
      </dgm:t>
    </dgm:pt>
    <dgm:pt modelId="{B45281FA-E656-40B8-842A-50B6667BA156}" type="sibTrans" cxnId="{5A4705FE-0DF4-4B8F-94F1-5AEC761DCA3F}">
      <dgm:prSet/>
      <dgm:spPr/>
      <dgm:t>
        <a:bodyPr/>
        <a:lstStyle/>
        <a:p>
          <a:endParaRPr lang="en-US"/>
        </a:p>
      </dgm:t>
    </dgm:pt>
    <dgm:pt modelId="{554D9BA9-BED0-490C-B628-DE197C8075B9}">
      <dgm:prSet/>
      <dgm:spPr>
        <a:solidFill>
          <a:srgbClr val="002060"/>
        </a:solidFill>
      </dgm:spPr>
      <dgm:t>
        <a:bodyPr/>
        <a:lstStyle/>
        <a:p>
          <a:r>
            <a:rPr lang="en-US" dirty="0">
              <a:solidFill>
                <a:schemeClr val="bg1"/>
              </a:solidFill>
              <a:latin typeface="Times New Roman" panose="02020603050405020304" pitchFamily="18" charset="0"/>
              <a:cs typeface="Times New Roman" panose="02020603050405020304" pitchFamily="18" charset="0"/>
            </a:rPr>
            <a:t>Post-traumatic stress disorder</a:t>
          </a:r>
        </a:p>
      </dgm:t>
    </dgm:pt>
    <dgm:pt modelId="{6E888A6A-C4CC-4540-8EFA-3749ABAF7E5E}" type="parTrans" cxnId="{FA8FF147-F6B7-44F5-960A-AF5FEAD98D9A}">
      <dgm:prSet/>
      <dgm:spPr/>
      <dgm:t>
        <a:bodyPr/>
        <a:lstStyle/>
        <a:p>
          <a:endParaRPr lang="en-US"/>
        </a:p>
      </dgm:t>
    </dgm:pt>
    <dgm:pt modelId="{08BD8EB7-BA14-47F3-9E3B-C10ED1D38EC0}" type="sibTrans" cxnId="{FA8FF147-F6B7-44F5-960A-AF5FEAD98D9A}">
      <dgm:prSet/>
      <dgm:spPr/>
      <dgm:t>
        <a:bodyPr/>
        <a:lstStyle/>
        <a:p>
          <a:endParaRPr lang="en-US"/>
        </a:p>
      </dgm:t>
    </dgm:pt>
    <dgm:pt modelId="{AE923AED-6FDC-4470-9BFC-9344D65A368E}">
      <dgm:prSet/>
      <dgm:spPr>
        <a:solidFill>
          <a:srgbClr val="002060"/>
        </a:solidFill>
      </dgm:spPr>
      <dgm:t>
        <a:bodyPr/>
        <a:lstStyle/>
        <a:p>
          <a:r>
            <a:rPr lang="en-US" dirty="0">
              <a:solidFill>
                <a:schemeClr val="bg1"/>
              </a:solidFill>
              <a:latin typeface="Times New Roman" panose="02020603050405020304" pitchFamily="18" charset="0"/>
              <a:cs typeface="Times New Roman" panose="02020603050405020304" pitchFamily="18" charset="0"/>
            </a:rPr>
            <a:t>Adjustment issues</a:t>
          </a:r>
        </a:p>
      </dgm:t>
    </dgm:pt>
    <dgm:pt modelId="{9D316F0B-48E7-4E3B-BFD1-E17E2B41F7EC}" type="parTrans" cxnId="{19314F8A-C676-4496-9247-CBC6CE2BC22B}">
      <dgm:prSet/>
      <dgm:spPr/>
      <dgm:t>
        <a:bodyPr/>
        <a:lstStyle/>
        <a:p>
          <a:endParaRPr lang="en-US"/>
        </a:p>
      </dgm:t>
    </dgm:pt>
    <dgm:pt modelId="{85E3B091-2394-4C44-A4AE-E4A76AA9D520}" type="sibTrans" cxnId="{19314F8A-C676-4496-9247-CBC6CE2BC22B}">
      <dgm:prSet/>
      <dgm:spPr/>
      <dgm:t>
        <a:bodyPr/>
        <a:lstStyle/>
        <a:p>
          <a:endParaRPr lang="en-US"/>
        </a:p>
      </dgm:t>
    </dgm:pt>
    <dgm:pt modelId="{8353AC7B-5EC1-47F8-B945-AF5811D9120D}">
      <dgm:prSet/>
      <dgm:spPr>
        <a:solidFill>
          <a:srgbClr val="002060"/>
        </a:solidFill>
      </dgm:spPr>
      <dgm:t>
        <a:bodyPr/>
        <a:lstStyle/>
        <a:p>
          <a:r>
            <a:rPr lang="en-US" dirty="0">
              <a:solidFill>
                <a:schemeClr val="bg1"/>
              </a:solidFill>
              <a:latin typeface="Times New Roman" panose="02020603050405020304" pitchFamily="18" charset="0"/>
              <a:cs typeface="Times New Roman" panose="02020603050405020304" pitchFamily="18" charset="0"/>
            </a:rPr>
            <a:t>Sleep problems</a:t>
          </a:r>
        </a:p>
      </dgm:t>
    </dgm:pt>
    <dgm:pt modelId="{FA2C64DA-1E7C-467B-903C-BDBAC5C77D7B}" type="parTrans" cxnId="{05655B82-F875-4F49-B5FF-873DA951F7A5}">
      <dgm:prSet/>
      <dgm:spPr/>
      <dgm:t>
        <a:bodyPr/>
        <a:lstStyle/>
        <a:p>
          <a:endParaRPr lang="en-US"/>
        </a:p>
      </dgm:t>
    </dgm:pt>
    <dgm:pt modelId="{7EF36F3C-DB2B-4D22-970C-EC4A4AAB0CD1}" type="sibTrans" cxnId="{05655B82-F875-4F49-B5FF-873DA951F7A5}">
      <dgm:prSet/>
      <dgm:spPr/>
      <dgm:t>
        <a:bodyPr/>
        <a:lstStyle/>
        <a:p>
          <a:endParaRPr lang="en-US"/>
        </a:p>
      </dgm:t>
    </dgm:pt>
    <dgm:pt modelId="{18636C6A-A68C-4E36-AF9F-ED443AF5A4ED}">
      <dgm:prSet/>
      <dgm:spPr>
        <a:solidFill>
          <a:srgbClr val="002060"/>
        </a:solidFill>
      </dgm:spPr>
      <dgm:t>
        <a:bodyPr/>
        <a:lstStyle/>
        <a:p>
          <a:r>
            <a:rPr lang="en-US" dirty="0">
              <a:solidFill>
                <a:schemeClr val="bg1"/>
              </a:solidFill>
              <a:latin typeface="Times New Roman" panose="02020603050405020304" pitchFamily="18" charset="0"/>
              <a:cs typeface="Times New Roman" panose="02020603050405020304" pitchFamily="18" charset="0"/>
            </a:rPr>
            <a:t>Substance misuse</a:t>
          </a:r>
        </a:p>
      </dgm:t>
    </dgm:pt>
    <dgm:pt modelId="{A6D8AA39-B1CC-4DB5-972C-F8E22134A0C0}" type="parTrans" cxnId="{8B179FEC-BDBD-4EC5-96F2-AECBD731210E}">
      <dgm:prSet/>
      <dgm:spPr/>
      <dgm:t>
        <a:bodyPr/>
        <a:lstStyle/>
        <a:p>
          <a:endParaRPr lang="en-US"/>
        </a:p>
      </dgm:t>
    </dgm:pt>
    <dgm:pt modelId="{D027F73B-F006-4859-B75C-AAF803702BF9}" type="sibTrans" cxnId="{8B179FEC-BDBD-4EC5-96F2-AECBD731210E}">
      <dgm:prSet/>
      <dgm:spPr/>
      <dgm:t>
        <a:bodyPr/>
        <a:lstStyle/>
        <a:p>
          <a:endParaRPr lang="en-US"/>
        </a:p>
      </dgm:t>
    </dgm:pt>
    <dgm:pt modelId="{FCB6604E-71A2-4F5B-A610-888BEAA55502}">
      <dgm:prSet/>
      <dgm:spPr>
        <a:solidFill>
          <a:srgbClr val="002060"/>
        </a:solidFill>
      </dgm:spPr>
      <dgm:t>
        <a:bodyPr/>
        <a:lstStyle/>
        <a:p>
          <a:r>
            <a:rPr lang="en-US" dirty="0">
              <a:solidFill>
                <a:schemeClr val="bg1"/>
              </a:solidFill>
              <a:latin typeface="Times New Roman" panose="02020603050405020304" pitchFamily="18" charset="0"/>
              <a:cs typeface="Times New Roman" panose="02020603050405020304" pitchFamily="18" charset="0"/>
            </a:rPr>
            <a:t>Anger</a:t>
          </a:r>
        </a:p>
      </dgm:t>
    </dgm:pt>
    <dgm:pt modelId="{F27587BB-5E0E-4BE3-B2CB-905AF2CFA3D0}" type="parTrans" cxnId="{FEB5258C-7F2A-4FFF-ACE6-F5FCE039381B}">
      <dgm:prSet/>
      <dgm:spPr/>
      <dgm:t>
        <a:bodyPr/>
        <a:lstStyle/>
        <a:p>
          <a:endParaRPr lang="en-US"/>
        </a:p>
      </dgm:t>
    </dgm:pt>
    <dgm:pt modelId="{558E2421-FC48-49B2-A5D2-85B474715DE5}" type="sibTrans" cxnId="{FEB5258C-7F2A-4FFF-ACE6-F5FCE039381B}">
      <dgm:prSet/>
      <dgm:spPr/>
      <dgm:t>
        <a:bodyPr/>
        <a:lstStyle/>
        <a:p>
          <a:endParaRPr lang="en-US"/>
        </a:p>
      </dgm:t>
    </dgm:pt>
    <dgm:pt modelId="{FC825A20-D05C-4C54-8C50-A00085395593}">
      <dgm:prSet/>
      <dgm:spPr>
        <a:solidFill>
          <a:srgbClr val="002060"/>
        </a:solidFill>
      </dgm:spPr>
      <dgm:t>
        <a:bodyPr/>
        <a:lstStyle/>
        <a:p>
          <a:r>
            <a:rPr lang="en-US" dirty="0">
              <a:solidFill>
                <a:schemeClr val="bg1"/>
              </a:solidFill>
              <a:latin typeface="Times New Roman" panose="02020603050405020304" pitchFamily="18" charset="0"/>
              <a:cs typeface="Times New Roman" panose="02020603050405020304" pitchFamily="18" charset="0"/>
            </a:rPr>
            <a:t>Grief and loss</a:t>
          </a:r>
        </a:p>
      </dgm:t>
    </dgm:pt>
    <dgm:pt modelId="{6469C854-8235-4AED-8ACC-918A73A3F86E}" type="parTrans" cxnId="{6BC4BABA-4A42-4A59-B3CF-CB7C22536C3E}">
      <dgm:prSet/>
      <dgm:spPr/>
      <dgm:t>
        <a:bodyPr/>
        <a:lstStyle/>
        <a:p>
          <a:endParaRPr lang="en-US"/>
        </a:p>
      </dgm:t>
    </dgm:pt>
    <dgm:pt modelId="{0971B1ED-1E30-4D43-A110-4BF3219C7981}" type="sibTrans" cxnId="{6BC4BABA-4A42-4A59-B3CF-CB7C22536C3E}">
      <dgm:prSet/>
      <dgm:spPr/>
      <dgm:t>
        <a:bodyPr/>
        <a:lstStyle/>
        <a:p>
          <a:endParaRPr lang="en-US"/>
        </a:p>
      </dgm:t>
    </dgm:pt>
    <dgm:pt modelId="{374A51B6-F109-4D86-9B19-A606EA950C63}">
      <dgm:prSet/>
      <dgm:spPr>
        <a:solidFill>
          <a:srgbClr val="002060"/>
        </a:solidFill>
      </dgm:spPr>
      <dgm:t>
        <a:bodyPr/>
        <a:lstStyle/>
        <a:p>
          <a:r>
            <a:rPr lang="en-US" dirty="0">
              <a:solidFill>
                <a:schemeClr val="bg1"/>
              </a:solidFill>
              <a:latin typeface="Times New Roman" panose="02020603050405020304" pitchFamily="18" charset="0"/>
              <a:cs typeface="Times New Roman" panose="02020603050405020304" pitchFamily="18" charset="0"/>
            </a:rPr>
            <a:t>Deployment and transition challenges</a:t>
          </a:r>
        </a:p>
      </dgm:t>
    </dgm:pt>
    <dgm:pt modelId="{9F13C849-AB9E-4C6A-A929-B5F433780C1D}" type="parTrans" cxnId="{2510EF4A-F853-4E0C-999C-E9FB0023A734}">
      <dgm:prSet/>
      <dgm:spPr/>
      <dgm:t>
        <a:bodyPr/>
        <a:lstStyle/>
        <a:p>
          <a:endParaRPr lang="en-US"/>
        </a:p>
      </dgm:t>
    </dgm:pt>
    <dgm:pt modelId="{6A665ACB-434A-48F8-BB27-DCA5A02ECA99}" type="sibTrans" cxnId="{2510EF4A-F853-4E0C-999C-E9FB0023A734}">
      <dgm:prSet/>
      <dgm:spPr/>
      <dgm:t>
        <a:bodyPr/>
        <a:lstStyle/>
        <a:p>
          <a:endParaRPr lang="en-US"/>
        </a:p>
      </dgm:t>
    </dgm:pt>
    <dgm:pt modelId="{FA0140FC-6DB7-4F26-BDE5-1D14CA668646}">
      <dgm:prSet/>
      <dgm:spPr>
        <a:solidFill>
          <a:srgbClr val="002060"/>
        </a:solidFill>
      </dgm:spPr>
      <dgm:t>
        <a:bodyPr/>
        <a:lstStyle/>
        <a:p>
          <a:r>
            <a:rPr lang="en-US" dirty="0">
              <a:solidFill>
                <a:schemeClr val="bg1"/>
              </a:solidFill>
              <a:latin typeface="Times New Roman" panose="02020603050405020304" pitchFamily="18" charset="0"/>
              <a:cs typeface="Times New Roman" panose="02020603050405020304" pitchFamily="18" charset="0"/>
            </a:rPr>
            <a:t>Family issues</a:t>
          </a:r>
        </a:p>
      </dgm:t>
    </dgm:pt>
    <dgm:pt modelId="{C42F9221-E575-477F-BF62-E67B3F4596B7}" type="parTrans" cxnId="{B8D31E00-F141-42E4-BEF9-CD18F4A97C35}">
      <dgm:prSet/>
      <dgm:spPr/>
      <dgm:t>
        <a:bodyPr/>
        <a:lstStyle/>
        <a:p>
          <a:endParaRPr lang="en-US"/>
        </a:p>
      </dgm:t>
    </dgm:pt>
    <dgm:pt modelId="{C75BD63C-E462-4362-A47F-50402DBC87BD}" type="sibTrans" cxnId="{B8D31E00-F141-42E4-BEF9-CD18F4A97C35}">
      <dgm:prSet/>
      <dgm:spPr/>
      <dgm:t>
        <a:bodyPr/>
        <a:lstStyle/>
        <a:p>
          <a:endParaRPr lang="en-US"/>
        </a:p>
      </dgm:t>
    </dgm:pt>
    <dgm:pt modelId="{D94F45B3-31F1-4503-89BF-C8BA71D4797D}">
      <dgm:prSet/>
      <dgm:spPr>
        <a:solidFill>
          <a:srgbClr val="002060"/>
        </a:solidFill>
      </dgm:spPr>
      <dgm:t>
        <a:bodyPr/>
        <a:lstStyle/>
        <a:p>
          <a:r>
            <a:rPr lang="en-US" dirty="0">
              <a:solidFill>
                <a:schemeClr val="bg1"/>
              </a:solidFill>
              <a:latin typeface="Times New Roman" panose="02020603050405020304" pitchFamily="18" charset="0"/>
              <a:cs typeface="Times New Roman" panose="02020603050405020304" pitchFamily="18" charset="0"/>
            </a:rPr>
            <a:t>Relationship problems</a:t>
          </a:r>
        </a:p>
      </dgm:t>
    </dgm:pt>
    <dgm:pt modelId="{9A8DDC1C-55D3-4627-83F2-6550AD4E69A0}" type="parTrans" cxnId="{444A889F-307C-41AA-ACC4-464682DA48A6}">
      <dgm:prSet/>
      <dgm:spPr/>
      <dgm:t>
        <a:bodyPr/>
        <a:lstStyle/>
        <a:p>
          <a:endParaRPr lang="en-US"/>
        </a:p>
      </dgm:t>
    </dgm:pt>
    <dgm:pt modelId="{6FDFDCF1-D9F1-437C-ACD4-56DD43EF9CF9}" type="sibTrans" cxnId="{444A889F-307C-41AA-ACC4-464682DA48A6}">
      <dgm:prSet/>
      <dgm:spPr/>
      <dgm:t>
        <a:bodyPr/>
        <a:lstStyle/>
        <a:p>
          <a:endParaRPr lang="en-US"/>
        </a:p>
      </dgm:t>
    </dgm:pt>
    <dgm:pt modelId="{456411A6-6EFA-4D25-A1C9-E17026F92994}">
      <dgm:prSet/>
      <dgm:spPr>
        <a:solidFill>
          <a:srgbClr val="002060"/>
        </a:solidFill>
      </dgm:spPr>
      <dgm:t>
        <a:bodyPr/>
        <a:lstStyle/>
        <a:p>
          <a:r>
            <a:rPr lang="en-US" dirty="0">
              <a:solidFill>
                <a:schemeClr val="bg1"/>
              </a:solidFill>
              <a:latin typeface="Times New Roman" panose="02020603050405020304" pitchFamily="18" charset="0"/>
              <a:cs typeface="Times New Roman" panose="02020603050405020304" pitchFamily="18" charset="0"/>
            </a:rPr>
            <a:t>Children’s behavioral problems</a:t>
          </a:r>
        </a:p>
      </dgm:t>
    </dgm:pt>
    <dgm:pt modelId="{F55C9095-08AE-447C-A4A1-A5881591874A}" type="parTrans" cxnId="{4BFF1CB3-C232-4F87-9C9E-8723FFFDF60B}">
      <dgm:prSet/>
      <dgm:spPr/>
      <dgm:t>
        <a:bodyPr/>
        <a:lstStyle/>
        <a:p>
          <a:endParaRPr lang="en-US"/>
        </a:p>
      </dgm:t>
    </dgm:pt>
    <dgm:pt modelId="{0FE5AB43-F024-410A-87A5-1FEF737A2FFD}" type="sibTrans" cxnId="{4BFF1CB3-C232-4F87-9C9E-8723FFFDF60B}">
      <dgm:prSet/>
      <dgm:spPr/>
      <dgm:t>
        <a:bodyPr/>
        <a:lstStyle/>
        <a:p>
          <a:endParaRPr lang="en-US"/>
        </a:p>
      </dgm:t>
    </dgm:pt>
    <dgm:pt modelId="{808C4B53-C9E5-4461-8F2B-CD9DAB7BEC4C}">
      <dgm:prSet/>
      <dgm:spPr>
        <a:solidFill>
          <a:srgbClr val="002060"/>
        </a:solidFill>
      </dgm:spPr>
      <dgm:t>
        <a:bodyPr/>
        <a:lstStyle/>
        <a:p>
          <a:r>
            <a:rPr lang="en-US" dirty="0">
              <a:solidFill>
                <a:schemeClr val="bg1"/>
              </a:solidFill>
              <a:latin typeface="Times New Roman" panose="02020603050405020304" pitchFamily="18" charset="0"/>
              <a:cs typeface="Times New Roman" panose="02020603050405020304" pitchFamily="18" charset="0"/>
            </a:rPr>
            <a:t>Parent-child interaction concerns</a:t>
          </a:r>
        </a:p>
      </dgm:t>
    </dgm:pt>
    <dgm:pt modelId="{A3973E5E-3FBF-4F8D-8A4F-FE8F5BC82EED}" type="parTrans" cxnId="{7ABC8A94-9828-4E90-922D-F2DA3943CD1E}">
      <dgm:prSet/>
      <dgm:spPr/>
      <dgm:t>
        <a:bodyPr/>
        <a:lstStyle/>
        <a:p>
          <a:endParaRPr lang="en-US"/>
        </a:p>
      </dgm:t>
    </dgm:pt>
    <dgm:pt modelId="{0FF922B4-D41F-4ED1-82A0-60181A2B63D7}" type="sibTrans" cxnId="{7ABC8A94-9828-4E90-922D-F2DA3943CD1E}">
      <dgm:prSet/>
      <dgm:spPr/>
      <dgm:t>
        <a:bodyPr/>
        <a:lstStyle/>
        <a:p>
          <a:endParaRPr lang="en-US"/>
        </a:p>
      </dgm:t>
    </dgm:pt>
    <dgm:pt modelId="{8A5A54CE-683F-DC45-8EB7-BD3DF6B07CBA}" type="pres">
      <dgm:prSet presAssocID="{96A6CD94-C752-4E4E-8197-7FCC6FB03500}" presName="diagram" presStyleCnt="0">
        <dgm:presLayoutVars>
          <dgm:dir/>
          <dgm:resizeHandles val="exact"/>
        </dgm:presLayoutVars>
      </dgm:prSet>
      <dgm:spPr/>
    </dgm:pt>
    <dgm:pt modelId="{04861EC2-13EF-6849-99A9-8F667BD6880D}" type="pres">
      <dgm:prSet presAssocID="{10529A3D-F2E1-4462-B955-2A4062448229}" presName="node" presStyleLbl="node1" presStyleIdx="0" presStyleCnt="13">
        <dgm:presLayoutVars>
          <dgm:bulletEnabled val="1"/>
        </dgm:presLayoutVars>
      </dgm:prSet>
      <dgm:spPr/>
    </dgm:pt>
    <dgm:pt modelId="{6CE90BB7-9AF3-F94B-9901-260DC017A6BD}" type="pres">
      <dgm:prSet presAssocID="{C2EE6963-B91E-4E56-9F8A-AFE90D968ADB}" presName="sibTrans" presStyleCnt="0"/>
      <dgm:spPr/>
    </dgm:pt>
    <dgm:pt modelId="{D07CCBC1-3D8D-0345-9A69-B4F1598540A1}" type="pres">
      <dgm:prSet presAssocID="{17006272-4A52-45D5-90F7-8BC08D854B4C}" presName="node" presStyleLbl="node1" presStyleIdx="1" presStyleCnt="13">
        <dgm:presLayoutVars>
          <dgm:bulletEnabled val="1"/>
        </dgm:presLayoutVars>
      </dgm:prSet>
      <dgm:spPr/>
    </dgm:pt>
    <dgm:pt modelId="{615A1568-2425-0A46-9411-DAD19A1C37E6}" type="pres">
      <dgm:prSet presAssocID="{B45281FA-E656-40B8-842A-50B6667BA156}" presName="sibTrans" presStyleCnt="0"/>
      <dgm:spPr/>
    </dgm:pt>
    <dgm:pt modelId="{77D2EEDD-72C1-8843-81F3-3BB6D1BD1838}" type="pres">
      <dgm:prSet presAssocID="{554D9BA9-BED0-490C-B628-DE197C8075B9}" presName="node" presStyleLbl="node1" presStyleIdx="2" presStyleCnt="13">
        <dgm:presLayoutVars>
          <dgm:bulletEnabled val="1"/>
        </dgm:presLayoutVars>
      </dgm:prSet>
      <dgm:spPr/>
    </dgm:pt>
    <dgm:pt modelId="{496A2DEE-A63A-C845-B019-528960D5EBD2}" type="pres">
      <dgm:prSet presAssocID="{08BD8EB7-BA14-47F3-9E3B-C10ED1D38EC0}" presName="sibTrans" presStyleCnt="0"/>
      <dgm:spPr/>
    </dgm:pt>
    <dgm:pt modelId="{024A3782-70ED-3548-9148-DD123C329E75}" type="pres">
      <dgm:prSet presAssocID="{AE923AED-6FDC-4470-9BFC-9344D65A368E}" presName="node" presStyleLbl="node1" presStyleIdx="3" presStyleCnt="13">
        <dgm:presLayoutVars>
          <dgm:bulletEnabled val="1"/>
        </dgm:presLayoutVars>
      </dgm:prSet>
      <dgm:spPr/>
    </dgm:pt>
    <dgm:pt modelId="{669815AB-395D-F145-81DA-D63726DB6C81}" type="pres">
      <dgm:prSet presAssocID="{85E3B091-2394-4C44-A4AE-E4A76AA9D520}" presName="sibTrans" presStyleCnt="0"/>
      <dgm:spPr/>
    </dgm:pt>
    <dgm:pt modelId="{8A63323D-56C5-3347-B9D6-B0917BAD5A92}" type="pres">
      <dgm:prSet presAssocID="{8353AC7B-5EC1-47F8-B945-AF5811D9120D}" presName="node" presStyleLbl="node1" presStyleIdx="4" presStyleCnt="13">
        <dgm:presLayoutVars>
          <dgm:bulletEnabled val="1"/>
        </dgm:presLayoutVars>
      </dgm:prSet>
      <dgm:spPr/>
    </dgm:pt>
    <dgm:pt modelId="{0BF7A439-D995-E34B-9267-D7A5242538AD}" type="pres">
      <dgm:prSet presAssocID="{7EF36F3C-DB2B-4D22-970C-EC4A4AAB0CD1}" presName="sibTrans" presStyleCnt="0"/>
      <dgm:spPr/>
    </dgm:pt>
    <dgm:pt modelId="{C9AB9BAB-BBE5-2549-B7D4-6F1F8D3D8F46}" type="pres">
      <dgm:prSet presAssocID="{18636C6A-A68C-4E36-AF9F-ED443AF5A4ED}" presName="node" presStyleLbl="node1" presStyleIdx="5" presStyleCnt="13">
        <dgm:presLayoutVars>
          <dgm:bulletEnabled val="1"/>
        </dgm:presLayoutVars>
      </dgm:prSet>
      <dgm:spPr/>
    </dgm:pt>
    <dgm:pt modelId="{78D6A6F3-57E6-CE48-A809-38AAC078DC20}" type="pres">
      <dgm:prSet presAssocID="{D027F73B-F006-4859-B75C-AAF803702BF9}" presName="sibTrans" presStyleCnt="0"/>
      <dgm:spPr/>
    </dgm:pt>
    <dgm:pt modelId="{8EC885B1-F14A-094C-8AD9-816D0953AE0D}" type="pres">
      <dgm:prSet presAssocID="{FCB6604E-71A2-4F5B-A610-888BEAA55502}" presName="node" presStyleLbl="node1" presStyleIdx="6" presStyleCnt="13">
        <dgm:presLayoutVars>
          <dgm:bulletEnabled val="1"/>
        </dgm:presLayoutVars>
      </dgm:prSet>
      <dgm:spPr/>
    </dgm:pt>
    <dgm:pt modelId="{B18FDF2D-1304-6848-9D39-BF2D64A22CEE}" type="pres">
      <dgm:prSet presAssocID="{558E2421-FC48-49B2-A5D2-85B474715DE5}" presName="sibTrans" presStyleCnt="0"/>
      <dgm:spPr/>
    </dgm:pt>
    <dgm:pt modelId="{73E54A4A-E4D7-F341-98D0-FD0E5830531E}" type="pres">
      <dgm:prSet presAssocID="{FC825A20-D05C-4C54-8C50-A00085395593}" presName="node" presStyleLbl="node1" presStyleIdx="7" presStyleCnt="13">
        <dgm:presLayoutVars>
          <dgm:bulletEnabled val="1"/>
        </dgm:presLayoutVars>
      </dgm:prSet>
      <dgm:spPr/>
    </dgm:pt>
    <dgm:pt modelId="{AF353E3B-6DB0-B94E-AA81-B107F28A01FA}" type="pres">
      <dgm:prSet presAssocID="{0971B1ED-1E30-4D43-A110-4BF3219C7981}" presName="sibTrans" presStyleCnt="0"/>
      <dgm:spPr/>
    </dgm:pt>
    <dgm:pt modelId="{C3828745-A09C-0D47-9366-B5294A6CEAA6}" type="pres">
      <dgm:prSet presAssocID="{374A51B6-F109-4D86-9B19-A606EA950C63}" presName="node" presStyleLbl="node1" presStyleIdx="8" presStyleCnt="13">
        <dgm:presLayoutVars>
          <dgm:bulletEnabled val="1"/>
        </dgm:presLayoutVars>
      </dgm:prSet>
      <dgm:spPr/>
    </dgm:pt>
    <dgm:pt modelId="{531ECB76-355F-D741-8535-90C2F0A1D482}" type="pres">
      <dgm:prSet presAssocID="{6A665ACB-434A-48F8-BB27-DCA5A02ECA99}" presName="sibTrans" presStyleCnt="0"/>
      <dgm:spPr/>
    </dgm:pt>
    <dgm:pt modelId="{8CB24A09-497E-BF45-A739-82D96964F4CB}" type="pres">
      <dgm:prSet presAssocID="{FA0140FC-6DB7-4F26-BDE5-1D14CA668646}" presName="node" presStyleLbl="node1" presStyleIdx="9" presStyleCnt="13">
        <dgm:presLayoutVars>
          <dgm:bulletEnabled val="1"/>
        </dgm:presLayoutVars>
      </dgm:prSet>
      <dgm:spPr/>
    </dgm:pt>
    <dgm:pt modelId="{C5ED20E0-078D-1F44-9007-4896A6F445B3}" type="pres">
      <dgm:prSet presAssocID="{C75BD63C-E462-4362-A47F-50402DBC87BD}" presName="sibTrans" presStyleCnt="0"/>
      <dgm:spPr/>
    </dgm:pt>
    <dgm:pt modelId="{DB53AD41-FDF2-AB4D-B2A8-61D46F21EBDD}" type="pres">
      <dgm:prSet presAssocID="{D94F45B3-31F1-4503-89BF-C8BA71D4797D}" presName="node" presStyleLbl="node1" presStyleIdx="10" presStyleCnt="13">
        <dgm:presLayoutVars>
          <dgm:bulletEnabled val="1"/>
        </dgm:presLayoutVars>
      </dgm:prSet>
      <dgm:spPr/>
    </dgm:pt>
    <dgm:pt modelId="{B861E9E9-C974-F745-B6CE-EEAC5811DE7C}" type="pres">
      <dgm:prSet presAssocID="{6FDFDCF1-D9F1-437C-ACD4-56DD43EF9CF9}" presName="sibTrans" presStyleCnt="0"/>
      <dgm:spPr/>
    </dgm:pt>
    <dgm:pt modelId="{75D4B3CB-2CDE-E740-9724-855FD1997447}" type="pres">
      <dgm:prSet presAssocID="{456411A6-6EFA-4D25-A1C9-E17026F92994}" presName="node" presStyleLbl="node1" presStyleIdx="11" presStyleCnt="13">
        <dgm:presLayoutVars>
          <dgm:bulletEnabled val="1"/>
        </dgm:presLayoutVars>
      </dgm:prSet>
      <dgm:spPr/>
    </dgm:pt>
    <dgm:pt modelId="{0CF3666D-D0B8-EA41-95BF-53C975D5CA35}" type="pres">
      <dgm:prSet presAssocID="{0FE5AB43-F024-410A-87A5-1FEF737A2FFD}" presName="sibTrans" presStyleCnt="0"/>
      <dgm:spPr/>
    </dgm:pt>
    <dgm:pt modelId="{7A8007BA-E060-404A-B5BC-335055C869A7}" type="pres">
      <dgm:prSet presAssocID="{808C4B53-C9E5-4461-8F2B-CD9DAB7BEC4C}" presName="node" presStyleLbl="node1" presStyleIdx="12" presStyleCnt="13">
        <dgm:presLayoutVars>
          <dgm:bulletEnabled val="1"/>
        </dgm:presLayoutVars>
      </dgm:prSet>
      <dgm:spPr/>
    </dgm:pt>
  </dgm:ptLst>
  <dgm:cxnLst>
    <dgm:cxn modelId="{B8D31E00-F141-42E4-BEF9-CD18F4A97C35}" srcId="{96A6CD94-C752-4E4E-8197-7FCC6FB03500}" destId="{FA0140FC-6DB7-4F26-BDE5-1D14CA668646}" srcOrd="9" destOrd="0" parTransId="{C42F9221-E575-477F-BF62-E67B3F4596B7}" sibTransId="{C75BD63C-E462-4362-A47F-50402DBC87BD}"/>
    <dgm:cxn modelId="{193B6F00-EEE1-2947-BD82-CB1BB0ED23CF}" type="presOf" srcId="{8353AC7B-5EC1-47F8-B945-AF5811D9120D}" destId="{8A63323D-56C5-3347-B9D6-B0917BAD5A92}" srcOrd="0" destOrd="0" presId="urn:microsoft.com/office/officeart/2005/8/layout/default"/>
    <dgm:cxn modelId="{258EC601-4BEE-124D-9682-D1668F2C98E6}" type="presOf" srcId="{FC825A20-D05C-4C54-8C50-A00085395593}" destId="{73E54A4A-E4D7-F341-98D0-FD0E5830531E}" srcOrd="0" destOrd="0" presId="urn:microsoft.com/office/officeart/2005/8/layout/default"/>
    <dgm:cxn modelId="{CA874503-9512-CD40-8AAA-BDB1AA078F65}" type="presOf" srcId="{17006272-4A52-45D5-90F7-8BC08D854B4C}" destId="{D07CCBC1-3D8D-0345-9A69-B4F1598540A1}" srcOrd="0" destOrd="0" presId="urn:microsoft.com/office/officeart/2005/8/layout/default"/>
    <dgm:cxn modelId="{BC724105-E90D-3A4F-ADF8-6EC640D86F9A}" type="presOf" srcId="{808C4B53-C9E5-4461-8F2B-CD9DAB7BEC4C}" destId="{7A8007BA-E060-404A-B5BC-335055C869A7}" srcOrd="0" destOrd="0" presId="urn:microsoft.com/office/officeart/2005/8/layout/default"/>
    <dgm:cxn modelId="{83C69D05-BDC9-184D-8C5C-C2EBED76ABA2}" type="presOf" srcId="{18636C6A-A68C-4E36-AF9F-ED443AF5A4ED}" destId="{C9AB9BAB-BBE5-2549-B7D4-6F1F8D3D8F46}" srcOrd="0" destOrd="0" presId="urn:microsoft.com/office/officeart/2005/8/layout/default"/>
    <dgm:cxn modelId="{8EF6C61C-462D-6B4C-9F0E-5D56517717F6}" type="presOf" srcId="{FCB6604E-71A2-4F5B-A610-888BEAA55502}" destId="{8EC885B1-F14A-094C-8AD9-816D0953AE0D}" srcOrd="0" destOrd="0" presId="urn:microsoft.com/office/officeart/2005/8/layout/default"/>
    <dgm:cxn modelId="{FE37E42A-AE42-8D40-AA63-01202778A4B4}" type="presOf" srcId="{D94F45B3-31F1-4503-89BF-C8BA71D4797D}" destId="{DB53AD41-FDF2-AB4D-B2A8-61D46F21EBDD}" srcOrd="0" destOrd="0" presId="urn:microsoft.com/office/officeart/2005/8/layout/default"/>
    <dgm:cxn modelId="{E0FB1E40-3353-9A4D-9016-3EEDBA884C3B}" type="presOf" srcId="{374A51B6-F109-4D86-9B19-A606EA950C63}" destId="{C3828745-A09C-0D47-9366-B5294A6CEAA6}" srcOrd="0" destOrd="0" presId="urn:microsoft.com/office/officeart/2005/8/layout/default"/>
    <dgm:cxn modelId="{FA8FF147-F6B7-44F5-960A-AF5FEAD98D9A}" srcId="{96A6CD94-C752-4E4E-8197-7FCC6FB03500}" destId="{554D9BA9-BED0-490C-B628-DE197C8075B9}" srcOrd="2" destOrd="0" parTransId="{6E888A6A-C4CC-4540-8EFA-3749ABAF7E5E}" sibTransId="{08BD8EB7-BA14-47F3-9E3B-C10ED1D38EC0}"/>
    <dgm:cxn modelId="{2510EF4A-F853-4E0C-999C-E9FB0023A734}" srcId="{96A6CD94-C752-4E4E-8197-7FCC6FB03500}" destId="{374A51B6-F109-4D86-9B19-A606EA950C63}" srcOrd="8" destOrd="0" parTransId="{9F13C849-AB9E-4C6A-A929-B5F433780C1D}" sibTransId="{6A665ACB-434A-48F8-BB27-DCA5A02ECA99}"/>
    <dgm:cxn modelId="{A44C7975-2705-114A-91B4-0BE18DD2CE0D}" type="presOf" srcId="{456411A6-6EFA-4D25-A1C9-E17026F92994}" destId="{75D4B3CB-2CDE-E740-9724-855FD1997447}" srcOrd="0" destOrd="0" presId="urn:microsoft.com/office/officeart/2005/8/layout/default"/>
    <dgm:cxn modelId="{05655B82-F875-4F49-B5FF-873DA951F7A5}" srcId="{96A6CD94-C752-4E4E-8197-7FCC6FB03500}" destId="{8353AC7B-5EC1-47F8-B945-AF5811D9120D}" srcOrd="4" destOrd="0" parTransId="{FA2C64DA-1E7C-467B-903C-BDBAC5C77D7B}" sibTransId="{7EF36F3C-DB2B-4D22-970C-EC4A4AAB0CD1}"/>
    <dgm:cxn modelId="{19314F8A-C676-4496-9247-CBC6CE2BC22B}" srcId="{96A6CD94-C752-4E4E-8197-7FCC6FB03500}" destId="{AE923AED-6FDC-4470-9BFC-9344D65A368E}" srcOrd="3" destOrd="0" parTransId="{9D316F0B-48E7-4E3B-BFD1-E17E2B41F7EC}" sibTransId="{85E3B091-2394-4C44-A4AE-E4A76AA9D520}"/>
    <dgm:cxn modelId="{FEB5258C-7F2A-4FFF-ACE6-F5FCE039381B}" srcId="{96A6CD94-C752-4E4E-8197-7FCC6FB03500}" destId="{FCB6604E-71A2-4F5B-A610-888BEAA55502}" srcOrd="6" destOrd="0" parTransId="{F27587BB-5E0E-4BE3-B2CB-905AF2CFA3D0}" sibTransId="{558E2421-FC48-49B2-A5D2-85B474715DE5}"/>
    <dgm:cxn modelId="{7ABC8A94-9828-4E90-922D-F2DA3943CD1E}" srcId="{96A6CD94-C752-4E4E-8197-7FCC6FB03500}" destId="{808C4B53-C9E5-4461-8F2B-CD9DAB7BEC4C}" srcOrd="12" destOrd="0" parTransId="{A3973E5E-3FBF-4F8D-8A4F-FE8F5BC82EED}" sibTransId="{0FF922B4-D41F-4ED1-82A0-60181A2B63D7}"/>
    <dgm:cxn modelId="{701AA89B-50D0-AB4F-92B6-0B5FED139327}" type="presOf" srcId="{96A6CD94-C752-4E4E-8197-7FCC6FB03500}" destId="{8A5A54CE-683F-DC45-8EB7-BD3DF6B07CBA}" srcOrd="0" destOrd="0" presId="urn:microsoft.com/office/officeart/2005/8/layout/default"/>
    <dgm:cxn modelId="{444A889F-307C-41AA-ACC4-464682DA48A6}" srcId="{96A6CD94-C752-4E4E-8197-7FCC6FB03500}" destId="{D94F45B3-31F1-4503-89BF-C8BA71D4797D}" srcOrd="10" destOrd="0" parTransId="{9A8DDC1C-55D3-4627-83F2-6550AD4E69A0}" sibTransId="{6FDFDCF1-D9F1-437C-ACD4-56DD43EF9CF9}"/>
    <dgm:cxn modelId="{4BFF1CB3-C232-4F87-9C9E-8723FFFDF60B}" srcId="{96A6CD94-C752-4E4E-8197-7FCC6FB03500}" destId="{456411A6-6EFA-4D25-A1C9-E17026F92994}" srcOrd="11" destOrd="0" parTransId="{F55C9095-08AE-447C-A4A1-A5881591874A}" sibTransId="{0FE5AB43-F024-410A-87A5-1FEF737A2FFD}"/>
    <dgm:cxn modelId="{613D76B6-2CA3-E941-BE02-F3C87C3C1FA1}" type="presOf" srcId="{FA0140FC-6DB7-4F26-BDE5-1D14CA668646}" destId="{8CB24A09-497E-BF45-A739-82D96964F4CB}" srcOrd="0" destOrd="0" presId="urn:microsoft.com/office/officeart/2005/8/layout/default"/>
    <dgm:cxn modelId="{6BC4BABA-4A42-4A59-B3CF-CB7C22536C3E}" srcId="{96A6CD94-C752-4E4E-8197-7FCC6FB03500}" destId="{FC825A20-D05C-4C54-8C50-A00085395593}" srcOrd="7" destOrd="0" parTransId="{6469C854-8235-4AED-8ACC-918A73A3F86E}" sibTransId="{0971B1ED-1E30-4D43-A110-4BF3219C7981}"/>
    <dgm:cxn modelId="{9DF6B2BE-5EFB-C145-AB23-B509C07C5579}" type="presOf" srcId="{10529A3D-F2E1-4462-B955-2A4062448229}" destId="{04861EC2-13EF-6849-99A9-8F667BD6880D}" srcOrd="0" destOrd="0" presId="urn:microsoft.com/office/officeart/2005/8/layout/default"/>
    <dgm:cxn modelId="{08E4D9C4-9889-DF42-84F3-43497772EC77}" type="presOf" srcId="{AE923AED-6FDC-4470-9BFC-9344D65A368E}" destId="{024A3782-70ED-3548-9148-DD123C329E75}" srcOrd="0" destOrd="0" presId="urn:microsoft.com/office/officeart/2005/8/layout/default"/>
    <dgm:cxn modelId="{EE69C5DC-E611-47CC-8BA1-9EC686759FBD}" srcId="{96A6CD94-C752-4E4E-8197-7FCC6FB03500}" destId="{10529A3D-F2E1-4462-B955-2A4062448229}" srcOrd="0" destOrd="0" parTransId="{00694EA9-0BA8-44C9-BE23-0543ABBACC65}" sibTransId="{C2EE6963-B91E-4E56-9F8A-AFE90D968ADB}"/>
    <dgm:cxn modelId="{91F7FCDF-0DDD-214C-8D37-9332348D3E8C}" type="presOf" srcId="{554D9BA9-BED0-490C-B628-DE197C8075B9}" destId="{77D2EEDD-72C1-8843-81F3-3BB6D1BD1838}" srcOrd="0" destOrd="0" presId="urn:microsoft.com/office/officeart/2005/8/layout/default"/>
    <dgm:cxn modelId="{8B179FEC-BDBD-4EC5-96F2-AECBD731210E}" srcId="{96A6CD94-C752-4E4E-8197-7FCC6FB03500}" destId="{18636C6A-A68C-4E36-AF9F-ED443AF5A4ED}" srcOrd="5" destOrd="0" parTransId="{A6D8AA39-B1CC-4DB5-972C-F8E22134A0C0}" sibTransId="{D027F73B-F006-4859-B75C-AAF803702BF9}"/>
    <dgm:cxn modelId="{5A4705FE-0DF4-4B8F-94F1-5AEC761DCA3F}" srcId="{96A6CD94-C752-4E4E-8197-7FCC6FB03500}" destId="{17006272-4A52-45D5-90F7-8BC08D854B4C}" srcOrd="1" destOrd="0" parTransId="{4C7AAA69-90C7-4B44-BBEF-F1EB919D9E43}" sibTransId="{B45281FA-E656-40B8-842A-50B6667BA156}"/>
    <dgm:cxn modelId="{1A73CAF4-FCC3-DE41-9C88-77BAF505B94C}" type="presParOf" srcId="{8A5A54CE-683F-DC45-8EB7-BD3DF6B07CBA}" destId="{04861EC2-13EF-6849-99A9-8F667BD6880D}" srcOrd="0" destOrd="0" presId="urn:microsoft.com/office/officeart/2005/8/layout/default"/>
    <dgm:cxn modelId="{A231A609-D135-E54E-9EC3-E2BE43543A34}" type="presParOf" srcId="{8A5A54CE-683F-DC45-8EB7-BD3DF6B07CBA}" destId="{6CE90BB7-9AF3-F94B-9901-260DC017A6BD}" srcOrd="1" destOrd="0" presId="urn:microsoft.com/office/officeart/2005/8/layout/default"/>
    <dgm:cxn modelId="{68490F9E-2EDB-C34D-AA32-95359DFDC469}" type="presParOf" srcId="{8A5A54CE-683F-DC45-8EB7-BD3DF6B07CBA}" destId="{D07CCBC1-3D8D-0345-9A69-B4F1598540A1}" srcOrd="2" destOrd="0" presId="urn:microsoft.com/office/officeart/2005/8/layout/default"/>
    <dgm:cxn modelId="{FB2A5F9D-650E-344A-82FA-4ADC37DF2286}" type="presParOf" srcId="{8A5A54CE-683F-DC45-8EB7-BD3DF6B07CBA}" destId="{615A1568-2425-0A46-9411-DAD19A1C37E6}" srcOrd="3" destOrd="0" presId="urn:microsoft.com/office/officeart/2005/8/layout/default"/>
    <dgm:cxn modelId="{F9E938CA-1238-7D4F-A375-055C6E555CC2}" type="presParOf" srcId="{8A5A54CE-683F-DC45-8EB7-BD3DF6B07CBA}" destId="{77D2EEDD-72C1-8843-81F3-3BB6D1BD1838}" srcOrd="4" destOrd="0" presId="urn:microsoft.com/office/officeart/2005/8/layout/default"/>
    <dgm:cxn modelId="{A1151E46-8E1A-A144-B42A-F3969127FF92}" type="presParOf" srcId="{8A5A54CE-683F-DC45-8EB7-BD3DF6B07CBA}" destId="{496A2DEE-A63A-C845-B019-528960D5EBD2}" srcOrd="5" destOrd="0" presId="urn:microsoft.com/office/officeart/2005/8/layout/default"/>
    <dgm:cxn modelId="{2965A132-DD82-A949-9C25-A7DE84DEA385}" type="presParOf" srcId="{8A5A54CE-683F-DC45-8EB7-BD3DF6B07CBA}" destId="{024A3782-70ED-3548-9148-DD123C329E75}" srcOrd="6" destOrd="0" presId="urn:microsoft.com/office/officeart/2005/8/layout/default"/>
    <dgm:cxn modelId="{763946B7-75EF-AE42-8616-860492D953D8}" type="presParOf" srcId="{8A5A54CE-683F-DC45-8EB7-BD3DF6B07CBA}" destId="{669815AB-395D-F145-81DA-D63726DB6C81}" srcOrd="7" destOrd="0" presId="urn:microsoft.com/office/officeart/2005/8/layout/default"/>
    <dgm:cxn modelId="{6746EBE4-B3BF-7045-995C-97D88FD3E995}" type="presParOf" srcId="{8A5A54CE-683F-DC45-8EB7-BD3DF6B07CBA}" destId="{8A63323D-56C5-3347-B9D6-B0917BAD5A92}" srcOrd="8" destOrd="0" presId="urn:microsoft.com/office/officeart/2005/8/layout/default"/>
    <dgm:cxn modelId="{7B7DBB1A-6CB9-0C40-A3A2-24ADB909B995}" type="presParOf" srcId="{8A5A54CE-683F-DC45-8EB7-BD3DF6B07CBA}" destId="{0BF7A439-D995-E34B-9267-D7A5242538AD}" srcOrd="9" destOrd="0" presId="urn:microsoft.com/office/officeart/2005/8/layout/default"/>
    <dgm:cxn modelId="{CD2A89C6-B40E-1946-8E05-2F25668FD4A4}" type="presParOf" srcId="{8A5A54CE-683F-DC45-8EB7-BD3DF6B07CBA}" destId="{C9AB9BAB-BBE5-2549-B7D4-6F1F8D3D8F46}" srcOrd="10" destOrd="0" presId="urn:microsoft.com/office/officeart/2005/8/layout/default"/>
    <dgm:cxn modelId="{4BE97346-0697-BB45-AB86-F745CE9FC53E}" type="presParOf" srcId="{8A5A54CE-683F-DC45-8EB7-BD3DF6B07CBA}" destId="{78D6A6F3-57E6-CE48-A809-38AAC078DC20}" srcOrd="11" destOrd="0" presId="urn:microsoft.com/office/officeart/2005/8/layout/default"/>
    <dgm:cxn modelId="{18B71EEC-5447-F842-9906-C8BC181789F1}" type="presParOf" srcId="{8A5A54CE-683F-DC45-8EB7-BD3DF6B07CBA}" destId="{8EC885B1-F14A-094C-8AD9-816D0953AE0D}" srcOrd="12" destOrd="0" presId="urn:microsoft.com/office/officeart/2005/8/layout/default"/>
    <dgm:cxn modelId="{40E62290-7DC7-D149-A410-B13A95EA5FB4}" type="presParOf" srcId="{8A5A54CE-683F-DC45-8EB7-BD3DF6B07CBA}" destId="{B18FDF2D-1304-6848-9D39-BF2D64A22CEE}" srcOrd="13" destOrd="0" presId="urn:microsoft.com/office/officeart/2005/8/layout/default"/>
    <dgm:cxn modelId="{5AC0E6D5-72D3-0441-990A-6603B4FBC58D}" type="presParOf" srcId="{8A5A54CE-683F-DC45-8EB7-BD3DF6B07CBA}" destId="{73E54A4A-E4D7-F341-98D0-FD0E5830531E}" srcOrd="14" destOrd="0" presId="urn:microsoft.com/office/officeart/2005/8/layout/default"/>
    <dgm:cxn modelId="{A3D29AD2-3ACC-C748-9512-F973F1E04E1D}" type="presParOf" srcId="{8A5A54CE-683F-DC45-8EB7-BD3DF6B07CBA}" destId="{AF353E3B-6DB0-B94E-AA81-B107F28A01FA}" srcOrd="15" destOrd="0" presId="urn:microsoft.com/office/officeart/2005/8/layout/default"/>
    <dgm:cxn modelId="{BEED6154-D543-8A43-9FF1-2B4C2B7760BB}" type="presParOf" srcId="{8A5A54CE-683F-DC45-8EB7-BD3DF6B07CBA}" destId="{C3828745-A09C-0D47-9366-B5294A6CEAA6}" srcOrd="16" destOrd="0" presId="urn:microsoft.com/office/officeart/2005/8/layout/default"/>
    <dgm:cxn modelId="{6F66C1A3-CBF7-AD4E-84D7-63F16293121C}" type="presParOf" srcId="{8A5A54CE-683F-DC45-8EB7-BD3DF6B07CBA}" destId="{531ECB76-355F-D741-8535-90C2F0A1D482}" srcOrd="17" destOrd="0" presId="urn:microsoft.com/office/officeart/2005/8/layout/default"/>
    <dgm:cxn modelId="{B9C52A3C-DA1A-434A-9A1A-D2E490B032BE}" type="presParOf" srcId="{8A5A54CE-683F-DC45-8EB7-BD3DF6B07CBA}" destId="{8CB24A09-497E-BF45-A739-82D96964F4CB}" srcOrd="18" destOrd="0" presId="urn:microsoft.com/office/officeart/2005/8/layout/default"/>
    <dgm:cxn modelId="{5D1F3B7B-B9CD-2E47-A24E-F57A9BA2498F}" type="presParOf" srcId="{8A5A54CE-683F-DC45-8EB7-BD3DF6B07CBA}" destId="{C5ED20E0-078D-1F44-9007-4896A6F445B3}" srcOrd="19" destOrd="0" presId="urn:microsoft.com/office/officeart/2005/8/layout/default"/>
    <dgm:cxn modelId="{86BF7E17-8464-7441-A617-43AC26444FFA}" type="presParOf" srcId="{8A5A54CE-683F-DC45-8EB7-BD3DF6B07CBA}" destId="{DB53AD41-FDF2-AB4D-B2A8-61D46F21EBDD}" srcOrd="20" destOrd="0" presId="urn:microsoft.com/office/officeart/2005/8/layout/default"/>
    <dgm:cxn modelId="{87E924CB-906C-F148-9435-1269440FF6BB}" type="presParOf" srcId="{8A5A54CE-683F-DC45-8EB7-BD3DF6B07CBA}" destId="{B861E9E9-C974-F745-B6CE-EEAC5811DE7C}" srcOrd="21" destOrd="0" presId="urn:microsoft.com/office/officeart/2005/8/layout/default"/>
    <dgm:cxn modelId="{5328DA30-9941-9F45-B7FA-1039B82ECD44}" type="presParOf" srcId="{8A5A54CE-683F-DC45-8EB7-BD3DF6B07CBA}" destId="{75D4B3CB-2CDE-E740-9724-855FD1997447}" srcOrd="22" destOrd="0" presId="urn:microsoft.com/office/officeart/2005/8/layout/default"/>
    <dgm:cxn modelId="{8541F644-C3BD-6D4B-B65C-7DD7862850C4}" type="presParOf" srcId="{8A5A54CE-683F-DC45-8EB7-BD3DF6B07CBA}" destId="{0CF3666D-D0B8-EA41-95BF-53C975D5CA35}" srcOrd="23" destOrd="0" presId="urn:microsoft.com/office/officeart/2005/8/layout/default"/>
    <dgm:cxn modelId="{A5CCAAC5-4E12-A04C-8814-5AD098CAADFB}" type="presParOf" srcId="{8A5A54CE-683F-DC45-8EB7-BD3DF6B07CBA}" destId="{7A8007BA-E060-404A-B5BC-335055C869A7}" srcOrd="24"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861EC2-13EF-6849-99A9-8F667BD6880D}">
      <dsp:nvSpPr>
        <dsp:cNvPr id="0" name=""/>
        <dsp:cNvSpPr/>
      </dsp:nvSpPr>
      <dsp:spPr>
        <a:xfrm>
          <a:off x="3038" y="364872"/>
          <a:ext cx="1644867" cy="986920"/>
        </a:xfrm>
        <a:prstGeom prst="rect">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bg1"/>
              </a:solidFill>
              <a:latin typeface="Times New Roman" panose="02020603050405020304" pitchFamily="18" charset="0"/>
              <a:cs typeface="Times New Roman" panose="02020603050405020304" pitchFamily="18" charset="0"/>
            </a:rPr>
            <a:t>Depression</a:t>
          </a:r>
          <a:r>
            <a:rPr lang="en-US" sz="2000" kern="1200" dirty="0"/>
            <a:t>                                                                                               </a:t>
          </a:r>
        </a:p>
      </dsp:txBody>
      <dsp:txXfrm>
        <a:off x="3038" y="364872"/>
        <a:ext cx="1644867" cy="986920"/>
      </dsp:txXfrm>
    </dsp:sp>
    <dsp:sp modelId="{D07CCBC1-3D8D-0345-9A69-B4F1598540A1}">
      <dsp:nvSpPr>
        <dsp:cNvPr id="0" name=""/>
        <dsp:cNvSpPr/>
      </dsp:nvSpPr>
      <dsp:spPr>
        <a:xfrm>
          <a:off x="1812392" y="364872"/>
          <a:ext cx="1644867" cy="986920"/>
        </a:xfrm>
        <a:prstGeom prst="rect">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bg1"/>
              </a:solidFill>
              <a:latin typeface="Times New Roman" panose="02020603050405020304" pitchFamily="18" charset="0"/>
              <a:cs typeface="Times New Roman" panose="02020603050405020304" pitchFamily="18" charset="0"/>
            </a:rPr>
            <a:t>Anxiety</a:t>
          </a:r>
        </a:p>
      </dsp:txBody>
      <dsp:txXfrm>
        <a:off x="1812392" y="364872"/>
        <a:ext cx="1644867" cy="986920"/>
      </dsp:txXfrm>
    </dsp:sp>
    <dsp:sp modelId="{77D2EEDD-72C1-8843-81F3-3BB6D1BD1838}">
      <dsp:nvSpPr>
        <dsp:cNvPr id="0" name=""/>
        <dsp:cNvSpPr/>
      </dsp:nvSpPr>
      <dsp:spPr>
        <a:xfrm>
          <a:off x="3621746" y="364872"/>
          <a:ext cx="1644867" cy="986920"/>
        </a:xfrm>
        <a:prstGeom prst="rect">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bg1"/>
              </a:solidFill>
              <a:latin typeface="Times New Roman" panose="02020603050405020304" pitchFamily="18" charset="0"/>
              <a:cs typeface="Times New Roman" panose="02020603050405020304" pitchFamily="18" charset="0"/>
            </a:rPr>
            <a:t>Post-traumatic stress disorder</a:t>
          </a:r>
        </a:p>
      </dsp:txBody>
      <dsp:txXfrm>
        <a:off x="3621746" y="364872"/>
        <a:ext cx="1644867" cy="986920"/>
      </dsp:txXfrm>
    </dsp:sp>
    <dsp:sp modelId="{024A3782-70ED-3548-9148-DD123C329E75}">
      <dsp:nvSpPr>
        <dsp:cNvPr id="0" name=""/>
        <dsp:cNvSpPr/>
      </dsp:nvSpPr>
      <dsp:spPr>
        <a:xfrm>
          <a:off x="5431101" y="364872"/>
          <a:ext cx="1644867" cy="986920"/>
        </a:xfrm>
        <a:prstGeom prst="rect">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bg1"/>
              </a:solidFill>
              <a:latin typeface="Times New Roman" panose="02020603050405020304" pitchFamily="18" charset="0"/>
              <a:cs typeface="Times New Roman" panose="02020603050405020304" pitchFamily="18" charset="0"/>
            </a:rPr>
            <a:t>Adjustment issues</a:t>
          </a:r>
        </a:p>
      </dsp:txBody>
      <dsp:txXfrm>
        <a:off x="5431101" y="364872"/>
        <a:ext cx="1644867" cy="986920"/>
      </dsp:txXfrm>
    </dsp:sp>
    <dsp:sp modelId="{8A63323D-56C5-3347-B9D6-B0917BAD5A92}">
      <dsp:nvSpPr>
        <dsp:cNvPr id="0" name=""/>
        <dsp:cNvSpPr/>
      </dsp:nvSpPr>
      <dsp:spPr>
        <a:xfrm>
          <a:off x="7240455" y="364872"/>
          <a:ext cx="1644867" cy="986920"/>
        </a:xfrm>
        <a:prstGeom prst="rect">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bg1"/>
              </a:solidFill>
              <a:latin typeface="Times New Roman" panose="02020603050405020304" pitchFamily="18" charset="0"/>
              <a:cs typeface="Times New Roman" panose="02020603050405020304" pitchFamily="18" charset="0"/>
            </a:rPr>
            <a:t>Sleep problems</a:t>
          </a:r>
        </a:p>
      </dsp:txBody>
      <dsp:txXfrm>
        <a:off x="7240455" y="364872"/>
        <a:ext cx="1644867" cy="986920"/>
      </dsp:txXfrm>
    </dsp:sp>
    <dsp:sp modelId="{C9AB9BAB-BBE5-2549-B7D4-6F1F8D3D8F46}">
      <dsp:nvSpPr>
        <dsp:cNvPr id="0" name=""/>
        <dsp:cNvSpPr/>
      </dsp:nvSpPr>
      <dsp:spPr>
        <a:xfrm>
          <a:off x="3038" y="1516279"/>
          <a:ext cx="1644867" cy="986920"/>
        </a:xfrm>
        <a:prstGeom prst="rect">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bg1"/>
              </a:solidFill>
              <a:latin typeface="Times New Roman" panose="02020603050405020304" pitchFamily="18" charset="0"/>
              <a:cs typeface="Times New Roman" panose="02020603050405020304" pitchFamily="18" charset="0"/>
            </a:rPr>
            <a:t>Substance misuse</a:t>
          </a:r>
        </a:p>
      </dsp:txBody>
      <dsp:txXfrm>
        <a:off x="3038" y="1516279"/>
        <a:ext cx="1644867" cy="986920"/>
      </dsp:txXfrm>
    </dsp:sp>
    <dsp:sp modelId="{8EC885B1-F14A-094C-8AD9-816D0953AE0D}">
      <dsp:nvSpPr>
        <dsp:cNvPr id="0" name=""/>
        <dsp:cNvSpPr/>
      </dsp:nvSpPr>
      <dsp:spPr>
        <a:xfrm>
          <a:off x="1812392" y="1516279"/>
          <a:ext cx="1644867" cy="986920"/>
        </a:xfrm>
        <a:prstGeom prst="rect">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bg1"/>
              </a:solidFill>
              <a:latin typeface="Times New Roman" panose="02020603050405020304" pitchFamily="18" charset="0"/>
              <a:cs typeface="Times New Roman" panose="02020603050405020304" pitchFamily="18" charset="0"/>
            </a:rPr>
            <a:t>Anger</a:t>
          </a:r>
        </a:p>
      </dsp:txBody>
      <dsp:txXfrm>
        <a:off x="1812392" y="1516279"/>
        <a:ext cx="1644867" cy="986920"/>
      </dsp:txXfrm>
    </dsp:sp>
    <dsp:sp modelId="{73E54A4A-E4D7-F341-98D0-FD0E5830531E}">
      <dsp:nvSpPr>
        <dsp:cNvPr id="0" name=""/>
        <dsp:cNvSpPr/>
      </dsp:nvSpPr>
      <dsp:spPr>
        <a:xfrm>
          <a:off x="3621746" y="1516279"/>
          <a:ext cx="1644867" cy="986920"/>
        </a:xfrm>
        <a:prstGeom prst="rect">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bg1"/>
              </a:solidFill>
              <a:latin typeface="Times New Roman" panose="02020603050405020304" pitchFamily="18" charset="0"/>
              <a:cs typeface="Times New Roman" panose="02020603050405020304" pitchFamily="18" charset="0"/>
            </a:rPr>
            <a:t>Grief and loss</a:t>
          </a:r>
        </a:p>
      </dsp:txBody>
      <dsp:txXfrm>
        <a:off x="3621746" y="1516279"/>
        <a:ext cx="1644867" cy="986920"/>
      </dsp:txXfrm>
    </dsp:sp>
    <dsp:sp modelId="{C3828745-A09C-0D47-9366-B5294A6CEAA6}">
      <dsp:nvSpPr>
        <dsp:cNvPr id="0" name=""/>
        <dsp:cNvSpPr/>
      </dsp:nvSpPr>
      <dsp:spPr>
        <a:xfrm>
          <a:off x="5431101" y="1516279"/>
          <a:ext cx="1644867" cy="986920"/>
        </a:xfrm>
        <a:prstGeom prst="rect">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bg1"/>
              </a:solidFill>
              <a:latin typeface="Times New Roman" panose="02020603050405020304" pitchFamily="18" charset="0"/>
              <a:cs typeface="Times New Roman" panose="02020603050405020304" pitchFamily="18" charset="0"/>
            </a:rPr>
            <a:t>Deployment and transition challenges</a:t>
          </a:r>
        </a:p>
      </dsp:txBody>
      <dsp:txXfrm>
        <a:off x="5431101" y="1516279"/>
        <a:ext cx="1644867" cy="986920"/>
      </dsp:txXfrm>
    </dsp:sp>
    <dsp:sp modelId="{8CB24A09-497E-BF45-A739-82D96964F4CB}">
      <dsp:nvSpPr>
        <dsp:cNvPr id="0" name=""/>
        <dsp:cNvSpPr/>
      </dsp:nvSpPr>
      <dsp:spPr>
        <a:xfrm>
          <a:off x="7240455" y="1516279"/>
          <a:ext cx="1644867" cy="986920"/>
        </a:xfrm>
        <a:prstGeom prst="rect">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bg1"/>
              </a:solidFill>
              <a:latin typeface="Times New Roman" panose="02020603050405020304" pitchFamily="18" charset="0"/>
              <a:cs typeface="Times New Roman" panose="02020603050405020304" pitchFamily="18" charset="0"/>
            </a:rPr>
            <a:t>Family issues</a:t>
          </a:r>
        </a:p>
      </dsp:txBody>
      <dsp:txXfrm>
        <a:off x="7240455" y="1516279"/>
        <a:ext cx="1644867" cy="986920"/>
      </dsp:txXfrm>
    </dsp:sp>
    <dsp:sp modelId="{DB53AD41-FDF2-AB4D-B2A8-61D46F21EBDD}">
      <dsp:nvSpPr>
        <dsp:cNvPr id="0" name=""/>
        <dsp:cNvSpPr/>
      </dsp:nvSpPr>
      <dsp:spPr>
        <a:xfrm>
          <a:off x="1812392" y="2667687"/>
          <a:ext cx="1644867" cy="986920"/>
        </a:xfrm>
        <a:prstGeom prst="rect">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bg1"/>
              </a:solidFill>
              <a:latin typeface="Times New Roman" panose="02020603050405020304" pitchFamily="18" charset="0"/>
              <a:cs typeface="Times New Roman" panose="02020603050405020304" pitchFamily="18" charset="0"/>
            </a:rPr>
            <a:t>Relationship problems</a:t>
          </a:r>
        </a:p>
      </dsp:txBody>
      <dsp:txXfrm>
        <a:off x="1812392" y="2667687"/>
        <a:ext cx="1644867" cy="986920"/>
      </dsp:txXfrm>
    </dsp:sp>
    <dsp:sp modelId="{75D4B3CB-2CDE-E740-9724-855FD1997447}">
      <dsp:nvSpPr>
        <dsp:cNvPr id="0" name=""/>
        <dsp:cNvSpPr/>
      </dsp:nvSpPr>
      <dsp:spPr>
        <a:xfrm>
          <a:off x="3621746" y="2667687"/>
          <a:ext cx="1644867" cy="986920"/>
        </a:xfrm>
        <a:prstGeom prst="rect">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bg1"/>
              </a:solidFill>
              <a:latin typeface="Times New Roman" panose="02020603050405020304" pitchFamily="18" charset="0"/>
              <a:cs typeface="Times New Roman" panose="02020603050405020304" pitchFamily="18" charset="0"/>
            </a:rPr>
            <a:t>Children’s behavioral problems</a:t>
          </a:r>
        </a:p>
      </dsp:txBody>
      <dsp:txXfrm>
        <a:off x="3621746" y="2667687"/>
        <a:ext cx="1644867" cy="986920"/>
      </dsp:txXfrm>
    </dsp:sp>
    <dsp:sp modelId="{7A8007BA-E060-404A-B5BC-335055C869A7}">
      <dsp:nvSpPr>
        <dsp:cNvPr id="0" name=""/>
        <dsp:cNvSpPr/>
      </dsp:nvSpPr>
      <dsp:spPr>
        <a:xfrm>
          <a:off x="5431101" y="2667687"/>
          <a:ext cx="1644867" cy="986920"/>
        </a:xfrm>
        <a:prstGeom prst="rect">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bg1"/>
              </a:solidFill>
              <a:latin typeface="Times New Roman" panose="02020603050405020304" pitchFamily="18" charset="0"/>
              <a:cs typeface="Times New Roman" panose="02020603050405020304" pitchFamily="18" charset="0"/>
            </a:rPr>
            <a:t>Parent-child interaction concerns</a:t>
          </a:r>
        </a:p>
      </dsp:txBody>
      <dsp:txXfrm>
        <a:off x="5431101" y="2667687"/>
        <a:ext cx="1644867" cy="986920"/>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2390F8D5-06FC-45D8-AA12-F284C5A59262}" type="datetimeFigureOut">
              <a:rPr lang="en-US" smtClean="0"/>
              <a:t>4/17/2026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A9E40CD5-DBCE-432B-B5BE-5FAD29C94A9D}" type="slidenum">
              <a:rPr lang="en-US" smtClean="0"/>
              <a:t>‹#›</a:t>
            </a:fld>
            <a:endParaRPr lang="en-US"/>
          </a:p>
        </p:txBody>
      </p:sp>
    </p:spTree>
    <p:extLst>
      <p:ext uri="{BB962C8B-B14F-4D97-AF65-F5344CB8AC3E}">
        <p14:creationId xmlns:p14="http://schemas.microsoft.com/office/powerpoint/2010/main" val="41771760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11F2518-CCFD-44D8-A47A-EC73BD3F012A}" type="datetimeFigureOut">
              <a:rPr lang="en-US" smtClean="0"/>
              <a:t>4/17/2026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3373B-F70A-404E-B322-DC6EF10EE840}" type="slidenum">
              <a:rPr lang="en-US" smtClean="0"/>
              <a:t>‹#›</a:t>
            </a:fld>
            <a:endParaRPr lang="en-US"/>
          </a:p>
        </p:txBody>
      </p:sp>
    </p:spTree>
    <p:extLst>
      <p:ext uri="{BB962C8B-B14F-4D97-AF65-F5344CB8AC3E}">
        <p14:creationId xmlns:p14="http://schemas.microsoft.com/office/powerpoint/2010/main" val="35741723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1F2518-CCFD-44D8-A47A-EC73BD3F012A}" type="datetimeFigureOut">
              <a:rPr lang="en-US" smtClean="0"/>
              <a:t>4/17/2026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3373B-F70A-404E-B322-DC6EF10EE840}" type="slidenum">
              <a:rPr lang="en-US" smtClean="0"/>
              <a:t>‹#›</a:t>
            </a:fld>
            <a:endParaRPr lang="en-US"/>
          </a:p>
        </p:txBody>
      </p:sp>
    </p:spTree>
    <p:extLst>
      <p:ext uri="{BB962C8B-B14F-4D97-AF65-F5344CB8AC3E}">
        <p14:creationId xmlns:p14="http://schemas.microsoft.com/office/powerpoint/2010/main" val="32269677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1F2518-CCFD-44D8-A47A-EC73BD3F012A}" type="datetimeFigureOut">
              <a:rPr lang="en-US" smtClean="0"/>
              <a:t>4/17/2026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3373B-F70A-404E-B322-DC6EF10EE840}" type="slidenum">
              <a:rPr lang="en-US" smtClean="0"/>
              <a:t>‹#›</a:t>
            </a:fld>
            <a:endParaRPr lang="en-US"/>
          </a:p>
        </p:txBody>
      </p:sp>
    </p:spTree>
    <p:extLst>
      <p:ext uri="{BB962C8B-B14F-4D97-AF65-F5344CB8AC3E}">
        <p14:creationId xmlns:p14="http://schemas.microsoft.com/office/powerpoint/2010/main" val="1646556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1F2518-CCFD-44D8-A47A-EC73BD3F012A}" type="datetimeFigureOut">
              <a:rPr lang="en-US" smtClean="0"/>
              <a:t>4/17/2026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3373B-F70A-404E-B322-DC6EF10EE840}" type="slidenum">
              <a:rPr lang="en-US" smtClean="0"/>
              <a:t>‹#›</a:t>
            </a:fld>
            <a:endParaRPr lang="en-US"/>
          </a:p>
        </p:txBody>
      </p:sp>
    </p:spTree>
    <p:extLst>
      <p:ext uri="{BB962C8B-B14F-4D97-AF65-F5344CB8AC3E}">
        <p14:creationId xmlns:p14="http://schemas.microsoft.com/office/powerpoint/2010/main" val="26724601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11F2518-CCFD-44D8-A47A-EC73BD3F012A}" type="datetimeFigureOut">
              <a:rPr lang="en-US" smtClean="0"/>
              <a:t>4/17/2026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3373B-F70A-404E-B322-DC6EF10EE840}" type="slidenum">
              <a:rPr lang="en-US" smtClean="0"/>
              <a:t>‹#›</a:t>
            </a:fld>
            <a:endParaRPr lang="en-US"/>
          </a:p>
        </p:txBody>
      </p:sp>
    </p:spTree>
    <p:extLst>
      <p:ext uri="{BB962C8B-B14F-4D97-AF65-F5344CB8AC3E}">
        <p14:creationId xmlns:p14="http://schemas.microsoft.com/office/powerpoint/2010/main" val="29272678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11F2518-CCFD-44D8-A47A-EC73BD3F012A}" type="datetimeFigureOut">
              <a:rPr lang="en-US" smtClean="0"/>
              <a:t>4/17/2026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73373B-F70A-404E-B322-DC6EF10EE840}" type="slidenum">
              <a:rPr lang="en-US" smtClean="0"/>
              <a:t>‹#›</a:t>
            </a:fld>
            <a:endParaRPr lang="en-US"/>
          </a:p>
        </p:txBody>
      </p:sp>
    </p:spTree>
    <p:extLst>
      <p:ext uri="{BB962C8B-B14F-4D97-AF65-F5344CB8AC3E}">
        <p14:creationId xmlns:p14="http://schemas.microsoft.com/office/powerpoint/2010/main" val="34474141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1F2518-CCFD-44D8-A47A-EC73BD3F012A}" type="datetimeFigureOut">
              <a:rPr lang="en-US" smtClean="0"/>
              <a:t>4/17/2026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973373B-F70A-404E-B322-DC6EF10EE840}" type="slidenum">
              <a:rPr lang="en-US" smtClean="0"/>
              <a:t>‹#›</a:t>
            </a:fld>
            <a:endParaRPr lang="en-US"/>
          </a:p>
        </p:txBody>
      </p:sp>
    </p:spTree>
    <p:extLst>
      <p:ext uri="{BB962C8B-B14F-4D97-AF65-F5344CB8AC3E}">
        <p14:creationId xmlns:p14="http://schemas.microsoft.com/office/powerpoint/2010/main" val="14615188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11F2518-CCFD-44D8-A47A-EC73BD3F012A}" type="datetimeFigureOut">
              <a:rPr lang="en-US" smtClean="0"/>
              <a:t>4/17/2026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973373B-F70A-404E-B322-DC6EF10EE840}" type="slidenum">
              <a:rPr lang="en-US" smtClean="0"/>
              <a:t>‹#›</a:t>
            </a:fld>
            <a:endParaRPr lang="en-US"/>
          </a:p>
        </p:txBody>
      </p:sp>
    </p:spTree>
    <p:extLst>
      <p:ext uri="{BB962C8B-B14F-4D97-AF65-F5344CB8AC3E}">
        <p14:creationId xmlns:p14="http://schemas.microsoft.com/office/powerpoint/2010/main" val="42686967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1F2518-CCFD-44D8-A47A-EC73BD3F012A}" type="datetimeFigureOut">
              <a:rPr lang="en-US" smtClean="0"/>
              <a:t>4/17/2026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973373B-F70A-404E-B322-DC6EF10EE840}" type="slidenum">
              <a:rPr lang="en-US" smtClean="0"/>
              <a:t>‹#›</a:t>
            </a:fld>
            <a:endParaRPr lang="en-US"/>
          </a:p>
        </p:txBody>
      </p:sp>
    </p:spTree>
    <p:extLst>
      <p:ext uri="{BB962C8B-B14F-4D97-AF65-F5344CB8AC3E}">
        <p14:creationId xmlns:p14="http://schemas.microsoft.com/office/powerpoint/2010/main" val="4275094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11F2518-CCFD-44D8-A47A-EC73BD3F012A}" type="datetimeFigureOut">
              <a:rPr lang="en-US" smtClean="0"/>
              <a:t>4/17/2026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73373B-F70A-404E-B322-DC6EF10EE840}" type="slidenum">
              <a:rPr lang="en-US" smtClean="0"/>
              <a:t>‹#›</a:t>
            </a:fld>
            <a:endParaRPr lang="en-US"/>
          </a:p>
        </p:txBody>
      </p:sp>
    </p:spTree>
    <p:extLst>
      <p:ext uri="{BB962C8B-B14F-4D97-AF65-F5344CB8AC3E}">
        <p14:creationId xmlns:p14="http://schemas.microsoft.com/office/powerpoint/2010/main" val="31174914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11F2518-CCFD-44D8-A47A-EC73BD3F012A}" type="datetimeFigureOut">
              <a:rPr lang="en-US" smtClean="0"/>
              <a:t>4/17/2026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73373B-F70A-404E-B322-DC6EF10EE840}" type="slidenum">
              <a:rPr lang="en-US" smtClean="0"/>
              <a:t>‹#›</a:t>
            </a:fld>
            <a:endParaRPr lang="en-US"/>
          </a:p>
        </p:txBody>
      </p:sp>
    </p:spTree>
    <p:extLst>
      <p:ext uri="{BB962C8B-B14F-4D97-AF65-F5344CB8AC3E}">
        <p14:creationId xmlns:p14="http://schemas.microsoft.com/office/powerpoint/2010/main" val="23971328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1F2518-CCFD-44D8-A47A-EC73BD3F012A}" type="datetimeFigureOut">
              <a:rPr lang="en-US" smtClean="0"/>
              <a:t>4/17/2026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73373B-F70A-404E-B322-DC6EF10EE840}" type="slidenum">
              <a:rPr lang="en-US" smtClean="0"/>
              <a:t>‹#›</a:t>
            </a:fld>
            <a:endParaRPr lang="en-US"/>
          </a:p>
        </p:txBody>
      </p:sp>
    </p:spTree>
    <p:extLst>
      <p:ext uri="{BB962C8B-B14F-4D97-AF65-F5344CB8AC3E}">
        <p14:creationId xmlns:p14="http://schemas.microsoft.com/office/powerpoint/2010/main" val="589294543"/>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4.png"/><Relationship Id="rId7" Type="http://schemas.openxmlformats.org/officeDocument/2006/relationships/diagramColors" Target="../diagrams/colors1.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p:cNvSpPr>
            <a:spLocks noGrp="1"/>
          </p:cNvSpPr>
          <p:nvPr>
            <p:ph type="title"/>
          </p:nvPr>
        </p:nvSpPr>
        <p:spPr/>
        <p:txBody>
          <a:bodyPr/>
          <a:lstStyle/>
          <a:p>
            <a:endParaRPr lang="en-US"/>
          </a:p>
        </p:txBody>
      </p:sp>
      <p:sp>
        <p:nvSpPr>
          <p:cNvPr id="19" name="Content Placeholder 18"/>
          <p:cNvSpPr>
            <a:spLocks noGrp="1"/>
          </p:cNvSpPr>
          <p:nvPr>
            <p:ph idx="1"/>
          </p:nvPr>
        </p:nvSpPr>
        <p:spPr/>
        <p:txBody>
          <a:bodyPr/>
          <a:lstStyle/>
          <a:p>
            <a:endParaRPr lang="en-US"/>
          </a:p>
        </p:txBody>
      </p:sp>
      <p:pic>
        <p:nvPicPr>
          <p:cNvPr id="8" name="Picture 7"/>
          <p:cNvPicPr>
            <a:picLocks noChangeAspect="1"/>
          </p:cNvPicPr>
          <p:nvPr/>
        </p:nvPicPr>
        <p:blipFill>
          <a:blip r:embed="rId2"/>
          <a:stretch>
            <a:fillRect/>
          </a:stretch>
        </p:blipFill>
        <p:spPr>
          <a:xfrm>
            <a:off x="-1057" y="0"/>
            <a:ext cx="12193057" cy="6858594"/>
          </a:xfrm>
          <a:prstGeom prst="rect">
            <a:avLst/>
          </a:prstGeom>
        </p:spPr>
      </p:pic>
      <p:pic>
        <p:nvPicPr>
          <p:cNvPr id="9" name="Picture 8"/>
          <p:cNvPicPr>
            <a:picLocks noChangeAspect="1"/>
          </p:cNvPicPr>
          <p:nvPr/>
        </p:nvPicPr>
        <p:blipFill>
          <a:blip r:embed="rId3"/>
          <a:stretch>
            <a:fillRect/>
          </a:stretch>
        </p:blipFill>
        <p:spPr>
          <a:xfrm>
            <a:off x="929641" y="272287"/>
            <a:ext cx="9818716" cy="3800962"/>
          </a:xfrm>
          <a:prstGeom prst="rect">
            <a:avLst/>
          </a:prstGeom>
        </p:spPr>
      </p:pic>
      <p:sp>
        <p:nvSpPr>
          <p:cNvPr id="20" name="TextBox 19"/>
          <p:cNvSpPr txBox="1"/>
          <p:nvPr/>
        </p:nvSpPr>
        <p:spPr>
          <a:xfrm>
            <a:off x="1172095" y="4779818"/>
            <a:ext cx="10249591" cy="1046440"/>
          </a:xfrm>
          <a:prstGeom prst="rect">
            <a:avLst/>
          </a:prstGeom>
          <a:noFill/>
        </p:spPr>
        <p:txBody>
          <a:bodyPr wrap="square" rtlCol="0">
            <a:spAutoFit/>
          </a:bodyPr>
          <a:lstStyle/>
          <a:p>
            <a:pPr algn="ctr"/>
            <a:r>
              <a:rPr lang="en-US" dirty="0">
                <a:solidFill>
                  <a:schemeClr val="bg1"/>
                </a:solidFill>
                <a:latin typeface="Times New Roman" panose="02020603050405020304" pitchFamily="18" charset="0"/>
                <a:cs typeface="Times New Roman" panose="02020603050405020304" pitchFamily="18" charset="0"/>
              </a:rPr>
              <a:t>  </a:t>
            </a:r>
            <a:r>
              <a:rPr lang="en-US" sz="2000" dirty="0">
                <a:solidFill>
                  <a:schemeClr val="bg1"/>
                </a:solidFill>
                <a:latin typeface="Times New Roman" panose="02020603050405020304" pitchFamily="18" charset="0"/>
                <a:cs typeface="Times New Roman" panose="02020603050405020304" pitchFamily="18" charset="0"/>
              </a:rPr>
              <a:t>Presented by Melody Shipley, LPC-MHSP, Assistant Director</a:t>
            </a:r>
          </a:p>
          <a:p>
            <a:pPr algn="ctr"/>
            <a:r>
              <a:rPr lang="en-US" dirty="0">
                <a:solidFill>
                  <a:schemeClr val="bg1"/>
                </a:solidFill>
                <a:latin typeface="Times New Roman" panose="02020603050405020304" pitchFamily="18" charset="0"/>
                <a:cs typeface="Times New Roman" panose="02020603050405020304" pitchFamily="18" charset="0"/>
              </a:rPr>
              <a:t>Steven A. Cohen Military Family Clinic at </a:t>
            </a:r>
            <a:r>
              <a:rPr lang="en-US" dirty="0" err="1">
                <a:solidFill>
                  <a:schemeClr val="bg1"/>
                </a:solidFill>
                <a:latin typeface="Times New Roman" panose="02020603050405020304" pitchFamily="18" charset="0"/>
                <a:cs typeface="Times New Roman" panose="02020603050405020304" pitchFamily="18" charset="0"/>
              </a:rPr>
              <a:t>Centerstone</a:t>
            </a:r>
            <a:r>
              <a:rPr lang="en-US" dirty="0">
                <a:solidFill>
                  <a:schemeClr val="bg1"/>
                </a:solidFill>
                <a:latin typeface="Times New Roman" panose="02020603050405020304" pitchFamily="18" charset="0"/>
                <a:cs typeface="Times New Roman" panose="02020603050405020304" pitchFamily="18" charset="0"/>
              </a:rPr>
              <a:t>-Clarksville </a:t>
            </a:r>
          </a:p>
          <a:p>
            <a:pPr algn="ctr"/>
            <a:r>
              <a:rPr lang="en-US" sz="2400" dirty="0">
                <a:solidFill>
                  <a:schemeClr val="bg1"/>
                </a:solidFill>
                <a:latin typeface="Times New Roman" panose="02020603050405020304" pitchFamily="18" charset="0"/>
                <a:cs typeface="Times New Roman" panose="02020603050405020304" pitchFamily="18" charset="0"/>
              </a:rPr>
              <a:t>  </a:t>
            </a:r>
          </a:p>
        </p:txBody>
      </p:sp>
      <p:sp>
        <p:nvSpPr>
          <p:cNvPr id="21" name="TextBox 20"/>
          <p:cNvSpPr txBox="1"/>
          <p:nvPr/>
        </p:nvSpPr>
        <p:spPr>
          <a:xfrm>
            <a:off x="1886991" y="3891079"/>
            <a:ext cx="8537170" cy="830997"/>
          </a:xfrm>
          <a:prstGeom prst="rect">
            <a:avLst/>
          </a:prstGeom>
          <a:noFill/>
        </p:spPr>
        <p:txBody>
          <a:bodyPr wrap="square" rtlCol="0">
            <a:spAutoFit/>
          </a:bodyPr>
          <a:lstStyle/>
          <a:p>
            <a:pPr algn="ctr"/>
            <a:r>
              <a:rPr lang="en-US" sz="3200" dirty="0">
                <a:solidFill>
                  <a:schemeClr val="bg1"/>
                </a:solidFill>
                <a:latin typeface="Times New Roman" panose="02020603050405020304" pitchFamily="18" charset="0"/>
                <a:cs typeface="Times New Roman" panose="02020603050405020304" pitchFamily="18" charset="0"/>
              </a:rPr>
              <a:t> </a:t>
            </a:r>
            <a:r>
              <a:rPr lang="en-US" sz="4800" dirty="0">
                <a:solidFill>
                  <a:schemeClr val="bg1"/>
                </a:solidFill>
                <a:latin typeface="Times New Roman" panose="02020603050405020304" pitchFamily="18" charset="0"/>
                <a:cs typeface="Times New Roman" panose="02020603050405020304" pitchFamily="18" charset="0"/>
              </a:rPr>
              <a:t>Mental Health Awareness </a:t>
            </a:r>
          </a:p>
        </p:txBody>
      </p:sp>
    </p:spTree>
    <p:extLst>
      <p:ext uri="{BB962C8B-B14F-4D97-AF65-F5344CB8AC3E}">
        <p14:creationId xmlns:p14="http://schemas.microsoft.com/office/powerpoint/2010/main" val="8189719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2"/>
          <a:stretch>
            <a:fillRect/>
          </a:stretch>
        </p:blipFill>
        <p:spPr>
          <a:xfrm>
            <a:off x="0" y="0"/>
            <a:ext cx="12223539" cy="7047587"/>
          </a:xfrm>
          <a:prstGeom prst="rect">
            <a:avLst/>
          </a:prstGeom>
        </p:spPr>
      </p:pic>
      <p:sp>
        <p:nvSpPr>
          <p:cNvPr id="8" name="Rectangle 7"/>
          <p:cNvSpPr/>
          <p:nvPr/>
        </p:nvSpPr>
        <p:spPr>
          <a:xfrm>
            <a:off x="7597832" y="2551837"/>
            <a:ext cx="1546167" cy="923330"/>
          </a:xfrm>
          <a:prstGeom prst="rect">
            <a:avLst/>
          </a:prstGeom>
        </p:spPr>
        <p:txBody>
          <a:bodyPr wrap="square">
            <a:spAutoFit/>
          </a:bodyPr>
          <a:lstStyle/>
          <a:p>
            <a:pPr marL="342900" indent="-34290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New Referrals Received</a:t>
            </a:r>
          </a:p>
        </p:txBody>
      </p:sp>
      <p:sp>
        <p:nvSpPr>
          <p:cNvPr id="12" name="Rectangle 11"/>
          <p:cNvSpPr/>
          <p:nvPr/>
        </p:nvSpPr>
        <p:spPr>
          <a:xfrm>
            <a:off x="299258" y="351556"/>
            <a:ext cx="8520545" cy="1015663"/>
          </a:xfrm>
          <a:prstGeom prst="rect">
            <a:avLst/>
          </a:prstGeom>
        </p:spPr>
        <p:txBody>
          <a:bodyPr wrap="square">
            <a:spAutoFit/>
          </a:bodyPr>
          <a:lstStyle/>
          <a:p>
            <a:pPr lvl="0"/>
            <a:r>
              <a:rPr lang="en-US" sz="4000" dirty="0">
                <a:solidFill>
                  <a:prstClr val="white"/>
                </a:solidFill>
                <a:latin typeface="Times New Roman" panose="02020603050405020304" pitchFamily="18" charset="0"/>
                <a:cs typeface="Times New Roman" panose="02020603050405020304" pitchFamily="18" charset="0"/>
              </a:rPr>
              <a:t>Stigma:</a:t>
            </a:r>
          </a:p>
          <a:p>
            <a:pPr lvl="0"/>
            <a:r>
              <a:rPr lang="en-US" sz="2000" dirty="0">
                <a:solidFill>
                  <a:prstClr val="white"/>
                </a:solidFill>
                <a:latin typeface="Times New Roman" panose="02020603050405020304" pitchFamily="18" charset="0"/>
                <a:cs typeface="Times New Roman" panose="02020603050405020304" pitchFamily="18" charset="0"/>
              </a:rPr>
              <a:t>Stigma is the fear of scrutiny for expressing mental health challenges.</a:t>
            </a:r>
          </a:p>
        </p:txBody>
      </p:sp>
      <p:pic>
        <p:nvPicPr>
          <p:cNvPr id="13" name="Picture 12"/>
          <p:cNvPicPr>
            <a:picLocks noChangeAspect="1"/>
          </p:cNvPicPr>
          <p:nvPr/>
        </p:nvPicPr>
        <p:blipFill>
          <a:blip r:embed="rId3"/>
          <a:stretch>
            <a:fillRect/>
          </a:stretch>
        </p:blipFill>
        <p:spPr>
          <a:xfrm>
            <a:off x="8451552" y="31483"/>
            <a:ext cx="3694496" cy="1402202"/>
          </a:xfrm>
          <a:prstGeom prst="rect">
            <a:avLst/>
          </a:prstGeom>
        </p:spPr>
      </p:pic>
      <p:sp>
        <p:nvSpPr>
          <p:cNvPr id="7" name="Rectangle 6"/>
          <p:cNvSpPr/>
          <p:nvPr/>
        </p:nvSpPr>
        <p:spPr>
          <a:xfrm>
            <a:off x="402472" y="1870537"/>
            <a:ext cx="8049079" cy="1384995"/>
          </a:xfrm>
          <a:prstGeom prst="rect">
            <a:avLst/>
          </a:prstGeom>
        </p:spPr>
        <p:txBody>
          <a:bodyPr wrap="square">
            <a:spAutoFit/>
          </a:bodyPr>
          <a:lstStyle/>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p:txBody>
      </p:sp>
      <p:sp>
        <p:nvSpPr>
          <p:cNvPr id="14" name="Rectangle 13"/>
          <p:cNvSpPr/>
          <p:nvPr/>
        </p:nvSpPr>
        <p:spPr>
          <a:xfrm>
            <a:off x="997526" y="2055813"/>
            <a:ext cx="6866313" cy="461665"/>
          </a:xfrm>
          <a:prstGeom prst="rect">
            <a:avLst/>
          </a:prstGeom>
        </p:spPr>
        <p:txBody>
          <a:bodyPr wrap="square">
            <a:spAutoFit/>
          </a:bodyPr>
          <a:lstStyle/>
          <a:p>
            <a:r>
              <a:rPr lang="en-US" sz="2400" dirty="0">
                <a:solidFill>
                  <a:srgbClr val="002060"/>
                </a:solidFill>
                <a:latin typeface="Times New Roman" panose="02020603050405020304" pitchFamily="18" charset="0"/>
                <a:cs typeface="Times New Roman" panose="02020603050405020304" pitchFamily="18" charset="0"/>
              </a:rPr>
              <a:t> </a:t>
            </a:r>
          </a:p>
        </p:txBody>
      </p:sp>
      <p:sp>
        <p:nvSpPr>
          <p:cNvPr id="5" name="Rectangle 4"/>
          <p:cNvSpPr/>
          <p:nvPr/>
        </p:nvSpPr>
        <p:spPr>
          <a:xfrm>
            <a:off x="523702" y="2136339"/>
            <a:ext cx="10474036" cy="2308324"/>
          </a:xfrm>
          <a:prstGeom prst="rect">
            <a:avLst/>
          </a:prstGeom>
        </p:spPr>
        <p:txBody>
          <a:bodyPr wrap="square">
            <a:spAutoFit/>
          </a:bodyPr>
          <a:lstStyle/>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Creating a culture of acceptance to express challenges is important to combat stigma. </a:t>
            </a:r>
          </a:p>
          <a:p>
            <a:pPr marL="342900" indent="-342900">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Talk frequently about chronic stress and how it can affect us. </a:t>
            </a:r>
          </a:p>
          <a:p>
            <a:endParaRPr lang="en-US"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Acknowledge that leadership is willing to support and listen to these challenges. </a:t>
            </a:r>
          </a:p>
        </p:txBody>
      </p:sp>
    </p:spTree>
    <p:extLst>
      <p:ext uri="{BB962C8B-B14F-4D97-AF65-F5344CB8AC3E}">
        <p14:creationId xmlns:p14="http://schemas.microsoft.com/office/powerpoint/2010/main" val="1567232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2"/>
          <a:stretch>
            <a:fillRect/>
          </a:stretch>
        </p:blipFill>
        <p:spPr>
          <a:xfrm>
            <a:off x="0" y="0"/>
            <a:ext cx="12223539" cy="7047587"/>
          </a:xfrm>
          <a:prstGeom prst="rect">
            <a:avLst/>
          </a:prstGeom>
        </p:spPr>
      </p:pic>
      <p:sp>
        <p:nvSpPr>
          <p:cNvPr id="8" name="Rectangle 7"/>
          <p:cNvSpPr/>
          <p:nvPr/>
        </p:nvSpPr>
        <p:spPr>
          <a:xfrm>
            <a:off x="7597832" y="2551837"/>
            <a:ext cx="1546167" cy="923330"/>
          </a:xfrm>
          <a:prstGeom prst="rect">
            <a:avLst/>
          </a:prstGeom>
        </p:spPr>
        <p:txBody>
          <a:bodyPr wrap="square">
            <a:spAutoFit/>
          </a:bodyPr>
          <a:lstStyle/>
          <a:p>
            <a:pPr marL="342900" indent="-34290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New Referrals Received</a:t>
            </a:r>
          </a:p>
        </p:txBody>
      </p:sp>
      <p:sp>
        <p:nvSpPr>
          <p:cNvPr id="12" name="Rectangle 11"/>
          <p:cNvSpPr/>
          <p:nvPr/>
        </p:nvSpPr>
        <p:spPr>
          <a:xfrm>
            <a:off x="199505" y="620889"/>
            <a:ext cx="8520545" cy="646331"/>
          </a:xfrm>
          <a:prstGeom prst="rect">
            <a:avLst/>
          </a:prstGeom>
        </p:spPr>
        <p:txBody>
          <a:bodyPr wrap="square">
            <a:spAutoFit/>
          </a:bodyPr>
          <a:lstStyle/>
          <a:p>
            <a:pPr lvl="0"/>
            <a:r>
              <a:rPr lang="en-US" sz="3600" dirty="0">
                <a:solidFill>
                  <a:prstClr val="white"/>
                </a:solidFill>
                <a:latin typeface="Times New Roman" panose="02020603050405020304" pitchFamily="18" charset="0"/>
                <a:cs typeface="Times New Roman" panose="02020603050405020304" pitchFamily="18" charset="0"/>
              </a:rPr>
              <a:t> </a:t>
            </a:r>
            <a:r>
              <a:rPr lang="en-US" sz="3200" dirty="0">
                <a:solidFill>
                  <a:prstClr val="white"/>
                </a:solidFill>
                <a:latin typeface="Times New Roman" panose="02020603050405020304" pitchFamily="18" charset="0"/>
                <a:cs typeface="Times New Roman" panose="02020603050405020304" pitchFamily="18" charset="0"/>
              </a:rPr>
              <a:t>How to approach someone I am concerned about</a:t>
            </a:r>
          </a:p>
        </p:txBody>
      </p:sp>
      <p:pic>
        <p:nvPicPr>
          <p:cNvPr id="13" name="Picture 12"/>
          <p:cNvPicPr>
            <a:picLocks noChangeAspect="1"/>
          </p:cNvPicPr>
          <p:nvPr/>
        </p:nvPicPr>
        <p:blipFill>
          <a:blip r:embed="rId3"/>
          <a:stretch>
            <a:fillRect/>
          </a:stretch>
        </p:blipFill>
        <p:spPr>
          <a:xfrm>
            <a:off x="8451552" y="31483"/>
            <a:ext cx="3694496" cy="1402202"/>
          </a:xfrm>
          <a:prstGeom prst="rect">
            <a:avLst/>
          </a:prstGeom>
        </p:spPr>
      </p:pic>
      <p:sp>
        <p:nvSpPr>
          <p:cNvPr id="7" name="Rectangle 6"/>
          <p:cNvSpPr/>
          <p:nvPr/>
        </p:nvSpPr>
        <p:spPr>
          <a:xfrm>
            <a:off x="402472" y="1870537"/>
            <a:ext cx="8049079" cy="1384995"/>
          </a:xfrm>
          <a:prstGeom prst="rect">
            <a:avLst/>
          </a:prstGeom>
        </p:spPr>
        <p:txBody>
          <a:bodyPr wrap="square">
            <a:spAutoFit/>
          </a:bodyPr>
          <a:lstStyle/>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p:txBody>
      </p:sp>
      <p:sp>
        <p:nvSpPr>
          <p:cNvPr id="14" name="Rectangle 13"/>
          <p:cNvSpPr/>
          <p:nvPr/>
        </p:nvSpPr>
        <p:spPr>
          <a:xfrm>
            <a:off x="997526" y="2055813"/>
            <a:ext cx="6866313" cy="461665"/>
          </a:xfrm>
          <a:prstGeom prst="rect">
            <a:avLst/>
          </a:prstGeom>
        </p:spPr>
        <p:txBody>
          <a:bodyPr wrap="square">
            <a:spAutoFit/>
          </a:bodyPr>
          <a:lstStyle/>
          <a:p>
            <a:r>
              <a:rPr lang="en-US" sz="2400" dirty="0">
                <a:solidFill>
                  <a:srgbClr val="002060"/>
                </a:solidFill>
                <a:latin typeface="Times New Roman" panose="02020603050405020304" pitchFamily="18" charset="0"/>
                <a:cs typeface="Times New Roman" panose="02020603050405020304" pitchFamily="18" charset="0"/>
              </a:rPr>
              <a:t> </a:t>
            </a:r>
          </a:p>
        </p:txBody>
      </p:sp>
      <p:sp>
        <p:nvSpPr>
          <p:cNvPr id="5" name="Rectangle 4"/>
          <p:cNvSpPr/>
          <p:nvPr/>
        </p:nvSpPr>
        <p:spPr>
          <a:xfrm>
            <a:off x="523702" y="2136339"/>
            <a:ext cx="10474036" cy="3754874"/>
          </a:xfrm>
          <a:prstGeom prst="rect">
            <a:avLst/>
          </a:prstGeom>
        </p:spPr>
        <p:txBody>
          <a:bodyPr wrap="square">
            <a:spAutoFit/>
          </a:bodyPr>
          <a:lstStyle/>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Create a space that is safe to express their concerns. </a:t>
            </a:r>
          </a:p>
          <a:p>
            <a:pPr marL="800100" lvl="1"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Private</a:t>
            </a:r>
          </a:p>
          <a:p>
            <a:pPr marL="800100" lvl="1"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Free of judgment and repercussions</a:t>
            </a:r>
          </a:p>
          <a:p>
            <a:pPr lvl="1"/>
            <a:endParaRPr lang="en-US" sz="11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Be Accepting</a:t>
            </a:r>
          </a:p>
          <a:p>
            <a:pPr marL="800100" lvl="1"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Acceptance fosters an understanding of respect</a:t>
            </a:r>
          </a:p>
          <a:p>
            <a:pPr marL="800100" lvl="1" indent="-342900">
              <a:buFont typeface="Arial" panose="020B0604020202020204" pitchFamily="34" charset="0"/>
              <a:buChar char="•"/>
            </a:pPr>
            <a:endParaRPr lang="en-US" sz="11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Be Genuine</a:t>
            </a:r>
          </a:p>
          <a:p>
            <a:pPr marL="800100" lvl="1"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Truly be interested in the concerns being shared with you.</a:t>
            </a:r>
            <a:endParaRPr lang="en-US" sz="1100" dirty="0">
              <a:latin typeface="Times New Roman" panose="02020603050405020304" pitchFamily="18" charset="0"/>
              <a:cs typeface="Times New Roman" panose="02020603050405020304" pitchFamily="18" charset="0"/>
            </a:endParaRPr>
          </a:p>
          <a:p>
            <a:pPr lvl="1"/>
            <a:r>
              <a:rPr lang="en-US" sz="2400" dirty="0">
                <a:latin typeface="Times New Roman" panose="02020603050405020304" pitchFamily="18" charset="0"/>
                <a:cs typeface="Times New Roman" panose="02020603050405020304" pitchFamily="18" charset="0"/>
              </a:rPr>
              <a:t> </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Understand and be aware of resources that are available.</a:t>
            </a:r>
          </a:p>
        </p:txBody>
      </p:sp>
    </p:spTree>
    <p:extLst>
      <p:ext uri="{BB962C8B-B14F-4D97-AF65-F5344CB8AC3E}">
        <p14:creationId xmlns:p14="http://schemas.microsoft.com/office/powerpoint/2010/main" val="27657050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2"/>
          <a:stretch>
            <a:fillRect/>
          </a:stretch>
        </p:blipFill>
        <p:spPr>
          <a:xfrm>
            <a:off x="-15770" y="0"/>
            <a:ext cx="12223539" cy="7047587"/>
          </a:xfrm>
          <a:prstGeom prst="rect">
            <a:avLst/>
          </a:prstGeom>
        </p:spPr>
      </p:pic>
      <p:sp>
        <p:nvSpPr>
          <p:cNvPr id="8" name="Rectangle 7"/>
          <p:cNvSpPr/>
          <p:nvPr/>
        </p:nvSpPr>
        <p:spPr>
          <a:xfrm>
            <a:off x="7597832" y="2551837"/>
            <a:ext cx="1546167" cy="923330"/>
          </a:xfrm>
          <a:prstGeom prst="rect">
            <a:avLst/>
          </a:prstGeom>
        </p:spPr>
        <p:txBody>
          <a:bodyPr wrap="square">
            <a:spAutoFit/>
          </a:bodyPr>
          <a:lstStyle/>
          <a:p>
            <a:pPr marL="342900" indent="-34290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New Referrals Received</a:t>
            </a:r>
          </a:p>
        </p:txBody>
      </p:sp>
      <p:sp>
        <p:nvSpPr>
          <p:cNvPr id="12" name="Rectangle 11"/>
          <p:cNvSpPr/>
          <p:nvPr/>
        </p:nvSpPr>
        <p:spPr>
          <a:xfrm>
            <a:off x="199505" y="620889"/>
            <a:ext cx="8520545" cy="769441"/>
          </a:xfrm>
          <a:prstGeom prst="rect">
            <a:avLst/>
          </a:prstGeom>
        </p:spPr>
        <p:txBody>
          <a:bodyPr wrap="square">
            <a:spAutoFit/>
          </a:bodyPr>
          <a:lstStyle/>
          <a:p>
            <a:pPr lvl="0"/>
            <a:r>
              <a:rPr lang="en-US" sz="3600" dirty="0">
                <a:solidFill>
                  <a:prstClr val="white"/>
                </a:solidFill>
                <a:latin typeface="Times New Roman" panose="02020603050405020304" pitchFamily="18" charset="0"/>
                <a:cs typeface="Times New Roman" panose="02020603050405020304" pitchFamily="18" charset="0"/>
              </a:rPr>
              <a:t> </a:t>
            </a:r>
            <a:r>
              <a:rPr lang="en-US" sz="4400" dirty="0">
                <a:solidFill>
                  <a:prstClr val="white"/>
                </a:solidFill>
                <a:latin typeface="Times New Roman" panose="02020603050405020304" pitchFamily="18" charset="0"/>
                <a:cs typeface="Times New Roman" panose="02020603050405020304" pitchFamily="18" charset="0"/>
              </a:rPr>
              <a:t>Clinical Interventions</a:t>
            </a:r>
          </a:p>
        </p:txBody>
      </p:sp>
      <p:pic>
        <p:nvPicPr>
          <p:cNvPr id="13" name="Picture 12"/>
          <p:cNvPicPr>
            <a:picLocks noChangeAspect="1"/>
          </p:cNvPicPr>
          <p:nvPr/>
        </p:nvPicPr>
        <p:blipFill>
          <a:blip r:embed="rId3"/>
          <a:stretch>
            <a:fillRect/>
          </a:stretch>
        </p:blipFill>
        <p:spPr>
          <a:xfrm>
            <a:off x="8451552" y="31483"/>
            <a:ext cx="3694496" cy="1402202"/>
          </a:xfrm>
          <a:prstGeom prst="rect">
            <a:avLst/>
          </a:prstGeom>
        </p:spPr>
      </p:pic>
      <p:sp>
        <p:nvSpPr>
          <p:cNvPr id="7" name="Rectangle 6"/>
          <p:cNvSpPr/>
          <p:nvPr/>
        </p:nvSpPr>
        <p:spPr>
          <a:xfrm>
            <a:off x="402472" y="1870537"/>
            <a:ext cx="8049079" cy="1384995"/>
          </a:xfrm>
          <a:prstGeom prst="rect">
            <a:avLst/>
          </a:prstGeom>
        </p:spPr>
        <p:txBody>
          <a:bodyPr wrap="square">
            <a:spAutoFit/>
          </a:bodyPr>
          <a:lstStyle/>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p:txBody>
      </p:sp>
      <p:sp>
        <p:nvSpPr>
          <p:cNvPr id="14" name="Rectangle 13"/>
          <p:cNvSpPr/>
          <p:nvPr/>
        </p:nvSpPr>
        <p:spPr>
          <a:xfrm>
            <a:off x="997526" y="2055813"/>
            <a:ext cx="6866313" cy="461665"/>
          </a:xfrm>
          <a:prstGeom prst="rect">
            <a:avLst/>
          </a:prstGeom>
        </p:spPr>
        <p:txBody>
          <a:bodyPr wrap="square">
            <a:spAutoFit/>
          </a:bodyPr>
          <a:lstStyle/>
          <a:p>
            <a:r>
              <a:rPr lang="en-US" sz="2400" dirty="0">
                <a:solidFill>
                  <a:srgbClr val="002060"/>
                </a:solidFill>
                <a:latin typeface="Times New Roman" panose="02020603050405020304" pitchFamily="18" charset="0"/>
                <a:cs typeface="Times New Roman" panose="02020603050405020304" pitchFamily="18" charset="0"/>
              </a:rPr>
              <a:t> </a:t>
            </a:r>
          </a:p>
        </p:txBody>
      </p:sp>
      <p:sp>
        <p:nvSpPr>
          <p:cNvPr id="5" name="Rectangle 4"/>
          <p:cNvSpPr/>
          <p:nvPr/>
        </p:nvSpPr>
        <p:spPr>
          <a:xfrm>
            <a:off x="124691" y="1630824"/>
            <a:ext cx="7229698" cy="4801314"/>
          </a:xfrm>
          <a:prstGeom prst="rect">
            <a:avLst/>
          </a:prstGeom>
        </p:spPr>
        <p:txBody>
          <a:bodyPr wrap="square">
            <a:spAutoFit/>
          </a:bodyPr>
          <a:lstStyle/>
          <a:p>
            <a:pPr marL="285750"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Evidence-based best practices</a:t>
            </a:r>
          </a:p>
          <a:p>
            <a:pPr marL="742950" lvl="1"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Individual therapy</a:t>
            </a:r>
          </a:p>
          <a:p>
            <a:pPr marL="1200150" lvl="2"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Recognition of geographic dispersal while operating in civilian work/school and military environment </a:t>
            </a:r>
          </a:p>
          <a:p>
            <a:pPr marL="1657350" lvl="3"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What does physical and mental wellness support look like where they live</a:t>
            </a:r>
          </a:p>
          <a:p>
            <a:pPr marL="1657350" lvl="3"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Telehealth comfortability</a:t>
            </a:r>
          </a:p>
          <a:p>
            <a:pPr marL="1657350" lvl="3"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Psychiatric evaluation preparation</a:t>
            </a:r>
          </a:p>
          <a:p>
            <a:pPr marL="1200150" lvl="2"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Cognitive behavioral therapy INCLUDING specialty versions (i.e. CBT-I, CBT-SP)</a:t>
            </a:r>
          </a:p>
          <a:p>
            <a:pPr marL="1200150" lvl="2"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Exposure therapies for Post-Traumatic Stress Disorder (PTSD) </a:t>
            </a:r>
          </a:p>
          <a:p>
            <a:pPr marL="1657350" lvl="3"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Cognitive Processing Therapy (CPT)</a:t>
            </a:r>
          </a:p>
          <a:p>
            <a:pPr marL="1657350" lvl="3"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Prolonged Exposure (PE)</a:t>
            </a:r>
          </a:p>
          <a:p>
            <a:pPr marL="1657350" lvl="3"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Written Exposure Therapy (WET)</a:t>
            </a:r>
          </a:p>
          <a:p>
            <a:pPr marL="1657350" lvl="3"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Eye-Movement Desensitization and Reprocessing (EMDR)</a:t>
            </a:r>
          </a:p>
          <a:p>
            <a:pPr marL="1200150" lvl="2"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Appropriate suicide prevention care (CAMS, BCBT-SP)</a:t>
            </a:r>
            <a:endParaRPr lang="en-US" sz="2400"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9A272DA4-ADEC-D74D-6D3D-56F88B280B9A}"/>
              </a:ext>
            </a:extLst>
          </p:cNvPr>
          <p:cNvSpPr txBox="1"/>
          <p:nvPr/>
        </p:nvSpPr>
        <p:spPr>
          <a:xfrm>
            <a:off x="7010120" y="1689449"/>
            <a:ext cx="5057189" cy="3970318"/>
          </a:xfrm>
          <a:prstGeom prst="rect">
            <a:avLst/>
          </a:prstGeom>
          <a:noFill/>
        </p:spPr>
        <p:txBody>
          <a:bodyPr wrap="square">
            <a:spAutoFit/>
          </a:bodyPr>
          <a:lstStyle/>
          <a:p>
            <a:pPr marL="742950" lvl="1"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Couples therapy </a:t>
            </a:r>
          </a:p>
          <a:p>
            <a:pPr marL="1200150" lvl="2"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The Gottman Method approach </a:t>
            </a:r>
          </a:p>
          <a:p>
            <a:pPr marL="1200150" lvl="2"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Emotionally Focused Therapy (EFT)</a:t>
            </a:r>
          </a:p>
          <a:p>
            <a:pPr marL="742950" lvl="1"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Children and Family therapy</a:t>
            </a:r>
          </a:p>
          <a:p>
            <a:pPr marL="1200150" lvl="2"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Parent-Child Interaction Therapy (PCIT)</a:t>
            </a:r>
          </a:p>
          <a:p>
            <a:pPr marL="1200150" lvl="2"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Modular Approach to Therapy for Children with Anxiety, Depression, Trauma, or Conduct (MATCH-ADTC)</a:t>
            </a:r>
          </a:p>
          <a:p>
            <a:pPr marL="1200150" lvl="2"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Trauma Focused Cognitive Behavioral Therapy (TF-CBT)</a:t>
            </a:r>
          </a:p>
          <a:p>
            <a:pPr marL="1200150" lvl="2"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Emotionally Focused Family Therapy (EFFT)</a:t>
            </a:r>
          </a:p>
          <a:p>
            <a:pPr marL="1200150" lvl="2"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Brief Strategic Family Therapy (BSFT)</a:t>
            </a:r>
          </a:p>
        </p:txBody>
      </p:sp>
    </p:spTree>
    <p:extLst>
      <p:ext uri="{BB962C8B-B14F-4D97-AF65-F5344CB8AC3E}">
        <p14:creationId xmlns:p14="http://schemas.microsoft.com/office/powerpoint/2010/main" val="17423768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2"/>
          <a:stretch>
            <a:fillRect/>
          </a:stretch>
        </p:blipFill>
        <p:spPr>
          <a:xfrm>
            <a:off x="0" y="-1795"/>
            <a:ext cx="12223539" cy="7047587"/>
          </a:xfrm>
          <a:prstGeom prst="rect">
            <a:avLst/>
          </a:prstGeom>
        </p:spPr>
      </p:pic>
      <p:sp>
        <p:nvSpPr>
          <p:cNvPr id="8" name="Rectangle 7"/>
          <p:cNvSpPr/>
          <p:nvPr/>
        </p:nvSpPr>
        <p:spPr>
          <a:xfrm>
            <a:off x="7597832" y="2551837"/>
            <a:ext cx="1546167" cy="923330"/>
          </a:xfrm>
          <a:prstGeom prst="rect">
            <a:avLst/>
          </a:prstGeom>
        </p:spPr>
        <p:txBody>
          <a:bodyPr wrap="square">
            <a:spAutoFit/>
          </a:bodyPr>
          <a:lstStyle/>
          <a:p>
            <a:pPr marL="342900" indent="-34290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New Referrals Received</a:t>
            </a:r>
          </a:p>
        </p:txBody>
      </p:sp>
      <p:sp>
        <p:nvSpPr>
          <p:cNvPr id="12" name="Rectangle 11"/>
          <p:cNvSpPr/>
          <p:nvPr/>
        </p:nvSpPr>
        <p:spPr>
          <a:xfrm>
            <a:off x="174568" y="351556"/>
            <a:ext cx="8412479" cy="1077218"/>
          </a:xfrm>
          <a:prstGeom prst="rect">
            <a:avLst/>
          </a:prstGeom>
        </p:spPr>
        <p:txBody>
          <a:bodyPr wrap="square">
            <a:spAutoFit/>
          </a:bodyPr>
          <a:lstStyle/>
          <a:p>
            <a:pPr lvl="0"/>
            <a:r>
              <a:rPr lang="en-US" sz="3200" dirty="0">
                <a:solidFill>
                  <a:prstClr val="white"/>
                </a:solidFill>
                <a:latin typeface="Times New Roman" panose="02020603050405020304" pitchFamily="18" charset="0"/>
                <a:cs typeface="Times New Roman" panose="02020603050405020304" pitchFamily="18" charset="0"/>
              </a:rPr>
              <a:t>Helpful versus Not Helpful Things to Say if I notice signs/symptoms in someone else </a:t>
            </a:r>
          </a:p>
        </p:txBody>
      </p:sp>
      <p:pic>
        <p:nvPicPr>
          <p:cNvPr id="13" name="Picture 12"/>
          <p:cNvPicPr>
            <a:picLocks noChangeAspect="1"/>
          </p:cNvPicPr>
          <p:nvPr/>
        </p:nvPicPr>
        <p:blipFill>
          <a:blip r:embed="rId3"/>
          <a:stretch>
            <a:fillRect/>
          </a:stretch>
        </p:blipFill>
        <p:spPr>
          <a:xfrm>
            <a:off x="8451552" y="31483"/>
            <a:ext cx="3694496" cy="1402202"/>
          </a:xfrm>
          <a:prstGeom prst="rect">
            <a:avLst/>
          </a:prstGeom>
        </p:spPr>
      </p:pic>
      <p:sp>
        <p:nvSpPr>
          <p:cNvPr id="7" name="Rectangle 6"/>
          <p:cNvSpPr/>
          <p:nvPr/>
        </p:nvSpPr>
        <p:spPr>
          <a:xfrm>
            <a:off x="402472" y="1870537"/>
            <a:ext cx="8049079" cy="1384995"/>
          </a:xfrm>
          <a:prstGeom prst="rect">
            <a:avLst/>
          </a:prstGeom>
        </p:spPr>
        <p:txBody>
          <a:bodyPr wrap="square">
            <a:spAutoFit/>
          </a:bodyPr>
          <a:lstStyle/>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p:txBody>
      </p:sp>
      <p:sp>
        <p:nvSpPr>
          <p:cNvPr id="14" name="Rectangle 13"/>
          <p:cNvSpPr/>
          <p:nvPr/>
        </p:nvSpPr>
        <p:spPr>
          <a:xfrm>
            <a:off x="997526" y="2055813"/>
            <a:ext cx="6866313" cy="461665"/>
          </a:xfrm>
          <a:prstGeom prst="rect">
            <a:avLst/>
          </a:prstGeom>
        </p:spPr>
        <p:txBody>
          <a:bodyPr wrap="square">
            <a:spAutoFit/>
          </a:bodyPr>
          <a:lstStyle/>
          <a:p>
            <a:r>
              <a:rPr lang="en-US" sz="2400" dirty="0">
                <a:solidFill>
                  <a:srgbClr val="002060"/>
                </a:solidFill>
                <a:latin typeface="Times New Roman" panose="02020603050405020304" pitchFamily="18" charset="0"/>
                <a:cs typeface="Times New Roman" panose="02020603050405020304" pitchFamily="18" charset="0"/>
              </a:rPr>
              <a:t> </a:t>
            </a:r>
          </a:p>
        </p:txBody>
      </p:sp>
      <p:sp>
        <p:nvSpPr>
          <p:cNvPr id="6" name="Rectangle 5"/>
          <p:cNvSpPr/>
          <p:nvPr/>
        </p:nvSpPr>
        <p:spPr>
          <a:xfrm>
            <a:off x="641464" y="1697178"/>
            <a:ext cx="2941182" cy="461665"/>
          </a:xfrm>
          <a:prstGeom prst="rect">
            <a:avLst/>
          </a:prstGeom>
        </p:spPr>
        <p:txBody>
          <a:bodyPr wrap="square">
            <a:spAutoFit/>
          </a:bodyPr>
          <a:lstStyle/>
          <a:p>
            <a:r>
              <a:rPr lang="en-US" sz="2400" b="1" u="sng" dirty="0">
                <a:latin typeface="Times New Roman" panose="02020603050405020304" pitchFamily="18" charset="0"/>
                <a:cs typeface="Times New Roman" panose="02020603050405020304" pitchFamily="18" charset="0"/>
              </a:rPr>
              <a:t>Not Helpful</a:t>
            </a:r>
          </a:p>
        </p:txBody>
      </p:sp>
      <p:sp>
        <p:nvSpPr>
          <p:cNvPr id="9" name="Rectangle 8"/>
          <p:cNvSpPr/>
          <p:nvPr/>
        </p:nvSpPr>
        <p:spPr>
          <a:xfrm>
            <a:off x="6364995" y="1640315"/>
            <a:ext cx="1845068" cy="461665"/>
          </a:xfrm>
          <a:prstGeom prst="rect">
            <a:avLst/>
          </a:prstGeom>
        </p:spPr>
        <p:txBody>
          <a:bodyPr wrap="square">
            <a:spAutoFit/>
          </a:bodyPr>
          <a:lstStyle/>
          <a:p>
            <a:r>
              <a:rPr lang="en-US" sz="2400" b="1" u="sng" dirty="0">
                <a:latin typeface="Times New Roman" panose="02020603050405020304" pitchFamily="18" charset="0"/>
                <a:cs typeface="Times New Roman" panose="02020603050405020304" pitchFamily="18" charset="0"/>
              </a:rPr>
              <a:t>Helpful</a:t>
            </a:r>
          </a:p>
        </p:txBody>
      </p:sp>
      <p:sp>
        <p:nvSpPr>
          <p:cNvPr id="10" name="Rectangle 9"/>
          <p:cNvSpPr/>
          <p:nvPr/>
        </p:nvSpPr>
        <p:spPr>
          <a:xfrm>
            <a:off x="523701" y="2438911"/>
            <a:ext cx="5220391" cy="2241960"/>
          </a:xfrm>
          <a:prstGeom prst="rect">
            <a:avLst/>
          </a:prstGeom>
        </p:spPr>
        <p:txBody>
          <a:bodyPr wrap="square">
            <a:spAutoFit/>
          </a:bodyPr>
          <a:lstStyle/>
          <a:p>
            <a:pPr>
              <a:lnSpc>
                <a:spcPct val="150000"/>
              </a:lnSpc>
            </a:pPr>
            <a:r>
              <a:rPr lang="en-US" sz="2400" dirty="0">
                <a:latin typeface="Times New Roman" panose="02020603050405020304" pitchFamily="18" charset="0"/>
                <a:cs typeface="Times New Roman" panose="02020603050405020304" pitchFamily="18" charset="0"/>
              </a:rPr>
              <a:t>“You shouldn’t feel this way”</a:t>
            </a:r>
          </a:p>
          <a:p>
            <a:pPr>
              <a:lnSpc>
                <a:spcPct val="150000"/>
              </a:lnSpc>
            </a:pPr>
            <a:r>
              <a:rPr lang="en-US" sz="2400" dirty="0">
                <a:latin typeface="Times New Roman" panose="02020603050405020304" pitchFamily="18" charset="0"/>
                <a:cs typeface="Times New Roman" panose="02020603050405020304" pitchFamily="18" charset="0"/>
              </a:rPr>
              <a:t>“You should get over it”</a:t>
            </a:r>
          </a:p>
          <a:p>
            <a:pPr>
              <a:lnSpc>
                <a:spcPct val="150000"/>
              </a:lnSpc>
            </a:pPr>
            <a:r>
              <a:rPr lang="en-US" sz="2400" dirty="0">
                <a:latin typeface="Times New Roman" panose="02020603050405020304" pitchFamily="18" charset="0"/>
                <a:cs typeface="Times New Roman" panose="02020603050405020304" pitchFamily="18" charset="0"/>
              </a:rPr>
              <a:t>“It’s not that big of a deal”</a:t>
            </a:r>
          </a:p>
          <a:p>
            <a:pPr>
              <a:lnSpc>
                <a:spcPct val="150000"/>
              </a:lnSpc>
            </a:pPr>
            <a:r>
              <a:rPr lang="en-US" sz="2400" dirty="0">
                <a:latin typeface="Times New Roman" panose="02020603050405020304" pitchFamily="18" charset="0"/>
                <a:cs typeface="Times New Roman" panose="02020603050405020304" pitchFamily="18" charset="0"/>
              </a:rPr>
              <a:t>“You shouldn’t let it effect you like this”</a:t>
            </a:r>
          </a:p>
        </p:txBody>
      </p:sp>
      <p:sp>
        <p:nvSpPr>
          <p:cNvPr id="15" name="Rectangle 14"/>
          <p:cNvSpPr/>
          <p:nvPr/>
        </p:nvSpPr>
        <p:spPr>
          <a:xfrm>
            <a:off x="6438486" y="2313751"/>
            <a:ext cx="5229812" cy="2795958"/>
          </a:xfrm>
          <a:prstGeom prst="rect">
            <a:avLst/>
          </a:prstGeom>
        </p:spPr>
        <p:txBody>
          <a:bodyPr wrap="square">
            <a:spAutoFit/>
          </a:bodyPr>
          <a:lstStyle/>
          <a:p>
            <a:pPr>
              <a:lnSpc>
                <a:spcPct val="150000"/>
              </a:lnSpc>
            </a:pPr>
            <a:r>
              <a:rPr lang="en-US" sz="2400" dirty="0">
                <a:latin typeface="Times New Roman" panose="02020603050405020304" pitchFamily="18" charset="0"/>
                <a:cs typeface="Times New Roman" panose="02020603050405020304" pitchFamily="18" charset="0"/>
              </a:rPr>
              <a:t>“I’m here to listen”</a:t>
            </a:r>
          </a:p>
          <a:p>
            <a:pPr>
              <a:lnSpc>
                <a:spcPct val="150000"/>
              </a:lnSpc>
            </a:pPr>
            <a:r>
              <a:rPr lang="en-US" sz="2400" dirty="0">
                <a:latin typeface="Times New Roman" panose="02020603050405020304" pitchFamily="18" charset="0"/>
                <a:cs typeface="Times New Roman" panose="02020603050405020304" pitchFamily="18" charset="0"/>
              </a:rPr>
              <a:t>“How can I support you?”</a:t>
            </a:r>
          </a:p>
          <a:p>
            <a:pPr>
              <a:lnSpc>
                <a:spcPct val="150000"/>
              </a:lnSpc>
            </a:pPr>
            <a:r>
              <a:rPr lang="en-US" sz="2400" dirty="0">
                <a:latin typeface="Times New Roman" panose="02020603050405020304" pitchFamily="18" charset="0"/>
                <a:cs typeface="Times New Roman" panose="02020603050405020304" pitchFamily="18" charset="0"/>
              </a:rPr>
              <a:t>“It’s okay to be struggling with difficult things.” </a:t>
            </a:r>
          </a:p>
          <a:p>
            <a:pPr>
              <a:lnSpc>
                <a:spcPct val="150000"/>
              </a:lnSpc>
            </a:pPr>
            <a:r>
              <a:rPr lang="en-US" sz="2400" dirty="0">
                <a:latin typeface="Times New Roman" panose="02020603050405020304" pitchFamily="18" charset="0"/>
                <a:cs typeface="Times New Roman" panose="02020603050405020304" pitchFamily="18" charset="0"/>
              </a:rPr>
              <a:t>“What you say is safe with me.”</a:t>
            </a:r>
          </a:p>
        </p:txBody>
      </p:sp>
    </p:spTree>
    <p:extLst>
      <p:ext uri="{BB962C8B-B14F-4D97-AF65-F5344CB8AC3E}">
        <p14:creationId xmlns:p14="http://schemas.microsoft.com/office/powerpoint/2010/main" val="42186552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8AFF39-ABA0-4501-1FD8-68BA4146C2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F588A2-F1AB-89C2-6FC1-72E181D7ECF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00B5503-D93C-2E72-4ACF-15CDBC7271E5}"/>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722F1604-C8AC-1E5B-63E0-53E49D0EADB7}"/>
              </a:ext>
            </a:extLst>
          </p:cNvPr>
          <p:cNvPicPr>
            <a:picLocks noChangeAspect="1"/>
          </p:cNvPicPr>
          <p:nvPr/>
        </p:nvPicPr>
        <p:blipFill>
          <a:blip r:embed="rId2"/>
          <a:stretch>
            <a:fillRect/>
          </a:stretch>
        </p:blipFill>
        <p:spPr>
          <a:xfrm>
            <a:off x="-15770" y="0"/>
            <a:ext cx="12223539" cy="7047587"/>
          </a:xfrm>
          <a:prstGeom prst="rect">
            <a:avLst/>
          </a:prstGeom>
        </p:spPr>
      </p:pic>
      <p:sp>
        <p:nvSpPr>
          <p:cNvPr id="8" name="Rectangle 7">
            <a:extLst>
              <a:ext uri="{FF2B5EF4-FFF2-40B4-BE49-F238E27FC236}">
                <a16:creationId xmlns:a16="http://schemas.microsoft.com/office/drawing/2014/main" id="{85343778-7D2F-2B81-9318-0582681E893E}"/>
              </a:ext>
            </a:extLst>
          </p:cNvPr>
          <p:cNvSpPr/>
          <p:nvPr/>
        </p:nvSpPr>
        <p:spPr>
          <a:xfrm>
            <a:off x="7597832" y="2551837"/>
            <a:ext cx="1546167" cy="923330"/>
          </a:xfrm>
          <a:prstGeom prst="rect">
            <a:avLst/>
          </a:prstGeom>
        </p:spPr>
        <p:txBody>
          <a:bodyPr wrap="square">
            <a:spAutoFit/>
          </a:bodyPr>
          <a:lstStyle/>
          <a:p>
            <a:pPr marL="342900" indent="-34290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New Referrals Received</a:t>
            </a:r>
          </a:p>
        </p:txBody>
      </p:sp>
      <p:sp>
        <p:nvSpPr>
          <p:cNvPr id="12" name="Rectangle 11">
            <a:extLst>
              <a:ext uri="{FF2B5EF4-FFF2-40B4-BE49-F238E27FC236}">
                <a16:creationId xmlns:a16="http://schemas.microsoft.com/office/drawing/2014/main" id="{8D9E5025-1CF4-AD96-CA08-598FC21DF8A5}"/>
              </a:ext>
            </a:extLst>
          </p:cNvPr>
          <p:cNvSpPr/>
          <p:nvPr/>
        </p:nvSpPr>
        <p:spPr>
          <a:xfrm>
            <a:off x="124690" y="117430"/>
            <a:ext cx="8520545" cy="1200329"/>
          </a:xfrm>
          <a:prstGeom prst="rect">
            <a:avLst/>
          </a:prstGeom>
        </p:spPr>
        <p:txBody>
          <a:bodyPr wrap="square">
            <a:spAutoFit/>
          </a:bodyPr>
          <a:lstStyle/>
          <a:p>
            <a:pPr lvl="0"/>
            <a:r>
              <a:rPr lang="en-US" sz="3600" dirty="0">
                <a:solidFill>
                  <a:prstClr val="white"/>
                </a:solidFill>
                <a:latin typeface="Times New Roman" panose="02020603050405020304" pitchFamily="18" charset="0"/>
                <a:cs typeface="Times New Roman" panose="02020603050405020304" pitchFamily="18" charset="0"/>
              </a:rPr>
              <a:t> Internal Mental Health Awareness and How to Cope </a:t>
            </a:r>
          </a:p>
        </p:txBody>
      </p:sp>
      <p:pic>
        <p:nvPicPr>
          <p:cNvPr id="13" name="Picture 12">
            <a:extLst>
              <a:ext uri="{FF2B5EF4-FFF2-40B4-BE49-F238E27FC236}">
                <a16:creationId xmlns:a16="http://schemas.microsoft.com/office/drawing/2014/main" id="{8F61E394-FB08-7A3E-0E16-2C270414F044}"/>
              </a:ext>
            </a:extLst>
          </p:cNvPr>
          <p:cNvPicPr>
            <a:picLocks noChangeAspect="1"/>
          </p:cNvPicPr>
          <p:nvPr/>
        </p:nvPicPr>
        <p:blipFill>
          <a:blip r:embed="rId3"/>
          <a:stretch>
            <a:fillRect/>
          </a:stretch>
        </p:blipFill>
        <p:spPr>
          <a:xfrm>
            <a:off x="8451552" y="31483"/>
            <a:ext cx="3694496" cy="1402202"/>
          </a:xfrm>
          <a:prstGeom prst="rect">
            <a:avLst/>
          </a:prstGeom>
        </p:spPr>
      </p:pic>
      <p:sp>
        <p:nvSpPr>
          <p:cNvPr id="7" name="Rectangle 6">
            <a:extLst>
              <a:ext uri="{FF2B5EF4-FFF2-40B4-BE49-F238E27FC236}">
                <a16:creationId xmlns:a16="http://schemas.microsoft.com/office/drawing/2014/main" id="{D5D9829B-55CE-F28B-0045-CA622084CF4B}"/>
              </a:ext>
            </a:extLst>
          </p:cNvPr>
          <p:cNvSpPr/>
          <p:nvPr/>
        </p:nvSpPr>
        <p:spPr>
          <a:xfrm>
            <a:off x="402472" y="1870537"/>
            <a:ext cx="8049079" cy="1384995"/>
          </a:xfrm>
          <a:prstGeom prst="rect">
            <a:avLst/>
          </a:prstGeom>
        </p:spPr>
        <p:txBody>
          <a:bodyPr wrap="square">
            <a:spAutoFit/>
          </a:bodyPr>
          <a:lstStyle/>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p:txBody>
      </p:sp>
      <p:sp>
        <p:nvSpPr>
          <p:cNvPr id="14" name="Rectangle 13">
            <a:extLst>
              <a:ext uri="{FF2B5EF4-FFF2-40B4-BE49-F238E27FC236}">
                <a16:creationId xmlns:a16="http://schemas.microsoft.com/office/drawing/2014/main" id="{2BC5F6A2-8231-A57D-A105-964A22A2BA83}"/>
              </a:ext>
            </a:extLst>
          </p:cNvPr>
          <p:cNvSpPr/>
          <p:nvPr/>
        </p:nvSpPr>
        <p:spPr>
          <a:xfrm>
            <a:off x="997526" y="2055813"/>
            <a:ext cx="6866313" cy="461665"/>
          </a:xfrm>
          <a:prstGeom prst="rect">
            <a:avLst/>
          </a:prstGeom>
        </p:spPr>
        <p:txBody>
          <a:bodyPr wrap="square">
            <a:spAutoFit/>
          </a:bodyPr>
          <a:lstStyle/>
          <a:p>
            <a:r>
              <a:rPr lang="en-US" sz="2400" dirty="0">
                <a:solidFill>
                  <a:srgbClr val="002060"/>
                </a:solidFill>
                <a:latin typeface="Times New Roman" panose="02020603050405020304" pitchFamily="18" charset="0"/>
                <a:cs typeface="Times New Roman" panose="02020603050405020304" pitchFamily="18" charset="0"/>
              </a:rPr>
              <a:t> </a:t>
            </a:r>
          </a:p>
        </p:txBody>
      </p:sp>
      <p:sp>
        <p:nvSpPr>
          <p:cNvPr id="5" name="Rectangle 4">
            <a:extLst>
              <a:ext uri="{FF2B5EF4-FFF2-40B4-BE49-F238E27FC236}">
                <a16:creationId xmlns:a16="http://schemas.microsoft.com/office/drawing/2014/main" id="{7F74B8A3-31E3-348B-28EB-79B17B144760}"/>
              </a:ext>
            </a:extLst>
          </p:cNvPr>
          <p:cNvSpPr/>
          <p:nvPr/>
        </p:nvSpPr>
        <p:spPr>
          <a:xfrm>
            <a:off x="124690" y="1630824"/>
            <a:ext cx="11729259" cy="5078313"/>
          </a:xfrm>
          <a:prstGeom prst="rect">
            <a:avLst/>
          </a:prstGeom>
        </p:spPr>
        <p:txBody>
          <a:bodyPr wrap="square">
            <a:spAutoFit/>
          </a:bodyPr>
          <a:lstStyle/>
          <a:p>
            <a:pPr marL="342900" lvl="0" indent="-342900">
              <a:lnSpc>
                <a:spcPct val="15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Everyone copes differently. Don’t judge or measure your reactions by other’s reactions to the same stressful event.</a:t>
            </a:r>
          </a:p>
          <a:p>
            <a:pPr marL="342900" lvl="0" indent="-342900">
              <a:lnSpc>
                <a:spcPct val="15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Be patient with yourself. Symptoms of acute stress often catch us off guard.</a:t>
            </a:r>
          </a:p>
          <a:p>
            <a:pPr marL="342900" lvl="0" indent="-342900">
              <a:lnSpc>
                <a:spcPct val="15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Talking and sharing your feelings with others helps.  Especially when others can relate.</a:t>
            </a:r>
          </a:p>
          <a:p>
            <a:pPr marL="342900" lvl="0" indent="-342900">
              <a:lnSpc>
                <a:spcPct val="15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Pay attention to your body’s needs. Exercise and balanced nutrition are essential.</a:t>
            </a:r>
          </a:p>
          <a:p>
            <a:pPr marL="342900" lvl="0" indent="-342900">
              <a:lnSpc>
                <a:spcPct val="15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Surround yourself with people who love and support you. Isolation is not good during this time.</a:t>
            </a:r>
          </a:p>
          <a:p>
            <a:pPr marL="342900" lvl="0" indent="-342900">
              <a:lnSpc>
                <a:spcPct val="15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Allow yourself both time to process the stressful event, and time to take breaks from the process.</a:t>
            </a:r>
          </a:p>
          <a:p>
            <a:pPr marL="342900" lvl="0" indent="-342900">
              <a:lnSpc>
                <a:spcPct val="15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Attempt to be more sensitive and flexible with yourself during this time.  Give yourself a break.</a:t>
            </a:r>
          </a:p>
          <a:p>
            <a:pPr marL="342900" lvl="0" indent="-342900">
              <a:lnSpc>
                <a:spcPct val="15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Avoid ways of coping that could have negative effects on your mental or physical health during this time.  </a:t>
            </a:r>
          </a:p>
          <a:p>
            <a:pPr marL="342900" lvl="0" indent="-342900">
              <a:lnSpc>
                <a:spcPct val="15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Seek professional help if necessary, especially if having thoughts of suicide.</a:t>
            </a:r>
          </a:p>
          <a:p>
            <a:pPr marL="342900" indent="-342900">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92105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2"/>
          <a:stretch>
            <a:fillRect/>
          </a:stretch>
        </p:blipFill>
        <p:spPr>
          <a:xfrm>
            <a:off x="0" y="0"/>
            <a:ext cx="12223539" cy="7047587"/>
          </a:xfrm>
          <a:prstGeom prst="rect">
            <a:avLst/>
          </a:prstGeom>
        </p:spPr>
      </p:pic>
      <p:sp>
        <p:nvSpPr>
          <p:cNvPr id="8" name="Rectangle 7"/>
          <p:cNvSpPr/>
          <p:nvPr/>
        </p:nvSpPr>
        <p:spPr>
          <a:xfrm>
            <a:off x="7597832" y="2551837"/>
            <a:ext cx="1546167" cy="923330"/>
          </a:xfrm>
          <a:prstGeom prst="rect">
            <a:avLst/>
          </a:prstGeom>
        </p:spPr>
        <p:txBody>
          <a:bodyPr wrap="square">
            <a:spAutoFit/>
          </a:bodyPr>
          <a:lstStyle/>
          <a:p>
            <a:pPr marL="342900" indent="-34290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New Referrals Received</a:t>
            </a:r>
          </a:p>
        </p:txBody>
      </p:sp>
      <p:sp>
        <p:nvSpPr>
          <p:cNvPr id="12" name="Rectangle 11"/>
          <p:cNvSpPr/>
          <p:nvPr/>
        </p:nvSpPr>
        <p:spPr>
          <a:xfrm>
            <a:off x="299258" y="351556"/>
            <a:ext cx="8520545" cy="1015663"/>
          </a:xfrm>
          <a:prstGeom prst="rect">
            <a:avLst/>
          </a:prstGeom>
        </p:spPr>
        <p:txBody>
          <a:bodyPr wrap="square">
            <a:spAutoFit/>
          </a:bodyPr>
          <a:lstStyle/>
          <a:p>
            <a:pPr lvl="0"/>
            <a:r>
              <a:rPr lang="en-US" sz="4000" dirty="0">
                <a:solidFill>
                  <a:prstClr val="white"/>
                </a:solidFill>
                <a:latin typeface="Times New Roman" panose="02020603050405020304" pitchFamily="18" charset="0"/>
                <a:cs typeface="Times New Roman" panose="02020603050405020304" pitchFamily="18" charset="0"/>
              </a:rPr>
              <a:t>Resiliency</a:t>
            </a:r>
          </a:p>
          <a:p>
            <a:pPr lvl="0"/>
            <a:r>
              <a:rPr lang="en-US" sz="2000" dirty="0">
                <a:solidFill>
                  <a:prstClr val="white"/>
                </a:solidFill>
                <a:latin typeface="Times New Roman" panose="02020603050405020304" pitchFamily="18" charset="0"/>
                <a:cs typeface="Times New Roman" panose="02020603050405020304" pitchFamily="18" charset="0"/>
              </a:rPr>
              <a:t>The ability to adapt well to challenges and bounce back quickly </a:t>
            </a:r>
          </a:p>
        </p:txBody>
      </p:sp>
      <p:pic>
        <p:nvPicPr>
          <p:cNvPr id="13" name="Picture 12"/>
          <p:cNvPicPr>
            <a:picLocks noChangeAspect="1"/>
          </p:cNvPicPr>
          <p:nvPr/>
        </p:nvPicPr>
        <p:blipFill>
          <a:blip r:embed="rId3"/>
          <a:stretch>
            <a:fillRect/>
          </a:stretch>
        </p:blipFill>
        <p:spPr>
          <a:xfrm>
            <a:off x="8451552" y="31483"/>
            <a:ext cx="3694496" cy="1402202"/>
          </a:xfrm>
          <a:prstGeom prst="rect">
            <a:avLst/>
          </a:prstGeom>
        </p:spPr>
      </p:pic>
      <p:sp>
        <p:nvSpPr>
          <p:cNvPr id="7" name="Rectangle 6"/>
          <p:cNvSpPr/>
          <p:nvPr/>
        </p:nvSpPr>
        <p:spPr>
          <a:xfrm>
            <a:off x="402472" y="1870537"/>
            <a:ext cx="8049079" cy="1384995"/>
          </a:xfrm>
          <a:prstGeom prst="rect">
            <a:avLst/>
          </a:prstGeom>
        </p:spPr>
        <p:txBody>
          <a:bodyPr wrap="square">
            <a:spAutoFit/>
          </a:bodyPr>
          <a:lstStyle/>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p:txBody>
      </p:sp>
      <p:sp>
        <p:nvSpPr>
          <p:cNvPr id="14" name="Rectangle 13"/>
          <p:cNvSpPr/>
          <p:nvPr/>
        </p:nvSpPr>
        <p:spPr>
          <a:xfrm>
            <a:off x="997526" y="2055813"/>
            <a:ext cx="6866313" cy="461665"/>
          </a:xfrm>
          <a:prstGeom prst="rect">
            <a:avLst/>
          </a:prstGeom>
        </p:spPr>
        <p:txBody>
          <a:bodyPr wrap="square">
            <a:spAutoFit/>
          </a:bodyPr>
          <a:lstStyle/>
          <a:p>
            <a:r>
              <a:rPr lang="en-US" sz="2400" dirty="0">
                <a:solidFill>
                  <a:srgbClr val="002060"/>
                </a:solidFill>
                <a:latin typeface="Times New Roman" panose="02020603050405020304" pitchFamily="18" charset="0"/>
                <a:cs typeface="Times New Roman" panose="02020603050405020304" pitchFamily="18" charset="0"/>
              </a:rPr>
              <a:t> </a:t>
            </a:r>
          </a:p>
        </p:txBody>
      </p:sp>
      <p:sp>
        <p:nvSpPr>
          <p:cNvPr id="5" name="Rectangle 4"/>
          <p:cNvSpPr/>
          <p:nvPr/>
        </p:nvSpPr>
        <p:spPr>
          <a:xfrm>
            <a:off x="523702" y="2136339"/>
            <a:ext cx="10474036" cy="3892861"/>
          </a:xfrm>
          <a:prstGeom prst="rect">
            <a:avLst/>
          </a:prstGeom>
        </p:spPr>
        <p:txBody>
          <a:bodyPr wrap="square">
            <a:spAutoFit/>
          </a:bodyPr>
          <a:lstStyle/>
          <a:p>
            <a:pPr marL="342900" indent="-342900">
              <a:lnSpc>
                <a:spcPct val="150000"/>
              </a:lnSpc>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Supportive Environment</a:t>
            </a:r>
          </a:p>
          <a:p>
            <a:pPr marL="800100" lvl="1" indent="-342900">
              <a:lnSpc>
                <a:spcPct val="150000"/>
              </a:lnSpc>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Work/Life balance</a:t>
            </a:r>
          </a:p>
          <a:p>
            <a:pPr marL="800100" lvl="1" indent="-342900">
              <a:lnSpc>
                <a:spcPct val="150000"/>
              </a:lnSpc>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Open and safe dialogue</a:t>
            </a:r>
          </a:p>
          <a:p>
            <a:pPr marL="342900" indent="-342900">
              <a:lnSpc>
                <a:spcPct val="150000"/>
              </a:lnSpc>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Early detection “noticing skills”</a:t>
            </a:r>
          </a:p>
          <a:p>
            <a:pPr marL="342900" indent="-342900">
              <a:lnSpc>
                <a:spcPct val="150000"/>
              </a:lnSpc>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Early Intervention</a:t>
            </a:r>
          </a:p>
          <a:p>
            <a:pPr marL="342900" indent="-342900">
              <a:lnSpc>
                <a:spcPct val="150000"/>
              </a:lnSpc>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Self care </a:t>
            </a:r>
          </a:p>
        </p:txBody>
      </p:sp>
      <p:pic>
        <p:nvPicPr>
          <p:cNvPr id="11" name="Picture 2" descr="Resilience Images, Stock Photos &amp; Vectors | Shutterstock"/>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03389" y="2089541"/>
            <a:ext cx="4566063" cy="35513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849270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endParaRPr lang="en-US"/>
          </a:p>
        </p:txBody>
      </p:sp>
      <p:sp>
        <p:nvSpPr>
          <p:cNvPr id="16" name="Text Placeholder 15"/>
          <p:cNvSpPr>
            <a:spLocks noGrp="1"/>
          </p:cNvSpPr>
          <p:nvPr>
            <p:ph type="body" idx="1"/>
          </p:nvPr>
        </p:nvSpPr>
        <p:spPr/>
        <p:txBody>
          <a:bodyPr/>
          <a:lstStyle/>
          <a:p>
            <a:endParaRPr lang="en-US"/>
          </a:p>
        </p:txBody>
      </p:sp>
      <p:pic>
        <p:nvPicPr>
          <p:cNvPr id="4" name="Picture 3"/>
          <p:cNvPicPr>
            <a:picLocks noChangeAspect="1"/>
          </p:cNvPicPr>
          <p:nvPr/>
        </p:nvPicPr>
        <p:blipFill>
          <a:blip r:embed="rId2"/>
          <a:stretch>
            <a:fillRect/>
          </a:stretch>
        </p:blipFill>
        <p:spPr>
          <a:xfrm>
            <a:off x="0" y="31483"/>
            <a:ext cx="12223539" cy="7047587"/>
          </a:xfrm>
          <a:prstGeom prst="rect">
            <a:avLst/>
          </a:prstGeom>
        </p:spPr>
      </p:pic>
      <p:sp>
        <p:nvSpPr>
          <p:cNvPr id="8" name="Rectangle 7"/>
          <p:cNvSpPr/>
          <p:nvPr/>
        </p:nvSpPr>
        <p:spPr>
          <a:xfrm>
            <a:off x="7597832" y="2551837"/>
            <a:ext cx="1546167" cy="923330"/>
          </a:xfrm>
          <a:prstGeom prst="rect">
            <a:avLst/>
          </a:prstGeom>
        </p:spPr>
        <p:txBody>
          <a:bodyPr wrap="square">
            <a:spAutoFit/>
          </a:bodyPr>
          <a:lstStyle/>
          <a:p>
            <a:pPr marL="342900" indent="-34290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New Referrals Received</a:t>
            </a:r>
          </a:p>
        </p:txBody>
      </p:sp>
      <p:pic>
        <p:nvPicPr>
          <p:cNvPr id="13" name="Picture 12"/>
          <p:cNvPicPr>
            <a:picLocks noChangeAspect="1"/>
          </p:cNvPicPr>
          <p:nvPr/>
        </p:nvPicPr>
        <p:blipFill>
          <a:blip r:embed="rId3"/>
          <a:stretch>
            <a:fillRect/>
          </a:stretch>
        </p:blipFill>
        <p:spPr>
          <a:xfrm>
            <a:off x="8451552" y="31483"/>
            <a:ext cx="3694496" cy="1402202"/>
          </a:xfrm>
          <a:prstGeom prst="rect">
            <a:avLst/>
          </a:prstGeom>
        </p:spPr>
      </p:pic>
      <p:sp>
        <p:nvSpPr>
          <p:cNvPr id="7" name="Rectangle 6"/>
          <p:cNvSpPr/>
          <p:nvPr/>
        </p:nvSpPr>
        <p:spPr>
          <a:xfrm>
            <a:off x="402472" y="1870537"/>
            <a:ext cx="8049079" cy="1384995"/>
          </a:xfrm>
          <a:prstGeom prst="rect">
            <a:avLst/>
          </a:prstGeom>
        </p:spPr>
        <p:txBody>
          <a:bodyPr wrap="square">
            <a:spAutoFit/>
          </a:bodyPr>
          <a:lstStyle/>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p:txBody>
      </p:sp>
      <p:sp>
        <p:nvSpPr>
          <p:cNvPr id="14" name="Rectangle 13"/>
          <p:cNvSpPr/>
          <p:nvPr/>
        </p:nvSpPr>
        <p:spPr>
          <a:xfrm>
            <a:off x="997526" y="2055813"/>
            <a:ext cx="6866313" cy="461665"/>
          </a:xfrm>
          <a:prstGeom prst="rect">
            <a:avLst/>
          </a:prstGeom>
        </p:spPr>
        <p:txBody>
          <a:bodyPr wrap="square">
            <a:spAutoFit/>
          </a:bodyPr>
          <a:lstStyle/>
          <a:p>
            <a:r>
              <a:rPr lang="en-US" sz="2400" dirty="0">
                <a:solidFill>
                  <a:srgbClr val="002060"/>
                </a:solidFill>
                <a:latin typeface="Times New Roman" panose="02020603050405020304" pitchFamily="18" charset="0"/>
                <a:cs typeface="Times New Roman" panose="02020603050405020304" pitchFamily="18" charset="0"/>
              </a:rPr>
              <a:t> </a:t>
            </a:r>
          </a:p>
        </p:txBody>
      </p:sp>
      <p:sp>
        <p:nvSpPr>
          <p:cNvPr id="17" name="Rectangle 16"/>
          <p:cNvSpPr/>
          <p:nvPr/>
        </p:nvSpPr>
        <p:spPr>
          <a:xfrm>
            <a:off x="4139738" y="2828836"/>
            <a:ext cx="3308466" cy="769441"/>
          </a:xfrm>
          <a:prstGeom prst="rect">
            <a:avLst/>
          </a:prstGeom>
        </p:spPr>
        <p:txBody>
          <a:bodyPr wrap="square">
            <a:spAutoFit/>
          </a:bodyPr>
          <a:lstStyle/>
          <a:p>
            <a:r>
              <a:rPr lang="en-US" sz="4400" dirty="0">
                <a:latin typeface="Times New Roman" panose="02020603050405020304" pitchFamily="18" charset="0"/>
                <a:cs typeface="Times New Roman" panose="02020603050405020304" pitchFamily="18" charset="0"/>
              </a:rPr>
              <a:t>QUESTIONS</a:t>
            </a:r>
            <a:r>
              <a:rPr lang="en-US" dirty="0"/>
              <a:t> </a:t>
            </a:r>
          </a:p>
        </p:txBody>
      </p:sp>
    </p:spTree>
    <p:extLst>
      <p:ext uri="{BB962C8B-B14F-4D97-AF65-F5344CB8AC3E}">
        <p14:creationId xmlns:p14="http://schemas.microsoft.com/office/powerpoint/2010/main" val="5933139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endParaRPr lang="en-US"/>
          </a:p>
        </p:txBody>
      </p:sp>
      <p:sp>
        <p:nvSpPr>
          <p:cNvPr id="16" name="Text Placeholder 15"/>
          <p:cNvSpPr>
            <a:spLocks noGrp="1"/>
          </p:cNvSpPr>
          <p:nvPr>
            <p:ph type="body" idx="1"/>
          </p:nvPr>
        </p:nvSpPr>
        <p:spPr/>
        <p:txBody>
          <a:bodyPr/>
          <a:lstStyle/>
          <a:p>
            <a:endParaRPr lang="en-US"/>
          </a:p>
        </p:txBody>
      </p:sp>
      <p:pic>
        <p:nvPicPr>
          <p:cNvPr id="4" name="Picture 3"/>
          <p:cNvPicPr>
            <a:picLocks noChangeAspect="1"/>
          </p:cNvPicPr>
          <p:nvPr/>
        </p:nvPicPr>
        <p:blipFill>
          <a:blip r:embed="rId2"/>
          <a:stretch>
            <a:fillRect/>
          </a:stretch>
        </p:blipFill>
        <p:spPr>
          <a:xfrm>
            <a:off x="0" y="0"/>
            <a:ext cx="12223539" cy="7047587"/>
          </a:xfrm>
          <a:prstGeom prst="rect">
            <a:avLst/>
          </a:prstGeom>
        </p:spPr>
      </p:pic>
      <p:sp>
        <p:nvSpPr>
          <p:cNvPr id="8" name="Rectangle 7"/>
          <p:cNvSpPr/>
          <p:nvPr/>
        </p:nvSpPr>
        <p:spPr>
          <a:xfrm>
            <a:off x="7597832" y="2551837"/>
            <a:ext cx="1546167" cy="923330"/>
          </a:xfrm>
          <a:prstGeom prst="rect">
            <a:avLst/>
          </a:prstGeom>
        </p:spPr>
        <p:txBody>
          <a:bodyPr wrap="square">
            <a:spAutoFit/>
          </a:bodyPr>
          <a:lstStyle/>
          <a:p>
            <a:pPr marL="342900" indent="-34290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New Referrals Received</a:t>
            </a:r>
          </a:p>
        </p:txBody>
      </p:sp>
      <p:pic>
        <p:nvPicPr>
          <p:cNvPr id="13" name="Picture 12"/>
          <p:cNvPicPr>
            <a:picLocks noChangeAspect="1"/>
          </p:cNvPicPr>
          <p:nvPr/>
        </p:nvPicPr>
        <p:blipFill>
          <a:blip r:embed="rId3"/>
          <a:stretch>
            <a:fillRect/>
          </a:stretch>
        </p:blipFill>
        <p:spPr>
          <a:xfrm>
            <a:off x="8451552" y="31483"/>
            <a:ext cx="3694496" cy="1402202"/>
          </a:xfrm>
          <a:prstGeom prst="rect">
            <a:avLst/>
          </a:prstGeom>
        </p:spPr>
      </p:pic>
      <p:sp>
        <p:nvSpPr>
          <p:cNvPr id="7" name="Rectangle 6"/>
          <p:cNvSpPr/>
          <p:nvPr/>
        </p:nvSpPr>
        <p:spPr>
          <a:xfrm>
            <a:off x="402472" y="1870537"/>
            <a:ext cx="8049079" cy="1384995"/>
          </a:xfrm>
          <a:prstGeom prst="rect">
            <a:avLst/>
          </a:prstGeom>
        </p:spPr>
        <p:txBody>
          <a:bodyPr wrap="square">
            <a:spAutoFit/>
          </a:bodyPr>
          <a:lstStyle/>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p:txBody>
      </p:sp>
      <p:sp>
        <p:nvSpPr>
          <p:cNvPr id="14" name="Rectangle 13"/>
          <p:cNvSpPr/>
          <p:nvPr/>
        </p:nvSpPr>
        <p:spPr>
          <a:xfrm>
            <a:off x="997526" y="2055813"/>
            <a:ext cx="6866313" cy="461665"/>
          </a:xfrm>
          <a:prstGeom prst="rect">
            <a:avLst/>
          </a:prstGeom>
        </p:spPr>
        <p:txBody>
          <a:bodyPr wrap="square">
            <a:spAutoFit/>
          </a:bodyPr>
          <a:lstStyle/>
          <a:p>
            <a:r>
              <a:rPr lang="en-US" sz="2400" dirty="0">
                <a:solidFill>
                  <a:srgbClr val="002060"/>
                </a:solidFill>
                <a:latin typeface="Times New Roman" panose="02020603050405020304" pitchFamily="18" charset="0"/>
                <a:cs typeface="Times New Roman" panose="02020603050405020304" pitchFamily="18" charset="0"/>
              </a:rPr>
              <a:t> </a:t>
            </a:r>
          </a:p>
        </p:txBody>
      </p:sp>
      <p:sp>
        <p:nvSpPr>
          <p:cNvPr id="17" name="Rectangle 16"/>
          <p:cNvSpPr/>
          <p:nvPr/>
        </p:nvSpPr>
        <p:spPr>
          <a:xfrm>
            <a:off x="402472" y="1778204"/>
            <a:ext cx="11609419" cy="3539430"/>
          </a:xfrm>
          <a:prstGeom prst="rect">
            <a:avLst/>
          </a:prstGeom>
        </p:spPr>
        <p:txBody>
          <a:bodyPr wrap="square">
            <a:spAutoFit/>
          </a:bodyPr>
          <a:lstStyle/>
          <a:p>
            <a:endParaRPr lang="en-US" sz="2800" dirty="0">
              <a:latin typeface="Times New Roman" panose="02020603050405020304" pitchFamily="18" charset="0"/>
              <a:cs typeface="Times New Roman" panose="02020603050405020304" pitchFamily="18" charset="0"/>
            </a:endParaRPr>
          </a:p>
          <a:p>
            <a:pPr>
              <a:lnSpc>
                <a:spcPct val="150000"/>
              </a:lnSpc>
            </a:pPr>
            <a:r>
              <a:rPr lang="en-US" sz="2800" dirty="0">
                <a:latin typeface="Times New Roman" panose="02020603050405020304" pitchFamily="18" charset="0"/>
                <a:cs typeface="Times New Roman" panose="02020603050405020304" pitchFamily="18" charset="0"/>
              </a:rPr>
              <a:t>Call:  931-221-3850 </a:t>
            </a:r>
          </a:p>
          <a:p>
            <a:pPr>
              <a:lnSpc>
                <a:spcPct val="150000"/>
              </a:lnSpc>
            </a:pPr>
            <a:r>
              <a:rPr lang="en-US" sz="2800" dirty="0">
                <a:latin typeface="Times New Roman" panose="02020603050405020304" pitchFamily="18" charset="0"/>
                <a:cs typeface="Times New Roman" panose="02020603050405020304" pitchFamily="18" charset="0"/>
              </a:rPr>
              <a:t>Visit:  https://centerstone.org/cohen-military-family-clinic/clarksville/</a:t>
            </a:r>
          </a:p>
          <a:p>
            <a:pPr>
              <a:lnSpc>
                <a:spcPct val="150000"/>
              </a:lnSpc>
            </a:pPr>
            <a:r>
              <a:rPr lang="en-US" sz="2800" dirty="0">
                <a:latin typeface="Times New Roman" panose="02020603050405020304" pitchFamily="18" charset="0"/>
                <a:cs typeface="Times New Roman" panose="02020603050405020304" pitchFamily="18" charset="0"/>
              </a:rPr>
              <a:t>Facebook:  Steven A. Cohen Military Family Clinic at </a:t>
            </a:r>
            <a:r>
              <a:rPr lang="en-US" sz="2800" dirty="0" err="1">
                <a:latin typeface="Times New Roman" panose="02020603050405020304" pitchFamily="18" charset="0"/>
                <a:cs typeface="Times New Roman" panose="02020603050405020304" pitchFamily="18" charset="0"/>
              </a:rPr>
              <a:t>Centerstone</a:t>
            </a:r>
            <a:r>
              <a:rPr lang="en-US" sz="2800" dirty="0">
                <a:latin typeface="Times New Roman" panose="02020603050405020304" pitchFamily="18" charset="0"/>
                <a:cs typeface="Times New Roman" panose="02020603050405020304" pitchFamily="18" charset="0"/>
              </a:rPr>
              <a:t>, Tennessee</a:t>
            </a:r>
          </a:p>
          <a:p>
            <a:pPr>
              <a:lnSpc>
                <a:spcPct val="150000"/>
              </a:lnSpc>
            </a:pPr>
            <a:r>
              <a:rPr lang="en-US" sz="2800" dirty="0">
                <a:latin typeface="Times New Roman" panose="02020603050405020304" pitchFamily="18" charset="0"/>
                <a:cs typeface="Times New Roman" panose="02020603050405020304" pitchFamily="18" charset="0"/>
              </a:rPr>
              <a:t>Instagram:  </a:t>
            </a:r>
            <a:r>
              <a:rPr lang="en-US" sz="2800" dirty="0" err="1">
                <a:latin typeface="Times New Roman" panose="02020603050405020304" pitchFamily="18" charset="0"/>
                <a:cs typeface="Times New Roman" panose="02020603050405020304" pitchFamily="18" charset="0"/>
              </a:rPr>
              <a:t>cohencliniccenterstonetn</a:t>
            </a:r>
            <a:r>
              <a:rPr lang="en-US" sz="2800" dirty="0">
                <a:latin typeface="Times New Roman" panose="02020603050405020304" pitchFamily="18" charset="0"/>
                <a:cs typeface="Times New Roman" panose="02020603050405020304" pitchFamily="18" charset="0"/>
              </a:rPr>
              <a:t> </a:t>
            </a:r>
          </a:p>
          <a:p>
            <a:endParaRPr lang="en-US" sz="2800" dirty="0">
              <a:latin typeface="Times New Roman" panose="02020603050405020304" pitchFamily="18" charset="0"/>
              <a:cs typeface="Times New Roman" panose="02020603050405020304" pitchFamily="18" charset="0"/>
            </a:endParaRPr>
          </a:p>
        </p:txBody>
      </p:sp>
      <p:sp>
        <p:nvSpPr>
          <p:cNvPr id="2" name="Rectangle 1"/>
          <p:cNvSpPr/>
          <p:nvPr/>
        </p:nvSpPr>
        <p:spPr>
          <a:xfrm>
            <a:off x="402472" y="597131"/>
            <a:ext cx="5333310" cy="707886"/>
          </a:xfrm>
          <a:prstGeom prst="rect">
            <a:avLst/>
          </a:prstGeom>
        </p:spPr>
        <p:txBody>
          <a:bodyPr wrap="square">
            <a:spAutoFit/>
          </a:bodyPr>
          <a:lstStyle/>
          <a:p>
            <a:r>
              <a:rPr lang="en-US" sz="4000" dirty="0">
                <a:solidFill>
                  <a:schemeClr val="bg1"/>
                </a:solidFill>
                <a:latin typeface="Times New Roman" panose="02020603050405020304" pitchFamily="18" charset="0"/>
                <a:cs typeface="Times New Roman" panose="02020603050405020304" pitchFamily="18" charset="0"/>
              </a:rPr>
              <a:t>Contact Information   </a:t>
            </a:r>
          </a:p>
        </p:txBody>
      </p:sp>
    </p:spTree>
    <p:extLst>
      <p:ext uri="{BB962C8B-B14F-4D97-AF65-F5344CB8AC3E}">
        <p14:creationId xmlns:p14="http://schemas.microsoft.com/office/powerpoint/2010/main" val="24010990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2"/>
          <a:stretch>
            <a:fillRect/>
          </a:stretch>
        </p:blipFill>
        <p:spPr>
          <a:xfrm>
            <a:off x="0" y="-32449"/>
            <a:ext cx="12223539" cy="7047587"/>
          </a:xfrm>
          <a:prstGeom prst="rect">
            <a:avLst/>
          </a:prstGeom>
        </p:spPr>
      </p:pic>
      <p:sp>
        <p:nvSpPr>
          <p:cNvPr id="8" name="Rectangle 7"/>
          <p:cNvSpPr/>
          <p:nvPr/>
        </p:nvSpPr>
        <p:spPr>
          <a:xfrm>
            <a:off x="359362" y="1380982"/>
            <a:ext cx="11504814" cy="4616648"/>
          </a:xfrm>
          <a:prstGeom prst="rect">
            <a:avLst/>
          </a:prstGeom>
        </p:spPr>
        <p:txBody>
          <a:bodyPr wrap="square">
            <a:spAutoFit/>
          </a:bodyPr>
          <a:lstStyle/>
          <a:p>
            <a:endParaRPr lang="en-US" dirty="0">
              <a:solidFill>
                <a:schemeClr val="bg1"/>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400" dirty="0">
                <a:solidFill>
                  <a:schemeClr val="bg1"/>
                </a:solidFill>
                <a:latin typeface="Times New Roman" panose="02020603050405020304" pitchFamily="18" charset="0"/>
                <a:cs typeface="Times New Roman" panose="02020603050405020304" pitchFamily="18" charset="0"/>
              </a:rPr>
              <a:t>New Episodes of Care:  937</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The ability to be aware if someone is experiencing chronic stress and a mental health challenge or an emotional response to external stressors or events. </a:t>
            </a:r>
          </a:p>
          <a:p>
            <a:pPr marL="342900" indent="-342900">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The ability to recognize when to intervene when someone is impacted by a stressor. </a:t>
            </a:r>
          </a:p>
          <a:p>
            <a:pPr marL="342900" indent="-342900">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The ability to encourage mental health as a priority in a workplace or school setting and reduce the stigma around struggling with a stress response or mental health challenge.</a:t>
            </a:r>
          </a:p>
          <a:p>
            <a:pPr marL="342900" indent="-342900">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What it is not? </a:t>
            </a:r>
            <a:r>
              <a:rPr lang="en-US" sz="2400" u="sng" dirty="0">
                <a:latin typeface="Times New Roman" panose="02020603050405020304" pitchFamily="18" charset="0"/>
                <a:cs typeface="Times New Roman" panose="02020603050405020304" pitchFamily="18" charset="0"/>
              </a:rPr>
              <a:t>It is NOT a diagnosis. </a:t>
            </a:r>
          </a:p>
          <a:p>
            <a:pPr marL="342900" indent="-34290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Currently Active Clients:  371</a:t>
            </a:r>
          </a:p>
          <a:p>
            <a:pPr marL="342900" indent="-34290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Discharged Clients:  722</a:t>
            </a:r>
          </a:p>
        </p:txBody>
      </p:sp>
      <p:sp>
        <p:nvSpPr>
          <p:cNvPr id="12" name="Rectangle 11"/>
          <p:cNvSpPr/>
          <p:nvPr/>
        </p:nvSpPr>
        <p:spPr>
          <a:xfrm>
            <a:off x="757788" y="507177"/>
            <a:ext cx="6451894" cy="646331"/>
          </a:xfrm>
          <a:prstGeom prst="rect">
            <a:avLst/>
          </a:prstGeom>
        </p:spPr>
        <p:txBody>
          <a:bodyPr wrap="none">
            <a:spAutoFit/>
          </a:bodyPr>
          <a:lstStyle/>
          <a:p>
            <a:pPr lvl="0"/>
            <a:r>
              <a:rPr lang="en-US" sz="3600" dirty="0">
                <a:solidFill>
                  <a:prstClr val="white"/>
                </a:solidFill>
                <a:latin typeface="Times New Roman" panose="02020603050405020304" pitchFamily="18" charset="0"/>
                <a:cs typeface="Times New Roman" panose="02020603050405020304" pitchFamily="18" charset="0"/>
              </a:rPr>
              <a:t>What is Mental Health Awareness</a:t>
            </a:r>
          </a:p>
        </p:txBody>
      </p:sp>
      <p:pic>
        <p:nvPicPr>
          <p:cNvPr id="13" name="Picture 12"/>
          <p:cNvPicPr>
            <a:picLocks noChangeAspect="1"/>
          </p:cNvPicPr>
          <p:nvPr/>
        </p:nvPicPr>
        <p:blipFill>
          <a:blip r:embed="rId3"/>
          <a:stretch>
            <a:fillRect/>
          </a:stretch>
        </p:blipFill>
        <p:spPr>
          <a:xfrm>
            <a:off x="8414376" y="8811"/>
            <a:ext cx="3777624" cy="1372171"/>
          </a:xfrm>
          <a:prstGeom prst="rect">
            <a:avLst/>
          </a:prstGeom>
        </p:spPr>
      </p:pic>
    </p:spTree>
    <p:extLst>
      <p:ext uri="{BB962C8B-B14F-4D97-AF65-F5344CB8AC3E}">
        <p14:creationId xmlns:p14="http://schemas.microsoft.com/office/powerpoint/2010/main" val="35957885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2"/>
          <a:stretch>
            <a:fillRect/>
          </a:stretch>
        </p:blipFill>
        <p:spPr>
          <a:xfrm>
            <a:off x="0" y="0"/>
            <a:ext cx="12223539" cy="7047587"/>
          </a:xfrm>
          <a:prstGeom prst="rect">
            <a:avLst/>
          </a:prstGeom>
        </p:spPr>
      </p:pic>
      <p:sp>
        <p:nvSpPr>
          <p:cNvPr id="8" name="Rectangle 7"/>
          <p:cNvSpPr/>
          <p:nvPr/>
        </p:nvSpPr>
        <p:spPr>
          <a:xfrm>
            <a:off x="3048000" y="2551837"/>
            <a:ext cx="6096000" cy="1754326"/>
          </a:xfrm>
          <a:prstGeom prst="rect">
            <a:avLst/>
          </a:prstGeom>
        </p:spPr>
        <p:txBody>
          <a:bodyPr>
            <a:spAutoFit/>
          </a:bodyPr>
          <a:lstStyle/>
          <a:p>
            <a:pPr marL="342900" indent="-34290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New Referrals Received (non-readmission):  876</a:t>
            </a:r>
          </a:p>
          <a:p>
            <a:pPr marL="342900" indent="-34290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Total Referral Population:  968</a:t>
            </a:r>
          </a:p>
          <a:p>
            <a:pPr marL="342900" indent="-34290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New Episodes of Care:  937</a:t>
            </a:r>
          </a:p>
          <a:p>
            <a:pPr marL="342900" indent="-34290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New Client Intake (non-readmission):  703</a:t>
            </a:r>
          </a:p>
          <a:p>
            <a:pPr marL="342900" indent="-34290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Currently Active Clients:  371</a:t>
            </a:r>
          </a:p>
          <a:p>
            <a:pPr marL="342900" indent="-34290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Discharged Clients:  722</a:t>
            </a:r>
          </a:p>
        </p:txBody>
      </p:sp>
      <p:sp>
        <p:nvSpPr>
          <p:cNvPr id="6" name="Rectangle 5"/>
          <p:cNvSpPr/>
          <p:nvPr/>
        </p:nvSpPr>
        <p:spPr>
          <a:xfrm>
            <a:off x="640079" y="1953491"/>
            <a:ext cx="10798233" cy="3876959"/>
          </a:xfrm>
          <a:prstGeom prst="rect">
            <a:avLst/>
          </a:prstGeom>
        </p:spPr>
        <p:txBody>
          <a:bodyPr wrap="square">
            <a:spAutoFit/>
          </a:bodyPr>
          <a:lstStyle/>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Stress is a healthy and normal process when encountering daily life events which can cause a physical response to events that make you feel threatened or upset your balance in some way.  An acute stress reaction occurs when symptoms, including anxiety, avoidance and depression symptoms develop quickly as a reaction to exceptionally stressful events beyond our daily life situations. </a:t>
            </a:r>
          </a:p>
          <a:p>
            <a:pPr marL="342900" indent="-342900">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Compounding Acute Stress: </a:t>
            </a:r>
          </a:p>
          <a:p>
            <a:pPr marL="800100" lvl="1"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Experiencing multiple stressful events that culminate and can worsen a typical stress reaction. </a:t>
            </a:r>
          </a:p>
          <a:p>
            <a:pPr lvl="0">
              <a:lnSpc>
                <a:spcPct val="90000"/>
              </a:lnSpc>
              <a:spcBef>
                <a:spcPts val="1000"/>
              </a:spcBef>
            </a:pPr>
            <a:endParaRPr lang="en-US" sz="2400" dirty="0">
              <a:solidFill>
                <a:srgbClr val="002060"/>
              </a:solidFill>
              <a:latin typeface="Times New Roman" panose="02020603050405020304" pitchFamily="18" charset="0"/>
              <a:cs typeface="Times New Roman" panose="02020603050405020304" pitchFamily="18" charset="0"/>
            </a:endParaRPr>
          </a:p>
        </p:txBody>
      </p:sp>
      <p:sp>
        <p:nvSpPr>
          <p:cNvPr id="12" name="Rectangle 11"/>
          <p:cNvSpPr/>
          <p:nvPr/>
        </p:nvSpPr>
        <p:spPr>
          <a:xfrm>
            <a:off x="640080" y="620889"/>
            <a:ext cx="4134658" cy="646331"/>
          </a:xfrm>
          <a:prstGeom prst="rect">
            <a:avLst/>
          </a:prstGeom>
        </p:spPr>
        <p:txBody>
          <a:bodyPr wrap="none">
            <a:spAutoFit/>
          </a:bodyPr>
          <a:lstStyle/>
          <a:p>
            <a:pPr lvl="0"/>
            <a:r>
              <a:rPr lang="en-US" sz="3600" dirty="0">
                <a:solidFill>
                  <a:prstClr val="white"/>
                </a:solidFill>
                <a:latin typeface="Times New Roman" panose="02020603050405020304" pitchFamily="18" charset="0"/>
                <a:cs typeface="Times New Roman" panose="02020603050405020304" pitchFamily="18" charset="0"/>
              </a:rPr>
              <a:t>What is Acute Stress </a:t>
            </a:r>
          </a:p>
        </p:txBody>
      </p:sp>
      <p:pic>
        <p:nvPicPr>
          <p:cNvPr id="13" name="Picture 12"/>
          <p:cNvPicPr>
            <a:picLocks noChangeAspect="1"/>
          </p:cNvPicPr>
          <p:nvPr/>
        </p:nvPicPr>
        <p:blipFill>
          <a:blip r:embed="rId3"/>
          <a:stretch>
            <a:fillRect/>
          </a:stretch>
        </p:blipFill>
        <p:spPr>
          <a:xfrm>
            <a:off x="8451552" y="31483"/>
            <a:ext cx="3694496" cy="1402202"/>
          </a:xfrm>
          <a:prstGeom prst="rect">
            <a:avLst/>
          </a:prstGeom>
        </p:spPr>
      </p:pic>
    </p:spTree>
    <p:extLst>
      <p:ext uri="{BB962C8B-B14F-4D97-AF65-F5344CB8AC3E}">
        <p14:creationId xmlns:p14="http://schemas.microsoft.com/office/powerpoint/2010/main" val="35794219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823A6E-1BBB-EF2A-FD90-C240F6E6412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A9C3A8A-84DE-8755-7F11-F0D1156EE494}"/>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83075544-8874-6CEC-2712-57BDED9F04C5}"/>
              </a:ext>
            </a:extLst>
          </p:cNvPr>
          <p:cNvPicPr>
            <a:picLocks noChangeAspect="1"/>
          </p:cNvPicPr>
          <p:nvPr/>
        </p:nvPicPr>
        <p:blipFill>
          <a:blip r:embed="rId2"/>
          <a:stretch>
            <a:fillRect/>
          </a:stretch>
        </p:blipFill>
        <p:spPr>
          <a:xfrm>
            <a:off x="-8313" y="0"/>
            <a:ext cx="12223539" cy="7047587"/>
          </a:xfrm>
          <a:prstGeom prst="rect">
            <a:avLst/>
          </a:prstGeom>
        </p:spPr>
      </p:pic>
      <p:pic>
        <p:nvPicPr>
          <p:cNvPr id="5" name="Picture 4">
            <a:extLst>
              <a:ext uri="{FF2B5EF4-FFF2-40B4-BE49-F238E27FC236}">
                <a16:creationId xmlns:a16="http://schemas.microsoft.com/office/drawing/2014/main" id="{129F830A-F985-BCAD-FB04-AC01ADC6A8A0}"/>
              </a:ext>
            </a:extLst>
          </p:cNvPr>
          <p:cNvPicPr>
            <a:picLocks noChangeAspect="1"/>
          </p:cNvPicPr>
          <p:nvPr/>
        </p:nvPicPr>
        <p:blipFill>
          <a:blip r:embed="rId3"/>
          <a:stretch>
            <a:fillRect/>
          </a:stretch>
        </p:blipFill>
        <p:spPr>
          <a:xfrm>
            <a:off x="8451552" y="31483"/>
            <a:ext cx="3694496" cy="1402202"/>
          </a:xfrm>
          <a:prstGeom prst="rect">
            <a:avLst/>
          </a:prstGeom>
        </p:spPr>
      </p:pic>
      <p:sp>
        <p:nvSpPr>
          <p:cNvPr id="6" name="Rectangle 5">
            <a:extLst>
              <a:ext uri="{FF2B5EF4-FFF2-40B4-BE49-F238E27FC236}">
                <a16:creationId xmlns:a16="http://schemas.microsoft.com/office/drawing/2014/main" id="{FEFE1277-8A16-B6C8-371C-348B930A60AB}"/>
              </a:ext>
            </a:extLst>
          </p:cNvPr>
          <p:cNvSpPr/>
          <p:nvPr/>
        </p:nvSpPr>
        <p:spPr>
          <a:xfrm>
            <a:off x="253436" y="620889"/>
            <a:ext cx="6737742" cy="1200329"/>
          </a:xfrm>
          <a:prstGeom prst="rect">
            <a:avLst/>
          </a:prstGeom>
        </p:spPr>
        <p:txBody>
          <a:bodyPr wrap="none">
            <a:spAutoFit/>
          </a:bodyPr>
          <a:lstStyle/>
          <a:p>
            <a:r>
              <a:rPr lang="en-US" sz="3600" dirty="0">
                <a:solidFill>
                  <a:schemeClr val="bg1"/>
                </a:solidFill>
                <a:latin typeface="Times New Roman" panose="02020603050405020304" pitchFamily="18" charset="0"/>
                <a:cs typeface="Times New Roman" panose="02020603050405020304" pitchFamily="18" charset="0"/>
              </a:rPr>
              <a:t>Common Military Family Stressors</a:t>
            </a:r>
          </a:p>
          <a:p>
            <a:pPr lvl="0"/>
            <a:endParaRPr lang="en-US" sz="3600" dirty="0">
              <a:solidFill>
                <a:prstClr val="white"/>
              </a:solidFill>
              <a:latin typeface="Times New Roman" panose="02020603050405020304" pitchFamily="18" charset="0"/>
              <a:cs typeface="Times New Roman" panose="02020603050405020304" pitchFamily="18" charset="0"/>
            </a:endParaRPr>
          </a:p>
        </p:txBody>
      </p:sp>
      <p:graphicFrame>
        <p:nvGraphicFramePr>
          <p:cNvPr id="7" name="TextBox 2">
            <a:extLst>
              <a:ext uri="{FF2B5EF4-FFF2-40B4-BE49-F238E27FC236}">
                <a16:creationId xmlns:a16="http://schemas.microsoft.com/office/drawing/2014/main" id="{72E41BC9-9671-49A3-5C7E-ECCC095881F1}"/>
              </a:ext>
            </a:extLst>
          </p:cNvPr>
          <p:cNvGraphicFramePr/>
          <p:nvPr>
            <p:extLst>
              <p:ext uri="{D42A27DB-BD31-4B8C-83A1-F6EECF244321}">
                <p14:modId xmlns:p14="http://schemas.microsoft.com/office/powerpoint/2010/main" val="2631427519"/>
              </p:ext>
            </p:extLst>
          </p:nvPr>
        </p:nvGraphicFramePr>
        <p:xfrm>
          <a:off x="1659275" y="1946452"/>
          <a:ext cx="8888361" cy="401948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7383181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818F67-5502-961F-CDBB-1A499507FC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325A9E-9997-1A92-CC4A-AB8BA0320D4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8F77B48-E06E-4952-930F-E0AE4204846F}"/>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4DEA2810-7A72-A89D-4E41-15429FE39B0E}"/>
              </a:ext>
            </a:extLst>
          </p:cNvPr>
          <p:cNvPicPr>
            <a:picLocks noChangeAspect="1"/>
          </p:cNvPicPr>
          <p:nvPr/>
        </p:nvPicPr>
        <p:blipFill>
          <a:blip r:embed="rId2"/>
          <a:stretch>
            <a:fillRect/>
          </a:stretch>
        </p:blipFill>
        <p:spPr>
          <a:xfrm>
            <a:off x="0" y="0"/>
            <a:ext cx="12223539" cy="7047587"/>
          </a:xfrm>
          <a:prstGeom prst="rect">
            <a:avLst/>
          </a:prstGeom>
        </p:spPr>
      </p:pic>
      <p:sp>
        <p:nvSpPr>
          <p:cNvPr id="6" name="Rectangle 5">
            <a:extLst>
              <a:ext uri="{FF2B5EF4-FFF2-40B4-BE49-F238E27FC236}">
                <a16:creationId xmlns:a16="http://schemas.microsoft.com/office/drawing/2014/main" id="{AA1E467F-4DB2-ACFD-C1E5-3BF5010DB0C6}"/>
              </a:ext>
            </a:extLst>
          </p:cNvPr>
          <p:cNvSpPr/>
          <p:nvPr/>
        </p:nvSpPr>
        <p:spPr>
          <a:xfrm>
            <a:off x="266007" y="1953491"/>
            <a:ext cx="11662757" cy="4108817"/>
          </a:xfrm>
          <a:prstGeom prst="rect">
            <a:avLst/>
          </a:prstGeom>
        </p:spPr>
        <p:txBody>
          <a:bodyPr wrap="square">
            <a:spAutoFit/>
          </a:bodyPr>
          <a:lstStyle/>
          <a:p>
            <a:pPr indent="-228600">
              <a:lnSpc>
                <a:spcPct val="90000"/>
              </a:lnSpc>
              <a:spcAft>
                <a:spcPts val="6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Post-Traumatic Stress Disorder</a:t>
            </a:r>
          </a:p>
          <a:p>
            <a:pPr lvl="1" indent="-228600">
              <a:lnSpc>
                <a:spcPct val="90000"/>
              </a:lnSpc>
              <a:spcAft>
                <a:spcPts val="6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Combat and non-combat-related</a:t>
            </a:r>
          </a:p>
          <a:p>
            <a:pPr indent="-228600">
              <a:lnSpc>
                <a:spcPct val="90000"/>
              </a:lnSpc>
              <a:spcAft>
                <a:spcPts val="6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Military sexual trauma</a:t>
            </a:r>
          </a:p>
          <a:p>
            <a:pPr indent="-228600">
              <a:lnSpc>
                <a:spcPct val="90000"/>
              </a:lnSpc>
              <a:spcAft>
                <a:spcPts val="6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Anxiety</a:t>
            </a:r>
          </a:p>
          <a:p>
            <a:pPr indent="-228600">
              <a:lnSpc>
                <a:spcPct val="90000"/>
              </a:lnSpc>
              <a:spcAft>
                <a:spcPts val="6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Adjustment disorder</a:t>
            </a:r>
          </a:p>
          <a:p>
            <a:pPr indent="-228600">
              <a:lnSpc>
                <a:spcPct val="90000"/>
              </a:lnSpc>
              <a:spcAft>
                <a:spcPts val="6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Depression</a:t>
            </a:r>
          </a:p>
          <a:p>
            <a:pPr indent="-228600">
              <a:lnSpc>
                <a:spcPct val="90000"/>
              </a:lnSpc>
              <a:spcAft>
                <a:spcPts val="6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Relationship distress</a:t>
            </a:r>
          </a:p>
          <a:p>
            <a:pPr indent="-228600">
              <a:lnSpc>
                <a:spcPct val="90000"/>
              </a:lnSpc>
              <a:spcAft>
                <a:spcPts val="6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Increased risk for suicide</a:t>
            </a:r>
          </a:p>
          <a:p>
            <a:pPr indent="-228600">
              <a:lnSpc>
                <a:spcPct val="90000"/>
              </a:lnSpc>
              <a:spcAft>
                <a:spcPts val="6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Increased risk for substance dependency</a:t>
            </a:r>
          </a:p>
          <a:p>
            <a:pPr indent="-228600">
              <a:lnSpc>
                <a:spcPct val="90000"/>
              </a:lnSpc>
              <a:spcAft>
                <a:spcPts val="6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Chronic pain</a:t>
            </a:r>
          </a:p>
        </p:txBody>
      </p:sp>
      <p:sp>
        <p:nvSpPr>
          <p:cNvPr id="12" name="Rectangle 11">
            <a:extLst>
              <a:ext uri="{FF2B5EF4-FFF2-40B4-BE49-F238E27FC236}">
                <a16:creationId xmlns:a16="http://schemas.microsoft.com/office/drawing/2014/main" id="{719D30C2-484C-6DA6-B23D-F5016449F104}"/>
              </a:ext>
            </a:extLst>
          </p:cNvPr>
          <p:cNvSpPr/>
          <p:nvPr/>
        </p:nvSpPr>
        <p:spPr>
          <a:xfrm>
            <a:off x="392580" y="325507"/>
            <a:ext cx="8761614" cy="1200329"/>
          </a:xfrm>
          <a:prstGeom prst="rect">
            <a:avLst/>
          </a:prstGeom>
        </p:spPr>
        <p:txBody>
          <a:bodyPr wrap="square">
            <a:spAutoFit/>
          </a:bodyPr>
          <a:lstStyle/>
          <a:p>
            <a:pPr lvl="0"/>
            <a:r>
              <a:rPr lang="en-US" altLang="en-US" sz="3600" dirty="0">
                <a:solidFill>
                  <a:schemeClr val="bg1"/>
                </a:solidFill>
                <a:latin typeface="Times New Roman" panose="02020603050405020304" pitchFamily="18" charset="0"/>
                <a:cs typeface="Times New Roman" panose="02020603050405020304" pitchFamily="18" charset="0"/>
              </a:rPr>
              <a:t>Common Military and Veteran Health Concerns</a:t>
            </a:r>
            <a:endParaRPr lang="en-US" sz="3600" dirty="0">
              <a:solidFill>
                <a:prstClr val="white"/>
              </a:solidFill>
              <a:latin typeface="Times New Roman" panose="02020603050405020304" pitchFamily="18" charset="0"/>
              <a:cs typeface="Times New Roman" panose="02020603050405020304" pitchFamily="18" charset="0"/>
            </a:endParaRPr>
          </a:p>
        </p:txBody>
      </p:sp>
      <p:pic>
        <p:nvPicPr>
          <p:cNvPr id="13" name="Picture 12">
            <a:extLst>
              <a:ext uri="{FF2B5EF4-FFF2-40B4-BE49-F238E27FC236}">
                <a16:creationId xmlns:a16="http://schemas.microsoft.com/office/drawing/2014/main" id="{D8D89A42-6500-B15A-A9F6-4571ED487E9C}"/>
              </a:ext>
            </a:extLst>
          </p:cNvPr>
          <p:cNvPicPr>
            <a:picLocks noChangeAspect="1"/>
          </p:cNvPicPr>
          <p:nvPr/>
        </p:nvPicPr>
        <p:blipFill>
          <a:blip r:embed="rId3"/>
          <a:stretch>
            <a:fillRect/>
          </a:stretch>
        </p:blipFill>
        <p:spPr>
          <a:xfrm>
            <a:off x="8497504" y="31483"/>
            <a:ext cx="3694496" cy="1402202"/>
          </a:xfrm>
          <a:prstGeom prst="rect">
            <a:avLst/>
          </a:prstGeom>
        </p:spPr>
      </p:pic>
      <p:pic>
        <p:nvPicPr>
          <p:cNvPr id="5" name="Content Placeholder 6" descr="Graphical user interface, application, Teams">
            <a:extLst>
              <a:ext uri="{FF2B5EF4-FFF2-40B4-BE49-F238E27FC236}">
                <a16:creationId xmlns:a16="http://schemas.microsoft.com/office/drawing/2014/main" id="{71F0A0CF-05D9-3D79-534E-4E88BB60F49B}"/>
              </a:ext>
            </a:extLst>
          </p:cNvPr>
          <p:cNvPicPr>
            <a:picLocks noChangeAspect="1"/>
          </p:cNvPicPr>
          <p:nvPr/>
        </p:nvPicPr>
        <p:blipFill>
          <a:blip r:embed="rId4"/>
          <a:stretch>
            <a:fillRect/>
          </a:stretch>
        </p:blipFill>
        <p:spPr>
          <a:xfrm>
            <a:off x="5119665" y="1727709"/>
            <a:ext cx="6596652" cy="3430259"/>
          </a:xfrm>
          <a:prstGeom prst="rect">
            <a:avLst/>
          </a:prstGeom>
        </p:spPr>
      </p:pic>
    </p:spTree>
    <p:extLst>
      <p:ext uri="{BB962C8B-B14F-4D97-AF65-F5344CB8AC3E}">
        <p14:creationId xmlns:p14="http://schemas.microsoft.com/office/powerpoint/2010/main" val="38483903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2"/>
          <a:stretch>
            <a:fillRect/>
          </a:stretch>
        </p:blipFill>
        <p:spPr>
          <a:xfrm>
            <a:off x="-31539" y="0"/>
            <a:ext cx="12223539" cy="7047587"/>
          </a:xfrm>
          <a:prstGeom prst="rect">
            <a:avLst/>
          </a:prstGeom>
        </p:spPr>
      </p:pic>
      <p:sp>
        <p:nvSpPr>
          <p:cNvPr id="8" name="Rectangle 7"/>
          <p:cNvSpPr/>
          <p:nvPr/>
        </p:nvSpPr>
        <p:spPr>
          <a:xfrm>
            <a:off x="7597832" y="2551837"/>
            <a:ext cx="1546167" cy="369332"/>
          </a:xfrm>
          <a:prstGeom prst="rect">
            <a:avLst/>
          </a:prstGeom>
        </p:spPr>
        <p:txBody>
          <a:bodyPr wrap="square">
            <a:spAutoFit/>
          </a:bodyPr>
          <a:lstStyle/>
          <a:p>
            <a:pPr marL="342900" indent="-342900">
              <a:buFont typeface="Arial" panose="020B0604020202020204" pitchFamily="34" charset="0"/>
              <a:buChar char="•"/>
            </a:pPr>
            <a:r>
              <a:rPr lang="en-US" dirty="0">
                <a:solidFill>
                  <a:schemeClr val="bg1"/>
                </a:solidFill>
                <a:latin typeface="Times New Roman" panose="02020603050405020304" pitchFamily="18" charset="0"/>
                <a:cs typeface="Times New Roman" panose="02020603050405020304" pitchFamily="18" charset="0"/>
              </a:rPr>
              <a:t>New</a:t>
            </a:r>
          </a:p>
        </p:txBody>
      </p:sp>
      <p:sp>
        <p:nvSpPr>
          <p:cNvPr id="12" name="Rectangle 11"/>
          <p:cNvSpPr/>
          <p:nvPr/>
        </p:nvSpPr>
        <p:spPr>
          <a:xfrm>
            <a:off x="640080" y="620889"/>
            <a:ext cx="4198585" cy="646331"/>
          </a:xfrm>
          <a:prstGeom prst="rect">
            <a:avLst/>
          </a:prstGeom>
        </p:spPr>
        <p:txBody>
          <a:bodyPr wrap="none">
            <a:spAutoFit/>
          </a:bodyPr>
          <a:lstStyle/>
          <a:p>
            <a:pPr lvl="0"/>
            <a:r>
              <a:rPr lang="en-US" sz="3600" dirty="0">
                <a:solidFill>
                  <a:prstClr val="white"/>
                </a:solidFill>
                <a:latin typeface="Times New Roman" panose="02020603050405020304" pitchFamily="18" charset="0"/>
                <a:cs typeface="Times New Roman" panose="02020603050405020304" pitchFamily="18" charset="0"/>
              </a:rPr>
              <a:t>Signs and Symptoms </a:t>
            </a:r>
          </a:p>
        </p:txBody>
      </p:sp>
      <p:pic>
        <p:nvPicPr>
          <p:cNvPr id="13" name="Picture 12"/>
          <p:cNvPicPr>
            <a:picLocks noChangeAspect="1"/>
          </p:cNvPicPr>
          <p:nvPr/>
        </p:nvPicPr>
        <p:blipFill>
          <a:blip r:embed="rId3"/>
          <a:stretch>
            <a:fillRect/>
          </a:stretch>
        </p:blipFill>
        <p:spPr>
          <a:xfrm>
            <a:off x="8451552" y="31483"/>
            <a:ext cx="3694496" cy="1402202"/>
          </a:xfrm>
          <a:prstGeom prst="rect">
            <a:avLst/>
          </a:prstGeom>
        </p:spPr>
      </p:pic>
      <p:sp>
        <p:nvSpPr>
          <p:cNvPr id="7" name="Rectangle 6"/>
          <p:cNvSpPr/>
          <p:nvPr/>
        </p:nvSpPr>
        <p:spPr>
          <a:xfrm>
            <a:off x="402472" y="1870537"/>
            <a:ext cx="8049079" cy="1384995"/>
          </a:xfrm>
          <a:prstGeom prst="rect">
            <a:avLst/>
          </a:prstGeom>
        </p:spPr>
        <p:txBody>
          <a:bodyPr wrap="square">
            <a:spAutoFit/>
          </a:bodyPr>
          <a:lstStyle/>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p:txBody>
      </p:sp>
      <p:sp>
        <p:nvSpPr>
          <p:cNvPr id="5" name="Rectangle 4"/>
          <p:cNvSpPr/>
          <p:nvPr/>
        </p:nvSpPr>
        <p:spPr>
          <a:xfrm>
            <a:off x="581891" y="1781238"/>
            <a:ext cx="5514109" cy="4998291"/>
          </a:xfrm>
          <a:prstGeom prst="rect">
            <a:avLst/>
          </a:prstGeom>
        </p:spPr>
        <p:txBody>
          <a:bodyPr wrap="square">
            <a:spAutoFit/>
          </a:bodyPr>
          <a:lstStyle/>
          <a:p>
            <a:pPr marL="285750" indent="-285750">
              <a:lnSpc>
                <a:spcPct val="110000"/>
              </a:lnSpc>
              <a:spcBef>
                <a:spcPts val="1200"/>
              </a:spcBef>
              <a:spcAft>
                <a:spcPts val="12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Hopelessness</a:t>
            </a:r>
          </a:p>
          <a:p>
            <a:pPr marL="285750" indent="-285750">
              <a:lnSpc>
                <a:spcPct val="110000"/>
              </a:lnSpc>
              <a:spcBef>
                <a:spcPts val="1200"/>
              </a:spcBef>
              <a:spcAft>
                <a:spcPts val="12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Anxiety</a:t>
            </a:r>
          </a:p>
          <a:p>
            <a:pPr marL="285750" indent="-285750">
              <a:lnSpc>
                <a:spcPct val="110000"/>
              </a:lnSpc>
              <a:spcBef>
                <a:spcPts val="1200"/>
              </a:spcBef>
              <a:spcAft>
                <a:spcPts val="12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Inability to listen, avoidance</a:t>
            </a:r>
          </a:p>
          <a:p>
            <a:pPr marL="285750" indent="-285750">
              <a:lnSpc>
                <a:spcPct val="110000"/>
              </a:lnSpc>
              <a:spcBef>
                <a:spcPts val="1200"/>
              </a:spcBef>
              <a:spcAft>
                <a:spcPts val="12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Anger and cynicism</a:t>
            </a:r>
          </a:p>
          <a:p>
            <a:pPr marL="285750" indent="-285750">
              <a:lnSpc>
                <a:spcPct val="110000"/>
              </a:lnSpc>
              <a:spcBef>
                <a:spcPts val="1200"/>
              </a:spcBef>
              <a:spcAft>
                <a:spcPts val="12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Sleeplessness</a:t>
            </a:r>
          </a:p>
          <a:p>
            <a:pPr marL="285750" indent="-285750">
              <a:lnSpc>
                <a:spcPct val="110000"/>
              </a:lnSpc>
              <a:spcBef>
                <a:spcPts val="1200"/>
              </a:spcBef>
              <a:spcAft>
                <a:spcPts val="12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Chronic exhaustion and/or physical ailments</a:t>
            </a:r>
          </a:p>
          <a:p>
            <a:pPr marL="342900" indent="-342900">
              <a:buFont typeface="Arial" panose="020B0604020202020204" pitchFamily="34" charset="0"/>
              <a:buChar char="•"/>
            </a:pPr>
            <a:endParaRPr lang="en-US" sz="2400" dirty="0">
              <a:solidFill>
                <a:srgbClr val="002060"/>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6BCBDE43-12FF-3C35-021B-662584405374}"/>
              </a:ext>
            </a:extLst>
          </p:cNvPr>
          <p:cNvSpPr txBox="1"/>
          <p:nvPr/>
        </p:nvSpPr>
        <p:spPr>
          <a:xfrm>
            <a:off x="5698736" y="1805117"/>
            <a:ext cx="6198078" cy="4039376"/>
          </a:xfrm>
          <a:prstGeom prst="rect">
            <a:avLst/>
          </a:prstGeom>
          <a:noFill/>
        </p:spPr>
        <p:txBody>
          <a:bodyPr wrap="square">
            <a:spAutoFit/>
          </a:bodyPr>
          <a:lstStyle/>
          <a:p>
            <a:pPr marL="285750" indent="-285750">
              <a:lnSpc>
                <a:spcPct val="110000"/>
              </a:lnSpc>
              <a:spcBef>
                <a:spcPts val="1200"/>
              </a:spcBef>
              <a:spcAft>
                <a:spcPts val="12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Minimizing</a:t>
            </a:r>
          </a:p>
          <a:p>
            <a:pPr marL="285750" indent="-285750">
              <a:lnSpc>
                <a:spcPct val="110000"/>
              </a:lnSpc>
              <a:spcBef>
                <a:spcPts val="1200"/>
              </a:spcBef>
              <a:spcAft>
                <a:spcPts val="12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Guilt</a:t>
            </a:r>
          </a:p>
          <a:p>
            <a:pPr marL="285750" indent="-285750">
              <a:lnSpc>
                <a:spcPct val="110000"/>
              </a:lnSpc>
              <a:spcBef>
                <a:spcPts val="1200"/>
              </a:spcBef>
              <a:spcAft>
                <a:spcPts val="12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Preoccupation/Rumination</a:t>
            </a:r>
          </a:p>
          <a:p>
            <a:pPr marL="285750" indent="-285750">
              <a:lnSpc>
                <a:spcPct val="110000"/>
              </a:lnSpc>
              <a:spcBef>
                <a:spcPts val="1200"/>
              </a:spcBef>
              <a:spcAft>
                <a:spcPts val="12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Intrusive thoughts/nightmares/ flashbacks</a:t>
            </a:r>
          </a:p>
          <a:p>
            <a:pPr marL="285750" indent="-285750">
              <a:lnSpc>
                <a:spcPct val="110000"/>
              </a:lnSpc>
              <a:spcBef>
                <a:spcPts val="1200"/>
              </a:spcBef>
              <a:spcAft>
                <a:spcPts val="12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Feeling estranged/isolated/no one to talk to</a:t>
            </a:r>
          </a:p>
          <a:p>
            <a:pPr marL="285750" indent="-285750">
              <a:lnSpc>
                <a:spcPct val="110000"/>
              </a:lnSpc>
              <a:spcBef>
                <a:spcPts val="1200"/>
              </a:spcBef>
              <a:spcAft>
                <a:spcPts val="1200"/>
              </a:spcAft>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Feeling trapped, inadequate, depressed</a:t>
            </a:r>
          </a:p>
        </p:txBody>
      </p:sp>
    </p:spTree>
    <p:extLst>
      <p:ext uri="{BB962C8B-B14F-4D97-AF65-F5344CB8AC3E}">
        <p14:creationId xmlns:p14="http://schemas.microsoft.com/office/powerpoint/2010/main" val="4133241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2"/>
          <a:stretch>
            <a:fillRect/>
          </a:stretch>
        </p:blipFill>
        <p:spPr>
          <a:xfrm>
            <a:off x="0" y="0"/>
            <a:ext cx="12223539" cy="7047587"/>
          </a:xfrm>
          <a:prstGeom prst="rect">
            <a:avLst/>
          </a:prstGeom>
        </p:spPr>
      </p:pic>
      <p:sp>
        <p:nvSpPr>
          <p:cNvPr id="6" name="Rectangle 5"/>
          <p:cNvSpPr/>
          <p:nvPr/>
        </p:nvSpPr>
        <p:spPr>
          <a:xfrm>
            <a:off x="266007" y="1953491"/>
            <a:ext cx="11662757" cy="3600986"/>
          </a:xfrm>
          <a:prstGeom prst="rect">
            <a:avLst/>
          </a:prstGeom>
        </p:spPr>
        <p:txBody>
          <a:bodyPr wrap="square">
            <a:spAutoFit/>
          </a:bodyPr>
          <a:lstStyle/>
          <a:p>
            <a:pPr marL="342900" indent="-342900">
              <a:lnSpc>
                <a:spcPct val="100000"/>
              </a:lnSpc>
              <a:buFont typeface="Arial" panose="020B0604020202020204" pitchFamily="34" charset="0"/>
              <a:buChar char="•"/>
            </a:pPr>
            <a:r>
              <a:rPr lang="en-US" sz="2400" dirty="0">
                <a:latin typeface="Times New Roman" panose="02020603050405020304" pitchFamily="18" charset="0"/>
                <a:ea typeface="Open Sans" panose="020B0606030504020204" pitchFamily="34" charset="0"/>
                <a:cs typeface="Times New Roman" panose="02020603050405020304" pitchFamily="18" charset="0"/>
              </a:rPr>
              <a:t>Impact varies by individual but overall refers to the amount of disruption a health problem causes to a person’s ability to: </a:t>
            </a:r>
          </a:p>
          <a:p>
            <a:pPr lvl="1">
              <a:lnSpc>
                <a:spcPct val="150000"/>
              </a:lnSpc>
              <a:buFont typeface="Courier New" panose="02070309020205020404" pitchFamily="49" charset="0"/>
              <a:buChar char="o"/>
            </a:pPr>
            <a:r>
              <a:rPr lang="en-US" sz="2400" dirty="0">
                <a:latin typeface="Times New Roman" panose="02020603050405020304" pitchFamily="18" charset="0"/>
                <a:ea typeface="Open Sans" panose="020B0606030504020204" pitchFamily="34" charset="0"/>
                <a:cs typeface="Times New Roman" panose="02020603050405020304" pitchFamily="18" charset="0"/>
              </a:rPr>
              <a:t>Work/or go to school</a:t>
            </a:r>
          </a:p>
          <a:p>
            <a:pPr lvl="1">
              <a:lnSpc>
                <a:spcPct val="150000"/>
              </a:lnSpc>
              <a:buFont typeface="Courier New" panose="02070309020205020404" pitchFamily="49" charset="0"/>
              <a:buChar char="o"/>
            </a:pPr>
            <a:r>
              <a:rPr lang="en-US" sz="2400" dirty="0">
                <a:latin typeface="Times New Roman" panose="02020603050405020304" pitchFamily="18" charset="0"/>
                <a:ea typeface="Open Sans" panose="020B0606030504020204" pitchFamily="34" charset="0"/>
                <a:cs typeface="Times New Roman" panose="02020603050405020304" pitchFamily="18" charset="0"/>
              </a:rPr>
              <a:t>Carry out daily activities</a:t>
            </a:r>
          </a:p>
          <a:p>
            <a:pPr lvl="1">
              <a:lnSpc>
                <a:spcPct val="150000"/>
              </a:lnSpc>
              <a:buFont typeface="Courier New" panose="02070309020205020404" pitchFamily="49" charset="0"/>
              <a:buChar char="o"/>
            </a:pPr>
            <a:r>
              <a:rPr lang="en-US" sz="2400" dirty="0">
                <a:latin typeface="Times New Roman" panose="02020603050405020304" pitchFamily="18" charset="0"/>
                <a:ea typeface="Open Sans" panose="020B0606030504020204" pitchFamily="34" charset="0"/>
                <a:cs typeface="Times New Roman" panose="02020603050405020304" pitchFamily="18" charset="0"/>
              </a:rPr>
              <a:t>Engage in satisfying relationships</a:t>
            </a:r>
          </a:p>
          <a:p>
            <a:pPr lvl="1">
              <a:lnSpc>
                <a:spcPct val="100000"/>
              </a:lnSpc>
              <a:buClr>
                <a:srgbClr val="6A3091"/>
              </a:buClr>
            </a:pPr>
            <a:endParaRPr lang="en-US" sz="2400" dirty="0">
              <a:latin typeface="Times New Roman" panose="02020603050405020304" pitchFamily="18" charset="0"/>
              <a:ea typeface="Open Sans" panose="020B0606030504020204" pitchFamily="34" charset="0"/>
              <a:cs typeface="Times New Roman" panose="02020603050405020304" pitchFamily="18" charset="0"/>
            </a:endParaRPr>
          </a:p>
          <a:p>
            <a:pPr marL="342900" indent="-342900">
              <a:lnSpc>
                <a:spcPct val="100000"/>
              </a:lnSpc>
              <a:buFont typeface="Arial" panose="020B0604020202020204" pitchFamily="34" charset="0"/>
              <a:buChar char="•"/>
            </a:pPr>
            <a:r>
              <a:rPr lang="en-US" sz="2400" dirty="0">
                <a:latin typeface="Times New Roman" panose="02020603050405020304" pitchFamily="18" charset="0"/>
                <a:ea typeface="Open Sans" panose="020B0606030504020204" pitchFamily="34" charset="0"/>
                <a:cs typeface="Times New Roman" panose="02020603050405020304" pitchFamily="18" charset="0"/>
              </a:rPr>
              <a:t>The effects of stress on mental health can be more disabling than many chronic physical illnesses. </a:t>
            </a:r>
            <a:endParaRPr lang="en-US" sz="2400" dirty="0">
              <a:solidFill>
                <a:srgbClr val="002060"/>
              </a:solidFill>
              <a:latin typeface="Times New Roman" panose="02020603050405020304" pitchFamily="18" charset="0"/>
              <a:cs typeface="Times New Roman" panose="02020603050405020304" pitchFamily="18" charset="0"/>
            </a:endParaRPr>
          </a:p>
        </p:txBody>
      </p:sp>
      <p:sp>
        <p:nvSpPr>
          <p:cNvPr id="12" name="Rectangle 11"/>
          <p:cNvSpPr/>
          <p:nvPr/>
        </p:nvSpPr>
        <p:spPr>
          <a:xfrm>
            <a:off x="340822" y="620889"/>
            <a:ext cx="8761614" cy="584775"/>
          </a:xfrm>
          <a:prstGeom prst="rect">
            <a:avLst/>
          </a:prstGeom>
        </p:spPr>
        <p:txBody>
          <a:bodyPr wrap="square">
            <a:spAutoFit/>
          </a:bodyPr>
          <a:lstStyle/>
          <a:p>
            <a:pPr lvl="0"/>
            <a:r>
              <a:rPr lang="en-US" sz="3200" dirty="0">
                <a:solidFill>
                  <a:prstClr val="white"/>
                </a:solidFill>
                <a:latin typeface="Times New Roman" panose="02020603050405020304" pitchFamily="18" charset="0"/>
                <a:cs typeface="Times New Roman" panose="02020603050405020304" pitchFamily="18" charset="0"/>
              </a:rPr>
              <a:t>The Impact of Chronic Stress and Mental Health </a:t>
            </a:r>
          </a:p>
        </p:txBody>
      </p:sp>
      <p:pic>
        <p:nvPicPr>
          <p:cNvPr id="13" name="Picture 12"/>
          <p:cNvPicPr>
            <a:picLocks noChangeAspect="1"/>
          </p:cNvPicPr>
          <p:nvPr/>
        </p:nvPicPr>
        <p:blipFill>
          <a:blip r:embed="rId3"/>
          <a:stretch>
            <a:fillRect/>
          </a:stretch>
        </p:blipFill>
        <p:spPr>
          <a:xfrm>
            <a:off x="8497504" y="31483"/>
            <a:ext cx="3694496" cy="1402202"/>
          </a:xfrm>
          <a:prstGeom prst="rect">
            <a:avLst/>
          </a:prstGeom>
        </p:spPr>
      </p:pic>
    </p:spTree>
    <p:extLst>
      <p:ext uri="{BB962C8B-B14F-4D97-AF65-F5344CB8AC3E}">
        <p14:creationId xmlns:p14="http://schemas.microsoft.com/office/powerpoint/2010/main" val="17189674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2"/>
          <a:stretch>
            <a:fillRect/>
          </a:stretch>
        </p:blipFill>
        <p:spPr>
          <a:xfrm>
            <a:off x="-15770" y="0"/>
            <a:ext cx="12223539" cy="7047587"/>
          </a:xfrm>
          <a:prstGeom prst="rect">
            <a:avLst/>
          </a:prstGeom>
        </p:spPr>
      </p:pic>
      <p:sp>
        <p:nvSpPr>
          <p:cNvPr id="12" name="Rectangle 11"/>
          <p:cNvSpPr/>
          <p:nvPr/>
        </p:nvSpPr>
        <p:spPr>
          <a:xfrm>
            <a:off x="640080" y="620889"/>
            <a:ext cx="2912336" cy="646331"/>
          </a:xfrm>
          <a:prstGeom prst="rect">
            <a:avLst/>
          </a:prstGeom>
        </p:spPr>
        <p:txBody>
          <a:bodyPr wrap="none">
            <a:spAutoFit/>
          </a:bodyPr>
          <a:lstStyle/>
          <a:p>
            <a:pPr lvl="0"/>
            <a:r>
              <a:rPr lang="en-US" sz="3600" dirty="0">
                <a:solidFill>
                  <a:prstClr val="white"/>
                </a:solidFill>
                <a:latin typeface="Times New Roman" panose="02020603050405020304" pitchFamily="18" charset="0"/>
                <a:cs typeface="Times New Roman" panose="02020603050405020304" pitchFamily="18" charset="0"/>
              </a:rPr>
              <a:t>Iceberg Effect </a:t>
            </a:r>
          </a:p>
        </p:txBody>
      </p:sp>
      <p:pic>
        <p:nvPicPr>
          <p:cNvPr id="13" name="Picture 12"/>
          <p:cNvPicPr>
            <a:picLocks noChangeAspect="1"/>
          </p:cNvPicPr>
          <p:nvPr/>
        </p:nvPicPr>
        <p:blipFill>
          <a:blip r:embed="rId3"/>
          <a:stretch>
            <a:fillRect/>
          </a:stretch>
        </p:blipFill>
        <p:spPr>
          <a:xfrm>
            <a:off x="8451552" y="31483"/>
            <a:ext cx="3694496" cy="1402202"/>
          </a:xfrm>
          <a:prstGeom prst="rect">
            <a:avLst/>
          </a:prstGeom>
        </p:spPr>
      </p:pic>
      <p:sp>
        <p:nvSpPr>
          <p:cNvPr id="7" name="Rectangle 6"/>
          <p:cNvSpPr/>
          <p:nvPr/>
        </p:nvSpPr>
        <p:spPr>
          <a:xfrm>
            <a:off x="402472" y="1870537"/>
            <a:ext cx="8049079" cy="1384995"/>
          </a:xfrm>
          <a:prstGeom prst="rect">
            <a:avLst/>
          </a:prstGeom>
        </p:spPr>
        <p:txBody>
          <a:bodyPr wrap="square">
            <a:spAutoFit/>
          </a:bodyPr>
          <a:lstStyle/>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p:txBody>
      </p:sp>
      <p:sp>
        <p:nvSpPr>
          <p:cNvPr id="14" name="Rectangle 13"/>
          <p:cNvSpPr/>
          <p:nvPr/>
        </p:nvSpPr>
        <p:spPr>
          <a:xfrm>
            <a:off x="997526" y="2055813"/>
            <a:ext cx="6866313" cy="830997"/>
          </a:xfrm>
          <a:prstGeom prst="rect">
            <a:avLst/>
          </a:prstGeom>
        </p:spPr>
        <p:txBody>
          <a:bodyPr wrap="square">
            <a:spAutoFit/>
          </a:bodyPr>
          <a:lstStyle/>
          <a:p>
            <a:pPr marL="342900" indent="-342900">
              <a:buFont typeface="Arial" panose="020B0604020202020204" pitchFamily="34" charset="0"/>
              <a:buChar char="•"/>
            </a:pPr>
            <a:endParaRPr lang="en-US" sz="2400" dirty="0">
              <a:solidFill>
                <a:srgbClr val="002060"/>
              </a:solidFill>
              <a:latin typeface="Times New Roman" panose="02020603050405020304" pitchFamily="18" charset="0"/>
              <a:cs typeface="Times New Roman" panose="02020603050405020304" pitchFamily="18" charset="0"/>
            </a:endParaRPr>
          </a:p>
          <a:p>
            <a:r>
              <a:rPr lang="en-US" sz="2400" dirty="0">
                <a:solidFill>
                  <a:srgbClr val="002060"/>
                </a:solidFill>
                <a:latin typeface="Times New Roman" panose="02020603050405020304" pitchFamily="18" charset="0"/>
                <a:cs typeface="Times New Roman" panose="02020603050405020304" pitchFamily="18" charset="0"/>
              </a:rPr>
              <a:t> </a:t>
            </a:r>
          </a:p>
        </p:txBody>
      </p:sp>
      <p:pic>
        <p:nvPicPr>
          <p:cNvPr id="9" name="Picture 2" descr="Iceberg Images | Free Vectors, Stock Photos &amp; PS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2300" y="1946452"/>
            <a:ext cx="3940232" cy="3940232"/>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6561623" y="2595791"/>
            <a:ext cx="3773979" cy="2677656"/>
          </a:xfrm>
          <a:prstGeom prst="rect">
            <a:avLst/>
          </a:prstGeom>
        </p:spPr>
        <p:txBody>
          <a:bodyPr wrap="square">
            <a:spAutoFit/>
          </a:bodyPr>
          <a:lstStyle/>
          <a:p>
            <a:pPr algn="ctr"/>
            <a:r>
              <a:rPr lang="en-US" sz="2400" dirty="0">
                <a:latin typeface="Times New Roman" panose="02020603050405020304" pitchFamily="18" charset="0"/>
                <a:cs typeface="Times New Roman" panose="02020603050405020304" pitchFamily="18" charset="0"/>
              </a:rPr>
              <a:t>Symptoms can exist under the surface BEFORE they are visible to others. When they reach the surface, they have been existing for a period of time and expedite the need for intervention.  </a:t>
            </a:r>
          </a:p>
        </p:txBody>
      </p:sp>
    </p:spTree>
    <p:extLst>
      <p:ext uri="{BB962C8B-B14F-4D97-AF65-F5344CB8AC3E}">
        <p14:creationId xmlns:p14="http://schemas.microsoft.com/office/powerpoint/2010/main" val="16419402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47F006-0167-1792-AB3E-ECB043198B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4F458E-6BDB-0B50-1606-F440FFE75BC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9870CAF-12EB-568C-1012-D00AADE6BEEF}"/>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FD90DFC9-BA28-1A63-75FC-D8D5647EAB3A}"/>
              </a:ext>
            </a:extLst>
          </p:cNvPr>
          <p:cNvPicPr>
            <a:picLocks noChangeAspect="1"/>
          </p:cNvPicPr>
          <p:nvPr/>
        </p:nvPicPr>
        <p:blipFill>
          <a:blip r:embed="rId2"/>
          <a:stretch>
            <a:fillRect/>
          </a:stretch>
        </p:blipFill>
        <p:spPr>
          <a:xfrm>
            <a:off x="0" y="31483"/>
            <a:ext cx="12223539" cy="7047587"/>
          </a:xfrm>
          <a:prstGeom prst="rect">
            <a:avLst/>
          </a:prstGeom>
        </p:spPr>
      </p:pic>
      <p:sp>
        <p:nvSpPr>
          <p:cNvPr id="12" name="Rectangle 11">
            <a:extLst>
              <a:ext uri="{FF2B5EF4-FFF2-40B4-BE49-F238E27FC236}">
                <a16:creationId xmlns:a16="http://schemas.microsoft.com/office/drawing/2014/main" id="{FF458972-D51A-B749-6FDA-76306A2E899A}"/>
              </a:ext>
            </a:extLst>
          </p:cNvPr>
          <p:cNvSpPr/>
          <p:nvPr/>
        </p:nvSpPr>
        <p:spPr>
          <a:xfrm>
            <a:off x="462186" y="655545"/>
            <a:ext cx="6070893" cy="590931"/>
          </a:xfrm>
          <a:prstGeom prst="rect">
            <a:avLst/>
          </a:prstGeom>
        </p:spPr>
        <p:txBody>
          <a:bodyPr wrap="none">
            <a:spAutoFit/>
          </a:bodyPr>
          <a:lstStyle/>
          <a:p>
            <a:pPr lvl="0" algn="ctr">
              <a:lnSpc>
                <a:spcPct val="90000"/>
              </a:lnSpc>
              <a:spcBef>
                <a:spcPct val="0"/>
              </a:spcBef>
              <a:spcAft>
                <a:spcPts val="600"/>
              </a:spcAft>
              <a:defRPr/>
            </a:pPr>
            <a:r>
              <a:rPr lang="en-US" altLang="en-US" sz="3600" dirty="0">
                <a:solidFill>
                  <a:schemeClr val="bg1"/>
                </a:solidFill>
                <a:latin typeface="Times New Roman" panose="02020603050405020304" pitchFamily="18" charset="0"/>
                <a:cs typeface="Times New Roman" panose="02020603050405020304" pitchFamily="18" charset="0"/>
              </a:rPr>
              <a:t>Military Mental Health Barriers</a:t>
            </a:r>
            <a:endParaRPr lang="en-US" sz="3600" dirty="0">
              <a:solidFill>
                <a:schemeClr val="bg1"/>
              </a:solidFill>
              <a:latin typeface="Times New Roman" panose="02020603050405020304" pitchFamily="18" charset="0"/>
              <a:cs typeface="Times New Roman" panose="02020603050405020304" pitchFamily="18" charset="0"/>
            </a:endParaRPr>
          </a:p>
        </p:txBody>
      </p:sp>
      <p:pic>
        <p:nvPicPr>
          <p:cNvPr id="13" name="Picture 12">
            <a:extLst>
              <a:ext uri="{FF2B5EF4-FFF2-40B4-BE49-F238E27FC236}">
                <a16:creationId xmlns:a16="http://schemas.microsoft.com/office/drawing/2014/main" id="{9C00102B-BB17-2EAA-A53D-12E8F2D5EDED}"/>
              </a:ext>
            </a:extLst>
          </p:cNvPr>
          <p:cNvPicPr>
            <a:picLocks noChangeAspect="1"/>
          </p:cNvPicPr>
          <p:nvPr/>
        </p:nvPicPr>
        <p:blipFill>
          <a:blip r:embed="rId3"/>
          <a:stretch>
            <a:fillRect/>
          </a:stretch>
        </p:blipFill>
        <p:spPr>
          <a:xfrm>
            <a:off x="8451552" y="31483"/>
            <a:ext cx="3694496" cy="1402202"/>
          </a:xfrm>
          <a:prstGeom prst="rect">
            <a:avLst/>
          </a:prstGeom>
        </p:spPr>
      </p:pic>
      <p:sp>
        <p:nvSpPr>
          <p:cNvPr id="7" name="Rectangle 6">
            <a:extLst>
              <a:ext uri="{FF2B5EF4-FFF2-40B4-BE49-F238E27FC236}">
                <a16:creationId xmlns:a16="http://schemas.microsoft.com/office/drawing/2014/main" id="{8D21F7EF-C11B-8A49-A935-F04B8A9EAC40}"/>
              </a:ext>
            </a:extLst>
          </p:cNvPr>
          <p:cNvSpPr/>
          <p:nvPr/>
        </p:nvSpPr>
        <p:spPr>
          <a:xfrm>
            <a:off x="402472" y="1870537"/>
            <a:ext cx="8049079" cy="3565079"/>
          </a:xfrm>
          <a:prstGeom prst="rect">
            <a:avLst/>
          </a:prstGeom>
        </p:spPr>
        <p:txBody>
          <a:bodyPr wrap="square">
            <a:spAutoFit/>
          </a:bodyPr>
          <a:lstStyle/>
          <a:p>
            <a:pPr marL="228600" lvl="0" indent="-228600">
              <a:spcBef>
                <a:spcPts val="400"/>
              </a:spcBef>
              <a:spcAft>
                <a:spcPts val="200"/>
              </a:spcAft>
              <a:buFont typeface="Arial" panose="020B0604020202020204" pitchFamily="34" charset="0"/>
              <a:buChar char="•"/>
              <a:defRPr/>
            </a:pPr>
            <a:r>
              <a:rPr lang="en-US" sz="2400" dirty="0">
                <a:latin typeface="Times New Roman" panose="02020603050405020304" pitchFamily="18" charset="0"/>
                <a:cs typeface="Times New Roman" panose="02020603050405020304" pitchFamily="18" charset="0"/>
              </a:rPr>
              <a:t>Access to care</a:t>
            </a:r>
          </a:p>
          <a:p>
            <a:pPr marL="228600" lvl="0" indent="-228600">
              <a:spcBef>
                <a:spcPts val="400"/>
              </a:spcBef>
              <a:spcAft>
                <a:spcPts val="200"/>
              </a:spcAft>
              <a:buFont typeface="Arial" panose="020B0604020202020204" pitchFamily="34" charset="0"/>
              <a:buChar char="•"/>
              <a:defRPr/>
            </a:pPr>
            <a:r>
              <a:rPr lang="en-US" sz="2400" dirty="0">
                <a:latin typeface="Times New Roman" panose="02020603050405020304" pitchFamily="18" charset="0"/>
                <a:cs typeface="Times New Roman" panose="02020603050405020304" pitchFamily="18" charset="0"/>
              </a:rPr>
              <a:t>Stigma</a:t>
            </a:r>
          </a:p>
          <a:p>
            <a:pPr marL="228600" lvl="0" indent="-228600">
              <a:spcBef>
                <a:spcPts val="400"/>
              </a:spcBef>
              <a:spcAft>
                <a:spcPts val="200"/>
              </a:spcAft>
              <a:buFont typeface="Arial" panose="020B0604020202020204" pitchFamily="34" charset="0"/>
              <a:buChar char="•"/>
              <a:defRPr/>
            </a:pPr>
            <a:r>
              <a:rPr lang="en-US" sz="2400" dirty="0">
                <a:latin typeface="Times New Roman" panose="02020603050405020304" pitchFamily="18" charset="0"/>
                <a:cs typeface="Times New Roman" panose="02020603050405020304" pitchFamily="18" charset="0"/>
              </a:rPr>
              <a:t>Feeling “weak”</a:t>
            </a:r>
          </a:p>
          <a:p>
            <a:pPr marL="228600" lvl="0" indent="-228600">
              <a:spcBef>
                <a:spcPts val="400"/>
              </a:spcBef>
              <a:spcAft>
                <a:spcPts val="200"/>
              </a:spcAft>
              <a:buFont typeface="Arial" panose="020B0604020202020204" pitchFamily="34" charset="0"/>
              <a:buChar char="•"/>
              <a:defRPr/>
            </a:pPr>
            <a:r>
              <a:rPr lang="en-US" sz="2400" dirty="0">
                <a:latin typeface="Times New Roman" panose="02020603050405020304" pitchFamily="18" charset="0"/>
                <a:cs typeface="Times New Roman" panose="02020603050405020304" pitchFamily="18" charset="0"/>
              </a:rPr>
              <a:t>Fear of losing benefits</a:t>
            </a:r>
          </a:p>
          <a:p>
            <a:pPr marL="228600" lvl="0" indent="-228600">
              <a:spcBef>
                <a:spcPts val="400"/>
              </a:spcBef>
              <a:spcAft>
                <a:spcPts val="200"/>
              </a:spcAft>
              <a:buFont typeface="Arial" panose="020B0604020202020204" pitchFamily="34" charset="0"/>
              <a:buChar char="•"/>
              <a:defRPr/>
            </a:pPr>
            <a:r>
              <a:rPr lang="en-US" sz="2400" dirty="0">
                <a:latin typeface="Times New Roman" panose="02020603050405020304" pitchFamily="18" charset="0"/>
                <a:cs typeface="Times New Roman" panose="02020603050405020304" pitchFamily="18" charset="0"/>
              </a:rPr>
              <a:t>Fear of judgment or being misunderstood</a:t>
            </a:r>
          </a:p>
          <a:p>
            <a:endParaRPr lang="en-US" sz="1050" dirty="0">
              <a:latin typeface="Times New Roman" panose="02020603050405020304" pitchFamily="18" charset="0"/>
              <a:cs typeface="Times New Roman" panose="02020603050405020304" pitchFamily="18" charset="0"/>
            </a:endParaRPr>
          </a:p>
          <a:p>
            <a:endParaRPr lang="en-US" sz="1050" dirty="0">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a:p>
            <a:endParaRPr lang="en-US" sz="105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938819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2321</TotalTime>
  <Words>1090</Words>
  <Application>Microsoft Office PowerPoint</Application>
  <PresentationFormat>Widescreen</PresentationFormat>
  <Paragraphs>243</Paragraphs>
  <Slides>17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Aptos</vt:lpstr>
      <vt:lpstr>Arial</vt:lpstr>
      <vt:lpstr>Calibri</vt:lpstr>
      <vt:lpstr>Calibri Light</vt:lpstr>
      <vt:lpstr>Courier New</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Centerstone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Adams</dc:creator>
  <cp:lastModifiedBy>Melody Shipley</cp:lastModifiedBy>
  <cp:revision>64</cp:revision>
  <cp:lastPrinted>2021-10-27T11:30:30Z</cp:lastPrinted>
  <dcterms:created xsi:type="dcterms:W3CDTF">2020-01-13T15:05:59Z</dcterms:created>
  <dcterms:modified xsi:type="dcterms:W3CDTF">2026-04-17T12:59:48Z</dcterms:modified>
</cp:coreProperties>
</file>