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9" r:id="rId2"/>
    <p:sldId id="110873" r:id="rId3"/>
    <p:sldId id="110872" r:id="rId4"/>
    <p:sldId id="110876" r:id="rId5"/>
    <p:sldId id="110877" r:id="rId6"/>
    <p:sldId id="110878" r:id="rId7"/>
    <p:sldId id="110881" r:id="rId8"/>
    <p:sldId id="110882" r:id="rId9"/>
    <p:sldId id="110885" r:id="rId10"/>
    <p:sldId id="110884" r:id="rId11"/>
    <p:sldId id="110890" r:id="rId12"/>
    <p:sldId id="110887" r:id="rId13"/>
    <p:sldId id="110888" r:id="rId14"/>
    <p:sldId id="110883" r:id="rId15"/>
    <p:sldId id="110846" r:id="rId16"/>
    <p:sldId id="110879" r:id="rId17"/>
    <p:sldId id="110880" r:id="rId18"/>
    <p:sldId id="110889" r:id="rId19"/>
    <p:sldId id="1108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DC27098-9A87-EB54-4097-EC4BF217A610}" name="Julia Ahrns-Hoffman" initials="JH" userId="S::CB50155@tn.gov::e7ec1722-1e72-4e41-bd08-816c94698a20" providerId="AD"/>
  <p188:author id="{2781EBEA-5F0F-7E2B-46CE-A9E5F82BE5C5}" name="Russell VanZomeren" initials="RV" userId="S::CB50479@tn.gov::e88bbdc0-fa38-4bfb-9649-568f3d901f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D7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8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36725A-401C-861F-06B3-1EA035FD57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5AA6B3-0C13-4234-807D-0D19C8F5D3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D08D7-6F7F-4206-A002-B4BDB6D7424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7369B9-A5F0-2E7C-7437-FC8E65C304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778A64-B0B2-4D4A-1341-ED37125486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28E6B-6CB7-40C6-AEF5-18D1E595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26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688A5-D257-49D5-A1D9-FB080183F24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DD36D-7182-4127-A6C8-D25450A33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40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DD36D-7182-4127-A6C8-D25450A33D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6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want me to do what?  Sometimes breaking down the silos is not the best or easiest option-it could involve a culture shift for the whole organization. Top Down approach-better option would be to connect the silos.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DD36D-7182-4127-A6C8-D25450A33D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36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all about communication. Peer to Peer, </a:t>
            </a:r>
            <a:r>
              <a:rPr lang="en-US"/>
              <a:t>equal footing Start </a:t>
            </a:r>
            <a:r>
              <a:rPr lang="en-US" dirty="0"/>
              <a:t>with one connection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DD36D-7182-4127-A6C8-D25450A33D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0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DD36D-7182-4127-A6C8-D25450A33D6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3F661C8-9591-15E7-8AE0-7D793EC232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7" y="4200554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THEC TITLE HERE</a:t>
            </a: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B71723B4-A4F1-E804-093E-619EEAB58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7496" y="6364663"/>
            <a:ext cx="4457007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TENNESSEE HIGHER EDUCATION COMMISSION   I   OCTOBER 30,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2CAF8D-07F7-B612-7A36-496BA1238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47" y="398867"/>
            <a:ext cx="3413705" cy="340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3F661C8-9591-15E7-8AE0-7D793EC232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4079744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THEC TITLE HERE</a:t>
            </a: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B71723B4-A4F1-E804-093E-619EEAB58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7496" y="6364663"/>
            <a:ext cx="4457007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TENNESSEE HIGHER EDUCATION COMMISSION   I   OCTOBER 30, 2024</a:t>
            </a:r>
          </a:p>
        </p:txBody>
      </p:sp>
      <p:pic>
        <p:nvPicPr>
          <p:cNvPr id="4" name="Picture 3" descr="Icon&#10;&#10;AI-generated content may be incorrect.">
            <a:extLst>
              <a:ext uri="{FF2B5EF4-FFF2-40B4-BE49-F238E27FC236}">
                <a16:creationId xmlns:a16="http://schemas.microsoft.com/office/drawing/2014/main" id="{CC219EB2-BDDD-7666-B255-604927415E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728" y="697599"/>
            <a:ext cx="3046542" cy="304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16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273B7-1B30-0A75-34A7-96D01C5741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0901"/>
            <a:ext cx="10515600" cy="198553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THEC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CF1E04-2EE6-3384-F609-21128DBEE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01485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i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500477B-2DAC-E9CB-5A3D-F95F8AE50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7496" y="6364663"/>
            <a:ext cx="4457007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TENNESSEE HIGHER EDUCATION COMMISSION   I   NOVEMBER 7,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40D8C4-2BEE-4DA9-AF39-9F0177BE42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753" y="5877181"/>
            <a:ext cx="778735" cy="77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4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B39E13-AB65-3B74-C975-2E3521E868C1}"/>
              </a:ext>
            </a:extLst>
          </p:cNvPr>
          <p:cNvSpPr/>
          <p:nvPr userDrawn="1"/>
        </p:nvSpPr>
        <p:spPr>
          <a:xfrm>
            <a:off x="-1" y="6283077"/>
            <a:ext cx="12192000" cy="57492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A273B7-1B30-0A75-34A7-96D01C5741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0901"/>
            <a:ext cx="10515600" cy="198553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THEC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CF1E04-2EE6-3384-F609-21128DBEE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01485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i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429753-94BA-8E2B-BF69-A27BED0C30F9}"/>
              </a:ext>
            </a:extLst>
          </p:cNvPr>
          <p:cNvSpPr txBox="1"/>
          <p:nvPr userDrawn="1"/>
        </p:nvSpPr>
        <p:spPr>
          <a:xfrm>
            <a:off x="3046429" y="1614640"/>
            <a:ext cx="60991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TENNESSEE HIGHER EDUCATION COMMISSION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8FDBF0-3B9F-A51A-0BEB-B01B35A544F5}"/>
              </a:ext>
            </a:extLst>
          </p:cNvPr>
          <p:cNvCxnSpPr>
            <a:cxnSpLocks/>
          </p:cNvCxnSpPr>
          <p:nvPr userDrawn="1"/>
        </p:nvCxnSpPr>
        <p:spPr>
          <a:xfrm>
            <a:off x="3582785" y="1983972"/>
            <a:ext cx="50125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Icon&#10;&#10;AI-generated content may be incorrect.">
            <a:extLst>
              <a:ext uri="{FF2B5EF4-FFF2-40B4-BE49-F238E27FC236}">
                <a16:creationId xmlns:a16="http://schemas.microsoft.com/office/drawing/2014/main" id="{966C5A89-88D4-19CE-A818-5BA63E3861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06" y="6359290"/>
            <a:ext cx="423110" cy="42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66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F952E-7769-5EC0-FAC8-A94341A950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2121"/>
            <a:ext cx="10515600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THEC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37D74-9FFC-14BA-5059-AC927ED00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684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CDFD99-7D1D-8FBF-7043-D61B143AE134}"/>
              </a:ext>
            </a:extLst>
          </p:cNvPr>
          <p:cNvSpPr/>
          <p:nvPr userDrawn="1"/>
        </p:nvSpPr>
        <p:spPr>
          <a:xfrm>
            <a:off x="-1" y="6283077"/>
            <a:ext cx="12192000" cy="57492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con&#10;&#10;AI-generated content may be incorrect.">
            <a:extLst>
              <a:ext uri="{FF2B5EF4-FFF2-40B4-BE49-F238E27FC236}">
                <a16:creationId xmlns:a16="http://schemas.microsoft.com/office/drawing/2014/main" id="{2C284986-6CCA-3F56-B08A-EE2DF86058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06" y="6359290"/>
            <a:ext cx="423110" cy="42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52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6DECF-3963-3110-940D-19D1E8F1E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THEC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35D68-AC9B-8726-7190-71D3B4BF4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F089E4-1273-1D3A-6F3D-E710F399E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805269-2802-4C71-B3DA-D1AC07E918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753" y="5877181"/>
            <a:ext cx="778735" cy="777605"/>
          </a:xfrm>
          <a:prstGeom prst="rect">
            <a:avLst/>
          </a:prstGeom>
        </p:spPr>
      </p:pic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4FD2F061-6C92-0A53-4462-CDA939E93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7496" y="6364663"/>
            <a:ext cx="4457007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TENNESSEE HIGHER EDUCATION COMMISSION   I   OCTOBER 30, 2024</a:t>
            </a:r>
          </a:p>
        </p:txBody>
      </p:sp>
    </p:spTree>
    <p:extLst>
      <p:ext uri="{BB962C8B-B14F-4D97-AF65-F5344CB8AC3E}">
        <p14:creationId xmlns:p14="http://schemas.microsoft.com/office/powerpoint/2010/main" val="4294274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82C19-A612-162C-080F-28F5D32399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THEC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B59885-D271-58ED-E43A-CFDD6CEBD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81412-C765-7659-9A61-3D50CDDFE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A2C419-39EF-972A-A598-9445665DEE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3DA336-EFA0-6F89-1B6C-AC90EA3DFD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D08A39-564D-63B7-70E2-F5784661EC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753" y="5877181"/>
            <a:ext cx="778735" cy="777605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773497-A527-60B1-63AB-26D69CCFD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7496" y="6364663"/>
            <a:ext cx="4457007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TENNESSEE HIGHER EDUCATION COMMISSION   I   OCTOBER 30, 2024</a:t>
            </a:r>
          </a:p>
        </p:txBody>
      </p:sp>
    </p:spTree>
    <p:extLst>
      <p:ext uri="{BB962C8B-B14F-4D97-AF65-F5344CB8AC3E}">
        <p14:creationId xmlns:p14="http://schemas.microsoft.com/office/powerpoint/2010/main" val="564323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64227-FEB4-C157-BAFE-0A399E4375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THEC TITLE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5AD486-2A92-BFE7-3301-1278C41A11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753" y="5877181"/>
            <a:ext cx="778735" cy="777605"/>
          </a:xfrm>
          <a:prstGeom prst="rect">
            <a:avLst/>
          </a:prstGeom>
        </p:spPr>
      </p:pic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6E42B1AF-0037-EF3D-0054-DD15E1B70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7496" y="6364663"/>
            <a:ext cx="4457007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TENNESSEE HIGHER EDUCATION COMMISSION   I   OCTOBER 30, 2024</a:t>
            </a:r>
          </a:p>
        </p:txBody>
      </p:sp>
    </p:spTree>
    <p:extLst>
      <p:ext uri="{BB962C8B-B14F-4D97-AF65-F5344CB8AC3E}">
        <p14:creationId xmlns:p14="http://schemas.microsoft.com/office/powerpoint/2010/main" val="166208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BD77A-08AB-BB70-039D-B57F5EAA5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402D98-1170-DA6F-DB15-876A0F156E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839BB5-A70C-EB34-8DEA-4102CF63B8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8CDC049C-5902-6299-9B8D-F24B99F4F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7496" y="6364663"/>
            <a:ext cx="4457007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TENNESSEE HIGHER EDUCATION COMMISSION   I   NOVEMBER 7,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E5FBFB-4880-2B08-3F20-79AE7D092F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753" y="5877181"/>
            <a:ext cx="778735" cy="77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03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32B7E-17F2-AD85-2277-20DFCAE03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2B5E-59B8-1381-7594-9A8893370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41E93547-AE7C-90C8-9CFC-757769D6CD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7496" y="6364663"/>
            <a:ext cx="4457007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TENNESSEE HIGHER EDUCATION COMMISSION   I   OCTOBER 30, 2024</a:t>
            </a:r>
          </a:p>
        </p:txBody>
      </p:sp>
    </p:spTree>
    <p:extLst>
      <p:ext uri="{BB962C8B-B14F-4D97-AF65-F5344CB8AC3E}">
        <p14:creationId xmlns:p14="http://schemas.microsoft.com/office/powerpoint/2010/main" val="108850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9" r:id="rId4"/>
    <p:sldLayoutId id="2147483650" r:id="rId5"/>
    <p:sldLayoutId id="2147483652" r:id="rId6"/>
    <p:sldLayoutId id="2147483653" r:id="rId7"/>
    <p:sldLayoutId id="2147483654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0070C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justice.gov/usao-wdtn/pr/memphis-woman-sentenced-8-years-federal-prison-defrauding-department-veterans-affair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laterre.ca/technique/gestion/des-silos-plus-grands-pour-lentreposage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7C0346FE-A39E-EEB0-A3D9-43AF93473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1392" y="6269418"/>
            <a:ext cx="7249213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</a:rPr>
              <a:t>April 23, 2026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2FA0A50-CC3E-1B84-6BE8-2E4435862D44}"/>
              </a:ext>
            </a:extLst>
          </p:cNvPr>
          <p:cNvSpPr txBox="1">
            <a:spLocks/>
          </p:cNvSpPr>
          <p:nvPr/>
        </p:nvSpPr>
        <p:spPr>
          <a:xfrm>
            <a:off x="1523999" y="461365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b="1" kern="12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i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C3709DC-F662-5770-09F1-5D30D76C2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139218"/>
            <a:ext cx="9144000" cy="868213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Tennessee State Approving Agency</a:t>
            </a:r>
          </a:p>
          <a:p>
            <a:r>
              <a:rPr lang="en-US" dirty="0"/>
              <a:t>TN-SAA</a:t>
            </a:r>
          </a:p>
        </p:txBody>
      </p:sp>
    </p:spTree>
    <p:extLst>
      <p:ext uri="{BB962C8B-B14F-4D97-AF65-F5344CB8AC3E}">
        <p14:creationId xmlns:p14="http://schemas.microsoft.com/office/powerpoint/2010/main" val="2324278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731EA-C882-8FB4-F9F2-210190785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Non-Compliance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7087B-3FF9-6C8C-8B86-AB498C403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dirty="0"/>
              <a:t>Debt to the institution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Debt to the student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May lead to suspension or withdrawal of approved programs by the SAA</a:t>
            </a:r>
          </a:p>
        </p:txBody>
      </p:sp>
    </p:spTree>
    <p:extLst>
      <p:ext uri="{BB962C8B-B14F-4D97-AF65-F5344CB8AC3E}">
        <p14:creationId xmlns:p14="http://schemas.microsoft.com/office/powerpoint/2010/main" val="3198913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92A11E-51E2-6CFF-EC06-BFF7E2793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752D2C-38BC-C0BD-FD18-1D8BAC38C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656" y="156148"/>
            <a:ext cx="9795638" cy="78169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200" dirty="0"/>
              <a:t>Effects of Non-Compliance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1A28F2-988E-6AF0-DE8F-1996562CB3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1" y="1093994"/>
            <a:ext cx="5905750" cy="41044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7232EF-7619-3A8C-6595-9FC14BAC48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911" y="2097066"/>
            <a:ext cx="5908852" cy="36017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32971E-2368-21E4-A40F-06DDEC87BA2A}"/>
              </a:ext>
            </a:extLst>
          </p:cNvPr>
          <p:cNvSpPr txBox="1"/>
          <p:nvPr/>
        </p:nvSpPr>
        <p:spPr>
          <a:xfrm>
            <a:off x="185730" y="6086304"/>
            <a:ext cx="1162636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hlinkClick r:id="rId4"/>
              </a:rPr>
              <a:t>https://www.justice.gov/usao-wdtn/pr/memphis-woman-sentenced-8-years-federal-prison-defrauding-department-veterans-affairs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12932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09A90-A1DD-0A5B-61DC-8417F6813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to Avoid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7C4CE-AFF2-B361-A3EA-B9247C616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Creating a Veterans Tracking System</a:t>
            </a:r>
          </a:p>
          <a:p>
            <a:endParaRPr lang="en-US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6A81DE4D-95DD-EFB1-D505-7CE0F75AC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2061535"/>
            <a:ext cx="10515600" cy="384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10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4113834-1035-4EAC-E81F-460977FCE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9" r="4767" b="63747"/>
          <a:stretch>
            <a:fillRect/>
          </a:stretch>
        </p:blipFill>
        <p:spPr>
          <a:xfrm>
            <a:off x="630565" y="464573"/>
            <a:ext cx="10930866" cy="29644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64EFBD-12E3-0400-A080-3CFB30D3F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7" b="70897"/>
          <a:stretch>
            <a:fillRect/>
          </a:stretch>
        </p:blipFill>
        <p:spPr>
          <a:xfrm>
            <a:off x="630565" y="3755923"/>
            <a:ext cx="10930865" cy="214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98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B3919-7B73-7A04-239C-4C2D6E311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to Avoid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F5112-0E78-EAEA-1956-FFC1FA0F1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Know your institutions policies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Know the duties and responsibilities of an SCO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Create a Process Manual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Digital Filing System </a:t>
            </a:r>
            <a:r>
              <a:rPr lang="en-US" dirty="0"/>
              <a:t>(paper files are not required)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Building relationships with other departments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825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98B7F-E3D0-5763-0985-0E1BA62E3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88B887-F935-9734-8A42-B47DECF6BA0A}"/>
              </a:ext>
            </a:extLst>
          </p:cNvPr>
          <p:cNvSpPr txBox="1"/>
          <p:nvPr/>
        </p:nvSpPr>
        <p:spPr>
          <a:xfrm>
            <a:off x="3019974" y="530547"/>
            <a:ext cx="6152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Connecting the Silos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3A0F5A-06D3-58D4-A8BD-9B86E4A7FE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94978" y="1459202"/>
            <a:ext cx="7002044" cy="393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13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185A8-B74F-703D-1AFB-D4973D1D0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2040FF-BEDF-F491-11F3-1EB3147C4BA1}"/>
              </a:ext>
            </a:extLst>
          </p:cNvPr>
          <p:cNvSpPr txBox="1"/>
          <p:nvPr/>
        </p:nvSpPr>
        <p:spPr>
          <a:xfrm>
            <a:off x="1049311" y="1454046"/>
            <a:ext cx="1022329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Start small-prioritize the area you want/need to collaborate with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Ask Questions-how does this work?  What part do we play? </a:t>
            </a:r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Find Common Ground/Invite them to your Silo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Include them on emails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Campus wide presentations (ex: Lunch and Learns)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Be Genuine</a:t>
            </a:r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Learn their lingo and teach them yours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E99690-24BB-FA6F-38E8-631419597DE5}"/>
              </a:ext>
            </a:extLst>
          </p:cNvPr>
          <p:cNvSpPr txBox="1"/>
          <p:nvPr/>
        </p:nvSpPr>
        <p:spPr>
          <a:xfrm>
            <a:off x="2873115" y="479685"/>
            <a:ext cx="6445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Tips for Connecting the Silos</a:t>
            </a:r>
          </a:p>
        </p:txBody>
      </p:sp>
    </p:spTree>
    <p:extLst>
      <p:ext uri="{BB962C8B-B14F-4D97-AF65-F5344CB8AC3E}">
        <p14:creationId xmlns:p14="http://schemas.microsoft.com/office/powerpoint/2010/main" val="694399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50C3A-C973-2C4C-23BE-1F00F0A8E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2E282C-7BF3-4B12-B93F-9051A3D09CBB}"/>
              </a:ext>
            </a:extLst>
          </p:cNvPr>
          <p:cNvSpPr txBox="1"/>
          <p:nvPr/>
        </p:nvSpPr>
        <p:spPr>
          <a:xfrm>
            <a:off x="885742" y="787306"/>
            <a:ext cx="1022329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sz="2400" dirty="0"/>
              <a:t>Internal Examples:</a:t>
            </a:r>
          </a:p>
          <a:p>
            <a:endParaRPr lang="en-US" sz="2400" dirty="0"/>
          </a:p>
          <a:p>
            <a:r>
              <a:rPr lang="en-US" sz="2400" dirty="0"/>
              <a:t>Student Aid and Compliance (our Bureau)</a:t>
            </a:r>
          </a:p>
          <a:p>
            <a:r>
              <a:rPr lang="en-US" sz="2400" dirty="0"/>
              <a:t>	Division of Postsecondary School Authorization</a:t>
            </a:r>
          </a:p>
          <a:p>
            <a:endParaRPr lang="en-US" sz="2400" dirty="0"/>
          </a:p>
          <a:p>
            <a:r>
              <a:rPr lang="en-US" sz="2400" dirty="0"/>
              <a:t>Academic Affairs and Workforce Alignment</a:t>
            </a:r>
          </a:p>
          <a:p>
            <a:endParaRPr lang="en-US" sz="2400" dirty="0"/>
          </a:p>
          <a:p>
            <a:r>
              <a:rPr lang="en-US" sz="2400" dirty="0"/>
              <a:t>External Examples:</a:t>
            </a:r>
          </a:p>
          <a:p>
            <a:endParaRPr lang="en-US" sz="2400" dirty="0"/>
          </a:p>
          <a:p>
            <a:r>
              <a:rPr lang="en-US" sz="2400" dirty="0"/>
              <a:t>Tennessee Board of Cosmetology and Barber Examiners</a:t>
            </a:r>
          </a:p>
          <a:p>
            <a:endParaRPr lang="en-US" sz="2400" dirty="0"/>
          </a:p>
          <a:p>
            <a:r>
              <a:rPr lang="en-US" sz="2400" dirty="0"/>
              <a:t>Tennessee Labor and Workforce Development </a:t>
            </a:r>
          </a:p>
          <a:p>
            <a:r>
              <a:rPr lang="en-US" sz="2400" dirty="0"/>
              <a:t>	Apprenticeship TN (the other SAA)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AAE2FE-630F-C5FD-7CB4-F85D13566B17}"/>
              </a:ext>
            </a:extLst>
          </p:cNvPr>
          <p:cNvSpPr txBox="1"/>
          <p:nvPr/>
        </p:nvSpPr>
        <p:spPr>
          <a:xfrm>
            <a:off x="3344424" y="140975"/>
            <a:ext cx="6445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Tips for Connecting the Silos</a:t>
            </a:r>
          </a:p>
        </p:txBody>
      </p:sp>
    </p:spTree>
    <p:extLst>
      <p:ext uri="{BB962C8B-B14F-4D97-AF65-F5344CB8AC3E}">
        <p14:creationId xmlns:p14="http://schemas.microsoft.com/office/powerpoint/2010/main" val="2830030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ABEA3-172F-169B-9688-C50F0C300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9159" y="2309073"/>
            <a:ext cx="4101353" cy="607425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63986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5B4C5-AD11-0915-9CF8-27CD8C882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E4DC6C1B-508C-BCF9-3640-D3351D23D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1392" y="6269418"/>
            <a:ext cx="7249213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</a:rPr>
              <a:t>April 23, 2026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B27DC1C-0A4B-1C71-0342-94FFEEC7E0E3}"/>
              </a:ext>
            </a:extLst>
          </p:cNvPr>
          <p:cNvSpPr txBox="1">
            <a:spLocks/>
          </p:cNvSpPr>
          <p:nvPr/>
        </p:nvSpPr>
        <p:spPr>
          <a:xfrm>
            <a:off x="1523999" y="461365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b="1" kern="12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i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C095501-21AE-2455-6424-D8BFE8BF55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139218"/>
            <a:ext cx="9144000" cy="868213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622567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C9505-3EC4-A05A-2193-8F862862D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E599B8-A9E7-8532-3176-ED78ECD5D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Open Sans"/>
                <a:ea typeface="Open Sans"/>
                <a:cs typeface="Open Sans"/>
              </a:rPr>
              <a:t>Program Approval and Compliance</a:t>
            </a:r>
            <a:endParaRPr lang="en-US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84F7C8-F1AD-4D0D-88A9-F95F3A9379E9}"/>
              </a:ext>
            </a:extLst>
          </p:cNvPr>
          <p:cNvSpPr txBox="1"/>
          <p:nvPr/>
        </p:nvSpPr>
        <p:spPr>
          <a:xfrm>
            <a:off x="439271" y="4554071"/>
            <a:ext cx="6051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/>
                <a:ea typeface="Open Sans"/>
                <a:cs typeface="Open Sans"/>
              </a:rPr>
              <a:t>Penny Starr, Director, Veterans Education</a:t>
            </a:r>
            <a:br>
              <a:rPr lang="en-US" dirty="0">
                <a:latin typeface="Open Sans"/>
                <a:ea typeface="Open Sans"/>
                <a:cs typeface="Open Sans"/>
              </a:rPr>
            </a:br>
            <a:r>
              <a:rPr lang="en-US" dirty="0">
                <a:latin typeface="Open Sans"/>
                <a:ea typeface="Open Sans"/>
                <a:cs typeface="Open Sans"/>
              </a:rPr>
              <a:t>Irina Goodall, Director, Veterans Education</a:t>
            </a:r>
            <a:br>
              <a:rPr lang="en-US" dirty="0">
                <a:latin typeface="Open Sans"/>
                <a:ea typeface="Open Sans"/>
                <a:cs typeface="Open Sans"/>
              </a:rPr>
            </a:br>
            <a:r>
              <a:rPr lang="en-US" dirty="0">
                <a:latin typeface="Open Sans"/>
                <a:ea typeface="Open Sans"/>
                <a:cs typeface="Open Sans"/>
              </a:rPr>
              <a:t>Katie Nixon-Thomas, Veterans Education Specialist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906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70F75-5C23-3F07-6FFD-ECC41A4B6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FE0E3-18B8-83FD-46B4-0AF09FE22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Approvals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CE167-0203-4B1E-A861-603894FD5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Re-Approval</a:t>
            </a:r>
          </a:p>
          <a:p>
            <a:pPr lvl="1"/>
            <a:r>
              <a:rPr lang="en-US" dirty="0"/>
              <a:t>Completed roughly every 24 months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Modifications</a:t>
            </a:r>
          </a:p>
          <a:p>
            <a:pPr lvl="1"/>
            <a:r>
              <a:rPr lang="en-US" dirty="0"/>
              <a:t>Updated Catalog</a:t>
            </a:r>
          </a:p>
          <a:p>
            <a:pPr lvl="1"/>
            <a:r>
              <a:rPr lang="en-US" dirty="0"/>
              <a:t>Change of Location</a:t>
            </a:r>
          </a:p>
          <a:p>
            <a:pPr lvl="1"/>
            <a:r>
              <a:rPr lang="en-US" dirty="0"/>
              <a:t>Adding or Withdrawing Programs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Ensure approvals meet 38 USC/CFR statutes/regulations &amp; state statutes and rules; meet Cooperative Agreement (CA)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792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8B473-FD1F-1874-D89E-DD539245E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E7858-F389-7C10-DC91-93284FAAD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Re-Approval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C3C1A-4442-481B-8DB9-F721F5E56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Complete review </a:t>
            </a:r>
          </a:p>
          <a:p>
            <a:pPr lvl="1"/>
            <a:r>
              <a:rPr lang="en-US" dirty="0"/>
              <a:t>VA Form 22-10288 or VA Form 22-10288- complete in full</a:t>
            </a:r>
          </a:p>
          <a:p>
            <a:pPr lvl="1"/>
            <a:r>
              <a:rPr lang="en-US" dirty="0"/>
              <a:t>TN-SAA Program Submission List</a:t>
            </a:r>
          </a:p>
          <a:p>
            <a:pPr lvl="1"/>
            <a:r>
              <a:rPr lang="en-US" dirty="0"/>
              <a:t>Evidence of Accreditation</a:t>
            </a:r>
          </a:p>
          <a:p>
            <a:pPr lvl="1"/>
            <a:r>
              <a:rPr lang="en-US" dirty="0"/>
              <a:t>College Financing Plan</a:t>
            </a:r>
          </a:p>
          <a:p>
            <a:pPr lvl="1"/>
            <a:r>
              <a:rPr lang="en-US" dirty="0"/>
              <a:t>Advertising</a:t>
            </a:r>
          </a:p>
          <a:p>
            <a:pPr lvl="1"/>
            <a:r>
              <a:rPr lang="en-US" dirty="0"/>
              <a:t>Catalog</a:t>
            </a:r>
          </a:p>
          <a:p>
            <a:pPr lvl="1"/>
            <a:r>
              <a:rPr lang="en-US" dirty="0"/>
              <a:t>Proof of Financial Stability</a:t>
            </a:r>
          </a:p>
          <a:p>
            <a:pPr lvl="1"/>
            <a:r>
              <a:rPr lang="en-US" dirty="0"/>
              <a:t>Certificate/Diploma given upon completion</a:t>
            </a:r>
          </a:p>
          <a:p>
            <a:pPr lvl="1"/>
            <a:r>
              <a:rPr lang="en-US" dirty="0"/>
              <a:t>VA Form 22-1919</a:t>
            </a:r>
          </a:p>
          <a:p>
            <a:pPr lvl="1"/>
            <a:r>
              <a:rPr lang="en-US" dirty="0"/>
              <a:t>VA Form 10-1088a</a:t>
            </a:r>
          </a:p>
          <a:p>
            <a:pPr lvl="1"/>
            <a:r>
              <a:rPr lang="en-US" dirty="0"/>
              <a:t>Instructor License</a:t>
            </a:r>
          </a:p>
          <a:p>
            <a:pPr lvl="1"/>
            <a:r>
              <a:rPr lang="en-US" dirty="0"/>
              <a:t>State authorization</a:t>
            </a:r>
          </a:p>
          <a:p>
            <a:pPr lvl="1"/>
            <a:r>
              <a:rPr lang="en-US" dirty="0"/>
              <a:t>Academic Calendar</a:t>
            </a:r>
          </a:p>
          <a:p>
            <a:pPr lvl="1"/>
            <a:r>
              <a:rPr lang="en-US" dirty="0"/>
              <a:t>Tuition and Fees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795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0B737-1356-1A41-B296-3022CB095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3CC2C-88FA-48A4-C768-1EA7D34E3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72317-2DEA-9009-60A8-AE22F81F8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 Form 22-10287 or VA Form 22-10288</a:t>
            </a:r>
          </a:p>
          <a:p>
            <a:pPr lvl="1"/>
            <a:r>
              <a:rPr lang="en-US" dirty="0"/>
              <a:t>You do not need to fill this out in full</a:t>
            </a:r>
          </a:p>
          <a:p>
            <a:r>
              <a:rPr lang="en-US" dirty="0"/>
              <a:t>Catalog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*Verification of change requested*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044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17A81-889D-D775-61D9-CB7FE8B15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3791C-21BE-5970-A64D-D94D98B37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F51F9-6B4A-E6C0-70C2-2C69A3E02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YOUR WEAMS!!!</a:t>
            </a:r>
          </a:p>
          <a:p>
            <a:pPr lvl="1"/>
            <a:r>
              <a:rPr lang="en-US" dirty="0"/>
              <a:t>Programs</a:t>
            </a:r>
          </a:p>
          <a:p>
            <a:pPr lvl="2"/>
            <a:r>
              <a:rPr lang="en-US" dirty="0"/>
              <a:t>Requested Changes</a:t>
            </a:r>
          </a:p>
          <a:p>
            <a:pPr lvl="3"/>
            <a:r>
              <a:rPr lang="en-US" dirty="0"/>
              <a:t>Name Changes</a:t>
            </a:r>
          </a:p>
          <a:p>
            <a:pPr lvl="3"/>
            <a:r>
              <a:rPr lang="en-US" dirty="0"/>
              <a:t>New programs</a:t>
            </a:r>
          </a:p>
          <a:p>
            <a:pPr lvl="3"/>
            <a:r>
              <a:rPr lang="en-US" dirty="0"/>
              <a:t>Withdrawn programs</a:t>
            </a:r>
          </a:p>
          <a:p>
            <a:pPr lvl="2"/>
            <a:r>
              <a:rPr lang="en-US" dirty="0"/>
              <a:t>ELR Abbreviations</a:t>
            </a:r>
          </a:p>
          <a:p>
            <a:pPr lvl="2"/>
            <a:r>
              <a:rPr lang="en-US" dirty="0"/>
              <a:t>Contact Information/Facility Address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Contact the TN-SAA within 72 hours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745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24EB0-9295-039A-8C65-975F92463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DB61D-7FB9-5BA2-2CDC-6E67BF6B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File Upload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82A53-3DDE-68A8-0D4D-AC4AF0ABC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endParaRPr lang="en-US" dirty="0"/>
          </a:p>
          <a:p>
            <a:r>
              <a:rPr lang="en-US" b="1" dirty="0"/>
              <a:t>VA Form 22-8794 – Designation of Certifying Officials with training certificate(s).</a:t>
            </a:r>
          </a:p>
          <a:p>
            <a:r>
              <a:rPr lang="en-US" b="1" dirty="0"/>
              <a:t>EFT and Tax ID Update-</a:t>
            </a:r>
            <a:r>
              <a:rPr lang="en-US" dirty="0"/>
              <a:t> Must be on organization letterhead.</a:t>
            </a:r>
          </a:p>
          <a:p>
            <a:r>
              <a:rPr lang="en-US" dirty="0"/>
              <a:t>VA Form 22-10215 – 85/15 reporting documents may include VA Form 22-10215a.</a:t>
            </a:r>
          </a:p>
          <a:p>
            <a:r>
              <a:rPr lang="en-US" b="1" dirty="0"/>
              <a:t>VA Form 22-10216</a:t>
            </a:r>
            <a:r>
              <a:rPr lang="en-US" dirty="0"/>
              <a:t> – 35% Exemption Request.</a:t>
            </a:r>
          </a:p>
          <a:p>
            <a:r>
              <a:rPr lang="en-US" b="1" dirty="0"/>
              <a:t>VA Form 22-1919</a:t>
            </a:r>
            <a:r>
              <a:rPr lang="en-US" dirty="0"/>
              <a:t> – Conflicting Interests Certification for Propriety Schools.</a:t>
            </a:r>
          </a:p>
          <a:p>
            <a:r>
              <a:rPr lang="en-US" b="1" dirty="0"/>
              <a:t>VA Form 22-0831 </a:t>
            </a:r>
            <a:r>
              <a:rPr lang="en-US" dirty="0"/>
              <a:t>– List of Affected Branches/Extensions for Centralized Certification.</a:t>
            </a:r>
          </a:p>
          <a:p>
            <a:r>
              <a:rPr lang="en-US" dirty="0"/>
              <a:t>VA Form 22-0839 – Yellow Ribbon Program Agreement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84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254E2-19A1-A0B7-3722-2AAF327C0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Compliance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4966E-9499-891C-8A19-E7A375BE6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Not evaluating prior learning transcripts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Not tracking attendance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Missing student records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No College Financing Plan/ Shopping Sheet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Not following your Institutional Policies</a:t>
            </a:r>
          </a:p>
        </p:txBody>
      </p:sp>
    </p:spTree>
    <p:extLst>
      <p:ext uri="{BB962C8B-B14F-4D97-AF65-F5344CB8AC3E}">
        <p14:creationId xmlns:p14="http://schemas.microsoft.com/office/powerpoint/2010/main" val="390289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1D3C1-BD72-96F3-88C7-434DD5E67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Cont. Common Compliance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7F26C-9124-91C9-7CE6-DBE280C05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Not completing the second certification for Ch33 beneficiaries</a:t>
            </a:r>
          </a:p>
          <a:p>
            <a:pPr>
              <a:lnSpc>
                <a:spcPct val="150000"/>
              </a:lnSpc>
            </a:pPr>
            <a:r>
              <a:rPr lang="en-US" dirty="0"/>
              <a:t>Certification Errors</a:t>
            </a:r>
          </a:p>
          <a:p>
            <a:pPr>
              <a:lnSpc>
                <a:spcPct val="150000"/>
              </a:lnSpc>
            </a:pPr>
            <a:r>
              <a:rPr lang="en-US" dirty="0"/>
              <a:t>Not terminating certification</a:t>
            </a:r>
          </a:p>
          <a:p>
            <a:pPr>
              <a:lnSpc>
                <a:spcPct val="150000"/>
              </a:lnSpc>
            </a:pPr>
            <a:r>
              <a:rPr lang="en-US" dirty="0"/>
              <a:t>Not reporting changes to the VA in a timely manor</a:t>
            </a:r>
          </a:p>
          <a:p>
            <a:pPr>
              <a:lnSpc>
                <a:spcPct val="150000"/>
              </a:lnSpc>
            </a:pPr>
            <a:r>
              <a:rPr lang="en-US" dirty="0"/>
              <a:t>Not reporting vacation periods or leave of absences (LOA) to VA</a:t>
            </a:r>
          </a:p>
        </p:txBody>
      </p:sp>
    </p:spTree>
    <p:extLst>
      <p:ext uri="{BB962C8B-B14F-4D97-AF65-F5344CB8AC3E}">
        <p14:creationId xmlns:p14="http://schemas.microsoft.com/office/powerpoint/2010/main" val="3003608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EC/TSAC Color Palet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8DD7"/>
      </a:accent1>
      <a:accent2>
        <a:srgbClr val="86CDE8"/>
      </a:accent2>
      <a:accent3>
        <a:srgbClr val="003B6D"/>
      </a:accent3>
      <a:accent4>
        <a:srgbClr val="D34B3B"/>
      </a:accent4>
      <a:accent5>
        <a:srgbClr val="3B73A9"/>
      </a:accent5>
      <a:accent6>
        <a:srgbClr val="D34432"/>
      </a:accent6>
      <a:hlink>
        <a:srgbClr val="0563C1"/>
      </a:hlink>
      <a:folHlink>
        <a:srgbClr val="D34B3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13002</TotalTime>
  <Words>595</Words>
  <Application>Microsoft Office PowerPoint</Application>
  <PresentationFormat>Widescreen</PresentationFormat>
  <Paragraphs>149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Open Sans</vt:lpstr>
      <vt:lpstr>Office Theme</vt:lpstr>
      <vt:lpstr>PowerPoint Presentation</vt:lpstr>
      <vt:lpstr>Program Approval and Compliance</vt:lpstr>
      <vt:lpstr>Types of Approvals</vt:lpstr>
      <vt:lpstr>Re-Approval</vt:lpstr>
      <vt:lpstr>Modification</vt:lpstr>
      <vt:lpstr>WEAMS</vt:lpstr>
      <vt:lpstr>Education File Upload Portal</vt:lpstr>
      <vt:lpstr>Common Compliance Errors</vt:lpstr>
      <vt:lpstr>Cont. Common Compliance Errors</vt:lpstr>
      <vt:lpstr>Effects of Non-Compliance</vt:lpstr>
      <vt:lpstr>Effects of Non-Compliance</vt:lpstr>
      <vt:lpstr>Best Practices to Avoid Errors</vt:lpstr>
      <vt:lpstr>PowerPoint Presentation</vt:lpstr>
      <vt:lpstr>Best Practices to Avoid Errors</vt:lpstr>
      <vt:lpstr>PowerPoint Presentation</vt:lpstr>
      <vt:lpstr>PowerPoint Presentation</vt:lpstr>
      <vt:lpstr>PowerPoint Presentation</vt:lpstr>
      <vt:lpstr>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Jessie Greene</dc:creator>
  <cp:lastModifiedBy>Penny Starr</cp:lastModifiedBy>
  <cp:revision>97</cp:revision>
  <dcterms:created xsi:type="dcterms:W3CDTF">2024-10-30T15:26:25Z</dcterms:created>
  <dcterms:modified xsi:type="dcterms:W3CDTF">2026-04-20T15:29:16Z</dcterms:modified>
</cp:coreProperties>
</file>